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92"/>
  </p:notesMasterIdLst>
  <p:handoutMasterIdLst>
    <p:handoutMasterId r:id="rId93"/>
  </p:handoutMasterIdLst>
  <p:sldIdLst>
    <p:sldId id="503" r:id="rId2"/>
    <p:sldId id="504" r:id="rId3"/>
    <p:sldId id="572" r:id="rId4"/>
    <p:sldId id="654" r:id="rId5"/>
    <p:sldId id="573" r:id="rId6"/>
    <p:sldId id="574" r:id="rId7"/>
    <p:sldId id="575" r:id="rId8"/>
    <p:sldId id="576" r:id="rId9"/>
    <p:sldId id="577" r:id="rId10"/>
    <p:sldId id="578" r:id="rId11"/>
    <p:sldId id="579" r:id="rId12"/>
    <p:sldId id="580" r:id="rId13"/>
    <p:sldId id="581" r:id="rId14"/>
    <p:sldId id="582" r:id="rId15"/>
    <p:sldId id="583" r:id="rId16"/>
    <p:sldId id="584" r:id="rId17"/>
    <p:sldId id="585" r:id="rId18"/>
    <p:sldId id="586" r:id="rId19"/>
    <p:sldId id="587" r:id="rId20"/>
    <p:sldId id="588" r:id="rId21"/>
    <p:sldId id="589" r:id="rId22"/>
    <p:sldId id="590" r:id="rId23"/>
    <p:sldId id="591" r:id="rId24"/>
    <p:sldId id="592" r:id="rId25"/>
    <p:sldId id="593" r:id="rId26"/>
    <p:sldId id="594" r:id="rId27"/>
    <p:sldId id="595" r:id="rId28"/>
    <p:sldId id="596" r:id="rId29"/>
    <p:sldId id="597" r:id="rId30"/>
    <p:sldId id="598" r:id="rId31"/>
    <p:sldId id="599" r:id="rId32"/>
    <p:sldId id="600" r:id="rId33"/>
    <p:sldId id="601" r:id="rId34"/>
    <p:sldId id="602" r:id="rId35"/>
    <p:sldId id="603" r:id="rId36"/>
    <p:sldId id="604" r:id="rId37"/>
    <p:sldId id="605" r:id="rId38"/>
    <p:sldId id="607" r:id="rId39"/>
    <p:sldId id="655" r:id="rId40"/>
    <p:sldId id="608" r:id="rId41"/>
    <p:sldId id="609" r:id="rId42"/>
    <p:sldId id="610" r:id="rId43"/>
    <p:sldId id="611" r:id="rId44"/>
    <p:sldId id="612" r:id="rId45"/>
    <p:sldId id="613" r:id="rId46"/>
    <p:sldId id="614" r:id="rId47"/>
    <p:sldId id="615" r:id="rId48"/>
    <p:sldId id="616" r:id="rId49"/>
    <p:sldId id="617" r:id="rId50"/>
    <p:sldId id="618" r:id="rId51"/>
    <p:sldId id="619" r:id="rId52"/>
    <p:sldId id="620" r:id="rId53"/>
    <p:sldId id="621" r:id="rId54"/>
    <p:sldId id="622" r:id="rId55"/>
    <p:sldId id="623" r:id="rId56"/>
    <p:sldId id="624" r:id="rId57"/>
    <p:sldId id="625" r:id="rId58"/>
    <p:sldId id="626" r:id="rId59"/>
    <p:sldId id="627" r:id="rId60"/>
    <p:sldId id="628" r:id="rId61"/>
    <p:sldId id="629" r:id="rId62"/>
    <p:sldId id="630" r:id="rId63"/>
    <p:sldId id="631" r:id="rId64"/>
    <p:sldId id="632" r:id="rId65"/>
    <p:sldId id="633" r:id="rId66"/>
    <p:sldId id="634" r:id="rId67"/>
    <p:sldId id="635" r:id="rId68"/>
    <p:sldId id="636" r:id="rId69"/>
    <p:sldId id="637" r:id="rId70"/>
    <p:sldId id="638" r:id="rId71"/>
    <p:sldId id="639" r:id="rId72"/>
    <p:sldId id="640" r:id="rId73"/>
    <p:sldId id="641" r:id="rId74"/>
    <p:sldId id="642" r:id="rId75"/>
    <p:sldId id="643" r:id="rId76"/>
    <p:sldId id="644" r:id="rId77"/>
    <p:sldId id="645" r:id="rId78"/>
    <p:sldId id="646" r:id="rId79"/>
    <p:sldId id="647" r:id="rId80"/>
    <p:sldId id="649" r:id="rId81"/>
    <p:sldId id="650" r:id="rId82"/>
    <p:sldId id="651" r:id="rId83"/>
    <p:sldId id="652" r:id="rId84"/>
    <p:sldId id="653" r:id="rId85"/>
    <p:sldId id="571" r:id="rId86"/>
    <p:sldId id="401" r:id="rId87"/>
    <p:sldId id="490" r:id="rId88"/>
    <p:sldId id="491" r:id="rId89"/>
    <p:sldId id="493" r:id="rId90"/>
    <p:sldId id="405" r:id="rId9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DC39174-A26B-4683-B15F-EF6212F74BAE}">
          <p14:sldIdLst>
            <p14:sldId id="503"/>
            <p14:sldId id="504"/>
          </p14:sldIdLst>
        </p14:section>
        <p14:section name="Permutations" id="{C4932039-59D4-4C54-877B-13A8DD6AC0F2}">
          <p14:sldIdLst>
            <p14:sldId id="572"/>
            <p14:sldId id="654"/>
            <p14:sldId id="573"/>
            <p14:sldId id="574"/>
            <p14:sldId id="575"/>
            <p14:sldId id="576"/>
            <p14:sldId id="577"/>
            <p14:sldId id="578"/>
            <p14:sldId id="579"/>
            <p14:sldId id="580"/>
            <p14:sldId id="581"/>
            <p14:sldId id="582"/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  <p14:sldId id="603"/>
            <p14:sldId id="604"/>
            <p14:sldId id="605"/>
          </p14:sldIdLst>
        </p14:section>
        <p14:section name="Variations" id="{9BCE2876-DA7C-4051-A435-4004DEFC7F86}">
          <p14:sldIdLst>
            <p14:sldId id="607"/>
            <p14:sldId id="655"/>
            <p14:sldId id="608"/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  <p14:sldId id="623"/>
            <p14:sldId id="624"/>
            <p14:sldId id="625"/>
            <p14:sldId id="626"/>
            <p14:sldId id="627"/>
            <p14:sldId id="628"/>
            <p14:sldId id="629"/>
            <p14:sldId id="630"/>
            <p14:sldId id="631"/>
            <p14:sldId id="632"/>
            <p14:sldId id="633"/>
            <p14:sldId id="634"/>
            <p14:sldId id="635"/>
            <p14:sldId id="636"/>
            <p14:sldId id="637"/>
            <p14:sldId id="638"/>
            <p14:sldId id="639"/>
            <p14:sldId id="640"/>
            <p14:sldId id="641"/>
            <p14:sldId id="642"/>
            <p14:sldId id="643"/>
            <p14:sldId id="644"/>
            <p14:sldId id="645"/>
            <p14:sldId id="646"/>
            <p14:sldId id="647"/>
            <p14:sldId id="649"/>
            <p14:sldId id="650"/>
            <p14:sldId id="651"/>
            <p14:sldId id="652"/>
            <p14:sldId id="653"/>
          </p14:sldIdLst>
        </p14:section>
        <p14:section name="Summary" id="{577D266E-7C17-4E24-9DCA-A4F14D05E43A}">
          <p14:sldIdLst>
            <p14:sldId id="571"/>
            <p14:sldId id="401"/>
            <p14:sldId id="490"/>
            <p14:sldId id="49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in Paunov" initials="MP" lastIdx="1" clrIdx="0">
    <p:extLst>
      <p:ext uri="{19B8F6BF-5375-455C-9EA6-DF929625EA0E}">
        <p15:presenceInfo xmlns:p15="http://schemas.microsoft.com/office/powerpoint/2012/main" userId="Martin Pauno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000"/>
    <a:srgbClr val="FFFFFF"/>
    <a:srgbClr val="4D6783"/>
    <a:srgbClr val="253E57"/>
    <a:srgbClr val="A3ABBC"/>
    <a:srgbClr val="F6F7F8"/>
    <a:srgbClr val="44A9F8"/>
    <a:srgbClr val="EEF0F3"/>
    <a:srgbClr val="DAE3F3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20" autoAdjust="0"/>
  </p:normalViewPr>
  <p:slideViewPr>
    <p:cSldViewPr snapToGrid="0" showGuides="1">
      <p:cViewPr varScale="1">
        <p:scale>
          <a:sx n="107" d="100"/>
          <a:sy n="107" d="100"/>
        </p:scale>
        <p:origin x="108" y="11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92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handoutMaster" Target="handoutMasters/handoutMaster1.xml"/><Relationship Id="rId9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26.5.2020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641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321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489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86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9374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2673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90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9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8.png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0" y="27569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809628" y="703244"/>
            <a:ext cx="654514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1F0BE-C845-41D7-980D-08F47344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1AECB-B130-49B3-BA09-BE6F9499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59D535-5F61-423F-B295-136EB6A1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DB6E-1378-4DEA-8AA6-73BF3CD06D01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63749535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DB6E-1378-4DEA-8AA6-73BF3CD06D01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78219319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9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DB6E-1378-4DEA-8AA6-73BF3CD06D01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34723167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DB6E-1378-4DEA-8AA6-73BF3CD06D01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59846791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DB6E-1378-4DEA-8AA6-73BF3CD06D01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1411037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DB6E-1378-4DEA-8AA6-73BF3CD06D01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9727897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DB6E-1378-4DEA-8AA6-73BF3CD06D01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87375791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DB6E-1378-4DEA-8AA6-73BF3CD06D01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71183074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DB6E-1378-4DEA-8AA6-73BF3CD06D01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42051760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DB6E-1378-4DEA-8AA6-73BF3CD06D01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48897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833419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DB6E-1378-4DEA-8AA6-73BF3CD06D01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0936270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DB6E-1378-4DEA-8AA6-73BF3CD06D01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50562020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9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DB6E-1378-4DEA-8AA6-73BF3CD06D01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29621022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DB6E-1378-4DEA-8AA6-73BF3CD06D01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34476256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DB6E-1378-4DEA-8AA6-73BF3CD06D01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56159465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DB6E-1378-4DEA-8AA6-73BF3CD06D01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96807904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DB6E-1378-4DEA-8AA6-73BF3CD06D01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26281753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DB6E-1378-4DEA-8AA6-73BF3CD06D01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89079139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DB6E-1378-4DEA-8AA6-73BF3CD06D01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0779998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DB6E-1378-4DEA-8AA6-73BF3CD06D01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50852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164084"/>
            <a:ext cx="318844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33983"/>
            <a:ext cx="318844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5011672"/>
            <a:ext cx="318844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94605"/>
            <a:ext cx="318844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35768"/>
            <a:ext cx="318844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163984442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DB6E-1378-4DEA-8AA6-73BF3CD06D01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09405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84850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947684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1313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833705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054501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163042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38960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532410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388571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893830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051" y="4869900"/>
            <a:ext cx="10365899" cy="9037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051" y="5754968"/>
            <a:ext cx="10365899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877430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987421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348219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647137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33183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399245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97554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242530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558507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452818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814427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1043882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3138057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51312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8081487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3110851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82888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1036320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5603473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8258122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438300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6939324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DB6E-1378-4DEA-8AA6-73BF3CD06D01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6214494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DB6E-1378-4DEA-8AA6-73BF3CD06D01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3775211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DB6E-1378-4DEA-8AA6-73BF3CD06D01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9415369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DB6E-1378-4DEA-8AA6-73BF3CD06D01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5716211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DB6E-1378-4DEA-8AA6-73BF3CD06D01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26089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 latinLnBrk="0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>
              <a:defRPr/>
            </a:lvl2pPr>
          </a:lstStyle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DB6E-1378-4DEA-8AA6-73BF3CD06D01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7411822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DB6E-1378-4DEA-8AA6-73BF3CD06D01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3904911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DB6E-1378-4DEA-8AA6-73BF3CD06D01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6794698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DB6E-1378-4DEA-8AA6-73BF3CD06D01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4094949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DB6E-1378-4DEA-8AA6-73BF3CD06D01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4296473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DB6E-1378-4DEA-8AA6-73BF3CD06D01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3293754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DB6E-1378-4DEA-8AA6-73BF3CD06D01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6508437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DB6E-1378-4DEA-8AA6-73BF3CD06D01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6442350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DB6E-1378-4DEA-8AA6-73BF3CD06D01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5493540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DB6E-1378-4DEA-8AA6-73BF3CD06D01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40581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ECF49BE-911D-4AA9-ACBB-00FF28322ABD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DB6E-1378-4DEA-8AA6-73BF3CD06D01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5897383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DB6E-1378-4DEA-8AA6-73BF3CD06D01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1277636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DB6E-1378-4DEA-8AA6-73BF3CD06D01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3935188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DB6E-1378-4DEA-8AA6-73BF3CD06D01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0195697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DB6E-1378-4DEA-8AA6-73BF3CD06D01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9994685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DB6E-1378-4DEA-8AA6-73BF3CD06D01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6462156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DB6E-1378-4DEA-8AA6-73BF3CD06D01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4152168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DB6E-1378-4DEA-8AA6-73BF3CD06D01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2157349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DB6E-1378-4DEA-8AA6-73BF3CD06D01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8005348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DB6E-1378-4DEA-8AA6-73BF3CD06D01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79414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DB6E-1378-4DEA-8AA6-73BF3CD06D01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7282398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DB6E-1378-4DEA-8AA6-73BF3CD06D01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0600131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DB6E-1378-4DEA-8AA6-73BF3CD06D01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6569244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DB6E-1378-4DEA-8AA6-73BF3CD06D01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0316764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DB6E-1378-4DEA-8AA6-73BF3CD06D01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2299437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DB6E-1378-4DEA-8AA6-73BF3CD06D01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7469933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DB6E-1378-4DEA-8AA6-73BF3CD06D01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6317947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DB6E-1378-4DEA-8AA6-73BF3CD06D01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9066683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DB6E-1378-4DEA-8AA6-73BF3CD06D01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9727341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DB6E-1378-4DEA-8AA6-73BF3CD06D01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88066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1121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880169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DB6E-1378-4DEA-8AA6-73BF3CD06D01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8782899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DB6E-1378-4DEA-8AA6-73BF3CD06D01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7511546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DB6E-1378-4DEA-8AA6-73BF3CD06D01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4596325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DB6E-1378-4DEA-8AA6-73BF3CD06D01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8645741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DB6E-1378-4DEA-8AA6-73BF3CD06D01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2449982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DB6E-1378-4DEA-8AA6-73BF3CD06D01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1235917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DB6E-1378-4DEA-8AA6-73BF3CD06D01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6150700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DB6E-1378-4DEA-8AA6-73BF3CD06D01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6738160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DB6E-1378-4DEA-8AA6-73BF3CD06D01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9297732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DB6E-1378-4DEA-8AA6-73BF3CD06D01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68637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9103550-B62A-4EFE-815D-0BE048B690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8" y="274677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DC34D6-9228-4253-9C4C-D8A6DA24AA56}"/>
              </a:ext>
            </a:extLst>
          </p:cNvPr>
          <p:cNvSpPr/>
          <p:nvPr userDrawn="1"/>
        </p:nvSpPr>
        <p:spPr>
          <a:xfrm>
            <a:off x="-3176" y="9525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298FECF-EFE4-4F1B-B56E-2184F0CA17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8" y="284202"/>
            <a:ext cx="2126081" cy="5302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FD2D4F1-AF85-4B10-8FB0-9E23BF5A25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  <a:endParaRPr lang="bg-BG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50CCF-9572-47BC-99D4-752FC5DAD94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0209300-FF05-499D-B365-957E5FF129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A4ACB69-3FFB-4CAD-A98D-4B0BB5C820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DB6E-1378-4DEA-8AA6-73BF3CD06D01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3144143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DB6E-1378-4DEA-8AA6-73BF3CD06D01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901314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9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DB6E-1378-4DEA-8AA6-73BF3CD06D01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1064248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DB6E-1378-4DEA-8AA6-73BF3CD06D01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1778742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DB6E-1378-4DEA-8AA6-73BF3CD06D01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1685517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DB6E-1378-4DEA-8AA6-73BF3CD06D01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7745897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DB6E-1378-4DEA-8AA6-73BF3CD06D01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8145421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DB6E-1378-4DEA-8AA6-73BF3CD06D01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71978932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DB6E-1378-4DEA-8AA6-73BF3CD06D01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4131763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DB6E-1378-4DEA-8AA6-73BF3CD06D01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23002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18" Type="http://schemas.openxmlformats.org/officeDocument/2006/relationships/slideLayout" Target="../slideLayouts/slideLayout118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119" Type="http://schemas.openxmlformats.org/officeDocument/2006/relationships/slideLayout" Target="../slideLayouts/slideLayout119.xml"/><Relationship Id="rId44" Type="http://schemas.openxmlformats.org/officeDocument/2006/relationships/slideLayout" Target="../slideLayouts/slideLayout44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120" Type="http://schemas.openxmlformats.org/officeDocument/2006/relationships/slideLayout" Target="../slideLayouts/slideLayout120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12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52" Type="http://schemas.openxmlformats.org/officeDocument/2006/relationships/slideLayout" Target="../slideLayouts/slideLayout52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79" r:id="rId3"/>
    <p:sldLayoutId id="2147483680" r:id="rId4"/>
    <p:sldLayoutId id="2147483677" r:id="rId5"/>
    <p:sldLayoutId id="2147483683" r:id="rId6"/>
    <p:sldLayoutId id="2147483681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  <p:sldLayoutId id="2147483695" r:id="rId19"/>
    <p:sldLayoutId id="2147483696" r:id="rId20"/>
    <p:sldLayoutId id="2147483697" r:id="rId21"/>
    <p:sldLayoutId id="2147483698" r:id="rId22"/>
    <p:sldLayoutId id="2147483699" r:id="rId23"/>
    <p:sldLayoutId id="2147483700" r:id="rId24"/>
    <p:sldLayoutId id="2147483701" r:id="rId25"/>
    <p:sldLayoutId id="2147483702" r:id="rId26"/>
    <p:sldLayoutId id="2147483703" r:id="rId27"/>
    <p:sldLayoutId id="2147483704" r:id="rId28"/>
    <p:sldLayoutId id="2147483705" r:id="rId29"/>
    <p:sldLayoutId id="2147483711" r:id="rId30"/>
    <p:sldLayoutId id="2147483712" r:id="rId31"/>
    <p:sldLayoutId id="2147483713" r:id="rId32"/>
    <p:sldLayoutId id="2147483714" r:id="rId33"/>
    <p:sldLayoutId id="2147483715" r:id="rId34"/>
    <p:sldLayoutId id="2147483716" r:id="rId35"/>
    <p:sldLayoutId id="2147483717" r:id="rId36"/>
    <p:sldLayoutId id="2147483719" r:id="rId37"/>
    <p:sldLayoutId id="2147483720" r:id="rId38"/>
    <p:sldLayoutId id="2147483721" r:id="rId39"/>
    <p:sldLayoutId id="2147483722" r:id="rId40"/>
    <p:sldLayoutId id="2147483723" r:id="rId41"/>
    <p:sldLayoutId id="2147483724" r:id="rId42"/>
    <p:sldLayoutId id="2147483725" r:id="rId43"/>
    <p:sldLayoutId id="2147483726" r:id="rId44"/>
    <p:sldLayoutId id="2147483727" r:id="rId45"/>
    <p:sldLayoutId id="2147483728" r:id="rId46"/>
    <p:sldLayoutId id="2147483729" r:id="rId47"/>
    <p:sldLayoutId id="2147483730" r:id="rId48"/>
    <p:sldLayoutId id="2147483731" r:id="rId49"/>
    <p:sldLayoutId id="2147483732" r:id="rId50"/>
    <p:sldLayoutId id="2147483733" r:id="rId51"/>
    <p:sldLayoutId id="2147483734" r:id="rId52"/>
    <p:sldLayoutId id="2147483735" r:id="rId53"/>
    <p:sldLayoutId id="2147483736" r:id="rId54"/>
    <p:sldLayoutId id="2147483737" r:id="rId55"/>
    <p:sldLayoutId id="2147483738" r:id="rId56"/>
    <p:sldLayoutId id="2147483739" r:id="rId57"/>
    <p:sldLayoutId id="2147483740" r:id="rId58"/>
    <p:sldLayoutId id="2147483741" r:id="rId59"/>
    <p:sldLayoutId id="2147483742" r:id="rId60"/>
    <p:sldLayoutId id="2147483743" r:id="rId61"/>
    <p:sldLayoutId id="2147483744" r:id="rId62"/>
    <p:sldLayoutId id="2147483745" r:id="rId63"/>
    <p:sldLayoutId id="2147483746" r:id="rId64"/>
    <p:sldLayoutId id="2147483747" r:id="rId65"/>
    <p:sldLayoutId id="2147483748" r:id="rId66"/>
    <p:sldLayoutId id="2147483749" r:id="rId67"/>
    <p:sldLayoutId id="2147483750" r:id="rId68"/>
    <p:sldLayoutId id="2147483751" r:id="rId69"/>
    <p:sldLayoutId id="2147483752" r:id="rId70"/>
    <p:sldLayoutId id="2147483753" r:id="rId71"/>
    <p:sldLayoutId id="2147483754" r:id="rId72"/>
    <p:sldLayoutId id="2147483755" r:id="rId73"/>
    <p:sldLayoutId id="2147483756" r:id="rId74"/>
    <p:sldLayoutId id="2147483757" r:id="rId75"/>
    <p:sldLayoutId id="2147483758" r:id="rId76"/>
    <p:sldLayoutId id="2147483759" r:id="rId77"/>
    <p:sldLayoutId id="2147483760" r:id="rId78"/>
    <p:sldLayoutId id="2147483761" r:id="rId79"/>
    <p:sldLayoutId id="2147483762" r:id="rId80"/>
    <p:sldLayoutId id="2147483763" r:id="rId81"/>
    <p:sldLayoutId id="2147483764" r:id="rId82"/>
    <p:sldLayoutId id="2147483765" r:id="rId83"/>
    <p:sldLayoutId id="2147483766" r:id="rId84"/>
    <p:sldLayoutId id="2147483767" r:id="rId85"/>
    <p:sldLayoutId id="2147483768" r:id="rId86"/>
    <p:sldLayoutId id="2147483769" r:id="rId87"/>
    <p:sldLayoutId id="2147483770" r:id="rId88"/>
    <p:sldLayoutId id="2147483771" r:id="rId89"/>
    <p:sldLayoutId id="2147483772" r:id="rId90"/>
    <p:sldLayoutId id="2147483773" r:id="rId91"/>
    <p:sldLayoutId id="2147483774" r:id="rId92"/>
    <p:sldLayoutId id="2147483775" r:id="rId93"/>
    <p:sldLayoutId id="2147483776" r:id="rId94"/>
    <p:sldLayoutId id="2147483777" r:id="rId95"/>
    <p:sldLayoutId id="2147483778" r:id="rId96"/>
    <p:sldLayoutId id="2147483779" r:id="rId97"/>
    <p:sldLayoutId id="2147483780" r:id="rId98"/>
    <p:sldLayoutId id="2147483781" r:id="rId99"/>
    <p:sldLayoutId id="2147483782" r:id="rId100"/>
    <p:sldLayoutId id="2147483783" r:id="rId101"/>
    <p:sldLayoutId id="2147483784" r:id="rId102"/>
    <p:sldLayoutId id="2147483785" r:id="rId103"/>
    <p:sldLayoutId id="2147483786" r:id="rId104"/>
    <p:sldLayoutId id="2147483787" r:id="rId105"/>
    <p:sldLayoutId id="2147483788" r:id="rId106"/>
    <p:sldLayoutId id="2147483789" r:id="rId107"/>
    <p:sldLayoutId id="2147483790" r:id="rId108"/>
    <p:sldLayoutId id="2147483791" r:id="rId109"/>
    <p:sldLayoutId id="2147483792" r:id="rId110"/>
    <p:sldLayoutId id="2147483793" r:id="rId111"/>
    <p:sldLayoutId id="2147483794" r:id="rId112"/>
    <p:sldLayoutId id="2147483795" r:id="rId113"/>
    <p:sldLayoutId id="2147483796" r:id="rId114"/>
    <p:sldLayoutId id="2147483797" r:id="rId115"/>
    <p:sldLayoutId id="2147483798" r:id="rId116"/>
    <p:sldLayoutId id="2147483799" r:id="rId117"/>
    <p:sldLayoutId id="2147483800" r:id="rId118"/>
    <p:sldLayoutId id="2147483801" r:id="rId119"/>
    <p:sldLayoutId id="2147483802" r:id="rId120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8.png"/><Relationship Id="rId7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7.png"/><Relationship Id="rId7" Type="http://schemas.openxmlformats.org/officeDocument/2006/relationships/image" Target="../media/image4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4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6.png"/><Relationship Id="rId7" Type="http://schemas.openxmlformats.org/officeDocument/2006/relationships/image" Target="../media/image4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5.png"/><Relationship Id="rId4" Type="http://schemas.openxmlformats.org/officeDocument/2006/relationships/image" Target="../media/image47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5.png"/><Relationship Id="rId7" Type="http://schemas.openxmlformats.org/officeDocument/2006/relationships/image" Target="../media/image4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5.png"/><Relationship Id="rId7" Type="http://schemas.openxmlformats.org/officeDocument/2006/relationships/image" Target="../media/image4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5.png"/><Relationship Id="rId7" Type="http://schemas.openxmlformats.org/officeDocument/2006/relationships/image" Target="../media/image5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50.png"/><Relationship Id="rId4" Type="http://schemas.openxmlformats.org/officeDocument/2006/relationships/image" Target="../media/image4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73.png"/><Relationship Id="rId26" Type="http://schemas.openxmlformats.org/officeDocument/2006/relationships/image" Target="../media/image77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70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72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76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69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66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71.png"/><Relationship Id="rId22" Type="http://schemas.openxmlformats.org/officeDocument/2006/relationships/image" Target="../media/image75.png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78.jpeg"/><Relationship Id="rId7" Type="http://schemas.openxmlformats.org/officeDocument/2006/relationships/image" Target="../media/image8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79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81.gif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83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8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8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8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Permutations, Variations, Combinations and N choose K</a:t>
            </a:r>
            <a:endParaRPr lang="en-US" dirty="0"/>
          </a:p>
        </p:txBody>
      </p:sp>
      <p:sp>
        <p:nvSpPr>
          <p:cNvPr id="30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Combinatorial Problems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</a:t>
            </a:r>
            <a:r>
              <a:rPr lang="en-US" dirty="0" smtClean="0"/>
              <a:t>Team</a:t>
            </a:r>
            <a:endParaRPr lang="en-US" dirty="0"/>
          </a:p>
        </p:txBody>
      </p:sp>
      <p:pic>
        <p:nvPicPr>
          <p:cNvPr id="10" name="Picture 2" descr="https://raw.github.com/eoincampbell/combinatorics/master/combinatorics.png">
            <a:extLst>
              <a:ext uri="{FF2B5EF4-FFF2-40B4-BE49-F238E27FC236}">
                <a16:creationId xmlns:a16="http://schemas.microsoft.com/office/drawing/2014/main" id="{72F5A31B-24A8-451A-BE16-CDC7CE500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52921">
            <a:off x="1616243" y="3317938"/>
            <a:ext cx="903942" cy="90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raw.github.com/eoincampbell/combinatorics/master/combinatorics.png">
            <a:extLst>
              <a:ext uri="{FF2B5EF4-FFF2-40B4-BE49-F238E27FC236}">
                <a16:creationId xmlns:a16="http://schemas.microsoft.com/office/drawing/2014/main" id="{FCEEBD99-5EC4-43C4-84A8-0C3202F68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53" y="2933188"/>
            <a:ext cx="1235007" cy="123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s://raw.github.com/eoincampbell/combinatorics/master/combinatorics.png">
            <a:extLst>
              <a:ext uri="{FF2B5EF4-FFF2-40B4-BE49-F238E27FC236}">
                <a16:creationId xmlns:a16="http://schemas.microsoft.com/office/drawing/2014/main" id="{85FF6E27-102A-443E-B943-AE672CD33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836084">
            <a:off x="1260775" y="3816141"/>
            <a:ext cx="903942" cy="90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063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400" dirty="0"/>
              <a:t>Order </a:t>
            </a:r>
            <a:r>
              <a:rPr lang="en-GB" sz="3400" b="1" dirty="0">
                <a:solidFill>
                  <a:schemeClr val="bg1"/>
                </a:solidFill>
              </a:rPr>
              <a:t>A</a:t>
            </a:r>
            <a:r>
              <a:rPr lang="en-GB" sz="3400" dirty="0"/>
              <a:t>, </a:t>
            </a:r>
            <a:r>
              <a:rPr lang="en-GB" sz="3400" b="1" dirty="0">
                <a:solidFill>
                  <a:schemeClr val="bg1"/>
                </a:solidFill>
              </a:rPr>
              <a:t>B</a:t>
            </a:r>
            <a:r>
              <a:rPr lang="en-GB" sz="3400" dirty="0"/>
              <a:t> and </a:t>
            </a:r>
            <a:r>
              <a:rPr lang="en-GB" sz="3400" b="1" dirty="0">
                <a:solidFill>
                  <a:schemeClr val="bg1"/>
                </a:solidFill>
              </a:rPr>
              <a:t>C</a:t>
            </a:r>
            <a:r>
              <a:rPr lang="en-GB" sz="3400" dirty="0"/>
              <a:t> in all possible ways</a:t>
            </a:r>
          </a:p>
          <a:p>
            <a:endParaRPr lang="en-US" dirty="0"/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3B82EE-D7EE-4A30-9CDE-79A054631FDE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2438400"/>
          <a:ext cx="1624542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14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147A39BB-E872-4188-A7FE-288C26B2D3FA}"/>
              </a:ext>
            </a:extLst>
          </p:cNvPr>
          <p:cNvGraphicFramePr>
            <a:graphicFrameLocks noGrp="1"/>
          </p:cNvGraphicFramePr>
          <p:nvPr/>
        </p:nvGraphicFramePr>
        <p:xfrm>
          <a:off x="5334000" y="2438400"/>
          <a:ext cx="1624542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14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5BBD6D8D-7A98-4BE5-9748-D7EC6C3C4E2D}"/>
              </a:ext>
            </a:extLst>
          </p:cNvPr>
          <p:cNvGraphicFramePr>
            <a:graphicFrameLocks noGrp="1"/>
          </p:cNvGraphicFramePr>
          <p:nvPr/>
        </p:nvGraphicFramePr>
        <p:xfrm>
          <a:off x="9125665" y="2438400"/>
          <a:ext cx="1624542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14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BAC5A5CE-F72F-4510-AA5A-96AA83A10A7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2000" y="3505201"/>
          <a:ext cx="13041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900" dirty="0"/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16E075D2-C33D-4DBD-8687-05C461C75A0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96492" y="3505201"/>
          <a:ext cx="13041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900" dirty="0"/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4CB7DA7-E7D5-4AD4-91B6-4A583A28F67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66308" y="3505201"/>
          <a:ext cx="13041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900" dirty="0"/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CC30F70-48EA-478B-8A4D-78988CF46DA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400800" y="3505201"/>
          <a:ext cx="13041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900" dirty="0"/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7D24A7F-A476-47C7-AB3C-2D71F22423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63665" y="3505201"/>
          <a:ext cx="13041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900" dirty="0"/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893A1D0-DCC9-41B4-A443-76F21B41DAA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098157" y="3505201"/>
          <a:ext cx="13041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900" dirty="0"/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F68C43D-42DF-4321-8564-4F31D5E95E9A}"/>
              </a:ext>
            </a:extLst>
          </p:cNvPr>
          <p:cNvCxnSpPr>
            <a:cxnSpLocks/>
            <a:stCxn id="3" idx="2"/>
            <a:endCxn id="33" idx="0"/>
          </p:cNvCxnSpPr>
          <p:nvPr/>
        </p:nvCxnSpPr>
        <p:spPr>
          <a:xfrm flipH="1">
            <a:off x="1414051" y="2895600"/>
            <a:ext cx="922221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EBE37E-7643-435E-976C-0FF4685BB6B4}"/>
              </a:ext>
            </a:extLst>
          </p:cNvPr>
          <p:cNvCxnSpPr>
            <a:cxnSpLocks/>
            <a:stCxn id="3" idx="2"/>
            <a:endCxn id="34" idx="0"/>
          </p:cNvCxnSpPr>
          <p:nvPr/>
        </p:nvCxnSpPr>
        <p:spPr>
          <a:xfrm>
            <a:off x="2336272" y="2895600"/>
            <a:ext cx="812271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5C7CB72-383B-413D-8058-C588BD774802}"/>
              </a:ext>
            </a:extLst>
          </p:cNvPr>
          <p:cNvCxnSpPr>
            <a:cxnSpLocks/>
            <a:stCxn id="31" idx="2"/>
            <a:endCxn id="10" idx="0"/>
          </p:cNvCxnSpPr>
          <p:nvPr/>
        </p:nvCxnSpPr>
        <p:spPr>
          <a:xfrm flipH="1">
            <a:off x="5318359" y="2895600"/>
            <a:ext cx="827913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D5C8BC-4FAB-44E4-8622-08205CB1B16D}"/>
              </a:ext>
            </a:extLst>
          </p:cNvPr>
          <p:cNvCxnSpPr>
            <a:cxnSpLocks/>
            <a:stCxn id="31" idx="2"/>
            <a:endCxn id="11" idx="0"/>
          </p:cNvCxnSpPr>
          <p:nvPr/>
        </p:nvCxnSpPr>
        <p:spPr>
          <a:xfrm>
            <a:off x="6146272" y="2895600"/>
            <a:ext cx="906579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3AD6618-6A9C-4305-9195-ABF4FED07D96}"/>
              </a:ext>
            </a:extLst>
          </p:cNvPr>
          <p:cNvCxnSpPr>
            <a:cxnSpLocks/>
            <a:stCxn id="32" idx="2"/>
            <a:endCxn id="12" idx="0"/>
          </p:cNvCxnSpPr>
          <p:nvPr/>
        </p:nvCxnSpPr>
        <p:spPr>
          <a:xfrm flipH="1">
            <a:off x="9015716" y="2895600"/>
            <a:ext cx="922221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8C1B352-7310-40E2-A079-B83C0764E129}"/>
              </a:ext>
            </a:extLst>
          </p:cNvPr>
          <p:cNvCxnSpPr>
            <a:cxnSpLocks/>
            <a:stCxn id="32" idx="2"/>
            <a:endCxn id="13" idx="0"/>
          </p:cNvCxnSpPr>
          <p:nvPr/>
        </p:nvCxnSpPr>
        <p:spPr>
          <a:xfrm>
            <a:off x="9937937" y="2895600"/>
            <a:ext cx="812271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90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600" dirty="0"/>
              <a:t>Order </a:t>
            </a:r>
            <a:r>
              <a:rPr lang="en-GB" sz="3600" b="1" dirty="0">
                <a:solidFill>
                  <a:schemeClr val="bg1"/>
                </a:solidFill>
              </a:rPr>
              <a:t>A</a:t>
            </a:r>
            <a:r>
              <a:rPr lang="en-GB" sz="3600" dirty="0"/>
              <a:t>, </a:t>
            </a:r>
            <a:r>
              <a:rPr lang="en-GB" sz="3600" b="1" dirty="0">
                <a:solidFill>
                  <a:schemeClr val="bg1"/>
                </a:solidFill>
              </a:rPr>
              <a:t>B</a:t>
            </a:r>
            <a:r>
              <a:rPr lang="en-GB" sz="3600" dirty="0"/>
              <a:t> and </a:t>
            </a:r>
            <a:r>
              <a:rPr lang="en-GB" sz="3600" b="1" dirty="0">
                <a:solidFill>
                  <a:schemeClr val="bg1"/>
                </a:solidFill>
              </a:rPr>
              <a:t>C</a:t>
            </a:r>
            <a:r>
              <a:rPr lang="en-GB" sz="3600" dirty="0"/>
              <a:t> in all possible ways</a:t>
            </a:r>
          </a:p>
          <a:p>
            <a:endParaRPr lang="en-US" dirty="0"/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3B82EE-D7EE-4A30-9CDE-79A054631FDE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2438400"/>
          <a:ext cx="1624542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14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147A39BB-E872-4188-A7FE-288C26B2D3FA}"/>
              </a:ext>
            </a:extLst>
          </p:cNvPr>
          <p:cNvGraphicFramePr>
            <a:graphicFrameLocks noGrp="1"/>
          </p:cNvGraphicFramePr>
          <p:nvPr/>
        </p:nvGraphicFramePr>
        <p:xfrm>
          <a:off x="5334000" y="2438400"/>
          <a:ext cx="1624542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14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5BBD6D8D-7A98-4BE5-9748-D7EC6C3C4E2D}"/>
              </a:ext>
            </a:extLst>
          </p:cNvPr>
          <p:cNvGraphicFramePr>
            <a:graphicFrameLocks noGrp="1"/>
          </p:cNvGraphicFramePr>
          <p:nvPr/>
        </p:nvGraphicFramePr>
        <p:xfrm>
          <a:off x="9125665" y="2438400"/>
          <a:ext cx="1624542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14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BAC5A5CE-F72F-4510-AA5A-96AA83A10A7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2000" y="3505201"/>
          <a:ext cx="13041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900" dirty="0"/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16E075D2-C33D-4DBD-8687-05C461C75A0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96492" y="3505201"/>
          <a:ext cx="13041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900" dirty="0"/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4CB7DA7-E7D5-4AD4-91B6-4A583A28F67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66308" y="3505201"/>
          <a:ext cx="13041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900" dirty="0"/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CC30F70-48EA-478B-8A4D-78988CF46DA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400800" y="3505201"/>
          <a:ext cx="13041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900" dirty="0"/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7D24A7F-A476-47C7-AB3C-2D71F22423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63665" y="3505201"/>
          <a:ext cx="13041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900" dirty="0"/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893A1D0-DCC9-41B4-A443-76F21B41DAA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098157" y="3505201"/>
          <a:ext cx="13041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900" dirty="0"/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CE70379-CD41-4091-8C05-64D0843CB99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2000" y="4572001"/>
          <a:ext cx="13041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EF6A4C1-E5A4-468D-A655-7BD880F6CE5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96492" y="4572001"/>
          <a:ext cx="13041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56627A2-CBED-403C-A44F-2DDAC35FADB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66308" y="4572001"/>
          <a:ext cx="13041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E059A7A-5E99-4AA5-AB22-ADDCF7C92C8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400800" y="4572001"/>
          <a:ext cx="13041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E0DDC38E-0D7F-4677-BAD5-823CFC1DB5F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63665" y="4572001"/>
          <a:ext cx="13041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8A8C5DB7-1600-4BD9-A40E-83E03EC07A4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098157" y="4572001"/>
          <a:ext cx="13041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BA93F24-50F5-47E9-BA05-52753DC1379D}"/>
              </a:ext>
            </a:extLst>
          </p:cNvPr>
          <p:cNvCxnSpPr>
            <a:cxnSpLocks/>
            <a:stCxn id="3" idx="2"/>
            <a:endCxn id="33" idx="0"/>
          </p:cNvCxnSpPr>
          <p:nvPr/>
        </p:nvCxnSpPr>
        <p:spPr>
          <a:xfrm flipH="1">
            <a:off x="1414051" y="2895600"/>
            <a:ext cx="922221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FC0A820-D13D-4D4C-89A3-0FF9ED2D7A71}"/>
              </a:ext>
            </a:extLst>
          </p:cNvPr>
          <p:cNvCxnSpPr>
            <a:cxnSpLocks/>
            <a:stCxn id="3" idx="2"/>
            <a:endCxn id="34" idx="0"/>
          </p:cNvCxnSpPr>
          <p:nvPr/>
        </p:nvCxnSpPr>
        <p:spPr>
          <a:xfrm>
            <a:off x="2336272" y="2895600"/>
            <a:ext cx="812271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97AF35C-9116-43ED-AD0C-6EE8F110F3C6}"/>
              </a:ext>
            </a:extLst>
          </p:cNvPr>
          <p:cNvCxnSpPr>
            <a:cxnSpLocks/>
            <a:stCxn id="31" idx="2"/>
            <a:endCxn id="10" idx="0"/>
          </p:cNvCxnSpPr>
          <p:nvPr/>
        </p:nvCxnSpPr>
        <p:spPr>
          <a:xfrm flipH="1">
            <a:off x="5318359" y="2895600"/>
            <a:ext cx="827913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C935E79-B7EF-4536-A473-A4A5080AEA0B}"/>
              </a:ext>
            </a:extLst>
          </p:cNvPr>
          <p:cNvCxnSpPr>
            <a:cxnSpLocks/>
            <a:stCxn id="31" idx="2"/>
            <a:endCxn id="11" idx="0"/>
          </p:cNvCxnSpPr>
          <p:nvPr/>
        </p:nvCxnSpPr>
        <p:spPr>
          <a:xfrm>
            <a:off x="6146272" y="2895600"/>
            <a:ext cx="906579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12A5F93-0F15-4298-BC8A-66A1E123679B}"/>
              </a:ext>
            </a:extLst>
          </p:cNvPr>
          <p:cNvCxnSpPr>
            <a:cxnSpLocks/>
            <a:stCxn id="32" idx="2"/>
            <a:endCxn id="12" idx="0"/>
          </p:cNvCxnSpPr>
          <p:nvPr/>
        </p:nvCxnSpPr>
        <p:spPr>
          <a:xfrm flipH="1">
            <a:off x="9015716" y="2895600"/>
            <a:ext cx="922221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BE4E6D4-8C4C-4319-B391-D332B1406AD0}"/>
              </a:ext>
            </a:extLst>
          </p:cNvPr>
          <p:cNvCxnSpPr>
            <a:cxnSpLocks/>
            <a:stCxn id="32" idx="2"/>
            <a:endCxn id="13" idx="0"/>
          </p:cNvCxnSpPr>
          <p:nvPr/>
        </p:nvCxnSpPr>
        <p:spPr>
          <a:xfrm>
            <a:off x="9937937" y="2895600"/>
            <a:ext cx="812271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C4E13A8-A6F1-48CB-969E-AAD8A4584CB8}"/>
              </a:ext>
            </a:extLst>
          </p:cNvPr>
          <p:cNvCxnSpPr>
            <a:cxnSpLocks/>
            <a:stCxn id="33" idx="2"/>
            <a:endCxn id="14" idx="0"/>
          </p:cNvCxnSpPr>
          <p:nvPr/>
        </p:nvCxnSpPr>
        <p:spPr>
          <a:xfrm>
            <a:off x="1414050" y="3872218"/>
            <a:ext cx="0" cy="6997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A5BD79A-6790-49E6-8C3C-D10DBC496C01}"/>
              </a:ext>
            </a:extLst>
          </p:cNvPr>
          <p:cNvCxnSpPr>
            <a:cxnSpLocks/>
            <a:stCxn id="34" idx="2"/>
            <a:endCxn id="15" idx="0"/>
          </p:cNvCxnSpPr>
          <p:nvPr/>
        </p:nvCxnSpPr>
        <p:spPr>
          <a:xfrm>
            <a:off x="3148542" y="3872218"/>
            <a:ext cx="0" cy="6997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E7BB1D-C801-404D-82BB-6008CD8F3230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>
            <a:off x="5318358" y="3872218"/>
            <a:ext cx="0" cy="6997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AFA9AA3-52EF-4C67-BE52-E1F9B295663D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>
            <a:off x="7052850" y="3872218"/>
            <a:ext cx="0" cy="6997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721C006-3BE6-47EA-B8AF-ADC889A7F3DB}"/>
              </a:ext>
            </a:extLst>
          </p:cNvPr>
          <p:cNvCxnSpPr>
            <a:cxnSpLocks/>
            <a:stCxn id="12" idx="2"/>
            <a:endCxn id="18" idx="0"/>
          </p:cNvCxnSpPr>
          <p:nvPr/>
        </p:nvCxnSpPr>
        <p:spPr>
          <a:xfrm>
            <a:off x="9015715" y="3872218"/>
            <a:ext cx="0" cy="6997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1E0314D-ED86-458B-8716-806A6614ADFB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>
            <a:off x="10750207" y="3872218"/>
            <a:ext cx="0" cy="6997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817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Generates all possible </a:t>
            </a:r>
            <a:r>
              <a:rPr lang="en-GB" b="1" dirty="0">
                <a:solidFill>
                  <a:schemeClr val="bg1"/>
                </a:solidFill>
              </a:rPr>
              <a:t>permutations</a:t>
            </a:r>
            <a:r>
              <a:rPr lang="en-GB" dirty="0"/>
              <a:t> of a given set of elements</a:t>
            </a:r>
          </a:p>
          <a:p>
            <a:r>
              <a:rPr lang="en-GB" dirty="0"/>
              <a:t>You can </a:t>
            </a:r>
            <a:r>
              <a:rPr lang="en-GB" b="1" dirty="0">
                <a:solidFill>
                  <a:schemeClr val="bg1"/>
                </a:solidFill>
              </a:rPr>
              <a:t>pick</a:t>
            </a:r>
            <a:r>
              <a:rPr lang="en-GB" dirty="0"/>
              <a:t> each </a:t>
            </a:r>
            <a:r>
              <a:rPr lang="en-GB" b="1" dirty="0">
                <a:solidFill>
                  <a:schemeClr val="bg1"/>
                </a:solidFill>
              </a:rPr>
              <a:t>item only </a:t>
            </a:r>
            <a:r>
              <a:rPr lang="en-GB" b="1" dirty="0">
                <a:solidFill>
                  <a:schemeClr val="bg1"/>
                </a:solidFill>
              </a:rPr>
              <a:t>once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Generate Permutations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5365733" y="3858941"/>
            <a:ext cx="414606" cy="3986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6668" y="3796657"/>
            <a:ext cx="11842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latin typeface="Consolas" panose="020B0609020204030204" pitchFamily="49" charset="0"/>
              </a:rPr>
              <a:t>A B C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5203" y="2719439"/>
            <a:ext cx="1548684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latin typeface="Consolas" panose="020B0609020204030204" pitchFamily="49" charset="0"/>
              </a:rPr>
              <a:t>A B 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latin typeface="Consolas" panose="020B0609020204030204" pitchFamily="49" charset="0"/>
              </a:rPr>
              <a:t>A C 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latin typeface="Consolas" panose="020B0609020204030204" pitchFamily="49" charset="0"/>
              </a:rPr>
              <a:t>B A 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latin typeface="Consolas" panose="020B0609020204030204" pitchFamily="49" charset="0"/>
              </a:rPr>
              <a:t>B C 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latin typeface="Consolas" panose="020B0609020204030204" pitchFamily="49" charset="0"/>
              </a:rPr>
              <a:t>C A 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latin typeface="Consolas" panose="020B0609020204030204" pitchFamily="49" charset="0"/>
              </a:rPr>
              <a:t>C B A</a:t>
            </a:r>
            <a:endParaRPr lang="it-IT" sz="2800" b="1" noProof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019001"/>
              </p:ext>
            </p:extLst>
          </p:nvPr>
        </p:nvGraphicFramePr>
        <p:xfrm>
          <a:off x="4943428" y="3965047"/>
          <a:ext cx="3823649" cy="255957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823649">
                  <a:extLst>
                    <a:ext uri="{9D8B030D-6E8A-4147-A177-3AD203B41FA5}">
                      <a16:colId xmlns:a16="http://schemas.microsoft.com/office/drawing/2014/main" val="863861033"/>
                    </a:ext>
                  </a:extLst>
                </a:gridCol>
              </a:tblGrid>
              <a:tr h="45899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permute(1)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040282"/>
                  </a:ext>
                </a:extLst>
              </a:tr>
              <a:tr h="21005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18147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276282"/>
              </p:ext>
            </p:extLst>
          </p:nvPr>
        </p:nvGraphicFramePr>
        <p:xfrm>
          <a:off x="531674" y="3965047"/>
          <a:ext cx="3823649" cy="255957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823649">
                  <a:extLst>
                    <a:ext uri="{9D8B030D-6E8A-4147-A177-3AD203B41FA5}">
                      <a16:colId xmlns:a16="http://schemas.microsoft.com/office/drawing/2014/main" val="863861033"/>
                    </a:ext>
                  </a:extLst>
                </a:gridCol>
              </a:tblGrid>
              <a:tr h="45899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permute(0)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040282"/>
                  </a:ext>
                </a:extLst>
              </a:tr>
              <a:tr h="21005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181472"/>
                  </a:ext>
                </a:extLst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Algorithm </a:t>
            </a:r>
            <a:r>
              <a:rPr lang="en-US" sz="34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r>
              <a:rPr lang="en-US" sz="3400" b="1" noProof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ermute(index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3400" dirty="0"/>
              <a:t> to generate variations </a:t>
            </a:r>
            <a:r>
              <a:rPr lang="en-US" sz="3400" b="1" dirty="0">
                <a:solidFill>
                  <a:schemeClr val="bg1"/>
                </a:solidFill>
              </a:rPr>
              <a:t>P</a:t>
            </a:r>
            <a:r>
              <a:rPr lang="en-US" sz="3400" dirty="0">
                <a:solidFill>
                  <a:schemeClr val="bg1"/>
                </a:solidFill>
              </a:rPr>
              <a:t>(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400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sz="3400" dirty="0"/>
              <a:t>Put </a:t>
            </a:r>
            <a:r>
              <a:rPr lang="en-US" sz="3400" b="1" dirty="0">
                <a:solidFill>
                  <a:schemeClr val="bg1"/>
                </a:solidFill>
              </a:rPr>
              <a:t>unused</a:t>
            </a:r>
            <a:r>
              <a:rPr lang="en-US" sz="3400" dirty="0"/>
              <a:t> elements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3400" dirty="0">
                <a:solidFill>
                  <a:schemeClr val="bg1"/>
                </a:solidFill>
              </a:rPr>
              <a:t> …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n-1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at position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</a:p>
          <a:p>
            <a:pPr lvl="1"/>
            <a:r>
              <a:rPr lang="en-US" sz="3400" dirty="0"/>
              <a:t>Mark/unmark elements as </a:t>
            </a:r>
            <a:r>
              <a:rPr lang="en-US" sz="3400" b="1" dirty="0">
                <a:solidFill>
                  <a:schemeClr val="bg1"/>
                </a:solidFill>
              </a:rPr>
              <a:t>being </a:t>
            </a:r>
            <a:r>
              <a:rPr lang="en-US" sz="3400" b="1" dirty="0" smtClean="0">
                <a:solidFill>
                  <a:schemeClr val="bg1"/>
                </a:solidFill>
              </a:rPr>
              <a:t>used</a:t>
            </a:r>
            <a:endParaRPr lang="en-US" sz="3400" dirty="0" smtClean="0">
              <a:solidFill>
                <a:schemeClr val="bg1"/>
              </a:solidFill>
            </a:endParaRPr>
          </a:p>
          <a:p>
            <a:pPr lvl="1"/>
            <a:r>
              <a:rPr lang="en-US" sz="3400" dirty="0" smtClean="0"/>
              <a:t>Call </a:t>
            </a:r>
            <a:r>
              <a:rPr lang="en-US" sz="34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r>
              <a:rPr lang="en-US" sz="3400" b="1" noProof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ermute(index</a:t>
            </a:r>
            <a:r>
              <a:rPr lang="en-US" sz="3400" b="1" noProof="1" smtClean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400" b="1" noProof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3400" b="1" noProof="1" smtClean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400" b="1" noProof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1)</a:t>
            </a:r>
            <a:r>
              <a:rPr lang="en-US" sz="3400" dirty="0" smtClean="0"/>
              <a:t> to generate the rest of the array</a:t>
            </a:r>
            <a:endParaRPr lang="en-US" sz="3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Algorithm: Permutations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3" name="AutoShape 25"/>
          <p:cNvSpPr>
            <a:spLocks/>
          </p:cNvSpPr>
          <p:nvPr/>
        </p:nvSpPr>
        <p:spPr bwMode="auto">
          <a:xfrm rot="16200000">
            <a:off x="2862034" y="4591200"/>
            <a:ext cx="284162" cy="1534579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" name="Line 93"/>
          <p:cNvSpPr>
            <a:spLocks noChangeShapeType="1"/>
          </p:cNvSpPr>
          <p:nvPr/>
        </p:nvSpPr>
        <p:spPr bwMode="auto">
          <a:xfrm>
            <a:off x="9373879" y="1861460"/>
            <a:ext cx="0" cy="33813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/>
            <a:tailEnd type="triangle" w="lg" len="med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190901"/>
              </p:ext>
            </p:extLst>
          </p:nvPr>
        </p:nvGraphicFramePr>
        <p:xfrm>
          <a:off x="889327" y="4653164"/>
          <a:ext cx="2997664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0513">
                  <a:extLst>
                    <a:ext uri="{9D8B030D-6E8A-4147-A177-3AD203B41FA5}">
                      <a16:colId xmlns:a16="http://schemas.microsoft.com/office/drawing/2014/main" val="3545463600"/>
                    </a:ext>
                  </a:extLst>
                </a:gridCol>
                <a:gridCol w="443059">
                  <a:extLst>
                    <a:ext uri="{9D8B030D-6E8A-4147-A177-3AD203B41FA5}">
                      <a16:colId xmlns:a16="http://schemas.microsoft.com/office/drawing/2014/main" val="2864603633"/>
                    </a:ext>
                  </a:extLst>
                </a:gridCol>
                <a:gridCol w="443060">
                  <a:extLst>
                    <a:ext uri="{9D8B030D-6E8A-4147-A177-3AD203B41FA5}">
                      <a16:colId xmlns:a16="http://schemas.microsoft.com/office/drawing/2014/main" val="3301843135"/>
                    </a:ext>
                  </a:extLst>
                </a:gridCol>
                <a:gridCol w="461914">
                  <a:extLst>
                    <a:ext uri="{9D8B030D-6E8A-4147-A177-3AD203B41FA5}">
                      <a16:colId xmlns:a16="http://schemas.microsoft.com/office/drawing/2014/main" val="2525145593"/>
                    </a:ext>
                  </a:extLst>
                </a:gridCol>
                <a:gridCol w="429118">
                  <a:extLst>
                    <a:ext uri="{9D8B030D-6E8A-4147-A177-3AD203B41FA5}">
                      <a16:colId xmlns:a16="http://schemas.microsoft.com/office/drawing/2014/main" val="2118824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0… n - 1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33168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89327" y="5216409"/>
            <a:ext cx="1215968" cy="507548"/>
          </a:xfrm>
          <a:prstGeom prst="rect">
            <a:avLst/>
          </a:prstGeom>
          <a:noFill/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 smtClean="0"/>
              <a:t>unused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316478" y="5684952"/>
            <a:ext cx="1375274" cy="522808"/>
          </a:xfrm>
          <a:prstGeom prst="rect">
            <a:avLst/>
          </a:prstGeom>
          <a:noFill/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p</a:t>
            </a:r>
            <a:r>
              <a:rPr lang="en-US" dirty="0" smtClean="0"/>
              <a:t>ermute(1)</a:t>
            </a:r>
            <a:endParaRPr lang="en-US" dirty="0"/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146368"/>
              </p:ext>
            </p:extLst>
          </p:nvPr>
        </p:nvGraphicFramePr>
        <p:xfrm>
          <a:off x="5562234" y="4653164"/>
          <a:ext cx="2997664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0513">
                  <a:extLst>
                    <a:ext uri="{9D8B030D-6E8A-4147-A177-3AD203B41FA5}">
                      <a16:colId xmlns:a16="http://schemas.microsoft.com/office/drawing/2014/main" val="3545463600"/>
                    </a:ext>
                  </a:extLst>
                </a:gridCol>
                <a:gridCol w="443059">
                  <a:extLst>
                    <a:ext uri="{9D8B030D-6E8A-4147-A177-3AD203B41FA5}">
                      <a16:colId xmlns:a16="http://schemas.microsoft.com/office/drawing/2014/main" val="2864603633"/>
                    </a:ext>
                  </a:extLst>
                </a:gridCol>
                <a:gridCol w="443060">
                  <a:extLst>
                    <a:ext uri="{9D8B030D-6E8A-4147-A177-3AD203B41FA5}">
                      <a16:colId xmlns:a16="http://schemas.microsoft.com/office/drawing/2014/main" val="3301843135"/>
                    </a:ext>
                  </a:extLst>
                </a:gridCol>
                <a:gridCol w="461914">
                  <a:extLst>
                    <a:ext uri="{9D8B030D-6E8A-4147-A177-3AD203B41FA5}">
                      <a16:colId xmlns:a16="http://schemas.microsoft.com/office/drawing/2014/main" val="2525145593"/>
                    </a:ext>
                  </a:extLst>
                </a:gridCol>
                <a:gridCol w="429118">
                  <a:extLst>
                    <a:ext uri="{9D8B030D-6E8A-4147-A177-3AD203B41FA5}">
                      <a16:colId xmlns:a16="http://schemas.microsoft.com/office/drawing/2014/main" val="2118824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0… n - 1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33168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535411"/>
              </p:ext>
            </p:extLst>
          </p:nvPr>
        </p:nvGraphicFramePr>
        <p:xfrm>
          <a:off x="5153939" y="4653164"/>
          <a:ext cx="400709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00709">
                  <a:extLst>
                    <a:ext uri="{9D8B030D-6E8A-4147-A177-3AD203B41FA5}">
                      <a16:colId xmlns:a16="http://schemas.microsoft.com/office/drawing/2014/main" val="430773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36035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5562234" y="5216409"/>
            <a:ext cx="1215968" cy="507548"/>
          </a:xfrm>
          <a:prstGeom prst="rect">
            <a:avLst/>
          </a:prstGeom>
          <a:noFill/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 smtClean="0"/>
              <a:t>unused</a:t>
            </a:r>
            <a:endParaRPr lang="en-US" dirty="0"/>
          </a:p>
        </p:txBody>
      </p:sp>
      <p:sp>
        <p:nvSpPr>
          <p:cNvPr id="40" name="AutoShape 25"/>
          <p:cNvSpPr>
            <a:spLocks/>
          </p:cNvSpPr>
          <p:nvPr/>
        </p:nvSpPr>
        <p:spPr bwMode="auto">
          <a:xfrm rot="16200000">
            <a:off x="7499998" y="4591201"/>
            <a:ext cx="284162" cy="1534579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54442" y="5664548"/>
            <a:ext cx="1375274" cy="522808"/>
          </a:xfrm>
          <a:prstGeom prst="rect">
            <a:avLst/>
          </a:prstGeom>
          <a:noFill/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 smtClean="0"/>
              <a:t>p</a:t>
            </a:r>
            <a:r>
              <a:rPr lang="en-US" dirty="0" smtClean="0"/>
              <a:t>ermute(2)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377516"/>
              </p:ext>
            </p:extLst>
          </p:nvPr>
        </p:nvGraphicFramePr>
        <p:xfrm>
          <a:off x="9209685" y="3967839"/>
          <a:ext cx="2356204" cy="255678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56204">
                  <a:extLst>
                    <a:ext uri="{9D8B030D-6E8A-4147-A177-3AD203B41FA5}">
                      <a16:colId xmlns:a16="http://schemas.microsoft.com/office/drawing/2014/main" val="1281868995"/>
                    </a:ext>
                  </a:extLst>
                </a:gridCol>
              </a:tblGrid>
              <a:tr h="4582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permute(n)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730153"/>
                  </a:ext>
                </a:extLst>
              </a:tr>
              <a:tr h="20985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print();</a:t>
                      </a:r>
                    </a:p>
                    <a:p>
                      <a:pPr algn="ctr"/>
                      <a:r>
                        <a:rPr lang="en-US" dirty="0" smtClean="0"/>
                        <a:t>stop();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714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223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6393" y="1151121"/>
            <a:ext cx="10949531" cy="5625102"/>
          </a:xfrm>
        </p:spPr>
        <p:txBody>
          <a:bodyPr/>
          <a:lstStyle/>
          <a:p>
            <a:r>
              <a:rPr lang="en-US" altLang="en-US" dirty="0"/>
              <a:t>public static void permute(int index) {</a:t>
            </a:r>
            <a:br>
              <a:rPr lang="en-US" altLang="en-US" dirty="0"/>
            </a:br>
            <a:r>
              <a:rPr lang="en-US" altLang="en-US" dirty="0"/>
              <a:t>    if (index &gt;= elements.length) {</a:t>
            </a:r>
            <a:br>
              <a:rPr lang="en-US" altLang="en-US" dirty="0"/>
            </a:br>
            <a:r>
              <a:rPr lang="en-US" altLang="en-US" dirty="0"/>
              <a:t>        print();</a:t>
            </a:r>
            <a:br>
              <a:rPr lang="en-US" altLang="en-US" dirty="0"/>
            </a:br>
            <a:r>
              <a:rPr lang="en-US" altLang="en-US" dirty="0"/>
              <a:t>    } else {</a:t>
            </a:r>
            <a:br>
              <a:rPr lang="en-US" altLang="en-US" dirty="0"/>
            </a:br>
            <a:r>
              <a:rPr lang="en-US" altLang="en-US" dirty="0"/>
              <a:t>        for (int i = 0; i &lt; elements.length; i++) {</a:t>
            </a:r>
            <a:br>
              <a:rPr lang="en-US" altLang="en-US" dirty="0"/>
            </a:br>
            <a:r>
              <a:rPr lang="en-US" altLang="en-US" dirty="0"/>
              <a:t>            if (!used[i]) {</a:t>
            </a:r>
            <a:br>
              <a:rPr lang="en-US" altLang="en-US" dirty="0"/>
            </a:br>
            <a:r>
              <a:rPr lang="en-US" altLang="en-US" dirty="0"/>
              <a:t>                used[i] = true;</a:t>
            </a:r>
            <a:br>
              <a:rPr lang="en-US" altLang="en-US" dirty="0"/>
            </a:br>
            <a:r>
              <a:rPr lang="en-US" altLang="en-US" dirty="0"/>
              <a:t>                perm[index] = elements[i];</a:t>
            </a:r>
            <a:br>
              <a:rPr lang="en-US" altLang="en-US" dirty="0"/>
            </a:br>
            <a:r>
              <a:rPr lang="en-US" altLang="en-US" dirty="0"/>
              <a:t>                permute(index + 1);</a:t>
            </a:r>
            <a:br>
              <a:rPr lang="en-US" altLang="en-US" dirty="0"/>
            </a:br>
            <a:r>
              <a:rPr lang="en-US" altLang="en-US" dirty="0"/>
              <a:t>                used[i] = false;</a:t>
            </a:r>
            <a:br>
              <a:rPr lang="en-US" altLang="en-US" dirty="0"/>
            </a:br>
            <a:r>
              <a:rPr lang="en-US" altLang="en-US" dirty="0"/>
              <a:t>            }</a:t>
            </a:r>
            <a:br>
              <a:rPr lang="en-US" altLang="en-US" dirty="0"/>
            </a:br>
            <a:r>
              <a:rPr lang="en-US" altLang="en-US" dirty="0"/>
              <a:t>        }</a:t>
            </a:r>
            <a:br>
              <a:rPr lang="en-US" altLang="en-US" dirty="0"/>
            </a:br>
            <a:r>
              <a:rPr lang="en-US" altLang="en-US" dirty="0"/>
              <a:t>    }</a:t>
            </a:r>
            <a:br>
              <a:rPr lang="en-US" altLang="en-US" dirty="0"/>
            </a:br>
            <a:r>
              <a:rPr lang="en-US" altLang="en-US" dirty="0" smtClean="0"/>
              <a:t>}</a:t>
            </a:r>
            <a:endParaRPr lang="en-US" alt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Generating Permutations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8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400" dirty="0"/>
              <a:t>Order </a:t>
            </a:r>
            <a:r>
              <a:rPr lang="en-GB" sz="3400" b="1" dirty="0">
                <a:solidFill>
                  <a:schemeClr val="bg1"/>
                </a:solidFill>
              </a:rPr>
              <a:t>A</a:t>
            </a:r>
            <a:r>
              <a:rPr lang="en-GB" sz="3400" dirty="0"/>
              <a:t>, </a:t>
            </a:r>
            <a:r>
              <a:rPr lang="en-GB" sz="3400" b="1" dirty="0">
                <a:solidFill>
                  <a:schemeClr val="bg1"/>
                </a:solidFill>
              </a:rPr>
              <a:t>B</a:t>
            </a:r>
            <a:r>
              <a:rPr lang="en-GB" sz="3400" dirty="0"/>
              <a:t> and </a:t>
            </a:r>
            <a:r>
              <a:rPr lang="en-GB" sz="3400" b="1" dirty="0">
                <a:solidFill>
                  <a:schemeClr val="bg1"/>
                </a:solidFill>
              </a:rPr>
              <a:t>C</a:t>
            </a:r>
            <a:r>
              <a:rPr lang="en-GB" sz="3400" dirty="0"/>
              <a:t> in all possible ways</a:t>
            </a:r>
          </a:p>
          <a:p>
            <a:r>
              <a:rPr lang="en-GB" sz="3400" dirty="0"/>
              <a:t>How many ways are there?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 Count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3B82EE-D7EE-4A30-9CDE-79A054631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637841"/>
              </p:ext>
            </p:extLst>
          </p:nvPr>
        </p:nvGraphicFramePr>
        <p:xfrm>
          <a:off x="5019905" y="2761486"/>
          <a:ext cx="1624542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14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0C01ECC8-0F7A-4293-BA5A-F90722D65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531136"/>
              </p:ext>
            </p:extLst>
          </p:nvPr>
        </p:nvGraphicFramePr>
        <p:xfrm>
          <a:off x="5019905" y="3950312"/>
          <a:ext cx="1624542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14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276B5E4-E651-44D8-A654-F4B7AC5365C2}"/>
              </a:ext>
            </a:extLst>
          </p:cNvPr>
          <p:cNvSpPr txBox="1"/>
          <p:nvPr/>
        </p:nvSpPr>
        <p:spPr>
          <a:xfrm>
            <a:off x="5100270" y="389986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C5C91B9-7A18-4266-9F8D-B6AA7BE78420}"/>
              </a:ext>
            </a:extLst>
          </p:cNvPr>
          <p:cNvSpPr txBox="1"/>
          <p:nvPr/>
        </p:nvSpPr>
        <p:spPr>
          <a:xfrm>
            <a:off x="5629487" y="389986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96DB367-E8D5-431D-A8E5-1A9B5C1E3792}"/>
              </a:ext>
            </a:extLst>
          </p:cNvPr>
          <p:cNvSpPr txBox="1"/>
          <p:nvPr/>
        </p:nvSpPr>
        <p:spPr>
          <a:xfrm>
            <a:off x="6169849" y="389986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4DE1CBC-3A93-4713-90F1-CE311FAA369F}"/>
              </a:ext>
            </a:extLst>
          </p:cNvPr>
          <p:cNvSpPr/>
          <p:nvPr/>
        </p:nvSpPr>
        <p:spPr>
          <a:xfrm>
            <a:off x="5019905" y="4971287"/>
            <a:ext cx="195303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400" dirty="0"/>
              <a:t>n! = 3!</a:t>
            </a:r>
            <a:endParaRPr lang="bg-BG" sz="4400" dirty="0"/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388336" y="5100617"/>
            <a:ext cx="2308116" cy="510778"/>
          </a:xfrm>
          <a:prstGeom prst="wedgeRoundRectCallout">
            <a:avLst>
              <a:gd name="adj1" fmla="val -78544"/>
              <a:gd name="adj2" fmla="val 223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 smtClean="0">
                <a:solidFill>
                  <a:schemeClr val="bg1"/>
                </a:solidFill>
              </a:rPr>
              <a:t>6</a:t>
            </a:r>
            <a:r>
              <a:rPr lang="en-US" sz="2400" b="1" dirty="0" smtClean="0">
                <a:solidFill>
                  <a:srgbClr val="FFFFFF"/>
                </a:solidFill>
              </a:rPr>
              <a:t> possible ways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549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0" grpId="0"/>
      <p:bldP spid="42" grpId="0"/>
      <p:bldP spid="43" grpId="0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Optimize Permutations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0" y="-3375025"/>
            <a:ext cx="11804650" cy="5570538"/>
          </a:xfrm>
        </p:spPr>
        <p:txBody>
          <a:bodyPr/>
          <a:lstStyle/>
          <a:p>
            <a:r>
              <a:rPr lang="en-GB" dirty="0"/>
              <a:t>Generates all possible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permutations</a:t>
            </a:r>
            <a:r>
              <a:rPr lang="en-GB" dirty="0"/>
              <a:t> of a given set of elements</a:t>
            </a:r>
          </a:p>
          <a:p>
            <a:pPr lvl="1"/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Without</a:t>
            </a:r>
            <a:r>
              <a:rPr lang="en-GB" dirty="0"/>
              <a:t> using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extra memory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5365733" y="3858941"/>
            <a:ext cx="414606" cy="3986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6668" y="3796657"/>
            <a:ext cx="11842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latin typeface="Consolas" panose="020B0609020204030204" pitchFamily="49" charset="0"/>
              </a:rPr>
              <a:t>A B C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5203" y="2719439"/>
            <a:ext cx="1548684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latin typeface="Consolas" panose="020B0609020204030204" pitchFamily="49" charset="0"/>
              </a:rPr>
              <a:t>A B 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latin typeface="Consolas" panose="020B0609020204030204" pitchFamily="49" charset="0"/>
              </a:rPr>
              <a:t>A C 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latin typeface="Consolas" panose="020B0609020204030204" pitchFamily="49" charset="0"/>
              </a:rPr>
              <a:t>B A 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latin typeface="Consolas" panose="020B0609020204030204" pitchFamily="49" charset="0"/>
              </a:rPr>
              <a:t>B C 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latin typeface="Consolas" panose="020B0609020204030204" pitchFamily="49" charset="0"/>
              </a:rPr>
              <a:t>C A 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latin typeface="Consolas" panose="020B0609020204030204" pitchFamily="49" charset="0"/>
              </a:rPr>
              <a:t>C B A</a:t>
            </a:r>
            <a:endParaRPr lang="it-IT" sz="2800" b="1" noProof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02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2FFC46C-9C69-4B9D-8362-518639715B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696" y="1640494"/>
            <a:ext cx="3577905" cy="3577905"/>
          </a:xfrm>
          <a:prstGeom prst="rect">
            <a:avLst/>
          </a:prstGeom>
        </p:spPr>
      </p:pic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Permutations: Swap Algorithm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2758F6-605C-4DCB-8427-FACECEC90F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896" y="1681434"/>
            <a:ext cx="3577905" cy="357790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FFD392A-1366-4477-AA36-8C6A4CDDFA1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1" y="2932507"/>
            <a:ext cx="3577905" cy="357790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426C77E-6AE3-4D5E-8BB0-2720FF1431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745" y="2401178"/>
            <a:ext cx="2438400" cy="24384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776CBB6-D909-49CB-9AFE-1FE3315635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210" y="1068556"/>
            <a:ext cx="2438400" cy="2438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117F17F-8B35-44FA-81AC-2CF5FE1BFA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210" y="37338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201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2FFC46C-9C69-4B9D-8362-518639715B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41489" y="1649470"/>
            <a:ext cx="3577905" cy="3577905"/>
          </a:xfrm>
          <a:prstGeom prst="rect">
            <a:avLst/>
          </a:prstGeom>
        </p:spPr>
      </p:pic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Permutations: Swap Algorithm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2758F6-605C-4DCB-8427-FACECEC90F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689" y="1690410"/>
            <a:ext cx="3577905" cy="357790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FFD392A-1366-4477-AA36-8C6A4CDDFA1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394" y="2941483"/>
            <a:ext cx="3577905" cy="357790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426C77E-6AE3-4D5E-8BB0-2720FF1431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983" y="1304376"/>
            <a:ext cx="2438400" cy="24384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776CBB6-D909-49CB-9AFE-1FE3315635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586" y="1095173"/>
            <a:ext cx="2438400" cy="2438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117F17F-8B35-44FA-81AC-2CF5FE1BFA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3533573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8939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2FFC46C-9C69-4B9D-8362-518639715B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41489" y="1649470"/>
            <a:ext cx="3577905" cy="3577905"/>
          </a:xfrm>
          <a:prstGeom prst="rect">
            <a:avLst/>
          </a:prstGeom>
        </p:spPr>
      </p:pic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Permutations: Swap Algorithm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2758F6-605C-4DCB-8427-FACECEC90F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689" y="1690410"/>
            <a:ext cx="3577905" cy="357790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FFD392A-1366-4477-AA36-8C6A4CDDFA1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394" y="2941483"/>
            <a:ext cx="3577905" cy="357790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426C77E-6AE3-4D5E-8BB0-2720FF1431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983" y="1304376"/>
            <a:ext cx="2438400" cy="24384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776CBB6-D909-49CB-9AFE-1FE3315635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344" y="1496214"/>
            <a:ext cx="2438400" cy="2438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117F17F-8B35-44FA-81AC-2CF5FE1BFA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3533573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569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dirty="0" smtClean="0"/>
              <a:t>Permutations</a:t>
            </a:r>
          </a:p>
          <a:p>
            <a:pPr marL="514350" indent="-514350"/>
            <a:r>
              <a:rPr lang="en-US" dirty="0" smtClean="0"/>
              <a:t>Variations</a:t>
            </a:r>
          </a:p>
          <a:p>
            <a:pPr marL="514350" indent="-514350"/>
            <a:r>
              <a:rPr lang="en-US" dirty="0" smtClean="0"/>
              <a:t>Combinations</a:t>
            </a:r>
          </a:p>
          <a:p>
            <a:pPr marL="514350" indent="-514350"/>
            <a:r>
              <a:rPr lang="en-US" dirty="0" smtClean="0"/>
              <a:t>N Choose K Count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26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2FFC46C-9C69-4B9D-8362-518639715B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41489" y="1649470"/>
            <a:ext cx="3577905" cy="3577905"/>
          </a:xfrm>
          <a:prstGeom prst="rect">
            <a:avLst/>
          </a:prstGeom>
        </p:spPr>
      </p:pic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Permutations: Swap Algorithm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2758F6-605C-4DCB-8427-FACECEC90F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689" y="1690410"/>
            <a:ext cx="3577905" cy="357790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FFD392A-1366-4477-AA36-8C6A4CDDFA1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394" y="2941483"/>
            <a:ext cx="3577905" cy="357790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426C77E-6AE3-4D5E-8BB0-2720FF1431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983" y="1304376"/>
            <a:ext cx="2438400" cy="24384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776CBB6-D909-49CB-9AFE-1FE3315635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531" y="1578212"/>
            <a:ext cx="2438400" cy="2438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117F17F-8B35-44FA-81AC-2CF5FE1BFA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866" y="2829285"/>
            <a:ext cx="2438400" cy="2438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CA64324-B790-47B9-8470-6DA0AA232AB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762" y="1579341"/>
            <a:ext cx="643220" cy="6432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3A221AE-EB3B-4FED-80E5-1CFFDABD046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082" y="1612124"/>
            <a:ext cx="610437" cy="61043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6779D25-55F4-4108-AFED-4226A823311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184" y="1620456"/>
            <a:ext cx="652701" cy="65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9452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2FFC46C-9C69-4B9D-8362-518639715B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41489" y="1649470"/>
            <a:ext cx="3577905" cy="3577905"/>
          </a:xfrm>
          <a:prstGeom prst="rect">
            <a:avLst/>
          </a:prstGeom>
        </p:spPr>
      </p:pic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Permutations: Swap Algorithm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2758F6-605C-4DCB-8427-FACECEC90F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689" y="1690410"/>
            <a:ext cx="3577905" cy="357790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FFD392A-1366-4477-AA36-8C6A4CDDFA1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394" y="2941483"/>
            <a:ext cx="3577905" cy="357790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426C77E-6AE3-4D5E-8BB0-2720FF1431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641" y="1194564"/>
            <a:ext cx="2438400" cy="24384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776CBB6-D909-49CB-9AFE-1FE3315635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023" y="2788974"/>
            <a:ext cx="2438400" cy="2438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117F17F-8B35-44FA-81AC-2CF5FE1BFA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369" y="1458423"/>
            <a:ext cx="2438400" cy="24384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DCFFCD9-EF5C-4ADD-9E3A-4CE19F204D1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762" y="1579341"/>
            <a:ext cx="643220" cy="64322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6350A1F-103E-4BEE-B0C8-85BC8E509E9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082" y="1612124"/>
            <a:ext cx="610437" cy="61043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87E39E8-21DB-4E30-81B5-BCB0E3D3227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184" y="1620456"/>
            <a:ext cx="652701" cy="65270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DF93850-05BE-44E3-B64E-0CB503F4A3F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578" y="2386441"/>
            <a:ext cx="652701" cy="65270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CB452A3E-B7DE-4592-8B59-B0393C79DC1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1" y="2354128"/>
            <a:ext cx="643220" cy="64322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664A86C-9487-4438-8502-699846D1F0F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635" y="2373442"/>
            <a:ext cx="610437" cy="61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709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2FFC46C-9C69-4B9D-8362-518639715B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41489" y="1649470"/>
            <a:ext cx="3577905" cy="3577905"/>
          </a:xfrm>
          <a:prstGeom prst="rect">
            <a:avLst/>
          </a:prstGeom>
        </p:spPr>
      </p:pic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Permutations: Swap Algorithm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2758F6-605C-4DCB-8427-FACECEC90F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689" y="1690410"/>
            <a:ext cx="3577905" cy="357790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FFD392A-1366-4477-AA36-8C6A4CDDFA1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394" y="2941483"/>
            <a:ext cx="3577905" cy="357790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426C77E-6AE3-4D5E-8BB0-2720FF1431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983" y="1304376"/>
            <a:ext cx="2438400" cy="24384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776CBB6-D909-49CB-9AFE-1FE3315635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531" y="1578212"/>
            <a:ext cx="2438400" cy="2438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117F17F-8B35-44FA-81AC-2CF5FE1BFA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866" y="2829285"/>
            <a:ext cx="2438400" cy="24384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03B49D2-A4F0-4970-8B13-97BC3993B85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762" y="1579341"/>
            <a:ext cx="643220" cy="64322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3C5FF82-6C38-477D-A348-CAE6705F621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082" y="1612124"/>
            <a:ext cx="610437" cy="61043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CE57D90-95EA-4AE6-BF41-2BA6E221D00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184" y="1620456"/>
            <a:ext cx="652701" cy="65270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2AD71FC-44D5-4F89-BDCF-6643EBB0EFD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578" y="2386441"/>
            <a:ext cx="652701" cy="65270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D3770A6-A169-4C08-B5E0-87F9A45185B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1" y="2354128"/>
            <a:ext cx="643220" cy="64322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9D0B349-6DDD-46EB-B844-C8AC4D98069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635" y="2373442"/>
            <a:ext cx="610437" cy="610437"/>
          </a:xfrm>
          <a:prstGeom prst="rect">
            <a:avLst/>
          </a:prstGeom>
        </p:spPr>
      </p:pic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1826512" y="5270369"/>
            <a:ext cx="3326210" cy="1328023"/>
          </a:xfrm>
          <a:prstGeom prst="wedgeRoundRectCallout">
            <a:avLst>
              <a:gd name="adj1" fmla="val 63010"/>
              <a:gd name="adj2" fmla="val -700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 smtClean="0">
                <a:solidFill>
                  <a:srgbClr val="FFFFFF"/>
                </a:solidFill>
              </a:rPr>
              <a:t>Swap to previous combination on the way back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0398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2FFC46C-9C69-4B9D-8362-518639715B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41489" y="1649470"/>
            <a:ext cx="3577905" cy="3577905"/>
          </a:xfrm>
          <a:prstGeom prst="rect">
            <a:avLst/>
          </a:prstGeom>
        </p:spPr>
      </p:pic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Permutations: Swap Algorithm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2758F6-605C-4DCB-8427-FACECEC90F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689" y="1690410"/>
            <a:ext cx="3577905" cy="357790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FFD392A-1366-4477-AA36-8C6A4CDDFA1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394" y="2941483"/>
            <a:ext cx="3577905" cy="357790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426C77E-6AE3-4D5E-8BB0-2720FF1431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360" y="1477716"/>
            <a:ext cx="2438400" cy="24384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776CBB6-D909-49CB-9AFE-1FE3315635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705" y="1310616"/>
            <a:ext cx="2438400" cy="2438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117F17F-8B35-44FA-81AC-2CF5FE1BFA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945" y="2835685"/>
            <a:ext cx="2438400" cy="24384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1B598E3-1BA7-4FD6-9879-AC1B6E53B07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762" y="1579341"/>
            <a:ext cx="643220" cy="64322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35E5B673-C6F5-4C4A-803D-463B37EFE4A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082" y="1612124"/>
            <a:ext cx="610437" cy="61043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20C81A30-B7A7-4576-A544-D61D4A128AE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184" y="1620456"/>
            <a:ext cx="652701" cy="652701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2B8C49BD-9F72-4AD1-8EE9-E52648B5202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578" y="2386441"/>
            <a:ext cx="652701" cy="65270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4723ADAA-4A24-435C-A052-B34255A102B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183" y="3059674"/>
            <a:ext cx="652701" cy="652701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153037C-093E-4EA8-A95C-32399D418F7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1" y="2354128"/>
            <a:ext cx="643220" cy="64322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3C1B7FEF-B0CC-4B3C-BFAB-701847CEF86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577" y="3054178"/>
            <a:ext cx="643220" cy="64322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453DDA4F-54EA-4E13-8CA7-CF9BFC8D64E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635" y="2373442"/>
            <a:ext cx="610437" cy="610437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39DA1AD5-3DC9-4E3D-A21C-CA95DF11A70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358" y="3074443"/>
            <a:ext cx="610437" cy="61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746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2FFC46C-9C69-4B9D-8362-518639715B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41489" y="1649470"/>
            <a:ext cx="3577905" cy="3577905"/>
          </a:xfrm>
          <a:prstGeom prst="rect">
            <a:avLst/>
          </a:prstGeom>
        </p:spPr>
      </p:pic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Permutations: Swap Algorithm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2758F6-605C-4DCB-8427-FACECEC90F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689" y="1690410"/>
            <a:ext cx="3577905" cy="357790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FFD392A-1366-4477-AA36-8C6A4CDDFA1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394" y="2941483"/>
            <a:ext cx="3577905" cy="357790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426C77E-6AE3-4D5E-8BB0-2720FF1431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652" y="2829914"/>
            <a:ext cx="2438400" cy="24384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776CBB6-D909-49CB-9AFE-1FE3315635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705" y="1310616"/>
            <a:ext cx="2438400" cy="2438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117F17F-8B35-44FA-81AC-2CF5FE1BFA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935" y="1493590"/>
            <a:ext cx="2438400" cy="24384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1B598E3-1BA7-4FD6-9879-AC1B6E53B07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762" y="1579341"/>
            <a:ext cx="643220" cy="64322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35E5B673-C6F5-4C4A-803D-463B37EFE4A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082" y="1612124"/>
            <a:ext cx="610437" cy="61043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20C81A30-B7A7-4576-A544-D61D4A128AE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184" y="1620456"/>
            <a:ext cx="652701" cy="652701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2B8C49BD-9F72-4AD1-8EE9-E52648B5202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578" y="2386441"/>
            <a:ext cx="652701" cy="65270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4723ADAA-4A24-435C-A052-B34255A102B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183" y="3059674"/>
            <a:ext cx="652701" cy="652701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153037C-093E-4EA8-A95C-32399D418F7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1" y="2354128"/>
            <a:ext cx="643220" cy="64322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3C1B7FEF-B0CC-4B3C-BFAB-701847CEF86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577" y="3054178"/>
            <a:ext cx="643220" cy="64322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453DDA4F-54EA-4E13-8CA7-CF9BFC8D64E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635" y="2373442"/>
            <a:ext cx="610437" cy="610437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39DA1AD5-3DC9-4E3D-A21C-CA95DF11A70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358" y="3074443"/>
            <a:ext cx="610437" cy="61043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A4E9E3F-3B63-4430-ADE9-623DDA04212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578" y="3774700"/>
            <a:ext cx="652701" cy="65270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846441F-3915-42A0-93A8-0D4B209F927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851" y="3779439"/>
            <a:ext cx="643220" cy="64322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9032989-DFE1-4677-BE14-073A7F4F09D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847" y="3817820"/>
            <a:ext cx="610437" cy="61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090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2FFC46C-9C69-4B9D-8362-518639715B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41489" y="1649470"/>
            <a:ext cx="3577905" cy="3577905"/>
          </a:xfrm>
          <a:prstGeom prst="rect">
            <a:avLst/>
          </a:prstGeom>
        </p:spPr>
      </p:pic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Permutations: Swap Algorithm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2758F6-605C-4DCB-8427-FACECEC90F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689" y="1690410"/>
            <a:ext cx="3577905" cy="357790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FFD392A-1366-4477-AA36-8C6A4CDDFA1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394" y="2941483"/>
            <a:ext cx="3577905" cy="357790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426C77E-6AE3-4D5E-8BB0-2720FF1431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470" y="1608529"/>
            <a:ext cx="2438400" cy="24384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776CBB6-D909-49CB-9AFE-1FE3315635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705" y="1310616"/>
            <a:ext cx="2438400" cy="2438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117F17F-8B35-44FA-81AC-2CF5FE1BFA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118" y="2859602"/>
            <a:ext cx="2438400" cy="24384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1B598E3-1BA7-4FD6-9879-AC1B6E53B07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762" y="1579341"/>
            <a:ext cx="643220" cy="64322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35E5B673-C6F5-4C4A-803D-463B37EFE4A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082" y="1612124"/>
            <a:ext cx="610437" cy="61043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20C81A30-B7A7-4576-A544-D61D4A128AE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184" y="1620456"/>
            <a:ext cx="652701" cy="652701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2B8C49BD-9F72-4AD1-8EE9-E52648B5202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578" y="2386441"/>
            <a:ext cx="652701" cy="65270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4723ADAA-4A24-435C-A052-B34255A102B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183" y="3059674"/>
            <a:ext cx="652701" cy="652701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153037C-093E-4EA8-A95C-32399D418F7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1" y="2354128"/>
            <a:ext cx="643220" cy="64322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3C1B7FEF-B0CC-4B3C-BFAB-701847CEF86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577" y="3054178"/>
            <a:ext cx="643220" cy="64322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453DDA4F-54EA-4E13-8CA7-CF9BFC8D64E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635" y="2373442"/>
            <a:ext cx="610437" cy="610437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39DA1AD5-3DC9-4E3D-A21C-CA95DF11A70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358" y="3074443"/>
            <a:ext cx="610437" cy="61043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A4E9E3F-3B63-4430-ADE9-623DDA04212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578" y="3774700"/>
            <a:ext cx="652701" cy="65270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846441F-3915-42A0-93A8-0D4B209F927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851" y="3779439"/>
            <a:ext cx="643220" cy="64322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9032989-DFE1-4677-BE14-073A7F4F09D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847" y="3817820"/>
            <a:ext cx="610437" cy="610437"/>
          </a:xfrm>
          <a:prstGeom prst="rect">
            <a:avLst/>
          </a:prstGeom>
        </p:spPr>
      </p:pic>
      <p:sp>
        <p:nvSpPr>
          <p:cNvPr id="27" name="AutoShape 7"/>
          <p:cNvSpPr>
            <a:spLocks noChangeArrowheads="1"/>
          </p:cNvSpPr>
          <p:nvPr/>
        </p:nvSpPr>
        <p:spPr bwMode="auto">
          <a:xfrm>
            <a:off x="1826512" y="5270369"/>
            <a:ext cx="3326210" cy="1328023"/>
          </a:xfrm>
          <a:prstGeom prst="wedgeRoundRectCallout">
            <a:avLst>
              <a:gd name="adj1" fmla="val 63010"/>
              <a:gd name="adj2" fmla="val -700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 smtClean="0">
                <a:solidFill>
                  <a:srgbClr val="FFFFFF"/>
                </a:solidFill>
              </a:rPr>
              <a:t>Swap to previous combination on the way back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200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2FFC46C-9C69-4B9D-8362-518639715B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41489" y="1649470"/>
            <a:ext cx="3577905" cy="3577905"/>
          </a:xfrm>
          <a:prstGeom prst="rect">
            <a:avLst/>
          </a:prstGeom>
        </p:spPr>
      </p:pic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Permutations: Swap Algorithm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2758F6-605C-4DCB-8427-FACECEC90F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689" y="1690410"/>
            <a:ext cx="3577905" cy="357790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FFD392A-1366-4477-AA36-8C6A4CDDFA1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394" y="2941483"/>
            <a:ext cx="3577905" cy="357790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426C77E-6AE3-4D5E-8BB0-2720FF1431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705" y="1493590"/>
            <a:ext cx="2438400" cy="24384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776CBB6-D909-49CB-9AFE-1FE3315635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142" y="1463902"/>
            <a:ext cx="2438400" cy="2438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117F17F-8B35-44FA-81AC-2CF5FE1BFA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180" y="2881849"/>
            <a:ext cx="2438400" cy="24384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1B598E3-1BA7-4FD6-9879-AC1B6E53B07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762" y="1579341"/>
            <a:ext cx="643220" cy="64322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35E5B673-C6F5-4C4A-803D-463B37EFE4A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082" y="1612124"/>
            <a:ext cx="610437" cy="61043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20C81A30-B7A7-4576-A544-D61D4A128AE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184" y="1620456"/>
            <a:ext cx="652701" cy="652701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2B8C49BD-9F72-4AD1-8EE9-E52648B5202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578" y="2386441"/>
            <a:ext cx="652701" cy="65270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4723ADAA-4A24-435C-A052-B34255A102B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183" y="3059674"/>
            <a:ext cx="652701" cy="652701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153037C-093E-4EA8-A95C-32399D418F7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1" y="2354128"/>
            <a:ext cx="643220" cy="64322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3C1B7FEF-B0CC-4B3C-BFAB-701847CEF86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577" y="3054178"/>
            <a:ext cx="643220" cy="64322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453DDA4F-54EA-4E13-8CA7-CF9BFC8D64E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635" y="2373442"/>
            <a:ext cx="610437" cy="610437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39DA1AD5-3DC9-4E3D-A21C-CA95DF11A70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358" y="3074443"/>
            <a:ext cx="610437" cy="61043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A4E9E3F-3B63-4430-ADE9-623DDA04212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578" y="3774700"/>
            <a:ext cx="652701" cy="65270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846441F-3915-42A0-93A8-0D4B209F927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851" y="3779439"/>
            <a:ext cx="643220" cy="64322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9032989-DFE1-4677-BE14-073A7F4F09D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847" y="3817820"/>
            <a:ext cx="610437" cy="610437"/>
          </a:xfrm>
          <a:prstGeom prst="rect">
            <a:avLst/>
          </a:prstGeom>
        </p:spPr>
      </p:pic>
      <p:sp>
        <p:nvSpPr>
          <p:cNvPr id="27" name="AutoShape 7"/>
          <p:cNvSpPr>
            <a:spLocks noChangeArrowheads="1"/>
          </p:cNvSpPr>
          <p:nvPr/>
        </p:nvSpPr>
        <p:spPr bwMode="auto">
          <a:xfrm>
            <a:off x="1826512" y="5270369"/>
            <a:ext cx="3326210" cy="1328023"/>
          </a:xfrm>
          <a:prstGeom prst="wedgeRoundRectCallout">
            <a:avLst>
              <a:gd name="adj1" fmla="val 63010"/>
              <a:gd name="adj2" fmla="val -700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 smtClean="0">
                <a:solidFill>
                  <a:srgbClr val="FFFFFF"/>
                </a:solidFill>
              </a:rPr>
              <a:t>Swap to previous combination on the way back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296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2FFC46C-9C69-4B9D-8362-518639715B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41489" y="1649470"/>
            <a:ext cx="3577905" cy="3577905"/>
          </a:xfrm>
          <a:prstGeom prst="rect">
            <a:avLst/>
          </a:prstGeom>
        </p:spPr>
      </p:pic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Permutations: Swap Algorithm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2758F6-605C-4DCB-8427-FACECEC90F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689" y="1690410"/>
            <a:ext cx="3577905" cy="357790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FFD392A-1366-4477-AA36-8C6A4CDDFA1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394" y="2941483"/>
            <a:ext cx="3577905" cy="357790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776CBB6-D909-49CB-9AFE-1FE3315635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142" y="1463902"/>
            <a:ext cx="2438400" cy="24384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1B598E3-1BA7-4FD6-9879-AC1B6E53B0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762" y="1579341"/>
            <a:ext cx="643220" cy="64322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35E5B673-C6F5-4C4A-803D-463B37EFE4A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082" y="1612124"/>
            <a:ext cx="610437" cy="61043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20C81A30-B7A7-4576-A544-D61D4A128AE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184" y="1620456"/>
            <a:ext cx="652701" cy="652701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2B8C49BD-9F72-4AD1-8EE9-E52648B5202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578" y="2386441"/>
            <a:ext cx="652701" cy="65270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4723ADAA-4A24-435C-A052-B34255A102B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183" y="3059674"/>
            <a:ext cx="652701" cy="652701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153037C-093E-4EA8-A95C-32399D418F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1" y="2354128"/>
            <a:ext cx="643220" cy="64322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3C1B7FEF-B0CC-4B3C-BFAB-701847CEF86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577" y="3054178"/>
            <a:ext cx="643220" cy="64322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453DDA4F-54EA-4E13-8CA7-CF9BFC8D64E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635" y="2373442"/>
            <a:ext cx="610437" cy="610437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39DA1AD5-3DC9-4E3D-A21C-CA95DF11A70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358" y="3074443"/>
            <a:ext cx="610437" cy="61043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A4E9E3F-3B63-4430-ADE9-623DDA04212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578" y="3774700"/>
            <a:ext cx="652701" cy="65270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846441F-3915-42A0-93A8-0D4B209F927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851" y="3779439"/>
            <a:ext cx="643220" cy="64322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9032989-DFE1-4677-BE14-073A7F4F09D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847" y="3817820"/>
            <a:ext cx="610437" cy="61043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4865B66-B13E-4C6F-AC94-C33141BAAA0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385" y="4489726"/>
            <a:ext cx="610437" cy="61043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F2EF3C4-C89B-4EAA-8B1B-DBF2DE01F80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022" y="4494700"/>
            <a:ext cx="652701" cy="65270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76E61FF-0CB8-48C6-AAA0-10E3F7CEC14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8664" y="4504180"/>
            <a:ext cx="643220" cy="64322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10FF593-EA36-4A7A-8143-5F8FA8F13E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514" y="2829914"/>
            <a:ext cx="2438400" cy="24384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8922553-817B-460D-9CD6-B58B2481BB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460" y="135681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92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2FFC46C-9C69-4B9D-8362-518639715B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41489" y="1649470"/>
            <a:ext cx="3577905" cy="3577905"/>
          </a:xfrm>
          <a:prstGeom prst="rect">
            <a:avLst/>
          </a:prstGeom>
        </p:spPr>
      </p:pic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Permutations: Swap Algorithm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2758F6-605C-4DCB-8427-FACECEC90F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689" y="1690410"/>
            <a:ext cx="3577905" cy="357790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FFD392A-1366-4477-AA36-8C6A4CDDFA1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394" y="2941483"/>
            <a:ext cx="3577905" cy="357790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426C77E-6AE3-4D5E-8BB0-2720FF1431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922" y="1493590"/>
            <a:ext cx="2438400" cy="24384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776CBB6-D909-49CB-9AFE-1FE3315635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409" y="2753730"/>
            <a:ext cx="2438400" cy="2438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117F17F-8B35-44FA-81AC-2CF5FE1BFA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554" y="1377628"/>
            <a:ext cx="2438400" cy="24384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1B598E3-1BA7-4FD6-9879-AC1B6E53B07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762" y="1579341"/>
            <a:ext cx="643220" cy="64322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35E5B673-C6F5-4C4A-803D-463B37EFE4A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082" y="1612124"/>
            <a:ext cx="610437" cy="61043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20C81A30-B7A7-4576-A544-D61D4A128AE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184" y="1620456"/>
            <a:ext cx="652701" cy="652701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2B8C49BD-9F72-4AD1-8EE9-E52648B5202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578" y="2386441"/>
            <a:ext cx="652701" cy="65270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4723ADAA-4A24-435C-A052-B34255A102B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183" y="3059674"/>
            <a:ext cx="652701" cy="652701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153037C-093E-4EA8-A95C-32399D418F7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1" y="2354128"/>
            <a:ext cx="643220" cy="64322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3C1B7FEF-B0CC-4B3C-BFAB-701847CEF86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577" y="3054178"/>
            <a:ext cx="643220" cy="64322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453DDA4F-54EA-4E13-8CA7-CF9BFC8D64E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635" y="2373442"/>
            <a:ext cx="610437" cy="610437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39DA1AD5-3DC9-4E3D-A21C-CA95DF11A70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358" y="3074443"/>
            <a:ext cx="610437" cy="61043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A4E9E3F-3B63-4430-ADE9-623DDA04212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578" y="3774700"/>
            <a:ext cx="652701" cy="65270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846441F-3915-42A0-93A8-0D4B209F927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851" y="3779439"/>
            <a:ext cx="643220" cy="64322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9032989-DFE1-4677-BE14-073A7F4F09D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847" y="3817820"/>
            <a:ext cx="610437" cy="61043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4865B66-B13E-4C6F-AC94-C33141BAAA0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385" y="4489726"/>
            <a:ext cx="610437" cy="61043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F2EF3C4-C89B-4EAA-8B1B-DBF2DE01F80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022" y="4494700"/>
            <a:ext cx="652701" cy="65270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76E61FF-0CB8-48C6-AAA0-10E3F7CEC14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8664" y="4504180"/>
            <a:ext cx="643220" cy="64322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E34A195-EA77-47BB-8C1F-73F671E73C5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0378" y="5245058"/>
            <a:ext cx="610437" cy="61043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5939088-240E-42D4-9450-517B764562A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022" y="5250032"/>
            <a:ext cx="652701" cy="65270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279FF7D-35F4-4F34-9454-A1A2D582E4B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127" y="5259512"/>
            <a:ext cx="643220" cy="64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1722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2FFC46C-9C69-4B9D-8362-518639715B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41489" y="1649470"/>
            <a:ext cx="3577905" cy="3577905"/>
          </a:xfrm>
          <a:prstGeom prst="rect">
            <a:avLst/>
          </a:prstGeom>
        </p:spPr>
      </p:pic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Permutations: Swap Algorithm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2758F6-605C-4DCB-8427-FACECEC90F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689" y="1690410"/>
            <a:ext cx="3577905" cy="357790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FFD392A-1366-4477-AA36-8C6A4CDDFA1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394" y="2941483"/>
            <a:ext cx="3577905" cy="357790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426C77E-6AE3-4D5E-8BB0-2720FF1431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838" y="2745838"/>
            <a:ext cx="2438400" cy="24384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776CBB6-D909-49CB-9AFE-1FE3315635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336" y="1526638"/>
            <a:ext cx="2438400" cy="2438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117F17F-8B35-44FA-81AC-2CF5FE1BFA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554" y="1377628"/>
            <a:ext cx="2438400" cy="24384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1B598E3-1BA7-4FD6-9879-AC1B6E53B07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762" y="1579341"/>
            <a:ext cx="643220" cy="64322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35E5B673-C6F5-4C4A-803D-463B37EFE4A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082" y="1612124"/>
            <a:ext cx="610437" cy="61043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20C81A30-B7A7-4576-A544-D61D4A128AE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184" y="1620456"/>
            <a:ext cx="652701" cy="652701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2B8C49BD-9F72-4AD1-8EE9-E52648B5202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578" y="2386441"/>
            <a:ext cx="652701" cy="65270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4723ADAA-4A24-435C-A052-B34255A102B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183" y="3059674"/>
            <a:ext cx="652701" cy="652701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153037C-093E-4EA8-A95C-32399D418F7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1" y="2354128"/>
            <a:ext cx="643220" cy="64322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3C1B7FEF-B0CC-4B3C-BFAB-701847CEF86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577" y="3054178"/>
            <a:ext cx="643220" cy="64322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453DDA4F-54EA-4E13-8CA7-CF9BFC8D64E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635" y="2373442"/>
            <a:ext cx="610437" cy="610437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39DA1AD5-3DC9-4E3D-A21C-CA95DF11A70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358" y="3074443"/>
            <a:ext cx="610437" cy="61043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A4E9E3F-3B63-4430-ADE9-623DDA04212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578" y="3774700"/>
            <a:ext cx="652701" cy="65270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846441F-3915-42A0-93A8-0D4B209F927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851" y="3779439"/>
            <a:ext cx="643220" cy="64322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9032989-DFE1-4677-BE14-073A7F4F09D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847" y="3817820"/>
            <a:ext cx="610437" cy="61043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4865B66-B13E-4C6F-AC94-C33141BAAA0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385" y="4489726"/>
            <a:ext cx="610437" cy="61043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F2EF3C4-C89B-4EAA-8B1B-DBF2DE01F80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022" y="4494700"/>
            <a:ext cx="652701" cy="65270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76E61FF-0CB8-48C6-AAA0-10E3F7CEC14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8664" y="4504180"/>
            <a:ext cx="643220" cy="64322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E34A195-EA77-47BB-8C1F-73F671E73C5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0378" y="5245058"/>
            <a:ext cx="610437" cy="61043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5939088-240E-42D4-9450-517B764562A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022" y="5250032"/>
            <a:ext cx="652701" cy="65270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279FF7D-35F4-4F34-9454-A1A2D582E4B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127" y="5259512"/>
            <a:ext cx="643220" cy="64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1302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Permutations</a:t>
            </a:r>
          </a:p>
        </p:txBody>
      </p:sp>
      <p:pic>
        <p:nvPicPr>
          <p:cNvPr id="9" name="Picture 2" descr="https://raw.github.com/eoincampbell/combinatorics/master/combinatorics.png">
            <a:extLst>
              <a:ext uri="{FF2B5EF4-FFF2-40B4-BE49-F238E27FC236}">
                <a16:creationId xmlns:a16="http://schemas.microsoft.com/office/drawing/2014/main" id="{FCEEBD99-5EC4-43C4-84A8-0C3202F68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051" y="1368338"/>
            <a:ext cx="2575898" cy="2575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042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2FFC46C-9C69-4B9D-8362-518639715B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41489" y="1649470"/>
            <a:ext cx="3577905" cy="3577905"/>
          </a:xfrm>
          <a:prstGeom prst="rect">
            <a:avLst/>
          </a:prstGeom>
        </p:spPr>
      </p:pic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Permutations: Swap Algorithm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2758F6-605C-4DCB-8427-FACECEC90F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689" y="1690410"/>
            <a:ext cx="3577905" cy="357790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FFD392A-1366-4477-AA36-8C6A4CDDFA1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394" y="2941483"/>
            <a:ext cx="3577905" cy="357790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426C77E-6AE3-4D5E-8BB0-2720FF1431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792" y="1493590"/>
            <a:ext cx="2438400" cy="24384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776CBB6-D909-49CB-9AFE-1FE3315635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336" y="1526638"/>
            <a:ext cx="2438400" cy="24384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1B598E3-1BA7-4FD6-9879-AC1B6E53B07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762" y="1579341"/>
            <a:ext cx="643220" cy="64322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35E5B673-C6F5-4C4A-803D-463B37EFE4A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082" y="1612124"/>
            <a:ext cx="610437" cy="61043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20C81A30-B7A7-4576-A544-D61D4A128AE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184" y="1620456"/>
            <a:ext cx="652701" cy="652701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2B8C49BD-9F72-4AD1-8EE9-E52648B5202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578" y="2386441"/>
            <a:ext cx="652701" cy="65270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4723ADAA-4A24-435C-A052-B34255A102B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183" y="3059674"/>
            <a:ext cx="652701" cy="652701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153037C-093E-4EA8-A95C-32399D418F7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1" y="2354128"/>
            <a:ext cx="643220" cy="64322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3C1B7FEF-B0CC-4B3C-BFAB-701847CEF86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577" y="3054178"/>
            <a:ext cx="643220" cy="64322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453DDA4F-54EA-4E13-8CA7-CF9BFC8D64E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635" y="2373442"/>
            <a:ext cx="610437" cy="610437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39DA1AD5-3DC9-4E3D-A21C-CA95DF11A70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358" y="3074443"/>
            <a:ext cx="610437" cy="61043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A4E9E3F-3B63-4430-ADE9-623DDA04212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578" y="3774700"/>
            <a:ext cx="652701" cy="65270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846441F-3915-42A0-93A8-0D4B209F927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851" y="3779439"/>
            <a:ext cx="643220" cy="64322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9032989-DFE1-4677-BE14-073A7F4F09D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847" y="3817820"/>
            <a:ext cx="610437" cy="61043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4865B66-B13E-4C6F-AC94-C33141BAAA0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385" y="4489726"/>
            <a:ext cx="610437" cy="61043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F2EF3C4-C89B-4EAA-8B1B-DBF2DE01F80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022" y="4494700"/>
            <a:ext cx="652701" cy="65270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76E61FF-0CB8-48C6-AAA0-10E3F7CEC14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8664" y="4504180"/>
            <a:ext cx="643220" cy="64322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E34A195-EA77-47BB-8C1F-73F671E73C5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0378" y="5245058"/>
            <a:ext cx="610437" cy="61043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5939088-240E-42D4-9450-517B764562A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022" y="5250032"/>
            <a:ext cx="652701" cy="65270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279FF7D-35F4-4F34-9454-A1A2D582E4B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127" y="5259512"/>
            <a:ext cx="643220" cy="64322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89149B9-6782-4A0B-87CC-E3EF48C9C4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106" y="2745838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9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400" dirty="0"/>
              <a:t>Generates all possible </a:t>
            </a:r>
            <a:r>
              <a:rPr lang="en-GB" sz="3400" b="1" dirty="0">
                <a:solidFill>
                  <a:schemeClr val="bg1"/>
                </a:solidFill>
              </a:rPr>
              <a:t>permutations</a:t>
            </a:r>
            <a:r>
              <a:rPr lang="en-GB" sz="3400" dirty="0"/>
              <a:t> of a given set of elements</a:t>
            </a:r>
          </a:p>
          <a:p>
            <a:pPr lvl="1"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</a:rPr>
              <a:t>Without</a:t>
            </a:r>
            <a:r>
              <a:rPr lang="en-GB" sz="3400" dirty="0"/>
              <a:t> using </a:t>
            </a:r>
            <a:r>
              <a:rPr lang="en-GB" sz="3400" b="1" dirty="0">
                <a:solidFill>
                  <a:schemeClr val="bg1"/>
                </a:solidFill>
              </a:rPr>
              <a:t>extra memory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Optimize Permutations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5441147" y="4113465"/>
            <a:ext cx="414606" cy="3986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2082" y="4051181"/>
            <a:ext cx="11842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latin typeface="Consolas" panose="020B0609020204030204" pitchFamily="49" charset="0"/>
              </a:rPr>
              <a:t>A B C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0617" y="2973963"/>
            <a:ext cx="1548684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latin typeface="Consolas" panose="020B0609020204030204" pitchFamily="49" charset="0"/>
              </a:rPr>
              <a:t>A B 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latin typeface="Consolas" panose="020B0609020204030204" pitchFamily="49" charset="0"/>
              </a:rPr>
              <a:t>A C 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latin typeface="Consolas" panose="020B0609020204030204" pitchFamily="49" charset="0"/>
              </a:rPr>
              <a:t>B A 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latin typeface="Consolas" panose="020B0609020204030204" pitchFamily="49" charset="0"/>
              </a:rPr>
              <a:t>B C 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latin typeface="Consolas" panose="020B0609020204030204" pitchFamily="49" charset="0"/>
              </a:rPr>
              <a:t>C A 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latin typeface="Consolas" panose="020B0609020204030204" pitchFamily="49" charset="0"/>
              </a:rPr>
              <a:t>C B A</a:t>
            </a:r>
            <a:endParaRPr lang="it-IT" sz="2800" b="1" noProof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50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87687" y="1674478"/>
            <a:ext cx="10949531" cy="4850147"/>
          </a:xfrm>
        </p:spPr>
        <p:txBody>
          <a:bodyPr/>
          <a:lstStyle/>
          <a:p>
            <a:r>
              <a:rPr lang="en-US" altLang="en-US" dirty="0"/>
              <a:t>public static void permute(int index) {</a:t>
            </a:r>
            <a:br>
              <a:rPr lang="en-US" altLang="en-US" dirty="0"/>
            </a:br>
            <a:r>
              <a:rPr lang="en-US" altLang="en-US" dirty="0"/>
              <a:t>    if (index &gt;= elements.length) {</a:t>
            </a:r>
            <a:br>
              <a:rPr lang="en-US" altLang="en-US" dirty="0"/>
            </a:br>
            <a:r>
              <a:rPr lang="en-US" altLang="en-US" dirty="0"/>
              <a:t>        </a:t>
            </a:r>
            <a:r>
              <a:rPr lang="en-US" altLang="en-US" dirty="0" smtClean="0"/>
              <a:t>System.out.println(</a:t>
            </a:r>
            <a:r>
              <a:rPr lang="en-US" altLang="en-US" dirty="0" err="1" smtClean="0"/>
              <a:t>String.join</a:t>
            </a:r>
            <a:r>
              <a:rPr lang="en-US" altLang="en-US" dirty="0"/>
              <a:t>(" ", elements));</a:t>
            </a:r>
            <a:br>
              <a:rPr lang="en-US" altLang="en-US" dirty="0"/>
            </a:br>
            <a:r>
              <a:rPr lang="en-US" altLang="en-US" dirty="0"/>
              <a:t>    } else {</a:t>
            </a:r>
            <a:br>
              <a:rPr lang="en-US" altLang="en-US" dirty="0"/>
            </a:br>
            <a:r>
              <a:rPr lang="en-US" altLang="en-US" dirty="0"/>
              <a:t>        permute(index + 1);</a:t>
            </a:r>
            <a:br>
              <a:rPr lang="en-US" altLang="en-US" dirty="0"/>
            </a:br>
            <a:r>
              <a:rPr lang="en-US" altLang="en-US" dirty="0"/>
              <a:t>        for (int i = index + 1; i &lt; elements.length; i++) {</a:t>
            </a:r>
            <a:br>
              <a:rPr lang="en-US" altLang="en-US" dirty="0"/>
            </a:br>
            <a:r>
              <a:rPr lang="en-US" altLang="en-US" dirty="0"/>
              <a:t>            swap(index, i);</a:t>
            </a:r>
            <a:br>
              <a:rPr lang="en-US" altLang="en-US" dirty="0"/>
            </a:br>
            <a:r>
              <a:rPr lang="en-US" altLang="en-US" dirty="0"/>
              <a:t>            permute(index + 1);</a:t>
            </a:r>
            <a:br>
              <a:rPr lang="en-US" altLang="en-US" dirty="0"/>
            </a:br>
            <a:r>
              <a:rPr lang="en-US" altLang="en-US" dirty="0"/>
              <a:t>            swap(index, i);</a:t>
            </a:r>
            <a:br>
              <a:rPr lang="en-US" altLang="en-US" dirty="0"/>
            </a:br>
            <a:r>
              <a:rPr lang="en-US" altLang="en-US" dirty="0"/>
              <a:t>        }</a:t>
            </a:r>
            <a:br>
              <a:rPr lang="en-US" altLang="en-US" dirty="0"/>
            </a:br>
            <a:r>
              <a:rPr lang="en-US" altLang="en-US" dirty="0"/>
              <a:t>    }</a:t>
            </a:r>
            <a:br>
              <a:rPr lang="en-US" altLang="en-US" dirty="0"/>
            </a:br>
            <a:r>
              <a:rPr lang="en-US" altLang="en-US" dirty="0" smtClean="0"/>
              <a:t>}</a:t>
            </a:r>
            <a:endParaRPr lang="en-US" alt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Generating Permutations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14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What about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array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= new int[] { A, B, B }</a:t>
            </a:r>
          </a:p>
          <a:p>
            <a:r>
              <a:rPr lang="en-GB" dirty="0"/>
              <a:t>By definition: permutations { A, B', B'' } == { A, B'', B' }</a:t>
            </a:r>
          </a:p>
          <a:p>
            <a:r>
              <a:rPr lang="en-GB" dirty="0"/>
              <a:t>Generate all permutations from a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multi-set</a:t>
            </a:r>
            <a:endParaRPr lang="en-GB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Permutations with Repetition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5441147" y="4113465"/>
            <a:ext cx="414606" cy="3986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2082" y="4051181"/>
            <a:ext cx="11842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latin typeface="Consolas" panose="020B0609020204030204" pitchFamily="49" charset="0"/>
              </a:rPr>
              <a:t>A B B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0617" y="3620293"/>
            <a:ext cx="1548684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latin typeface="Consolas" panose="020B0609020204030204" pitchFamily="49" charset="0"/>
              </a:rPr>
              <a:t>A B 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latin typeface="Consolas" panose="020B0609020204030204" pitchFamily="49" charset="0"/>
              </a:rPr>
              <a:t>B A 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latin typeface="Consolas" panose="020B0609020204030204" pitchFamily="49" charset="0"/>
              </a:rPr>
              <a:t>B B A</a:t>
            </a:r>
            <a:endParaRPr lang="it-IT" sz="2800" b="1" noProof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304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01919" y="1127866"/>
            <a:ext cx="10949531" cy="5697110"/>
          </a:xfrm>
        </p:spPr>
        <p:txBody>
          <a:bodyPr/>
          <a:lstStyle/>
          <a:p>
            <a:r>
              <a:rPr lang="en-US" altLang="en-US" sz="2000" dirty="0"/>
              <a:t>public static void permuteWithRepetitions(int index) {</a:t>
            </a:r>
            <a:br>
              <a:rPr lang="en-US" altLang="en-US" sz="2000" dirty="0"/>
            </a:br>
            <a:r>
              <a:rPr lang="en-US" altLang="en-US" sz="2000" dirty="0"/>
              <a:t>    if (index &gt;= elements.length) {</a:t>
            </a:r>
            <a:br>
              <a:rPr lang="en-US" altLang="en-US" sz="2000" dirty="0"/>
            </a:br>
            <a:r>
              <a:rPr lang="en-US" altLang="en-US" sz="2000" dirty="0"/>
              <a:t>        </a:t>
            </a:r>
            <a:r>
              <a:rPr lang="en-US" altLang="en-US" sz="2000" dirty="0" smtClean="0"/>
              <a:t>System.out.println(</a:t>
            </a:r>
            <a:r>
              <a:rPr lang="en-US" altLang="en-US" sz="2000" dirty="0" err="1" smtClean="0"/>
              <a:t>String.join</a:t>
            </a:r>
            <a:r>
              <a:rPr lang="en-US" altLang="en-US" sz="2000" dirty="0"/>
              <a:t>(" ", elements));</a:t>
            </a:r>
            <a:br>
              <a:rPr lang="en-US" altLang="en-US" sz="2000" dirty="0"/>
            </a:br>
            <a:r>
              <a:rPr lang="en-US" altLang="en-US" sz="2000" dirty="0"/>
              <a:t>    } else {</a:t>
            </a:r>
            <a:br>
              <a:rPr lang="en-US" altLang="en-US" sz="2000" dirty="0"/>
            </a:br>
            <a:r>
              <a:rPr lang="en-US" altLang="en-US" sz="2000" dirty="0"/>
              <a:t>        permuteWithRepetitions(index + 1);</a:t>
            </a:r>
            <a:br>
              <a:rPr lang="en-US" altLang="en-US" sz="2000" dirty="0"/>
            </a:br>
            <a:r>
              <a:rPr lang="en-US" altLang="en-US" sz="2000" dirty="0"/>
              <a:t>        HashSet&lt;String&gt; swapped = new HashSet&lt;&gt;();</a:t>
            </a:r>
            <a:br>
              <a:rPr lang="en-US" altLang="en-US" sz="2000" dirty="0"/>
            </a:br>
            <a:r>
              <a:rPr lang="en-US" altLang="en-US" sz="2000" dirty="0"/>
              <a:t>        </a:t>
            </a:r>
            <a:r>
              <a:rPr lang="en-US" altLang="en-US" sz="2000" dirty="0" smtClean="0"/>
              <a:t>swapped.add(elements[index</a:t>
            </a:r>
            <a:r>
              <a:rPr lang="en-US" altLang="en-US" sz="2000" dirty="0"/>
              <a:t>]);</a:t>
            </a:r>
            <a:br>
              <a:rPr lang="en-US" altLang="en-US" sz="2000" dirty="0"/>
            </a:br>
            <a:r>
              <a:rPr lang="en-US" altLang="en-US" sz="2000" dirty="0"/>
              <a:t>        for (int i = index + 1; i &lt; elements.length; i++) {</a:t>
            </a:r>
            <a:br>
              <a:rPr lang="en-US" altLang="en-US" sz="2000" dirty="0"/>
            </a:br>
            <a:r>
              <a:rPr lang="en-US" altLang="en-US" sz="2000" dirty="0"/>
              <a:t>            if (!</a:t>
            </a:r>
            <a:r>
              <a:rPr lang="en-US" altLang="en-US" sz="2000" dirty="0" err="1" smtClean="0"/>
              <a:t>swapped.contains</a:t>
            </a:r>
            <a:r>
              <a:rPr lang="en-US" altLang="en-US" sz="2000" dirty="0" smtClean="0"/>
              <a:t>(elements[i</a:t>
            </a:r>
            <a:r>
              <a:rPr lang="en-US" altLang="en-US" sz="2000" dirty="0"/>
              <a:t>])) {</a:t>
            </a:r>
            <a:br>
              <a:rPr lang="en-US" altLang="en-US" sz="2000" dirty="0"/>
            </a:br>
            <a:r>
              <a:rPr lang="en-US" altLang="en-US" sz="2000" dirty="0"/>
              <a:t>                swap(index, i);</a:t>
            </a:r>
            <a:br>
              <a:rPr lang="en-US" altLang="en-US" sz="2000" dirty="0"/>
            </a:br>
            <a:r>
              <a:rPr lang="en-US" altLang="en-US" sz="2000" dirty="0"/>
              <a:t>                permuteWithRepetitions(index + 1);</a:t>
            </a:r>
            <a:br>
              <a:rPr lang="en-US" altLang="en-US" sz="2000" dirty="0"/>
            </a:br>
            <a:r>
              <a:rPr lang="en-US" altLang="en-US" sz="2000" dirty="0"/>
              <a:t>                swap(index, i);</a:t>
            </a:r>
            <a:br>
              <a:rPr lang="en-US" altLang="en-US" sz="2000" dirty="0"/>
            </a:br>
            <a:r>
              <a:rPr lang="en-US" altLang="en-US" sz="2000" dirty="0"/>
              <a:t>                swapped.add(elements[i]);</a:t>
            </a:r>
            <a:br>
              <a:rPr lang="en-US" altLang="en-US" sz="2000" dirty="0"/>
            </a:br>
            <a:r>
              <a:rPr lang="en-US" altLang="en-US" sz="2000" dirty="0"/>
              <a:t>            }</a:t>
            </a:r>
            <a:br>
              <a:rPr lang="en-US" altLang="en-US" sz="2000" dirty="0"/>
            </a:br>
            <a:r>
              <a:rPr lang="en-US" altLang="en-US" sz="2000" dirty="0"/>
              <a:t>        }</a:t>
            </a:r>
            <a:br>
              <a:rPr lang="en-US" altLang="en-US" sz="2000" dirty="0"/>
            </a:br>
            <a:r>
              <a:rPr lang="en-US" altLang="en-US" sz="2000" dirty="0"/>
              <a:t>    }</a:t>
            </a:r>
            <a:br>
              <a:rPr lang="en-US" altLang="en-US" sz="2000" dirty="0"/>
            </a:br>
            <a:r>
              <a:rPr lang="en-US" altLang="en-US" sz="2000" dirty="0"/>
              <a:t>}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Permutations with Repetition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2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Algorithm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3200" b="1" noProof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ermRep(s</a:t>
            </a:r>
            <a:r>
              <a:rPr lang="en-US" sz="3200" b="1" noProof="1">
                <a:solidFill>
                  <a:schemeClr val="bg1"/>
                </a:solidFill>
                <a:cs typeface="Consolas" panose="020B0609020204030204" pitchFamily="49" charset="0"/>
              </a:rPr>
              <a:t>,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permutes the items [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3200" dirty="0"/>
              <a:t> …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3200" dirty="0" smtClean="0"/>
              <a:t>]</a:t>
            </a:r>
          </a:p>
          <a:p>
            <a:pPr lvl="1"/>
            <a:r>
              <a:rPr lang="en-US" sz="3200" dirty="0"/>
              <a:t>Exchange the item at positions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US" sz="3200" dirty="0"/>
              <a:t> =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-2</a:t>
            </a:r>
            <a:r>
              <a:rPr lang="en-US" sz="3200" dirty="0" smtClean="0"/>
              <a:t> </a:t>
            </a:r>
            <a:r>
              <a:rPr lang="en-US" sz="3200" dirty="0"/>
              <a:t>with items at </a:t>
            </a:r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 n-1</a:t>
            </a: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3200" dirty="0" smtClean="0"/>
              <a:t>Call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r>
              <a:rPr lang="en-US" sz="3200" b="1" noProof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ermRep(</a:t>
            </a:r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US" sz="3200" b="1" noProof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+ 1)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/>
              <a:t>to permute the rest of the array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Optimized: Permutations with Repetition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35</a:t>
            </a:fld>
            <a:endParaRPr 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560697" y="3276600"/>
            <a:ext cx="3476087" cy="2811278"/>
            <a:chOff x="760412" y="2438400"/>
            <a:chExt cx="3476087" cy="2811278"/>
          </a:xfrm>
          <a:solidFill>
            <a:schemeClr val="bg1">
              <a:lumMod val="20000"/>
              <a:lumOff val="80000"/>
            </a:schemeClr>
          </a:solidFill>
        </p:grpSpPr>
        <p:sp>
          <p:nvSpPr>
            <p:cNvPr id="69" name="Rectangle 4"/>
            <p:cNvSpPr>
              <a:spLocks noChangeArrowheads="1"/>
            </p:cNvSpPr>
            <p:nvPr/>
          </p:nvSpPr>
          <p:spPr bwMode="auto">
            <a:xfrm>
              <a:off x="760412" y="2895599"/>
              <a:ext cx="3476087" cy="2354079"/>
            </a:xfrm>
            <a:prstGeom prst="rect">
              <a:avLst/>
            </a:prstGeom>
            <a:grpFill/>
            <a:ln w="15875">
              <a:solidFill>
                <a:schemeClr val="bg1"/>
              </a:solidFill>
            </a:ln>
          </p:spPr>
          <p:txBody>
            <a:bodyPr wrap="none">
              <a:noAutofit/>
            </a:bodyPr>
            <a:lstStyle/>
            <a:p>
              <a:pPr eaLnBrk="0" hangingPunct="0">
                <a:lnSpc>
                  <a:spcPts val="28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Rectangle 4"/>
            <p:cNvSpPr>
              <a:spLocks noChangeArrowheads="1"/>
            </p:cNvSpPr>
            <p:nvPr/>
          </p:nvSpPr>
          <p:spPr bwMode="auto">
            <a:xfrm>
              <a:off x="760412" y="2438400"/>
              <a:ext cx="3476087" cy="457200"/>
            </a:xfrm>
            <a:prstGeom prst="rect">
              <a:avLst/>
            </a:prstGeom>
            <a:grpFill/>
            <a:ln w="15875">
              <a:solidFill>
                <a:schemeClr val="bg1"/>
              </a:solidFill>
            </a:ln>
          </p:spPr>
          <p:txBody>
            <a:bodyPr wrap="none">
              <a:noAutofit/>
            </a:bodyPr>
            <a:lstStyle/>
            <a:p>
              <a:pPr eaLnBrk="0" hangingPunct="0">
                <a:lnSpc>
                  <a:spcPts val="28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456342" y="2486628"/>
              <a:ext cx="2084225" cy="369332"/>
            </a:xfrm>
            <a:prstGeom prst="rect">
              <a:avLst/>
            </a:prstGeom>
            <a:grpFill/>
            <a:ln w="15875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noProof="1">
                  <a:latin typeface="Consolas" pitchFamily="49" charset="0"/>
                  <a:cs typeface="Consolas" pitchFamily="49" charset="0"/>
                </a:rPr>
                <a:t>p</a:t>
              </a:r>
              <a:r>
                <a:rPr lang="en-US" b="1" noProof="1" smtClean="0">
                  <a:latin typeface="Consolas" pitchFamily="49" charset="0"/>
                  <a:cs typeface="Consolas" pitchFamily="49" charset="0"/>
                </a:rPr>
                <a:t>ermRep(0</a:t>
              </a:r>
              <a:r>
                <a:rPr lang="en-US" b="1" noProof="1">
                  <a:latin typeface="Consolas" pitchFamily="49" charset="0"/>
                  <a:cs typeface="Consolas" pitchFamily="49" charset="0"/>
                </a:rPr>
                <a:t>, n-1)</a:t>
              </a:r>
            </a:p>
          </p:txBody>
        </p:sp>
      </p:grpSp>
      <p:sp>
        <p:nvSpPr>
          <p:cNvPr id="73" name="AutoShape 25"/>
          <p:cNvSpPr>
            <a:spLocks/>
          </p:cNvSpPr>
          <p:nvPr/>
        </p:nvSpPr>
        <p:spPr bwMode="auto">
          <a:xfrm rot="16200000">
            <a:off x="2641392" y="4412809"/>
            <a:ext cx="275870" cy="1737278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054508" y="5452181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noProof="1" smtClean="0">
                <a:latin typeface="Consolas" pitchFamily="49" charset="0"/>
                <a:cs typeface="Consolas" pitchFamily="49" charset="0"/>
              </a:rPr>
              <a:t>permRep(l + 1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, n-1)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8583305" y="3276600"/>
            <a:ext cx="3027703" cy="2811278"/>
            <a:chOff x="8325820" y="2438400"/>
            <a:chExt cx="3027703" cy="2811278"/>
          </a:xfrm>
          <a:solidFill>
            <a:schemeClr val="bg1">
              <a:lumMod val="20000"/>
              <a:lumOff val="80000"/>
            </a:schemeClr>
          </a:solidFill>
        </p:grpSpPr>
        <p:sp>
          <p:nvSpPr>
            <p:cNvPr id="78" name="Rectangle 4"/>
            <p:cNvSpPr>
              <a:spLocks noChangeArrowheads="1"/>
            </p:cNvSpPr>
            <p:nvPr/>
          </p:nvSpPr>
          <p:spPr bwMode="auto">
            <a:xfrm>
              <a:off x="8325820" y="2895600"/>
              <a:ext cx="3027703" cy="2354078"/>
            </a:xfrm>
            <a:prstGeom prst="rect">
              <a:avLst/>
            </a:prstGeom>
            <a:grpFill/>
            <a:ln w="15875">
              <a:solidFill>
                <a:schemeClr val="bg1"/>
              </a:solidFill>
            </a:ln>
          </p:spPr>
          <p:txBody>
            <a:bodyPr wrap="none">
              <a:noAutofit/>
            </a:bodyPr>
            <a:lstStyle/>
            <a:p>
              <a:pPr eaLnBrk="0" hangingPunct="0">
                <a:lnSpc>
                  <a:spcPts val="28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9" name="Rectangle 4"/>
            <p:cNvSpPr>
              <a:spLocks noChangeArrowheads="1"/>
            </p:cNvSpPr>
            <p:nvPr/>
          </p:nvSpPr>
          <p:spPr bwMode="auto">
            <a:xfrm>
              <a:off x="8325820" y="2438400"/>
              <a:ext cx="3027703" cy="457200"/>
            </a:xfrm>
            <a:prstGeom prst="rect">
              <a:avLst/>
            </a:prstGeom>
            <a:grpFill/>
            <a:ln w="15875">
              <a:solidFill>
                <a:schemeClr val="bg1"/>
              </a:solidFill>
            </a:ln>
          </p:spPr>
          <p:txBody>
            <a:bodyPr wrap="none">
              <a:noAutofit/>
            </a:bodyPr>
            <a:lstStyle/>
            <a:p>
              <a:pPr eaLnBrk="0" hangingPunct="0">
                <a:lnSpc>
                  <a:spcPts val="28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8474585" y="2490674"/>
              <a:ext cx="2728859" cy="369332"/>
            </a:xfrm>
            <a:prstGeom prst="rect">
              <a:avLst/>
            </a:prstGeom>
            <a:grpFill/>
            <a:ln w="15875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b="1" noProof="1">
                  <a:latin typeface="Consolas" pitchFamily="49" charset="0"/>
                  <a:cs typeface="Consolas" pitchFamily="49" charset="0"/>
                </a:rPr>
                <a:t>p</a:t>
              </a:r>
              <a:r>
                <a:rPr lang="en-US" b="1" noProof="1" smtClean="0">
                  <a:latin typeface="Consolas" pitchFamily="49" charset="0"/>
                  <a:cs typeface="Consolas" pitchFamily="49" charset="0"/>
                </a:rPr>
                <a:t>ermRep(n-1</a:t>
              </a:r>
              <a:r>
                <a:rPr lang="en-US" b="1" noProof="1">
                  <a:latin typeface="Consolas" pitchFamily="49" charset="0"/>
                  <a:cs typeface="Consolas" pitchFamily="49" charset="0"/>
                </a:rPr>
                <a:t>,</a:t>
              </a:r>
              <a:r>
                <a:rPr lang="en-US" b="1" noProof="1">
                  <a:cs typeface="Consolas" pitchFamily="49" charset="0"/>
                </a:rPr>
                <a:t> </a:t>
              </a:r>
              <a:r>
                <a:rPr lang="en-US" b="1" noProof="1">
                  <a:latin typeface="Consolas" pitchFamily="49" charset="0"/>
                  <a:cs typeface="Consolas" pitchFamily="49" charset="0"/>
                </a:rPr>
                <a:t>n-1)</a:t>
              </a:r>
            </a:p>
          </p:txBody>
        </p:sp>
      </p:grpSp>
      <p:sp>
        <p:nvSpPr>
          <p:cNvPr id="81" name="Rectangle 80"/>
          <p:cNvSpPr/>
          <p:nvPr/>
        </p:nvSpPr>
        <p:spPr>
          <a:xfrm>
            <a:off x="8763001" y="3858904"/>
            <a:ext cx="2666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s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top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!</a:t>
            </a:r>
            <a:endParaRPr lang="en-US" dirty="0"/>
          </a:p>
        </p:txBody>
      </p:sp>
      <p:sp>
        <p:nvSpPr>
          <p:cNvPr id="53" name="Freeform 9"/>
          <p:cNvSpPr>
            <a:spLocks/>
          </p:cNvSpPr>
          <p:nvPr/>
        </p:nvSpPr>
        <p:spPr bwMode="auto">
          <a:xfrm flipH="1">
            <a:off x="2072784" y="4375161"/>
            <a:ext cx="460143" cy="218808"/>
          </a:xfrm>
          <a:custGeom>
            <a:avLst/>
            <a:gdLst>
              <a:gd name="connsiteX0" fmla="*/ 0 w 9918"/>
              <a:gd name="connsiteY0" fmla="*/ 10366 h 10366"/>
              <a:gd name="connsiteX1" fmla="*/ 1614 w 9918"/>
              <a:gd name="connsiteY1" fmla="*/ 2738 h 10366"/>
              <a:gd name="connsiteX2" fmla="*/ 4602 w 9918"/>
              <a:gd name="connsiteY2" fmla="*/ 4 h 10366"/>
              <a:gd name="connsiteX3" fmla="*/ 7918 w 9918"/>
              <a:gd name="connsiteY3" fmla="*/ 3313 h 10366"/>
              <a:gd name="connsiteX4" fmla="*/ 9918 w 9918"/>
              <a:gd name="connsiteY4" fmla="*/ 9932 h 10366"/>
              <a:gd name="connsiteX0" fmla="*/ 0 w 10000"/>
              <a:gd name="connsiteY0" fmla="*/ 9752 h 9752"/>
              <a:gd name="connsiteX1" fmla="*/ 1627 w 10000"/>
              <a:gd name="connsiteY1" fmla="*/ 2641 h 9752"/>
              <a:gd name="connsiteX2" fmla="*/ 4640 w 10000"/>
              <a:gd name="connsiteY2" fmla="*/ 4 h 9752"/>
              <a:gd name="connsiteX3" fmla="*/ 7983 w 10000"/>
              <a:gd name="connsiteY3" fmla="*/ 3196 h 9752"/>
              <a:gd name="connsiteX4" fmla="*/ 10000 w 10000"/>
              <a:gd name="connsiteY4" fmla="*/ 9581 h 9752"/>
              <a:gd name="connsiteX0" fmla="*/ 0 w 10000"/>
              <a:gd name="connsiteY0" fmla="*/ 10000 h 10000"/>
              <a:gd name="connsiteX1" fmla="*/ 1627 w 10000"/>
              <a:gd name="connsiteY1" fmla="*/ 2708 h 10000"/>
              <a:gd name="connsiteX2" fmla="*/ 4888 w 10000"/>
              <a:gd name="connsiteY2" fmla="*/ 4 h 10000"/>
              <a:gd name="connsiteX3" fmla="*/ 7983 w 10000"/>
              <a:gd name="connsiteY3" fmla="*/ 3277 h 10000"/>
              <a:gd name="connsiteX4" fmla="*/ 10000 w 10000"/>
              <a:gd name="connsiteY4" fmla="*/ 9825 h 10000"/>
              <a:gd name="connsiteX0" fmla="*/ 0 w 10000"/>
              <a:gd name="connsiteY0" fmla="*/ 9997 h 9997"/>
              <a:gd name="connsiteX1" fmla="*/ 1461 w 10000"/>
              <a:gd name="connsiteY1" fmla="*/ 3214 h 9997"/>
              <a:gd name="connsiteX2" fmla="*/ 4888 w 10000"/>
              <a:gd name="connsiteY2" fmla="*/ 1 h 9997"/>
              <a:gd name="connsiteX3" fmla="*/ 7983 w 10000"/>
              <a:gd name="connsiteY3" fmla="*/ 3274 h 9997"/>
              <a:gd name="connsiteX4" fmla="*/ 10000 w 10000"/>
              <a:gd name="connsiteY4" fmla="*/ 9822 h 9997"/>
              <a:gd name="connsiteX0" fmla="*/ 0 w 10000"/>
              <a:gd name="connsiteY0" fmla="*/ 10000 h 10000"/>
              <a:gd name="connsiteX1" fmla="*/ 1461 w 10000"/>
              <a:gd name="connsiteY1" fmla="*/ 3215 h 10000"/>
              <a:gd name="connsiteX2" fmla="*/ 4888 w 10000"/>
              <a:gd name="connsiteY2" fmla="*/ 1 h 10000"/>
              <a:gd name="connsiteX3" fmla="*/ 8149 w 10000"/>
              <a:gd name="connsiteY3" fmla="*/ 3275 h 10000"/>
              <a:gd name="connsiteX4" fmla="*/ 10000 w 10000"/>
              <a:gd name="connsiteY4" fmla="*/ 9825 h 10000"/>
              <a:gd name="connsiteX0" fmla="*/ 0 w 10000"/>
              <a:gd name="connsiteY0" fmla="*/ 9745 h 9825"/>
              <a:gd name="connsiteX1" fmla="*/ 1461 w 10000"/>
              <a:gd name="connsiteY1" fmla="*/ 3215 h 9825"/>
              <a:gd name="connsiteX2" fmla="*/ 4888 w 10000"/>
              <a:gd name="connsiteY2" fmla="*/ 1 h 9825"/>
              <a:gd name="connsiteX3" fmla="*/ 8149 w 10000"/>
              <a:gd name="connsiteY3" fmla="*/ 3275 h 9825"/>
              <a:gd name="connsiteX4" fmla="*/ 10000 w 10000"/>
              <a:gd name="connsiteY4" fmla="*/ 9825 h 9825"/>
              <a:gd name="connsiteX0" fmla="*/ 0 w 10083"/>
              <a:gd name="connsiteY0" fmla="*/ 9919 h 9919"/>
              <a:gd name="connsiteX1" fmla="*/ 1461 w 10083"/>
              <a:gd name="connsiteY1" fmla="*/ 3272 h 9919"/>
              <a:gd name="connsiteX2" fmla="*/ 4888 w 10083"/>
              <a:gd name="connsiteY2" fmla="*/ 1 h 9919"/>
              <a:gd name="connsiteX3" fmla="*/ 8149 w 10083"/>
              <a:gd name="connsiteY3" fmla="*/ 3333 h 9919"/>
              <a:gd name="connsiteX4" fmla="*/ 10083 w 10083"/>
              <a:gd name="connsiteY4" fmla="*/ 9870 h 9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3" h="9919">
                <a:moveTo>
                  <a:pt x="0" y="9919"/>
                </a:moveTo>
                <a:cubicBezTo>
                  <a:pt x="280" y="8977"/>
                  <a:pt x="646" y="4925"/>
                  <a:pt x="1461" y="3272"/>
                </a:cubicBezTo>
                <a:cubicBezTo>
                  <a:pt x="2276" y="1619"/>
                  <a:pt x="3773" y="-9"/>
                  <a:pt x="4888" y="1"/>
                </a:cubicBezTo>
                <a:cubicBezTo>
                  <a:pt x="6003" y="11"/>
                  <a:pt x="7256" y="1667"/>
                  <a:pt x="8149" y="3333"/>
                </a:cubicBezTo>
                <a:cubicBezTo>
                  <a:pt x="9043" y="5001"/>
                  <a:pt x="9675" y="8494"/>
                  <a:pt x="10083" y="987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anchor="ctr"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Freeform 9"/>
          <p:cNvSpPr>
            <a:spLocks/>
          </p:cNvSpPr>
          <p:nvPr/>
        </p:nvSpPr>
        <p:spPr bwMode="auto">
          <a:xfrm flipH="1">
            <a:off x="2063088" y="4241468"/>
            <a:ext cx="824048" cy="349600"/>
          </a:xfrm>
          <a:custGeom>
            <a:avLst/>
            <a:gdLst>
              <a:gd name="connsiteX0" fmla="*/ 0 w 9918"/>
              <a:gd name="connsiteY0" fmla="*/ 10366 h 10366"/>
              <a:gd name="connsiteX1" fmla="*/ 1614 w 9918"/>
              <a:gd name="connsiteY1" fmla="*/ 2738 h 10366"/>
              <a:gd name="connsiteX2" fmla="*/ 4602 w 9918"/>
              <a:gd name="connsiteY2" fmla="*/ 4 h 10366"/>
              <a:gd name="connsiteX3" fmla="*/ 7918 w 9918"/>
              <a:gd name="connsiteY3" fmla="*/ 3313 h 10366"/>
              <a:gd name="connsiteX4" fmla="*/ 9918 w 9918"/>
              <a:gd name="connsiteY4" fmla="*/ 9932 h 10366"/>
              <a:gd name="connsiteX0" fmla="*/ 0 w 10000"/>
              <a:gd name="connsiteY0" fmla="*/ 9752 h 9752"/>
              <a:gd name="connsiteX1" fmla="*/ 1627 w 10000"/>
              <a:gd name="connsiteY1" fmla="*/ 2641 h 9752"/>
              <a:gd name="connsiteX2" fmla="*/ 4640 w 10000"/>
              <a:gd name="connsiteY2" fmla="*/ 4 h 9752"/>
              <a:gd name="connsiteX3" fmla="*/ 7983 w 10000"/>
              <a:gd name="connsiteY3" fmla="*/ 3196 h 9752"/>
              <a:gd name="connsiteX4" fmla="*/ 10000 w 10000"/>
              <a:gd name="connsiteY4" fmla="*/ 9581 h 9752"/>
              <a:gd name="connsiteX0" fmla="*/ 0 w 10000"/>
              <a:gd name="connsiteY0" fmla="*/ 10000 h 10000"/>
              <a:gd name="connsiteX1" fmla="*/ 1627 w 10000"/>
              <a:gd name="connsiteY1" fmla="*/ 2708 h 10000"/>
              <a:gd name="connsiteX2" fmla="*/ 4888 w 10000"/>
              <a:gd name="connsiteY2" fmla="*/ 4 h 10000"/>
              <a:gd name="connsiteX3" fmla="*/ 7983 w 10000"/>
              <a:gd name="connsiteY3" fmla="*/ 3277 h 10000"/>
              <a:gd name="connsiteX4" fmla="*/ 10000 w 10000"/>
              <a:gd name="connsiteY4" fmla="*/ 9825 h 10000"/>
              <a:gd name="connsiteX0" fmla="*/ 0 w 10000"/>
              <a:gd name="connsiteY0" fmla="*/ 9997 h 9997"/>
              <a:gd name="connsiteX1" fmla="*/ 1461 w 10000"/>
              <a:gd name="connsiteY1" fmla="*/ 3214 h 9997"/>
              <a:gd name="connsiteX2" fmla="*/ 4888 w 10000"/>
              <a:gd name="connsiteY2" fmla="*/ 1 h 9997"/>
              <a:gd name="connsiteX3" fmla="*/ 7983 w 10000"/>
              <a:gd name="connsiteY3" fmla="*/ 3274 h 9997"/>
              <a:gd name="connsiteX4" fmla="*/ 10000 w 10000"/>
              <a:gd name="connsiteY4" fmla="*/ 9822 h 9997"/>
              <a:gd name="connsiteX0" fmla="*/ 0 w 10000"/>
              <a:gd name="connsiteY0" fmla="*/ 10000 h 10000"/>
              <a:gd name="connsiteX1" fmla="*/ 1461 w 10000"/>
              <a:gd name="connsiteY1" fmla="*/ 3215 h 10000"/>
              <a:gd name="connsiteX2" fmla="*/ 4888 w 10000"/>
              <a:gd name="connsiteY2" fmla="*/ 1 h 10000"/>
              <a:gd name="connsiteX3" fmla="*/ 8149 w 10000"/>
              <a:gd name="connsiteY3" fmla="*/ 3275 h 10000"/>
              <a:gd name="connsiteX4" fmla="*/ 10000 w 10000"/>
              <a:gd name="connsiteY4" fmla="*/ 9825 h 10000"/>
              <a:gd name="connsiteX0" fmla="*/ 0 w 10000"/>
              <a:gd name="connsiteY0" fmla="*/ 9745 h 9825"/>
              <a:gd name="connsiteX1" fmla="*/ 1461 w 10000"/>
              <a:gd name="connsiteY1" fmla="*/ 3215 h 9825"/>
              <a:gd name="connsiteX2" fmla="*/ 4888 w 10000"/>
              <a:gd name="connsiteY2" fmla="*/ 1 h 9825"/>
              <a:gd name="connsiteX3" fmla="*/ 8149 w 10000"/>
              <a:gd name="connsiteY3" fmla="*/ 3275 h 9825"/>
              <a:gd name="connsiteX4" fmla="*/ 10000 w 10000"/>
              <a:gd name="connsiteY4" fmla="*/ 9825 h 9825"/>
              <a:gd name="connsiteX0" fmla="*/ 0 w 10083"/>
              <a:gd name="connsiteY0" fmla="*/ 9919 h 9919"/>
              <a:gd name="connsiteX1" fmla="*/ 1461 w 10083"/>
              <a:gd name="connsiteY1" fmla="*/ 3272 h 9919"/>
              <a:gd name="connsiteX2" fmla="*/ 4888 w 10083"/>
              <a:gd name="connsiteY2" fmla="*/ 1 h 9919"/>
              <a:gd name="connsiteX3" fmla="*/ 8149 w 10083"/>
              <a:gd name="connsiteY3" fmla="*/ 3333 h 9919"/>
              <a:gd name="connsiteX4" fmla="*/ 10083 w 10083"/>
              <a:gd name="connsiteY4" fmla="*/ 9870 h 9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3" h="9919">
                <a:moveTo>
                  <a:pt x="0" y="9919"/>
                </a:moveTo>
                <a:cubicBezTo>
                  <a:pt x="280" y="8977"/>
                  <a:pt x="646" y="4925"/>
                  <a:pt x="1461" y="3272"/>
                </a:cubicBezTo>
                <a:cubicBezTo>
                  <a:pt x="2276" y="1619"/>
                  <a:pt x="3773" y="-9"/>
                  <a:pt x="4888" y="1"/>
                </a:cubicBezTo>
                <a:cubicBezTo>
                  <a:pt x="6003" y="11"/>
                  <a:pt x="7256" y="1667"/>
                  <a:pt x="8149" y="3333"/>
                </a:cubicBezTo>
                <a:cubicBezTo>
                  <a:pt x="9043" y="5001"/>
                  <a:pt x="9675" y="8494"/>
                  <a:pt x="10083" y="987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anchor="ctr"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Freeform 9"/>
          <p:cNvSpPr>
            <a:spLocks/>
          </p:cNvSpPr>
          <p:nvPr/>
        </p:nvSpPr>
        <p:spPr bwMode="auto">
          <a:xfrm flipH="1">
            <a:off x="2067279" y="4122033"/>
            <a:ext cx="1340952" cy="457799"/>
          </a:xfrm>
          <a:custGeom>
            <a:avLst/>
            <a:gdLst>
              <a:gd name="connsiteX0" fmla="*/ 0 w 9918"/>
              <a:gd name="connsiteY0" fmla="*/ 10366 h 10366"/>
              <a:gd name="connsiteX1" fmla="*/ 1614 w 9918"/>
              <a:gd name="connsiteY1" fmla="*/ 2738 h 10366"/>
              <a:gd name="connsiteX2" fmla="*/ 4602 w 9918"/>
              <a:gd name="connsiteY2" fmla="*/ 4 h 10366"/>
              <a:gd name="connsiteX3" fmla="*/ 7918 w 9918"/>
              <a:gd name="connsiteY3" fmla="*/ 3313 h 10366"/>
              <a:gd name="connsiteX4" fmla="*/ 9918 w 9918"/>
              <a:gd name="connsiteY4" fmla="*/ 9932 h 10366"/>
              <a:gd name="connsiteX0" fmla="*/ 0 w 10000"/>
              <a:gd name="connsiteY0" fmla="*/ 9752 h 9752"/>
              <a:gd name="connsiteX1" fmla="*/ 1627 w 10000"/>
              <a:gd name="connsiteY1" fmla="*/ 2641 h 9752"/>
              <a:gd name="connsiteX2" fmla="*/ 4640 w 10000"/>
              <a:gd name="connsiteY2" fmla="*/ 4 h 9752"/>
              <a:gd name="connsiteX3" fmla="*/ 7983 w 10000"/>
              <a:gd name="connsiteY3" fmla="*/ 3196 h 9752"/>
              <a:gd name="connsiteX4" fmla="*/ 10000 w 10000"/>
              <a:gd name="connsiteY4" fmla="*/ 9581 h 9752"/>
              <a:gd name="connsiteX0" fmla="*/ 0 w 10000"/>
              <a:gd name="connsiteY0" fmla="*/ 10000 h 10000"/>
              <a:gd name="connsiteX1" fmla="*/ 1627 w 10000"/>
              <a:gd name="connsiteY1" fmla="*/ 2708 h 10000"/>
              <a:gd name="connsiteX2" fmla="*/ 4888 w 10000"/>
              <a:gd name="connsiteY2" fmla="*/ 4 h 10000"/>
              <a:gd name="connsiteX3" fmla="*/ 7983 w 10000"/>
              <a:gd name="connsiteY3" fmla="*/ 3277 h 10000"/>
              <a:gd name="connsiteX4" fmla="*/ 10000 w 10000"/>
              <a:gd name="connsiteY4" fmla="*/ 9825 h 10000"/>
              <a:gd name="connsiteX0" fmla="*/ 0 w 10000"/>
              <a:gd name="connsiteY0" fmla="*/ 9997 h 9997"/>
              <a:gd name="connsiteX1" fmla="*/ 1461 w 10000"/>
              <a:gd name="connsiteY1" fmla="*/ 3214 h 9997"/>
              <a:gd name="connsiteX2" fmla="*/ 4888 w 10000"/>
              <a:gd name="connsiteY2" fmla="*/ 1 h 9997"/>
              <a:gd name="connsiteX3" fmla="*/ 7983 w 10000"/>
              <a:gd name="connsiteY3" fmla="*/ 3274 h 9997"/>
              <a:gd name="connsiteX4" fmla="*/ 10000 w 10000"/>
              <a:gd name="connsiteY4" fmla="*/ 9822 h 9997"/>
              <a:gd name="connsiteX0" fmla="*/ 0 w 10000"/>
              <a:gd name="connsiteY0" fmla="*/ 10000 h 10000"/>
              <a:gd name="connsiteX1" fmla="*/ 1461 w 10000"/>
              <a:gd name="connsiteY1" fmla="*/ 3215 h 10000"/>
              <a:gd name="connsiteX2" fmla="*/ 4888 w 10000"/>
              <a:gd name="connsiteY2" fmla="*/ 1 h 10000"/>
              <a:gd name="connsiteX3" fmla="*/ 8149 w 10000"/>
              <a:gd name="connsiteY3" fmla="*/ 3275 h 10000"/>
              <a:gd name="connsiteX4" fmla="*/ 10000 w 10000"/>
              <a:gd name="connsiteY4" fmla="*/ 9825 h 10000"/>
              <a:gd name="connsiteX0" fmla="*/ 0 w 10000"/>
              <a:gd name="connsiteY0" fmla="*/ 9745 h 9825"/>
              <a:gd name="connsiteX1" fmla="*/ 1461 w 10000"/>
              <a:gd name="connsiteY1" fmla="*/ 3215 h 9825"/>
              <a:gd name="connsiteX2" fmla="*/ 4888 w 10000"/>
              <a:gd name="connsiteY2" fmla="*/ 1 h 9825"/>
              <a:gd name="connsiteX3" fmla="*/ 8149 w 10000"/>
              <a:gd name="connsiteY3" fmla="*/ 3275 h 9825"/>
              <a:gd name="connsiteX4" fmla="*/ 10000 w 10000"/>
              <a:gd name="connsiteY4" fmla="*/ 9825 h 9825"/>
              <a:gd name="connsiteX0" fmla="*/ 0 w 10083"/>
              <a:gd name="connsiteY0" fmla="*/ 9919 h 9919"/>
              <a:gd name="connsiteX1" fmla="*/ 1461 w 10083"/>
              <a:gd name="connsiteY1" fmla="*/ 3272 h 9919"/>
              <a:gd name="connsiteX2" fmla="*/ 4888 w 10083"/>
              <a:gd name="connsiteY2" fmla="*/ 1 h 9919"/>
              <a:gd name="connsiteX3" fmla="*/ 8149 w 10083"/>
              <a:gd name="connsiteY3" fmla="*/ 3333 h 9919"/>
              <a:gd name="connsiteX4" fmla="*/ 10083 w 10083"/>
              <a:gd name="connsiteY4" fmla="*/ 9870 h 9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3" h="9919">
                <a:moveTo>
                  <a:pt x="0" y="9919"/>
                </a:moveTo>
                <a:cubicBezTo>
                  <a:pt x="280" y="8977"/>
                  <a:pt x="646" y="4925"/>
                  <a:pt x="1461" y="3272"/>
                </a:cubicBezTo>
                <a:cubicBezTo>
                  <a:pt x="2276" y="1619"/>
                  <a:pt x="3773" y="-9"/>
                  <a:pt x="4888" y="1"/>
                </a:cubicBezTo>
                <a:cubicBezTo>
                  <a:pt x="6003" y="11"/>
                  <a:pt x="7256" y="1667"/>
                  <a:pt x="8149" y="3333"/>
                </a:cubicBezTo>
                <a:cubicBezTo>
                  <a:pt x="9043" y="5001"/>
                  <a:pt x="9675" y="8494"/>
                  <a:pt x="10083" y="987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anchor="ctr"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Line 93"/>
          <p:cNvSpPr>
            <a:spLocks noChangeShapeType="1"/>
          </p:cNvSpPr>
          <p:nvPr/>
        </p:nvSpPr>
        <p:spPr bwMode="auto">
          <a:xfrm>
            <a:off x="1190201" y="4206092"/>
            <a:ext cx="0" cy="338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/>
            <a:tailEnd type="triangle" w="lg" len="med"/>
          </a:ln>
          <a:effectLst/>
        </p:spPr>
        <p:txBody>
          <a:bodyPr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Line 93"/>
          <p:cNvSpPr>
            <a:spLocks noChangeShapeType="1"/>
          </p:cNvSpPr>
          <p:nvPr/>
        </p:nvSpPr>
        <p:spPr bwMode="auto">
          <a:xfrm>
            <a:off x="1819006" y="4206092"/>
            <a:ext cx="208945" cy="356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/>
            <a:tailEnd type="triangle" w="lg" len="med"/>
          </a:ln>
          <a:effectLst/>
        </p:spPr>
        <p:txBody>
          <a:bodyPr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9117" y="380419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4599297" y="3284722"/>
            <a:ext cx="3476087" cy="2811278"/>
            <a:chOff x="760412" y="2438400"/>
            <a:chExt cx="3476087" cy="2811278"/>
          </a:xfrm>
          <a:solidFill>
            <a:schemeClr val="bg1">
              <a:lumMod val="20000"/>
              <a:lumOff val="80000"/>
            </a:schemeClr>
          </a:solidFill>
          <a:effectLst/>
        </p:grpSpPr>
        <p:sp>
          <p:nvSpPr>
            <p:cNvPr id="83" name="Rectangle 4"/>
            <p:cNvSpPr>
              <a:spLocks noChangeArrowheads="1"/>
            </p:cNvSpPr>
            <p:nvPr/>
          </p:nvSpPr>
          <p:spPr bwMode="auto">
            <a:xfrm>
              <a:off x="760412" y="2895599"/>
              <a:ext cx="3476087" cy="2354079"/>
            </a:xfrm>
            <a:prstGeom prst="rect">
              <a:avLst/>
            </a:prstGeom>
            <a:grpFill/>
            <a:ln w="15875">
              <a:solidFill>
                <a:schemeClr val="bg1"/>
              </a:solidFill>
            </a:ln>
          </p:spPr>
          <p:txBody>
            <a:bodyPr wrap="none">
              <a:noAutofit/>
            </a:bodyPr>
            <a:lstStyle/>
            <a:p>
              <a:pPr eaLnBrk="0" hangingPunct="0">
                <a:lnSpc>
                  <a:spcPts val="28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4" name="Rectangle 4"/>
            <p:cNvSpPr>
              <a:spLocks noChangeArrowheads="1"/>
            </p:cNvSpPr>
            <p:nvPr/>
          </p:nvSpPr>
          <p:spPr bwMode="auto">
            <a:xfrm>
              <a:off x="760412" y="2438400"/>
              <a:ext cx="3476087" cy="457200"/>
            </a:xfrm>
            <a:prstGeom prst="rect">
              <a:avLst/>
            </a:prstGeom>
            <a:grpFill/>
            <a:ln w="15875">
              <a:solidFill>
                <a:schemeClr val="bg1"/>
              </a:solidFill>
            </a:ln>
          </p:spPr>
          <p:txBody>
            <a:bodyPr wrap="none">
              <a:noAutofit/>
            </a:bodyPr>
            <a:lstStyle/>
            <a:p>
              <a:pPr eaLnBrk="0" hangingPunct="0">
                <a:lnSpc>
                  <a:spcPts val="28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456342" y="2477053"/>
              <a:ext cx="2084225" cy="369332"/>
            </a:xfrm>
            <a:prstGeom prst="rect">
              <a:avLst/>
            </a:prstGeom>
            <a:grpFill/>
            <a:ln w="15875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noProof="1" smtClean="0">
                  <a:latin typeface="Consolas" pitchFamily="49" charset="0"/>
                  <a:cs typeface="Consolas" pitchFamily="49" charset="0"/>
                </a:rPr>
                <a:t>permRep(2</a:t>
              </a:r>
              <a:r>
                <a:rPr lang="en-US" b="1" noProof="1">
                  <a:latin typeface="Consolas" pitchFamily="49" charset="0"/>
                  <a:cs typeface="Consolas" pitchFamily="49" charset="0"/>
                </a:rPr>
                <a:t>, n-1)</a:t>
              </a:r>
            </a:p>
          </p:txBody>
        </p:sp>
      </p:grpSp>
      <p:sp>
        <p:nvSpPr>
          <p:cNvPr id="87" name="AutoShape 25"/>
          <p:cNvSpPr>
            <a:spLocks/>
          </p:cNvSpPr>
          <p:nvPr/>
        </p:nvSpPr>
        <p:spPr bwMode="auto">
          <a:xfrm rot="16200000">
            <a:off x="6766996" y="4507935"/>
            <a:ext cx="275870" cy="1563269"/>
          </a:xfrm>
          <a:prstGeom prst="leftBrace">
            <a:avLst>
              <a:gd name="adj1" fmla="val 91897"/>
              <a:gd name="adj2" fmla="val 50000"/>
            </a:avLst>
          </a:prstGeom>
          <a:solidFill>
            <a:schemeClr val="bg1">
              <a:lumMod val="20000"/>
              <a:lumOff val="80000"/>
            </a:schemeClr>
          </a:solidFill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827897" y="5463094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noProof="1">
                <a:latin typeface="Consolas" pitchFamily="49" charset="0"/>
                <a:cs typeface="Consolas" pitchFamily="49" charset="0"/>
              </a:rPr>
              <a:t>p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ermRep(l+1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, n-1)</a:t>
            </a:r>
          </a:p>
        </p:txBody>
      </p:sp>
      <p:sp>
        <p:nvSpPr>
          <p:cNvPr id="93" name="Freeform 9"/>
          <p:cNvSpPr>
            <a:spLocks/>
          </p:cNvSpPr>
          <p:nvPr/>
        </p:nvSpPr>
        <p:spPr bwMode="auto">
          <a:xfrm flipH="1">
            <a:off x="6604344" y="4383283"/>
            <a:ext cx="460143" cy="218808"/>
          </a:xfrm>
          <a:custGeom>
            <a:avLst/>
            <a:gdLst>
              <a:gd name="connsiteX0" fmla="*/ 0 w 9918"/>
              <a:gd name="connsiteY0" fmla="*/ 10366 h 10366"/>
              <a:gd name="connsiteX1" fmla="*/ 1614 w 9918"/>
              <a:gd name="connsiteY1" fmla="*/ 2738 h 10366"/>
              <a:gd name="connsiteX2" fmla="*/ 4602 w 9918"/>
              <a:gd name="connsiteY2" fmla="*/ 4 h 10366"/>
              <a:gd name="connsiteX3" fmla="*/ 7918 w 9918"/>
              <a:gd name="connsiteY3" fmla="*/ 3313 h 10366"/>
              <a:gd name="connsiteX4" fmla="*/ 9918 w 9918"/>
              <a:gd name="connsiteY4" fmla="*/ 9932 h 10366"/>
              <a:gd name="connsiteX0" fmla="*/ 0 w 10000"/>
              <a:gd name="connsiteY0" fmla="*/ 9752 h 9752"/>
              <a:gd name="connsiteX1" fmla="*/ 1627 w 10000"/>
              <a:gd name="connsiteY1" fmla="*/ 2641 h 9752"/>
              <a:gd name="connsiteX2" fmla="*/ 4640 w 10000"/>
              <a:gd name="connsiteY2" fmla="*/ 4 h 9752"/>
              <a:gd name="connsiteX3" fmla="*/ 7983 w 10000"/>
              <a:gd name="connsiteY3" fmla="*/ 3196 h 9752"/>
              <a:gd name="connsiteX4" fmla="*/ 10000 w 10000"/>
              <a:gd name="connsiteY4" fmla="*/ 9581 h 9752"/>
              <a:gd name="connsiteX0" fmla="*/ 0 w 10000"/>
              <a:gd name="connsiteY0" fmla="*/ 10000 h 10000"/>
              <a:gd name="connsiteX1" fmla="*/ 1627 w 10000"/>
              <a:gd name="connsiteY1" fmla="*/ 2708 h 10000"/>
              <a:gd name="connsiteX2" fmla="*/ 4888 w 10000"/>
              <a:gd name="connsiteY2" fmla="*/ 4 h 10000"/>
              <a:gd name="connsiteX3" fmla="*/ 7983 w 10000"/>
              <a:gd name="connsiteY3" fmla="*/ 3277 h 10000"/>
              <a:gd name="connsiteX4" fmla="*/ 10000 w 10000"/>
              <a:gd name="connsiteY4" fmla="*/ 9825 h 10000"/>
              <a:gd name="connsiteX0" fmla="*/ 0 w 10000"/>
              <a:gd name="connsiteY0" fmla="*/ 9997 h 9997"/>
              <a:gd name="connsiteX1" fmla="*/ 1461 w 10000"/>
              <a:gd name="connsiteY1" fmla="*/ 3214 h 9997"/>
              <a:gd name="connsiteX2" fmla="*/ 4888 w 10000"/>
              <a:gd name="connsiteY2" fmla="*/ 1 h 9997"/>
              <a:gd name="connsiteX3" fmla="*/ 7983 w 10000"/>
              <a:gd name="connsiteY3" fmla="*/ 3274 h 9997"/>
              <a:gd name="connsiteX4" fmla="*/ 10000 w 10000"/>
              <a:gd name="connsiteY4" fmla="*/ 9822 h 9997"/>
              <a:gd name="connsiteX0" fmla="*/ 0 w 10000"/>
              <a:gd name="connsiteY0" fmla="*/ 10000 h 10000"/>
              <a:gd name="connsiteX1" fmla="*/ 1461 w 10000"/>
              <a:gd name="connsiteY1" fmla="*/ 3215 h 10000"/>
              <a:gd name="connsiteX2" fmla="*/ 4888 w 10000"/>
              <a:gd name="connsiteY2" fmla="*/ 1 h 10000"/>
              <a:gd name="connsiteX3" fmla="*/ 8149 w 10000"/>
              <a:gd name="connsiteY3" fmla="*/ 3275 h 10000"/>
              <a:gd name="connsiteX4" fmla="*/ 10000 w 10000"/>
              <a:gd name="connsiteY4" fmla="*/ 9825 h 10000"/>
              <a:gd name="connsiteX0" fmla="*/ 0 w 10000"/>
              <a:gd name="connsiteY0" fmla="*/ 9745 h 9825"/>
              <a:gd name="connsiteX1" fmla="*/ 1461 w 10000"/>
              <a:gd name="connsiteY1" fmla="*/ 3215 h 9825"/>
              <a:gd name="connsiteX2" fmla="*/ 4888 w 10000"/>
              <a:gd name="connsiteY2" fmla="*/ 1 h 9825"/>
              <a:gd name="connsiteX3" fmla="*/ 8149 w 10000"/>
              <a:gd name="connsiteY3" fmla="*/ 3275 h 9825"/>
              <a:gd name="connsiteX4" fmla="*/ 10000 w 10000"/>
              <a:gd name="connsiteY4" fmla="*/ 9825 h 9825"/>
              <a:gd name="connsiteX0" fmla="*/ 0 w 10083"/>
              <a:gd name="connsiteY0" fmla="*/ 9919 h 9919"/>
              <a:gd name="connsiteX1" fmla="*/ 1461 w 10083"/>
              <a:gd name="connsiteY1" fmla="*/ 3272 h 9919"/>
              <a:gd name="connsiteX2" fmla="*/ 4888 w 10083"/>
              <a:gd name="connsiteY2" fmla="*/ 1 h 9919"/>
              <a:gd name="connsiteX3" fmla="*/ 8149 w 10083"/>
              <a:gd name="connsiteY3" fmla="*/ 3333 h 9919"/>
              <a:gd name="connsiteX4" fmla="*/ 10083 w 10083"/>
              <a:gd name="connsiteY4" fmla="*/ 9870 h 9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3" h="9919">
                <a:moveTo>
                  <a:pt x="0" y="9919"/>
                </a:moveTo>
                <a:cubicBezTo>
                  <a:pt x="280" y="8977"/>
                  <a:pt x="646" y="4925"/>
                  <a:pt x="1461" y="3272"/>
                </a:cubicBezTo>
                <a:cubicBezTo>
                  <a:pt x="2276" y="1619"/>
                  <a:pt x="3773" y="-9"/>
                  <a:pt x="4888" y="1"/>
                </a:cubicBezTo>
                <a:cubicBezTo>
                  <a:pt x="6003" y="11"/>
                  <a:pt x="7256" y="1667"/>
                  <a:pt x="8149" y="3333"/>
                </a:cubicBezTo>
                <a:cubicBezTo>
                  <a:pt x="9043" y="5001"/>
                  <a:pt x="9675" y="8494"/>
                  <a:pt x="10083" y="9870"/>
                </a:cubicBezTo>
              </a:path>
            </a:pathLst>
          </a:custGeom>
          <a:solidFill>
            <a:schemeClr val="bg1">
              <a:lumMod val="20000"/>
              <a:lumOff val="80000"/>
            </a:schemeClr>
          </a:solidFill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anchor="ctr"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" name="Freeform 9"/>
          <p:cNvSpPr>
            <a:spLocks/>
          </p:cNvSpPr>
          <p:nvPr/>
        </p:nvSpPr>
        <p:spPr bwMode="auto">
          <a:xfrm flipH="1">
            <a:off x="6594648" y="4249590"/>
            <a:ext cx="824048" cy="349600"/>
          </a:xfrm>
          <a:custGeom>
            <a:avLst/>
            <a:gdLst>
              <a:gd name="connsiteX0" fmla="*/ 0 w 9918"/>
              <a:gd name="connsiteY0" fmla="*/ 10366 h 10366"/>
              <a:gd name="connsiteX1" fmla="*/ 1614 w 9918"/>
              <a:gd name="connsiteY1" fmla="*/ 2738 h 10366"/>
              <a:gd name="connsiteX2" fmla="*/ 4602 w 9918"/>
              <a:gd name="connsiteY2" fmla="*/ 4 h 10366"/>
              <a:gd name="connsiteX3" fmla="*/ 7918 w 9918"/>
              <a:gd name="connsiteY3" fmla="*/ 3313 h 10366"/>
              <a:gd name="connsiteX4" fmla="*/ 9918 w 9918"/>
              <a:gd name="connsiteY4" fmla="*/ 9932 h 10366"/>
              <a:gd name="connsiteX0" fmla="*/ 0 w 10000"/>
              <a:gd name="connsiteY0" fmla="*/ 9752 h 9752"/>
              <a:gd name="connsiteX1" fmla="*/ 1627 w 10000"/>
              <a:gd name="connsiteY1" fmla="*/ 2641 h 9752"/>
              <a:gd name="connsiteX2" fmla="*/ 4640 w 10000"/>
              <a:gd name="connsiteY2" fmla="*/ 4 h 9752"/>
              <a:gd name="connsiteX3" fmla="*/ 7983 w 10000"/>
              <a:gd name="connsiteY3" fmla="*/ 3196 h 9752"/>
              <a:gd name="connsiteX4" fmla="*/ 10000 w 10000"/>
              <a:gd name="connsiteY4" fmla="*/ 9581 h 9752"/>
              <a:gd name="connsiteX0" fmla="*/ 0 w 10000"/>
              <a:gd name="connsiteY0" fmla="*/ 10000 h 10000"/>
              <a:gd name="connsiteX1" fmla="*/ 1627 w 10000"/>
              <a:gd name="connsiteY1" fmla="*/ 2708 h 10000"/>
              <a:gd name="connsiteX2" fmla="*/ 4888 w 10000"/>
              <a:gd name="connsiteY2" fmla="*/ 4 h 10000"/>
              <a:gd name="connsiteX3" fmla="*/ 7983 w 10000"/>
              <a:gd name="connsiteY3" fmla="*/ 3277 h 10000"/>
              <a:gd name="connsiteX4" fmla="*/ 10000 w 10000"/>
              <a:gd name="connsiteY4" fmla="*/ 9825 h 10000"/>
              <a:gd name="connsiteX0" fmla="*/ 0 w 10000"/>
              <a:gd name="connsiteY0" fmla="*/ 9997 h 9997"/>
              <a:gd name="connsiteX1" fmla="*/ 1461 w 10000"/>
              <a:gd name="connsiteY1" fmla="*/ 3214 h 9997"/>
              <a:gd name="connsiteX2" fmla="*/ 4888 w 10000"/>
              <a:gd name="connsiteY2" fmla="*/ 1 h 9997"/>
              <a:gd name="connsiteX3" fmla="*/ 7983 w 10000"/>
              <a:gd name="connsiteY3" fmla="*/ 3274 h 9997"/>
              <a:gd name="connsiteX4" fmla="*/ 10000 w 10000"/>
              <a:gd name="connsiteY4" fmla="*/ 9822 h 9997"/>
              <a:gd name="connsiteX0" fmla="*/ 0 w 10000"/>
              <a:gd name="connsiteY0" fmla="*/ 10000 h 10000"/>
              <a:gd name="connsiteX1" fmla="*/ 1461 w 10000"/>
              <a:gd name="connsiteY1" fmla="*/ 3215 h 10000"/>
              <a:gd name="connsiteX2" fmla="*/ 4888 w 10000"/>
              <a:gd name="connsiteY2" fmla="*/ 1 h 10000"/>
              <a:gd name="connsiteX3" fmla="*/ 8149 w 10000"/>
              <a:gd name="connsiteY3" fmla="*/ 3275 h 10000"/>
              <a:gd name="connsiteX4" fmla="*/ 10000 w 10000"/>
              <a:gd name="connsiteY4" fmla="*/ 9825 h 10000"/>
              <a:gd name="connsiteX0" fmla="*/ 0 w 10000"/>
              <a:gd name="connsiteY0" fmla="*/ 9745 h 9825"/>
              <a:gd name="connsiteX1" fmla="*/ 1461 w 10000"/>
              <a:gd name="connsiteY1" fmla="*/ 3215 h 9825"/>
              <a:gd name="connsiteX2" fmla="*/ 4888 w 10000"/>
              <a:gd name="connsiteY2" fmla="*/ 1 h 9825"/>
              <a:gd name="connsiteX3" fmla="*/ 8149 w 10000"/>
              <a:gd name="connsiteY3" fmla="*/ 3275 h 9825"/>
              <a:gd name="connsiteX4" fmla="*/ 10000 w 10000"/>
              <a:gd name="connsiteY4" fmla="*/ 9825 h 9825"/>
              <a:gd name="connsiteX0" fmla="*/ 0 w 10083"/>
              <a:gd name="connsiteY0" fmla="*/ 9919 h 9919"/>
              <a:gd name="connsiteX1" fmla="*/ 1461 w 10083"/>
              <a:gd name="connsiteY1" fmla="*/ 3272 h 9919"/>
              <a:gd name="connsiteX2" fmla="*/ 4888 w 10083"/>
              <a:gd name="connsiteY2" fmla="*/ 1 h 9919"/>
              <a:gd name="connsiteX3" fmla="*/ 8149 w 10083"/>
              <a:gd name="connsiteY3" fmla="*/ 3333 h 9919"/>
              <a:gd name="connsiteX4" fmla="*/ 10083 w 10083"/>
              <a:gd name="connsiteY4" fmla="*/ 9870 h 9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3" h="9919">
                <a:moveTo>
                  <a:pt x="0" y="9919"/>
                </a:moveTo>
                <a:cubicBezTo>
                  <a:pt x="280" y="8977"/>
                  <a:pt x="646" y="4925"/>
                  <a:pt x="1461" y="3272"/>
                </a:cubicBezTo>
                <a:cubicBezTo>
                  <a:pt x="2276" y="1619"/>
                  <a:pt x="3773" y="-9"/>
                  <a:pt x="4888" y="1"/>
                </a:cubicBezTo>
                <a:cubicBezTo>
                  <a:pt x="6003" y="11"/>
                  <a:pt x="7256" y="1667"/>
                  <a:pt x="8149" y="3333"/>
                </a:cubicBezTo>
                <a:cubicBezTo>
                  <a:pt x="9043" y="5001"/>
                  <a:pt x="9675" y="8494"/>
                  <a:pt x="10083" y="9870"/>
                </a:cubicBezTo>
              </a:path>
            </a:pathLst>
          </a:custGeom>
          <a:solidFill>
            <a:schemeClr val="bg1">
              <a:lumMod val="20000"/>
              <a:lumOff val="80000"/>
            </a:schemeClr>
          </a:solidFill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anchor="ctr"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6" name="Line 93"/>
          <p:cNvSpPr>
            <a:spLocks noChangeShapeType="1"/>
          </p:cNvSpPr>
          <p:nvPr/>
        </p:nvSpPr>
        <p:spPr bwMode="auto">
          <a:xfrm>
            <a:off x="5996356" y="4265856"/>
            <a:ext cx="126941" cy="28649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/>
            <a:tailEnd type="triangle" w="lg" len="med"/>
          </a:ln>
          <a:effectLst/>
        </p:spPr>
        <p:txBody>
          <a:bodyPr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" name="Line 93"/>
          <p:cNvSpPr>
            <a:spLocks noChangeShapeType="1"/>
          </p:cNvSpPr>
          <p:nvPr/>
        </p:nvSpPr>
        <p:spPr bwMode="auto">
          <a:xfrm>
            <a:off x="6350566" y="4214214"/>
            <a:ext cx="208945" cy="356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/>
            <a:tailEnd type="triangle" w="lg" len="med"/>
          </a:ln>
          <a:effectLst/>
        </p:spPr>
        <p:txBody>
          <a:bodyPr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073512" y="381231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017896" y="37773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715000" y="388173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623521"/>
              </p:ext>
            </p:extLst>
          </p:nvPr>
        </p:nvGraphicFramePr>
        <p:xfrm>
          <a:off x="998314" y="4636777"/>
          <a:ext cx="2678556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6426">
                  <a:extLst>
                    <a:ext uri="{9D8B030D-6E8A-4147-A177-3AD203B41FA5}">
                      <a16:colId xmlns:a16="http://schemas.microsoft.com/office/drawing/2014/main" val="2248829579"/>
                    </a:ext>
                  </a:extLst>
                </a:gridCol>
                <a:gridCol w="446426">
                  <a:extLst>
                    <a:ext uri="{9D8B030D-6E8A-4147-A177-3AD203B41FA5}">
                      <a16:colId xmlns:a16="http://schemas.microsoft.com/office/drawing/2014/main" val="1195903515"/>
                    </a:ext>
                  </a:extLst>
                </a:gridCol>
                <a:gridCol w="446426">
                  <a:extLst>
                    <a:ext uri="{9D8B030D-6E8A-4147-A177-3AD203B41FA5}">
                      <a16:colId xmlns:a16="http://schemas.microsoft.com/office/drawing/2014/main" val="984345897"/>
                    </a:ext>
                  </a:extLst>
                </a:gridCol>
                <a:gridCol w="446426">
                  <a:extLst>
                    <a:ext uri="{9D8B030D-6E8A-4147-A177-3AD203B41FA5}">
                      <a16:colId xmlns:a16="http://schemas.microsoft.com/office/drawing/2014/main" val="1765143005"/>
                    </a:ext>
                  </a:extLst>
                </a:gridCol>
                <a:gridCol w="446426">
                  <a:extLst>
                    <a:ext uri="{9D8B030D-6E8A-4147-A177-3AD203B41FA5}">
                      <a16:colId xmlns:a16="http://schemas.microsoft.com/office/drawing/2014/main" val="2781272880"/>
                    </a:ext>
                  </a:extLst>
                </a:gridCol>
                <a:gridCol w="446426">
                  <a:extLst>
                    <a:ext uri="{9D8B030D-6E8A-4147-A177-3AD203B41FA5}">
                      <a16:colId xmlns:a16="http://schemas.microsoft.com/office/drawing/2014/main" val="16417688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010987"/>
                  </a:ext>
                </a:extLst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912806"/>
              </p:ext>
            </p:extLst>
          </p:nvPr>
        </p:nvGraphicFramePr>
        <p:xfrm>
          <a:off x="5065371" y="4637201"/>
          <a:ext cx="2678556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6426">
                  <a:extLst>
                    <a:ext uri="{9D8B030D-6E8A-4147-A177-3AD203B41FA5}">
                      <a16:colId xmlns:a16="http://schemas.microsoft.com/office/drawing/2014/main" val="2248829579"/>
                    </a:ext>
                  </a:extLst>
                </a:gridCol>
                <a:gridCol w="446426">
                  <a:extLst>
                    <a:ext uri="{9D8B030D-6E8A-4147-A177-3AD203B41FA5}">
                      <a16:colId xmlns:a16="http://schemas.microsoft.com/office/drawing/2014/main" val="1195903515"/>
                    </a:ext>
                  </a:extLst>
                </a:gridCol>
                <a:gridCol w="446426">
                  <a:extLst>
                    <a:ext uri="{9D8B030D-6E8A-4147-A177-3AD203B41FA5}">
                      <a16:colId xmlns:a16="http://schemas.microsoft.com/office/drawing/2014/main" val="984345897"/>
                    </a:ext>
                  </a:extLst>
                </a:gridCol>
                <a:gridCol w="446426">
                  <a:extLst>
                    <a:ext uri="{9D8B030D-6E8A-4147-A177-3AD203B41FA5}">
                      <a16:colId xmlns:a16="http://schemas.microsoft.com/office/drawing/2014/main" val="1765143005"/>
                    </a:ext>
                  </a:extLst>
                </a:gridCol>
                <a:gridCol w="446426">
                  <a:extLst>
                    <a:ext uri="{9D8B030D-6E8A-4147-A177-3AD203B41FA5}">
                      <a16:colId xmlns:a16="http://schemas.microsoft.com/office/drawing/2014/main" val="2781272880"/>
                    </a:ext>
                  </a:extLst>
                </a:gridCol>
                <a:gridCol w="446426">
                  <a:extLst>
                    <a:ext uri="{9D8B030D-6E8A-4147-A177-3AD203B41FA5}">
                      <a16:colId xmlns:a16="http://schemas.microsoft.com/office/drawing/2014/main" val="16417688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010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810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90404" y="1211529"/>
            <a:ext cx="10310908" cy="5178506"/>
          </a:xfrm>
        </p:spPr>
        <p:txBody>
          <a:bodyPr/>
          <a:lstStyle/>
          <a:p>
            <a:r>
              <a:rPr lang="en-US" altLang="en-US" sz="2200" dirty="0"/>
              <a:t>static void permuteRep(int[] arr, int start, int end) {</a:t>
            </a:r>
            <a:br>
              <a:rPr lang="en-US" altLang="en-US" sz="2200" dirty="0"/>
            </a:br>
            <a:r>
              <a:rPr lang="en-US" altLang="en-US" sz="2200" dirty="0"/>
              <a:t>  </a:t>
            </a:r>
            <a:r>
              <a:rPr lang="en-US" altLang="en-US" sz="2200" dirty="0" smtClean="0"/>
              <a:t>print(arr</a:t>
            </a:r>
            <a:r>
              <a:rPr lang="en-US" altLang="en-US" sz="2200" dirty="0"/>
              <a:t>);</a:t>
            </a:r>
            <a:br>
              <a:rPr lang="en-US" altLang="en-US" sz="2200" dirty="0"/>
            </a:br>
            <a:r>
              <a:rPr lang="en-US" altLang="en-US" sz="2200" dirty="0"/>
              <a:t>  </a:t>
            </a:r>
            <a:r>
              <a:rPr lang="en-US" altLang="en-US" sz="2200" dirty="0" smtClean="0"/>
              <a:t>for </a:t>
            </a:r>
            <a:r>
              <a:rPr lang="en-US" altLang="en-US" sz="2200" dirty="0"/>
              <a:t>(int left = end - 1; left &gt;= start; left-</a:t>
            </a:r>
            <a:r>
              <a:rPr lang="en-US" altLang="en-US" sz="2200" dirty="0" smtClean="0"/>
              <a:t>-)</a:t>
            </a:r>
            <a:r>
              <a:rPr lang="en-US" altLang="en-US" sz="2200" dirty="0"/>
              <a:t/>
            </a:r>
            <a:br>
              <a:rPr lang="en-US" altLang="en-US" sz="2200" dirty="0"/>
            </a:br>
            <a:r>
              <a:rPr lang="en-US" altLang="en-US" sz="2200" dirty="0"/>
              <a:t>      </a:t>
            </a:r>
            <a:r>
              <a:rPr lang="en-US" altLang="en-US" sz="2200" dirty="0" smtClean="0"/>
              <a:t>for </a:t>
            </a:r>
            <a:r>
              <a:rPr lang="en-US" altLang="en-US" sz="2200" dirty="0"/>
              <a:t>(int right = left + 1; right &lt;= end; right++) {</a:t>
            </a:r>
            <a:br>
              <a:rPr lang="en-US" altLang="en-US" sz="2200" dirty="0"/>
            </a:br>
            <a:r>
              <a:rPr lang="en-US" altLang="en-US" sz="2200" dirty="0"/>
              <a:t>          </a:t>
            </a:r>
            <a:r>
              <a:rPr lang="en-US" altLang="en-US" sz="2200" dirty="0" smtClean="0"/>
              <a:t>if </a:t>
            </a:r>
            <a:r>
              <a:rPr lang="en-US" altLang="en-US" sz="2200" dirty="0"/>
              <a:t>(arr[left] != arr[right]) {</a:t>
            </a:r>
            <a:br>
              <a:rPr lang="en-US" altLang="en-US" sz="2200" dirty="0"/>
            </a:br>
            <a:r>
              <a:rPr lang="en-US" altLang="en-US" sz="2200" dirty="0"/>
              <a:t>              </a:t>
            </a:r>
            <a:r>
              <a:rPr lang="en-US" altLang="en-US" sz="2200" dirty="0" smtClean="0"/>
              <a:t>swap(arr</a:t>
            </a:r>
            <a:r>
              <a:rPr lang="en-US" altLang="en-US" sz="2200" dirty="0"/>
              <a:t>, left, right);</a:t>
            </a:r>
            <a:br>
              <a:rPr lang="en-US" altLang="en-US" sz="2200" dirty="0"/>
            </a:br>
            <a:r>
              <a:rPr lang="en-US" altLang="en-US" sz="2200" dirty="0"/>
              <a:t>              </a:t>
            </a:r>
            <a:r>
              <a:rPr lang="en-US" altLang="en-US" sz="2200" dirty="0" smtClean="0"/>
              <a:t>permuteRep(arr</a:t>
            </a:r>
            <a:r>
              <a:rPr lang="en-US" altLang="en-US" sz="2200" dirty="0"/>
              <a:t>, left + 1, end);</a:t>
            </a:r>
            <a:br>
              <a:rPr lang="en-US" altLang="en-US" sz="2200" dirty="0"/>
            </a:br>
            <a:r>
              <a:rPr lang="en-US" altLang="en-US" sz="2200" dirty="0"/>
              <a:t>          </a:t>
            </a:r>
            <a:r>
              <a:rPr lang="en-US" altLang="en-US" sz="2200" dirty="0" smtClean="0"/>
              <a:t>}</a:t>
            </a:r>
            <a:r>
              <a:rPr lang="en-US" altLang="en-US" sz="2200" dirty="0"/>
              <a:t/>
            </a:r>
            <a:br>
              <a:rPr lang="en-US" altLang="en-US" sz="2200" dirty="0"/>
            </a:br>
            <a:r>
              <a:rPr lang="en-US" altLang="en-US" sz="2200" dirty="0"/>
              <a:t>      </a:t>
            </a:r>
            <a:r>
              <a:rPr lang="en-US" altLang="en-US" sz="2200" dirty="0" smtClean="0"/>
              <a:t>int </a:t>
            </a:r>
            <a:r>
              <a:rPr lang="en-US" altLang="en-US" sz="2200" dirty="0"/>
              <a:t>firstElement = arr[left];</a:t>
            </a:r>
            <a:br>
              <a:rPr lang="en-US" altLang="en-US" sz="2200" dirty="0"/>
            </a:br>
            <a:r>
              <a:rPr lang="en-US" altLang="en-US" sz="2200" dirty="0"/>
              <a:t>      </a:t>
            </a:r>
            <a:r>
              <a:rPr lang="en-US" altLang="en-US" sz="2200" dirty="0" smtClean="0"/>
              <a:t>for </a:t>
            </a:r>
            <a:r>
              <a:rPr lang="en-US" altLang="en-US" sz="2200" dirty="0"/>
              <a:t>(int i = left; i &lt;= end - 1; i</a:t>
            </a:r>
            <a:r>
              <a:rPr lang="en-US" altLang="en-US" sz="2200" dirty="0" smtClean="0"/>
              <a:t>++)</a:t>
            </a:r>
            <a:r>
              <a:rPr lang="en-US" altLang="en-US" sz="2200" dirty="0"/>
              <a:t/>
            </a:r>
            <a:br>
              <a:rPr lang="en-US" altLang="en-US" sz="2200" dirty="0"/>
            </a:br>
            <a:r>
              <a:rPr lang="en-US" altLang="en-US" sz="2200" dirty="0"/>
              <a:t>          </a:t>
            </a:r>
            <a:r>
              <a:rPr lang="en-US" altLang="en-US" sz="2200" dirty="0" smtClean="0"/>
              <a:t>arr[i</a:t>
            </a:r>
            <a:r>
              <a:rPr lang="en-US" altLang="en-US" sz="2200" dirty="0"/>
              <a:t>] = arr[i + 1</a:t>
            </a:r>
            <a:r>
              <a:rPr lang="en-US" altLang="en-US" sz="2200" dirty="0" smtClean="0"/>
              <a:t>];</a:t>
            </a:r>
            <a:r>
              <a:rPr lang="en-US" altLang="en-US" sz="2200" dirty="0"/>
              <a:t/>
            </a:r>
            <a:br>
              <a:rPr lang="en-US" altLang="en-US" sz="2200" dirty="0"/>
            </a:br>
            <a:r>
              <a:rPr lang="en-US" altLang="en-US" sz="2200" dirty="0"/>
              <a:t>      </a:t>
            </a:r>
            <a:r>
              <a:rPr lang="en-US" altLang="en-US" sz="2200" dirty="0" smtClean="0"/>
              <a:t>arr[end</a:t>
            </a:r>
            <a:r>
              <a:rPr lang="en-US" altLang="en-US" sz="2200" dirty="0"/>
              <a:t>] = firstElement;</a:t>
            </a:r>
            <a:br>
              <a:rPr lang="en-US" altLang="en-US" sz="2200" dirty="0"/>
            </a:br>
            <a:r>
              <a:rPr lang="en-US" altLang="en-US" sz="2200" dirty="0"/>
              <a:t>    }</a:t>
            </a:r>
            <a:br>
              <a:rPr lang="en-US" altLang="en-US" sz="2200" dirty="0"/>
            </a:br>
            <a:r>
              <a:rPr lang="en-US" altLang="en-US" sz="2200" dirty="0"/>
              <a:t>}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Generating Permutations with Repetition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188055" y="5156263"/>
            <a:ext cx="5495827" cy="123377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80000" tIns="108000" rIns="180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[] {3, 5, 1, 5, 5};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Arrays.sort(arr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p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ermuteRep(arr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, 0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arr.length-1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1312" y="1211529"/>
            <a:ext cx="1476375" cy="517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88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400" dirty="0"/>
              <a:t>Order </a:t>
            </a:r>
            <a:r>
              <a:rPr lang="en-GB" sz="3400" b="1" dirty="0">
                <a:solidFill>
                  <a:schemeClr val="bg1"/>
                </a:solidFill>
              </a:rPr>
              <a:t>A</a:t>
            </a:r>
            <a:r>
              <a:rPr lang="en-GB" sz="3400" dirty="0"/>
              <a:t>, </a:t>
            </a:r>
            <a:r>
              <a:rPr lang="en-GB" sz="3400" b="1" dirty="0">
                <a:solidFill>
                  <a:schemeClr val="bg1"/>
                </a:solidFill>
              </a:rPr>
              <a:t>B</a:t>
            </a:r>
            <a:r>
              <a:rPr lang="en-GB" sz="3400" dirty="0"/>
              <a:t> and </a:t>
            </a:r>
            <a:r>
              <a:rPr lang="en-GB" sz="3400" b="1" dirty="0">
                <a:solidFill>
                  <a:schemeClr val="bg1"/>
                </a:solidFill>
              </a:rPr>
              <a:t>B</a:t>
            </a:r>
            <a:r>
              <a:rPr lang="en-GB" sz="3400" dirty="0"/>
              <a:t> in all possible ways</a:t>
            </a:r>
          </a:p>
          <a:p>
            <a:r>
              <a:rPr lang="en-GB" sz="3400" dirty="0"/>
              <a:t>How many ways are there?</a:t>
            </a:r>
          </a:p>
          <a:p>
            <a:endParaRPr lang="en-US" dirty="0"/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 with Repetition Count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3B82EE-D7EE-4A30-9CDE-79A054631FD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76800" y="3200400"/>
          <a:ext cx="1624542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14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94CEA89-164A-420F-97D8-46E5C82CD39F}"/>
                  </a:ext>
                </a:extLst>
              </p:cNvPr>
              <p:cNvSpPr/>
              <p:nvPr/>
            </p:nvSpPr>
            <p:spPr>
              <a:xfrm>
                <a:off x="4114800" y="4389226"/>
                <a:ext cx="3906076" cy="10675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bg-BG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bg-BG" sz="4400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1!</m:t>
                        </m:r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2!..</m:t>
                        </m:r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𝑠𝑘</m:t>
                        </m:r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GB" sz="4400" i="1" dirty="0">
                    <a:latin typeface="Cambria Math" panose="02040503050406030204" pitchFamily="18" charset="0"/>
                  </a:rPr>
                  <a:t> </a:t>
                </a:r>
                <a:r>
                  <a:rPr lang="en-GB" sz="4400" dirty="0">
                    <a:latin typeface="Cambria Math" panose="02040503050406030204" pitchFamily="18" charset="0"/>
                  </a:rPr>
                  <a:t>=</a:t>
                </a:r>
                <a:r>
                  <a:rPr lang="en-GB" sz="44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bg-BG" sz="4400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bg-BG" sz="4400" i="1"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bg-BG" sz="44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bg-BG" sz="4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94CEA89-164A-420F-97D8-46E5C82CD3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4389226"/>
                <a:ext cx="3906076" cy="1067536"/>
              </a:xfrm>
              <a:prstGeom prst="rect">
                <a:avLst/>
              </a:prstGeom>
              <a:blipFill>
                <a:blip r:embed="rId2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163611" y="4667605"/>
            <a:ext cx="2517215" cy="510778"/>
          </a:xfrm>
          <a:prstGeom prst="wedgeRoundRectCallout">
            <a:avLst>
              <a:gd name="adj1" fmla="val -67925"/>
              <a:gd name="adj2" fmla="val 75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 smtClean="0">
                <a:solidFill>
                  <a:srgbClr val="FFFFFF"/>
                </a:solidFill>
              </a:rPr>
              <a:t>3 different ways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629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raw.github.com/eoincampbell/combinatorics/master/combinatorics.png">
            <a:extLst>
              <a:ext uri="{FF2B5EF4-FFF2-40B4-BE49-F238E27FC236}">
                <a16:creationId xmlns:a16="http://schemas.microsoft.com/office/drawing/2014/main" id="{72F5A31B-24A8-451A-BE16-CDC7CE500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52921">
            <a:off x="6137763" y="1953712"/>
            <a:ext cx="1450105" cy="145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Variations</a:t>
            </a:r>
          </a:p>
        </p:txBody>
      </p:sp>
      <p:pic>
        <p:nvPicPr>
          <p:cNvPr id="4" name="Picture 2" descr="https://raw.github.com/eoincampbell/combinatorics/master/combinatorics.png">
            <a:extLst>
              <a:ext uri="{FF2B5EF4-FFF2-40B4-BE49-F238E27FC236}">
                <a16:creationId xmlns:a16="http://schemas.microsoft.com/office/drawing/2014/main" id="{FCEEBD99-5EC4-43C4-84A8-0C3202F68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768" y="1281882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raw.github.com/eoincampbell/combinatorics/master/combinatorics.png">
            <a:extLst>
              <a:ext uri="{FF2B5EF4-FFF2-40B4-BE49-F238E27FC236}">
                <a16:creationId xmlns:a16="http://schemas.microsoft.com/office/drawing/2014/main" id="{85FF6E27-102A-443E-B943-AE672CD33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836084">
            <a:off x="5370946" y="2803292"/>
            <a:ext cx="1450105" cy="145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18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Given set of elements N and K slots:</a:t>
            </a:r>
          </a:p>
          <a:p>
            <a:pPr lvl="1"/>
            <a:r>
              <a:rPr lang="en-US" sz="3400" dirty="0" smtClean="0"/>
              <a:t>order the N elements in all the possible                    ways inside the K slots 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971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</a:t>
            </a:r>
            <a:r>
              <a:rPr lang="en-US" b="1" dirty="0" smtClean="0">
                <a:solidFill>
                  <a:schemeClr val="bg1"/>
                </a:solidFill>
              </a:rPr>
              <a:t>ermutation</a:t>
            </a:r>
            <a:r>
              <a:rPr lang="en-US" dirty="0"/>
              <a:t> of a </a:t>
            </a:r>
            <a:r>
              <a:rPr lang="en-US" dirty="0" smtClean="0"/>
              <a:t>set</a:t>
            </a:r>
            <a:r>
              <a:rPr lang="en-US" dirty="0"/>
              <a:t> is, loosely speaking, an </a:t>
            </a:r>
            <a:r>
              <a:rPr lang="en-US" b="1" dirty="0">
                <a:solidFill>
                  <a:schemeClr val="bg1"/>
                </a:solidFill>
              </a:rPr>
              <a:t>arrangement</a:t>
            </a:r>
            <a:r>
              <a:rPr lang="en-US" dirty="0"/>
              <a:t> of its members into a </a:t>
            </a:r>
            <a:r>
              <a:rPr lang="en-US" b="1" dirty="0">
                <a:solidFill>
                  <a:schemeClr val="bg1"/>
                </a:solidFill>
              </a:rPr>
              <a:t>sequence</a:t>
            </a:r>
            <a:r>
              <a:rPr lang="en-US" dirty="0"/>
              <a:t> or </a:t>
            </a:r>
            <a:r>
              <a:rPr lang="en-US" dirty="0" smtClean="0"/>
              <a:t>linear order, </a:t>
            </a:r>
            <a:r>
              <a:rPr lang="en-US" dirty="0"/>
              <a:t>or if the set is already </a:t>
            </a:r>
            <a:r>
              <a:rPr lang="en-US" dirty="0" smtClean="0"/>
              <a:t>ordered</a:t>
            </a:r>
            <a:r>
              <a:rPr lang="en-US" dirty="0"/>
              <a:t>, a </a:t>
            </a:r>
            <a:r>
              <a:rPr lang="en-US" b="1" dirty="0">
                <a:solidFill>
                  <a:schemeClr val="bg1"/>
                </a:solidFill>
              </a:rPr>
              <a:t>rearrangement</a:t>
            </a:r>
            <a:r>
              <a:rPr lang="en-US" dirty="0"/>
              <a:t> of its elements</a:t>
            </a:r>
            <a:r>
              <a:rPr lang="en-US" dirty="0" smtClean="0"/>
              <a:t>.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There are </a:t>
            </a:r>
            <a:r>
              <a:rPr lang="en-US" sz="3398" b="1" dirty="0">
                <a:solidFill>
                  <a:schemeClr val="bg1"/>
                </a:solidFill>
              </a:rPr>
              <a:t>two</a:t>
            </a:r>
            <a:r>
              <a:rPr lang="en-US" dirty="0" smtClean="0"/>
              <a:t> types of permutations</a:t>
            </a:r>
          </a:p>
          <a:p>
            <a:pPr lvl="2">
              <a:buClr>
                <a:schemeClr val="tx1"/>
              </a:buClr>
            </a:pPr>
            <a:r>
              <a:rPr lang="en-US" dirty="0" smtClean="0"/>
              <a:t>Without </a:t>
            </a:r>
            <a:r>
              <a:rPr lang="en-US" sz="3398" b="1" dirty="0">
                <a:solidFill>
                  <a:schemeClr val="bg1"/>
                </a:solidFill>
              </a:rPr>
              <a:t>repetition</a:t>
            </a:r>
          </a:p>
          <a:p>
            <a:pPr lvl="2">
              <a:buClr>
                <a:schemeClr val="tx1"/>
              </a:buClr>
            </a:pPr>
            <a:r>
              <a:rPr lang="en-US" dirty="0" smtClean="0"/>
              <a:t>With </a:t>
            </a:r>
            <a:r>
              <a:rPr lang="en-US" sz="3398" b="1" dirty="0">
                <a:solidFill>
                  <a:schemeClr val="bg1"/>
                </a:solidFill>
              </a:rPr>
              <a:t>repetition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Permutations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06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09D10CE-611D-4E0A-BC17-6FD64874AC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3852442"/>
            <a:ext cx="2438400" cy="2438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6B55AA-9E48-4832-886E-F969FD76B8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7496" y="1295400"/>
            <a:ext cx="2438400" cy="2438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BEA649-4837-4C3C-9938-15C154BBAE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295400"/>
            <a:ext cx="2438400" cy="2438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8E4A92-D4C1-4B25-B2E6-333D2E5C5D1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696" y="1640494"/>
            <a:ext cx="3577905" cy="357790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F1A97B4-C1C8-4915-AE5B-27F28499CE8C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394" y="1752601"/>
            <a:ext cx="3577905" cy="3577905"/>
          </a:xfrm>
          <a:prstGeom prst="rect">
            <a:avLst/>
          </a:prstGeom>
        </p:spPr>
      </p:pic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4972500" y="4611941"/>
            <a:ext cx="2367203" cy="919401"/>
          </a:xfrm>
          <a:prstGeom prst="wedgeRoundRectCallout">
            <a:avLst>
              <a:gd name="adj1" fmla="val -49290"/>
              <a:gd name="adj2" fmla="val -1192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 smtClean="0">
                <a:solidFill>
                  <a:srgbClr val="FFFFFF"/>
                </a:solidFill>
              </a:rPr>
              <a:t>Not enough chairs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67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2FFC46C-9C69-4B9D-8362-518639715B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696" y="1640494"/>
            <a:ext cx="3577905" cy="3577905"/>
          </a:xfrm>
          <a:prstGeom prst="rect">
            <a:avLst/>
          </a:prstGeom>
        </p:spPr>
      </p:pic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2758F6-605C-4DCB-8427-FACECEC90F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394" y="1752601"/>
            <a:ext cx="3577905" cy="35779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9D10CE-611D-4E0A-BC17-6FD64874AC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316" y="3776851"/>
            <a:ext cx="2438400" cy="2438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6B55AA-9E48-4832-886E-F969FD76B8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827" y="3684495"/>
            <a:ext cx="2438400" cy="2438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BEA649-4837-4C3C-9938-15C154BBAE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08" y="1354848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064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2FFC46C-9C69-4B9D-8362-518639715B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696" y="1640494"/>
            <a:ext cx="3577905" cy="3577905"/>
          </a:xfrm>
          <a:prstGeom prst="rect">
            <a:avLst/>
          </a:prstGeom>
        </p:spPr>
      </p:pic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2758F6-605C-4DCB-8427-FACECEC90F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394" y="1752601"/>
            <a:ext cx="3577905" cy="35779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9D10CE-611D-4E0A-BC17-6FD64874AC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817076"/>
            <a:ext cx="2438400" cy="2438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6B55AA-9E48-4832-886E-F969FD76B8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124" y="1298794"/>
            <a:ext cx="2438400" cy="2438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BEA649-4837-4C3C-9938-15C154BBAE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08" y="1354848"/>
            <a:ext cx="2438400" cy="2438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E4BC656-901A-4BCB-8498-FBA7EFF4735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314" y="1524000"/>
            <a:ext cx="613286" cy="61328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2A79BE-273A-4AAA-9CA7-CFE77F32637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681" y="1526375"/>
            <a:ext cx="614622" cy="61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613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2FFC46C-9C69-4B9D-8362-518639715B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696" y="1640494"/>
            <a:ext cx="3577905" cy="3577905"/>
          </a:xfrm>
          <a:prstGeom prst="rect">
            <a:avLst/>
          </a:prstGeom>
        </p:spPr>
      </p:pic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2758F6-605C-4DCB-8427-FACECEC90F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394" y="1752601"/>
            <a:ext cx="3577905" cy="35779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6B55AA-9E48-4832-886E-F969FD76B8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836" y="3802017"/>
            <a:ext cx="2438400" cy="2438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BEA649-4837-4C3C-9938-15C154BBAE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26" y="1363617"/>
            <a:ext cx="2438400" cy="2438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7C3504-E75B-45BF-8FEB-CD57C47514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114" y="1593742"/>
            <a:ext cx="2438400" cy="2438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53698AA-4A6D-4721-8427-C141B84E1B6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314" y="1524000"/>
            <a:ext cx="613286" cy="61328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4DB6B09-E815-4ED7-8564-59681194E7A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681" y="1522664"/>
            <a:ext cx="614622" cy="61462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6512E89-7BE5-467E-AD53-F0E3AAE372B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2978" y="2346597"/>
            <a:ext cx="589822" cy="58982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110AE4D-1AB6-4944-B9B4-198D1B344C9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681" y="2343674"/>
            <a:ext cx="614622" cy="61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142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2FFC46C-9C69-4B9D-8362-518639715B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696" y="1640494"/>
            <a:ext cx="3577905" cy="3577905"/>
          </a:xfrm>
          <a:prstGeom prst="rect">
            <a:avLst/>
          </a:prstGeom>
        </p:spPr>
      </p:pic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2758F6-605C-4DCB-8427-FACECEC90F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394" y="1752601"/>
            <a:ext cx="3577905" cy="35779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9D10CE-611D-4E0A-BC17-6FD64874AC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916" y="3741289"/>
            <a:ext cx="2438400" cy="2438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6B55AA-9E48-4832-886E-F969FD76B8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47" y="1263228"/>
            <a:ext cx="2438400" cy="2438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BEA649-4837-4C3C-9938-15C154BBAE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70" y="3772462"/>
            <a:ext cx="2438400" cy="2438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746462-4362-4DD5-A332-AC29A661365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314" y="1524000"/>
            <a:ext cx="613286" cy="6132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C747DE-919F-4A26-B5C7-08C7AE64A2B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681" y="1526375"/>
            <a:ext cx="614622" cy="61462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693578C-1E74-45FB-A906-90A97B348C7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2978" y="2346597"/>
            <a:ext cx="589822" cy="58982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7A6C2AF-1857-482A-9768-5E939BC6E71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681" y="2343674"/>
            <a:ext cx="614622" cy="61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09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2FFC46C-9C69-4B9D-8362-518639715B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696" y="1640494"/>
            <a:ext cx="3577905" cy="3577905"/>
          </a:xfrm>
          <a:prstGeom prst="rect">
            <a:avLst/>
          </a:prstGeom>
        </p:spPr>
      </p:pic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2758F6-605C-4DCB-8427-FACECEC90F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394" y="1752601"/>
            <a:ext cx="3577905" cy="35779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9D10CE-611D-4E0A-BC17-6FD64874AC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916" y="3741289"/>
            <a:ext cx="2438400" cy="2438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6B55AA-9E48-4832-886E-F969FD76B8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47" y="1263228"/>
            <a:ext cx="2438400" cy="2438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BEA649-4837-4C3C-9938-15C154BBAE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797" y="1434415"/>
            <a:ext cx="2438400" cy="2438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746462-4362-4DD5-A332-AC29A661365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314" y="1524000"/>
            <a:ext cx="613286" cy="6132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C747DE-919F-4A26-B5C7-08C7AE64A2B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681" y="1526375"/>
            <a:ext cx="614622" cy="61462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B593A60-36A8-46F0-8484-4A53B61DEA7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838" y="3128003"/>
            <a:ext cx="613286" cy="61328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693578C-1E74-45FB-A906-90A97B348C7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2978" y="2346597"/>
            <a:ext cx="589822" cy="58982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7A6C2AF-1857-482A-9768-5E939BC6E71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681" y="2343674"/>
            <a:ext cx="614622" cy="61462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7CF2A1D-F60D-44F7-9959-ABD6F6CC718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646" y="3121683"/>
            <a:ext cx="614622" cy="61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811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2FFC46C-9C69-4B9D-8362-518639715B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696" y="1640494"/>
            <a:ext cx="3577905" cy="3577905"/>
          </a:xfrm>
          <a:prstGeom prst="rect">
            <a:avLst/>
          </a:prstGeom>
        </p:spPr>
      </p:pic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2758F6-605C-4DCB-8427-FACECEC90F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394" y="1752601"/>
            <a:ext cx="3577905" cy="35779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9D10CE-611D-4E0A-BC17-6FD64874AC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198" y="1524000"/>
            <a:ext cx="2438400" cy="2438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6B55AA-9E48-4832-886E-F969FD76B8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12" y="1349907"/>
            <a:ext cx="2438400" cy="2438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BEA649-4837-4C3C-9938-15C154BBAE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163" y="3852442"/>
            <a:ext cx="2438400" cy="24384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515C6BC-42A1-44F9-A4AA-F63E7E849C6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2978" y="3962400"/>
            <a:ext cx="589822" cy="58982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9352B92-0A81-4C6F-BF6B-DEC6EB6F1E5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838" y="3910996"/>
            <a:ext cx="613286" cy="61328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F172419-302E-4739-B370-CA7DF51960B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314" y="1524000"/>
            <a:ext cx="613286" cy="61328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119E538-E1CA-4AFF-BAC8-7638C2A4B6A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681" y="1526375"/>
            <a:ext cx="614622" cy="61462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F76C5AC-8326-430D-9D6E-A7CF3503E6A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838" y="3128003"/>
            <a:ext cx="613286" cy="61328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F90936C-831A-4898-B3C6-053B37144CC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2978" y="2346597"/>
            <a:ext cx="589822" cy="58982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BDCA4B1-BADA-466E-95CF-BDC2A4F09CE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681" y="2343674"/>
            <a:ext cx="614622" cy="61462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CBD8F51-1172-449A-8501-33EEB11AA15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646" y="3121683"/>
            <a:ext cx="614622" cy="61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646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2FFC46C-9C69-4B9D-8362-518639715B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696" y="1640494"/>
            <a:ext cx="3577905" cy="3577905"/>
          </a:xfrm>
          <a:prstGeom prst="rect">
            <a:avLst/>
          </a:prstGeom>
        </p:spPr>
      </p:pic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2758F6-605C-4DCB-8427-FACECEC90F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394" y="1752601"/>
            <a:ext cx="3577905" cy="35779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9D10CE-611D-4E0A-BC17-6FD64874AC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87" y="1528386"/>
            <a:ext cx="2438400" cy="2438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6B55AA-9E48-4832-886E-F969FD76B8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152" y="3810000"/>
            <a:ext cx="2438400" cy="2438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BEA649-4837-4C3C-9938-15C154BBAE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911" y="3836725"/>
            <a:ext cx="2438400" cy="24384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0696E0A-2AAC-4B63-92B3-95271AFCDC7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2978" y="3962400"/>
            <a:ext cx="589822" cy="58982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9A968E6-FFFF-4A7D-B9E7-B57A33BEE6A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838" y="3910996"/>
            <a:ext cx="613286" cy="61328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2F75241-1187-411A-A62C-8BB99DBF62D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314" y="1524000"/>
            <a:ext cx="613286" cy="61328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A098694-2BB9-4D34-A909-E0D8D67003C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681" y="1526375"/>
            <a:ext cx="614622" cy="61462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DEC0079-6BC0-44F4-B19A-B6DAF177476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838" y="3128003"/>
            <a:ext cx="613286" cy="61328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EF9C2C2-E839-4246-A38E-778A3F8E40B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2978" y="2346597"/>
            <a:ext cx="589822" cy="58982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678E93C-34C8-4DCB-B450-551A4F22DC6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681" y="2343674"/>
            <a:ext cx="614622" cy="61462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CC64E9A-91A1-4718-BE15-DE1E00FC2F9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646" y="3121683"/>
            <a:ext cx="614622" cy="61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196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2FFC46C-9C69-4B9D-8362-518639715B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696" y="1640494"/>
            <a:ext cx="3577905" cy="3577905"/>
          </a:xfrm>
          <a:prstGeom prst="rect">
            <a:avLst/>
          </a:prstGeom>
        </p:spPr>
      </p:pic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2758F6-605C-4DCB-8427-FACECEC90F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394" y="1752601"/>
            <a:ext cx="3577905" cy="35779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9D10CE-611D-4E0A-BC17-6FD64874AC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87" y="1528386"/>
            <a:ext cx="2438400" cy="2438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6B55AA-9E48-4832-886E-F969FD76B8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152" y="3810000"/>
            <a:ext cx="2438400" cy="2438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BEA649-4837-4C3C-9938-15C154BBAE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139" y="1493007"/>
            <a:ext cx="2438400" cy="24384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CBC6625-F595-4DC7-91BE-41F3AC45E89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578" y="4636146"/>
            <a:ext cx="614622" cy="61462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AB3C23D-692E-4811-9D9C-E6E1514D1DF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3302" y="4659480"/>
            <a:ext cx="589822" cy="58982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0696E0A-2AAC-4B63-92B3-95271AFCDC7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2978" y="3962400"/>
            <a:ext cx="589822" cy="58982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9A968E6-FFFF-4A7D-B9E7-B57A33BEE6A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838" y="3910996"/>
            <a:ext cx="613286" cy="61328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2F75241-1187-411A-A62C-8BB99DBF62D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314" y="1524000"/>
            <a:ext cx="613286" cy="61328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A098694-2BB9-4D34-A909-E0D8D67003C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681" y="1526375"/>
            <a:ext cx="614622" cy="61462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DEC0079-6BC0-44F4-B19A-B6DAF177476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838" y="3128003"/>
            <a:ext cx="613286" cy="61328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EF9C2C2-E839-4246-A38E-778A3F8E40B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2978" y="2346597"/>
            <a:ext cx="589822" cy="58982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678E93C-34C8-4DCB-B450-551A4F22DC6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681" y="2343674"/>
            <a:ext cx="614622" cy="61462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CC64E9A-91A1-4718-BE15-DE1E00FC2F9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646" y="3121683"/>
            <a:ext cx="614622" cy="61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1560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2FFC46C-9C69-4B9D-8362-518639715B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696" y="1640494"/>
            <a:ext cx="3577905" cy="3577905"/>
          </a:xfrm>
          <a:prstGeom prst="rect">
            <a:avLst/>
          </a:prstGeom>
        </p:spPr>
      </p:pic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2758F6-605C-4DCB-8427-FACECEC90F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394" y="1752601"/>
            <a:ext cx="3577905" cy="35779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9D10CE-611D-4E0A-BC17-6FD64874AC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17" y="1431785"/>
            <a:ext cx="2438400" cy="2438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BEA649-4837-4C3C-9938-15C154BBAE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769" y="3810000"/>
            <a:ext cx="2438400" cy="24384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7032478-96F6-42A8-8255-3E235A06071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800" y="5459786"/>
            <a:ext cx="589822" cy="58982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9AEBF4B-7ACC-4D71-9483-63B507FED7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467" y="1472596"/>
            <a:ext cx="2438400" cy="24384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690F6FB-616B-435E-989B-A59672DC228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578" y="4636146"/>
            <a:ext cx="614622" cy="61462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762067F-2E69-4807-87A4-0F4EDE407FF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3302" y="4659480"/>
            <a:ext cx="589822" cy="58982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2F7EE50-28E1-4049-9F78-4F71FD5CF63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2978" y="3962400"/>
            <a:ext cx="589822" cy="58982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B3E06DE-EF72-45DC-B38D-4AA23437265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838" y="3910996"/>
            <a:ext cx="613286" cy="61328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A5CE2C5-C90B-4D62-919E-255C95DDD95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314" y="5423779"/>
            <a:ext cx="613286" cy="61328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574B785-3CAA-4F24-9E15-61A5438FB52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681" y="1526375"/>
            <a:ext cx="614622" cy="61462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12AA6D8-2BF6-48B5-8371-3F40900688E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838" y="3128003"/>
            <a:ext cx="613286" cy="61328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6947B666-3F7A-4037-A19B-D2DF0C4E23B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2978" y="2346597"/>
            <a:ext cx="589822" cy="58982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8DB7C8D-BF8C-4E50-A5A3-1717CB9A072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681" y="2343674"/>
            <a:ext cx="614622" cy="61462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28E92E2D-15FB-4539-B01B-3291C0B234E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646" y="3121683"/>
            <a:ext cx="614622" cy="61462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36883E23-B88C-48BB-94B3-70510932843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314" y="1524000"/>
            <a:ext cx="613286" cy="61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839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2758F6-605C-4DCB-8427-FACECEC90F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639" y="1718004"/>
            <a:ext cx="3577905" cy="357790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FFD392A-1366-4477-AA36-8C6A4CDDFA1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355" y="1835807"/>
            <a:ext cx="3577905" cy="357790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426C77E-6AE3-4D5E-8BB0-2720FF1431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745" y="2401178"/>
            <a:ext cx="2438400" cy="24384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776CBB6-D909-49CB-9AFE-1FE3315635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210" y="1068556"/>
            <a:ext cx="2438400" cy="2438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117F17F-8B35-44FA-81AC-2CF5FE1BFA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210" y="3733800"/>
            <a:ext cx="2438400" cy="2438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575B0D-8218-4396-9D37-82FAA11467F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0236" y="1600201"/>
            <a:ext cx="3577905" cy="3577905"/>
          </a:xfrm>
          <a:prstGeom prst="rect">
            <a:avLst/>
          </a:prstGeom>
        </p:spPr>
      </p:pic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4943428" y="1255563"/>
            <a:ext cx="3326210" cy="924882"/>
          </a:xfrm>
          <a:prstGeom prst="wedgeRoundRectCallout">
            <a:avLst>
              <a:gd name="adj1" fmla="val 58192"/>
              <a:gd name="adj2" fmla="val 535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 smtClean="0">
                <a:solidFill>
                  <a:srgbClr val="FFFFFF"/>
                </a:solidFill>
              </a:rPr>
              <a:t>How to </a:t>
            </a:r>
            <a:r>
              <a:rPr lang="en-US" sz="2400" b="1" dirty="0" smtClean="0">
                <a:solidFill>
                  <a:schemeClr val="bg1"/>
                </a:solidFill>
              </a:rPr>
              <a:t>order</a:t>
            </a:r>
            <a:r>
              <a:rPr lang="en-US" sz="2400" b="1" dirty="0" smtClean="0">
                <a:solidFill>
                  <a:srgbClr val="FFFFFF"/>
                </a:solidFill>
              </a:rPr>
              <a:t> them in </a:t>
            </a:r>
            <a:r>
              <a:rPr lang="en-US" sz="2400" b="1" dirty="0" smtClean="0">
                <a:solidFill>
                  <a:schemeClr val="bg1"/>
                </a:solidFill>
              </a:rPr>
              <a:t>three</a:t>
            </a:r>
            <a:r>
              <a:rPr lang="en-US" sz="2400" b="1" dirty="0" smtClean="0">
                <a:solidFill>
                  <a:srgbClr val="FFFFFF"/>
                </a:solidFill>
              </a:rPr>
              <a:t> chairs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19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400" dirty="0"/>
              <a:t>Order </a:t>
            </a:r>
            <a:r>
              <a:rPr lang="en-GB" sz="3400" b="1" dirty="0">
                <a:solidFill>
                  <a:schemeClr val="bg1"/>
                </a:solidFill>
              </a:rPr>
              <a:t>A</a:t>
            </a:r>
            <a:r>
              <a:rPr lang="en-GB" sz="3400" dirty="0"/>
              <a:t>, </a:t>
            </a:r>
            <a:r>
              <a:rPr lang="en-GB" sz="3400" b="1" dirty="0">
                <a:solidFill>
                  <a:schemeClr val="bg1"/>
                </a:solidFill>
              </a:rPr>
              <a:t>B</a:t>
            </a:r>
            <a:r>
              <a:rPr lang="en-GB" sz="3400" dirty="0"/>
              <a:t> and </a:t>
            </a:r>
            <a:r>
              <a:rPr lang="en-GB" sz="3400" b="1" dirty="0">
                <a:solidFill>
                  <a:schemeClr val="bg1"/>
                </a:solidFill>
              </a:rPr>
              <a:t>C</a:t>
            </a:r>
            <a:r>
              <a:rPr lang="en-GB" sz="3400" dirty="0"/>
              <a:t> in all possible ways int </a:t>
            </a:r>
            <a:r>
              <a:rPr lang="en-GB" sz="3400" b="1" dirty="0">
                <a:solidFill>
                  <a:schemeClr val="bg1"/>
                </a:solidFill>
              </a:rPr>
              <a:t>k slots</a:t>
            </a:r>
          </a:p>
          <a:p>
            <a:pPr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</a:rPr>
              <a:t>Pick</a:t>
            </a:r>
            <a:r>
              <a:rPr lang="en-GB" sz="3400" dirty="0"/>
              <a:t> each </a:t>
            </a:r>
            <a:r>
              <a:rPr lang="en-GB" sz="3400" b="1" dirty="0">
                <a:solidFill>
                  <a:schemeClr val="bg1"/>
                </a:solidFill>
              </a:rPr>
              <a:t>item</a:t>
            </a:r>
            <a:r>
              <a:rPr lang="en-GB" sz="3400" dirty="0"/>
              <a:t> only </a:t>
            </a:r>
            <a:r>
              <a:rPr lang="en-GB" sz="3400" b="1" dirty="0">
                <a:solidFill>
                  <a:schemeClr val="bg1"/>
                </a:solidFill>
              </a:rPr>
              <a:t>once</a:t>
            </a:r>
          </a:p>
          <a:p>
            <a:endParaRPr lang="en-US" dirty="0"/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3B82EE-D7EE-4A30-9CDE-79A054631FD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78507" y="3124200"/>
          <a:ext cx="1083028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14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147A39BB-E872-4188-A7FE-288C26B2D3F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488507" y="3124200"/>
          <a:ext cx="1083028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14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5BBD6D8D-7A98-4BE5-9748-D7EC6C3C4E2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280172" y="3124200"/>
          <a:ext cx="1083028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14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6079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400" dirty="0"/>
              <a:t>Order </a:t>
            </a:r>
            <a:r>
              <a:rPr lang="en-GB" sz="3400" b="1" dirty="0">
                <a:solidFill>
                  <a:schemeClr val="bg1"/>
                </a:solidFill>
              </a:rPr>
              <a:t>A</a:t>
            </a:r>
            <a:r>
              <a:rPr lang="en-GB" sz="3400" dirty="0"/>
              <a:t>, </a:t>
            </a:r>
            <a:r>
              <a:rPr lang="en-GB" sz="3400" b="1" dirty="0">
                <a:solidFill>
                  <a:schemeClr val="bg1"/>
                </a:solidFill>
              </a:rPr>
              <a:t>B</a:t>
            </a:r>
            <a:r>
              <a:rPr lang="en-GB" sz="3400" dirty="0"/>
              <a:t> and </a:t>
            </a:r>
            <a:r>
              <a:rPr lang="en-GB" sz="3400" b="1" dirty="0">
                <a:solidFill>
                  <a:schemeClr val="bg1"/>
                </a:solidFill>
              </a:rPr>
              <a:t>C</a:t>
            </a:r>
            <a:r>
              <a:rPr lang="en-GB" sz="3400" dirty="0"/>
              <a:t> in all possible ways int </a:t>
            </a:r>
            <a:r>
              <a:rPr lang="en-GB" sz="3400" b="1" dirty="0">
                <a:solidFill>
                  <a:schemeClr val="bg1"/>
                </a:solidFill>
              </a:rPr>
              <a:t>k slots</a:t>
            </a:r>
          </a:p>
          <a:p>
            <a:pPr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</a:rPr>
              <a:t>Pick</a:t>
            </a:r>
            <a:r>
              <a:rPr lang="en-GB" sz="3400" dirty="0"/>
              <a:t> each </a:t>
            </a:r>
            <a:r>
              <a:rPr lang="en-GB" sz="3400" b="1" dirty="0">
                <a:solidFill>
                  <a:schemeClr val="bg1"/>
                </a:solidFill>
              </a:rPr>
              <a:t>item</a:t>
            </a:r>
            <a:r>
              <a:rPr lang="en-GB" sz="3400" dirty="0"/>
              <a:t> only </a:t>
            </a:r>
            <a:r>
              <a:rPr lang="en-GB" sz="3400" b="1" dirty="0" smtClean="0">
                <a:solidFill>
                  <a:schemeClr val="bg1"/>
                </a:solidFill>
              </a:rPr>
              <a:t>once</a:t>
            </a:r>
            <a:endParaRPr lang="en-GB" sz="3400" b="1" dirty="0">
              <a:solidFill>
                <a:schemeClr val="bg1"/>
              </a:solidFill>
            </a:endParaRPr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3B82EE-D7EE-4A30-9CDE-79A054631FD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81643" y="3138183"/>
          <a:ext cx="1083028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14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147A39BB-E872-4188-A7FE-288C26B2D3F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491643" y="3138183"/>
          <a:ext cx="1083028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14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5BBD6D8D-7A98-4BE5-9748-D7EC6C3C4E2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283308" y="3138183"/>
          <a:ext cx="1083028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14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BAC5A5CE-F72F-4510-AA5A-96AA83A10A7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9643" y="4204984"/>
          <a:ext cx="8694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16E075D2-C33D-4DBD-8687-05C461C75A0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654135" y="4204984"/>
          <a:ext cx="8694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4CB7DA7-E7D5-4AD4-91B6-4A583A28F67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23951" y="4204984"/>
          <a:ext cx="8694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CC30F70-48EA-478B-8A4D-78988CF46DA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58443" y="4204984"/>
          <a:ext cx="8694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7D24A7F-A476-47C7-AB3C-2D71F22423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521308" y="4204984"/>
          <a:ext cx="8694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893A1D0-DCC9-41B4-A443-76F21B41DAA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255800" y="4204984"/>
          <a:ext cx="8694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F68C43D-42DF-4321-8564-4F31D5E95E9A}"/>
              </a:ext>
            </a:extLst>
          </p:cNvPr>
          <p:cNvCxnSpPr>
            <a:cxnSpLocks/>
            <a:stCxn id="3" idx="2"/>
            <a:endCxn id="33" idx="0"/>
          </p:cNvCxnSpPr>
          <p:nvPr/>
        </p:nvCxnSpPr>
        <p:spPr>
          <a:xfrm flipH="1">
            <a:off x="1354343" y="3595383"/>
            <a:ext cx="868814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EBE37E-7643-435E-976C-0FF4685BB6B4}"/>
              </a:ext>
            </a:extLst>
          </p:cNvPr>
          <p:cNvCxnSpPr>
            <a:cxnSpLocks/>
            <a:stCxn id="3" idx="2"/>
            <a:endCxn id="34" idx="0"/>
          </p:cNvCxnSpPr>
          <p:nvPr/>
        </p:nvCxnSpPr>
        <p:spPr>
          <a:xfrm>
            <a:off x="2223157" y="3595383"/>
            <a:ext cx="865678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5C7CB72-383B-413D-8058-C588BD774802}"/>
              </a:ext>
            </a:extLst>
          </p:cNvPr>
          <p:cNvCxnSpPr>
            <a:cxnSpLocks/>
            <a:stCxn id="31" idx="2"/>
            <a:endCxn id="10" idx="0"/>
          </p:cNvCxnSpPr>
          <p:nvPr/>
        </p:nvCxnSpPr>
        <p:spPr>
          <a:xfrm flipH="1">
            <a:off x="5258651" y="3595383"/>
            <a:ext cx="774506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D5C8BC-4FAB-44E4-8622-08205CB1B16D}"/>
              </a:ext>
            </a:extLst>
          </p:cNvPr>
          <p:cNvCxnSpPr>
            <a:cxnSpLocks/>
            <a:stCxn id="31" idx="2"/>
            <a:endCxn id="11" idx="0"/>
          </p:cNvCxnSpPr>
          <p:nvPr/>
        </p:nvCxnSpPr>
        <p:spPr>
          <a:xfrm>
            <a:off x="6033157" y="3595383"/>
            <a:ext cx="959986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3AD6618-6A9C-4305-9195-ABF4FED07D96}"/>
              </a:ext>
            </a:extLst>
          </p:cNvPr>
          <p:cNvCxnSpPr>
            <a:cxnSpLocks/>
            <a:stCxn id="32" idx="2"/>
            <a:endCxn id="12" idx="0"/>
          </p:cNvCxnSpPr>
          <p:nvPr/>
        </p:nvCxnSpPr>
        <p:spPr>
          <a:xfrm flipH="1">
            <a:off x="8956008" y="3595383"/>
            <a:ext cx="868814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8C1B352-7310-40E2-A079-B83C0764E129}"/>
              </a:ext>
            </a:extLst>
          </p:cNvPr>
          <p:cNvCxnSpPr>
            <a:cxnSpLocks/>
            <a:stCxn id="32" idx="2"/>
            <a:endCxn id="13" idx="0"/>
          </p:cNvCxnSpPr>
          <p:nvPr/>
        </p:nvCxnSpPr>
        <p:spPr>
          <a:xfrm>
            <a:off x="9824822" y="3595383"/>
            <a:ext cx="865678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103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400" dirty="0"/>
              <a:t>Generates all possible </a:t>
            </a:r>
            <a:r>
              <a:rPr lang="en-GB" sz="3400" b="1" dirty="0">
                <a:solidFill>
                  <a:schemeClr val="bg1"/>
                </a:solidFill>
              </a:rPr>
              <a:t>variations of k </a:t>
            </a:r>
            <a:r>
              <a:rPr lang="en-GB" sz="3400" dirty="0"/>
              <a:t>from a set of elements</a:t>
            </a:r>
          </a:p>
          <a:p>
            <a:r>
              <a:rPr lang="en-GB" sz="3400" dirty="0"/>
              <a:t>You can </a:t>
            </a:r>
            <a:r>
              <a:rPr lang="en-GB" sz="3400" b="1" dirty="0">
                <a:solidFill>
                  <a:schemeClr val="bg1"/>
                </a:solidFill>
              </a:rPr>
              <a:t>pick</a:t>
            </a:r>
            <a:r>
              <a:rPr lang="en-GB" sz="3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3400" dirty="0"/>
              <a:t>an </a:t>
            </a:r>
            <a:r>
              <a:rPr lang="en-GB" sz="3400" b="1" dirty="0">
                <a:solidFill>
                  <a:schemeClr val="bg1"/>
                </a:solidFill>
              </a:rPr>
              <a:t>item </a:t>
            </a:r>
            <a:r>
              <a:rPr lang="en-GB" sz="3400" b="1" dirty="0">
                <a:solidFill>
                  <a:schemeClr val="bg1"/>
                </a:solidFill>
              </a:rPr>
              <a:t>once</a:t>
            </a:r>
            <a:endParaRPr lang="en-GB" sz="34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Generate Variations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4943428" y="4069207"/>
            <a:ext cx="414606" cy="3986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9023" y="3791481"/>
            <a:ext cx="1184201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latin typeface="Consolas" panose="020B0609020204030204" pitchFamily="49" charset="0"/>
              </a:rPr>
              <a:t>A B C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</a:t>
            </a:r>
            <a:endParaRPr lang="it-IT" sz="2800" b="1" noProof="1" smtClean="0"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8238" y="2929705"/>
            <a:ext cx="937161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latin typeface="Consolas" panose="020B0609020204030204" pitchFamily="49" charset="0"/>
              </a:rPr>
              <a:t>A 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latin typeface="Consolas" panose="020B0609020204030204" pitchFamily="49" charset="0"/>
              </a:rPr>
              <a:t>A 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latin typeface="Consolas" panose="020B0609020204030204" pitchFamily="49" charset="0"/>
              </a:rPr>
              <a:t>B 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latin typeface="Consolas" panose="020B0609020204030204" pitchFamily="49" charset="0"/>
              </a:rPr>
              <a:t>B 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latin typeface="Consolas" panose="020B0609020204030204" pitchFamily="49" charset="0"/>
              </a:rPr>
              <a:t>C 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latin typeface="Consolas" panose="020B0609020204030204" pitchFamily="49" charset="0"/>
              </a:rPr>
              <a:t>C B</a:t>
            </a:r>
            <a:endParaRPr lang="it-IT" sz="2800" b="1" noProof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77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16881" y="1373112"/>
            <a:ext cx="10949531" cy="5178506"/>
          </a:xfrm>
        </p:spPr>
        <p:txBody>
          <a:bodyPr/>
          <a:lstStyle/>
          <a:p>
            <a:r>
              <a:rPr lang="en-US" altLang="en-US" sz="2200" dirty="0"/>
              <a:t>public static void variations(int index) {</a:t>
            </a:r>
            <a:br>
              <a:rPr lang="en-US" altLang="en-US" sz="2200" dirty="0"/>
            </a:br>
            <a:r>
              <a:rPr lang="en-US" altLang="en-US" sz="2200" dirty="0"/>
              <a:t>    if (index &gt;= kSlots.length) {</a:t>
            </a:r>
            <a:br>
              <a:rPr lang="en-US" altLang="en-US" sz="2200" dirty="0"/>
            </a:br>
            <a:r>
              <a:rPr lang="en-US" altLang="en-US" sz="2200" dirty="0"/>
              <a:t>        </a:t>
            </a:r>
            <a:r>
              <a:rPr lang="en-US" altLang="en-US" sz="2200" dirty="0" smtClean="0"/>
              <a:t>System.out.println(</a:t>
            </a:r>
            <a:r>
              <a:rPr lang="en-US" altLang="en-US" sz="2200" dirty="0" err="1" smtClean="0"/>
              <a:t>String.join</a:t>
            </a:r>
            <a:r>
              <a:rPr lang="en-US" altLang="en-US" sz="2200" dirty="0"/>
              <a:t>(" ", kSlots));</a:t>
            </a:r>
            <a:br>
              <a:rPr lang="en-US" altLang="en-US" sz="2200" dirty="0"/>
            </a:br>
            <a:r>
              <a:rPr lang="en-US" altLang="en-US" sz="2200" dirty="0"/>
              <a:t>    } else {</a:t>
            </a:r>
            <a:br>
              <a:rPr lang="en-US" altLang="en-US" sz="2200" dirty="0"/>
            </a:br>
            <a:r>
              <a:rPr lang="en-US" altLang="en-US" sz="2200" dirty="0"/>
              <a:t>        for (int i = 0; i &lt; elements.length; i++) {</a:t>
            </a:r>
            <a:br>
              <a:rPr lang="en-US" altLang="en-US" sz="2200" dirty="0"/>
            </a:br>
            <a:r>
              <a:rPr lang="en-US" altLang="en-US" sz="2200" dirty="0"/>
              <a:t>            if (!used[i]) {</a:t>
            </a:r>
            <a:br>
              <a:rPr lang="en-US" altLang="en-US" sz="2200" dirty="0"/>
            </a:br>
            <a:r>
              <a:rPr lang="en-US" altLang="en-US" sz="2200" dirty="0"/>
              <a:t>                used[i] = true;</a:t>
            </a:r>
            <a:br>
              <a:rPr lang="en-US" altLang="en-US" sz="2200" dirty="0"/>
            </a:br>
            <a:r>
              <a:rPr lang="en-US" altLang="en-US" sz="2200" dirty="0"/>
              <a:t>                kSlots[index] = elements[i];</a:t>
            </a:r>
            <a:br>
              <a:rPr lang="en-US" altLang="en-US" sz="2200" dirty="0"/>
            </a:br>
            <a:r>
              <a:rPr lang="en-US" altLang="en-US" sz="2200" dirty="0"/>
              <a:t>                variations(index + 1);</a:t>
            </a:r>
            <a:br>
              <a:rPr lang="en-US" altLang="en-US" sz="2200" dirty="0"/>
            </a:br>
            <a:r>
              <a:rPr lang="en-US" altLang="en-US" sz="2200" dirty="0"/>
              <a:t>                used[i] = false;</a:t>
            </a:r>
            <a:br>
              <a:rPr lang="en-US" altLang="en-US" sz="2200" dirty="0"/>
            </a:br>
            <a:r>
              <a:rPr lang="en-US" altLang="en-US" sz="2200" dirty="0"/>
              <a:t>            }</a:t>
            </a:r>
            <a:br>
              <a:rPr lang="en-US" altLang="en-US" sz="2200" dirty="0"/>
            </a:br>
            <a:r>
              <a:rPr lang="en-US" altLang="en-US" sz="2200" dirty="0"/>
              <a:t>        }</a:t>
            </a:r>
            <a:br>
              <a:rPr lang="en-US" altLang="en-US" sz="2200" dirty="0"/>
            </a:br>
            <a:r>
              <a:rPr lang="en-US" altLang="en-US" sz="2200" dirty="0"/>
              <a:t>    }</a:t>
            </a:r>
            <a:br>
              <a:rPr lang="en-US" altLang="en-US" sz="2200" dirty="0"/>
            </a:br>
            <a:r>
              <a:rPr lang="en-US" altLang="en-US" sz="2200" dirty="0" smtClean="0"/>
              <a:t>}</a:t>
            </a:r>
            <a:endParaRPr lang="en-US" altLang="en-US" sz="2200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Generating Variations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94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</a:rPr>
              <a:t>Order</a:t>
            </a:r>
            <a:r>
              <a:rPr lang="en-GB" sz="3400" dirty="0">
                <a:solidFill>
                  <a:schemeClr val="bg1"/>
                </a:solidFill>
              </a:rPr>
              <a:t> </a:t>
            </a:r>
            <a:r>
              <a:rPr lang="en-GB" sz="3400" b="1" dirty="0">
                <a:solidFill>
                  <a:schemeClr val="bg1"/>
                </a:solidFill>
              </a:rPr>
              <a:t>two</a:t>
            </a:r>
            <a:r>
              <a:rPr lang="en-GB" sz="3400" dirty="0">
                <a:solidFill>
                  <a:schemeClr val="bg1"/>
                </a:solidFill>
              </a:rPr>
              <a:t> </a:t>
            </a:r>
            <a:r>
              <a:rPr lang="en-GB" sz="3400" dirty="0"/>
              <a:t>from </a:t>
            </a:r>
            <a:r>
              <a:rPr lang="en-GB" sz="3400" b="1" dirty="0">
                <a:solidFill>
                  <a:schemeClr val="bg1"/>
                </a:solidFill>
              </a:rPr>
              <a:t>A</a:t>
            </a:r>
            <a:r>
              <a:rPr lang="en-GB" sz="3400" dirty="0"/>
              <a:t>, </a:t>
            </a:r>
            <a:r>
              <a:rPr lang="en-GB" sz="3400" b="1" dirty="0">
                <a:solidFill>
                  <a:schemeClr val="bg1"/>
                </a:solidFill>
              </a:rPr>
              <a:t>B</a:t>
            </a:r>
            <a:r>
              <a:rPr lang="en-GB" sz="3400" dirty="0"/>
              <a:t>, </a:t>
            </a:r>
            <a:r>
              <a:rPr lang="en-GB" sz="3400" b="1" dirty="0">
                <a:solidFill>
                  <a:schemeClr val="bg1"/>
                </a:solidFill>
              </a:rPr>
              <a:t>C</a:t>
            </a:r>
            <a:r>
              <a:rPr lang="en-GB" sz="3400" dirty="0"/>
              <a:t> and </a:t>
            </a:r>
            <a:r>
              <a:rPr lang="en-GB" sz="3400" b="1" dirty="0">
                <a:solidFill>
                  <a:schemeClr val="bg1"/>
                </a:solidFill>
              </a:rPr>
              <a:t>D</a:t>
            </a:r>
            <a:r>
              <a:rPr lang="en-GB" sz="3400" dirty="0"/>
              <a:t> in all possible ways</a:t>
            </a:r>
          </a:p>
          <a:p>
            <a:r>
              <a:rPr lang="en-GB" sz="3400" dirty="0"/>
              <a:t>How many ways are there</a:t>
            </a:r>
            <a:r>
              <a:rPr lang="en-GB" sz="3400" dirty="0" smtClean="0"/>
              <a:t>?</a:t>
            </a:r>
            <a:endParaRPr lang="en-GB" sz="3400" dirty="0"/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 Count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54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3B82EE-D7EE-4A30-9CDE-79A054631FD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48744" y="2743200"/>
          <a:ext cx="1880656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164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70164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70164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  <a:gridCol w="470164">
                  <a:extLst>
                    <a:ext uri="{9D8B030D-6E8A-4147-A177-3AD203B41FA5}">
                      <a16:colId xmlns:a16="http://schemas.microsoft.com/office/drawing/2014/main" val="1396527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94CEA89-164A-420F-97D8-46E5C82CD39F}"/>
                  </a:ext>
                </a:extLst>
              </p:cNvPr>
              <p:cNvSpPr/>
              <p:nvPr/>
            </p:nvSpPr>
            <p:spPr>
              <a:xfrm>
                <a:off x="4572000" y="4343401"/>
                <a:ext cx="3448876" cy="12006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bg-BG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bg-BG" sz="4400" i="1">
                            <a:latin typeface="Cambria Math"/>
                          </a:rPr>
                          <m:t>!</m:t>
                        </m:r>
                      </m:num>
                      <m:den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)!</m:t>
                        </m:r>
                      </m:den>
                    </m:f>
                  </m:oMath>
                </a14:m>
                <a:r>
                  <a:rPr lang="en-GB" sz="4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bg-BG" sz="4400" i="1">
                            <a:latin typeface="Cambria Math"/>
                          </a:rPr>
                          <m:t>!</m:t>
                        </m:r>
                      </m:num>
                      <m:den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bg-BG" sz="4400" i="1">
                            <a:latin typeface="Cambria Math"/>
                          </a:rPr>
                          <m:t>!</m:t>
                        </m:r>
                      </m:den>
                    </m:f>
                  </m:oMath>
                </a14:m>
                <a:endParaRPr lang="bg-BG" sz="4400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94CEA89-164A-420F-97D8-46E5C82CD3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343401"/>
                <a:ext cx="3448876" cy="1200629"/>
              </a:xfrm>
              <a:prstGeom prst="rect">
                <a:avLst/>
              </a:prstGeom>
              <a:blipFill>
                <a:blip r:embed="rId2"/>
                <a:stretch>
                  <a:fillRect b="-1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A608370-F775-4A20-9703-2CC29A781BE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165372" y="3603653"/>
          <a:ext cx="1083028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14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85E62DA-370A-4A6B-A9D6-7E59410DBEE1}"/>
              </a:ext>
            </a:extLst>
          </p:cNvPr>
          <p:cNvSpPr txBox="1"/>
          <p:nvPr/>
        </p:nvSpPr>
        <p:spPr>
          <a:xfrm>
            <a:off x="5253957" y="357064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BA1808-111E-42F0-92D1-B2A5EF991C43}"/>
              </a:ext>
            </a:extLst>
          </p:cNvPr>
          <p:cNvSpPr txBox="1"/>
          <p:nvPr/>
        </p:nvSpPr>
        <p:spPr>
          <a:xfrm>
            <a:off x="5785903" y="357064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3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119596" y="3274337"/>
            <a:ext cx="1515358" cy="510778"/>
          </a:xfrm>
          <a:prstGeom prst="wedgeRoundRectCallout">
            <a:avLst>
              <a:gd name="adj1" fmla="val -96379"/>
              <a:gd name="adj2" fmla="val 446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 smtClean="0">
                <a:solidFill>
                  <a:srgbClr val="FFFFFF"/>
                </a:solidFill>
              </a:rPr>
              <a:t>Multiply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7342701" y="4228626"/>
            <a:ext cx="2253785" cy="919401"/>
          </a:xfrm>
          <a:prstGeom prst="wedgeRoundRectCallout">
            <a:avLst>
              <a:gd name="adj1" fmla="val -68128"/>
              <a:gd name="adj2" fmla="val 228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 smtClean="0">
                <a:solidFill>
                  <a:schemeClr val="bg1"/>
                </a:solidFill>
              </a:rPr>
              <a:t>Twelve</a:t>
            </a:r>
            <a:r>
              <a:rPr lang="en-US" sz="2400" b="1" dirty="0" smtClean="0">
                <a:solidFill>
                  <a:srgbClr val="FFFFFF"/>
                </a:solidFill>
              </a:rPr>
              <a:t> different ways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578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10" grpId="0"/>
      <p:bldP spid="13" grpId="0" animBg="1"/>
      <p:bldP spid="1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400" dirty="0"/>
              <a:t>Order </a:t>
            </a:r>
            <a:r>
              <a:rPr lang="en-GB" sz="3400" b="1" dirty="0">
                <a:solidFill>
                  <a:schemeClr val="bg1"/>
                </a:solidFill>
              </a:rPr>
              <a:t>A</a:t>
            </a:r>
            <a:r>
              <a:rPr lang="en-GB" sz="3400" dirty="0"/>
              <a:t>, </a:t>
            </a:r>
            <a:r>
              <a:rPr lang="en-GB" sz="3400" b="1" dirty="0">
                <a:solidFill>
                  <a:schemeClr val="bg1"/>
                </a:solidFill>
              </a:rPr>
              <a:t>B</a:t>
            </a:r>
            <a:r>
              <a:rPr lang="en-GB" sz="3400" dirty="0"/>
              <a:t> and </a:t>
            </a:r>
            <a:r>
              <a:rPr lang="en-GB" sz="3400" b="1" dirty="0">
                <a:solidFill>
                  <a:schemeClr val="bg1"/>
                </a:solidFill>
              </a:rPr>
              <a:t>C</a:t>
            </a:r>
            <a:r>
              <a:rPr lang="en-GB" sz="3400" dirty="0"/>
              <a:t> in all possible ways into k slots</a:t>
            </a:r>
          </a:p>
          <a:p>
            <a:r>
              <a:rPr lang="en-GB" sz="3400" dirty="0"/>
              <a:t>You can </a:t>
            </a:r>
            <a:r>
              <a:rPr lang="en-GB" sz="3400" b="1" dirty="0">
                <a:solidFill>
                  <a:schemeClr val="bg1"/>
                </a:solidFill>
              </a:rPr>
              <a:t>pick</a:t>
            </a:r>
            <a:r>
              <a:rPr lang="en-GB" sz="3400" dirty="0"/>
              <a:t> an item </a:t>
            </a:r>
            <a:r>
              <a:rPr lang="en-GB" sz="3400" b="1" dirty="0">
                <a:solidFill>
                  <a:schemeClr val="bg1"/>
                </a:solidFill>
              </a:rPr>
              <a:t>multiple </a:t>
            </a:r>
            <a:r>
              <a:rPr lang="en-GB" sz="3400" b="1" dirty="0">
                <a:solidFill>
                  <a:schemeClr val="bg1"/>
                </a:solidFill>
              </a:rPr>
              <a:t>times</a:t>
            </a:r>
            <a:endParaRPr lang="en-GB" sz="3400" b="1" dirty="0">
              <a:solidFill>
                <a:schemeClr val="bg1"/>
              </a:solidFill>
            </a:endParaRPr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 with Repetitions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55</a:t>
            </a:fld>
            <a:endParaRPr lang="en-US" dirty="0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0A7B40FC-2BB9-4A63-9D14-7899A7D0281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76400" y="3200400"/>
          <a:ext cx="1083028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14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57EEF647-93C0-47E1-B526-29306FB0700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486400" y="3200400"/>
          <a:ext cx="1083028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14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1B1E81D-8A7C-4AF4-98AE-9B20DC14315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278065" y="3200400"/>
          <a:ext cx="1083028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14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49BBB96B-B395-4399-9897-DB88037F89D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400" y="4267201"/>
          <a:ext cx="8694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B137A01C-570C-467E-B56A-AE20ADFE58C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648892" y="4267201"/>
          <a:ext cx="8694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DAD70737-358E-459A-85BD-949A01AE924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18708" y="4267201"/>
          <a:ext cx="8694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28512C27-DD2D-42BF-8D7D-3FF7AECC4C1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53200" y="4267201"/>
          <a:ext cx="8694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FBC8272A-DD23-4F8C-AEB5-6931E8FC128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516065" y="4267201"/>
          <a:ext cx="8694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6C9E4EA0-B71F-4222-A74B-754FE15A288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250557" y="4267201"/>
          <a:ext cx="8694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831D3AB-6591-458E-9349-25B1C32FFC7A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 flipH="1">
            <a:off x="1349100" y="3657600"/>
            <a:ext cx="868814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E9D36A0-17D2-4CC2-BDC4-126E2839B0A3}"/>
              </a:ext>
            </a:extLst>
          </p:cNvPr>
          <p:cNvCxnSpPr>
            <a:cxnSpLocks/>
            <a:stCxn id="20" idx="2"/>
            <a:endCxn id="26" idx="0"/>
          </p:cNvCxnSpPr>
          <p:nvPr/>
        </p:nvCxnSpPr>
        <p:spPr>
          <a:xfrm>
            <a:off x="2217914" y="3657600"/>
            <a:ext cx="865678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E0C5944-2585-440A-97BC-2C1984FD4041}"/>
              </a:ext>
            </a:extLst>
          </p:cNvPr>
          <p:cNvCxnSpPr>
            <a:cxnSpLocks/>
            <a:stCxn id="21" idx="2"/>
            <a:endCxn id="27" idx="0"/>
          </p:cNvCxnSpPr>
          <p:nvPr/>
        </p:nvCxnSpPr>
        <p:spPr>
          <a:xfrm flipH="1">
            <a:off x="5253408" y="3657600"/>
            <a:ext cx="774506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D51E5B6-FE9B-4F15-A38C-6B5EEF12972C}"/>
              </a:ext>
            </a:extLst>
          </p:cNvPr>
          <p:cNvCxnSpPr>
            <a:cxnSpLocks/>
            <a:stCxn id="21" idx="2"/>
            <a:endCxn id="29" idx="0"/>
          </p:cNvCxnSpPr>
          <p:nvPr/>
        </p:nvCxnSpPr>
        <p:spPr>
          <a:xfrm>
            <a:off x="6027914" y="3657600"/>
            <a:ext cx="959986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1414DC3-32BC-419E-A39A-0F79ED870D98}"/>
              </a:ext>
            </a:extLst>
          </p:cNvPr>
          <p:cNvCxnSpPr>
            <a:cxnSpLocks/>
            <a:stCxn id="23" idx="2"/>
            <a:endCxn id="37" idx="0"/>
          </p:cNvCxnSpPr>
          <p:nvPr/>
        </p:nvCxnSpPr>
        <p:spPr>
          <a:xfrm flipH="1">
            <a:off x="8950765" y="3657600"/>
            <a:ext cx="868814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5CF0622-BFA3-43CF-A47D-DFAA184CC78C}"/>
              </a:ext>
            </a:extLst>
          </p:cNvPr>
          <p:cNvCxnSpPr>
            <a:cxnSpLocks/>
            <a:stCxn id="23" idx="2"/>
            <a:endCxn id="38" idx="0"/>
          </p:cNvCxnSpPr>
          <p:nvPr/>
        </p:nvCxnSpPr>
        <p:spPr>
          <a:xfrm>
            <a:off x="9819579" y="3657600"/>
            <a:ext cx="865678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0161CE63-558C-40D2-9F04-470CD5E42D2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3802" y="5010964"/>
          <a:ext cx="8694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7B9DC5A-6F8E-497A-9CC4-14527C881A14}"/>
              </a:ext>
            </a:extLst>
          </p:cNvPr>
          <p:cNvCxnSpPr>
            <a:cxnSpLocks/>
            <a:stCxn id="20" idx="2"/>
            <a:endCxn id="45" idx="0"/>
          </p:cNvCxnSpPr>
          <p:nvPr/>
        </p:nvCxnSpPr>
        <p:spPr>
          <a:xfrm flipH="1">
            <a:off x="2208502" y="3657601"/>
            <a:ext cx="9412" cy="135336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7783CCE4-8024-4973-B439-C4D66666860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579779" y="5010964"/>
          <a:ext cx="8694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F836C69-D19B-4BDC-93CE-9A10C4720DD6}"/>
              </a:ext>
            </a:extLst>
          </p:cNvPr>
          <p:cNvCxnSpPr>
            <a:cxnSpLocks/>
            <a:stCxn id="21" idx="2"/>
            <a:endCxn id="47" idx="0"/>
          </p:cNvCxnSpPr>
          <p:nvPr/>
        </p:nvCxnSpPr>
        <p:spPr>
          <a:xfrm flipH="1">
            <a:off x="6014480" y="3657601"/>
            <a:ext cx="13435" cy="135336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50CC3B84-4901-4872-AC72-5692628EAEC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80358" y="5010964"/>
          <a:ext cx="8694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8087CAE-A724-480C-8C1E-289AC930816D}"/>
              </a:ext>
            </a:extLst>
          </p:cNvPr>
          <p:cNvCxnSpPr>
            <a:cxnSpLocks/>
            <a:stCxn id="23" idx="2"/>
            <a:endCxn id="49" idx="0"/>
          </p:cNvCxnSpPr>
          <p:nvPr/>
        </p:nvCxnSpPr>
        <p:spPr>
          <a:xfrm flipH="1">
            <a:off x="9815059" y="3657601"/>
            <a:ext cx="4521" cy="135336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413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400" dirty="0"/>
              <a:t>Generates all possible </a:t>
            </a:r>
            <a:r>
              <a:rPr lang="en-GB" sz="3400" b="1" dirty="0">
                <a:solidFill>
                  <a:schemeClr val="bg1"/>
                </a:solidFill>
              </a:rPr>
              <a:t>variations</a:t>
            </a:r>
            <a:r>
              <a:rPr lang="en-GB" sz="3400" dirty="0"/>
              <a:t> of a given elements</a:t>
            </a:r>
          </a:p>
          <a:p>
            <a:pPr lvl="1"/>
            <a:r>
              <a:rPr lang="en-GB" sz="3400" dirty="0"/>
              <a:t>You can </a:t>
            </a:r>
            <a:r>
              <a:rPr lang="en-GB" sz="3400" b="1" dirty="0">
                <a:solidFill>
                  <a:schemeClr val="bg1"/>
                </a:solidFill>
              </a:rPr>
              <a:t>pick</a:t>
            </a:r>
            <a:r>
              <a:rPr lang="en-GB" sz="3400" dirty="0"/>
              <a:t> an </a:t>
            </a:r>
            <a:r>
              <a:rPr lang="en-GB" sz="3400" b="1" dirty="0">
                <a:solidFill>
                  <a:schemeClr val="bg1"/>
                </a:solidFill>
              </a:rPr>
              <a:t>item multiple </a:t>
            </a:r>
            <a:r>
              <a:rPr lang="en-GB" sz="3400" b="1" dirty="0">
                <a:solidFill>
                  <a:schemeClr val="bg1"/>
                </a:solidFill>
              </a:rPr>
              <a:t>times</a:t>
            </a:r>
            <a:endParaRPr lang="en-GB" sz="34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Generate Variations with Reps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4952235" y="4276422"/>
            <a:ext cx="414606" cy="3986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6637" y="3998694"/>
            <a:ext cx="1184201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latin typeface="Consolas" panose="020B0609020204030204" pitchFamily="49" charset="0"/>
              </a:rPr>
              <a:t>A B C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</a:t>
            </a:r>
            <a:endParaRPr lang="it-IT" sz="2800" b="1" noProof="1" smtClean="0"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8238" y="2490590"/>
            <a:ext cx="937161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latin typeface="Consolas" panose="020B0609020204030204" pitchFamily="49" charset="0"/>
              </a:rPr>
              <a:t>A 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latin typeface="Consolas" panose="020B0609020204030204" pitchFamily="49" charset="0"/>
              </a:rPr>
              <a:t>A 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latin typeface="Consolas" panose="020B0609020204030204" pitchFamily="49" charset="0"/>
              </a:rPr>
              <a:t>A C</a:t>
            </a:r>
            <a:endParaRPr lang="it-IT" sz="2800" b="1" noProof="1" smtClean="0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latin typeface="Consolas" panose="020B0609020204030204" pitchFamily="49" charset="0"/>
              </a:rPr>
              <a:t>B 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latin typeface="Consolas" panose="020B0609020204030204" pitchFamily="49" charset="0"/>
              </a:rPr>
              <a:t>B B</a:t>
            </a:r>
            <a:endParaRPr lang="it-IT" sz="2800" b="1" noProof="1" smtClean="0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latin typeface="Consolas" panose="020B0609020204030204" pitchFamily="49" charset="0"/>
              </a:rPr>
              <a:t>B 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latin typeface="Consolas" panose="020B0609020204030204" pitchFamily="49" charset="0"/>
              </a:rPr>
              <a:t>C 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latin typeface="Consolas" panose="020B0609020204030204" pitchFamily="49" charset="0"/>
              </a:rPr>
              <a:t>C 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latin typeface="Consolas" panose="020B0609020204030204" pitchFamily="49" charset="0"/>
              </a:rPr>
              <a:t>C C</a:t>
            </a:r>
            <a:endParaRPr lang="it-IT" sz="2800" b="1" noProof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291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41658" y="1842812"/>
            <a:ext cx="10949531" cy="4075191"/>
          </a:xfrm>
        </p:spPr>
        <p:txBody>
          <a:bodyPr/>
          <a:lstStyle/>
          <a:p>
            <a:r>
              <a:rPr lang="en-US" altLang="en-US" dirty="0"/>
              <a:t>private static void variationsWithRep(int index) {</a:t>
            </a:r>
            <a:br>
              <a:rPr lang="en-US" altLang="en-US" dirty="0"/>
            </a:br>
            <a:r>
              <a:rPr lang="en-US" altLang="en-US" dirty="0"/>
              <a:t>    if (index == k) {</a:t>
            </a:r>
            <a:br>
              <a:rPr lang="en-US" altLang="en-US" dirty="0"/>
            </a:br>
            <a:r>
              <a:rPr lang="en-US" altLang="en-US" dirty="0"/>
              <a:t>        </a:t>
            </a:r>
            <a:r>
              <a:rPr lang="en-US" altLang="en-US" dirty="0" smtClean="0"/>
              <a:t>System.out.println(</a:t>
            </a:r>
            <a:r>
              <a:rPr lang="en-US" altLang="en-US" dirty="0" err="1" smtClean="0"/>
              <a:t>String.join</a:t>
            </a:r>
            <a:r>
              <a:rPr lang="en-US" altLang="en-US" dirty="0"/>
              <a:t>(" ", variations));</a:t>
            </a:r>
            <a:br>
              <a:rPr lang="en-US" altLang="en-US" dirty="0"/>
            </a:br>
            <a:r>
              <a:rPr lang="en-US" altLang="en-US" dirty="0"/>
              <a:t>    } else {</a:t>
            </a:r>
            <a:br>
              <a:rPr lang="en-US" altLang="en-US" dirty="0"/>
            </a:br>
            <a:r>
              <a:rPr lang="en-US" altLang="en-US" dirty="0"/>
              <a:t>        for (int i = 0; i &lt; elements.length; i++) {</a:t>
            </a:r>
            <a:br>
              <a:rPr lang="en-US" altLang="en-US" dirty="0"/>
            </a:br>
            <a:r>
              <a:rPr lang="en-US" altLang="en-US" dirty="0"/>
              <a:t>            variations[index] = elements[i];</a:t>
            </a:r>
            <a:br>
              <a:rPr lang="en-US" altLang="en-US" dirty="0"/>
            </a:br>
            <a:r>
              <a:rPr lang="en-US" altLang="en-US" dirty="0"/>
              <a:t>            variationsWithRep(index + 1);</a:t>
            </a:r>
            <a:br>
              <a:rPr lang="en-US" altLang="en-US" dirty="0"/>
            </a:br>
            <a:r>
              <a:rPr lang="en-US" altLang="en-US" dirty="0"/>
              <a:t>        }</a:t>
            </a:r>
            <a:br>
              <a:rPr lang="en-US" altLang="en-US" dirty="0"/>
            </a:br>
            <a:r>
              <a:rPr lang="en-US" altLang="en-US" dirty="0"/>
              <a:t>    }</a:t>
            </a:r>
            <a:br>
              <a:rPr lang="en-US" altLang="en-US" dirty="0"/>
            </a:br>
            <a:r>
              <a:rPr lang="en-US" altLang="en-US" dirty="0" smtClean="0"/>
              <a:t>}</a:t>
            </a:r>
            <a:endParaRPr lang="en-US" alt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Generating Permutations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20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Generating the variations for </a:t>
            </a:r>
            <a:r>
              <a:rPr lang="en-US" b="1" i="1" dirty="0">
                <a:solidFill>
                  <a:schemeClr val="bg1"/>
                </a:solidFill>
              </a:rPr>
              <a:t>n</a:t>
            </a:r>
            <a:r>
              <a:rPr lang="en-US" dirty="0"/>
              <a:t> = </a:t>
            </a:r>
            <a:r>
              <a:rPr lang="en-US" b="1" i="1" dirty="0">
                <a:solidFill>
                  <a:schemeClr val="bg1"/>
                </a:solidFill>
              </a:rPr>
              <a:t>3</a:t>
            </a:r>
            <a:r>
              <a:rPr lang="en-US" dirty="0"/>
              <a:t> and </a:t>
            </a:r>
            <a:r>
              <a:rPr lang="en-US" b="1" i="1" dirty="0">
                <a:solidFill>
                  <a:schemeClr val="bg1"/>
                </a:solidFill>
              </a:rPr>
              <a:t>k</a:t>
            </a:r>
            <a:r>
              <a:rPr lang="en-US" dirty="0"/>
              <a:t> = </a:t>
            </a:r>
            <a:r>
              <a:rPr lang="en-US" b="1" i="1" dirty="0">
                <a:solidFill>
                  <a:schemeClr val="bg1"/>
                </a:solidFill>
              </a:rPr>
              <a:t>2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Variations with Reps: Iterative Algorithm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58</a:t>
            </a:fld>
            <a:endParaRPr lang="en-US" dirty="0"/>
          </a:p>
        </p:txBody>
      </p:sp>
      <p:cxnSp>
        <p:nvCxnSpPr>
          <p:cNvPr id="71" name="Straight Arrow Connector 70"/>
          <p:cNvCxnSpPr>
            <a:cxnSpLocks/>
          </p:cNvCxnSpPr>
          <p:nvPr/>
        </p:nvCxnSpPr>
        <p:spPr>
          <a:xfrm>
            <a:off x="4209090" y="3424530"/>
            <a:ext cx="0" cy="345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6DCE06F-9233-4A27-ABFF-B4B1BA5F1DB8}"/>
              </a:ext>
            </a:extLst>
          </p:cNvPr>
          <p:cNvCxnSpPr>
            <a:cxnSpLocks/>
          </p:cNvCxnSpPr>
          <p:nvPr/>
        </p:nvCxnSpPr>
        <p:spPr>
          <a:xfrm>
            <a:off x="4209090" y="4549246"/>
            <a:ext cx="0" cy="345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DE1F697-7DF6-463B-A899-088460F16933}"/>
              </a:ext>
            </a:extLst>
          </p:cNvPr>
          <p:cNvCxnSpPr>
            <a:cxnSpLocks/>
          </p:cNvCxnSpPr>
          <p:nvPr/>
        </p:nvCxnSpPr>
        <p:spPr>
          <a:xfrm>
            <a:off x="6101496" y="2342697"/>
            <a:ext cx="0" cy="345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002200B-A964-4A14-A8B4-C4676EB77C93}"/>
              </a:ext>
            </a:extLst>
          </p:cNvPr>
          <p:cNvCxnSpPr>
            <a:cxnSpLocks/>
          </p:cNvCxnSpPr>
          <p:nvPr/>
        </p:nvCxnSpPr>
        <p:spPr>
          <a:xfrm>
            <a:off x="6101496" y="3456813"/>
            <a:ext cx="0" cy="345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5F9ED27-11F4-45CB-9BDA-12C4494BD83F}"/>
              </a:ext>
            </a:extLst>
          </p:cNvPr>
          <p:cNvCxnSpPr>
            <a:cxnSpLocks/>
          </p:cNvCxnSpPr>
          <p:nvPr/>
        </p:nvCxnSpPr>
        <p:spPr>
          <a:xfrm>
            <a:off x="6101496" y="4545398"/>
            <a:ext cx="0" cy="345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D2E5AFC-FE7D-45F7-8AEC-9AE171B2D036}"/>
              </a:ext>
            </a:extLst>
          </p:cNvPr>
          <p:cNvCxnSpPr>
            <a:cxnSpLocks/>
          </p:cNvCxnSpPr>
          <p:nvPr/>
        </p:nvCxnSpPr>
        <p:spPr>
          <a:xfrm>
            <a:off x="8159325" y="2342697"/>
            <a:ext cx="0" cy="345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CE8BD13-20FC-458E-BDC8-8E948AAB9D61}"/>
              </a:ext>
            </a:extLst>
          </p:cNvPr>
          <p:cNvCxnSpPr>
            <a:cxnSpLocks/>
          </p:cNvCxnSpPr>
          <p:nvPr/>
        </p:nvCxnSpPr>
        <p:spPr>
          <a:xfrm>
            <a:off x="8159325" y="3456813"/>
            <a:ext cx="0" cy="345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A890504-C7FA-447E-A518-4D964F50DD90}"/>
              </a:ext>
            </a:extLst>
          </p:cNvPr>
          <p:cNvCxnSpPr>
            <a:cxnSpLocks/>
          </p:cNvCxnSpPr>
          <p:nvPr/>
        </p:nvCxnSpPr>
        <p:spPr>
          <a:xfrm>
            <a:off x="8159325" y="4545398"/>
            <a:ext cx="0" cy="345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3596B3C-2604-456D-9F74-3DF4794E1BB7}"/>
              </a:ext>
            </a:extLst>
          </p:cNvPr>
          <p:cNvCxnSpPr>
            <a:cxnSpLocks/>
          </p:cNvCxnSpPr>
          <p:nvPr/>
        </p:nvCxnSpPr>
        <p:spPr>
          <a:xfrm>
            <a:off x="5702406" y="2342697"/>
            <a:ext cx="0" cy="345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67EE093-64D6-4467-B99D-B3ADF3B2D9C1}"/>
              </a:ext>
            </a:extLst>
          </p:cNvPr>
          <p:cNvCxnSpPr>
            <a:cxnSpLocks/>
          </p:cNvCxnSpPr>
          <p:nvPr/>
        </p:nvCxnSpPr>
        <p:spPr>
          <a:xfrm>
            <a:off x="7759806" y="2342697"/>
            <a:ext cx="0" cy="345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70045"/>
              </p:ext>
            </p:extLst>
          </p:nvPr>
        </p:nvGraphicFramePr>
        <p:xfrm>
          <a:off x="3581400" y="2811899"/>
          <a:ext cx="837406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8676">
                  <a:extLst>
                    <a:ext uri="{9D8B030D-6E8A-4147-A177-3AD203B41FA5}">
                      <a16:colId xmlns:a16="http://schemas.microsoft.com/office/drawing/2014/main" val="1477812111"/>
                    </a:ext>
                  </a:extLst>
                </a:gridCol>
                <a:gridCol w="418730">
                  <a:extLst>
                    <a:ext uri="{9D8B030D-6E8A-4147-A177-3AD203B41FA5}">
                      <a16:colId xmlns:a16="http://schemas.microsoft.com/office/drawing/2014/main" val="581326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956620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428738"/>
              </p:ext>
            </p:extLst>
          </p:nvPr>
        </p:nvGraphicFramePr>
        <p:xfrm>
          <a:off x="3581400" y="3916712"/>
          <a:ext cx="837406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8676">
                  <a:extLst>
                    <a:ext uri="{9D8B030D-6E8A-4147-A177-3AD203B41FA5}">
                      <a16:colId xmlns:a16="http://schemas.microsoft.com/office/drawing/2014/main" val="1477812111"/>
                    </a:ext>
                  </a:extLst>
                </a:gridCol>
                <a:gridCol w="418730">
                  <a:extLst>
                    <a:ext uri="{9D8B030D-6E8A-4147-A177-3AD203B41FA5}">
                      <a16:colId xmlns:a16="http://schemas.microsoft.com/office/drawing/2014/main" val="581326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95662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473841"/>
              </p:ext>
            </p:extLst>
          </p:nvPr>
        </p:nvGraphicFramePr>
        <p:xfrm>
          <a:off x="3581400" y="4996312"/>
          <a:ext cx="837406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8676">
                  <a:extLst>
                    <a:ext uri="{9D8B030D-6E8A-4147-A177-3AD203B41FA5}">
                      <a16:colId xmlns:a16="http://schemas.microsoft.com/office/drawing/2014/main" val="1477812111"/>
                    </a:ext>
                  </a:extLst>
                </a:gridCol>
                <a:gridCol w="418730">
                  <a:extLst>
                    <a:ext uri="{9D8B030D-6E8A-4147-A177-3AD203B41FA5}">
                      <a16:colId xmlns:a16="http://schemas.microsoft.com/office/drawing/2014/main" val="581326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956620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931591"/>
              </p:ext>
            </p:extLst>
          </p:nvPr>
        </p:nvGraphicFramePr>
        <p:xfrm>
          <a:off x="5473806" y="2817314"/>
          <a:ext cx="837406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8676">
                  <a:extLst>
                    <a:ext uri="{9D8B030D-6E8A-4147-A177-3AD203B41FA5}">
                      <a16:colId xmlns:a16="http://schemas.microsoft.com/office/drawing/2014/main" val="1477812111"/>
                    </a:ext>
                  </a:extLst>
                </a:gridCol>
                <a:gridCol w="418730">
                  <a:extLst>
                    <a:ext uri="{9D8B030D-6E8A-4147-A177-3AD203B41FA5}">
                      <a16:colId xmlns:a16="http://schemas.microsoft.com/office/drawing/2014/main" val="581326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956620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53925"/>
              </p:ext>
            </p:extLst>
          </p:nvPr>
        </p:nvGraphicFramePr>
        <p:xfrm>
          <a:off x="5473806" y="3911011"/>
          <a:ext cx="837406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8676">
                  <a:extLst>
                    <a:ext uri="{9D8B030D-6E8A-4147-A177-3AD203B41FA5}">
                      <a16:colId xmlns:a16="http://schemas.microsoft.com/office/drawing/2014/main" val="1477812111"/>
                    </a:ext>
                  </a:extLst>
                </a:gridCol>
                <a:gridCol w="418730">
                  <a:extLst>
                    <a:ext uri="{9D8B030D-6E8A-4147-A177-3AD203B41FA5}">
                      <a16:colId xmlns:a16="http://schemas.microsoft.com/office/drawing/2014/main" val="581326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956620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243612"/>
              </p:ext>
            </p:extLst>
          </p:nvPr>
        </p:nvGraphicFramePr>
        <p:xfrm>
          <a:off x="5473806" y="4996312"/>
          <a:ext cx="837406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8676">
                  <a:extLst>
                    <a:ext uri="{9D8B030D-6E8A-4147-A177-3AD203B41FA5}">
                      <a16:colId xmlns:a16="http://schemas.microsoft.com/office/drawing/2014/main" val="1477812111"/>
                    </a:ext>
                  </a:extLst>
                </a:gridCol>
                <a:gridCol w="418730">
                  <a:extLst>
                    <a:ext uri="{9D8B030D-6E8A-4147-A177-3AD203B41FA5}">
                      <a16:colId xmlns:a16="http://schemas.microsoft.com/office/drawing/2014/main" val="581326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956620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533123"/>
              </p:ext>
            </p:extLst>
          </p:nvPr>
        </p:nvGraphicFramePr>
        <p:xfrm>
          <a:off x="7531635" y="2807140"/>
          <a:ext cx="837406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8676">
                  <a:extLst>
                    <a:ext uri="{9D8B030D-6E8A-4147-A177-3AD203B41FA5}">
                      <a16:colId xmlns:a16="http://schemas.microsoft.com/office/drawing/2014/main" val="1477812111"/>
                    </a:ext>
                  </a:extLst>
                </a:gridCol>
                <a:gridCol w="418730">
                  <a:extLst>
                    <a:ext uri="{9D8B030D-6E8A-4147-A177-3AD203B41FA5}">
                      <a16:colId xmlns:a16="http://schemas.microsoft.com/office/drawing/2014/main" val="581326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956620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53450"/>
              </p:ext>
            </p:extLst>
          </p:nvPr>
        </p:nvGraphicFramePr>
        <p:xfrm>
          <a:off x="7531635" y="3921855"/>
          <a:ext cx="837406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8676">
                  <a:extLst>
                    <a:ext uri="{9D8B030D-6E8A-4147-A177-3AD203B41FA5}">
                      <a16:colId xmlns:a16="http://schemas.microsoft.com/office/drawing/2014/main" val="1477812111"/>
                    </a:ext>
                  </a:extLst>
                </a:gridCol>
                <a:gridCol w="418730">
                  <a:extLst>
                    <a:ext uri="{9D8B030D-6E8A-4147-A177-3AD203B41FA5}">
                      <a16:colId xmlns:a16="http://schemas.microsoft.com/office/drawing/2014/main" val="581326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956620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278014"/>
              </p:ext>
            </p:extLst>
          </p:nvPr>
        </p:nvGraphicFramePr>
        <p:xfrm>
          <a:off x="7531635" y="4996311"/>
          <a:ext cx="837406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8676">
                  <a:extLst>
                    <a:ext uri="{9D8B030D-6E8A-4147-A177-3AD203B41FA5}">
                      <a16:colId xmlns:a16="http://schemas.microsoft.com/office/drawing/2014/main" val="1477812111"/>
                    </a:ext>
                  </a:extLst>
                </a:gridCol>
                <a:gridCol w="418730">
                  <a:extLst>
                    <a:ext uri="{9D8B030D-6E8A-4147-A177-3AD203B41FA5}">
                      <a16:colId xmlns:a16="http://schemas.microsoft.com/office/drawing/2014/main" val="581326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956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427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08112" y="1266372"/>
            <a:ext cx="7927676" cy="4867844"/>
          </a:xfrm>
        </p:spPr>
        <p:txBody>
          <a:bodyPr/>
          <a:lstStyle/>
          <a:p>
            <a:r>
              <a:rPr lang="en-US" dirty="0"/>
              <a:t>while (true</a:t>
            </a:r>
            <a:r>
              <a:rPr lang="en-US" dirty="0" smtClean="0"/>
              <a:t>) {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print(arr</a:t>
            </a:r>
            <a:r>
              <a:rPr lang="en-US" dirty="0"/>
              <a:t>);</a:t>
            </a:r>
          </a:p>
          <a:p>
            <a:r>
              <a:rPr lang="en-US" dirty="0"/>
              <a:t>  int index = k - 1;</a:t>
            </a:r>
          </a:p>
          <a:p>
            <a:r>
              <a:rPr lang="en-US" dirty="0"/>
              <a:t>  while (index &gt;= 0 &amp;&amp; arr[index] == n-1)</a:t>
            </a:r>
          </a:p>
          <a:p>
            <a:r>
              <a:rPr lang="en-US" dirty="0"/>
              <a:t>    index--;</a:t>
            </a:r>
          </a:p>
          <a:p>
            <a:r>
              <a:rPr lang="en-US" dirty="0"/>
              <a:t>  if (index &lt; 0)</a:t>
            </a:r>
          </a:p>
          <a:p>
            <a:r>
              <a:rPr lang="en-US" dirty="0"/>
              <a:t>    break;</a:t>
            </a:r>
          </a:p>
          <a:p>
            <a:r>
              <a:rPr lang="en-US" dirty="0"/>
              <a:t>  arr[index]++;</a:t>
            </a:r>
          </a:p>
          <a:p>
            <a:r>
              <a:rPr lang="en-US" dirty="0"/>
              <a:t>  for (int i = index + 1; i &lt; k; i++)</a:t>
            </a:r>
          </a:p>
          <a:p>
            <a:r>
              <a:rPr lang="en-US" dirty="0"/>
              <a:t>    arr[i] =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Variations with Reps: Iterative Algorithm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0890" y="1266372"/>
            <a:ext cx="3426797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</a:rPr>
              <a:t>int n = 5;</a:t>
            </a:r>
          </a:p>
          <a:p>
            <a:r>
              <a:rPr lang="en-US" sz="2800" b="1" noProof="1">
                <a:solidFill>
                  <a:schemeClr val="tx2"/>
                </a:solidFill>
              </a:rPr>
              <a:t>int k = 3;</a:t>
            </a:r>
          </a:p>
          <a:p>
            <a:r>
              <a:rPr lang="en-US" sz="2800" b="1" noProof="1">
                <a:solidFill>
                  <a:schemeClr val="tx2"/>
                </a:solidFill>
              </a:rPr>
              <a:t>int[] arr = new int[k];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8473" y="3249168"/>
            <a:ext cx="1731629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Aft>
                <a:spcPts val="0"/>
              </a:spcAft>
            </a:pPr>
            <a:r>
              <a:rPr lang="en-US" sz="2800" b="1" noProof="1">
                <a:solidFill>
                  <a:schemeClr val="tx2"/>
                </a:solidFill>
              </a:rPr>
              <a:t>(0, 0, 0)</a:t>
            </a:r>
          </a:p>
          <a:p>
            <a:pPr algn="ctr">
              <a:lnSpc>
                <a:spcPct val="100000"/>
              </a:lnSpc>
              <a:spcAft>
                <a:spcPts val="0"/>
              </a:spcAft>
            </a:pPr>
            <a:r>
              <a:rPr lang="en-US" sz="2800" b="1" noProof="1">
                <a:solidFill>
                  <a:schemeClr val="tx2"/>
                </a:solidFill>
              </a:rPr>
              <a:t>(0, 0, 1)</a:t>
            </a:r>
          </a:p>
          <a:p>
            <a:pPr algn="ctr">
              <a:lnSpc>
                <a:spcPct val="100000"/>
              </a:lnSpc>
              <a:spcAft>
                <a:spcPts val="0"/>
              </a:spcAft>
            </a:pPr>
            <a:r>
              <a:rPr lang="en-US" sz="2800" b="1" noProof="1">
                <a:solidFill>
                  <a:schemeClr val="tx2"/>
                </a:solidFill>
              </a:rPr>
              <a:t>…</a:t>
            </a:r>
          </a:p>
          <a:p>
            <a:pPr algn="ctr">
              <a:lnSpc>
                <a:spcPct val="100000"/>
              </a:lnSpc>
              <a:spcAft>
                <a:spcPts val="0"/>
              </a:spcAft>
            </a:pPr>
            <a:r>
              <a:rPr lang="en-US" sz="2800" b="1" noProof="1">
                <a:solidFill>
                  <a:schemeClr val="tx2"/>
                </a:solidFill>
              </a:rPr>
              <a:t>(4, 4, 2)</a:t>
            </a:r>
          </a:p>
          <a:p>
            <a:pPr algn="ctr">
              <a:lnSpc>
                <a:spcPct val="100000"/>
              </a:lnSpc>
              <a:spcAft>
                <a:spcPts val="0"/>
              </a:spcAft>
            </a:pPr>
            <a:r>
              <a:rPr lang="en-US" sz="2800" b="1" noProof="1">
                <a:solidFill>
                  <a:schemeClr val="tx2"/>
                </a:solidFill>
              </a:rPr>
              <a:t>(4, 4, 3)</a:t>
            </a:r>
          </a:p>
          <a:p>
            <a:pPr algn="ctr">
              <a:lnSpc>
                <a:spcPct val="100000"/>
              </a:lnSpc>
              <a:spcAft>
                <a:spcPts val="0"/>
              </a:spcAft>
            </a:pPr>
            <a:r>
              <a:rPr lang="en-US" sz="2800" b="1" noProof="1">
                <a:solidFill>
                  <a:schemeClr val="tx2"/>
                </a:solidFill>
              </a:rPr>
              <a:t>(4, 4, 4)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612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0D19982-47A8-44FB-A872-2FF0095463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210" y="1068556"/>
            <a:ext cx="2438400" cy="24384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201EA2D-2852-41DC-85C5-251DEACE2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210" y="3733800"/>
            <a:ext cx="2438400" cy="24384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273F2C8-F5C8-4F42-9BEE-D116AC6C881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639" y="1718004"/>
            <a:ext cx="3577905" cy="357790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D8F36AD-C998-46EF-8FE0-8EEDBF45F2E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355" y="1835807"/>
            <a:ext cx="3577905" cy="357790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FEF35A7-76ED-4C96-8771-C10EDA4E35D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0236" y="1600201"/>
            <a:ext cx="3577905" cy="357790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426C77E-6AE3-4D5E-8BB0-2720FF1431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600" y="1246706"/>
            <a:ext cx="2438400" cy="2438400"/>
          </a:xfrm>
          <a:prstGeom prst="rect">
            <a:avLst/>
          </a:prstGeom>
        </p:spPr>
      </p:pic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5949783" y="2808918"/>
            <a:ext cx="2758271" cy="924882"/>
          </a:xfrm>
          <a:prstGeom prst="wedgeRoundRectCallout">
            <a:avLst>
              <a:gd name="adj1" fmla="val 61876"/>
              <a:gd name="adj2" fmla="val 331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 smtClean="0">
                <a:solidFill>
                  <a:srgbClr val="FFFFFF"/>
                </a:solidFill>
              </a:rPr>
              <a:t>How to </a:t>
            </a:r>
            <a:r>
              <a:rPr lang="en-US" sz="2400" b="1" dirty="0" smtClean="0">
                <a:solidFill>
                  <a:schemeClr val="bg1"/>
                </a:solidFill>
              </a:rPr>
              <a:t>order</a:t>
            </a:r>
            <a:r>
              <a:rPr lang="en-US" sz="2400" b="1" dirty="0" smtClean="0">
                <a:solidFill>
                  <a:srgbClr val="FFFFFF"/>
                </a:solidFill>
              </a:rPr>
              <a:t> them in </a:t>
            </a:r>
            <a:r>
              <a:rPr lang="en-US" sz="2400" b="1" dirty="0" smtClean="0">
                <a:solidFill>
                  <a:schemeClr val="bg1"/>
                </a:solidFill>
              </a:rPr>
              <a:t>two</a:t>
            </a:r>
            <a:r>
              <a:rPr lang="en-US" sz="2400" b="1" dirty="0" smtClean="0">
                <a:solidFill>
                  <a:srgbClr val="FFFFFF"/>
                </a:solidFill>
              </a:rPr>
              <a:t> chairs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1297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</a:rPr>
              <a:t>Order two</a:t>
            </a:r>
            <a:r>
              <a:rPr lang="en-GB" sz="3400" dirty="0">
                <a:solidFill>
                  <a:schemeClr val="bg1"/>
                </a:solidFill>
              </a:rPr>
              <a:t> </a:t>
            </a:r>
            <a:r>
              <a:rPr lang="en-GB" sz="3400" dirty="0"/>
              <a:t>from </a:t>
            </a:r>
            <a:r>
              <a:rPr lang="en-GB" sz="3400" b="1" dirty="0">
                <a:solidFill>
                  <a:schemeClr val="bg1"/>
                </a:solidFill>
              </a:rPr>
              <a:t>A</a:t>
            </a:r>
            <a:r>
              <a:rPr lang="en-GB" sz="3400" dirty="0"/>
              <a:t>, </a:t>
            </a:r>
            <a:r>
              <a:rPr lang="en-GB" sz="3400" b="1" dirty="0">
                <a:solidFill>
                  <a:schemeClr val="bg1"/>
                </a:solidFill>
              </a:rPr>
              <a:t>B</a:t>
            </a:r>
            <a:r>
              <a:rPr lang="en-GB" sz="3400" dirty="0"/>
              <a:t>, </a:t>
            </a:r>
            <a:r>
              <a:rPr lang="en-GB" sz="3400" b="1" dirty="0">
                <a:solidFill>
                  <a:schemeClr val="bg1"/>
                </a:solidFill>
              </a:rPr>
              <a:t>C</a:t>
            </a:r>
            <a:r>
              <a:rPr lang="en-GB" sz="3400" dirty="0"/>
              <a:t> and </a:t>
            </a:r>
            <a:r>
              <a:rPr lang="en-GB" sz="3400" b="1" dirty="0">
                <a:solidFill>
                  <a:schemeClr val="bg1"/>
                </a:solidFill>
              </a:rPr>
              <a:t>D</a:t>
            </a:r>
            <a:r>
              <a:rPr lang="en-GB" sz="3400" dirty="0"/>
              <a:t> in all possible ways</a:t>
            </a:r>
          </a:p>
          <a:p>
            <a:r>
              <a:rPr lang="en-GB" sz="3400" dirty="0"/>
              <a:t>How many ways are there</a:t>
            </a:r>
            <a:r>
              <a:rPr lang="en-GB" sz="3400" dirty="0" smtClean="0"/>
              <a:t>?</a:t>
            </a:r>
            <a:endParaRPr lang="en-GB" sz="3400" dirty="0"/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 Count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60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3B82EE-D7EE-4A30-9CDE-79A054631FDE}"/>
              </a:ext>
            </a:extLst>
          </p:cNvPr>
          <p:cNvGraphicFramePr>
            <a:graphicFrameLocks noGrp="1"/>
          </p:cNvGraphicFramePr>
          <p:nvPr/>
        </p:nvGraphicFramePr>
        <p:xfrm>
          <a:off x="4748744" y="2743200"/>
          <a:ext cx="1880656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164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70164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70164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  <a:gridCol w="470164">
                  <a:extLst>
                    <a:ext uri="{9D8B030D-6E8A-4147-A177-3AD203B41FA5}">
                      <a16:colId xmlns:a16="http://schemas.microsoft.com/office/drawing/2014/main" val="1396527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94CEA89-164A-420F-97D8-46E5C82CD39F}"/>
                  </a:ext>
                </a:extLst>
              </p:cNvPr>
              <p:cNvSpPr/>
              <p:nvPr/>
            </p:nvSpPr>
            <p:spPr>
              <a:xfrm>
                <a:off x="4876800" y="4343401"/>
                <a:ext cx="1905000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4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4400" baseline="30000" dirty="0"/>
                  <a:t>k</a:t>
                </a:r>
                <a:r>
                  <a:rPr lang="en-GB" sz="4400" dirty="0"/>
                  <a:t> = </a:t>
                </a:r>
                <a14:m>
                  <m:oMath xmlns:m="http://schemas.openxmlformats.org/officeDocument/2006/math">
                    <m:r>
                      <a:rPr lang="en-GB" sz="4400">
                        <a:latin typeface="Cambria Math" panose="02040503050406030204" pitchFamily="18" charset="0"/>
                      </a:rPr>
                      <m:t>4</m:t>
                    </m:r>
                    <m:r>
                      <a:rPr lang="en-GB" sz="4400" i="1" baseline="3000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bg-BG" sz="4400" baseline="30000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94CEA89-164A-420F-97D8-46E5C82CD3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4343401"/>
                <a:ext cx="1905000" cy="769441"/>
              </a:xfrm>
              <a:prstGeom prst="rect">
                <a:avLst/>
              </a:prstGeom>
              <a:blipFill>
                <a:blip r:embed="rId2"/>
                <a:stretch>
                  <a:fillRect t="-16667" b="-36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A608370-F775-4A20-9703-2CC29A781BEF}"/>
              </a:ext>
            </a:extLst>
          </p:cNvPr>
          <p:cNvGraphicFramePr>
            <a:graphicFrameLocks noGrp="1"/>
          </p:cNvGraphicFramePr>
          <p:nvPr/>
        </p:nvGraphicFramePr>
        <p:xfrm>
          <a:off x="5165372" y="3603653"/>
          <a:ext cx="1083028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14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85E62DA-370A-4A6B-A9D6-7E59410DBEE1}"/>
              </a:ext>
            </a:extLst>
          </p:cNvPr>
          <p:cNvSpPr txBox="1"/>
          <p:nvPr/>
        </p:nvSpPr>
        <p:spPr>
          <a:xfrm>
            <a:off x="5253957" y="357064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BA1808-111E-42F0-92D1-B2A5EF991C43}"/>
              </a:ext>
            </a:extLst>
          </p:cNvPr>
          <p:cNvSpPr txBox="1"/>
          <p:nvPr/>
        </p:nvSpPr>
        <p:spPr>
          <a:xfrm>
            <a:off x="5785903" y="357064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4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837581" y="3372837"/>
            <a:ext cx="1515358" cy="510778"/>
          </a:xfrm>
          <a:prstGeom prst="wedgeRoundRectCallout">
            <a:avLst>
              <a:gd name="adj1" fmla="val -81449"/>
              <a:gd name="adj2" fmla="val 446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 smtClean="0">
                <a:solidFill>
                  <a:srgbClr val="FFFFFF"/>
                </a:solidFill>
              </a:rPr>
              <a:t>Multiply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6993910" y="4093863"/>
            <a:ext cx="2253785" cy="919401"/>
          </a:xfrm>
          <a:prstGeom prst="wedgeRoundRectCallout">
            <a:avLst>
              <a:gd name="adj1" fmla="val -68128"/>
              <a:gd name="adj2" fmla="val 228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 smtClean="0">
                <a:solidFill>
                  <a:schemeClr val="bg1"/>
                </a:solidFill>
              </a:rPr>
              <a:t>Sixteen</a:t>
            </a:r>
            <a:r>
              <a:rPr lang="en-US" sz="2400" b="1" dirty="0" smtClean="0">
                <a:solidFill>
                  <a:srgbClr val="FFFFFF"/>
                </a:solidFill>
              </a:rPr>
              <a:t> different ways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497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10" grpId="0"/>
      <p:bldP spid="13" grpId="0" animBg="1"/>
      <p:bldP spid="1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Combinations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4794580" y="1813024"/>
                <a:ext cx="2602839" cy="14557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440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bg-BG" sz="4400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!</m:t>
                          </m:r>
                        </m:num>
                        <m:den>
                          <m:r>
                            <a:rPr lang="en-GB" sz="4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4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GB" sz="4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4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4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GB" sz="4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! </m:t>
                          </m:r>
                        </m:den>
                      </m:f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580" y="1813024"/>
                <a:ext cx="2602839" cy="1455720"/>
              </a:xfrm>
              <a:prstGeom prst="rect">
                <a:avLst/>
              </a:prstGeom>
              <a:blipFill>
                <a:blip r:embed="rId2"/>
                <a:stretch>
                  <a:fillRect r="-5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393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8D2A089-63FD-415D-BA5C-CB56DD84F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08F787-2231-4F1F-83BC-567F7514FE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409" y="1500660"/>
            <a:ext cx="935222" cy="9352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A78BC6-820C-43F8-AEF8-13AF558F2D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1" y="1524001"/>
            <a:ext cx="911881" cy="9118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066FB5-ED0B-4F36-96A2-809100FF63A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378" y="1452089"/>
            <a:ext cx="983792" cy="9837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4B8E14C-EA48-4299-AC7E-54D2464C7D1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913" y="1452090"/>
            <a:ext cx="961977" cy="9619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38E5B70-3F9C-49DC-89C8-555FFA255F8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323" y="1466681"/>
            <a:ext cx="1001275" cy="1001275"/>
          </a:xfrm>
          <a:prstGeom prst="rect">
            <a:avLst/>
          </a:prstGeom>
        </p:spPr>
      </p:pic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5109328" y="3045978"/>
            <a:ext cx="1939484" cy="919401"/>
          </a:xfrm>
          <a:prstGeom prst="wedgeRoundRectCallout">
            <a:avLst>
              <a:gd name="adj1" fmla="val -17996"/>
              <a:gd name="adj2" fmla="val -856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 smtClean="0">
                <a:solidFill>
                  <a:srgbClr val="FFFFFF"/>
                </a:solidFill>
              </a:rPr>
              <a:t>Pick up </a:t>
            </a:r>
            <a:r>
              <a:rPr lang="en-US" sz="2400" b="1" dirty="0" smtClean="0">
                <a:solidFill>
                  <a:schemeClr val="bg1"/>
                </a:solidFill>
              </a:rPr>
              <a:t>two</a:t>
            </a:r>
            <a:r>
              <a:rPr lang="en-US" sz="2400" b="1" dirty="0" smtClean="0">
                <a:solidFill>
                  <a:srgbClr val="FFFFFF"/>
                </a:solidFill>
              </a:rPr>
              <a:t> to hang out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7598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8D2A089-63FD-415D-BA5C-CB56DD84F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63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066FB5-ED0B-4F36-96A2-809100FF63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630" y="3332923"/>
            <a:ext cx="2393492" cy="23934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38E5B70-3F9C-49DC-89C8-555FFA255F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050" y="3358863"/>
            <a:ext cx="2514600" cy="2514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C5FE29-7D76-4249-8878-DF712FBDB53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409" y="1500660"/>
            <a:ext cx="935222" cy="9352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44F1B0A-C54F-47BF-8B43-4CF9DC3D493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1" y="1524001"/>
            <a:ext cx="911881" cy="91188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460DD88-B473-4FBB-8834-3D9326023BC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913" y="1452090"/>
            <a:ext cx="961977" cy="96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302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8D2A089-63FD-415D-BA5C-CB56DD84F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08F787-2231-4F1F-83BC-567F7514FE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978" y="1503178"/>
            <a:ext cx="935222" cy="9352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A78BC6-820C-43F8-AEF8-13AF558F2D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1" y="3657601"/>
            <a:ext cx="2290415" cy="22904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066FB5-ED0B-4F36-96A2-809100FF63A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054" y="1459017"/>
            <a:ext cx="953157" cy="9531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4B8E14C-EA48-4299-AC7E-54D2464C7D1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482" y="1454608"/>
            <a:ext cx="961977" cy="9619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DCBF67-D311-42BC-908D-6480857925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050" y="3358863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4490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8D2A089-63FD-415D-BA5C-CB56DD84F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08F787-2231-4F1F-83BC-567F7514FE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978" y="1501557"/>
            <a:ext cx="935222" cy="9352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A78BC6-820C-43F8-AEF8-13AF558F2D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305" y="1545194"/>
            <a:ext cx="893206" cy="8932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066FB5-ED0B-4F36-96A2-809100FF63A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054" y="1457396"/>
            <a:ext cx="953157" cy="9531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4B8E14C-EA48-4299-AC7E-54D2464C7D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3581400"/>
            <a:ext cx="2209800" cy="2209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38E5B70-3F9C-49DC-89C8-555FFA255F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899" y="3429000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164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8D2A089-63FD-415D-BA5C-CB56DD84F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08F787-2231-4F1F-83BC-567F7514F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352800"/>
            <a:ext cx="2175694" cy="21756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A78BC6-820C-43F8-AEF8-13AF558F2D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052" y="1533845"/>
            <a:ext cx="893206" cy="8932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066FB5-ED0B-4F36-96A2-809100FF63A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1" y="1446047"/>
            <a:ext cx="953157" cy="9531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4B8E14C-EA48-4299-AC7E-54D2464C7D1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886" y="1585030"/>
            <a:ext cx="853371" cy="85337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38E5B70-3F9C-49DC-89C8-555FFA255F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822" y="3187583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972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8D2A089-63FD-415D-BA5C-CB56DD84F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08F787-2231-4F1F-83BC-567F7514FE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709" y="1631812"/>
            <a:ext cx="882789" cy="8827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A78BC6-820C-43F8-AEF8-13AF558F2D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3124200"/>
            <a:ext cx="2431864" cy="24318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066FB5-ED0B-4F36-96A2-809100FF63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726" y="3102574"/>
            <a:ext cx="2453490" cy="24534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4B8E14C-EA48-4299-AC7E-54D2464C7D1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338" y="1595069"/>
            <a:ext cx="853371" cy="85337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38E5B70-3F9C-49DC-89C8-555FFA255F8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455011"/>
            <a:ext cx="1029424" cy="102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252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8D2A089-63FD-415D-BA5C-CB56DD84F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08F787-2231-4F1F-83BC-567F7514FE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709" y="1631812"/>
            <a:ext cx="882789" cy="8827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A78BC6-820C-43F8-AEF8-13AF558F2D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125" y="1570323"/>
            <a:ext cx="902861" cy="9028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066FB5-ED0B-4F36-96A2-809100FF63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330" y="3097747"/>
            <a:ext cx="2453490" cy="24534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4B8E14C-EA48-4299-AC7E-54D2464C7D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1" y="3276601"/>
            <a:ext cx="2274637" cy="22746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38E5B70-3F9C-49DC-89C8-555FFA255F8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455011"/>
            <a:ext cx="1029424" cy="102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742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8D2A089-63FD-415D-BA5C-CB56DD84F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08F787-2231-4F1F-83BC-567F7514F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3124200"/>
            <a:ext cx="2453490" cy="24534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A78BC6-820C-43F8-AEF8-13AF558F2D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125" y="1573482"/>
            <a:ext cx="902861" cy="9028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066FB5-ED0B-4F36-96A2-809100FF63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112" y="3090153"/>
            <a:ext cx="2453490" cy="24534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4B8E14C-EA48-4299-AC7E-54D2464C7D1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796" y="1588902"/>
            <a:ext cx="872018" cy="87201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38E5B70-3F9C-49DC-89C8-555FFA255F8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458170"/>
            <a:ext cx="1029424" cy="102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248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201EA2D-2852-41DC-85C5-251DEACE29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210" y="3733800"/>
            <a:ext cx="2438400" cy="24384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273F2C8-F5C8-4F42-9BEE-D116AC6C881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639" y="1718004"/>
            <a:ext cx="3577905" cy="357790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D8F36AD-C998-46EF-8FE0-8EEDBF45F2E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355" y="1835807"/>
            <a:ext cx="3577905" cy="357790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FEF35A7-76ED-4C96-8771-C10EDA4E35D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0236" y="1600201"/>
            <a:ext cx="3577905" cy="357790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426C77E-6AE3-4D5E-8BB0-2720FF1431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600" y="1246706"/>
            <a:ext cx="2438400" cy="24384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0D19982-47A8-44FB-A872-2FF0095463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236" y="1295400"/>
            <a:ext cx="2438400" cy="2438400"/>
          </a:xfrm>
          <a:prstGeom prst="rect">
            <a:avLst/>
          </a:prstGeom>
        </p:spPr>
      </p:pic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370242" y="2702618"/>
            <a:ext cx="3326210" cy="919401"/>
          </a:xfrm>
          <a:prstGeom prst="wedgeRoundRectCallout">
            <a:avLst>
              <a:gd name="adj1" fmla="val 58192"/>
              <a:gd name="adj2" fmla="val 535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 smtClean="0">
                <a:solidFill>
                  <a:srgbClr val="FFFFFF"/>
                </a:solidFill>
              </a:rPr>
              <a:t>How to </a:t>
            </a:r>
            <a:r>
              <a:rPr lang="en-US" sz="2400" b="1" dirty="0" smtClean="0">
                <a:solidFill>
                  <a:schemeClr val="bg1"/>
                </a:solidFill>
              </a:rPr>
              <a:t>order</a:t>
            </a:r>
            <a:r>
              <a:rPr lang="en-US" sz="2400" b="1" dirty="0" smtClean="0">
                <a:solidFill>
                  <a:srgbClr val="FFFFFF"/>
                </a:solidFill>
              </a:rPr>
              <a:t> him in </a:t>
            </a:r>
            <a:r>
              <a:rPr lang="en-US" sz="2400" b="1" dirty="0">
                <a:solidFill>
                  <a:schemeClr val="bg1"/>
                </a:solidFill>
              </a:rPr>
              <a:t>one</a:t>
            </a:r>
            <a:r>
              <a:rPr lang="en-US" sz="2400" b="1" dirty="0" smtClean="0">
                <a:solidFill>
                  <a:srgbClr val="FFFFFF"/>
                </a:solidFill>
              </a:rPr>
              <a:t> chair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805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8D2A089-63FD-415D-BA5C-CB56DD84F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08F787-2231-4F1F-83BC-567F7514FE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848" y="1596271"/>
            <a:ext cx="887439" cy="8874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A78BC6-820C-43F8-AEF8-13AF558F2D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733" y="3165210"/>
            <a:ext cx="2438400" cy="2438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066FB5-ED0B-4F36-96A2-809100FF63A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635" y="1447800"/>
            <a:ext cx="986688" cy="9866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4B8E14C-EA48-4299-AC7E-54D2464C7D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1" y="3200401"/>
            <a:ext cx="2368019" cy="23680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38E5B70-3F9C-49DC-89C8-555FFA255F8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447800"/>
            <a:ext cx="1029424" cy="102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902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8D2A089-63FD-415D-BA5C-CB56DD84F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08F787-2231-4F1F-83BC-567F7514F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3200400"/>
            <a:ext cx="2415702" cy="24157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A78BC6-820C-43F8-AEF8-13AF558F2D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333" y="3177702"/>
            <a:ext cx="2438400" cy="2438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066FB5-ED0B-4F36-96A2-809100FF63A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635" y="1447800"/>
            <a:ext cx="986688" cy="9866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4B8E14C-EA48-4299-AC7E-54D2464C7D1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597" y="1596270"/>
            <a:ext cx="880954" cy="8809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38E5B70-3F9C-49DC-89C8-555FFA255F8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447800"/>
            <a:ext cx="1029424" cy="102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9262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8D2A089-63FD-415D-BA5C-CB56DD84F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08F787-2231-4F1F-83BC-567F7514F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3200400"/>
            <a:ext cx="2415702" cy="24157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A78BC6-820C-43F8-AEF8-13AF558F2D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960" y="1596270"/>
            <a:ext cx="880954" cy="8809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066FB5-ED0B-4F36-96A2-809100FF63A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635" y="1447800"/>
            <a:ext cx="986688" cy="9866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4B8E14C-EA48-4299-AC7E-54D2464C7D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217" y="3200400"/>
            <a:ext cx="2339502" cy="23395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38E5B70-3F9C-49DC-89C8-555FFA255F8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447800"/>
            <a:ext cx="1029424" cy="102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145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</a:rPr>
              <a:t>Pick two</a:t>
            </a:r>
            <a:r>
              <a:rPr lang="en-GB" sz="3400" dirty="0">
                <a:solidFill>
                  <a:schemeClr val="bg1"/>
                </a:solidFill>
              </a:rPr>
              <a:t> </a:t>
            </a:r>
            <a:r>
              <a:rPr lang="en-GB" sz="3400" dirty="0"/>
              <a:t>form </a:t>
            </a:r>
            <a:r>
              <a:rPr lang="en-GB" sz="3400" b="1" dirty="0">
                <a:solidFill>
                  <a:schemeClr val="bg1"/>
                </a:solidFill>
              </a:rPr>
              <a:t>A</a:t>
            </a:r>
            <a:r>
              <a:rPr lang="en-GB" sz="3400" dirty="0"/>
              <a:t>, </a:t>
            </a:r>
            <a:r>
              <a:rPr lang="en-GB" sz="3400" b="1" dirty="0">
                <a:solidFill>
                  <a:schemeClr val="bg1"/>
                </a:solidFill>
              </a:rPr>
              <a:t>B</a:t>
            </a:r>
            <a:r>
              <a:rPr lang="en-GB" sz="3400" dirty="0"/>
              <a:t> and </a:t>
            </a:r>
            <a:r>
              <a:rPr lang="en-GB" sz="3400" b="1" dirty="0">
                <a:solidFill>
                  <a:schemeClr val="bg1"/>
                </a:solidFill>
              </a:rPr>
              <a:t>C</a:t>
            </a:r>
          </a:p>
          <a:p>
            <a:r>
              <a:rPr lang="en-GB" sz="3400" dirty="0"/>
              <a:t>Order does not </a:t>
            </a:r>
            <a:r>
              <a:rPr lang="en-GB" sz="3400" dirty="0" smtClean="0"/>
              <a:t>matter</a:t>
            </a:r>
            <a:endParaRPr lang="en-GB" sz="3400" dirty="0"/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73</a:t>
            </a:fld>
            <a:endParaRPr lang="en-US" dirty="0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0A7B40FC-2BB9-4A63-9D14-7899A7D0281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96708" y="3200400"/>
          <a:ext cx="1083028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14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57EEF647-93C0-47E1-B526-29306FB07009}"/>
              </a:ext>
            </a:extLst>
          </p:cNvPr>
          <p:cNvGraphicFramePr>
            <a:graphicFrameLocks noGrp="1"/>
          </p:cNvGraphicFramePr>
          <p:nvPr/>
        </p:nvGraphicFramePr>
        <p:xfrm>
          <a:off x="5486400" y="3200400"/>
          <a:ext cx="1083028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14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1B1E81D-8A7C-4AF4-98AE-9B20DC14315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686800" y="3200400"/>
          <a:ext cx="1083028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14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49BBB96B-B395-4399-9897-DB88037F89D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34708" y="4267201"/>
          <a:ext cx="8694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B137A01C-570C-467E-B56A-AE20ADFE58C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169200" y="4267201"/>
          <a:ext cx="8694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831D3AB-6591-458E-9349-25B1C32FFC7A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 flipH="1">
            <a:off x="1869408" y="3657600"/>
            <a:ext cx="868814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E9D36A0-17D2-4CC2-BDC4-126E2839B0A3}"/>
              </a:ext>
            </a:extLst>
          </p:cNvPr>
          <p:cNvCxnSpPr>
            <a:cxnSpLocks/>
            <a:stCxn id="20" idx="2"/>
            <a:endCxn id="26" idx="0"/>
          </p:cNvCxnSpPr>
          <p:nvPr/>
        </p:nvCxnSpPr>
        <p:spPr>
          <a:xfrm>
            <a:off x="2738222" y="3657600"/>
            <a:ext cx="865678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7783CCE4-8024-4973-B439-C4D666668601}"/>
              </a:ext>
            </a:extLst>
          </p:cNvPr>
          <p:cNvGraphicFramePr>
            <a:graphicFrameLocks noGrp="1"/>
          </p:cNvGraphicFramePr>
          <p:nvPr/>
        </p:nvGraphicFramePr>
        <p:xfrm>
          <a:off x="5579779" y="5010964"/>
          <a:ext cx="8694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F836C69-D19B-4BDC-93CE-9A10C4720DD6}"/>
              </a:ext>
            </a:extLst>
          </p:cNvPr>
          <p:cNvCxnSpPr>
            <a:cxnSpLocks/>
            <a:stCxn id="21" idx="2"/>
            <a:endCxn id="47" idx="0"/>
          </p:cNvCxnSpPr>
          <p:nvPr/>
        </p:nvCxnSpPr>
        <p:spPr>
          <a:xfrm flipH="1">
            <a:off x="6014480" y="3657601"/>
            <a:ext cx="13435" cy="135336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4029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400" dirty="0"/>
              <a:t>Generates all possible combinations from a given elements</a:t>
            </a:r>
          </a:p>
          <a:p>
            <a:pPr lvl="1"/>
            <a:r>
              <a:rPr lang="en-GB" sz="3400" dirty="0"/>
              <a:t>You can </a:t>
            </a:r>
            <a:r>
              <a:rPr lang="en-GB" sz="3400" b="1" dirty="0">
                <a:solidFill>
                  <a:schemeClr val="bg1"/>
                </a:solidFill>
              </a:rPr>
              <a:t>pick</a:t>
            </a:r>
            <a:r>
              <a:rPr lang="en-GB" sz="3400" dirty="0"/>
              <a:t> each </a:t>
            </a:r>
            <a:r>
              <a:rPr lang="en-GB" sz="3400" b="1" dirty="0">
                <a:solidFill>
                  <a:schemeClr val="bg1"/>
                </a:solidFill>
              </a:rPr>
              <a:t>item</a:t>
            </a:r>
            <a:r>
              <a:rPr lang="en-GB" sz="3400" dirty="0"/>
              <a:t> only </a:t>
            </a:r>
            <a:r>
              <a:rPr lang="en-GB" sz="3400" b="1" dirty="0">
                <a:solidFill>
                  <a:schemeClr val="bg1"/>
                </a:solidFill>
              </a:rPr>
              <a:t>once</a:t>
            </a:r>
            <a:endParaRPr lang="en-GB" sz="34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Generate Combinations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5367014" y="3796658"/>
            <a:ext cx="414606" cy="3986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418" y="3532337"/>
            <a:ext cx="1184201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latin typeface="Consolas" panose="020B0609020204030204" pitchFamily="49" charset="0"/>
              </a:rPr>
              <a:t>A B C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</a:t>
            </a:r>
            <a:endParaRPr lang="it-IT" sz="2800" b="1" noProof="1" smtClean="0"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015" y="3316894"/>
            <a:ext cx="115447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latin typeface="Consolas" panose="020B0609020204030204" pitchFamily="49" charset="0"/>
              </a:rPr>
              <a:t>A 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latin typeface="Consolas" panose="020B0609020204030204" pitchFamily="49" charset="0"/>
              </a:rPr>
              <a:t>A 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B</a:t>
            </a:r>
            <a:r>
              <a:rPr lang="it-IT" sz="2800" b="1" noProof="1" smtClean="0">
                <a:latin typeface="Consolas" panose="020B0609020204030204" pitchFamily="49" charset="0"/>
              </a:rPr>
              <a:t> C</a:t>
            </a:r>
            <a:endParaRPr lang="it-IT" sz="2800" b="1" noProof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68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Algorithm </a:t>
            </a:r>
            <a:r>
              <a:rPr lang="en-US" sz="34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c</a:t>
            </a:r>
            <a:r>
              <a:rPr lang="en-US" sz="3400" b="1" noProof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omb(index</a:t>
            </a:r>
            <a:r>
              <a:rPr lang="en-US" sz="3400" b="1" noProof="1">
                <a:solidFill>
                  <a:schemeClr val="bg1"/>
                </a:solidFill>
                <a:cs typeface="Consolas" panose="020B0609020204030204" pitchFamily="49" charset="0"/>
              </a:rPr>
              <a:t>,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3400" dirty="0"/>
              <a:t>Put the numbers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3400" dirty="0"/>
              <a:t> = </a:t>
            </a:r>
            <a:r>
              <a:rPr lang="en-US" sz="3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start</a:t>
            </a:r>
            <a:r>
              <a:rPr lang="en-US" sz="3400" b="1" dirty="0" smtClean="0">
                <a:latin typeface="Consolas" panose="020B0609020204030204" pitchFamily="49" charset="0"/>
              </a:rPr>
              <a:t>… </a:t>
            </a:r>
            <a:r>
              <a:rPr lang="en-US" sz="3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n-1 </a:t>
            </a:r>
            <a:r>
              <a:rPr lang="en-US" sz="3400" dirty="0"/>
              <a:t>at position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index</a:t>
            </a:r>
          </a:p>
          <a:p>
            <a:r>
              <a:rPr lang="en-US" sz="3400" dirty="0"/>
              <a:t>Call </a:t>
            </a:r>
            <a:r>
              <a:rPr lang="en-US" sz="34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c</a:t>
            </a:r>
            <a:r>
              <a:rPr lang="en-US" sz="3400" b="1" noProof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omb(index</a:t>
            </a:r>
            <a:r>
              <a:rPr lang="en-US" sz="3400" b="1" noProof="1" smtClean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3400" b="1" noProof="1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3400" b="1" noProof="1">
                <a:solidFill>
                  <a:schemeClr val="bg1"/>
                </a:solidFill>
                <a:cs typeface="Consolas" panose="020B0609020204030204" pitchFamily="49" charset="0"/>
              </a:rPr>
              <a:t>,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3400" b="1" noProof="1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3400" b="1" noProof="1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1)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to generate the rest of the </a:t>
            </a:r>
            <a:r>
              <a:rPr lang="en-US" sz="3400" dirty="0" smtClean="0"/>
              <a:t>array</a:t>
            </a:r>
            <a:endParaRPr lang="en-US" sz="3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Algorithm: Combinations without Repetition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84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813844" y="1602263"/>
            <a:ext cx="10949531" cy="4465875"/>
          </a:xfrm>
        </p:spPr>
        <p:txBody>
          <a:bodyPr/>
          <a:lstStyle/>
          <a:p>
            <a:r>
              <a:rPr lang="en-US" altLang="en-US" dirty="0"/>
              <a:t>public static void comb(int index, int start) {</a:t>
            </a:r>
            <a:br>
              <a:rPr lang="en-US" altLang="en-US" dirty="0"/>
            </a:br>
            <a:r>
              <a:rPr lang="en-US" altLang="en-US" dirty="0"/>
              <a:t>    if (index &gt;= k) {</a:t>
            </a:r>
            <a:br>
              <a:rPr lang="en-US" altLang="en-US" dirty="0"/>
            </a:br>
            <a:r>
              <a:rPr lang="en-US" altLang="en-US" dirty="0"/>
              <a:t>        print(kSlots);</a:t>
            </a:r>
            <a:br>
              <a:rPr lang="en-US" altLang="en-US" dirty="0"/>
            </a:br>
            <a:r>
              <a:rPr lang="en-US" altLang="en-US" dirty="0"/>
              <a:t>    } else {</a:t>
            </a:r>
            <a:br>
              <a:rPr lang="en-US" altLang="en-US" dirty="0"/>
            </a:br>
            <a:r>
              <a:rPr lang="en-US" altLang="en-US" dirty="0"/>
              <a:t>        for (int i = start; i &lt; elements.length; i++) {</a:t>
            </a:r>
            <a:br>
              <a:rPr lang="en-US" altLang="en-US" dirty="0"/>
            </a:br>
            <a:r>
              <a:rPr lang="en-US" altLang="en-US" dirty="0"/>
              <a:t>            kSlots[index] = elements[i];</a:t>
            </a:r>
            <a:br>
              <a:rPr lang="en-US" altLang="en-US" dirty="0"/>
            </a:br>
            <a:r>
              <a:rPr lang="en-US" altLang="en-US" dirty="0"/>
              <a:t>            comb(index + 1, i + 1);</a:t>
            </a:r>
            <a:br>
              <a:rPr lang="en-US" altLang="en-US" dirty="0"/>
            </a:br>
            <a:r>
              <a:rPr lang="en-US" altLang="en-US" dirty="0"/>
              <a:t>        }</a:t>
            </a:r>
            <a:br>
              <a:rPr lang="en-US" altLang="en-US" dirty="0"/>
            </a:br>
            <a:r>
              <a:rPr lang="en-US" altLang="en-US" dirty="0"/>
              <a:t>    }</a:t>
            </a:r>
            <a:br>
              <a:rPr lang="en-US" altLang="en-US" dirty="0"/>
            </a:br>
            <a:r>
              <a:rPr lang="en-US" altLang="en-US" dirty="0"/>
              <a:t>}</a:t>
            </a:r>
          </a:p>
          <a:p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Combinations without Repetition</a:t>
            </a:r>
            <a:endParaRPr lang="en-US" b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284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400" dirty="0"/>
              <a:t>Pick two from </a:t>
            </a:r>
            <a:r>
              <a:rPr lang="en-GB" sz="3400" dirty="0" smtClean="0"/>
              <a:t>{</a:t>
            </a:r>
            <a:r>
              <a:rPr lang="en-GB" sz="3400" b="1" dirty="0" smtClean="0">
                <a:solidFill>
                  <a:schemeClr val="bg1"/>
                </a:solidFill>
              </a:rPr>
              <a:t>A</a:t>
            </a:r>
            <a:r>
              <a:rPr lang="en-GB" sz="3400" dirty="0" smtClean="0"/>
              <a:t>, </a:t>
            </a:r>
            <a:r>
              <a:rPr lang="en-GB" sz="3400" b="1" dirty="0">
                <a:solidFill>
                  <a:schemeClr val="bg1"/>
                </a:solidFill>
              </a:rPr>
              <a:t>B</a:t>
            </a:r>
            <a:r>
              <a:rPr lang="en-GB" sz="3400" dirty="0"/>
              <a:t>, </a:t>
            </a:r>
            <a:r>
              <a:rPr lang="en-GB" sz="3400" b="1" dirty="0">
                <a:solidFill>
                  <a:schemeClr val="bg1"/>
                </a:solidFill>
              </a:rPr>
              <a:t>C</a:t>
            </a:r>
            <a:r>
              <a:rPr lang="en-GB" sz="3400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GB" sz="3400" b="1" dirty="0">
                <a:solidFill>
                  <a:schemeClr val="bg1"/>
                </a:solidFill>
              </a:rPr>
              <a:t>D</a:t>
            </a:r>
            <a:r>
              <a:rPr lang="en-GB" sz="3400" dirty="0" smtClean="0">
                <a:solidFill>
                  <a:schemeClr val="tx2">
                    <a:lumMod val="75000"/>
                  </a:schemeClr>
                </a:solidFill>
              </a:rPr>
              <a:t>}</a:t>
            </a:r>
            <a:r>
              <a:rPr lang="en-GB" sz="3400" dirty="0" smtClean="0"/>
              <a:t> </a:t>
            </a:r>
            <a:r>
              <a:rPr lang="en-GB" sz="3400" dirty="0"/>
              <a:t>in all possible ways, </a:t>
            </a:r>
            <a:r>
              <a:rPr lang="en-GB" sz="3400" b="1" dirty="0">
                <a:solidFill>
                  <a:schemeClr val="bg1"/>
                </a:solidFill>
              </a:rPr>
              <a:t>order does not matter</a:t>
            </a:r>
          </a:p>
          <a:p>
            <a:r>
              <a:rPr lang="en-GB" sz="3400" dirty="0"/>
              <a:t>How many ways are there?</a:t>
            </a:r>
          </a:p>
          <a:p>
            <a:endParaRPr lang="en-US" dirty="0"/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 Count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77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94CEA89-164A-420F-97D8-46E5C82CD39F}"/>
                  </a:ext>
                </a:extLst>
              </p:cNvPr>
              <p:cNvSpPr/>
              <p:nvPr/>
            </p:nvSpPr>
            <p:spPr>
              <a:xfrm>
                <a:off x="4572000" y="5276371"/>
                <a:ext cx="3448876" cy="11371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bg-BG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bg-BG" sz="4400" i="1">
                            <a:latin typeface="Cambria Math"/>
                          </a:rPr>
                          <m:t>!</m:t>
                        </m:r>
                      </m:num>
                      <m:den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GB" sz="4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4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sz="4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4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! </m:t>
                        </m:r>
                      </m:den>
                    </m:f>
                  </m:oMath>
                </a14:m>
                <a:r>
                  <a:rPr lang="en-GB" sz="4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bg-BG" sz="4400" i="1">
                            <a:latin typeface="Cambria Math"/>
                          </a:rPr>
                          <m:t>!</m:t>
                        </m:r>
                      </m:num>
                      <m:den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bg-BG" sz="4400" i="1">
                            <a:latin typeface="Cambria Math"/>
                          </a:rPr>
                          <m:t>!</m:t>
                        </m:r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</m:oMath>
                </a14:m>
                <a:endParaRPr lang="bg-BG" sz="4400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94CEA89-164A-420F-97D8-46E5C82CD3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276371"/>
                <a:ext cx="3448876" cy="1137106"/>
              </a:xfrm>
              <a:prstGeom prst="rect">
                <a:avLst/>
              </a:prstGeom>
              <a:blipFill>
                <a:blip r:embed="rId2"/>
                <a:stretch>
                  <a:fillRect b="-6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A608370-F775-4A20-9703-2CC29A781BE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165372" y="3395990"/>
          <a:ext cx="1083028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14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85E62DA-370A-4A6B-A9D6-7E59410DBEE1}"/>
              </a:ext>
            </a:extLst>
          </p:cNvPr>
          <p:cNvSpPr txBox="1"/>
          <p:nvPr/>
        </p:nvSpPr>
        <p:spPr>
          <a:xfrm>
            <a:off x="5253957" y="33629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BA1808-111E-42F0-92D1-B2A5EF991C43}"/>
              </a:ext>
            </a:extLst>
          </p:cNvPr>
          <p:cNvSpPr txBox="1"/>
          <p:nvPr/>
        </p:nvSpPr>
        <p:spPr>
          <a:xfrm>
            <a:off x="5785903" y="33629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3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D9CA12F-4AE8-491D-81CB-99E706236B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165372" y="4144774"/>
          <a:ext cx="1083028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14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BB682FF-473F-44DB-9AFF-8B45018325C1}"/>
              </a:ext>
            </a:extLst>
          </p:cNvPr>
          <p:cNvSpPr txBox="1"/>
          <p:nvPr/>
        </p:nvSpPr>
        <p:spPr>
          <a:xfrm>
            <a:off x="5253957" y="411176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40D649-A287-43CB-B413-443781248445}"/>
              </a:ext>
            </a:extLst>
          </p:cNvPr>
          <p:cNvSpPr txBox="1"/>
          <p:nvPr/>
        </p:nvSpPr>
        <p:spPr>
          <a:xfrm>
            <a:off x="5785903" y="411176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6883136" y="3395990"/>
            <a:ext cx="3185623" cy="510778"/>
          </a:xfrm>
          <a:prstGeom prst="wedgeRoundRectCallout">
            <a:avLst>
              <a:gd name="adj1" fmla="val -66682"/>
              <a:gd name="adj2" fmla="val 194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 smtClean="0">
                <a:solidFill>
                  <a:srgbClr val="FFFFFF"/>
                </a:solidFill>
              </a:rPr>
              <a:t>Variations n = 4, k = 2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6883136" y="4144774"/>
            <a:ext cx="3118735" cy="510778"/>
          </a:xfrm>
          <a:prstGeom prst="wedgeRoundRectCallout">
            <a:avLst>
              <a:gd name="adj1" fmla="val -64847"/>
              <a:gd name="adj2" fmla="val -118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 smtClean="0">
                <a:solidFill>
                  <a:srgbClr val="FFFFFF"/>
                </a:solidFill>
              </a:rPr>
              <a:t>Permutations of n = 2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8267964" y="5589535"/>
            <a:ext cx="2543987" cy="510778"/>
          </a:xfrm>
          <a:prstGeom prst="wedgeRoundRectCallout">
            <a:avLst>
              <a:gd name="adj1" fmla="val -65084"/>
              <a:gd name="adj2" fmla="val -51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 smtClean="0">
                <a:solidFill>
                  <a:srgbClr val="FFFFFF"/>
                </a:solidFill>
              </a:rPr>
              <a:t>6 different ways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613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10" grpId="0"/>
      <p:bldP spid="14" grpId="0"/>
      <p:bldP spid="15" grpId="0"/>
      <p:bldP spid="17" grpId="0" animBg="1"/>
      <p:bldP spid="18" grpId="0" animBg="1"/>
      <p:bldP spid="19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Algorithm </a:t>
            </a:r>
            <a:r>
              <a:rPr lang="en-US" sz="34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c</a:t>
            </a:r>
            <a:r>
              <a:rPr lang="en-US" sz="3400" b="1" noProof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omb(index</a:t>
            </a:r>
            <a:r>
              <a:rPr lang="en-US" sz="3400" b="1" noProof="1">
                <a:solidFill>
                  <a:schemeClr val="bg1"/>
                </a:solidFill>
                <a:cs typeface="Consolas" panose="020B0609020204030204" pitchFamily="49" charset="0"/>
              </a:rPr>
              <a:t>,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3400" dirty="0">
              <a:solidFill>
                <a:schemeClr val="bg1"/>
              </a:solidFill>
            </a:endParaRPr>
          </a:p>
          <a:p>
            <a:r>
              <a:rPr lang="en-US" sz="3400" dirty="0"/>
              <a:t>Put the numbers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3400" dirty="0"/>
              <a:t> = </a:t>
            </a:r>
            <a:r>
              <a:rPr lang="en-US" sz="3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start…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n-1 </a:t>
            </a:r>
            <a:r>
              <a:rPr lang="en-US" sz="3400" dirty="0"/>
              <a:t>at position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index</a:t>
            </a:r>
          </a:p>
          <a:p>
            <a:r>
              <a:rPr lang="en-US" sz="3400" dirty="0"/>
              <a:t>Call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comb(index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+ 1, i)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400" dirty="0"/>
              <a:t>to generate the rest of the </a:t>
            </a:r>
            <a:r>
              <a:rPr lang="en-US" sz="3400" dirty="0" smtClean="0"/>
              <a:t>array</a:t>
            </a:r>
            <a:endParaRPr lang="en-US" sz="3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Algorithm: </a:t>
            </a:r>
            <a:r>
              <a:rPr lang="en-US" sz="3800"/>
              <a:t>Combinations with </a:t>
            </a:r>
            <a:r>
              <a:rPr lang="en-US" sz="3800" dirty="0"/>
              <a:t>Repetition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72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Generate </a:t>
            </a:r>
            <a:r>
              <a:rPr lang="en-US"/>
              <a:t>Combinations with </a:t>
            </a:r>
            <a:r>
              <a:rPr lang="en-US" dirty="0"/>
              <a:t>Repetition</a:t>
            </a:r>
            <a:endParaRPr lang="en-US" b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79</a:t>
            </a:fld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813844" y="1602263"/>
            <a:ext cx="10949531" cy="4465875"/>
          </a:xfrm>
        </p:spPr>
        <p:txBody>
          <a:bodyPr/>
          <a:lstStyle/>
          <a:p>
            <a:r>
              <a:rPr lang="en-US" altLang="en-US" dirty="0"/>
              <a:t>public static void comb(int index, int start) {</a:t>
            </a:r>
            <a:br>
              <a:rPr lang="en-US" altLang="en-US" dirty="0"/>
            </a:br>
            <a:r>
              <a:rPr lang="en-US" altLang="en-US" dirty="0"/>
              <a:t>    if (index &gt;= k) {</a:t>
            </a:r>
            <a:br>
              <a:rPr lang="en-US" altLang="en-US" dirty="0"/>
            </a:br>
            <a:r>
              <a:rPr lang="en-US" altLang="en-US" dirty="0"/>
              <a:t>        print(kSlots);</a:t>
            </a:r>
            <a:br>
              <a:rPr lang="en-US" altLang="en-US" dirty="0"/>
            </a:br>
            <a:r>
              <a:rPr lang="en-US" altLang="en-US" dirty="0"/>
              <a:t>    } else {</a:t>
            </a:r>
            <a:br>
              <a:rPr lang="en-US" altLang="en-US" dirty="0"/>
            </a:br>
            <a:r>
              <a:rPr lang="en-US" altLang="en-US" dirty="0"/>
              <a:t>        for (int i = start; i &lt; elements.length; i++) {</a:t>
            </a:r>
            <a:br>
              <a:rPr lang="en-US" altLang="en-US" dirty="0"/>
            </a:br>
            <a:r>
              <a:rPr lang="en-US" altLang="en-US" dirty="0"/>
              <a:t>            kSlots[index] = elements[i];</a:t>
            </a:r>
            <a:br>
              <a:rPr lang="en-US" altLang="en-US" dirty="0"/>
            </a:br>
            <a:r>
              <a:rPr lang="en-US" altLang="en-US" dirty="0"/>
              <a:t>            comb(index + 1, </a:t>
            </a:r>
            <a:r>
              <a:rPr lang="en-US" altLang="en-US" dirty="0" smtClean="0"/>
              <a:t>i);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       }</a:t>
            </a:r>
            <a:br>
              <a:rPr lang="en-US" altLang="en-US" dirty="0"/>
            </a:br>
            <a:r>
              <a:rPr lang="en-US" altLang="en-US" dirty="0"/>
              <a:t>    }</a:t>
            </a:r>
            <a:br>
              <a:rPr lang="en-US" altLang="en-US" dirty="0"/>
            </a:br>
            <a:r>
              <a:rPr lang="en-US" alt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39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273F2C8-F5C8-4F42-9BEE-D116AC6C881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639" y="1718004"/>
            <a:ext cx="3577905" cy="357790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D8F36AD-C998-46EF-8FE0-8EEDBF45F2E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355" y="1835807"/>
            <a:ext cx="3577905" cy="357790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FEF35A7-76ED-4C96-8771-C10EDA4E35D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0236" y="1600201"/>
            <a:ext cx="3577905" cy="357790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426C77E-6AE3-4D5E-8BB0-2720FF1431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600" y="1246706"/>
            <a:ext cx="2438400" cy="24384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0D19982-47A8-44FB-A872-2FF0095463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236" y="1295400"/>
            <a:ext cx="2438400" cy="24384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201EA2D-2852-41DC-85C5-251DEACE29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587" y="1354302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266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 Choose K Count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931" y="2591005"/>
            <a:ext cx="3243353" cy="106079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6063" y="1580657"/>
            <a:ext cx="3353091" cy="101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6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sz="3700" dirty="0"/>
              <a:t>How many </a:t>
            </a:r>
            <a:r>
              <a:rPr lang="en-GB" sz="3700" b="1" dirty="0">
                <a:solidFill>
                  <a:schemeClr val="bg1"/>
                </a:solidFill>
              </a:rPr>
              <a:t>combinations</a:t>
            </a:r>
            <a:r>
              <a:rPr lang="en-GB" sz="3700" dirty="0"/>
              <a:t> are there for </a:t>
            </a:r>
            <a:r>
              <a:rPr lang="en-GB" sz="3700" b="1" dirty="0">
                <a:solidFill>
                  <a:schemeClr val="bg1"/>
                </a:solidFill>
              </a:rPr>
              <a:t>n</a:t>
            </a:r>
            <a:r>
              <a:rPr lang="en-GB" sz="3700" b="1" dirty="0">
                <a:solidFill>
                  <a:schemeClr val="tx2">
                    <a:lumMod val="75000"/>
                  </a:schemeClr>
                </a:solidFill>
              </a:rPr>
              <a:t> = </a:t>
            </a:r>
            <a:r>
              <a:rPr lang="en-GB" sz="3700" b="1" dirty="0">
                <a:solidFill>
                  <a:schemeClr val="bg1"/>
                </a:solidFill>
              </a:rPr>
              <a:t>16</a:t>
            </a:r>
            <a:r>
              <a:rPr lang="en-GB" sz="3700" dirty="0"/>
              <a:t>, </a:t>
            </a:r>
            <a:r>
              <a:rPr lang="en-GB" sz="3700" b="1" dirty="0">
                <a:solidFill>
                  <a:schemeClr val="bg1"/>
                </a:solidFill>
              </a:rPr>
              <a:t>k</a:t>
            </a:r>
            <a:r>
              <a:rPr lang="en-GB" sz="3700" b="1" dirty="0">
                <a:solidFill>
                  <a:schemeClr val="tx2">
                    <a:lumMod val="75000"/>
                  </a:schemeClr>
                </a:solidFill>
              </a:rPr>
              <a:t> = </a:t>
            </a:r>
            <a:r>
              <a:rPr lang="en-GB" sz="3700" b="1" dirty="0">
                <a:solidFill>
                  <a:schemeClr val="bg1"/>
                </a:solidFill>
              </a:rPr>
              <a:t>15</a:t>
            </a:r>
          </a:p>
          <a:p>
            <a:pPr>
              <a:buClr>
                <a:schemeClr val="tx1"/>
              </a:buClr>
            </a:pPr>
            <a:r>
              <a:rPr lang="en-GB" sz="3700" b="1" dirty="0" smtClean="0">
                <a:solidFill>
                  <a:schemeClr val="bg1"/>
                </a:solidFill>
              </a:rPr>
              <a:t>Solution</a:t>
            </a:r>
            <a:endParaRPr lang="en-GB" sz="3700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GB" sz="3700" dirty="0"/>
              <a:t>How many ways to pick 15 items?</a:t>
            </a:r>
          </a:p>
          <a:p>
            <a:pPr lvl="1"/>
            <a:endParaRPr lang="en-GB" sz="3700" dirty="0"/>
          </a:p>
          <a:p>
            <a:pPr lvl="1"/>
            <a:endParaRPr lang="en-GB" sz="3700" dirty="0"/>
          </a:p>
          <a:p>
            <a:pPr lvl="1"/>
            <a:r>
              <a:rPr lang="en-GB" sz="3700" dirty="0"/>
              <a:t>Divide by the number of ways in which you can arrange 15 numbers</a:t>
            </a:r>
          </a:p>
          <a:p>
            <a:pPr marL="377887" lvl="1" indent="0">
              <a:buNone/>
            </a:pPr>
            <a:endParaRPr lang="en-GB" sz="3700" dirty="0"/>
          </a:p>
          <a:p>
            <a:endParaRPr lang="en-GB" sz="3700" dirty="0"/>
          </a:p>
          <a:p>
            <a:r>
              <a:rPr lang="en-GB" sz="3600" dirty="0"/>
              <a:t>Possible combinations </a:t>
            </a:r>
            <a:r>
              <a:rPr lang="en-GB" sz="3600" dirty="0">
                <a:sym typeface="Wingdings" panose="05000000000000000000" pitchFamily="2" charset="2"/>
              </a:rPr>
              <a:t></a:t>
            </a:r>
            <a:r>
              <a:rPr lang="en-GB" sz="4400" dirty="0">
                <a:sym typeface="Wingdings" panose="05000000000000000000" pitchFamily="2" charset="2"/>
              </a:rPr>
              <a:t> </a:t>
            </a:r>
            <a:r>
              <a:rPr lang="en-GB" sz="3700" b="1" dirty="0">
                <a:solidFill>
                  <a:schemeClr val="bg1"/>
                </a:solidFill>
                <a:sym typeface="Wingdings" panose="05000000000000000000" pitchFamily="2" charset="2"/>
              </a:rPr>
              <a:t>16</a:t>
            </a:r>
            <a:endParaRPr lang="en-GB" sz="37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Combinations Count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145579-3C51-43CC-BF4B-F4836B67E74C}"/>
              </a:ext>
            </a:extLst>
          </p:cNvPr>
          <p:cNvSpPr txBox="1"/>
          <p:nvPr/>
        </p:nvSpPr>
        <p:spPr>
          <a:xfrm>
            <a:off x="3990138" y="2986261"/>
            <a:ext cx="3183885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900" b="1" dirty="0">
                <a:solidFill>
                  <a:schemeClr val="bg1"/>
                </a:solidFill>
              </a:rPr>
              <a:t>16 </a:t>
            </a:r>
            <a:r>
              <a:rPr lang="en-GB" sz="2900" b="1" dirty="0"/>
              <a:t>*</a:t>
            </a:r>
            <a:r>
              <a:rPr lang="en-GB" sz="2900" b="1" dirty="0">
                <a:solidFill>
                  <a:schemeClr val="bg1"/>
                </a:solidFill>
              </a:rPr>
              <a:t> 15 </a:t>
            </a:r>
            <a:r>
              <a:rPr lang="en-GB" sz="2900" b="1" dirty="0"/>
              <a:t>*</a:t>
            </a:r>
            <a:r>
              <a:rPr lang="en-GB" sz="2900" b="1" dirty="0">
                <a:solidFill>
                  <a:schemeClr val="bg1"/>
                </a:solidFill>
              </a:rPr>
              <a:t> 14 </a:t>
            </a:r>
            <a:r>
              <a:rPr lang="en-GB" sz="2900" b="1" dirty="0"/>
              <a:t>*</a:t>
            </a:r>
            <a:r>
              <a:rPr lang="en-GB" sz="2900" b="1" dirty="0">
                <a:solidFill>
                  <a:schemeClr val="bg1"/>
                </a:solidFill>
              </a:rPr>
              <a:t> … </a:t>
            </a:r>
            <a:r>
              <a:rPr lang="en-GB" sz="2900" b="1" dirty="0"/>
              <a:t>*</a:t>
            </a:r>
            <a:r>
              <a:rPr lang="en-GB" sz="2900" b="1" dirty="0">
                <a:solidFill>
                  <a:schemeClr val="bg1"/>
                </a:solidFill>
              </a:rPr>
              <a:t>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5CC669-6FDA-4A33-A5D8-8E576F4D6316}"/>
              </a:ext>
            </a:extLst>
          </p:cNvPr>
          <p:cNvSpPr txBox="1"/>
          <p:nvPr/>
        </p:nvSpPr>
        <p:spPr>
          <a:xfrm>
            <a:off x="3949261" y="4616312"/>
            <a:ext cx="3135795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900" b="1" dirty="0">
                <a:solidFill>
                  <a:schemeClr val="bg1"/>
                </a:solidFill>
              </a:rPr>
              <a:t>15</a:t>
            </a:r>
            <a:r>
              <a:rPr lang="en-GB" sz="2800" b="1" dirty="0">
                <a:solidFill>
                  <a:schemeClr val="tx2">
                    <a:lumMod val="75000"/>
                  </a:schemeClr>
                </a:solidFill>
              </a:rPr>
              <a:t> * </a:t>
            </a:r>
            <a:r>
              <a:rPr lang="en-GB" sz="2900" b="1" dirty="0">
                <a:solidFill>
                  <a:schemeClr val="bg1"/>
                </a:solidFill>
              </a:rPr>
              <a:t>14</a:t>
            </a:r>
            <a:r>
              <a:rPr lang="en-GB" sz="2800" b="1" dirty="0">
                <a:solidFill>
                  <a:schemeClr val="tx2">
                    <a:lumMod val="75000"/>
                  </a:schemeClr>
                </a:solidFill>
              </a:rPr>
              <a:t> * </a:t>
            </a:r>
            <a:r>
              <a:rPr lang="en-GB" sz="2900" b="1" dirty="0">
                <a:solidFill>
                  <a:schemeClr val="bg1"/>
                </a:solidFill>
              </a:rPr>
              <a:t>13</a:t>
            </a:r>
            <a:r>
              <a:rPr lang="en-GB" sz="2800" b="1" dirty="0">
                <a:solidFill>
                  <a:schemeClr val="tx2">
                    <a:lumMod val="75000"/>
                  </a:schemeClr>
                </a:solidFill>
              </a:rPr>
              <a:t> * … * </a:t>
            </a:r>
            <a:r>
              <a:rPr lang="en-GB" sz="2900" b="1" dirty="0">
                <a:solidFill>
                  <a:schemeClr val="bg1"/>
                </a:solidFill>
              </a:rPr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D058307-E411-415F-8DB6-344E360DA670}"/>
                  </a:ext>
                </a:extLst>
              </p:cNvPr>
              <p:cNvSpPr/>
              <p:nvPr/>
            </p:nvSpPr>
            <p:spPr>
              <a:xfrm>
                <a:off x="7467600" y="2050210"/>
                <a:ext cx="3962400" cy="10219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bg-BG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3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bg-BG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bg-BG" sz="3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bg-BG" sz="30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bg-BG" sz="3000" i="1">
                                  <a:latin typeface="Cambria Math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 lang="bg-BG" sz="3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bg-BG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bg-BG" sz="3000" i="1">
                              <a:latin typeface="Cambria Math"/>
                            </a:rPr>
                            <m:t>𝑛</m:t>
                          </m:r>
                          <m:r>
                            <a:rPr lang="bg-BG" sz="3000" i="1">
                              <a:latin typeface="Cambria Math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bg-BG" sz="3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bg-BG" sz="30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bg-BG" sz="3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bg-BG" sz="3000" i="1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bg-BG" sz="3000" i="1">
                              <a:latin typeface="Cambria Math"/>
                            </a:rPr>
                            <m:t>!</m:t>
                          </m:r>
                          <m:r>
                            <a:rPr lang="bg-BG" sz="3000" i="1">
                              <a:latin typeface="Cambria Math"/>
                            </a:rPr>
                            <m:t>𝑘</m:t>
                          </m:r>
                          <m:r>
                            <a:rPr lang="bg-BG" sz="3000" i="1">
                              <a:latin typeface="Cambria Math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bg-BG" sz="3000" dirty="0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D058307-E411-415F-8DB6-344E360DA6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2050210"/>
                <a:ext cx="3962400" cy="10219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331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Each node </a:t>
            </a:r>
            <a:r>
              <a:rPr lang="en-US" dirty="0">
                <a:sym typeface="Wingdings" panose="05000000000000000000" pitchFamily="2" charset="2"/>
              </a:rPr>
              <a:t> h</a:t>
            </a:r>
            <a:r>
              <a:rPr lang="en-US" dirty="0"/>
              <a:t>ow many ways are there to reach it?</a:t>
            </a:r>
          </a:p>
          <a:p>
            <a:pPr>
              <a:lnSpc>
                <a:spcPct val="110000"/>
              </a:lnSpc>
            </a:pPr>
            <a:r>
              <a:rPr lang="en-US" dirty="0"/>
              <a:t>Quickly find </a:t>
            </a:r>
            <a:r>
              <a:rPr lang="en-US" b="1" dirty="0">
                <a:solidFill>
                  <a:schemeClr val="bg1"/>
                </a:solidFill>
              </a:rPr>
              <a:t>N choose K </a:t>
            </a:r>
            <a:r>
              <a:rPr lang="en-US" dirty="0"/>
              <a:t>count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Go down to row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 (the top row is 0)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Move along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k</a:t>
            </a:r>
            <a:r>
              <a:rPr lang="en-US" dirty="0"/>
              <a:t> places to the right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value there is your </a:t>
            </a:r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Pascal's Triangle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82</a:t>
            </a:fld>
            <a:endParaRPr lang="en-US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206C5520-D71E-4FDB-8934-675120E23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4997" y="3109716"/>
            <a:ext cx="2502909" cy="25515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FDDE3BF-C45E-41EE-B4D0-37426E4EEC9F}"/>
                  </a:ext>
                </a:extLst>
              </p:cNvPr>
              <p:cNvSpPr/>
              <p:nvPr/>
            </p:nvSpPr>
            <p:spPr>
              <a:xfrm>
                <a:off x="1600200" y="5150254"/>
                <a:ext cx="3962400" cy="10219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bg-BG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3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bg-BG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bg-BG" sz="3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bg-BG" sz="30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bg-BG" sz="3000" i="1">
                                  <a:latin typeface="Cambria Math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 lang="bg-BG" sz="3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bg-BG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bg-BG" sz="3000" i="1">
                              <a:latin typeface="Cambria Math"/>
                            </a:rPr>
                            <m:t>𝑛</m:t>
                          </m:r>
                          <m:r>
                            <a:rPr lang="bg-BG" sz="3000" i="1">
                              <a:latin typeface="Cambria Math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bg-BG" sz="3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bg-BG" sz="30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bg-BG" sz="3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bg-BG" sz="3000" i="1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bg-BG" sz="3000" i="1">
                              <a:latin typeface="Cambria Math"/>
                            </a:rPr>
                            <m:t>!</m:t>
                          </m:r>
                          <m:r>
                            <a:rPr lang="bg-BG" sz="3000" i="1">
                              <a:latin typeface="Cambria Math"/>
                            </a:rPr>
                            <m:t>𝑘</m:t>
                          </m:r>
                          <m:r>
                            <a:rPr lang="bg-BG" sz="3000" i="1">
                              <a:latin typeface="Cambria Math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bg-BG" sz="3000" dirty="0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FDDE3BF-C45E-41EE-B4D0-37426E4EEC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5150254"/>
                <a:ext cx="3962400" cy="10219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4710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Binomial Coefficients: Calculation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83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Placeholder 8"/>
              <p:cNvSpPr txBox="1">
                <a:spLocks/>
              </p:cNvSpPr>
              <p:nvPr/>
            </p:nvSpPr>
            <p:spPr>
              <a:xfrm>
                <a:off x="1219201" y="1524001"/>
                <a:ext cx="7555613" cy="174731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08000" tIns="108000" rIns="108000" bIns="108000" rtlCol="0">
                <a:spAutoFit/>
              </a:bodyPr>
              <a:lstStyle>
                <a:lvl1pPr indent="0">
                  <a:lnSpc>
                    <a:spcPct val="105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2B254"/>
                  </a:buClr>
                  <a:buSzPct val="100000"/>
                  <a:buFont typeface="Wingdings" panose="05000000000000000000" pitchFamily="2" charset="2"/>
                  <a:buNone/>
                  <a:defRPr lang="en-US" sz="2000" b="0" smtClean="0">
                    <a:solidFill>
                      <a:srgbClr val="8CF4F2"/>
                    </a:solidFill>
                    <a:latin typeface="Consolas" pitchFamily="49" charset="0"/>
                    <a:cs typeface="Consolas" pitchFamily="49" charset="0"/>
                  </a:defRPr>
                </a:lvl1pPr>
                <a:lvl2pPr indent="-231606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§"/>
                  <a:defRPr sz="3200" b="0"/>
                </a:lvl2pPr>
                <a:lvl3pPr marL="914240" indent="-231606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EF9A1D"/>
                  </a:buClr>
                  <a:buSzPct val="80000"/>
                  <a:buFont typeface="Wingdings" panose="05000000000000000000" pitchFamily="2" charset="2"/>
                  <a:buChar char="§"/>
                  <a:defRPr sz="3000" b="0"/>
                </a:lvl3pPr>
                <a:lvl4pPr marL="1218987" indent="-231606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ED9411"/>
                  </a:buClr>
                  <a:buSzPct val="80000"/>
                  <a:buFont typeface="Wingdings" panose="05000000000000000000" pitchFamily="2" charset="2"/>
                  <a:buChar char="§"/>
                  <a:defRPr sz="2800" b="0"/>
                </a:lvl4pPr>
                <a:lvl5pPr marL="1523733" indent="-231606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E28D10"/>
                  </a:buClr>
                  <a:buSzPct val="80000"/>
                  <a:buFont typeface="Wingdings" panose="05000000000000000000" pitchFamily="2" charset="2"/>
                  <a:buChar char="§"/>
                  <a:defRPr sz="2600" b="0"/>
                </a:lvl5pPr>
                <a:lvl6pPr marL="1828480" indent="-231606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/>
                </a:lvl6pPr>
                <a:lvl7pPr marL="2133227" indent="-231606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/>
                </a:lvl7pPr>
                <a:lvl8pPr marL="2437972" indent="-231606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baseline="0"/>
                </a:lvl8pPr>
                <a:lvl9pPr marL="2742720" indent="-231606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baseline="0"/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bg-BG" sz="4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4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4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bg-BG" sz="4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bg-BG" sz="4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bg-BG" sz="40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bg-BG" sz="40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 lang="bg-BG" sz="4000" i="1">
                          <a:solidFill>
                            <a:schemeClr val="tx2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bg-BG" sz="4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bg-BG" sz="4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bg-BG" sz="40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bg-BG" sz="40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bg-BG" sz="40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bg-BG" sz="40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  <m:r>
                        <a:rPr lang="bg-BG" sz="4000" i="1">
                          <a:solidFill>
                            <a:schemeClr val="tx2"/>
                          </a:solidFill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bg-BG" sz="4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bg-BG" sz="4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bg-BG" sz="40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bg-BG" sz="40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bg-BG" sz="40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bg-BG" sz="40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8" name="Text Placeholder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1" y="1524001"/>
                <a:ext cx="7555613" cy="17473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2">
            <a:extLst>
              <a:ext uri="{FF2B5EF4-FFF2-40B4-BE49-F238E27FC236}">
                <a16:creationId xmlns:a16="http://schemas.microsoft.com/office/drawing/2014/main" id="{BF2879DB-40B8-485D-8778-1D8C22557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5813" y="1525725"/>
            <a:ext cx="1714028" cy="17473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3852584-7889-482F-A0B8-E5E54734958F}"/>
              </a:ext>
            </a:extLst>
          </p:cNvPr>
          <p:cNvSpPr txBox="1">
            <a:spLocks/>
          </p:cNvSpPr>
          <p:nvPr/>
        </p:nvSpPr>
        <p:spPr>
          <a:xfrm>
            <a:off x="762000" y="3810000"/>
            <a:ext cx="10882200" cy="22394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indent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000" b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sz="3200" b="1" noProof="1">
                <a:solidFill>
                  <a:schemeClr val="tx2"/>
                </a:solidFill>
              </a:rPr>
              <a:t>Base cases: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sz="3200" b="1" noProof="1">
                <a:solidFill>
                  <a:schemeClr val="tx2"/>
                </a:solidFill>
              </a:rPr>
              <a:t>if k &gt; n </a:t>
            </a:r>
            <a:r>
              <a:rPr lang="en-US" sz="3200" b="1" noProof="1">
                <a:solidFill>
                  <a:schemeClr val="tx2"/>
                </a:solidFill>
                <a:sym typeface="Wingdings" panose="05000000000000000000" pitchFamily="2" charset="2"/>
              </a:rPr>
              <a:t> </a:t>
            </a:r>
            <a:r>
              <a:rPr lang="en-US" sz="3200" b="1" noProof="1">
                <a:solidFill>
                  <a:schemeClr val="tx2"/>
                </a:solidFill>
              </a:rPr>
              <a:t>0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sz="3200" b="1" noProof="1">
                <a:solidFill>
                  <a:schemeClr val="tx2"/>
                </a:solidFill>
              </a:rPr>
              <a:t>if k == 0 </a:t>
            </a:r>
            <a:r>
              <a:rPr lang="en-US" sz="3200" b="1" noProof="1">
                <a:solidFill>
                  <a:schemeClr val="tx2"/>
                </a:solidFill>
                <a:sym typeface="Wingdings" panose="05000000000000000000" pitchFamily="2" charset="2"/>
              </a:rPr>
              <a:t> 1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sz="3200" b="1" noProof="1">
                <a:solidFill>
                  <a:schemeClr val="tx2"/>
                </a:solidFill>
                <a:sym typeface="Wingdings" panose="05000000000000000000" pitchFamily="2" charset="2"/>
              </a:rPr>
              <a:t>if</a:t>
            </a:r>
            <a:r>
              <a:rPr lang="en-US" sz="3200" b="1" noProof="1">
                <a:solidFill>
                  <a:schemeClr val="tx2"/>
                </a:solidFill>
              </a:rPr>
              <a:t> k == n </a:t>
            </a:r>
            <a:r>
              <a:rPr lang="en-US" sz="3200" b="1" noProof="1">
                <a:solidFill>
                  <a:schemeClr val="tx2"/>
                </a:solidFill>
                <a:sym typeface="Wingdings" panose="05000000000000000000" pitchFamily="2" charset="2"/>
              </a:rPr>
              <a:t> 1</a:t>
            </a:r>
            <a:endParaRPr lang="en-US" sz="3200" b="1" noProof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27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80469" y="1550231"/>
            <a:ext cx="10949531" cy="3966508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tx2"/>
                </a:solidFill>
              </a:rPr>
              <a:t>p</a:t>
            </a:r>
            <a:r>
              <a:rPr lang="en-US" sz="2400" dirty="0" smtClean="0">
                <a:solidFill>
                  <a:schemeClr val="tx2"/>
                </a:solidFill>
              </a:rPr>
              <a:t>ublic static binom(int </a:t>
            </a:r>
            <a:r>
              <a:rPr lang="en-US" sz="2400" dirty="0">
                <a:solidFill>
                  <a:schemeClr val="tx2"/>
                </a:solidFill>
              </a:rPr>
              <a:t>n, int k</a:t>
            </a:r>
            <a:r>
              <a:rPr lang="en-US" sz="2400" dirty="0" smtClean="0">
                <a:solidFill>
                  <a:schemeClr val="tx2"/>
                </a:solidFill>
              </a:rPr>
              <a:t>) {</a:t>
            </a:r>
            <a:endParaRPr lang="en-US" sz="2400" dirty="0">
              <a:solidFill>
                <a:schemeClr val="tx2"/>
              </a:solidFill>
            </a:endParaRP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tx2"/>
                </a:solidFill>
              </a:rPr>
              <a:t>  if (k &gt; n)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tx2"/>
                </a:solidFill>
              </a:rPr>
              <a:t>    return 0;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tx2"/>
                </a:solidFill>
              </a:rPr>
              <a:t>  if (k == 0 || k == n)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tx2"/>
                </a:solidFill>
              </a:rPr>
              <a:t>    return 1;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tx2"/>
                </a:solidFill>
              </a:rPr>
              <a:t>  return </a:t>
            </a:r>
            <a:r>
              <a:rPr lang="en-US" sz="2400" dirty="0" smtClean="0">
                <a:solidFill>
                  <a:schemeClr val="tx2"/>
                </a:solidFill>
              </a:rPr>
              <a:t>binom(n </a:t>
            </a:r>
            <a:r>
              <a:rPr lang="en-US" sz="2400" dirty="0">
                <a:solidFill>
                  <a:schemeClr val="tx2"/>
                </a:solidFill>
              </a:rPr>
              <a:t>- 1, k - 1) + </a:t>
            </a:r>
            <a:r>
              <a:rPr lang="en-US" sz="2400" dirty="0" smtClean="0">
                <a:solidFill>
                  <a:schemeClr val="tx2"/>
                </a:solidFill>
              </a:rPr>
              <a:t>binom(n </a:t>
            </a:r>
            <a:r>
              <a:rPr lang="en-US" sz="2400" dirty="0">
                <a:solidFill>
                  <a:schemeClr val="tx2"/>
                </a:solidFill>
              </a:rPr>
              <a:t>- 1, k);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tx2"/>
                </a:solidFill>
              </a:rPr>
              <a:t>}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Binomial Coefficients: Calculation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84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90403" y="40341"/>
            <a:ext cx="11802250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bg-BG" dirty="0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884987" y="1894118"/>
            <a:ext cx="2461328" cy="1804749"/>
          </a:xfrm>
          <a:prstGeom prst="wedgeRoundRectCallout">
            <a:avLst>
              <a:gd name="adj1" fmla="val -113562"/>
              <a:gd name="adj2" fmla="val 630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b="1" dirty="0" smtClean="0">
                <a:solidFill>
                  <a:srgbClr val="FFFFFF"/>
                </a:solidFill>
              </a:rPr>
              <a:t>This is exponential, we can do way better with dynamic programming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60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…</a:t>
            </a:r>
          </a:p>
          <a:p>
            <a:pPr lvl="0"/>
            <a:r>
              <a:rPr lang="en-GB" dirty="0" smtClean="0"/>
              <a:t>…</a:t>
            </a:r>
            <a:endParaRPr lang="en-US" dirty="0" smtClean="0"/>
          </a:p>
          <a:p>
            <a:pPr lvl="0"/>
            <a:r>
              <a:rPr lang="en-GB" dirty="0" smtClean="0"/>
              <a:t>…</a:t>
            </a: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85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4521" y="1724213"/>
            <a:ext cx="7963887" cy="4735324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Permutations</a:t>
            </a:r>
            <a:r>
              <a:rPr lang="en-US" sz="3200" dirty="0">
                <a:solidFill>
                  <a:schemeClr val="bg2"/>
                </a:solidFill>
              </a:rPr>
              <a:t> – Ways to order </a:t>
            </a:r>
            <a:r>
              <a:rPr lang="en-US" sz="3200" dirty="0">
                <a:solidFill>
                  <a:schemeClr val="bg1"/>
                </a:solidFill>
              </a:rPr>
              <a:t>n</a:t>
            </a:r>
            <a:r>
              <a:rPr lang="en-US" sz="3200" dirty="0">
                <a:solidFill>
                  <a:schemeClr val="bg2"/>
                </a:solidFill>
              </a:rPr>
              <a:t> elements</a:t>
            </a:r>
            <a:endParaRPr lang="en-US" sz="30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Variations</a:t>
            </a:r>
            <a:r>
              <a:rPr lang="en-US" sz="3200" dirty="0">
                <a:solidFill>
                  <a:schemeClr val="bg2"/>
                </a:solidFill>
              </a:rPr>
              <a:t> – Ways to </a:t>
            </a:r>
            <a:r>
              <a:rPr lang="en-US" sz="3200" b="1" dirty="0">
                <a:solidFill>
                  <a:schemeClr val="bg1"/>
                </a:solidFill>
              </a:rPr>
              <a:t>order k</a:t>
            </a:r>
            <a:r>
              <a:rPr lang="en-US" sz="3200" dirty="0">
                <a:solidFill>
                  <a:schemeClr val="bg2"/>
                </a:solidFill>
              </a:rPr>
              <a:t> of </a:t>
            </a:r>
            <a:r>
              <a:rPr lang="en-US" sz="3200" b="1" dirty="0">
                <a:solidFill>
                  <a:schemeClr val="bg1"/>
                </a:solidFill>
              </a:rPr>
              <a:t>n</a:t>
            </a:r>
            <a:r>
              <a:rPr lang="en-US" sz="3200" dirty="0">
                <a:solidFill>
                  <a:schemeClr val="bg2"/>
                </a:solidFill>
              </a:rPr>
              <a:t> elements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Combinations</a:t>
            </a:r>
            <a:r>
              <a:rPr lang="en-US" sz="3200" dirty="0">
                <a:solidFill>
                  <a:schemeClr val="bg2"/>
                </a:solidFill>
              </a:rPr>
              <a:t> – Ways to </a:t>
            </a:r>
            <a:r>
              <a:rPr lang="en-US" sz="3200" b="1" dirty="0">
                <a:solidFill>
                  <a:schemeClr val="bg1"/>
                </a:solidFill>
              </a:rPr>
              <a:t>choose k</a:t>
            </a:r>
            <a:r>
              <a:rPr lang="en-US" sz="3200" dirty="0">
                <a:solidFill>
                  <a:schemeClr val="bg2"/>
                </a:solidFill>
              </a:rPr>
              <a:t> of </a:t>
            </a:r>
            <a:r>
              <a:rPr lang="en-US" sz="3200" b="1" dirty="0">
                <a:solidFill>
                  <a:schemeClr val="bg1"/>
                </a:solidFill>
              </a:rPr>
              <a:t>n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dirty="0" smtClean="0">
                <a:solidFill>
                  <a:schemeClr val="bg2"/>
                </a:solidFill>
              </a:rPr>
              <a:t>        elements</a:t>
            </a: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Pascal's Triangle 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  <a:sym typeface="Wingdings" panose="05000000000000000000" pitchFamily="2" charset="2"/>
              </a:rPr>
              <a:t>Binomial Coefficients () – 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N choose K Count</a:t>
            </a:r>
            <a:endParaRPr lang="en-US" sz="3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72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SoftUni Diamond Partners</a:t>
            </a:r>
            <a:endParaRPr lang="bg-BG" dirty="0">
              <a:solidFill>
                <a:schemeClr val="bg2"/>
              </a:solidFill>
            </a:endParaRPr>
          </a:p>
        </p:txBody>
      </p:sp>
      <p:pic>
        <p:nvPicPr>
          <p:cNvPr id="22" name="Infragistics">
            <a:hlinkClick r:id="rId3"/>
            <a:extLst>
              <a:ext uri="{FF2B5EF4-FFF2-40B4-BE49-F238E27FC236}">
                <a16:creationId xmlns:a16="http://schemas.microsoft.com/office/drawing/2014/main" id="{B144A31B-0A04-458F-A3E8-FB087C51810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38016" y="4484772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3" name="Indeavr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BCA470B5-EF7D-4607-9DBD-6D5DD869E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50766" y="4484772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Netpeak" descr="Ð ÐµÐ·ÑÐ»ÑÐ°Ñ Ñ Ð¸Ð·Ð¾Ð±ÑÐ°Ð¶ÐµÐ½Ð¸Ðµ Ð·Ð° netpeak">
            <a:hlinkClick r:id="rId7"/>
            <a:extLst>
              <a:ext uri="{FF2B5EF4-FFF2-40B4-BE49-F238E27FC236}">
                <a16:creationId xmlns:a16="http://schemas.microsoft.com/office/drawing/2014/main" id="{331D262B-A4E1-444E-91F0-CD0732950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13044" y="2424248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Sotware Group" descr="Ð ÐµÐ·ÑÐ»ÑÐ°Ñ Ñ Ð¸Ð·Ð¾Ð±ÑÐ°Ð¶ÐµÐ½Ð¸Ðµ Ð·Ð° software group">
            <a:hlinkClick r:id="rId9"/>
            <a:extLst>
              <a:ext uri="{FF2B5EF4-FFF2-40B4-BE49-F238E27FC236}">
                <a16:creationId xmlns:a16="http://schemas.microsoft.com/office/drawing/2014/main" id="{82BEFF31-0390-4708-9B87-CD5CA29F0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50767" y="2424248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Telenor">
            <a:hlinkClick r:id="rId11"/>
            <a:extLst>
              <a:ext uri="{FF2B5EF4-FFF2-40B4-BE49-F238E27FC236}">
                <a16:creationId xmlns:a16="http://schemas.microsoft.com/office/drawing/2014/main" id="{C8FB8C63-59CB-4A45-8529-96F047E7DDA8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57834" y="1393986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XS">
            <a:hlinkClick r:id="rId13"/>
            <a:extLst>
              <a:ext uri="{FF2B5EF4-FFF2-40B4-BE49-F238E27FC236}">
                <a16:creationId xmlns:a16="http://schemas.microsoft.com/office/drawing/2014/main" id="{EE616F15-A212-4948-8C33-01A8B3540A1B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50766" y="1393986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SB Tech">
            <a:hlinkClick r:id="rId15"/>
            <a:extLst>
              <a:ext uri="{FF2B5EF4-FFF2-40B4-BE49-F238E27FC236}">
                <a16:creationId xmlns:a16="http://schemas.microsoft.com/office/drawing/2014/main" id="{26832791-E415-4416-8C24-87B330830339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590147" y="1393986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Postbank">
            <a:hlinkClick r:id="rId17"/>
            <a:extLst>
              <a:ext uri="{FF2B5EF4-FFF2-40B4-BE49-F238E27FC236}">
                <a16:creationId xmlns:a16="http://schemas.microsoft.com/office/drawing/2014/main" id="{786DE91B-5838-4ABB-9599-9B9D5A72C832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19373" y="3454510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martIT">
            <a:hlinkClick r:id="rId19"/>
            <a:extLst>
              <a:ext uri="{FF2B5EF4-FFF2-40B4-BE49-F238E27FC236}">
                <a16:creationId xmlns:a16="http://schemas.microsoft.com/office/drawing/2014/main" id="{EBCEF2BC-A3EC-41EB-A352-8F346A8B7942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50767" y="3454510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Codexio">
            <a:hlinkClick r:id="rId21"/>
            <a:extLst>
              <a:ext uri="{FF2B5EF4-FFF2-40B4-BE49-F238E27FC236}">
                <a16:creationId xmlns:a16="http://schemas.microsoft.com/office/drawing/2014/main" id="{6C36419A-8DCA-4C41-ACC6-107A967CC691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56727" y="34545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093778" y="5515033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3" name="Picture 32">
            <a:hlinkClick r:id="rId25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66674" y="5604118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58261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SoftUni Organizational Partners</a:t>
            </a:r>
            <a:endParaRPr lang="bg-BG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2" y="1832371"/>
            <a:ext cx="8227457" cy="4150196"/>
            <a:chOff x="1492446" y="2067924"/>
            <a:chExt cx="6811766" cy="343607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C08C713-0228-4051-B23E-879B04312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2" name="Picture 11">
              <a:hlinkClick r:id="rId4"/>
              <a:extLst>
                <a:ext uri="{FF2B5EF4-FFF2-40B4-BE49-F238E27FC236}">
                  <a16:creationId xmlns:a16="http://schemas.microsoft.com/office/drawing/2014/main" id="{BFA766B8-8BBD-4F74-89B8-E81AF861C6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4" name="Picture 13">
              <a:hlinkClick r:id="rId6"/>
              <a:extLst>
                <a:ext uri="{FF2B5EF4-FFF2-40B4-BE49-F238E27FC236}">
                  <a16:creationId xmlns:a16="http://schemas.microsoft.com/office/drawing/2014/main" id="{0913EF2F-215E-4B4F-A9E0-2D7E3B0C5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6" name="Picture 15">
              <a:hlinkClick r:id="rId8"/>
              <a:extLst>
                <a:ext uri="{FF2B5EF4-FFF2-40B4-BE49-F238E27FC236}">
                  <a16:creationId xmlns:a16="http://schemas.microsoft.com/office/drawing/2014/main" id="{16A88256-1F6F-4AC2-AC84-DB3557011F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29358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2"/>
              </a:rPr>
              <a:t>Creative Commons Attribution-NonCommercial-ShareAlike 4.0 International</a:t>
            </a:r>
            <a:r>
              <a:rPr lang="en-US" dirty="0"/>
              <a:t>" license</a:t>
            </a: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9FF54-7951-48CE-B2B9-34AA7FDF81A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89</a:t>
            </a:fld>
            <a:endParaRPr lang="en-US" dirty="0"/>
          </a:p>
        </p:txBody>
      </p:sp>
      <p:pic>
        <p:nvPicPr>
          <p:cNvPr id="5" name="Picture 4">
            <a:hlinkClick r:id="rId2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A62E4FF4-A8B2-440A-88B4-5BF53CB35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22592" y="3700180"/>
            <a:ext cx="5540866" cy="193862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400" dirty="0"/>
              <a:t>Order </a:t>
            </a:r>
            <a:r>
              <a:rPr lang="en-GB" sz="3400" b="1" dirty="0">
                <a:solidFill>
                  <a:schemeClr val="bg1"/>
                </a:solidFill>
              </a:rPr>
              <a:t>A</a:t>
            </a:r>
            <a:r>
              <a:rPr lang="en-GB" sz="3400" dirty="0"/>
              <a:t>, </a:t>
            </a:r>
            <a:r>
              <a:rPr lang="en-GB" sz="3400" b="1" dirty="0">
                <a:solidFill>
                  <a:schemeClr val="bg1"/>
                </a:solidFill>
              </a:rPr>
              <a:t>B</a:t>
            </a:r>
            <a:r>
              <a:rPr lang="en-GB" sz="3400" dirty="0"/>
              <a:t> and </a:t>
            </a:r>
            <a:r>
              <a:rPr lang="en-GB" sz="3400" b="1" dirty="0">
                <a:solidFill>
                  <a:schemeClr val="bg1"/>
                </a:solidFill>
              </a:rPr>
              <a:t>C</a:t>
            </a:r>
            <a:r>
              <a:rPr lang="en-GB" sz="3400" dirty="0"/>
              <a:t> in all possible ways</a:t>
            </a:r>
          </a:p>
          <a:p>
            <a:endParaRPr lang="en-US" dirty="0"/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3B82EE-D7EE-4A30-9CDE-79A054631FD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4000" y="2438400"/>
          <a:ext cx="1624542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14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147A39BB-E872-4188-A7FE-288C26B2D3F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34000" y="2438400"/>
          <a:ext cx="1624542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14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5BBD6D8D-7A98-4BE5-9748-D7EC6C3C4E2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25665" y="2438400"/>
          <a:ext cx="1624542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14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0931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9921161" cy="543859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marL="990575" lvl="1" indent="-380990" defTabSz="1219170">
              <a:lnSpc>
                <a:spcPct val="100000"/>
              </a:lnSpc>
              <a:tabLst>
                <a:tab pos="282575" algn="l"/>
              </a:tabLst>
              <a:defRPr/>
            </a:pPr>
            <a:r>
              <a:rPr lang="en-US" sz="2900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900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marL="990575" lvl="1" indent="-380990" defTabSz="1219170">
              <a:lnSpc>
                <a:spcPct val="100000"/>
              </a:lnSpc>
              <a:tabLst>
                <a:tab pos="282575" algn="l"/>
              </a:tabLst>
              <a:defRPr/>
            </a:pPr>
            <a:r>
              <a:rPr lang="en-US" sz="2800" dirty="0">
                <a:hlinkClick r:id="rId6"/>
              </a:rPr>
              <a:t>forum.softuni.bg</a:t>
            </a:r>
            <a:endParaRPr lang="en-US" sz="2800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073" y="3265920"/>
            <a:ext cx="1467096" cy="365922"/>
          </a:xfrm>
          <a:prstGeom prst="rect">
            <a:avLst/>
          </a:prstGeom>
        </p:spPr>
      </p:pic>
      <p:pic>
        <p:nvPicPr>
          <p:cNvPr id="12" name="Picture 4" descr="http://www.facebook.com/SoftwareUniversity" title="Software University @ Facebook">
            <a:hlinkClick r:id="rId8" tooltip="Software University @ Facebook"/>
            <a:extLst>
              <a:ext uri="{FF2B5EF4-FFF2-40B4-BE49-F238E27FC236}">
                <a16:creationId xmlns:a16="http://schemas.microsoft.com/office/drawing/2014/main" id="{A7542D21-3752-49F5-A4EB-8EBC5DE98B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298738" y="3674026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http://forum.softuni.bg" title="Software University - Forum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6C9532A8-EB2B-4425-A3E9-6ABF803CCED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5637" y="5541796"/>
            <a:ext cx="970156" cy="96572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5E7F8F1-6CC2-4DC7-A73E-09C6E63361B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738" y="1349938"/>
            <a:ext cx="1192055" cy="1473880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531" y="2784370"/>
            <a:ext cx="3051512" cy="406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13840</TotalTime>
  <Words>1842</Words>
  <Application>Microsoft Office PowerPoint</Application>
  <PresentationFormat>Widescreen</PresentationFormat>
  <Paragraphs>583</Paragraphs>
  <Slides>90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8" baseType="lpstr">
      <vt:lpstr>Malgun Gothic</vt:lpstr>
      <vt:lpstr>Arial</vt:lpstr>
      <vt:lpstr>Calibri</vt:lpstr>
      <vt:lpstr>Cambria Math</vt:lpstr>
      <vt:lpstr>Consolas</vt:lpstr>
      <vt:lpstr>Wingdings</vt:lpstr>
      <vt:lpstr>Wingdings 2</vt:lpstr>
      <vt:lpstr>1_SoftUni3_1</vt:lpstr>
      <vt:lpstr>Combinatorial Problems</vt:lpstr>
      <vt:lpstr>Table of Contents</vt:lpstr>
      <vt:lpstr>PowerPoint Presentation</vt:lpstr>
      <vt:lpstr>Permutations</vt:lpstr>
      <vt:lpstr>Permutations</vt:lpstr>
      <vt:lpstr>Permutations</vt:lpstr>
      <vt:lpstr>Permutations</vt:lpstr>
      <vt:lpstr>Permutations</vt:lpstr>
      <vt:lpstr>Permutations</vt:lpstr>
      <vt:lpstr>Permutations</vt:lpstr>
      <vt:lpstr>Permutations</vt:lpstr>
      <vt:lpstr>Problem: Generate Permutations</vt:lpstr>
      <vt:lpstr>Algorithm: Permutations</vt:lpstr>
      <vt:lpstr>Generating Permutations</vt:lpstr>
      <vt:lpstr>Permutations Count</vt:lpstr>
      <vt:lpstr>Problem: Optimize Permutations</vt:lpstr>
      <vt:lpstr>Permutations: Swap Algorithm</vt:lpstr>
      <vt:lpstr>Permutations: Swap Algorithm</vt:lpstr>
      <vt:lpstr>Permutations: Swap Algorithm</vt:lpstr>
      <vt:lpstr>Permutations: Swap Algorithm</vt:lpstr>
      <vt:lpstr>Permutations: Swap Algorithm</vt:lpstr>
      <vt:lpstr>Permutations: Swap Algorithm</vt:lpstr>
      <vt:lpstr>Permutations: Swap Algorithm</vt:lpstr>
      <vt:lpstr>Permutations: Swap Algorithm</vt:lpstr>
      <vt:lpstr>Permutations: Swap Algorithm</vt:lpstr>
      <vt:lpstr>Permutations: Swap Algorithm</vt:lpstr>
      <vt:lpstr>Permutations: Swap Algorithm</vt:lpstr>
      <vt:lpstr>Permutations: Swap Algorithm</vt:lpstr>
      <vt:lpstr>Permutations: Swap Algorithm</vt:lpstr>
      <vt:lpstr>Permutations: Swap Algorithm</vt:lpstr>
      <vt:lpstr>Problem: Optimize Permutations</vt:lpstr>
      <vt:lpstr>Generating Permutations</vt:lpstr>
      <vt:lpstr>Problem: Permutations with Repetition</vt:lpstr>
      <vt:lpstr>Solution: Permutations with Repetition</vt:lpstr>
      <vt:lpstr>Optimized: Permutations with Repetition</vt:lpstr>
      <vt:lpstr>Generating Permutations with Repetition</vt:lpstr>
      <vt:lpstr>Permutations with Repetition Count</vt:lpstr>
      <vt:lpstr>PowerPoint Presentation</vt:lpstr>
      <vt:lpstr>Variations</vt:lpstr>
      <vt:lpstr>Variations</vt:lpstr>
      <vt:lpstr>Variations</vt:lpstr>
      <vt:lpstr>Variations</vt:lpstr>
      <vt:lpstr>Variations</vt:lpstr>
      <vt:lpstr>Variations</vt:lpstr>
      <vt:lpstr>Variations</vt:lpstr>
      <vt:lpstr>Variations</vt:lpstr>
      <vt:lpstr>Variations</vt:lpstr>
      <vt:lpstr>Variations</vt:lpstr>
      <vt:lpstr>Variations</vt:lpstr>
      <vt:lpstr>Variations</vt:lpstr>
      <vt:lpstr>Variations</vt:lpstr>
      <vt:lpstr>Problem: Generate Variations</vt:lpstr>
      <vt:lpstr>Generating Variations</vt:lpstr>
      <vt:lpstr>Variations Count</vt:lpstr>
      <vt:lpstr>Variations with Repetitions</vt:lpstr>
      <vt:lpstr>Problem: Generate Variations with Reps</vt:lpstr>
      <vt:lpstr>Generating Permutations</vt:lpstr>
      <vt:lpstr>Variations with Reps: Iterative Algorithm</vt:lpstr>
      <vt:lpstr>Variations with Reps: Iterative Algorithm</vt:lpstr>
      <vt:lpstr>Variations Count</vt:lpstr>
      <vt:lpstr>PowerPoint Presentation</vt:lpstr>
      <vt:lpstr>Combinations</vt:lpstr>
      <vt:lpstr>Combinations</vt:lpstr>
      <vt:lpstr>Combinations</vt:lpstr>
      <vt:lpstr>Combinations</vt:lpstr>
      <vt:lpstr>Combinations</vt:lpstr>
      <vt:lpstr>Combinations</vt:lpstr>
      <vt:lpstr>Combinations</vt:lpstr>
      <vt:lpstr>Combinations</vt:lpstr>
      <vt:lpstr>Combinations</vt:lpstr>
      <vt:lpstr>Combinations</vt:lpstr>
      <vt:lpstr>Combinations</vt:lpstr>
      <vt:lpstr>Combinations</vt:lpstr>
      <vt:lpstr>Problem: Generate Combinations</vt:lpstr>
      <vt:lpstr>Algorithm: Combinations without Repetition</vt:lpstr>
      <vt:lpstr>Combinations without Repetition</vt:lpstr>
      <vt:lpstr>Combinations Count</vt:lpstr>
      <vt:lpstr>Algorithm: Combinations with Repetition</vt:lpstr>
      <vt:lpstr>Generate Combinations with Repetition</vt:lpstr>
      <vt:lpstr>PowerPoint Presentation</vt:lpstr>
      <vt:lpstr>Problem: Combinations Count</vt:lpstr>
      <vt:lpstr>Pascal's Triangle</vt:lpstr>
      <vt:lpstr>Binomial Coefficients: Calculation</vt:lpstr>
      <vt:lpstr>Binomial Coefficients: Calculation</vt:lpstr>
      <vt:lpstr>Summary</vt:lpstr>
      <vt:lpstr>PowerPoint Presentation</vt:lpstr>
      <vt:lpstr>SoftUni Diamond Partners</vt:lpstr>
      <vt:lpstr>SoftUni Organizational Partners</vt:lpstr>
      <vt:lpstr>License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creator>Software University Foundation</dc:creator>
  <cp:keywords>Software University, SoftUni, programming, coding, software development, education, training, course</cp:keywords>
  <cp:lastModifiedBy>Martin Paunov</cp:lastModifiedBy>
  <cp:revision>511</cp:revision>
  <dcterms:created xsi:type="dcterms:W3CDTF">2018-05-23T13:08:44Z</dcterms:created>
  <dcterms:modified xsi:type="dcterms:W3CDTF">2020-05-27T14:54:07Z</dcterms:modified>
  <cp:category>computer programming, programming, algorithms</cp:category>
</cp:coreProperties>
</file>