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4"/>
  </p:notesMasterIdLst>
  <p:handoutMasterIdLst>
    <p:handoutMasterId r:id="rId35"/>
  </p:handoutMasterIdLst>
  <p:sldIdLst>
    <p:sldId id="798" r:id="rId2"/>
    <p:sldId id="799" r:id="rId3"/>
    <p:sldId id="800" r:id="rId4"/>
    <p:sldId id="807" r:id="rId5"/>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33" r:id="rId22"/>
    <p:sldId id="824" r:id="rId23"/>
    <p:sldId id="825" r:id="rId24"/>
    <p:sldId id="826" r:id="rId25"/>
    <p:sldId id="827" r:id="rId26"/>
    <p:sldId id="828" r:id="rId27"/>
    <p:sldId id="801" r:id="rId28"/>
    <p:sldId id="802" r:id="rId29"/>
    <p:sldId id="840" r:id="rId30"/>
    <p:sldId id="832" r:id="rId31"/>
    <p:sldId id="805" r:id="rId32"/>
    <p:sldId id="8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98"/>
            <p14:sldId id="799"/>
            <p14:sldId id="800"/>
          </p14:sldIdLst>
        </p14:section>
        <p14:section name="Grouping" id="{BC4A3995-4CED-4320-A673-95328C9C809D}">
          <p14:sldIdLst>
            <p14:sldId id="807"/>
            <p14:sldId id="808"/>
            <p14:sldId id="809"/>
            <p14:sldId id="810"/>
            <p14:sldId id="811"/>
          </p14:sldIdLst>
        </p14:section>
        <p14:section name="AggregateFunctions" id="{F9E863FA-13B6-4EE3-9EAC-3E6ECC5C51B3}">
          <p14:sldIdLst>
            <p14:sldId id="812"/>
            <p14:sldId id="813"/>
            <p14:sldId id="814"/>
            <p14:sldId id="815"/>
            <p14:sldId id="816"/>
            <p14:sldId id="817"/>
            <p14:sldId id="818"/>
            <p14:sldId id="819"/>
            <p14:sldId id="820"/>
            <p14:sldId id="821"/>
            <p14:sldId id="822"/>
            <p14:sldId id="823"/>
            <p14:sldId id="833"/>
          </p14:sldIdLst>
        </p14:section>
        <p14:section name="Having" id="{70B8B5BA-C876-4FFD-961F-A3D14C2D318C}">
          <p14:sldIdLst>
            <p14:sldId id="824"/>
            <p14:sldId id="825"/>
            <p14:sldId id="826"/>
            <p14:sldId id="827"/>
            <p14:sldId id="828"/>
          </p14:sldIdLst>
        </p14:section>
        <p14:section name="Conclusion" id="{10E03AB1-9AA8-4E86-9A64-D741901E50A2}">
          <p14:sldIdLst>
            <p14:sldId id="801"/>
            <p14:sldId id="802"/>
            <p14:sldId id="840"/>
            <p14:sldId id="832"/>
            <p14:sldId id="805"/>
            <p14:sldId id="8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3E9"/>
    <a:srgbClr val="D1D5DD"/>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75" autoAdjust="0"/>
  </p:normalViewPr>
  <p:slideViewPr>
    <p:cSldViewPr snapToGrid="0" showGuides="1">
      <p:cViewPr varScale="1">
        <p:scale>
          <a:sx n="82" d="100"/>
          <a:sy n="82" d="100"/>
        </p:scale>
        <p:origin x="691" y="6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26.9.2019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400337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50056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8019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9948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42797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8541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8280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05694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345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57031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6107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0156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854377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964379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733933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3170150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992946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33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857648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11535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3371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57663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167091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0182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09420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3904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781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16410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1482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1127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9/26/2019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9/26/2019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9/26/2019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9/26/2019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9/26/2019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9/26/2019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9/26/2019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9/26/2019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9/26/2019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9/26/2019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9/26/2019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9/26/2019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9/26/2019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hyperlink" Target="http://www.xs-software.com/" TargetMode="External"/><Relationship Id="rId18" Type="http://schemas.openxmlformats.org/officeDocument/2006/relationships/image" Target="../media/image60.png"/><Relationship Id="rId26" Type="http://schemas.openxmlformats.org/officeDocument/2006/relationships/image" Target="../media/image64.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57.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7.xml"/><Relationship Id="rId16" Type="http://schemas.openxmlformats.org/officeDocument/2006/relationships/image" Target="../media/image59.png"/><Relationship Id="rId20"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hyperlink" Target="http://www.telenor.bg/" TargetMode="External"/><Relationship Id="rId24" Type="http://schemas.openxmlformats.org/officeDocument/2006/relationships/image" Target="../media/image63.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6.png"/><Relationship Id="rId19" Type="http://schemas.openxmlformats.org/officeDocument/2006/relationships/hyperlink" Target="http://smartit.bg/" TargetMode="External"/><Relationship Id="rId4" Type="http://schemas.openxmlformats.org/officeDocument/2006/relationships/image" Target="../media/image53.png"/><Relationship Id="rId9" Type="http://schemas.openxmlformats.org/officeDocument/2006/relationships/hyperlink" Target="https://www.softwaregroup.com/" TargetMode="External"/><Relationship Id="rId14" Type="http://schemas.openxmlformats.org/officeDocument/2006/relationships/image" Target="../media/image58.png"/><Relationship Id="rId22"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5.jpeg"/><Relationship Id="rId7" Type="http://schemas.openxmlformats.org/officeDocument/2006/relationships/image" Target="../media/image67.jpe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6.png"/><Relationship Id="rId4" Type="http://schemas.openxmlformats.org/officeDocument/2006/relationships/hyperlink" Target="https://www.onebitsoftware.net/" TargetMode="External"/><Relationship Id="rId9" Type="http://schemas.openxmlformats.org/officeDocument/2006/relationships/image" Target="../media/image68.gif"/></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lstStyle/>
          <a:p>
            <a:r>
              <a:rPr lang="en-US"/>
              <a:t>Data Aggregation</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93690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9600" y="3174627"/>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53420" y="4025985"/>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7111" y="2891952"/>
            <a:ext cx="3003637" cy="2317091"/>
          </a:xfrm>
          <a:prstGeom prst="rect">
            <a:avLst/>
          </a:prstGeom>
        </p:spPr>
      </p:pic>
    </p:spTree>
    <p:extLst>
      <p:ext uri="{BB962C8B-B14F-4D97-AF65-F5344CB8AC3E}">
        <p14:creationId xmlns:p14="http://schemas.microsoft.com/office/powerpoint/2010/main" val="122650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11</a:t>
            </a:fld>
            <a:endParaRPr lang="en-US" dirty="0"/>
          </a:p>
        </p:txBody>
      </p:sp>
      <p:graphicFrame>
        <p:nvGraphicFramePr>
          <p:cNvPr id="10" name="Table 9"/>
          <p:cNvGraphicFramePr>
            <a:graphicFrameLocks noGrp="1"/>
          </p:cNvGraphicFramePr>
          <p:nvPr>
            <p:extLst/>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77109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2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12</a:t>
            </a:fld>
            <a:endParaRPr lang="en-US"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03693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13</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796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14</a:t>
            </a:fld>
            <a:endParaRPr lang="en-US"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4414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15</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08790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20370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17</a:t>
            </a:fld>
            <a:endParaRPr lang="en-US" dirty="0"/>
          </a:p>
        </p:txBody>
      </p:sp>
      <p:graphicFrame>
        <p:nvGraphicFramePr>
          <p:cNvPr id="6" name="Table 5"/>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8886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18</a:t>
            </a:fld>
            <a:endParaRPr lang="en-US"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Tree>
    <p:extLst>
      <p:ext uri="{BB962C8B-B14F-4D97-AF65-F5344CB8AC3E}">
        <p14:creationId xmlns:p14="http://schemas.microsoft.com/office/powerpoint/2010/main" val="322322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19</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39842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Table of Content</a:t>
            </a:r>
            <a:endParaRPr lang="bg-BG" dirty="0"/>
          </a:p>
        </p:txBody>
      </p:sp>
      <p:sp>
        <p:nvSpPr>
          <p:cNvPr id="444419" name="Rectangle 3"/>
          <p:cNvSpPr>
            <a:spLocks noGrp="1" noChangeArrowheads="1"/>
          </p:cNvSpPr>
          <p:nvPr>
            <p:ph type="body" sz="quarter" idx="13"/>
          </p:nvPr>
        </p:nvSpPr>
        <p:spPr/>
        <p:txBody>
          <a:bodyPr/>
          <a:lstStyle/>
          <a:p>
            <a:r>
              <a:rPr lang="en-US" dirty="0"/>
              <a:t>Grouping</a:t>
            </a:r>
          </a:p>
          <a:p>
            <a:r>
              <a:rPr lang="en-US" dirty="0"/>
              <a:t>Aggregate Functions</a:t>
            </a:r>
          </a:p>
          <a:p>
            <a:r>
              <a:rPr lang="en-US" dirty="0"/>
              <a:t>Having Clause</a:t>
            </a:r>
          </a:p>
          <a:p>
            <a:r>
              <a:rPr lang="en-US" dirty="0"/>
              <a:t>Pivot Tables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0877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20</a:t>
            </a:fld>
            <a:endParaRPr lang="en-US"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633625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smtClean="0">
                <a:solidFill>
                  <a:schemeClr val="bg1"/>
                </a:solidFill>
              </a:rPr>
              <a:t>STRING_AGG</a:t>
            </a:r>
            <a:r>
              <a:rPr lang="en-US" dirty="0" smtClean="0"/>
              <a:t> </a:t>
            </a:r>
            <a:r>
              <a:rPr lang="en-US" dirty="0"/>
              <a:t>- Concatenates the values of string expressions </a:t>
            </a:r>
            <a:r>
              <a:rPr lang="en-US" dirty="0" smtClean="0"/>
              <a:t/>
            </a:r>
            <a:br>
              <a:rPr lang="en-US" dirty="0" smtClean="0"/>
            </a:br>
            <a:r>
              <a:rPr lang="en-US" dirty="0" smtClean="0"/>
              <a:t>and </a:t>
            </a:r>
            <a:r>
              <a:rPr lang="en-US" dirty="0"/>
              <a:t>places separator values between them. The separator is </a:t>
            </a:r>
            <a:r>
              <a:rPr lang="en-US" dirty="0" smtClean="0"/>
              <a:t/>
            </a:r>
            <a:br>
              <a:rPr lang="en-US" dirty="0" smtClean="0"/>
            </a:br>
            <a:r>
              <a:rPr lang="en-US" dirty="0" smtClean="0"/>
              <a:t>not added </a:t>
            </a:r>
            <a:r>
              <a:rPr lang="en-US" dirty="0"/>
              <a:t>at the end of </a:t>
            </a:r>
            <a:r>
              <a:rPr lang="en-US" dirty="0" smtClean="0"/>
              <a:t>string</a:t>
            </a:r>
            <a:endParaRPr lang="en-US" dirty="0"/>
          </a:p>
        </p:txBody>
      </p:sp>
      <p:sp>
        <p:nvSpPr>
          <p:cNvPr id="465922" name="Rectangle 2"/>
          <p:cNvSpPr>
            <a:spLocks noGrp="1" noChangeArrowheads="1"/>
          </p:cNvSpPr>
          <p:nvPr>
            <p:ph type="title"/>
          </p:nvPr>
        </p:nvSpPr>
        <p:spPr/>
        <p:txBody>
          <a:bodyPr/>
          <a:lstStyle/>
          <a:p>
            <a:r>
              <a:rPr lang="en-US" dirty="0"/>
              <a:t>Aggregate Functions: </a:t>
            </a:r>
            <a:r>
              <a:rPr lang="en-US" dirty="0" smtClean="0"/>
              <a:t>STRING_AGG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21</a:t>
            </a:fld>
            <a:endParaRPr lang="en-US"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smtClean="0">
                <a:solidFill>
                  <a:schemeClr val="bg1"/>
                </a:solidFill>
                <a:latin typeface="Consolas" pitchFamily="49" charset="0"/>
                <a:cs typeface="Consolas" pitchFamily="49" charset="0"/>
              </a:rPr>
              <a:t>STRING_AGG</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 expression, separator ) </a:t>
            </a:r>
            <a:endParaRPr lang="en-US" sz="2800" b="1" dirty="0" smtClean="0">
              <a:latin typeface="Consolas" pitchFamily="49" charset="0"/>
              <a:cs typeface="Consolas" pitchFamily="49" charset="0"/>
            </a:endParaRPr>
          </a:p>
          <a:p>
            <a:pPr>
              <a:lnSpc>
                <a:spcPct val="105000"/>
              </a:lnSpc>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WITHIN GROUP ( ORDER BY </a:t>
            </a:r>
            <a:r>
              <a:rPr lang="en-US" sz="2800" b="1" dirty="0" smtClean="0">
                <a:latin typeface="Consolas" pitchFamily="49" charset="0"/>
                <a:cs typeface="Consolas" pitchFamily="49" charset="0"/>
              </a:rPr>
              <a:t>expression </a:t>
            </a:r>
            <a:r>
              <a:rPr lang="en-US" sz="2800" b="1" dirty="0">
                <a:latin typeface="Consolas" pitchFamily="49" charset="0"/>
                <a:cs typeface="Consolas" pitchFamily="49" charset="0"/>
              </a:rPr>
              <a:t>[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Tree>
    <p:extLst>
      <p:ext uri="{BB962C8B-B14F-4D97-AF65-F5344CB8AC3E}">
        <p14:creationId xmlns:p14="http://schemas.microsoft.com/office/powerpoint/2010/main" val="37201061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Having</a:t>
            </a:r>
            <a:endParaRPr lang="bg-BG" dirty="0"/>
          </a:p>
        </p:txBody>
      </p:sp>
      <p:sp>
        <p:nvSpPr>
          <p:cNvPr id="6" name="Text Placeholder 5"/>
          <p:cNvSpPr>
            <a:spLocks noGrp="1"/>
          </p:cNvSpPr>
          <p:nvPr>
            <p:ph type="body" idx="11"/>
          </p:nvPr>
        </p:nvSpPr>
        <p:spPr/>
        <p:txBody>
          <a:bodyPr/>
          <a:lstStyle/>
          <a:p>
            <a:r>
              <a:rPr lang="en-US"/>
              <a:t>Using predicates while grouping</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Tree>
    <p:extLst>
      <p:ext uri="{BB962C8B-B14F-4D97-AF65-F5344CB8AC3E}">
        <p14:creationId xmlns:p14="http://schemas.microsoft.com/office/powerpoint/2010/main" val="5209064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a:p>
            <a:endParaRPr lang="en-US" dirty="0"/>
          </a:p>
          <a:p>
            <a:endParaRPr lang="en-US" dirty="0"/>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23</a:t>
            </a:fld>
            <a:endParaRPr lang="en-US" dirty="0"/>
          </a:p>
        </p:txBody>
      </p:sp>
    </p:spTree>
    <p:extLst>
      <p:ext uri="{BB962C8B-B14F-4D97-AF65-F5344CB8AC3E}">
        <p14:creationId xmlns:p14="http://schemas.microsoft.com/office/powerpoint/2010/main" val="36881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14690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25</a:t>
            </a:fld>
            <a:endParaRPr lang="en-US"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Tree>
    <p:extLst>
      <p:ext uri="{BB962C8B-B14F-4D97-AF65-F5344CB8AC3E}">
        <p14:creationId xmlns:p14="http://schemas.microsoft.com/office/powerpoint/2010/main" val="21889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graphicFrame>
        <p:nvGraphicFramePr>
          <p:cNvPr id="9" name="Table 8"/>
          <p:cNvGraphicFramePr>
            <a:graphicFrameLocks noGrp="1"/>
          </p:cNvGraphicFramePr>
          <p:nvPr>
            <p:extLst/>
          </p:nvPr>
        </p:nvGraphicFramePr>
        <p:xfrm>
          <a:off x="1447800" y="1107473"/>
          <a:ext cx="8835024" cy="5532758"/>
        </p:xfrm>
        <a:graphic>
          <a:graphicData uri="http://schemas.openxmlformats.org/drawingml/2006/table">
            <a:tbl>
              <a:tblPr firstRow="1" bandRow="1">
                <a:tableStyleId>{912C8C85-51F0-491E-9774-3900AFEF0FD7}</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b="1" dirty="0">
                          <a:solidFill>
                            <a:schemeClr val="tx1"/>
                          </a:solidFill>
                          <a:effectLst/>
                        </a:rPr>
                        <a:t>Execution Order</a:t>
                      </a:r>
                    </a:p>
                  </a:txBody>
                  <a:tcPr marL="99421" marR="99421" marT="49709" marB="49709">
                    <a:solidFill>
                      <a:srgbClr val="E0E3E9"/>
                    </a:solidFill>
                  </a:tcPr>
                </a:tc>
                <a:tc>
                  <a:txBody>
                    <a:bodyPr/>
                    <a:lstStyle/>
                    <a:p>
                      <a:r>
                        <a:rPr lang="en-US" sz="2600" b="1" dirty="0">
                          <a:solidFill>
                            <a:schemeClr val="tx1"/>
                          </a:solidFill>
                          <a:effectLst/>
                        </a:rPr>
                        <a:t>Logical</a:t>
                      </a:r>
                      <a:r>
                        <a:rPr lang="en-US" sz="2600" b="1" baseline="0" dirty="0">
                          <a:solidFill>
                            <a:schemeClr val="tx1"/>
                          </a:solidFill>
                          <a:effectLst/>
                        </a:rPr>
                        <a:t> Execution</a:t>
                      </a:r>
                      <a:endParaRPr lang="en-US" sz="2600" b="1" dirty="0">
                        <a:solidFill>
                          <a:schemeClr val="tx1"/>
                        </a:solidFill>
                        <a:effectLst/>
                      </a:endParaRPr>
                    </a:p>
                  </a:txBody>
                  <a:tcPr marL="99421" marR="99421" marT="49709" marB="49709">
                    <a:solidFill>
                      <a:srgbClr val="E0E3E9"/>
                    </a:solidFill>
                  </a:tcPr>
                </a:tc>
                <a:tc>
                  <a:txBody>
                    <a:bodyPr/>
                    <a:lstStyle/>
                    <a:p>
                      <a:r>
                        <a:rPr lang="en-US" sz="2600" b="1" dirty="0">
                          <a:solidFill>
                            <a:schemeClr val="tx1"/>
                          </a:solidFill>
                          <a:effectLst/>
                        </a:rPr>
                        <a:t>Physical Execution</a:t>
                      </a:r>
                    </a:p>
                  </a:txBody>
                  <a:tcPr marL="99421" marR="99421" marT="49709" marB="49709">
                    <a:solidFill>
                      <a:srgbClr val="E0E3E9"/>
                    </a:solidFill>
                  </a:tcPr>
                </a:tc>
                <a:extLst>
                  <a:ext uri="{0D108BD9-81ED-4DB2-BD59-A6C34878D82A}">
                    <a16:rowId xmlns:a16="http://schemas.microsoft.com/office/drawing/2014/main" val="3854412626"/>
                  </a:ext>
                </a:extLst>
              </a:tr>
              <a:tr h="502978">
                <a:tc>
                  <a:txBody>
                    <a:bodyPr/>
                    <a:lstStyle/>
                    <a:p>
                      <a:r>
                        <a:rPr lang="en-US" sz="2600" b="1" dirty="0">
                          <a:solidFill>
                            <a:schemeClr val="tx1"/>
                          </a:solidFill>
                          <a:effectLst/>
                        </a:rPr>
                        <a:t>1</a:t>
                      </a:r>
                    </a:p>
                  </a:txBody>
                  <a:tcPr marL="99421" marR="99421" marT="49709" marB="49709"/>
                </a:tc>
                <a:tc>
                  <a:txBody>
                    <a:bodyPr/>
                    <a:lstStyle/>
                    <a:p>
                      <a:r>
                        <a:rPr lang="en-US" sz="2600" b="1" dirty="0">
                          <a:solidFill>
                            <a:schemeClr val="bg1"/>
                          </a:solidFill>
                          <a:effectLst/>
                        </a:rPr>
                        <a:t>SELECT</a:t>
                      </a:r>
                    </a:p>
                  </a:txBody>
                  <a:tcPr marL="99421" marR="99421" marT="49709" marB="49709"/>
                </a:tc>
                <a:tc>
                  <a:txBody>
                    <a:bodyPr/>
                    <a:lstStyle/>
                    <a:p>
                      <a:r>
                        <a:rPr lang="en-US" sz="2600" b="1" dirty="0">
                          <a:solidFill>
                            <a:schemeClr val="bg1"/>
                          </a:solidFill>
                          <a:effectLst/>
                        </a:rPr>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b="1" dirty="0">
                          <a:solidFill>
                            <a:schemeClr val="tx1"/>
                          </a:solidFill>
                          <a:effectLst/>
                        </a:rPr>
                        <a:t>2</a:t>
                      </a:r>
                    </a:p>
                  </a:txBody>
                  <a:tcPr marL="99421" marR="99421" marT="49709" marB="49709"/>
                </a:tc>
                <a:tc>
                  <a:txBody>
                    <a:bodyPr/>
                    <a:lstStyle/>
                    <a:p>
                      <a:r>
                        <a:rPr lang="en-US" sz="2600" b="1" dirty="0">
                          <a:solidFill>
                            <a:schemeClr val="bg1"/>
                          </a:solidFill>
                          <a:effectLst/>
                        </a:rPr>
                        <a:t>DISTINCT</a:t>
                      </a:r>
                    </a:p>
                  </a:txBody>
                  <a:tcPr marL="99421" marR="99421" marT="49709" marB="49709"/>
                </a:tc>
                <a:tc>
                  <a:txBody>
                    <a:bodyPr/>
                    <a:lstStyle/>
                    <a:p>
                      <a:r>
                        <a:rPr lang="en-US" sz="2600" b="1" dirty="0">
                          <a:solidFill>
                            <a:schemeClr val="bg1"/>
                          </a:solidFill>
                          <a:effectLst/>
                        </a:rPr>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b="1" dirty="0">
                          <a:effectLst/>
                        </a:rPr>
                        <a:t>3</a:t>
                      </a:r>
                    </a:p>
                  </a:txBody>
                  <a:tcPr marL="99421" marR="99421" marT="49709" marB="49709"/>
                </a:tc>
                <a:tc>
                  <a:txBody>
                    <a:bodyPr/>
                    <a:lstStyle/>
                    <a:p>
                      <a:r>
                        <a:rPr lang="en-US" sz="2600" b="1" dirty="0">
                          <a:solidFill>
                            <a:schemeClr val="bg1"/>
                          </a:solidFill>
                          <a:effectLst/>
                        </a:rPr>
                        <a:t>TOP</a:t>
                      </a:r>
                    </a:p>
                  </a:txBody>
                  <a:tcPr marL="99421" marR="99421" marT="49709" marB="49709"/>
                </a:tc>
                <a:tc>
                  <a:txBody>
                    <a:bodyPr/>
                    <a:lstStyle/>
                    <a:p>
                      <a:r>
                        <a:rPr lang="en-US" sz="2600" b="1" dirty="0">
                          <a:solidFill>
                            <a:schemeClr val="bg1"/>
                          </a:solidFill>
                          <a:effectLst/>
                        </a:rPr>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b="1" dirty="0">
                          <a:effectLst/>
                        </a:rPr>
                        <a:t>4</a:t>
                      </a:r>
                    </a:p>
                  </a:txBody>
                  <a:tcPr marL="99421" marR="99421" marT="49709" marB="49709"/>
                </a:tc>
                <a:tc>
                  <a:txBody>
                    <a:bodyPr/>
                    <a:lstStyle/>
                    <a:p>
                      <a:r>
                        <a:rPr lang="en-US" sz="2600" b="1" dirty="0">
                          <a:solidFill>
                            <a:schemeClr val="bg1"/>
                          </a:solidFill>
                          <a:effectLst/>
                        </a:rPr>
                        <a:t>FROM</a:t>
                      </a:r>
                    </a:p>
                  </a:txBody>
                  <a:tcPr marL="99421" marR="99421" marT="49709" marB="49709"/>
                </a:tc>
                <a:tc>
                  <a:txBody>
                    <a:bodyPr/>
                    <a:lstStyle/>
                    <a:p>
                      <a:r>
                        <a:rPr lang="en-US" sz="2600" b="1" dirty="0">
                          <a:solidFill>
                            <a:schemeClr val="bg1"/>
                          </a:solidFill>
                          <a:effectLst/>
                        </a:rPr>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b="1" dirty="0">
                          <a:effectLst/>
                        </a:rPr>
                        <a:t>5</a:t>
                      </a:r>
                    </a:p>
                  </a:txBody>
                  <a:tcPr marL="99421" marR="99421" marT="49709" marB="49709"/>
                </a:tc>
                <a:tc>
                  <a:txBody>
                    <a:bodyPr/>
                    <a:lstStyle/>
                    <a:p>
                      <a:r>
                        <a:rPr lang="en-US" sz="2600" b="1" dirty="0">
                          <a:solidFill>
                            <a:schemeClr val="bg1"/>
                          </a:solidFill>
                          <a:effectLst/>
                        </a:rPr>
                        <a:t>ON</a:t>
                      </a:r>
                    </a:p>
                  </a:txBody>
                  <a:tcPr marL="99421" marR="99421" marT="49709" marB="49709"/>
                </a:tc>
                <a:tc>
                  <a:txBody>
                    <a:bodyPr/>
                    <a:lstStyle/>
                    <a:p>
                      <a:r>
                        <a:rPr lang="en-US" sz="2600" b="1" dirty="0">
                          <a:solidFill>
                            <a:schemeClr val="bg1"/>
                          </a:solidFill>
                          <a:effectLst/>
                        </a:rPr>
                        <a:t>GROUP</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b="1" dirty="0">
                          <a:effectLst/>
                        </a:rPr>
                        <a:t>6</a:t>
                      </a:r>
                    </a:p>
                  </a:txBody>
                  <a:tcPr marL="99421" marR="99421" marT="49709" marB="49709"/>
                </a:tc>
                <a:tc>
                  <a:txBody>
                    <a:bodyPr/>
                    <a:lstStyle/>
                    <a:p>
                      <a:r>
                        <a:rPr lang="en-US" sz="2600" b="1" dirty="0">
                          <a:solidFill>
                            <a:schemeClr val="bg1"/>
                          </a:solidFill>
                          <a:effectLst/>
                        </a:rPr>
                        <a:t>OUTER</a:t>
                      </a:r>
                    </a:p>
                  </a:txBody>
                  <a:tcPr marL="99421" marR="99421" marT="49709" marB="49709"/>
                </a:tc>
                <a:tc>
                  <a:txBody>
                    <a:bodyPr/>
                    <a:lstStyle/>
                    <a:p>
                      <a:r>
                        <a:rPr lang="en-US" sz="2600" b="1" dirty="0">
                          <a:solidFill>
                            <a:schemeClr val="bg1"/>
                          </a:solidFill>
                          <a:effectLst/>
                        </a:rPr>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b="1" dirty="0">
                          <a:effectLst/>
                        </a:rPr>
                        <a:t>7</a:t>
                      </a:r>
                    </a:p>
                  </a:txBody>
                  <a:tcPr marL="99421" marR="99421" marT="49709" marB="49709"/>
                </a:tc>
                <a:tc>
                  <a:txBody>
                    <a:bodyPr/>
                    <a:lstStyle/>
                    <a:p>
                      <a:r>
                        <a:rPr lang="en-US" sz="2600" b="1" dirty="0">
                          <a:solidFill>
                            <a:schemeClr val="bg1"/>
                          </a:solidFill>
                          <a:effectLst/>
                        </a:rPr>
                        <a:t>WHERE</a:t>
                      </a:r>
                    </a:p>
                  </a:txBody>
                  <a:tcPr marL="99421" marR="99421" marT="49709" marB="49709"/>
                </a:tc>
                <a:tc>
                  <a:txBody>
                    <a:bodyPr/>
                    <a:lstStyle/>
                    <a:p>
                      <a:r>
                        <a:rPr lang="en-US" sz="2600" b="1" dirty="0">
                          <a:solidFill>
                            <a:schemeClr val="bg1"/>
                          </a:solidFill>
                          <a:effectLst/>
                        </a:rPr>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b="1" dirty="0">
                          <a:effectLst/>
                        </a:rPr>
                        <a:t>8</a:t>
                      </a:r>
                    </a:p>
                  </a:txBody>
                  <a:tcPr marL="99421" marR="99421" marT="49709" marB="49709"/>
                </a:tc>
                <a:tc>
                  <a:txBody>
                    <a:bodyPr/>
                    <a:lstStyle/>
                    <a:p>
                      <a:r>
                        <a:rPr lang="en-US" sz="2600" b="1" dirty="0">
                          <a:solidFill>
                            <a:schemeClr val="bg1"/>
                          </a:solidFill>
                          <a:effectLst/>
                        </a:rPr>
                        <a:t>GROUP</a:t>
                      </a:r>
                    </a:p>
                  </a:txBody>
                  <a:tcPr marL="99421" marR="99421" marT="49709" marB="49709"/>
                </a:tc>
                <a:tc>
                  <a:txBody>
                    <a:bodyPr/>
                    <a:lstStyle/>
                    <a:p>
                      <a:r>
                        <a:rPr lang="en-US" sz="2600" b="1" dirty="0">
                          <a:solidFill>
                            <a:schemeClr val="bg1"/>
                          </a:solidFill>
                          <a:effectLst/>
                        </a:rPr>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b="1" dirty="0">
                          <a:effectLst/>
                        </a:rPr>
                        <a:t>9</a:t>
                      </a:r>
                    </a:p>
                  </a:txBody>
                  <a:tcPr marL="99421" marR="99421" marT="49709" marB="49709"/>
                </a:tc>
                <a:tc>
                  <a:txBody>
                    <a:bodyPr/>
                    <a:lstStyle/>
                    <a:p>
                      <a:r>
                        <a:rPr lang="en-US" sz="2600" b="1" dirty="0">
                          <a:solidFill>
                            <a:schemeClr val="bg1"/>
                          </a:solidFill>
                          <a:effectLst/>
                        </a:rPr>
                        <a:t>HAVING</a:t>
                      </a:r>
                    </a:p>
                  </a:txBody>
                  <a:tcPr marL="99421" marR="99421" marT="49709" marB="49709"/>
                </a:tc>
                <a:tc>
                  <a:txBody>
                    <a:bodyPr/>
                    <a:lstStyle/>
                    <a:p>
                      <a:r>
                        <a:rPr lang="en-US" sz="2600" b="1" dirty="0">
                          <a:solidFill>
                            <a:schemeClr val="bg1"/>
                          </a:solidFill>
                          <a:effectLst/>
                        </a:rPr>
                        <a:t>ORDER</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b="1" dirty="0">
                          <a:effectLst/>
                        </a:rPr>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427637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Tree>
    <p:extLst>
      <p:ext uri="{BB962C8B-B14F-4D97-AF65-F5344CB8AC3E}">
        <p14:creationId xmlns:p14="http://schemas.microsoft.com/office/powerpoint/2010/main" val="993129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03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105302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75029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238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830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94723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a:t>Grouping</a:t>
            </a:r>
            <a:endParaRPr lang="en-US" dirty="0"/>
          </a:p>
        </p:txBody>
      </p:sp>
      <p:sp>
        <p:nvSpPr>
          <p:cNvPr id="8" name="Text Placeholder 7"/>
          <p:cNvSpPr>
            <a:spLocks noGrp="1"/>
          </p:cNvSpPr>
          <p:nvPr>
            <p:ph type="body" sz="quarter" idx="11"/>
          </p:nvPr>
        </p:nvSpPr>
        <p:spPr>
          <a:xfrm>
            <a:off x="615109" y="5940381"/>
            <a:ext cx="10961783" cy="499819"/>
          </a:xfrm>
        </p:spPr>
        <p:txBody>
          <a:bodyPr/>
          <a:lstStyle/>
          <a:p>
            <a:r>
              <a:rPr lang="en-US" dirty="0"/>
              <a:t>Consolidating data based on criteria</a:t>
            </a:r>
          </a:p>
          <a:p>
            <a:endParaRPr lang="bg-BG" dirty="0"/>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2821561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5</a:t>
            </a:fld>
            <a:endParaRPr lang="en-US" dirty="0"/>
          </a:p>
        </p:txBody>
      </p:sp>
      <p:sp>
        <p:nvSpPr>
          <p:cNvPr id="49" name="Rectangle 48"/>
          <p:cNvSpPr/>
          <p:nvPr/>
        </p:nvSpPr>
        <p:spPr>
          <a:xfrm>
            <a:off x="5270031" y="3046543"/>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270031" y="4175256"/>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270031" y="5856419"/>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nvPr>
        </p:nvGraphicFramePr>
        <p:xfrm>
          <a:off x="3487268" y="2450516"/>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487268" y="3039393"/>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487268" y="4168109"/>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592068" y="3039393"/>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592068" y="4168109"/>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272868" y="3039393"/>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272868" y="3603751"/>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272868" y="4168109"/>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272868" y="4732467"/>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272868" y="5296825"/>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487268" y="5861183"/>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487268" y="3603751"/>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487268" y="4732467"/>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487268" y="5296825"/>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1627244" y="3615589"/>
            <a:ext cx="1825306" cy="548478"/>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007951" y="1913751"/>
            <a:ext cx="2971800" cy="54847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012948" y="3551533"/>
            <a:ext cx="1993073" cy="1037531"/>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spTree>
    <p:extLst>
      <p:ext uri="{BB962C8B-B14F-4D97-AF65-F5344CB8AC3E}">
        <p14:creationId xmlns:p14="http://schemas.microsoft.com/office/powerpoint/2010/main" val="98736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6</a:t>
            </a:fld>
            <a:endParaRPr lang="en-US"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27557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sp>
        <p:nvSpPr>
          <p:cNvPr id="6"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55305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8</a:t>
            </a:fld>
            <a:endParaRPr lang="en-US"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1216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a:t>Aggregate Functions</a:t>
            </a:r>
          </a:p>
        </p:txBody>
      </p:sp>
      <p:sp>
        <p:nvSpPr>
          <p:cNvPr id="10" name="Text Placeholder 9"/>
          <p:cNvSpPr>
            <a:spLocks noGrp="1"/>
          </p:cNvSpPr>
          <p:nvPr>
            <p:ph type="body" sz="quarter" idx="11"/>
          </p:nvPr>
        </p:nvSpPr>
        <p:spPr>
          <a:xfrm>
            <a:off x="615109" y="5970884"/>
            <a:ext cx="10961783" cy="499819"/>
          </a:xfrm>
        </p:spPr>
        <p:txBody>
          <a:bodyPr/>
          <a:lstStyle/>
          <a:p>
            <a:r>
              <a:rPr lang="en-US" dirty="0"/>
              <a:t>COUNT, SUM, MAX, MIN, AVG…</a:t>
            </a:r>
          </a:p>
          <a:p>
            <a:endParaRPr lang="bg-BG" dirty="0"/>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Tree>
    <p:extLst>
      <p:ext uri="{BB962C8B-B14F-4D97-AF65-F5344CB8AC3E}">
        <p14:creationId xmlns:p14="http://schemas.microsoft.com/office/powerpoint/2010/main" val="291690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10721</TotalTime>
  <Words>1835</Words>
  <Application>Microsoft Office PowerPoint</Application>
  <PresentationFormat>Widescreen</PresentationFormat>
  <Paragraphs>554</Paragraphs>
  <Slides>32</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맑은 고딕</vt:lpstr>
      <vt:lpstr>Arial</vt:lpstr>
      <vt:lpstr>Calibri</vt:lpstr>
      <vt:lpstr>Consolas</vt:lpstr>
      <vt:lpstr>Courier New</vt:lpstr>
      <vt:lpstr>Wingdings</vt:lpstr>
      <vt:lpstr>Wingdings 2</vt:lpstr>
      <vt:lpstr>1_SoftUni3_1</vt:lpstr>
      <vt:lpstr>Data Aggregation</vt:lpstr>
      <vt:lpstr>Table of Content</vt:lpstr>
      <vt:lpstr>Questions</vt:lpstr>
      <vt:lpstr>PowerPoint Presentation</vt:lpstr>
      <vt:lpstr>Grouping</vt:lpstr>
      <vt:lpstr>Grouping (2)</vt:lpstr>
      <vt:lpstr>Problem: Departments Total Salaries</vt:lpstr>
      <vt:lpstr>Solution: Departments Total Salaries</vt:lpstr>
      <vt:lpstr>PowerPoint Presentation</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PowerPoint Presentation</vt:lpstr>
      <vt:lpstr>Having Clause</vt:lpstr>
      <vt:lpstr>HAVING Clause: Example</vt:lpstr>
      <vt:lpstr>HAVING Syntax</vt:lpstr>
      <vt:lpstr>Logical vs Physical Execution</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OOP Basics Course @ SoftUni – https://softuni.bg/trainings/2084/csharp-oop-basics-october-2018</dc:description>
  <cp:lastModifiedBy>Stoyan</cp:lastModifiedBy>
  <cp:revision>440</cp:revision>
  <dcterms:created xsi:type="dcterms:W3CDTF">2018-05-23T13:08:44Z</dcterms:created>
  <dcterms:modified xsi:type="dcterms:W3CDTF">2019-09-26T14:42:48Z</dcterms:modified>
  <cp:category>db;databases;sql;programming;computer programming;software development</cp:category>
</cp:coreProperties>
</file>