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9" r:id="rId50"/>
    <p:sldId id="305" r:id="rId51"/>
    <p:sldId id="306" r:id="rId52"/>
    <p:sldId id="311" r:id="rId53"/>
    <p:sldId id="31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FD47AB-DBB0-42FE-B756-14AF53684D4E}">
          <p14:sldIdLst>
            <p14:sldId id="256"/>
            <p14:sldId id="257"/>
            <p14:sldId id="258"/>
          </p14:sldIdLst>
        </p14:section>
        <p14:section name="Arrays" id="{4EC038DF-9680-4132-A633-A1A7BF93CC4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Matrices" id="{0243BA84-8F9B-44F8-8652-189BEF100B89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32449146-A45E-4FFB-A90F-FEA5626E4215}">
          <p14:sldIdLst>
            <p14:sldId id="302"/>
          </p14:sldIdLst>
        </p14:section>
        <p14:section name="Conclusion" id="{DF902738-4829-43A5-AD76-7379DC68D548}">
          <p14:sldIdLst>
            <p14:sldId id="303"/>
            <p14:sldId id="309"/>
            <p14:sldId id="305"/>
            <p14:sldId id="306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108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60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371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</a:t>
            </a:r>
            <a:r>
              <a:rPr lang="en-US" dirty="0" smtClean="0"/>
              <a:t>Nested Arrays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Accessing Array Elements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 number</a:t>
            </a:r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  <a:endParaRPr lang="en-US" sz="34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9" y="1719000"/>
            <a:ext cx="774546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464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 elements are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properties</a:t>
            </a:r>
            <a:endParaRPr lang="en-US" dirty="0" smtClean="0"/>
          </a:p>
          <a:p>
            <a:r>
              <a:rPr lang="en-US" dirty="0" smtClean="0"/>
              <a:t>Trying </a:t>
            </a:r>
            <a:r>
              <a:rPr lang="en-US" dirty="0"/>
              <a:t>to </a:t>
            </a:r>
            <a:r>
              <a:rPr lang="en-US" dirty="0" smtClean="0"/>
              <a:t>access </a:t>
            </a:r>
            <a:r>
              <a:rPr lang="en-US" dirty="0"/>
              <a:t>an element of an array as follows </a:t>
            </a:r>
            <a:r>
              <a:rPr lang="en-US" dirty="0" smtClean="0"/>
              <a:t>throws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syntax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because the property name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609000"/>
            <a:ext cx="861062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</a:rPr>
              <a:t> years = [1950, 1960, 1970, 1980, 1990,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2000];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years.0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a syntax error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years[0]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works properly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31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Modify the Array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Mutator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10, 20, 30, 40, 50, 60 ]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</a:t>
            </a:r>
            <a:r>
              <a:rPr lang="en-US" dirty="0" smtClean="0"/>
              <a:t>an </a:t>
            </a:r>
            <a:r>
              <a:rPr lang="en-US" dirty="0"/>
              <a:t>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240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70, 80 ]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Unshift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 smtClean="0"/>
              <a:t> </a:t>
            </a:r>
            <a:r>
              <a:rPr lang="en-US" dirty="0"/>
              <a:t>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nums.lenghth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70, 80 ]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Changes </a:t>
            </a:r>
            <a:r>
              <a:rPr lang="en-US" sz="3000" dirty="0"/>
              <a:t>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r>
              <a:rPr lang="en-US" sz="3000" dirty="0" smtClean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</a:t>
            </a:r>
            <a:r>
              <a:rPr lang="en-US" sz="3000" dirty="0" smtClean="0"/>
              <a:t>elements</a:t>
            </a:r>
            <a:endParaRPr lang="en-US" sz="3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9094" y="2370724"/>
            <a:ext cx="10011000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(4,1,19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(2,1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 smtClean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[1, 2, 0, 0]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[1, 5, 5, 5]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[6, 6, 6, 6]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Accessing elements</a:t>
            </a:r>
          </a:p>
          <a:p>
            <a:pPr lvl="1"/>
            <a:r>
              <a:rPr lang="en-US" sz="3200" dirty="0"/>
              <a:t>Properties and Methods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Nested Arrays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Definition</a:t>
            </a:r>
          </a:p>
          <a:p>
            <a:pPr lvl="1"/>
            <a:r>
              <a:rPr lang="en-US" sz="3200" dirty="0"/>
              <a:t>Loop through </a:t>
            </a:r>
            <a:r>
              <a:rPr lang="en-US" sz="3200" dirty="0" smtClean="0"/>
              <a:t>nested arrays</a:t>
            </a:r>
            <a:endParaRPr lang="en-US" sz="3200" dirty="0"/>
          </a:p>
          <a:p>
            <a:pPr lvl="1"/>
            <a:r>
              <a:rPr lang="en-US" sz="3200" dirty="0"/>
              <a:t>Manipulate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1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Reverses the array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the last array element becomes the first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50012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43783" y="3277410"/>
            <a:ext cx="2882677" cy="311978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method </a:t>
            </a:r>
            <a:r>
              <a:rPr lang="en-US" sz="3400" b="1" dirty="0">
                <a:solidFill>
                  <a:schemeClr val="bg1"/>
                </a:solidFill>
              </a:rPr>
              <a:t>sorts</a:t>
            </a:r>
            <a:r>
              <a:rPr lang="en-US" sz="3400" dirty="0"/>
              <a:t> the elements of an array in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place and </a:t>
            </a:r>
            <a:r>
              <a:rPr lang="en-US" sz="3400" dirty="0"/>
              <a:t>returns the sorted </a:t>
            </a:r>
            <a:r>
              <a:rPr lang="en-US" sz="3400" dirty="0" smtClean="0"/>
              <a:t>array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order</a:t>
            </a:r>
            <a:r>
              <a:rPr lang="en-US" sz="3400" dirty="0"/>
              <a:t> is built upon </a:t>
            </a:r>
            <a:r>
              <a:rPr lang="en-US" sz="3400" b="1" dirty="0">
                <a:solidFill>
                  <a:schemeClr val="bg1"/>
                </a:solidFill>
              </a:rPr>
              <a:t>converting</a:t>
            </a:r>
            <a:r>
              <a:rPr lang="en-US" sz="3400" dirty="0"/>
              <a:t> the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elements </a:t>
            </a:r>
            <a:r>
              <a:rPr lang="en-US" sz="3400" dirty="0"/>
              <a:t>into strings, </a:t>
            </a:r>
            <a:r>
              <a:rPr lang="en-US" sz="3400" b="1" dirty="0">
                <a:solidFill>
                  <a:schemeClr val="bg1"/>
                </a:solidFill>
              </a:rPr>
              <a:t>then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comparing</a:t>
            </a:r>
            <a:r>
              <a:rPr lang="en-US" sz="3400" dirty="0"/>
              <a:t> their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sequences </a:t>
            </a:r>
            <a:r>
              <a:rPr lang="en-US" sz="3400" dirty="0"/>
              <a:t>of UTF-16 code units </a:t>
            </a:r>
            <a:r>
              <a:rPr lang="en-US" sz="3400" dirty="0" smtClean="0"/>
              <a:t>values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space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  <a:r>
              <a:rPr lang="en-US" sz="3400" dirty="0"/>
              <a:t> of the sort cannot be guaranteed </a:t>
            </a:r>
            <a:endParaRPr lang="en-US" sz="34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dirty="0"/>
              <a:t>depends on the </a:t>
            </a:r>
            <a:r>
              <a:rPr lang="en-US" sz="3200" b="1" dirty="0">
                <a:solidFill>
                  <a:schemeClr val="bg1"/>
                </a:solidFill>
              </a:rPr>
              <a:t>implementation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2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14654" y="1004522"/>
            <a:ext cx="943948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months = ['March', 'Jan', 'Feb', 'Dec'];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months.sort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console.log(months);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["Dec", "Feb", "Jan", "March"]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14654" y="2734968"/>
            <a:ext cx="943948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[1, 30, 4, 21, 100000];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array1.sort();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console.log(array1);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1, 100000, 21, 30, 4]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14654" y="4465415"/>
            <a:ext cx="9439488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array2 = [1, 30, 4, 21, 100000];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array2.sort(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console.log(array2);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1, 4, 21, 30, 100000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compareNumbers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(a, b)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a - b;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1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7904" y="983404"/>
            <a:ext cx="10036163" cy="5276048"/>
          </a:xfrm>
        </p:spPr>
        <p:txBody>
          <a:bodyPr/>
          <a:lstStyle/>
          <a:p>
            <a:r>
              <a:rPr lang="en-US" dirty="0"/>
              <a:t>Objects can be sorted, given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one of their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16000" y="2198879"/>
            <a:ext cx="8857667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items = [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'Edward', value: 21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'Sharpe', value: 37 },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'And', value: 45 }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sort by value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items.sort(function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(a, b) 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sort by value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return a.value - b.value;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sort by name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items.sort(function (a, b) 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let nameA = a.name.toUpperCase(); </a:t>
            </a:r>
            <a:r>
              <a:rPr lang="en-US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ignore upper and lowercase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let nameB = b.name.toUpperCase(); </a:t>
            </a:r>
            <a:r>
              <a:rPr lang="en-US" sz="18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ignore upper and lowercase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if (nameA &lt; nameB) 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-1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if (nameA &gt; nameB) 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1;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0;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67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Accessor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</a:t>
            </a:r>
            <a:r>
              <a:rPr lang="en-US" dirty="0" smtClean="0"/>
              <a:t>an </a:t>
            </a:r>
            <a:r>
              <a:rPr lang="en-US" dirty="0"/>
              <a:t>array-like object),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 smtClean="0"/>
              <a:t> </a:t>
            </a:r>
            <a:r>
              <a:rPr lang="en-US" dirty="0"/>
              <a:t>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</a:t>
            </a:r>
            <a:r>
              <a:rPr lang="en-US" sz="3400" dirty="0" smtClean="0"/>
              <a:t>which </a:t>
            </a:r>
            <a:r>
              <a:rPr lang="en-US" sz="3400" dirty="0"/>
              <a:t>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array, or  </a:t>
            </a:r>
            <a:r>
              <a:rPr lang="en-US" sz="3400" b="1" dirty="0" smtClean="0">
                <a:solidFill>
                  <a:schemeClr val="bg1"/>
                </a:solidFill>
              </a:rPr>
              <a:t>-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en-US" sz="3400" dirty="0"/>
              <a:t> if 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02400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'));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</a:t>
            </a:r>
            <a:r>
              <a:rPr lang="en-US" dirty="0" smtClean="0"/>
              <a:t>but </a:t>
            </a:r>
            <a:r>
              <a:rPr lang="en-US" dirty="0"/>
              <a:t>instead returns a new array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</a:t>
            </a:r>
            <a:r>
              <a:rPr lang="en-US" dirty="0" smtClean="0"/>
              <a:t>certain element</a:t>
            </a:r>
            <a:r>
              <a:rPr lang="en-US" dirty="0"/>
              <a:t>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 smtClean="0"/>
              <a:t> </a:t>
            </a:r>
            <a:r>
              <a:rPr lang="en-US" sz="3400" dirty="0"/>
              <a:t>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from begin </a:t>
            </a:r>
            <a:r>
              <a:rPr lang="en-US" sz="3400" dirty="0"/>
              <a:t>to end (end not included</a:t>
            </a:r>
            <a:r>
              <a:rPr lang="en-US" sz="3400" dirty="0" smtClean="0"/>
              <a:t>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</a:t>
            </a:r>
            <a:r>
              <a:rPr lang="en-US" sz="22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22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Iteration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once </a:t>
            </a:r>
            <a:r>
              <a:rPr lang="en-US" dirty="0"/>
              <a:t>for each array </a:t>
            </a:r>
            <a:r>
              <a:rPr lang="en-US" dirty="0" smtClean="0"/>
              <a:t>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=&gt; {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/>
          <a:lstStyle/>
          <a:p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that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the </a:t>
            </a:r>
            <a:r>
              <a:rPr lang="en-US" dirty="0" smtClean="0"/>
              <a:t>test </a:t>
            </a:r>
            <a:r>
              <a:rPr lang="en-US" dirty="0"/>
              <a:t>implemented by the </a:t>
            </a:r>
            <a:r>
              <a:rPr lang="en-US" dirty="0" smtClean="0"/>
              <a:t>provided function</a:t>
            </a:r>
          </a:p>
          <a:p>
            <a:r>
              <a:rPr lang="en-US" dirty="0" smtClean="0"/>
              <a:t>Calls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callback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once for each </a:t>
            </a:r>
            <a:r>
              <a:rPr lang="en-US" dirty="0" smtClean="0"/>
              <a:t>element </a:t>
            </a:r>
            <a:r>
              <a:rPr lang="en-US" dirty="0"/>
              <a:t>in an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Constructs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the values for which </a:t>
            </a:r>
            <a:r>
              <a:rPr lang="en-US" dirty="0" smtClean="0"/>
              <a:t>callback </a:t>
            </a:r>
            <a:r>
              <a:rPr lang="en-US" dirty="0"/>
              <a:t>returns a value that </a:t>
            </a:r>
            <a:r>
              <a:rPr lang="en-US" dirty="0" smtClean="0"/>
              <a:t>coerces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mutate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on which it is called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416737" y="3445218"/>
            <a:ext cx="1152000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['apple', 'banana', 'grapes', 'mango', 'orange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Filter array items based on search criteria (query)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(arr, query) {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arr.filter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(function(el) {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el.toLowerCase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query.toLowerCase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()) !== -1;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latinLnBrk="1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filterItems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(fruits,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['apple', 'grapes']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2113" y="1224000"/>
            <a:ext cx="11504623" cy="20860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isBigEnough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(value) { </a:t>
            </a:r>
            <a:endParaRPr lang="en-US" sz="2400" dirty="0" smtClean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value &gt;= 10; </a:t>
            </a:r>
            <a:endParaRPr lang="en-US" sz="2400" dirty="0" smtClean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filtered = [12, 5, 8, 130, 44].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filter(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isBigEnough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filtered is [12, 130, 44]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 smtClean="0"/>
              <a:t> </a:t>
            </a:r>
            <a:r>
              <a:rPr lang="en-US" dirty="0"/>
              <a:t>if not found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600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 </a:t>
            </a:r>
            <a:r>
              <a:rPr lang="en-US" dirty="0"/>
              <a:t>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 </a:t>
            </a:r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71000" y="36589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even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(even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reates </a:t>
            </a:r>
            <a:r>
              <a:rPr lang="en-US" b="1" dirty="0">
                <a:solidFill>
                  <a:schemeClr val="bg1"/>
                </a:solidFill>
              </a:rPr>
              <a:t>a new array</a:t>
            </a:r>
            <a:r>
              <a:rPr lang="en-US" dirty="0"/>
              <a:t> with the results of calling a </a:t>
            </a:r>
            <a:r>
              <a:rPr lang="en-US" b="1" dirty="0" smtClean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574000"/>
            <a:ext cx="8118897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Reformatting an Array of Objects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54398" y="1707728"/>
            <a:ext cx="9360000" cy="4966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myUsers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chuloo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 likes: 'grilled chicken' },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chris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 likes: 'cold beer' },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{ name: '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 likes: 'fish biscuits' 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usersByFood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myUsers.map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 =&gt; 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const container =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{};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container[item.name] =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item.likes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container.age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item.name.length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* 10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container;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usersByFood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0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5857364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</a:t>
            </a:r>
            <a:r>
              <a:rPr lang="en-US" sz="3400" dirty="0" smtClean="0"/>
              <a:t>on </a:t>
            </a:r>
            <a:r>
              <a:rPr lang="en-US" sz="3400" dirty="0"/>
              <a:t>each element of the array, </a:t>
            </a:r>
            <a:r>
              <a:rPr lang="en-US" sz="3400" dirty="0" smtClean="0"/>
              <a:t>resulting </a:t>
            </a:r>
            <a:r>
              <a:rPr lang="en-US" sz="3400" dirty="0"/>
              <a:t>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output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 smtClean="0"/>
              <a:t>The reduce method accepts </a:t>
            </a:r>
            <a:r>
              <a:rPr lang="en-US" sz="3400" b="1" dirty="0">
                <a:solidFill>
                  <a:schemeClr val="bg1"/>
                </a:solidFill>
              </a:rPr>
              <a:t>2 parameters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3400" dirty="0" smtClean="0"/>
              <a:t>Reducer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3400" dirty="0" smtClean="0"/>
              <a:t>Initial value</a:t>
            </a:r>
            <a:endParaRPr lang="en-US" sz="3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7712" y="2880999"/>
            <a:ext cx="9678301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  <a:endParaRPr lang="en-US" sz="2400" dirty="0" smtClean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accumulator+currentValue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</a:t>
            </a:r>
            <a:r>
              <a:rPr lang="en-US" sz="3400" dirty="0" smtClean="0"/>
              <a:t>:</a:t>
            </a:r>
            <a:endParaRPr lang="en-US" sz="3400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  <a:endParaRPr lang="en-US" sz="32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Current </a:t>
            </a:r>
            <a:r>
              <a:rPr lang="en-US" sz="3200" dirty="0"/>
              <a:t>Value </a:t>
            </a:r>
            <a:endParaRPr lang="en-US" sz="3200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 smtClean="0"/>
              <a:t>Current </a:t>
            </a:r>
            <a:r>
              <a:rPr lang="en-US" sz="3200" dirty="0"/>
              <a:t>Index </a:t>
            </a:r>
            <a:r>
              <a:rPr lang="en-US" sz="3200" dirty="0" smtClean="0"/>
              <a:t>(Optional)</a:t>
            </a:r>
            <a:endParaRPr lang="en-US" sz="3200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 smtClean="0">
                <a:solidFill>
                  <a:schemeClr val="bg1"/>
                </a:solidFill>
              </a:rPr>
              <a:t>accumulator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 smtClean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single</a:t>
            </a:r>
            <a:r>
              <a:rPr lang="en-US" sz="3400" dirty="0" smtClean="0"/>
              <a:t> </a:t>
            </a:r>
            <a:r>
              <a:rPr lang="en-US" sz="3400" dirty="0"/>
              <a:t>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23565" y="4919312"/>
            <a:ext cx="10961783" cy="768084"/>
          </a:xfrm>
        </p:spPr>
        <p:txBody>
          <a:bodyPr/>
          <a:lstStyle/>
          <a:p>
            <a:r>
              <a:rPr lang="en-US" dirty="0" smtClean="0"/>
              <a:t>Working with Arrays of Elements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Arrays in 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61307" y="1144148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Sum all 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 of values in an object array - you must supply</a:t>
            </a:r>
            <a:br>
              <a:rPr lang="en-US" dirty="0" smtClean="0"/>
            </a:br>
            <a:r>
              <a:rPr lang="en-US" dirty="0" smtClean="0"/>
              <a:t>an initial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19688" y="1773618"/>
            <a:ext cx="9166312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3].reduce(function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0);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19688" y="4522569"/>
            <a:ext cx="9166312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0;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[{x: 1}, {x: 2}, {x: 3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}]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curr.x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}, </a:t>
            </a:r>
            <a:r>
              <a:rPr lang="en-US" sz="240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00172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200" dirty="0"/>
              <a:t>Find all elements in 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200" dirty="0"/>
              <a:t> 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dirty="0"/>
              <a:t> them</a:t>
            </a:r>
          </a:p>
          <a:p>
            <a:pPr lvl="1"/>
            <a:r>
              <a:rPr lang="en-US" sz="3200" dirty="0"/>
              <a:t>Print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6490" y="3393277"/>
            <a:ext cx="2540247" cy="3118373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 of Arrays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Nested 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Arrays </a:t>
            </a:r>
            <a:r>
              <a:rPr lang="en-US" dirty="0"/>
              <a:t>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68821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34789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</a:t>
            </a:r>
            <a:r>
              <a:rPr lang="da-DK" sz="2400" b="1" dirty="0" smtClean="0">
                <a:latin typeface="Consolas" panose="020B0609020204030204" pitchFamily="49" charset="0"/>
              </a:rPr>
              <a:t>6</a:t>
            </a:r>
            <a:r>
              <a:rPr lang="da-DK" sz="2400" b="1" dirty="0">
                <a:latin typeface="Consolas" panose="020B0609020204030204" pitchFamily="49" charset="0"/>
              </a:rPr>
              <a:t>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</a:t>
            </a:r>
            <a:r>
              <a:rPr lang="da-DK" sz="2400" b="1" dirty="0" smtClean="0">
                <a:latin typeface="Consolas" panose="020B0609020204030204" pitchFamily="49" charset="0"/>
              </a:rPr>
              <a:t>9</a:t>
            </a:r>
            <a:r>
              <a:rPr lang="da-DK" sz="2400" b="1" dirty="0">
                <a:latin typeface="Consolas" panose="020B0609020204030204" pitchFamily="49" charset="0"/>
              </a:rPr>
              <a:t>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 smtClean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 smtClean="0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arr[2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</a:t>
            </a:r>
            <a:r>
              <a:rPr lang="en-US" sz="2400" b="1" dirty="0" smtClean="0">
                <a:solidFill>
                  <a:srgbClr val="FFFFFF"/>
                </a:solidFill>
              </a:rPr>
              <a:t>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row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 smtClean="0">
                <a:solidFill>
                  <a:schemeClr val="bg2"/>
                </a:solidFill>
              </a:rPr>
              <a:t>array</a:t>
            </a:r>
            <a:r>
              <a:rPr lang="de-DE" sz="2400" b="1" dirty="0" smtClean="0">
                <a:solidFill>
                  <a:schemeClr val="bg2"/>
                </a:solidFill>
              </a:rPr>
              <a:t> </a:t>
            </a:r>
            <a:r>
              <a:rPr lang="de-DE" sz="2400" b="1" dirty="0">
                <a:solidFill>
                  <a:schemeClr val="bg2"/>
                </a:solidFill>
              </a:rPr>
              <a:t>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654" y="1196125"/>
            <a:ext cx="11818096" cy="5201066"/>
          </a:xfrm>
        </p:spPr>
        <p:txBody>
          <a:bodyPr/>
          <a:lstStyle/>
          <a:p>
            <a:r>
              <a:rPr lang="en-US" dirty="0" smtClean="0"/>
              <a:t>You are given an </a:t>
            </a:r>
            <a:r>
              <a:rPr lang="en-US" b="1" dirty="0" smtClean="0">
                <a:solidFill>
                  <a:schemeClr val="bg1"/>
                </a:solidFill>
              </a:rPr>
              <a:t>array </a:t>
            </a:r>
            <a:r>
              <a:rPr lang="en-US" b="1" dirty="0">
                <a:solidFill>
                  <a:schemeClr val="bg1"/>
                </a:solidFill>
              </a:rPr>
              <a:t>of arrays</a:t>
            </a:r>
            <a:r>
              <a:rPr lang="en-US" dirty="0"/>
              <a:t>, containing number elements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Find what is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/>
              <a:t>Find what is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</a:t>
            </a:r>
            <a:r>
              <a:rPr lang="en-US" dirty="0" smtClean="0"/>
              <a:t>diagonal</a:t>
            </a:r>
          </a:p>
          <a:p>
            <a:pPr lvl="1"/>
            <a:r>
              <a:rPr lang="en-US" dirty="0" smtClean="0"/>
              <a:t>Print the diagonal sums separated by </a:t>
            </a:r>
            <a:r>
              <a:rPr lang="en-US" b="1" dirty="0" smtClean="0">
                <a:solidFill>
                  <a:schemeClr val="bg1"/>
                </a:solidFill>
              </a:rPr>
              <a:t>space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228861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 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480792" y="1436686"/>
            <a:ext cx="1826059" cy="1371600"/>
            <a:chOff x="5878536" y="3501957"/>
            <a:chExt cx="1826059" cy="13716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942012" y="3501957"/>
              <a:ext cx="1752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36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3 5 </a:t>
              </a: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-1 7 14</a:t>
              </a:r>
            </a:p>
            <a:p>
              <a:pPr algn="ctr">
                <a:lnSpc>
                  <a:spcPct val="90000"/>
                </a:lnSpc>
              </a:pP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 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-8 89</a:t>
              </a:r>
            </a:p>
          </p:txBody>
        </p:sp>
        <p:sp>
          <p:nvSpPr>
            <p:cNvPr id="9" name="Rectangle: Rounded Corners 7"/>
            <p:cNvSpPr/>
            <p:nvPr/>
          </p:nvSpPr>
          <p:spPr>
            <a:xfrm rot="18395914">
              <a:off x="6609640" y="3306879"/>
              <a:ext cx="417121" cy="1772789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8"/>
            <p:cNvSpPr/>
            <p:nvPr/>
          </p:nvSpPr>
          <p:spPr>
            <a:xfrm rot="3143924">
              <a:off x="6523423" y="3335491"/>
              <a:ext cx="417121" cy="170689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5" y="1596445"/>
            <a:ext cx="8282044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2800" dirty="0">
                <a:solidFill>
                  <a:schemeClr val="bg2"/>
                </a:solidFill>
              </a:rPr>
              <a:t>Arrays are </a:t>
            </a:r>
            <a:r>
              <a:rPr lang="en-US" sz="2800" b="1" dirty="0">
                <a:solidFill>
                  <a:schemeClr val="bg1"/>
                </a:solidFill>
              </a:rPr>
              <a:t>list-like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objects</a:t>
            </a:r>
            <a:endParaRPr lang="en-US" sz="2800" dirty="0"/>
          </a:p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Elements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index number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methods - methods that </a:t>
            </a:r>
            <a:r>
              <a:rPr lang="en-US" sz="2800" b="1" dirty="0">
                <a:solidFill>
                  <a:schemeClr val="bg1"/>
                </a:solidFill>
              </a:rPr>
              <a:t>change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the </a:t>
            </a:r>
            <a:br>
              <a:rPr lang="en-US" sz="2800" dirty="0" smtClean="0">
                <a:solidFill>
                  <a:schemeClr val="bg2"/>
                </a:solidFill>
                <a:latin typeface="+mj-lt"/>
              </a:rPr>
            </a:b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original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Accessor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methods - methods that return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Looping through arrays </a:t>
            </a:r>
            <a:endParaRPr lang="bg-BG" sz="2800" dirty="0" smtClean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  <a:latin typeface="+mj-lt"/>
              </a:rPr>
              <a:t>Nested arrays</a:t>
            </a: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objects</a:t>
            </a:r>
            <a:endParaRPr lang="en-US" sz="3200" dirty="0" smtClean="0"/>
          </a:p>
          <a:p>
            <a:pPr>
              <a:spcAft>
                <a:spcPts val="800"/>
              </a:spcAft>
            </a:pPr>
            <a:r>
              <a:rPr lang="en-US" sz="3200" dirty="0" smtClean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 smtClean="0"/>
              <a:t>, the variable points to an </a:t>
            </a:r>
            <a:br>
              <a:rPr lang="en-US" sz="3200" dirty="0" smtClean="0"/>
            </a:br>
            <a:r>
              <a:rPr lang="en-US" sz="3200" dirty="0" smtClean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 smtClean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698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2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types</a:t>
            </a:r>
            <a:r>
              <a:rPr lang="en-US" dirty="0" smtClean="0"/>
              <a:t> </a:t>
            </a:r>
            <a:r>
              <a:rPr lang="en-US" dirty="0"/>
              <a:t>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 smtClean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at any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can be stored at non-contiguous locations in </a:t>
            </a:r>
            <a:r>
              <a:rPr lang="en-US" dirty="0" smtClean="0"/>
              <a:t>the array</a:t>
            </a:r>
          </a:p>
          <a:p>
            <a:r>
              <a:rPr lang="en-US" dirty="0"/>
              <a:t>JavaScript arrays are not guaranteed to be </a:t>
            </a:r>
            <a:r>
              <a:rPr lang="en-US" dirty="0" smtClean="0"/>
              <a:t>dense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51669" y="1108911"/>
            <a:ext cx="9855000" cy="5546589"/>
          </a:xfrm>
        </p:spPr>
        <p:txBody>
          <a:bodyPr>
            <a:normAutofit/>
          </a:bodyPr>
          <a:lstStyle/>
          <a:p>
            <a:r>
              <a:rPr lang="en-US" dirty="0"/>
              <a:t>Setting or accessing via non-integers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notation</a:t>
            </a:r>
            <a:r>
              <a:rPr lang="en-US" dirty="0" smtClean="0"/>
              <a:t> </a:t>
            </a:r>
            <a:r>
              <a:rPr lang="en-US" dirty="0"/>
              <a:t>(or dot notation)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set or retrieve an </a:t>
            </a:r>
            <a:r>
              <a:rPr lang="en-US" dirty="0" smtClean="0"/>
              <a:t>element </a:t>
            </a:r>
            <a:r>
              <a:rPr lang="en-US" dirty="0"/>
              <a:t>from the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list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It will </a:t>
            </a:r>
            <a:r>
              <a:rPr lang="en-US" dirty="0"/>
              <a:t>set or access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dirty="0" smtClean="0"/>
              <a:t> </a:t>
            </a:r>
            <a:r>
              <a:rPr lang="en-US" dirty="0"/>
              <a:t>associated with that </a:t>
            </a:r>
            <a:r>
              <a:rPr lang="en-US" sz="3200" b="1" dirty="0">
                <a:solidFill>
                  <a:schemeClr val="bg1"/>
                </a:solidFill>
              </a:rPr>
              <a:t>array's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dirty="0" smtClean="0"/>
              <a:t>The </a:t>
            </a:r>
            <a:r>
              <a:rPr lang="en-US" dirty="0"/>
              <a:t>array's object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list of array </a:t>
            </a:r>
            <a:r>
              <a:rPr lang="en-US" sz="3400" b="1" dirty="0" smtClean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 are </a:t>
            </a:r>
            <a:r>
              <a:rPr lang="en-US" sz="3400" b="1" dirty="0" smtClean="0">
                <a:solidFill>
                  <a:schemeClr val="bg1"/>
                </a:solidFill>
              </a:rPr>
              <a:t>separate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Indexation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51000" y="983404"/>
            <a:ext cx="9148849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let a = [1, 2, 3];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console.log(a);</a:t>
            </a:r>
          </a:p>
          <a:p>
            <a:r>
              <a:rPr lang="en-US" sz="2400" dirty="0" smtClean="0">
                <a:solidFill>
                  <a:schemeClr val="bg1"/>
                </a:solidFill>
                <a:effectLst/>
              </a:rPr>
              <a:t>a[3] = 4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console.log(a);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[ 1, 2, 3, 4 ]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0999" y="2758359"/>
            <a:ext cx="9148849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arr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[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&lt;1 empty item&gt;, 'Grapes', 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/>
            </a:r>
            <a:br>
              <a:rPr lang="en-US" sz="2400" i="1" dirty="0" smtClean="0">
                <a:solidFill>
                  <a:schemeClr val="accent2"/>
                </a:solidFill>
                <a:effectLst/>
              </a:rPr>
            </a:br>
            <a:r>
              <a:rPr lang="en-US" sz="2400" i="1" dirty="0" smtClean="0">
                <a:solidFill>
                  <a:schemeClr val="accent2"/>
                </a:solidFill>
                <a:effectLst/>
              </a:rPr>
              <a:t>'3.4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': 'Oranges', '-1': 'Apples' 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05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</TotalTime>
  <Words>1177</Words>
  <Application>Microsoft Office PowerPoint</Application>
  <PresentationFormat>Widescreen</PresentationFormat>
  <Paragraphs>480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Arrays Indexation</vt:lpstr>
      <vt:lpstr>Examples</vt:lpstr>
      <vt:lpstr>Accessing Array Elements</vt:lpstr>
      <vt:lpstr>Accessing Elements</vt:lpstr>
      <vt:lpstr>Accessing Elements</vt:lpstr>
      <vt:lpstr>Modify the Array</vt:lpstr>
      <vt:lpstr>Pop</vt:lpstr>
      <vt:lpstr>Push</vt:lpstr>
      <vt:lpstr>Shift</vt:lpstr>
      <vt:lpstr>Unshift</vt:lpstr>
      <vt:lpstr>Splice</vt:lpstr>
      <vt:lpstr>Fill</vt:lpstr>
      <vt:lpstr>Reverse</vt:lpstr>
      <vt:lpstr>Sort</vt:lpstr>
      <vt:lpstr>Sort Examples</vt:lpstr>
      <vt:lpstr>Sorting Objects</vt:lpstr>
      <vt:lpstr>Accessor Methods</vt:lpstr>
      <vt:lpstr>Join</vt:lpstr>
      <vt:lpstr>IndexOf</vt:lpstr>
      <vt:lpstr>Concat</vt:lpstr>
      <vt:lpstr>Includes</vt:lpstr>
      <vt:lpstr>Slice</vt:lpstr>
      <vt:lpstr>Iteration Methods</vt:lpstr>
      <vt:lpstr>ForEach</vt:lpstr>
      <vt:lpstr>Filter</vt:lpstr>
      <vt:lpstr>Filter Example</vt:lpstr>
      <vt:lpstr>Find</vt:lpstr>
      <vt:lpstr>Some</vt:lpstr>
      <vt:lpstr>Map</vt:lpstr>
      <vt:lpstr>Map</vt:lpstr>
      <vt:lpstr>Reduce</vt:lpstr>
      <vt:lpstr>Reducer Function</vt:lpstr>
      <vt:lpstr>Examples</vt:lpstr>
      <vt:lpstr>Problem: Process Odd Numbers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Matrices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9</cp:revision>
  <dcterms:created xsi:type="dcterms:W3CDTF">2018-05-23T13:08:44Z</dcterms:created>
  <dcterms:modified xsi:type="dcterms:W3CDTF">2020-01-08T13:17:06Z</dcterms:modified>
  <cp:category>computer programming;programming;software development;software engineering</cp:category>
</cp:coreProperties>
</file>