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31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6" r:id="rId57"/>
    <p:sldId id="312" r:id="rId58"/>
    <p:sldId id="313" r:id="rId59"/>
    <p:sldId id="318" r:id="rId60"/>
    <p:sldId id="31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572216B-6879-401C-B085-82539F9EB4C4}">
          <p14:sldIdLst>
            <p14:sldId id="256"/>
            <p14:sldId id="257"/>
            <p14:sldId id="258"/>
          </p14:sldIdLst>
        </p14:section>
        <p14:section name="Unit Testing" id="{E8D15922-DF5C-46B9-8B55-B6F825AFC1D7}">
          <p14:sldIdLst>
            <p14:sldId id="31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Conclusion" id="{1B2A3F1E-1C8E-498A-9AA0-2A1E1D301F1B}">
          <p14:sldIdLst>
            <p14:sldId id="310"/>
            <p14:sldId id="316"/>
            <p14:sldId id="312"/>
            <p14:sldId id="313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0006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6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3985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2149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3832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6699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5333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561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967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6663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2553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817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1339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5073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18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309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6697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030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933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671147" y="2843147"/>
            <a:ext cx="3491328" cy="1410106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  <a:p>
            <a:pPr>
              <a:lnSpc>
                <a:spcPct val="100000"/>
              </a:lnSpc>
              <a:buSzPct val="90000"/>
            </a:pPr>
            <a:endParaRPr lang="en-US" sz="3400" dirty="0"/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users’ needs and expectations</a:t>
            </a:r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Software Used to Test </a:t>
            </a:r>
            <a:r>
              <a:rPr lang="en-US" dirty="0" smtClean="0"/>
              <a:t>Software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What is Unit Testing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200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Can’t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22827" y="3887035"/>
            <a:ext cx="7638173" cy="24728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void TestSum()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59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/>
              <a:t> 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 of 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Bonus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Away from Manual Testing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6" name="Oval 5"/>
          <p:cNvSpPr/>
          <p:nvPr/>
        </p:nvSpPr>
        <p:spPr>
          <a:xfrm>
            <a:off x="5061081" y="2541489"/>
            <a:ext cx="4244959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1" name="Oval 10"/>
          <p:cNvSpPr/>
          <p:nvPr/>
        </p:nvSpPr>
        <p:spPr>
          <a:xfrm>
            <a:off x="3571625" y="3876773"/>
            <a:ext cx="2681027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0" name="Oval 9"/>
          <p:cNvSpPr/>
          <p:nvPr/>
        </p:nvSpPr>
        <p:spPr>
          <a:xfrm>
            <a:off x="2529004" y="4956391"/>
            <a:ext cx="1416538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7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Setup and First </a:t>
            </a:r>
            <a:r>
              <a:rPr lang="en-GB" dirty="0" smtClean="0"/>
              <a:t>Test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NUnit 3.0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GB" dirty="0"/>
              <a:t>Initially ported from </a:t>
            </a:r>
            <a:r>
              <a:rPr lang="en-GB" b="1" dirty="0">
                <a:solidFill>
                  <a:schemeClr val="bg1"/>
                </a:solidFill>
              </a:rPr>
              <a:t>Junit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dirty="0"/>
              <a:t> version </a:t>
            </a:r>
            <a:r>
              <a:rPr lang="en-US" b="1" dirty="0">
                <a:solidFill>
                  <a:schemeClr val="bg1"/>
                </a:solidFill>
              </a:rPr>
              <a:t>3.0</a:t>
            </a:r>
            <a:r>
              <a:rPr lang="en-US" dirty="0"/>
              <a:t>, has been completely </a:t>
            </a:r>
            <a:r>
              <a:rPr lang="en-US" b="1" dirty="0">
                <a:solidFill>
                  <a:schemeClr val="bg1"/>
                </a:solidFill>
              </a:rPr>
              <a:t>rewritten</a:t>
            </a:r>
          </a:p>
          <a:p>
            <a:r>
              <a:rPr lang="en-US" dirty="0"/>
              <a:t>NUnit is an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software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Support</a:t>
            </a:r>
            <a:r>
              <a:rPr lang="en-US" dirty="0"/>
              <a:t> for a wide range of </a:t>
            </a:r>
            <a:r>
              <a:rPr lang="en-US" b="1" dirty="0">
                <a:solidFill>
                  <a:schemeClr val="bg1"/>
                </a:solidFill>
              </a:rPr>
              <a:t>.NET platforms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833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NUnit allows for </a:t>
            </a:r>
            <a:r>
              <a:rPr lang="en-US" b="1" dirty="0">
                <a:solidFill>
                  <a:schemeClr val="bg1"/>
                </a:solidFill>
              </a:rPr>
              <a:t>parameterized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Readable </a:t>
            </a:r>
            <a:r>
              <a:rPr lang="en-GB" dirty="0"/>
              <a:t>Assert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NUnit has </a:t>
            </a:r>
            <a:r>
              <a:rPr lang="en-US" b="1" dirty="0">
                <a:solidFill>
                  <a:schemeClr val="bg1"/>
                </a:solidFill>
              </a:rPr>
              <a:t>frequent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MS-Test has only one </a:t>
            </a:r>
            <a:br>
              <a:rPr lang="en-US" dirty="0"/>
            </a:br>
            <a:r>
              <a:rPr lang="en-US" dirty="0"/>
              <a:t>per VS version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message assertion </a:t>
            </a:r>
          </a:p>
          <a:p>
            <a:pPr lvl="1"/>
            <a:r>
              <a:rPr lang="en-US" dirty="0"/>
              <a:t>Can be done using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in NUnit</a:t>
            </a:r>
          </a:p>
          <a:p>
            <a:pPr lvl="1"/>
            <a:r>
              <a:rPr lang="en-US" dirty="0"/>
              <a:t>Must be done using </a:t>
            </a:r>
            <a:r>
              <a:rPr lang="en-US" b="1" dirty="0">
                <a:solidFill>
                  <a:schemeClr val="bg1"/>
                </a:solidFill>
              </a:rPr>
              <a:t>Try-Catch</a:t>
            </a:r>
            <a:r>
              <a:rPr lang="en-US" dirty="0"/>
              <a:t> in MS-Test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 vs MSTest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94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console application project</a:t>
            </a:r>
          </a:p>
          <a:p>
            <a:r>
              <a:rPr lang="en-US" dirty="0"/>
              <a:t>Add BankAccount class</a:t>
            </a:r>
          </a:p>
          <a:p>
            <a:r>
              <a:rPr lang="en-US" dirty="0"/>
              <a:t>Create NUnit Project</a:t>
            </a:r>
          </a:p>
          <a:p>
            <a:r>
              <a:rPr lang="en-US" dirty="0"/>
              <a:t>Test the </a:t>
            </a:r>
            <a:r>
              <a:rPr lang="en-US" dirty="0" err="1"/>
              <a:t>BankAccount</a:t>
            </a:r>
            <a:r>
              <a:rPr lang="en-US" dirty="0"/>
              <a:t> class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NUnit Test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11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What is Unit Testing?</a:t>
            </a:r>
          </a:p>
          <a:p>
            <a:r>
              <a:rPr lang="en-GB"/>
              <a:t>Unit Testing Basics</a:t>
            </a:r>
          </a:p>
          <a:p>
            <a:pPr lvl="1"/>
            <a:r>
              <a:rPr lang="en-GB"/>
              <a:t>3A Pattern</a:t>
            </a:r>
          </a:p>
          <a:p>
            <a:pPr lvl="1"/>
            <a:r>
              <a:rPr lang="en-GB"/>
              <a:t>Good Practices</a:t>
            </a:r>
          </a:p>
          <a:p>
            <a:r>
              <a:rPr lang="en-GB"/>
              <a:t>Unit Testing Frameworks – NUnit</a:t>
            </a:r>
          </a:p>
          <a:p>
            <a:r>
              <a:rPr lang="en-GB"/>
              <a:t>Mocking and Mock Objects</a:t>
            </a:r>
          </a:p>
          <a:p>
            <a:endParaRPr lang="en-US" noProof="1"/>
          </a:p>
          <a:p>
            <a:endParaRPr lang="bg-BG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2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Create a class </a:t>
            </a:r>
            <a:r>
              <a:rPr lang="en-US" noProof="1" smtClean="0"/>
              <a:t>library (.Net Core) </a:t>
            </a:r>
          </a:p>
          <a:p>
            <a:pPr lvl="1"/>
            <a:r>
              <a:rPr lang="en-US" dirty="0" smtClean="0"/>
              <a:t>Name </a:t>
            </a:r>
            <a:r>
              <a:rPr lang="en-US" dirty="0"/>
              <a:t>it like the project you are testing, but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.Tests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dirty="0"/>
              <a:t>suffix</a:t>
            </a:r>
          </a:p>
          <a:p>
            <a:pPr lvl="1"/>
            <a:r>
              <a:rPr lang="en-US" dirty="0"/>
              <a:t>Right click on the project to open the </a:t>
            </a:r>
            <a:r>
              <a:rPr lang="en-US" b="1" dirty="0">
                <a:solidFill>
                  <a:schemeClr val="bg1"/>
                </a:solidFill>
              </a:rPr>
              <a:t>NuGet package manager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 </a:t>
            </a:r>
            <a:r>
              <a:rPr lang="en-US" b="1" dirty="0">
                <a:solidFill>
                  <a:schemeClr val="bg1"/>
                </a:solidFill>
              </a:rPr>
              <a:t>applicaton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Add BankAccount class for us to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Test(2)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D202A7-BC3F-48C0-963B-0455686979A4}"/>
              </a:ext>
            </a:extLst>
          </p:cNvPr>
          <p:cNvGrpSpPr/>
          <p:nvPr/>
        </p:nvGrpSpPr>
        <p:grpSpPr>
          <a:xfrm>
            <a:off x="1304278" y="4708269"/>
            <a:ext cx="3862526" cy="1645347"/>
            <a:chOff x="5015144" y="4912455"/>
            <a:chExt cx="3862526" cy="1645347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6" name="Text Placeholder 3">
              <a:extLst>
                <a:ext uri="{FF2B5EF4-FFF2-40B4-BE49-F238E27FC236}">
                  <a16:creationId xmlns:a16="http://schemas.microsoft.com/office/drawing/2014/main" id="{3916F9E7-18C8-44DC-9AC0-3481A213EBBF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5499391"/>
              <a:ext cx="3862526" cy="105841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defTabSz="1218438" latinLnBrk="1"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None/>
                <a:defRPr sz="2397" b="1"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noProof="1"/>
                <a:t>+Amount : decimal</a:t>
              </a:r>
            </a:p>
            <a:p>
              <a:r>
                <a:rPr lang="en-US" noProof="1"/>
                <a:t>+BankAccount(decimal)</a:t>
              </a:r>
            </a:p>
          </p:txBody>
        </p:sp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D3C1CB86-60FF-4FA7-8910-BAC8A152D7C8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4912455"/>
              <a:ext cx="3862526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defTabSz="1218438" latinLnBrk="1"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None/>
                <a:defRPr sz="2397" b="1"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noProof="1"/>
                <a:t>BankAccount</a:t>
              </a:r>
              <a:endParaRPr lang="en-US" noProof="1"/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0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</a:rPr>
              <a:t>NUnit3TestAdapter</a:t>
            </a: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Install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Microsoft.Net.Test.Sdk</a:t>
            </a: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en-US" dirty="0"/>
              <a:t>Open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Explorer</a:t>
            </a:r>
            <a:r>
              <a:rPr lang="en-US" dirty="0"/>
              <a:t> (Ctrl + E, T or Test-&gt;Windows -&gt;TestExplorer)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Test(2)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884EC-2465-41D2-A103-C7384655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4" y="1705120"/>
            <a:ext cx="5704606" cy="853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80761-5374-4E20-A640-B93958EE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4" y="4951637"/>
            <a:ext cx="5034716" cy="7273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A8A76F-8394-4293-BCAA-6E8F1D3C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64" y="3335916"/>
            <a:ext cx="6781581" cy="72736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8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your first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</a:t>
            </a:r>
            <a:r>
              <a:rPr lang="en-GB" dirty="0"/>
              <a:t> (3)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9199" y="1810151"/>
            <a:ext cx="10653602" cy="4446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[TestFixture]</a:t>
            </a:r>
          </a:p>
          <a:p>
            <a:r>
              <a:rPr lang="en-US" dirty="0"/>
              <a:t>public class BankAcountTests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[Test]</a:t>
            </a:r>
          </a:p>
          <a:p>
            <a:r>
              <a:rPr lang="en-US" dirty="0"/>
              <a:t>  public void AccountInitializeWithPositiveValue() {</a:t>
            </a:r>
          </a:p>
          <a:p>
            <a:r>
              <a:rPr lang="en-US" dirty="0"/>
              <a:t>    BankAccount account = new </a:t>
            </a:r>
            <a:r>
              <a:rPr lang="en-US" dirty="0"/>
              <a:t>BankAccount(2000m);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Assert.That</a:t>
            </a:r>
            <a:r>
              <a:rPr lang="en-US" dirty="0"/>
              <a:t>(account.Amount, </a:t>
            </a:r>
            <a:r>
              <a:rPr lang="en-US" dirty="0">
                <a:solidFill>
                  <a:schemeClr val="bg1"/>
                </a:solidFill>
              </a:rPr>
              <a:t>Is</a:t>
            </a:r>
            <a:r>
              <a:rPr lang="en-US" dirty="0"/>
              <a:t>.EqualTo(2000m));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071000" y="1676663"/>
            <a:ext cx="3655690" cy="760521"/>
          </a:xfrm>
          <a:prstGeom prst="wedgeRoundRectCallout">
            <a:avLst>
              <a:gd name="adj1" fmla="val -61748"/>
              <a:gd name="adj2" fmla="val 1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Attribute that marks a class that contains tests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556999" y="3204000"/>
            <a:ext cx="1925285" cy="461950"/>
          </a:xfrm>
          <a:prstGeom prst="wedgeRoundRectCallout">
            <a:avLst>
              <a:gd name="adj1" fmla="val -57146"/>
              <a:gd name="adj2" fmla="val 235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Test Method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236466" y="5277119"/>
            <a:ext cx="2566353" cy="769511"/>
          </a:xfrm>
          <a:prstGeom prst="wedgeRoundRectCallout">
            <a:avLst>
              <a:gd name="adj1" fmla="val -55738"/>
              <a:gd name="adj2" fmla="val -464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Assert class comes with NUnit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Organize and clarify </a:t>
            </a:r>
            <a:r>
              <a:rPr lang="en-US" dirty="0"/>
              <a:t>test code by breaking down a test case into the following </a:t>
            </a:r>
            <a:r>
              <a:rPr lang="en-US" b="1" dirty="0">
                <a:solidFill>
                  <a:schemeClr val="bg1"/>
                </a:solidFill>
              </a:rPr>
              <a:t>functional sections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section of a unit test initializes objects and sets the value of the data that is passed to the test case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section invokes the test case with the arranged </a:t>
            </a:r>
            <a:br>
              <a:rPr lang="en-US" dirty="0"/>
            </a:br>
            <a:r>
              <a:rPr lang="en-US" dirty="0"/>
              <a:t>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/>
              <a:t> section verifies the test case behaves as expected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AAA Testing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100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3A Pattern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42977" y="1680262"/>
            <a:ext cx="9506046" cy="435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DepositShouldAddMoney()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(account.Balance,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.EqualTo(50));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01000" y="4014000"/>
            <a:ext cx="3380569" cy="761261"/>
          </a:xfrm>
          <a:prstGeom prst="wedgeRoundRectCallout">
            <a:avLst>
              <a:gd name="adj1" fmla="val -58936"/>
              <a:gd name="adj2" fmla="val -71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Each test should test a single behavior!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8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Load provided solution in Visual Studio</a:t>
            </a:r>
            <a:endParaRPr lang="bg-BG" dirty="0"/>
          </a:p>
          <a:p>
            <a:r>
              <a:rPr lang="en-US" dirty="0"/>
              <a:t>Add new test project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</a:p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</a:p>
          <a:p>
            <a:r>
              <a:rPr lang="en-US" dirty="0"/>
              <a:t>Create the following tests:</a:t>
            </a:r>
          </a:p>
          <a:p>
            <a:pPr lvl="1"/>
            <a:r>
              <a:rPr lang="en-US" dirty="0"/>
              <a:t>Test if weapon </a:t>
            </a:r>
            <a:r>
              <a:rPr lang="en-US" b="1" dirty="0">
                <a:solidFill>
                  <a:schemeClr val="bg1"/>
                </a:solidFill>
              </a:rPr>
              <a:t>loses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durability</a:t>
            </a:r>
            <a:r>
              <a:rPr lang="en-US" dirty="0"/>
              <a:t> after attack</a:t>
            </a:r>
          </a:p>
          <a:p>
            <a:pPr lvl="1"/>
            <a:r>
              <a:rPr lang="en-US" dirty="0"/>
              <a:t>Test attacking with a </a:t>
            </a:r>
            <a:r>
              <a:rPr lang="en-US" b="1" dirty="0">
                <a:solidFill>
                  <a:schemeClr val="bg1"/>
                </a:solidFill>
              </a:rPr>
              <a:t>broken weapon</a:t>
            </a:r>
          </a:p>
          <a:p>
            <a:pPr lvl="2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Axe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84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74109" y="1277311"/>
            <a:ext cx="10243782" cy="5301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AxeLosesDurabilyAfterAttack()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(axe.DurabilityPoints,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EqualTo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(9));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713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371000" y="1584000"/>
            <a:ext cx="9506047" cy="4644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BrokenAxeCantAttack()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Axe axe = new Axe(1, 1);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Assert.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(() =&gt; axe.Attack(dummy),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.InvalidOperationException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.With.Message.EqualTo("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 is broken.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8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r>
              <a:rPr lang="en-US" dirty="0"/>
              <a:t>Create the following tests</a:t>
            </a:r>
          </a:p>
          <a:p>
            <a:pPr lvl="1"/>
            <a:r>
              <a:rPr lang="en-US" dirty="0"/>
              <a:t>Dummy </a:t>
            </a:r>
            <a:r>
              <a:rPr lang="en-US" b="1" dirty="0">
                <a:solidFill>
                  <a:schemeClr val="bg1"/>
                </a:solidFill>
              </a:rPr>
              <a:t>loses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health</a:t>
            </a:r>
            <a:r>
              <a:rPr lang="en-US" dirty="0"/>
              <a:t> if attacked</a:t>
            </a:r>
          </a:p>
          <a:p>
            <a:pPr lvl="1"/>
            <a:r>
              <a:rPr lang="en-US" dirty="0"/>
              <a:t>Dead Dummy </a:t>
            </a:r>
            <a:r>
              <a:rPr lang="en-US" b="1" dirty="0">
                <a:solidFill>
                  <a:schemeClr val="bg1"/>
                </a:solidFill>
              </a:rPr>
              <a:t>throws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  <a:r>
              <a:rPr lang="en-US" dirty="0"/>
              <a:t> if attacked</a:t>
            </a:r>
          </a:p>
          <a:p>
            <a:pPr lvl="1"/>
            <a:r>
              <a:rPr lang="en-US" sz="3000" dirty="0"/>
              <a:t>Dead Dummy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give</a:t>
            </a:r>
            <a:r>
              <a:rPr lang="en-US" dirty="0"/>
              <a:t> XP</a:t>
            </a:r>
          </a:p>
          <a:p>
            <a:pPr lvl="1"/>
            <a:r>
              <a:rPr lang="en-US" dirty="0"/>
              <a:t>Alive Dummy </a:t>
            </a:r>
            <a:r>
              <a:rPr lang="en-US" b="1" dirty="0">
                <a:solidFill>
                  <a:schemeClr val="bg1"/>
                </a:solidFill>
              </a:rPr>
              <a:t>can't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give</a:t>
            </a:r>
            <a:r>
              <a:rPr lang="en-US" dirty="0"/>
              <a:t> XP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Dummy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42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729473" y="1375745"/>
            <a:ext cx="8812566" cy="50272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DummyLosesHealthAfterAttack()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Dummy dummy = new Dummy(20, 10);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dummy.TakeAttack(5);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(dummy.Health,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EqualTo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(15));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Write the rest of the tests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7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8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How to Write Good </a:t>
            </a:r>
            <a:r>
              <a:rPr lang="en-US" dirty="0" smtClean="0"/>
              <a:t>Tests</a:t>
            </a:r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Unit Testing Best Practices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Condition</a:t>
            </a:r>
          </a:p>
          <a:p>
            <a:endParaRPr lang="en-GB" dirty="0"/>
          </a:p>
          <a:p>
            <a:r>
              <a:rPr lang="en-GB" dirty="0"/>
              <a:t>Comparison</a:t>
            </a:r>
          </a:p>
          <a:p>
            <a:endParaRPr lang="en-GB" dirty="0"/>
          </a:p>
          <a:p>
            <a:r>
              <a:rPr lang="en-GB" dirty="0"/>
              <a:t>Exception</a:t>
            </a:r>
          </a:p>
          <a:p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Asserts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3509" y="3341337"/>
            <a:ext cx="74674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dirty="0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GB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actual</a:t>
            </a:r>
            <a:r>
              <a:rPr lang="en-GB" sz="2397" b="1" dirty="0">
                <a:latin typeface="Consolas" pitchFamily="49" charset="0"/>
                <a:cs typeface="Consolas" pitchFamily="49" charset="0"/>
              </a:rPr>
              <a:t>, Is.EqualTo(</a:t>
            </a:r>
            <a:r>
              <a:rPr lang="en-GB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expected</a:t>
            </a:r>
            <a:r>
              <a:rPr lang="en-GB" sz="2397" b="1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3509" y="1876033"/>
            <a:ext cx="74674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dirty="0">
                <a:latin typeface="Consolas" pitchFamily="49" charset="0"/>
                <a:cs typeface="Consolas" pitchFamily="49" charset="0"/>
              </a:rPr>
              <a:t>Assert.That(bool </a:t>
            </a:r>
            <a:r>
              <a:rPr lang="en-GB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GB" sz="2397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3509" y="4694691"/>
            <a:ext cx="7467492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Assert.That(() =&gt; { code },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Throws.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ExpectedException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18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String Assert</a:t>
            </a:r>
          </a:p>
          <a:p>
            <a:endParaRPr lang="en-GB" sz="2800" b="1" dirty="0"/>
          </a:p>
          <a:p>
            <a:endParaRPr lang="en-GB" sz="1400" b="1" dirty="0"/>
          </a:p>
          <a:p>
            <a:r>
              <a:rPr lang="en-GB" dirty="0"/>
              <a:t>Collection Assert</a:t>
            </a:r>
          </a:p>
          <a:p>
            <a:endParaRPr lang="en-GB" b="1" dirty="0"/>
          </a:p>
          <a:p>
            <a:endParaRPr lang="en-GB" sz="1200" b="1" dirty="0"/>
          </a:p>
          <a:p>
            <a:r>
              <a:rPr lang="en-GB" dirty="0"/>
              <a:t>File Assert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Asserts (2)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5801" y="1796844"/>
            <a:ext cx="7484907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Assert.That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actual,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.Contain(string</a:t>
            </a:r>
            <a:r>
              <a:rPr lang="en-US" sz="2397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expected));</a:t>
            </a:r>
            <a:endParaRPr lang="en-GB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799" y="3457854"/>
            <a:ext cx="7484909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expected</a:t>
            </a: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/>
            </a:r>
            <a:br>
              <a:rPr lang="bg-BG" sz="2397" b="1" noProof="1" smtClean="0">
                <a:latin typeface="Consolas" pitchFamily="49" charset="0"/>
                <a:cs typeface="Consolas" pitchFamily="49" charset="0"/>
              </a:rPr>
            </a:b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.Member(object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actual));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799" y="5207478"/>
            <a:ext cx="7484909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Assert.That(string filePath,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.Exist);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Assert.That(FileInfo file,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.Exist);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1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Assertions can </a:t>
            </a:r>
            <a:r>
              <a:rPr lang="en-US" b="1" dirty="0">
                <a:solidFill>
                  <a:schemeClr val="bg1"/>
                </a:solidFill>
              </a:rPr>
              <a:t>show messages</a:t>
            </a:r>
          </a:p>
          <a:p>
            <a:pPr lvl="1"/>
            <a:r>
              <a:rPr lang="en-US" dirty="0"/>
              <a:t>Helps with </a:t>
            </a:r>
            <a:r>
              <a:rPr lang="en-US" b="1" dirty="0">
                <a:solidFill>
                  <a:schemeClr val="bg1"/>
                </a:solidFill>
              </a:rPr>
              <a:t>diagnostics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09279" y="2559409"/>
            <a:ext cx="8891721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 Durability doesn't change after attack"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019336" y="4183436"/>
            <a:ext cx="2828960" cy="1140542"/>
          </a:xfrm>
          <a:prstGeom prst="wedgeRoundRectCallout">
            <a:avLst>
              <a:gd name="adj1" fmla="val -62308"/>
              <a:gd name="adj2" fmla="val -278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Test failure messages help to find the problem</a:t>
            </a:r>
            <a:endParaRPr lang="bg-BG" sz="2400" b="1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27" y="3726237"/>
            <a:ext cx="5332680" cy="1795838"/>
          </a:xfrm>
          <a:prstGeom prst="roundRect">
            <a:avLst>
              <a:gd name="adj" fmla="val 10240"/>
            </a:avLst>
          </a:prstGeom>
          <a:ln w="6350"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22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Repeat Yourself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06000" y="1854000"/>
            <a:ext cx="7145475" cy="390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TestInit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TearDown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TestCleanUp() { …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98738" y="2516835"/>
            <a:ext cx="2365732" cy="803143"/>
          </a:xfrm>
          <a:prstGeom prst="wedgeRoundRectCallout">
            <a:avLst>
              <a:gd name="adj1" fmla="val -64480"/>
              <a:gd name="adj2" fmla="val 337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Executes before each test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724645" y="4451835"/>
            <a:ext cx="2508183" cy="690166"/>
          </a:xfrm>
          <a:prstGeom prst="wedgeRoundRectCallout">
            <a:avLst>
              <a:gd name="adj1" fmla="val -61719"/>
              <a:gd name="adj2" fmla="val 326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Executes after each test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58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readable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7540" y="4627508"/>
            <a:ext cx="8564732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7540" y="3214458"/>
            <a:ext cx="8564732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876" y="4850281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05874" y="3544229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Refactor the tests for </a:t>
            </a:r>
            <a:r>
              <a:rPr lang="en-US" b="1" dirty="0">
                <a:solidFill>
                  <a:schemeClr val="bg1"/>
                </a:solidFill>
              </a:rPr>
              <a:t>Axe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  <a:r>
              <a:rPr lang="en-US" dirty="0"/>
              <a:t> classes</a:t>
            </a:r>
          </a:p>
          <a:p>
            <a:r>
              <a:rPr lang="en-US" dirty="0"/>
              <a:t>Make sure that: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test methods are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</a:p>
          <a:p>
            <a:pPr lvl="1"/>
            <a:r>
              <a:rPr lang="en-US" dirty="0"/>
              <a:t>You use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assertions</a:t>
            </a:r>
            <a:r>
              <a:rPr lang="en-US" dirty="0"/>
              <a:t> (assert equals vs assert true)</a:t>
            </a:r>
          </a:p>
          <a:p>
            <a:pPr lvl="1"/>
            <a:r>
              <a:rPr lang="en-US" dirty="0"/>
              <a:t>You use </a:t>
            </a:r>
            <a:r>
              <a:rPr lang="en-US" b="1" dirty="0">
                <a:solidFill>
                  <a:schemeClr val="bg1"/>
                </a:solidFill>
              </a:rPr>
              <a:t>assertion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</a:p>
          <a:p>
            <a:pPr lvl="1"/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no magic numbers</a:t>
            </a:r>
          </a:p>
          <a:p>
            <a:pPr lvl="1"/>
            <a:r>
              <a:rPr lang="en-US" dirty="0"/>
              <a:t>There is no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duplication</a:t>
            </a:r>
            <a:r>
              <a:rPr lang="en-US" dirty="0"/>
              <a:t> (Don’t Repeat Yourself)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7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Solution: Refactor Tests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76000" y="2034000"/>
            <a:ext cx="6825339" cy="35121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Axe axe;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Dummy dummy;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[SetUp]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TestInit()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this.axe = new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Axe(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this.dummy = new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Dummy(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20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20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75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6000" y="1273085"/>
            <a:ext cx="9516529" cy="53824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AxeLosesDurabilyAfterAttack()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Assert.That(axe.DurabilityPoints, Is.EqualTo(1)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Axe Durability doesn't change after attack");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BrokenAxeCantAttack()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axe.Attack(dummy);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Assert.That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(() =&gt; axe.Attack(dummy),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 Throws.InvalidOperationException.With.Message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EqualTo("Axe is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broken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."));</a:t>
            </a:r>
            <a:r>
              <a:rPr lang="bg-BG" sz="2397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57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Isolating </a:t>
            </a:r>
            <a:r>
              <a:rPr lang="en-GB" dirty="0" err="1" smtClean="0"/>
              <a:t>Behaviors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3" y="1378547"/>
            <a:ext cx="3220916" cy="25445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Dependencies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11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Seven Testing Principles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723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testing the following code: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2335" y="2426873"/>
            <a:ext cx="9384236" cy="38999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4080" y="3528855"/>
            <a:ext cx="2590800" cy="842377"/>
          </a:xfrm>
          <a:prstGeom prst="wedgeRoundRectCallout">
            <a:avLst>
              <a:gd name="adj1" fmla="val -56923"/>
              <a:gd name="adj2" fmla="val 41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depends</a:t>
            </a:r>
            <a:r>
              <a:rPr lang="en-US" sz="2400" b="1" dirty="0">
                <a:solidFill>
                  <a:srgbClr val="FFFFFF"/>
                </a:solidFill>
              </a:rPr>
              <a:t> on </a:t>
            </a:r>
            <a:r>
              <a:rPr lang="en-US" sz="2400" b="1" noProof="1">
                <a:solidFill>
                  <a:srgbClr val="FFFFFF"/>
                </a:solidFill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39244" y="2082811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Concrete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51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3200400"/>
            <a:ext cx="3962400" cy="1550102"/>
          </a:xfrm>
          <a:prstGeom prst="roundRect">
            <a:avLst>
              <a:gd name="adj" fmla="val 696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852899" y="3912778"/>
            <a:ext cx="3053874" cy="575826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AccountManager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5859878" y="3917007"/>
            <a:ext cx="633909" cy="3797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871168" y="2183590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Interface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25443" y="2503210"/>
            <a:ext cx="2708787" cy="593954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inherits bugs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708B34-26A3-48BD-ADA1-D4C30AF4E1F0}"/>
              </a:ext>
            </a:extLst>
          </p:cNvPr>
          <p:cNvGrpSpPr/>
          <p:nvPr/>
        </p:nvGrpSpPr>
        <p:grpSpPr>
          <a:xfrm>
            <a:off x="6934202" y="2831580"/>
            <a:ext cx="4509114" cy="2550637"/>
            <a:chOff x="6546545" y="2814777"/>
            <a:chExt cx="4509114" cy="255063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934202" y="4750502"/>
              <a:ext cx="3733800" cy="614912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546545" y="2814777"/>
              <a:ext cx="4509114" cy="1069971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800" b="1" noProof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AccountManager</a:t>
              </a:r>
              <a:endParaRPr lang="en-GB" sz="2800" b="1" noProof="1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+Account 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GetAccount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9778" y="4020499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7F54C32C-0BBE-4B23-A266-860A3707735D}"/>
                </a:ext>
              </a:extLst>
            </p:cNvPr>
            <p:cNvSpPr/>
            <p:nvPr/>
          </p:nvSpPr>
          <p:spPr bwMode="auto">
            <a:xfrm>
              <a:off x="8632427" y="4019573"/>
              <a:ext cx="337351" cy="523220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4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Decouples classes and makes code testable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48" y="1806592"/>
            <a:ext cx="7967168" cy="4610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IAccountManager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27874" y="5697219"/>
            <a:ext cx="2564110" cy="707983"/>
          </a:xfrm>
          <a:prstGeom prst="wedgeRoundRectCallout">
            <a:avLst>
              <a:gd name="adj1" fmla="val -54166"/>
              <a:gd name="adj2" fmla="val -511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Injecting dependencies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796432" y="3213257"/>
            <a:ext cx="3065755" cy="747251"/>
          </a:xfrm>
          <a:prstGeom prst="wedgeRoundRectCallout">
            <a:avLst>
              <a:gd name="adj1" fmla="val -56039"/>
              <a:gd name="adj2" fmla="val 421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Independent from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2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parts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3676" y="1971173"/>
            <a:ext cx="10840496" cy="43378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TestGetInfoById()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AccountManager 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public Account Account(String id) { … }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AccountInfo info = bank.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GetInfo(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id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985670" y="4372177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Fake interface implementation with fixed behavior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81000" y="2347177"/>
            <a:ext cx="1848592" cy="709684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Anonymous class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2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if hero </a:t>
            </a:r>
            <a:r>
              <a:rPr lang="en-US" b="1" dirty="0">
                <a:solidFill>
                  <a:schemeClr val="bg1"/>
                </a:solidFill>
              </a:rPr>
              <a:t>gains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XP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target dies</a:t>
            </a:r>
          </a:p>
          <a:p>
            <a:r>
              <a:rPr lang="en-US" dirty="0"/>
              <a:t>You need to: </a:t>
            </a:r>
          </a:p>
          <a:p>
            <a:pPr lvl="1"/>
            <a:r>
              <a:rPr lang="en-US" dirty="0"/>
              <a:t>Make </a:t>
            </a:r>
            <a:r>
              <a:rPr lang="en-US" b="1" dirty="0">
                <a:solidFill>
                  <a:schemeClr val="bg1"/>
                </a:solidFill>
              </a:rPr>
              <a:t>Hero</a:t>
            </a:r>
            <a:r>
              <a:rPr lang="en-US" dirty="0"/>
              <a:t> class </a:t>
            </a:r>
            <a:r>
              <a:rPr lang="en-US" b="1" dirty="0">
                <a:solidFill>
                  <a:schemeClr val="bg1"/>
                </a:solidFill>
              </a:rPr>
              <a:t>testable</a:t>
            </a:r>
            <a:r>
              <a:rPr lang="en-US" dirty="0"/>
              <a:t> (use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Introduce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for Axe and Dummy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IWeapon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Interface </a:t>
            </a:r>
            <a:r>
              <a:rPr lang="en-US" noProof="1"/>
              <a:t>ITarget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test using a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Weapon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Dummy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4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788060" y="3755374"/>
            <a:ext cx="6367940" cy="29001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Itarget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TakeAttack(int attackPoints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Health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bool IsDead();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1829" y="1232310"/>
            <a:ext cx="6367940" cy="2431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IWeapon 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void Attack(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target);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AttackPoints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 DurabilityPoints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8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9200" y="4480415"/>
            <a:ext cx="9753600" cy="1693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Axe :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1700444"/>
            <a:ext cx="9753600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IWeapon weapon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this.experience = 0;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this.weapon = weapon;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215FCD29-EA80-4162-9579-9763DE9C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000" y="2317043"/>
            <a:ext cx="2819994" cy="1198152"/>
          </a:xfrm>
          <a:prstGeom prst="wedgeRoundRectCallout">
            <a:avLst>
              <a:gd name="adj1" fmla="val -56315"/>
              <a:gd name="adj2" fmla="val -456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Dependency Injection through the constructor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8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1000" y="2214000"/>
            <a:ext cx="10093654" cy="32690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FakeTarget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TakeAttack(int attackPoints)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Health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0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GiveExperience() {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20;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bool IsDead() {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true;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Implement FakeWeapon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6964" y="1674000"/>
            <a:ext cx="11126066" cy="4427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private const string HeroName = "Pesho";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HeroGainsExperienceAfterAttackIfTargetDies()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ITarget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= new FakeTarget();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IWeapon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= new FakeWeapon();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Hero hero = new Hero(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HeroName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hero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.attack(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);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889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readable, cumbersome and has too much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58" y="1929864"/>
            <a:ext cx="10840496" cy="4645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Database db = new BankDatabase()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Too many methods…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66000" y="3699000"/>
            <a:ext cx="2667000" cy="9906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Not suitable for big interfaces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35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925" y="3912937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141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of real objects</a:t>
            </a:r>
          </a:p>
          <a:p>
            <a:pPr lvl="1"/>
            <a:r>
              <a:rPr lang="en-US" dirty="0"/>
              <a:t>The object supplies non-deterministic results  -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/>
              <a:t>It has states that are difficult to create or reproduce -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It is slow -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It does not yet exist or may change behavior</a:t>
            </a:r>
          </a:p>
          <a:p>
            <a:pPr lvl="1"/>
            <a:r>
              <a:rPr lang="en-US" dirty="0"/>
              <a:t>It would have to include information and methods exclusively </a:t>
            </a:r>
            <a:br>
              <a:rPr lang="en-US" dirty="0"/>
            </a:br>
            <a:r>
              <a:rPr lang="en-US" dirty="0"/>
              <a:t>for testing purposes (and not for its actual task)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03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027" y="1196125"/>
            <a:ext cx="11818096" cy="5201066"/>
          </a:xfrm>
        </p:spPr>
        <p:txBody>
          <a:bodyPr/>
          <a:lstStyle/>
          <a:p>
            <a:r>
              <a:rPr lang="en-US" noProof="1"/>
              <a:t>Moq</a:t>
            </a:r>
            <a:r>
              <a:rPr lang="en-US" dirty="0"/>
              <a:t> provides us with an easy way of </a:t>
            </a:r>
            <a:r>
              <a:rPr lang="en-US" b="1" dirty="0">
                <a:solidFill>
                  <a:schemeClr val="bg1"/>
                </a:solidFill>
              </a:rPr>
              <a:t>creating mock objects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Strongly typed </a:t>
            </a:r>
          </a:p>
          <a:p>
            <a:pPr lvl="1"/>
            <a:r>
              <a:rPr lang="en-US" dirty="0"/>
              <a:t>Minimalistic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 Library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97887" y="4104000"/>
            <a:ext cx="9836375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mockContainer </a:t>
            </a:r>
            <a:r>
              <a:rPr lang="en-GB" sz="2397" b="1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mockView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GB" sz="2397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137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6000" y="2169000"/>
            <a:ext cx="9540000" cy="3538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IsAny&lt;int&gt;()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(0);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3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Moq</a:t>
            </a:r>
            <a:r>
              <a:rPr lang="en-US" dirty="0"/>
              <a:t> in the project </a:t>
            </a:r>
          </a:p>
          <a:p>
            <a:r>
              <a:rPr lang="en-US" dirty="0"/>
              <a:t>Mock fakes from previous problem</a:t>
            </a:r>
          </a:p>
          <a:p>
            <a:r>
              <a:rPr lang="en-US" dirty="0"/>
              <a:t>Test if hero </a:t>
            </a:r>
            <a:r>
              <a:rPr lang="en-US" b="1" dirty="0">
                <a:solidFill>
                  <a:schemeClr val="bg1"/>
                </a:solidFill>
              </a:rPr>
              <a:t>gains XP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target dies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02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463" y="1379576"/>
            <a:ext cx="10840496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fakeTarget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p.Health).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p.GiveExperience()).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(20);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p.IsDead()).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(true);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fakeWeapon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Mock&lt;IWeapon&gt;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Hero hero = new Hero("Pesho", fakeWeapon.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hero.Attack(fakeTarget.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Assert.That(hero.Experience, Is.EqualTo(20));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7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Unit Testing </a:t>
            </a:r>
            <a:r>
              <a:rPr lang="en-GB" sz="3600" dirty="0">
                <a:solidFill>
                  <a:schemeClr val="bg2"/>
                </a:solidFill>
              </a:rPr>
              <a:t>helps us build solid code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Structure</a:t>
            </a:r>
            <a:r>
              <a:rPr lang="en-GB" sz="3600" dirty="0">
                <a:solidFill>
                  <a:schemeClr val="bg2"/>
                </a:solidFill>
              </a:rPr>
              <a:t> your unit tests –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3A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Use different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assertions</a:t>
            </a:r>
            <a:r>
              <a:rPr lang="en-GB" sz="3600" dirty="0">
                <a:solidFill>
                  <a:schemeClr val="bg2"/>
                </a:solidFill>
              </a:rPr>
              <a:t> depending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on the situation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2"/>
                </a:solidFill>
              </a:rPr>
              <a:t>Dependency Injection: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Makes your classes 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testable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Looses coupling </a:t>
            </a:r>
            <a:r>
              <a:rPr lang="en-GB" sz="3400" dirty="0">
                <a:solidFill>
                  <a:schemeClr val="bg2"/>
                </a:solidFill>
              </a:rPr>
              <a:t>and improves design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Mock objects to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isolate tested behaviour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29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01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 be used to focus testing </a:t>
            </a:r>
            <a:br>
              <a:rPr lang="en-US" dirty="0"/>
            </a:br>
            <a:r>
              <a:rPr lang="en-US" dirty="0"/>
              <a:t>efforts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110" y="3993118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contains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</a:t>
            </a:r>
          </a:p>
          <a:p>
            <a:pPr lvl="2"/>
            <a:r>
              <a:rPr lang="en-US" dirty="0"/>
              <a:t>Responsible for most of the operational failures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their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2610</Words>
  <Application>Microsoft Office PowerPoint</Application>
  <PresentationFormat>Widescreen</PresentationFormat>
  <Paragraphs>648</Paragraphs>
  <Slides>60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Unit Testing</vt:lpstr>
      <vt:lpstr>Table of Contents</vt:lpstr>
      <vt:lpstr>Questions</vt:lpstr>
      <vt:lpstr>Seven Testing Principles</vt:lpstr>
      <vt:lpstr>Seven Testing Principles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Software Used to Test Software</vt:lpstr>
      <vt:lpstr>Manual Testing</vt:lpstr>
      <vt:lpstr>Moving Away from Manual Testing</vt:lpstr>
      <vt:lpstr>Automated Testing</vt:lpstr>
      <vt:lpstr>Setup and First Test</vt:lpstr>
      <vt:lpstr>NUnit</vt:lpstr>
      <vt:lpstr>Nunit vs MSTest</vt:lpstr>
      <vt:lpstr>Problem: NUnit Test</vt:lpstr>
      <vt:lpstr>Solution: NUnit Test(2)</vt:lpstr>
      <vt:lpstr>Solution: NUnit Test(2)</vt:lpstr>
      <vt:lpstr>Solution: NUnit Test (3)</vt:lpstr>
      <vt:lpstr>What is AAA Testing Pattern</vt:lpstr>
      <vt:lpstr>3A Pattern</vt:lpstr>
      <vt:lpstr>Problem: Test Axe</vt:lpstr>
      <vt:lpstr>Solution: Test Axe</vt:lpstr>
      <vt:lpstr>Solution: Test Axe  (2)</vt:lpstr>
      <vt:lpstr>Problem: Test Dummy</vt:lpstr>
      <vt:lpstr>Solution: Test Dummy</vt:lpstr>
      <vt:lpstr>How to Write Good Tests</vt:lpstr>
      <vt:lpstr>Asserts</vt:lpstr>
      <vt:lpstr>Asserts (2)</vt:lpstr>
      <vt:lpstr>Assertion Messages</vt:lpstr>
      <vt:lpstr>Don't Repeat Yourself</vt:lpstr>
      <vt:lpstr>Naming Test Methods</vt:lpstr>
      <vt:lpstr>Problem: Refactor Tests</vt:lpstr>
      <vt:lpstr>Solution: Refactor Tests</vt:lpstr>
      <vt:lpstr>Solution: Refactor Tests (2)</vt:lpstr>
      <vt:lpstr>Isolating Behaviors</vt:lpstr>
      <vt:lpstr>Coupling and Testing</vt:lpstr>
      <vt:lpstr>Coupling and Testing (2)</vt:lpstr>
      <vt:lpstr>Dependency Injection</vt:lpstr>
      <vt:lpstr>Goal: Isolating Test Behavior</vt:lpstr>
      <vt:lpstr>Problem: Fake Axe and Dummy</vt:lpstr>
      <vt:lpstr>Solution: Fake Axe and Dummy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Moq Library</vt:lpstr>
      <vt:lpstr>Mocking Example</vt:lpstr>
      <vt:lpstr>Problem: Mocking</vt:lpstr>
      <vt:lpstr>Solution: Mocking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Unit-Testing</dc:title>
  <dc:subject>Software Development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Peter Arnaudov</cp:lastModifiedBy>
  <cp:revision>5</cp:revision>
  <dcterms:created xsi:type="dcterms:W3CDTF">2018-05-23T13:08:44Z</dcterms:created>
  <dcterms:modified xsi:type="dcterms:W3CDTF">2019-11-22T09:58:40Z</dcterms:modified>
  <cp:category>programming; education; software engineering; software development</cp:category>
</cp:coreProperties>
</file>