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aleway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.fntdata"/><Relationship Id="rId20" Type="http://schemas.openxmlformats.org/officeDocument/2006/relationships/slide" Target="slides/slide15.xml"/><Relationship Id="rId42" Type="http://schemas.openxmlformats.org/officeDocument/2006/relationships/font" Target="fonts/Raleway-boldItalic.fntdata"/><Relationship Id="rId41" Type="http://schemas.openxmlformats.org/officeDocument/2006/relationships/font" Target="fonts/Raleway-italic.fntdata"/><Relationship Id="rId22" Type="http://schemas.openxmlformats.org/officeDocument/2006/relationships/slide" Target="slides/slide17.xml"/><Relationship Id="rId44" Type="http://schemas.openxmlformats.org/officeDocument/2006/relationships/font" Target="fonts/Lato-bold.fntdata"/><Relationship Id="rId21" Type="http://schemas.openxmlformats.org/officeDocument/2006/relationships/slide" Target="slides/slide16.xml"/><Relationship Id="rId43" Type="http://schemas.openxmlformats.org/officeDocument/2006/relationships/font" Target="fonts/Lato-regular.fntdata"/><Relationship Id="rId24" Type="http://schemas.openxmlformats.org/officeDocument/2006/relationships/slide" Target="slides/slide19.xml"/><Relationship Id="rId46" Type="http://schemas.openxmlformats.org/officeDocument/2006/relationships/font" Target="fonts/Lato-boldItalic.fntdata"/><Relationship Id="rId23" Type="http://schemas.openxmlformats.org/officeDocument/2006/relationships/slide" Target="slides/slide18.xml"/><Relationship Id="rId45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aleway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08174f868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08174f868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08174f86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08174f86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08174f86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08174f86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08174f868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08174f868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08174f868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b08174f868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08174f86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b08174f86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08174f868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b08174f868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b08174f868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b08174f86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08174f868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b08174f868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08174f868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b08174f868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08174f868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08174f86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08174f868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b08174f868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b08174f868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b08174f868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b08174f868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b08174f868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b08174f868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b08174f868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08174f868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b08174f868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b08174f868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b08174f868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b08174f868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b08174f868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b08174f868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b08174f868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b08174f868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b08174f868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b08174f868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b08174f868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08174f868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08174f86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b08174f868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b08174f868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b08174f868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b08174f868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b08174f868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b08174f868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b08174f868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b08174f868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08174f868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08174f868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08174f868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08174f868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08174f86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08174f86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08174f868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b08174f86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08174f868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08174f868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08174f868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08174f868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Relationship Id="rId5" Type="http://schemas.openxmlformats.org/officeDocument/2006/relationships/image" Target="../media/image33.png"/><Relationship Id="rId6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Relationship Id="rId5" Type="http://schemas.openxmlformats.org/officeDocument/2006/relationships/image" Target="../media/image33.png"/><Relationship Id="rId6" Type="http://schemas.openxmlformats.org/officeDocument/2006/relationships/image" Target="../media/image20.png"/><Relationship Id="rId7" Type="http://schemas.openxmlformats.org/officeDocument/2006/relationships/image" Target="../media/image28.png"/><Relationship Id="rId8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Relationship Id="rId6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Relationship Id="rId6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andas.pydata.org/docs/" TargetMode="External"/><Relationship Id="rId4" Type="http://schemas.openxmlformats.org/officeDocument/2006/relationships/hyperlink" Target="https://www.python.org/doc/" TargetMode="External"/><Relationship Id="rId5" Type="http://schemas.openxmlformats.org/officeDocument/2006/relationships/hyperlink" Target="https://neo4j.com/docs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bg" sz="3080"/>
              <a:t>Курсова работа по neo4j: интернет</a:t>
            </a:r>
            <a:endParaRPr sz="30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bg" sz="3080"/>
              <a:t>система за оптимизиране на пътническите полети.</a:t>
            </a:r>
            <a:endParaRPr sz="30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90425" y="4081850"/>
            <a:ext cx="28017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bg" sz="1679"/>
              <a:t>Изготвил</a:t>
            </a:r>
            <a:r>
              <a:rPr lang="bg" sz="1679"/>
              <a:t>: Йордан Топов</a:t>
            </a:r>
            <a:endParaRPr sz="1679"/>
          </a:p>
        </p:txBody>
      </p:sp>
      <p:sp>
        <p:nvSpPr>
          <p:cNvPr id="88" name="Google Shape;88;p13"/>
          <p:cNvSpPr txBox="1"/>
          <p:nvPr/>
        </p:nvSpPr>
        <p:spPr>
          <a:xfrm>
            <a:off x="5990425" y="4506175"/>
            <a:ext cx="304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Фак: 2201321071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18750" y="2152750"/>
            <a:ext cx="267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Класът Routes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      Reader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250" y="677950"/>
            <a:ext cx="5230750" cy="435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7250" y="677950"/>
            <a:ext cx="5230751" cy="43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2300"/>
              <a:t>2. </a:t>
            </a:r>
            <a:r>
              <a:rPr lang="bg" sz="2300"/>
              <a:t>Извеждане на данните под графова форма.</a:t>
            </a:r>
            <a:endParaRPr sz="2300"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bg" sz="1700"/>
              <a:t>Тази част от презентацията ще отговори на осемте въпроса от </a:t>
            </a:r>
            <a:r>
              <a:rPr lang="bg" sz="1700"/>
              <a:t>курсовата работа.</a:t>
            </a:r>
            <a:endParaRPr sz="1700"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37" y="2300150"/>
            <a:ext cx="8148325" cy="28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18750" y="1329350"/>
            <a:ext cx="8062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2240"/>
              <a:t>Създаване на node-ове от date set-a Airports.dat</a:t>
            </a:r>
            <a:endParaRPr sz="2240"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750" y="2096125"/>
            <a:ext cx="7677676" cy="24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718750" y="1329350"/>
            <a:ext cx="8062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2240"/>
              <a:t>Създаване на ребрата (връзките) между</a:t>
            </a:r>
            <a:r>
              <a:rPr lang="bg" sz="2240"/>
              <a:t> node-ове </a:t>
            </a:r>
            <a:r>
              <a:rPr lang="bg" sz="2240"/>
              <a:t>от date set-a Routes.dat</a:t>
            </a:r>
            <a:endParaRPr sz="2240"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750" y="2096125"/>
            <a:ext cx="7677676" cy="2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163" y="2135975"/>
            <a:ext cx="7677676" cy="23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1.Кои летища можем да посетим от София и кои са на 1 дъга разстояние?</a:t>
            </a:r>
            <a:endParaRPr sz="2300"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904475"/>
            <a:ext cx="7688701" cy="7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718750" y="2304150"/>
            <a:ext cx="267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Решение</a:t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250" y="677950"/>
            <a:ext cx="5230750" cy="435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7250" y="677950"/>
            <a:ext cx="5230751" cy="43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2050" y="549650"/>
            <a:ext cx="5699423" cy="448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bg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.Кои летища можем да посетим от София и кои са на 2 дъги разстояние?</a:t>
            </a:r>
            <a:endParaRPr sz="2300"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834025"/>
            <a:ext cx="7688699" cy="7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718750" y="2304150"/>
            <a:ext cx="267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Решение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050" y="844211"/>
            <a:ext cx="5687799" cy="4053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3.Кои летища можем да посетим от Пловдив и кои са на 1 и на 2 дъги разстояние?</a:t>
            </a:r>
            <a:endParaRPr sz="2300"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796300"/>
            <a:ext cx="8219375" cy="6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949875"/>
            <a:ext cx="8169551" cy="4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 txBox="1"/>
          <p:nvPr/>
        </p:nvSpPr>
        <p:spPr>
          <a:xfrm>
            <a:off x="729450" y="2394763"/>
            <a:ext cx="615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AutoNum type="arabicPeriod"/>
            </a:pPr>
            <a:r>
              <a:rPr lang="bg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На една дъга разстояние.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729450" y="3428300"/>
            <a:ext cx="615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2.	</a:t>
            </a:r>
            <a:r>
              <a:rPr lang="bg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На две дъги разстояние.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718750" y="2304150"/>
            <a:ext cx="267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Решение </a:t>
            </a:r>
            <a:endParaRPr/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642" y="731425"/>
            <a:ext cx="5309434" cy="42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План за разработката на проблема.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arenR"/>
            </a:pPr>
            <a:r>
              <a:rPr lang="bg" sz="2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Обработка (чистене) на набора от данни;</a:t>
            </a:r>
            <a:endParaRPr sz="2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AutoNum type="arabicParenR"/>
            </a:pPr>
            <a:r>
              <a:rPr lang="bg" sz="2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Извеждане на данните под графова форма</a:t>
            </a:r>
            <a:endParaRPr sz="2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718750" y="2304150"/>
            <a:ext cx="267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Решение </a:t>
            </a:r>
            <a:endParaRPr/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350" y="988050"/>
            <a:ext cx="5003526" cy="387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Кой е най-краткият път от Пловдив до Сидни?</a:t>
            </a:r>
            <a:endParaRPr sz="2300"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807000"/>
            <a:ext cx="7688701" cy="7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718750" y="2304150"/>
            <a:ext cx="267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Решение </a:t>
            </a: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125" y="1424925"/>
            <a:ext cx="5447152" cy="2900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bg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.Кой е н</a:t>
            </a:r>
            <a:r>
              <a:rPr lang="bg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ай-бързият път от Пловдив до Сидни?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571750"/>
            <a:ext cx="7859450" cy="8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718750" y="2304150"/>
            <a:ext cx="267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Решение </a:t>
            </a:r>
            <a:endParaRPr/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125" y="1424925"/>
            <a:ext cx="5447152" cy="2900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5125" y="1424925"/>
            <a:ext cx="5588876" cy="2954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6.Кой е най-бързият и най-краткият път от Пловдив до Лондон?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796300"/>
            <a:ext cx="8219375" cy="6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949875"/>
            <a:ext cx="8169551" cy="4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7"/>
          <p:cNvSpPr txBox="1"/>
          <p:nvPr/>
        </p:nvSpPr>
        <p:spPr>
          <a:xfrm>
            <a:off x="729450" y="2394763"/>
            <a:ext cx="615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AutoNum type="arabicPeriod"/>
            </a:pPr>
            <a:r>
              <a:rPr lang="bg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Най-бързият път</a:t>
            </a:r>
            <a:r>
              <a:rPr lang="bg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729450" y="3428300"/>
            <a:ext cx="615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2.	</a:t>
            </a:r>
            <a:r>
              <a:rPr lang="bg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Най-краткият път.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350" y="2801150"/>
            <a:ext cx="8326474" cy="6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450" y="3945050"/>
            <a:ext cx="8219376" cy="5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718750" y="2304150"/>
            <a:ext cx="267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Решение </a:t>
            </a:r>
            <a:endParaRPr/>
          </a:p>
        </p:txBody>
      </p:sp>
      <p:pic>
        <p:nvPicPr>
          <p:cNvPr id="258" name="Google Shape;2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125" y="1424925"/>
            <a:ext cx="5447152" cy="2900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5125" y="1424925"/>
            <a:ext cx="5588876" cy="2954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6500" y="1424925"/>
            <a:ext cx="5527500" cy="289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718750" y="2304150"/>
            <a:ext cx="267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Решение </a:t>
            </a:r>
            <a:endParaRPr/>
          </a:p>
        </p:txBody>
      </p:sp>
      <p:pic>
        <p:nvPicPr>
          <p:cNvPr id="266" name="Google Shape;26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125" y="1424925"/>
            <a:ext cx="5447152" cy="2900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5125" y="1424925"/>
            <a:ext cx="5588876" cy="2954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7875" y="1490650"/>
            <a:ext cx="5506125" cy="283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bg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.Кой е най-бързият и най-краткият път от Монреал до София?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796300"/>
            <a:ext cx="8219375" cy="6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949875"/>
            <a:ext cx="8169551" cy="4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0"/>
          <p:cNvSpPr txBox="1"/>
          <p:nvPr/>
        </p:nvSpPr>
        <p:spPr>
          <a:xfrm>
            <a:off x="729450" y="2394763"/>
            <a:ext cx="615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AutoNum type="arabicPeriod"/>
            </a:pPr>
            <a:r>
              <a:rPr lang="bg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Най-бързият път.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40"/>
          <p:cNvSpPr txBox="1"/>
          <p:nvPr/>
        </p:nvSpPr>
        <p:spPr>
          <a:xfrm>
            <a:off x="729450" y="3428300"/>
            <a:ext cx="615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2.	Най-краткият път.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8" name="Google Shape;27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350" y="2801150"/>
            <a:ext cx="8326474" cy="6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450" y="3945050"/>
            <a:ext cx="8219376" cy="5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9450" y="2887375"/>
            <a:ext cx="8169550" cy="62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9450" y="3945050"/>
            <a:ext cx="8030550" cy="6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type="title"/>
          </p:nvPr>
        </p:nvSpPr>
        <p:spPr>
          <a:xfrm>
            <a:off x="718750" y="2304150"/>
            <a:ext cx="267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Решение </a:t>
            </a:r>
            <a:endParaRPr/>
          </a:p>
        </p:txBody>
      </p:sp>
      <p:pic>
        <p:nvPicPr>
          <p:cNvPr id="287" name="Google Shape;2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125" y="1424925"/>
            <a:ext cx="5447152" cy="2900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5125" y="1424925"/>
            <a:ext cx="5588876" cy="2954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6500" y="1424925"/>
            <a:ext cx="5527500" cy="289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6500" y="1424925"/>
            <a:ext cx="5527500" cy="2921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Необходими файлове за проекта.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675975" y="2057525"/>
            <a:ext cx="6181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bg" sz="2000"/>
              <a:t>1) </a:t>
            </a:r>
            <a:r>
              <a:rPr lang="bg" sz="2000"/>
              <a:t>Airports.dat</a:t>
            </a:r>
            <a:endParaRPr sz="20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62" y="2655875"/>
            <a:ext cx="8596689" cy="23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/>
          <p:nvPr>
            <p:ph type="title"/>
          </p:nvPr>
        </p:nvSpPr>
        <p:spPr>
          <a:xfrm>
            <a:off x="718750" y="2304150"/>
            <a:ext cx="267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Решение </a:t>
            </a:r>
            <a:endParaRPr/>
          </a:p>
        </p:txBody>
      </p:sp>
      <p:pic>
        <p:nvPicPr>
          <p:cNvPr id="296" name="Google Shape;29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125" y="1424925"/>
            <a:ext cx="5447152" cy="2900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5125" y="1424925"/>
            <a:ext cx="5588876" cy="2954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6500" y="1424925"/>
            <a:ext cx="5527500" cy="289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6500" y="1424925"/>
            <a:ext cx="5447149" cy="2921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bg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bg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Най-натовареното летище</a:t>
            </a:r>
            <a:r>
              <a:rPr lang="bg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305" name="Google Shape;30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00" y="1853850"/>
            <a:ext cx="843726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>
            <p:ph type="title"/>
          </p:nvPr>
        </p:nvSpPr>
        <p:spPr>
          <a:xfrm>
            <a:off x="2953675" y="1543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Литература:</a:t>
            </a:r>
            <a:endParaRPr/>
          </a:p>
        </p:txBody>
      </p:sp>
      <p:sp>
        <p:nvSpPr>
          <p:cNvPr id="311" name="Google Shape;311;p44"/>
          <p:cNvSpPr txBox="1"/>
          <p:nvPr>
            <p:ph idx="1" type="body"/>
          </p:nvPr>
        </p:nvSpPr>
        <p:spPr>
          <a:xfrm>
            <a:off x="2558000" y="2399675"/>
            <a:ext cx="6118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bg"/>
              <a:t>Pandas - </a:t>
            </a:r>
            <a:r>
              <a:rPr lang="bg" u="sng">
                <a:solidFill>
                  <a:schemeClr val="hlink"/>
                </a:solidFill>
                <a:hlinkClick r:id="rId3"/>
              </a:rPr>
              <a:t>https://pandas.pydata.org/docs/</a:t>
            </a:r>
            <a:r>
              <a:rPr lang="bg"/>
              <a:t> 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bg"/>
              <a:t>Python - </a:t>
            </a:r>
            <a:r>
              <a:rPr lang="bg" u="sng">
                <a:solidFill>
                  <a:schemeClr val="hlink"/>
                </a:solidFill>
                <a:hlinkClick r:id="rId4"/>
              </a:rPr>
              <a:t>https://www.python.org/doc/</a:t>
            </a:r>
            <a:r>
              <a:rPr lang="bg"/>
              <a:t> 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bg"/>
              <a:t>Neo4j -  </a:t>
            </a:r>
            <a:r>
              <a:rPr lang="bg" u="sng">
                <a:solidFill>
                  <a:schemeClr val="hlink"/>
                </a:solidFill>
                <a:hlinkClick r:id="rId5"/>
              </a:rPr>
              <a:t>https://neo4j.com/docs/</a:t>
            </a:r>
            <a:r>
              <a:rPr lang="bg"/>
              <a:t> 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bg"/>
              <a:t>Airport dataset - https://openflights.org/data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141150" y="2430725"/>
            <a:ext cx="8608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3400"/>
              <a:t>Благодаря Ви за вниманието!</a:t>
            </a:r>
            <a:endParaRPr sz="3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Необходими файлове за проекта.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bg" sz="2000"/>
              <a:t>2) Routes.dat</a:t>
            </a:r>
            <a:endParaRPr sz="200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659525"/>
            <a:ext cx="8374250" cy="19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Необходими технологии за проекта.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476075"/>
            <a:ext cx="2861527" cy="193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6452" y="2035038"/>
            <a:ext cx="1847850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3025" y="2761588"/>
            <a:ext cx="2715934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bg"/>
              <a:t>Обработка(чистене) на набора от данни.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bg" sz="2200"/>
              <a:t>За целта ще използваме </a:t>
            </a:r>
            <a:r>
              <a:rPr lang="bg" sz="2200"/>
              <a:t>библиотеката</a:t>
            </a:r>
            <a:r>
              <a:rPr lang="bg" sz="2200"/>
              <a:t> “Pandas”, за да достъпим data set-овете и да ги изчистим, а чрез “Python ” ще избираме кои от колоните да бъдат изчистени.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bg"/>
              <a:t>Обработка(чистене) на набора от данни.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bg" sz="2000"/>
              <a:t>Библиотеките, които са ни необходими  за изчистването на файловете.</a:t>
            </a:r>
            <a:endParaRPr sz="2000"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525" y="2879250"/>
            <a:ext cx="302895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18750" y="2152750"/>
            <a:ext cx="267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Класът </a:t>
            </a:r>
            <a:r>
              <a:rPr lang="bg"/>
              <a:t>DataSet Reader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250" y="677950"/>
            <a:ext cx="5230750" cy="43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18750" y="2152750"/>
            <a:ext cx="26733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Класът Airport Reader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250" y="677950"/>
            <a:ext cx="5230750" cy="435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7250" y="677950"/>
            <a:ext cx="5230750" cy="435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