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notesMasterIdLst>
    <p:notesMasterId r:id="rId20"/>
  </p:notesMasterIdLst>
  <p:sldIdLst>
    <p:sldId id="256" r:id="rId2"/>
    <p:sldId id="264" r:id="rId3"/>
    <p:sldId id="265" r:id="rId4"/>
    <p:sldId id="257" r:id="rId5"/>
    <p:sldId id="273" r:id="rId6"/>
    <p:sldId id="266" r:id="rId7"/>
    <p:sldId id="258" r:id="rId8"/>
    <p:sldId id="277" r:id="rId9"/>
    <p:sldId id="274" r:id="rId10"/>
    <p:sldId id="278" r:id="rId11"/>
    <p:sldId id="279" r:id="rId12"/>
    <p:sldId id="280" r:id="rId13"/>
    <p:sldId id="281" r:id="rId14"/>
    <p:sldId id="282" r:id="rId15"/>
    <p:sldId id="283" r:id="rId16"/>
    <p:sldId id="284" r:id="rId17"/>
    <p:sldId id="28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86" autoAdjust="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FC16EB-0C17-428C-A254-5960E9D061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5D62029-6B5E-49C1-87D4-2222C2FEFD67}">
      <dgm:prSet phldrT="[Text]"/>
      <dgm:spPr/>
      <dgm:t>
        <a:bodyPr/>
        <a:lstStyle/>
        <a:p>
          <a:r>
            <a:rPr lang="en-US" dirty="0" smtClean="0"/>
            <a:t>Who am I?</a:t>
          </a:r>
          <a:endParaRPr lang="en-US" dirty="0"/>
        </a:p>
      </dgm:t>
    </dgm:pt>
    <dgm:pt modelId="{1058E124-A3A4-4087-91B9-FDED5542DCF1}" type="parTrans" cxnId="{21E5F159-34D5-4A47-B696-0ED23379A585}">
      <dgm:prSet/>
      <dgm:spPr/>
      <dgm:t>
        <a:bodyPr/>
        <a:lstStyle/>
        <a:p>
          <a:endParaRPr lang="en-US"/>
        </a:p>
      </dgm:t>
    </dgm:pt>
    <dgm:pt modelId="{4ED9766E-A9F0-4B90-8FC7-CD2A153CD6AD}" type="sibTrans" cxnId="{21E5F159-34D5-4A47-B696-0ED23379A585}">
      <dgm:prSet/>
      <dgm:spPr/>
      <dgm:t>
        <a:bodyPr/>
        <a:lstStyle/>
        <a:p>
          <a:endParaRPr lang="en-US"/>
        </a:p>
      </dgm:t>
    </dgm:pt>
    <dgm:pt modelId="{868543F5-FC37-40C5-A543-527FACD3B0E2}">
      <dgm:prSet phldrT="[Text]"/>
      <dgm:spPr/>
      <dgm:t>
        <a:bodyPr/>
        <a:lstStyle/>
        <a:p>
          <a:r>
            <a:rPr lang="en-US" baseline="0" dirty="0" smtClean="0"/>
            <a:t>Understanding business</a:t>
          </a:r>
          <a:endParaRPr lang="en-US" dirty="0"/>
        </a:p>
      </dgm:t>
    </dgm:pt>
    <dgm:pt modelId="{5A928944-F26A-4BF8-A017-D47D05583292}" type="parTrans" cxnId="{3E4020B8-5FF3-42C4-819F-F1D163A45FE0}">
      <dgm:prSet/>
      <dgm:spPr/>
      <dgm:t>
        <a:bodyPr/>
        <a:lstStyle/>
        <a:p>
          <a:endParaRPr lang="en-US"/>
        </a:p>
      </dgm:t>
    </dgm:pt>
    <dgm:pt modelId="{89B6B239-68AB-4A51-A44F-BBDDFA66E1F3}" type="sibTrans" cxnId="{3E4020B8-5FF3-42C4-819F-F1D163A45FE0}">
      <dgm:prSet/>
      <dgm:spPr/>
      <dgm:t>
        <a:bodyPr/>
        <a:lstStyle/>
        <a:p>
          <a:endParaRPr lang="en-US"/>
        </a:p>
      </dgm:t>
    </dgm:pt>
    <dgm:pt modelId="{E313C10C-CD62-4BCF-8EB5-7A8528843C83}">
      <dgm:prSet phldrT="[Text]"/>
      <dgm:spPr/>
      <dgm:t>
        <a:bodyPr/>
        <a:lstStyle/>
        <a:p>
          <a:r>
            <a:rPr lang="en-US" dirty="0" smtClean="0"/>
            <a:t>Understanding data</a:t>
          </a:r>
          <a:endParaRPr lang="en-US" dirty="0"/>
        </a:p>
      </dgm:t>
    </dgm:pt>
    <dgm:pt modelId="{0480E26E-A90A-48A7-B6C4-AF23D8FC00FE}" type="parTrans" cxnId="{E15C1CF2-C34A-4B3C-8A1A-B1B84F066709}">
      <dgm:prSet/>
      <dgm:spPr/>
      <dgm:t>
        <a:bodyPr/>
        <a:lstStyle/>
        <a:p>
          <a:endParaRPr lang="en-US"/>
        </a:p>
      </dgm:t>
    </dgm:pt>
    <dgm:pt modelId="{0A99C107-E9CE-450C-9C64-1B880999D848}" type="sibTrans" cxnId="{E15C1CF2-C34A-4B3C-8A1A-B1B84F066709}">
      <dgm:prSet/>
      <dgm:spPr/>
      <dgm:t>
        <a:bodyPr/>
        <a:lstStyle/>
        <a:p>
          <a:endParaRPr lang="en-US"/>
        </a:p>
      </dgm:t>
    </dgm:pt>
    <dgm:pt modelId="{AC86C6EE-B962-467F-BE14-9ED645E78D75}">
      <dgm:prSet phldrT="[Text]"/>
      <dgm:spPr/>
      <dgm:t>
        <a:bodyPr/>
        <a:lstStyle/>
        <a:p>
          <a:r>
            <a:rPr lang="en-US" dirty="0" smtClean="0"/>
            <a:t>Solution approach</a:t>
          </a:r>
          <a:endParaRPr lang="en-US" dirty="0"/>
        </a:p>
      </dgm:t>
    </dgm:pt>
    <dgm:pt modelId="{321D485B-8CD6-4260-A9F2-E91A2D5CEFA3}" type="parTrans" cxnId="{1EAF791D-0A8D-4492-9152-2105EFF69540}">
      <dgm:prSet/>
      <dgm:spPr/>
      <dgm:t>
        <a:bodyPr/>
        <a:lstStyle/>
        <a:p>
          <a:endParaRPr lang="en-US"/>
        </a:p>
      </dgm:t>
    </dgm:pt>
    <dgm:pt modelId="{E9D91F6D-3CCE-4E4D-8C7B-1C79D903456F}" type="sibTrans" cxnId="{1EAF791D-0A8D-4492-9152-2105EFF69540}">
      <dgm:prSet/>
      <dgm:spPr/>
      <dgm:t>
        <a:bodyPr/>
        <a:lstStyle/>
        <a:p>
          <a:endParaRPr lang="en-US"/>
        </a:p>
      </dgm:t>
    </dgm:pt>
    <dgm:pt modelId="{4C39E1D7-85D4-4435-9402-3BA3163A7910}">
      <dgm:prSet phldrT="[Text]"/>
      <dgm:spPr/>
      <dgm:t>
        <a:bodyPr/>
        <a:lstStyle/>
        <a:p>
          <a:r>
            <a:rPr lang="en-US" dirty="0" smtClean="0"/>
            <a:t>Conclusion</a:t>
          </a:r>
          <a:endParaRPr lang="en-US" dirty="0"/>
        </a:p>
      </dgm:t>
    </dgm:pt>
    <dgm:pt modelId="{2F0EFAC9-E59A-4426-B87D-5CB7E86071B5}" type="parTrans" cxnId="{8DE145C5-5787-4F14-BDE8-C29CA6058743}">
      <dgm:prSet/>
      <dgm:spPr/>
      <dgm:t>
        <a:bodyPr/>
        <a:lstStyle/>
        <a:p>
          <a:endParaRPr lang="en-US"/>
        </a:p>
      </dgm:t>
    </dgm:pt>
    <dgm:pt modelId="{B650A993-4E9D-45D0-8DBB-C9A881A11112}" type="sibTrans" cxnId="{8DE145C5-5787-4F14-BDE8-C29CA6058743}">
      <dgm:prSet/>
      <dgm:spPr/>
      <dgm:t>
        <a:bodyPr/>
        <a:lstStyle/>
        <a:p>
          <a:endParaRPr lang="en-US"/>
        </a:p>
      </dgm:t>
    </dgm:pt>
    <dgm:pt modelId="{94FC956A-216A-4677-A791-BBF049A4272C}">
      <dgm:prSet phldrT="[Text]"/>
      <dgm:spPr/>
      <dgm:t>
        <a:bodyPr/>
        <a:lstStyle/>
        <a:p>
          <a:r>
            <a:rPr lang="en-US" dirty="0" smtClean="0"/>
            <a:t>Business goal</a:t>
          </a:r>
          <a:endParaRPr lang="en-US" dirty="0"/>
        </a:p>
      </dgm:t>
    </dgm:pt>
    <dgm:pt modelId="{31F71F51-D652-4D7E-A199-0168A924856A}" type="parTrans" cxnId="{4EB7A896-9031-4043-B3D3-3FEFF25778B7}">
      <dgm:prSet/>
      <dgm:spPr/>
      <dgm:t>
        <a:bodyPr/>
        <a:lstStyle/>
        <a:p>
          <a:endParaRPr lang="en-US"/>
        </a:p>
      </dgm:t>
    </dgm:pt>
    <dgm:pt modelId="{0807C53E-5F36-4A44-8A94-09881317FB3F}" type="sibTrans" cxnId="{4EB7A896-9031-4043-B3D3-3FEFF25778B7}">
      <dgm:prSet/>
      <dgm:spPr/>
      <dgm:t>
        <a:bodyPr/>
        <a:lstStyle/>
        <a:p>
          <a:endParaRPr lang="en-US"/>
        </a:p>
      </dgm:t>
    </dgm:pt>
    <dgm:pt modelId="{1A697932-E04C-4235-80F9-B7FE0FDBD121}" type="pres">
      <dgm:prSet presAssocID="{4AFC16EB-0C17-428C-A254-5960E9D06180}" presName="Name0" presStyleCnt="0">
        <dgm:presLayoutVars>
          <dgm:chMax val="7"/>
          <dgm:chPref val="7"/>
          <dgm:dir/>
        </dgm:presLayoutVars>
      </dgm:prSet>
      <dgm:spPr/>
      <dgm:t>
        <a:bodyPr/>
        <a:lstStyle/>
        <a:p>
          <a:endParaRPr lang="en-US"/>
        </a:p>
      </dgm:t>
    </dgm:pt>
    <dgm:pt modelId="{3A4242DF-404C-49F6-8ED9-607A0770335F}" type="pres">
      <dgm:prSet presAssocID="{4AFC16EB-0C17-428C-A254-5960E9D06180}" presName="Name1" presStyleCnt="0"/>
      <dgm:spPr/>
    </dgm:pt>
    <dgm:pt modelId="{9A864B43-56A2-45FA-8182-68E27510B8E5}" type="pres">
      <dgm:prSet presAssocID="{4AFC16EB-0C17-428C-A254-5960E9D06180}" presName="cycle" presStyleCnt="0"/>
      <dgm:spPr/>
    </dgm:pt>
    <dgm:pt modelId="{010CFA19-9FA3-4F95-B7CA-443ABB54EF7F}" type="pres">
      <dgm:prSet presAssocID="{4AFC16EB-0C17-428C-A254-5960E9D06180}" presName="srcNode" presStyleLbl="node1" presStyleIdx="0" presStyleCnt="6"/>
      <dgm:spPr/>
    </dgm:pt>
    <dgm:pt modelId="{158CF0D7-83BC-4075-BE9E-A9E0D4897964}" type="pres">
      <dgm:prSet presAssocID="{4AFC16EB-0C17-428C-A254-5960E9D06180}" presName="conn" presStyleLbl="parChTrans1D2" presStyleIdx="0" presStyleCnt="1"/>
      <dgm:spPr/>
      <dgm:t>
        <a:bodyPr/>
        <a:lstStyle/>
        <a:p>
          <a:endParaRPr lang="en-US"/>
        </a:p>
      </dgm:t>
    </dgm:pt>
    <dgm:pt modelId="{D5567137-A4C7-43D7-80D8-5979A2C6F325}" type="pres">
      <dgm:prSet presAssocID="{4AFC16EB-0C17-428C-A254-5960E9D06180}" presName="extraNode" presStyleLbl="node1" presStyleIdx="0" presStyleCnt="6"/>
      <dgm:spPr/>
    </dgm:pt>
    <dgm:pt modelId="{1FEA372E-B42E-4D5B-B8E0-1850A3886BFF}" type="pres">
      <dgm:prSet presAssocID="{4AFC16EB-0C17-428C-A254-5960E9D06180}" presName="dstNode" presStyleLbl="node1" presStyleIdx="0" presStyleCnt="6"/>
      <dgm:spPr/>
    </dgm:pt>
    <dgm:pt modelId="{ECDB3964-9065-4819-8423-B5651CA8FCD9}" type="pres">
      <dgm:prSet presAssocID="{D5D62029-6B5E-49C1-87D4-2222C2FEFD67}" presName="text_1" presStyleLbl="node1" presStyleIdx="0" presStyleCnt="6">
        <dgm:presLayoutVars>
          <dgm:bulletEnabled val="1"/>
        </dgm:presLayoutVars>
      </dgm:prSet>
      <dgm:spPr/>
      <dgm:t>
        <a:bodyPr/>
        <a:lstStyle/>
        <a:p>
          <a:endParaRPr lang="en-US"/>
        </a:p>
      </dgm:t>
    </dgm:pt>
    <dgm:pt modelId="{4F202FC6-A586-4B25-ABC2-003A522E8A11}" type="pres">
      <dgm:prSet presAssocID="{D5D62029-6B5E-49C1-87D4-2222C2FEFD67}" presName="accent_1" presStyleCnt="0"/>
      <dgm:spPr/>
    </dgm:pt>
    <dgm:pt modelId="{03D5284D-8598-4068-BCBE-B1C65BAA5975}" type="pres">
      <dgm:prSet presAssocID="{D5D62029-6B5E-49C1-87D4-2222C2FEFD67}" presName="accentRepeatNode" presStyleLbl="solidFgAcc1" presStyleIdx="0" presStyleCnt="6"/>
      <dgm:spPr/>
    </dgm:pt>
    <dgm:pt modelId="{F727D43B-0F95-4DB3-85D9-0A5DCA635EBB}" type="pres">
      <dgm:prSet presAssocID="{868543F5-FC37-40C5-A543-527FACD3B0E2}" presName="text_2" presStyleLbl="node1" presStyleIdx="1" presStyleCnt="6">
        <dgm:presLayoutVars>
          <dgm:bulletEnabled val="1"/>
        </dgm:presLayoutVars>
      </dgm:prSet>
      <dgm:spPr/>
      <dgm:t>
        <a:bodyPr/>
        <a:lstStyle/>
        <a:p>
          <a:endParaRPr lang="en-US"/>
        </a:p>
      </dgm:t>
    </dgm:pt>
    <dgm:pt modelId="{0C4BE944-4936-4C0B-830E-D5A75409EC77}" type="pres">
      <dgm:prSet presAssocID="{868543F5-FC37-40C5-A543-527FACD3B0E2}" presName="accent_2" presStyleCnt="0"/>
      <dgm:spPr/>
    </dgm:pt>
    <dgm:pt modelId="{48E53228-0D26-452F-9439-B8CD0C52226E}" type="pres">
      <dgm:prSet presAssocID="{868543F5-FC37-40C5-A543-527FACD3B0E2}" presName="accentRepeatNode" presStyleLbl="solidFgAcc1" presStyleIdx="1" presStyleCnt="6"/>
      <dgm:spPr/>
    </dgm:pt>
    <dgm:pt modelId="{E20ED5F2-5631-4278-B461-ADF16A95A299}" type="pres">
      <dgm:prSet presAssocID="{E313C10C-CD62-4BCF-8EB5-7A8528843C83}" presName="text_3" presStyleLbl="node1" presStyleIdx="2" presStyleCnt="6">
        <dgm:presLayoutVars>
          <dgm:bulletEnabled val="1"/>
        </dgm:presLayoutVars>
      </dgm:prSet>
      <dgm:spPr/>
      <dgm:t>
        <a:bodyPr/>
        <a:lstStyle/>
        <a:p>
          <a:endParaRPr lang="en-US"/>
        </a:p>
      </dgm:t>
    </dgm:pt>
    <dgm:pt modelId="{13BF4131-4542-403A-82DF-AD07F92DF23B}" type="pres">
      <dgm:prSet presAssocID="{E313C10C-CD62-4BCF-8EB5-7A8528843C83}" presName="accent_3" presStyleCnt="0"/>
      <dgm:spPr/>
    </dgm:pt>
    <dgm:pt modelId="{8BCB9E74-32C6-4385-88DD-CC7D4B4DD31B}" type="pres">
      <dgm:prSet presAssocID="{E313C10C-CD62-4BCF-8EB5-7A8528843C83}" presName="accentRepeatNode" presStyleLbl="solidFgAcc1" presStyleIdx="2" presStyleCnt="6"/>
      <dgm:spPr/>
    </dgm:pt>
    <dgm:pt modelId="{245F50F0-66A9-4F3A-B9FE-097254AF1553}" type="pres">
      <dgm:prSet presAssocID="{94FC956A-216A-4677-A791-BBF049A4272C}" presName="text_4" presStyleLbl="node1" presStyleIdx="3" presStyleCnt="6">
        <dgm:presLayoutVars>
          <dgm:bulletEnabled val="1"/>
        </dgm:presLayoutVars>
      </dgm:prSet>
      <dgm:spPr/>
      <dgm:t>
        <a:bodyPr/>
        <a:lstStyle/>
        <a:p>
          <a:endParaRPr lang="en-US"/>
        </a:p>
      </dgm:t>
    </dgm:pt>
    <dgm:pt modelId="{4561624D-7E48-4985-AAB8-C72381D1ECCD}" type="pres">
      <dgm:prSet presAssocID="{94FC956A-216A-4677-A791-BBF049A4272C}" presName="accent_4" presStyleCnt="0"/>
      <dgm:spPr/>
    </dgm:pt>
    <dgm:pt modelId="{8F750A33-3353-446D-BAC5-1FB4FF1C09F6}" type="pres">
      <dgm:prSet presAssocID="{94FC956A-216A-4677-A791-BBF049A4272C}" presName="accentRepeatNode" presStyleLbl="solidFgAcc1" presStyleIdx="3" presStyleCnt="6"/>
      <dgm:spPr/>
    </dgm:pt>
    <dgm:pt modelId="{A9F065ED-9B60-4924-9F1B-AB633FEC9964}" type="pres">
      <dgm:prSet presAssocID="{AC86C6EE-B962-467F-BE14-9ED645E78D75}" presName="text_5" presStyleLbl="node1" presStyleIdx="4" presStyleCnt="6">
        <dgm:presLayoutVars>
          <dgm:bulletEnabled val="1"/>
        </dgm:presLayoutVars>
      </dgm:prSet>
      <dgm:spPr/>
      <dgm:t>
        <a:bodyPr/>
        <a:lstStyle/>
        <a:p>
          <a:endParaRPr lang="en-US"/>
        </a:p>
      </dgm:t>
    </dgm:pt>
    <dgm:pt modelId="{A642D05E-BE1B-45E6-B90A-4DB04684AAB3}" type="pres">
      <dgm:prSet presAssocID="{AC86C6EE-B962-467F-BE14-9ED645E78D75}" presName="accent_5" presStyleCnt="0"/>
      <dgm:spPr/>
    </dgm:pt>
    <dgm:pt modelId="{0B94226C-4830-46F3-9333-559C310E44A1}" type="pres">
      <dgm:prSet presAssocID="{AC86C6EE-B962-467F-BE14-9ED645E78D75}" presName="accentRepeatNode" presStyleLbl="solidFgAcc1" presStyleIdx="4" presStyleCnt="6"/>
      <dgm:spPr/>
    </dgm:pt>
    <dgm:pt modelId="{7822D221-0D75-4CB7-B7FC-2B8AF76D021A}" type="pres">
      <dgm:prSet presAssocID="{4C39E1D7-85D4-4435-9402-3BA3163A7910}" presName="text_6" presStyleLbl="node1" presStyleIdx="5" presStyleCnt="6">
        <dgm:presLayoutVars>
          <dgm:bulletEnabled val="1"/>
        </dgm:presLayoutVars>
      </dgm:prSet>
      <dgm:spPr/>
      <dgm:t>
        <a:bodyPr/>
        <a:lstStyle/>
        <a:p>
          <a:endParaRPr lang="en-US"/>
        </a:p>
      </dgm:t>
    </dgm:pt>
    <dgm:pt modelId="{B0093453-1B34-4E2B-8CC4-C3A7715F8559}" type="pres">
      <dgm:prSet presAssocID="{4C39E1D7-85D4-4435-9402-3BA3163A7910}" presName="accent_6" presStyleCnt="0"/>
      <dgm:spPr/>
    </dgm:pt>
    <dgm:pt modelId="{951E6768-8CCC-49E1-AACB-9ED11E30B463}" type="pres">
      <dgm:prSet presAssocID="{4C39E1D7-85D4-4435-9402-3BA3163A7910}" presName="accentRepeatNode" presStyleLbl="solidFgAcc1" presStyleIdx="5" presStyleCnt="6"/>
      <dgm:spPr/>
    </dgm:pt>
  </dgm:ptLst>
  <dgm:cxnLst>
    <dgm:cxn modelId="{625105AE-4F34-4C42-97D5-07B59EB43F4A}" type="presOf" srcId="{4ED9766E-A9F0-4B90-8FC7-CD2A153CD6AD}" destId="{158CF0D7-83BC-4075-BE9E-A9E0D4897964}" srcOrd="0" destOrd="0" presId="urn:microsoft.com/office/officeart/2008/layout/VerticalCurvedList"/>
    <dgm:cxn modelId="{8DE145C5-5787-4F14-BDE8-C29CA6058743}" srcId="{4AFC16EB-0C17-428C-A254-5960E9D06180}" destId="{4C39E1D7-85D4-4435-9402-3BA3163A7910}" srcOrd="5" destOrd="0" parTransId="{2F0EFAC9-E59A-4426-B87D-5CB7E86071B5}" sibTransId="{B650A993-4E9D-45D0-8DBB-C9A881A11112}"/>
    <dgm:cxn modelId="{E15C1CF2-C34A-4B3C-8A1A-B1B84F066709}" srcId="{4AFC16EB-0C17-428C-A254-5960E9D06180}" destId="{E313C10C-CD62-4BCF-8EB5-7A8528843C83}" srcOrd="2" destOrd="0" parTransId="{0480E26E-A90A-48A7-B6C4-AF23D8FC00FE}" sibTransId="{0A99C107-E9CE-450C-9C64-1B880999D848}"/>
    <dgm:cxn modelId="{3E4020B8-5FF3-42C4-819F-F1D163A45FE0}" srcId="{4AFC16EB-0C17-428C-A254-5960E9D06180}" destId="{868543F5-FC37-40C5-A543-527FACD3B0E2}" srcOrd="1" destOrd="0" parTransId="{5A928944-F26A-4BF8-A017-D47D05583292}" sibTransId="{89B6B239-68AB-4A51-A44F-BBDDFA66E1F3}"/>
    <dgm:cxn modelId="{4BF4B0C6-8D6E-4EF2-ABD2-BB3EC5A7E151}" type="presOf" srcId="{E313C10C-CD62-4BCF-8EB5-7A8528843C83}" destId="{E20ED5F2-5631-4278-B461-ADF16A95A299}" srcOrd="0" destOrd="0" presId="urn:microsoft.com/office/officeart/2008/layout/VerticalCurvedList"/>
    <dgm:cxn modelId="{C293842B-53FF-41EE-82DE-831DB9C647A3}" type="presOf" srcId="{4C39E1D7-85D4-4435-9402-3BA3163A7910}" destId="{7822D221-0D75-4CB7-B7FC-2B8AF76D021A}" srcOrd="0" destOrd="0" presId="urn:microsoft.com/office/officeart/2008/layout/VerticalCurvedList"/>
    <dgm:cxn modelId="{21E5F159-34D5-4A47-B696-0ED23379A585}" srcId="{4AFC16EB-0C17-428C-A254-5960E9D06180}" destId="{D5D62029-6B5E-49C1-87D4-2222C2FEFD67}" srcOrd="0" destOrd="0" parTransId="{1058E124-A3A4-4087-91B9-FDED5542DCF1}" sibTransId="{4ED9766E-A9F0-4B90-8FC7-CD2A153CD6AD}"/>
    <dgm:cxn modelId="{4EB7A896-9031-4043-B3D3-3FEFF25778B7}" srcId="{4AFC16EB-0C17-428C-A254-5960E9D06180}" destId="{94FC956A-216A-4677-A791-BBF049A4272C}" srcOrd="3" destOrd="0" parTransId="{31F71F51-D652-4D7E-A199-0168A924856A}" sibTransId="{0807C53E-5F36-4A44-8A94-09881317FB3F}"/>
    <dgm:cxn modelId="{9F08FA60-CD6B-4231-A669-56379F4F23B3}" type="presOf" srcId="{868543F5-FC37-40C5-A543-527FACD3B0E2}" destId="{F727D43B-0F95-4DB3-85D9-0A5DCA635EBB}" srcOrd="0" destOrd="0" presId="urn:microsoft.com/office/officeart/2008/layout/VerticalCurvedList"/>
    <dgm:cxn modelId="{0DBE0E71-1D18-4475-8542-71C30ECCDB2C}" type="presOf" srcId="{AC86C6EE-B962-467F-BE14-9ED645E78D75}" destId="{A9F065ED-9B60-4924-9F1B-AB633FEC9964}" srcOrd="0" destOrd="0" presId="urn:microsoft.com/office/officeart/2008/layout/VerticalCurvedList"/>
    <dgm:cxn modelId="{6CA678C5-5193-4844-8B3C-612F933C8C91}" type="presOf" srcId="{4AFC16EB-0C17-428C-A254-5960E9D06180}" destId="{1A697932-E04C-4235-80F9-B7FE0FDBD121}" srcOrd="0" destOrd="0" presId="urn:microsoft.com/office/officeart/2008/layout/VerticalCurvedList"/>
    <dgm:cxn modelId="{8E7B1CAC-A5FD-4C2A-9DFF-9B7C2243FBA3}" type="presOf" srcId="{94FC956A-216A-4677-A791-BBF049A4272C}" destId="{245F50F0-66A9-4F3A-B9FE-097254AF1553}" srcOrd="0" destOrd="0" presId="urn:microsoft.com/office/officeart/2008/layout/VerticalCurvedList"/>
    <dgm:cxn modelId="{BC2ACD47-8A95-43AA-AC66-5C6327861FAE}" type="presOf" srcId="{D5D62029-6B5E-49C1-87D4-2222C2FEFD67}" destId="{ECDB3964-9065-4819-8423-B5651CA8FCD9}" srcOrd="0" destOrd="0" presId="urn:microsoft.com/office/officeart/2008/layout/VerticalCurvedList"/>
    <dgm:cxn modelId="{1EAF791D-0A8D-4492-9152-2105EFF69540}" srcId="{4AFC16EB-0C17-428C-A254-5960E9D06180}" destId="{AC86C6EE-B962-467F-BE14-9ED645E78D75}" srcOrd="4" destOrd="0" parTransId="{321D485B-8CD6-4260-A9F2-E91A2D5CEFA3}" sibTransId="{E9D91F6D-3CCE-4E4D-8C7B-1C79D903456F}"/>
    <dgm:cxn modelId="{3634ED92-DF0D-40BE-899F-2043CB8C96C9}" type="presParOf" srcId="{1A697932-E04C-4235-80F9-B7FE0FDBD121}" destId="{3A4242DF-404C-49F6-8ED9-607A0770335F}" srcOrd="0" destOrd="0" presId="urn:microsoft.com/office/officeart/2008/layout/VerticalCurvedList"/>
    <dgm:cxn modelId="{9A78614D-12E1-4A99-8F4F-E8106321FEB0}" type="presParOf" srcId="{3A4242DF-404C-49F6-8ED9-607A0770335F}" destId="{9A864B43-56A2-45FA-8182-68E27510B8E5}" srcOrd="0" destOrd="0" presId="urn:microsoft.com/office/officeart/2008/layout/VerticalCurvedList"/>
    <dgm:cxn modelId="{5EB28E22-BBD3-43B6-9FEA-9B44C7A3C415}" type="presParOf" srcId="{9A864B43-56A2-45FA-8182-68E27510B8E5}" destId="{010CFA19-9FA3-4F95-B7CA-443ABB54EF7F}" srcOrd="0" destOrd="0" presId="urn:microsoft.com/office/officeart/2008/layout/VerticalCurvedList"/>
    <dgm:cxn modelId="{E82F9919-ED88-4F91-AF38-AC1EC039169C}" type="presParOf" srcId="{9A864B43-56A2-45FA-8182-68E27510B8E5}" destId="{158CF0D7-83BC-4075-BE9E-A9E0D4897964}" srcOrd="1" destOrd="0" presId="urn:microsoft.com/office/officeart/2008/layout/VerticalCurvedList"/>
    <dgm:cxn modelId="{5BB60167-7EBB-4E8A-A170-C45757E2A1C8}" type="presParOf" srcId="{9A864B43-56A2-45FA-8182-68E27510B8E5}" destId="{D5567137-A4C7-43D7-80D8-5979A2C6F325}" srcOrd="2" destOrd="0" presId="urn:microsoft.com/office/officeart/2008/layout/VerticalCurvedList"/>
    <dgm:cxn modelId="{270AFA9A-346D-47AC-A6E7-D63BCA87A949}" type="presParOf" srcId="{9A864B43-56A2-45FA-8182-68E27510B8E5}" destId="{1FEA372E-B42E-4D5B-B8E0-1850A3886BFF}" srcOrd="3" destOrd="0" presId="urn:microsoft.com/office/officeart/2008/layout/VerticalCurvedList"/>
    <dgm:cxn modelId="{DA50121F-9C8C-4BAA-9612-A3EB749310FF}" type="presParOf" srcId="{3A4242DF-404C-49F6-8ED9-607A0770335F}" destId="{ECDB3964-9065-4819-8423-B5651CA8FCD9}" srcOrd="1" destOrd="0" presId="urn:microsoft.com/office/officeart/2008/layout/VerticalCurvedList"/>
    <dgm:cxn modelId="{C27588AE-E7B3-475B-8BA6-98E226C8C433}" type="presParOf" srcId="{3A4242DF-404C-49F6-8ED9-607A0770335F}" destId="{4F202FC6-A586-4B25-ABC2-003A522E8A11}" srcOrd="2" destOrd="0" presId="urn:microsoft.com/office/officeart/2008/layout/VerticalCurvedList"/>
    <dgm:cxn modelId="{442714CE-ABC9-48C7-88EF-11DAA8BF5A6B}" type="presParOf" srcId="{4F202FC6-A586-4B25-ABC2-003A522E8A11}" destId="{03D5284D-8598-4068-BCBE-B1C65BAA5975}" srcOrd="0" destOrd="0" presId="urn:microsoft.com/office/officeart/2008/layout/VerticalCurvedList"/>
    <dgm:cxn modelId="{212AF73F-6DE8-4279-8936-27D2F2574BDC}" type="presParOf" srcId="{3A4242DF-404C-49F6-8ED9-607A0770335F}" destId="{F727D43B-0F95-4DB3-85D9-0A5DCA635EBB}" srcOrd="3" destOrd="0" presId="urn:microsoft.com/office/officeart/2008/layout/VerticalCurvedList"/>
    <dgm:cxn modelId="{D59083B2-FC07-4DA5-88C3-5CDBD0F5C63A}" type="presParOf" srcId="{3A4242DF-404C-49F6-8ED9-607A0770335F}" destId="{0C4BE944-4936-4C0B-830E-D5A75409EC77}" srcOrd="4" destOrd="0" presId="urn:microsoft.com/office/officeart/2008/layout/VerticalCurvedList"/>
    <dgm:cxn modelId="{843E32D5-AC8F-4889-9A0B-1B4931D38F89}" type="presParOf" srcId="{0C4BE944-4936-4C0B-830E-D5A75409EC77}" destId="{48E53228-0D26-452F-9439-B8CD0C52226E}" srcOrd="0" destOrd="0" presId="urn:microsoft.com/office/officeart/2008/layout/VerticalCurvedList"/>
    <dgm:cxn modelId="{4BFCCC5D-6D8E-4C5B-96DC-157E40467912}" type="presParOf" srcId="{3A4242DF-404C-49F6-8ED9-607A0770335F}" destId="{E20ED5F2-5631-4278-B461-ADF16A95A299}" srcOrd="5" destOrd="0" presId="urn:microsoft.com/office/officeart/2008/layout/VerticalCurvedList"/>
    <dgm:cxn modelId="{5E2D9103-CF04-4614-9573-EB76B874E5B8}" type="presParOf" srcId="{3A4242DF-404C-49F6-8ED9-607A0770335F}" destId="{13BF4131-4542-403A-82DF-AD07F92DF23B}" srcOrd="6" destOrd="0" presId="urn:microsoft.com/office/officeart/2008/layout/VerticalCurvedList"/>
    <dgm:cxn modelId="{AB2C3C8C-0C7C-481A-954D-B75E806B9EBB}" type="presParOf" srcId="{13BF4131-4542-403A-82DF-AD07F92DF23B}" destId="{8BCB9E74-32C6-4385-88DD-CC7D4B4DD31B}" srcOrd="0" destOrd="0" presId="urn:microsoft.com/office/officeart/2008/layout/VerticalCurvedList"/>
    <dgm:cxn modelId="{69C6D314-6ACB-4147-BCD7-695012A36E91}" type="presParOf" srcId="{3A4242DF-404C-49F6-8ED9-607A0770335F}" destId="{245F50F0-66A9-4F3A-B9FE-097254AF1553}" srcOrd="7" destOrd="0" presId="urn:microsoft.com/office/officeart/2008/layout/VerticalCurvedList"/>
    <dgm:cxn modelId="{77A0A6D2-8080-482E-B044-0C07FAD5EE1B}" type="presParOf" srcId="{3A4242DF-404C-49F6-8ED9-607A0770335F}" destId="{4561624D-7E48-4985-AAB8-C72381D1ECCD}" srcOrd="8" destOrd="0" presId="urn:microsoft.com/office/officeart/2008/layout/VerticalCurvedList"/>
    <dgm:cxn modelId="{8FBDE864-DEFC-46F7-AEA5-6D209CCA983E}" type="presParOf" srcId="{4561624D-7E48-4985-AAB8-C72381D1ECCD}" destId="{8F750A33-3353-446D-BAC5-1FB4FF1C09F6}" srcOrd="0" destOrd="0" presId="urn:microsoft.com/office/officeart/2008/layout/VerticalCurvedList"/>
    <dgm:cxn modelId="{2AA26DBC-2B77-4B6E-AB11-595F885A108D}" type="presParOf" srcId="{3A4242DF-404C-49F6-8ED9-607A0770335F}" destId="{A9F065ED-9B60-4924-9F1B-AB633FEC9964}" srcOrd="9" destOrd="0" presId="urn:microsoft.com/office/officeart/2008/layout/VerticalCurvedList"/>
    <dgm:cxn modelId="{ADFB3D99-5F17-43E8-B679-B30888B1F02C}" type="presParOf" srcId="{3A4242DF-404C-49F6-8ED9-607A0770335F}" destId="{A642D05E-BE1B-45E6-B90A-4DB04684AAB3}" srcOrd="10" destOrd="0" presId="urn:microsoft.com/office/officeart/2008/layout/VerticalCurvedList"/>
    <dgm:cxn modelId="{8478CBE2-69F0-4783-B4A4-5DA430532335}" type="presParOf" srcId="{A642D05E-BE1B-45E6-B90A-4DB04684AAB3}" destId="{0B94226C-4830-46F3-9333-559C310E44A1}" srcOrd="0" destOrd="0" presId="urn:microsoft.com/office/officeart/2008/layout/VerticalCurvedList"/>
    <dgm:cxn modelId="{84735A39-C996-4BE2-AC8D-2BE715198991}" type="presParOf" srcId="{3A4242DF-404C-49F6-8ED9-607A0770335F}" destId="{7822D221-0D75-4CB7-B7FC-2B8AF76D021A}" srcOrd="11" destOrd="0" presId="urn:microsoft.com/office/officeart/2008/layout/VerticalCurvedList"/>
    <dgm:cxn modelId="{5E2425A9-1461-4B08-A7A0-F559A82C8F97}" type="presParOf" srcId="{3A4242DF-404C-49F6-8ED9-607A0770335F}" destId="{B0093453-1B34-4E2B-8CC4-C3A7715F8559}" srcOrd="12" destOrd="0" presId="urn:microsoft.com/office/officeart/2008/layout/VerticalCurvedList"/>
    <dgm:cxn modelId="{AA711790-B44A-464F-A762-79DDD4BF69E9}" type="presParOf" srcId="{B0093453-1B34-4E2B-8CC4-C3A7715F8559}" destId="{951E6768-8CCC-49E1-AACB-9ED11E30B46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CF0D7-83BC-4075-BE9E-A9E0D4897964}">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B3964-9065-4819-8423-B5651CA8FCD9}">
      <dsp:nvSpPr>
        <dsp:cNvPr id="0" name=""/>
        <dsp:cNvSpPr/>
      </dsp:nvSpPr>
      <dsp:spPr>
        <a:xfrm>
          <a:off x="434398" y="285347"/>
          <a:ext cx="7617019" cy="570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Who am I?</a:t>
          </a:r>
          <a:endParaRPr lang="en-US" sz="2900" kern="1200" dirty="0"/>
        </a:p>
      </dsp:txBody>
      <dsp:txXfrm>
        <a:off x="434398" y="285347"/>
        <a:ext cx="7617019" cy="570477"/>
      </dsp:txXfrm>
    </dsp:sp>
    <dsp:sp modelId="{03D5284D-8598-4068-BCBE-B1C65BAA5975}">
      <dsp:nvSpPr>
        <dsp:cNvPr id="0" name=""/>
        <dsp:cNvSpPr/>
      </dsp:nvSpPr>
      <dsp:spPr>
        <a:xfrm>
          <a:off x="77849" y="214037"/>
          <a:ext cx="713096" cy="71309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27D43B-0F95-4DB3-85D9-0A5DCA635EBB}">
      <dsp:nvSpPr>
        <dsp:cNvPr id="0" name=""/>
        <dsp:cNvSpPr/>
      </dsp:nvSpPr>
      <dsp:spPr>
        <a:xfrm>
          <a:off x="903654" y="1140954"/>
          <a:ext cx="7147763" cy="570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3660" rIns="73660" bIns="73660" numCol="1" spcCol="1270" anchor="ctr" anchorCtr="0">
          <a:noAutofit/>
        </a:bodyPr>
        <a:lstStyle/>
        <a:p>
          <a:pPr lvl="0" algn="l" defTabSz="1289050">
            <a:lnSpc>
              <a:spcPct val="90000"/>
            </a:lnSpc>
            <a:spcBef>
              <a:spcPct val="0"/>
            </a:spcBef>
            <a:spcAft>
              <a:spcPct val="35000"/>
            </a:spcAft>
          </a:pPr>
          <a:r>
            <a:rPr lang="en-US" sz="2900" kern="1200" baseline="0" dirty="0" smtClean="0"/>
            <a:t>Understanding business</a:t>
          </a:r>
          <a:endParaRPr lang="en-US" sz="2900" kern="1200" dirty="0"/>
        </a:p>
      </dsp:txBody>
      <dsp:txXfrm>
        <a:off x="903654" y="1140954"/>
        <a:ext cx="7147763" cy="570477"/>
      </dsp:txXfrm>
    </dsp:sp>
    <dsp:sp modelId="{48E53228-0D26-452F-9439-B8CD0C52226E}">
      <dsp:nvSpPr>
        <dsp:cNvPr id="0" name=""/>
        <dsp:cNvSpPr/>
      </dsp:nvSpPr>
      <dsp:spPr>
        <a:xfrm>
          <a:off x="547106" y="1069644"/>
          <a:ext cx="713096" cy="71309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0ED5F2-5631-4278-B461-ADF16A95A299}">
      <dsp:nvSpPr>
        <dsp:cNvPr id="0" name=""/>
        <dsp:cNvSpPr/>
      </dsp:nvSpPr>
      <dsp:spPr>
        <a:xfrm>
          <a:off x="1118233" y="1996562"/>
          <a:ext cx="6933183" cy="570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Understanding data</a:t>
          </a:r>
          <a:endParaRPr lang="en-US" sz="2900" kern="1200" dirty="0"/>
        </a:p>
      </dsp:txBody>
      <dsp:txXfrm>
        <a:off x="1118233" y="1996562"/>
        <a:ext cx="6933183" cy="570477"/>
      </dsp:txXfrm>
    </dsp:sp>
    <dsp:sp modelId="{8BCB9E74-32C6-4385-88DD-CC7D4B4DD31B}">
      <dsp:nvSpPr>
        <dsp:cNvPr id="0" name=""/>
        <dsp:cNvSpPr/>
      </dsp:nvSpPr>
      <dsp:spPr>
        <a:xfrm>
          <a:off x="761685" y="1925252"/>
          <a:ext cx="713096" cy="71309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5F50F0-66A9-4F3A-B9FE-097254AF1553}">
      <dsp:nvSpPr>
        <dsp:cNvPr id="0" name=""/>
        <dsp:cNvSpPr/>
      </dsp:nvSpPr>
      <dsp:spPr>
        <a:xfrm>
          <a:off x="1118233" y="2851627"/>
          <a:ext cx="6933183" cy="570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Business goal</a:t>
          </a:r>
          <a:endParaRPr lang="en-US" sz="2900" kern="1200" dirty="0"/>
        </a:p>
      </dsp:txBody>
      <dsp:txXfrm>
        <a:off x="1118233" y="2851627"/>
        <a:ext cx="6933183" cy="570477"/>
      </dsp:txXfrm>
    </dsp:sp>
    <dsp:sp modelId="{8F750A33-3353-446D-BAC5-1FB4FF1C09F6}">
      <dsp:nvSpPr>
        <dsp:cNvPr id="0" name=""/>
        <dsp:cNvSpPr/>
      </dsp:nvSpPr>
      <dsp:spPr>
        <a:xfrm>
          <a:off x="761685" y="2780318"/>
          <a:ext cx="713096" cy="71309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F065ED-9B60-4924-9F1B-AB633FEC9964}">
      <dsp:nvSpPr>
        <dsp:cNvPr id="0" name=""/>
        <dsp:cNvSpPr/>
      </dsp:nvSpPr>
      <dsp:spPr>
        <a:xfrm>
          <a:off x="903654" y="3707235"/>
          <a:ext cx="7147763" cy="570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Solution approach</a:t>
          </a:r>
          <a:endParaRPr lang="en-US" sz="2900" kern="1200" dirty="0"/>
        </a:p>
      </dsp:txBody>
      <dsp:txXfrm>
        <a:off x="903654" y="3707235"/>
        <a:ext cx="7147763" cy="570477"/>
      </dsp:txXfrm>
    </dsp:sp>
    <dsp:sp modelId="{0B94226C-4830-46F3-9333-559C310E44A1}">
      <dsp:nvSpPr>
        <dsp:cNvPr id="0" name=""/>
        <dsp:cNvSpPr/>
      </dsp:nvSpPr>
      <dsp:spPr>
        <a:xfrm>
          <a:off x="547106" y="3635925"/>
          <a:ext cx="713096" cy="71309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22D221-0D75-4CB7-B7FC-2B8AF76D021A}">
      <dsp:nvSpPr>
        <dsp:cNvPr id="0" name=""/>
        <dsp:cNvSpPr/>
      </dsp:nvSpPr>
      <dsp:spPr>
        <a:xfrm>
          <a:off x="434398" y="4562842"/>
          <a:ext cx="7617019" cy="570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Conclusion</a:t>
          </a:r>
          <a:endParaRPr lang="en-US" sz="2900" kern="1200" dirty="0"/>
        </a:p>
      </dsp:txBody>
      <dsp:txXfrm>
        <a:off x="434398" y="4562842"/>
        <a:ext cx="7617019" cy="570477"/>
      </dsp:txXfrm>
    </dsp:sp>
    <dsp:sp modelId="{951E6768-8CCC-49E1-AACB-9ED11E30B463}">
      <dsp:nvSpPr>
        <dsp:cNvPr id="0" name=""/>
        <dsp:cNvSpPr/>
      </dsp:nvSpPr>
      <dsp:spPr>
        <a:xfrm>
          <a:off x="77849" y="4491533"/>
          <a:ext cx="713096" cy="71309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6296C-3B6C-440B-9577-6B47ED23061F}" type="datetimeFigureOut">
              <a:rPr lang="nl-NL" smtClean="0"/>
              <a:t>9-3-2020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E6BC0-48B8-4289-9B2C-1206E83E7CCC}" type="slidenum">
              <a:rPr lang="nl-NL" smtClean="0"/>
              <a:t>‹#›</a:t>
            </a:fld>
            <a:endParaRPr lang="nl-NL"/>
          </a:p>
        </p:txBody>
      </p:sp>
    </p:spTree>
    <p:extLst>
      <p:ext uri="{BB962C8B-B14F-4D97-AF65-F5344CB8AC3E}">
        <p14:creationId xmlns:p14="http://schemas.microsoft.com/office/powerpoint/2010/main" val="4197629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Assumption:</a:t>
            </a:r>
          </a:p>
          <a:p>
            <a:r>
              <a:rPr lang="en-US" noProof="0" dirty="0" smtClean="0"/>
              <a:t>TRIP</a:t>
            </a:r>
            <a:r>
              <a:rPr lang="en-US" baseline="0" noProof="0" dirty="0" smtClean="0"/>
              <a:t> distance is calculated as straight line distance. This might be true in the case of a real trip.</a:t>
            </a:r>
            <a:endParaRPr lang="en-US" noProof="0" dirty="0"/>
          </a:p>
        </p:txBody>
      </p:sp>
      <p:sp>
        <p:nvSpPr>
          <p:cNvPr id="4" name="Slide Number Placeholder 3"/>
          <p:cNvSpPr>
            <a:spLocks noGrp="1"/>
          </p:cNvSpPr>
          <p:nvPr>
            <p:ph type="sldNum" sz="quarter" idx="10"/>
          </p:nvPr>
        </p:nvSpPr>
        <p:spPr/>
        <p:txBody>
          <a:bodyPr/>
          <a:lstStyle/>
          <a:p>
            <a:fld id="{F06E6BC0-48B8-4289-9B2C-1206E83E7CCC}" type="slidenum">
              <a:rPr lang="nl-NL" smtClean="0"/>
              <a:t>7</a:t>
            </a:fld>
            <a:endParaRPr lang="nl-NL"/>
          </a:p>
        </p:txBody>
      </p:sp>
    </p:spTree>
    <p:extLst>
      <p:ext uri="{BB962C8B-B14F-4D97-AF65-F5344CB8AC3E}">
        <p14:creationId xmlns:p14="http://schemas.microsoft.com/office/powerpoint/2010/main" val="415298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Outlier analysis of ‘TRIP DISTANCE’</a:t>
            </a:r>
          </a:p>
          <a:p>
            <a:r>
              <a:rPr lang="en-US" dirty="0" smtClean="0"/>
              <a:t>Till 99.9th percentile, value of trip distance when the cabs were unoccupied is (25.05 miles). On 100th percentile values are huge deviation, with a trip distance of 865.37 miles. However, the trip of that long distance is quite possible.</a:t>
            </a:r>
          </a:p>
          <a:p>
            <a:endParaRPr lang="en-US" dirty="0" smtClean="0"/>
          </a:p>
          <a:p>
            <a:r>
              <a:rPr lang="en-US" dirty="0" smtClean="0"/>
              <a:t>Expected CO2 </a:t>
            </a:r>
            <a:r>
              <a:rPr lang="en-US" dirty="0" err="1" smtClean="0"/>
              <a:t>emmisions</a:t>
            </a:r>
            <a:r>
              <a:rPr lang="en-US" dirty="0" smtClean="0"/>
              <a:t> (grams) in next year from all taxis while unoccupied (no fleet change) = </a:t>
            </a:r>
            <a:r>
              <a:rPr lang="en-US" b="1" dirty="0" smtClean="0"/>
              <a:t>4467257387.69 = 4.4 * 10^9 grams</a:t>
            </a:r>
          </a:p>
          <a:p>
            <a:r>
              <a:rPr lang="en-US" dirty="0" smtClean="0"/>
              <a:t>Expected CO2 </a:t>
            </a:r>
            <a:r>
              <a:rPr lang="en-US" dirty="0" err="1" smtClean="0"/>
              <a:t>emmisions</a:t>
            </a:r>
            <a:r>
              <a:rPr lang="en-US" dirty="0" smtClean="0"/>
              <a:t> (grams) in next year from all taxis while unoccupied (10% fleet change) = </a:t>
            </a:r>
            <a:r>
              <a:rPr lang="en-US" b="1" dirty="0" smtClean="0"/>
              <a:t>2404178965.74 = 2.4 * 10^9</a:t>
            </a:r>
            <a:r>
              <a:rPr lang="en-US" b="1" baseline="0" dirty="0" smtClean="0"/>
              <a:t> grams</a:t>
            </a:r>
            <a:endParaRPr lang="nl-NL" b="1" dirty="0"/>
          </a:p>
        </p:txBody>
      </p:sp>
      <p:sp>
        <p:nvSpPr>
          <p:cNvPr id="4" name="Slide Number Placeholder 3"/>
          <p:cNvSpPr>
            <a:spLocks noGrp="1"/>
          </p:cNvSpPr>
          <p:nvPr>
            <p:ph type="sldNum" sz="quarter" idx="10"/>
          </p:nvPr>
        </p:nvSpPr>
        <p:spPr/>
        <p:txBody>
          <a:bodyPr/>
          <a:lstStyle/>
          <a:p>
            <a:fld id="{F06E6BC0-48B8-4289-9B2C-1206E83E7CCC}" type="slidenum">
              <a:rPr lang="nl-NL" smtClean="0"/>
              <a:t>8</a:t>
            </a:fld>
            <a:endParaRPr lang="nl-NL"/>
          </a:p>
        </p:txBody>
      </p:sp>
    </p:spTree>
    <p:extLst>
      <p:ext uri="{BB962C8B-B14F-4D97-AF65-F5344CB8AC3E}">
        <p14:creationId xmlns:p14="http://schemas.microsoft.com/office/powerpoint/2010/main" val="476613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Outlier analysis of ‘TRIP </a:t>
            </a:r>
            <a:r>
              <a:rPr lang="en-US" b="1" dirty="0" smtClean="0"/>
              <a:t>DURATION’</a:t>
            </a:r>
            <a:endParaRPr lang="en-US" b="1" dirty="0" smtClean="0"/>
          </a:p>
          <a:p>
            <a:r>
              <a:rPr lang="en-US" sz="1200" b="0" i="0" kern="1200" dirty="0" smtClean="0">
                <a:solidFill>
                  <a:schemeClr val="tx1"/>
                </a:solidFill>
                <a:effectLst/>
                <a:latin typeface="+mn-lt"/>
                <a:ea typeface="+mn-ea"/>
                <a:cs typeface="+mn-cs"/>
              </a:rPr>
              <a:t>Till 99th percentile value of trip duration (235 min or </a:t>
            </a:r>
            <a:r>
              <a:rPr lang="en-US" sz="1200" b="0" i="0" kern="1200" dirty="0" err="1" smtClean="0">
                <a:solidFill>
                  <a:schemeClr val="tx1"/>
                </a:solidFill>
                <a:effectLst/>
                <a:latin typeface="+mn-lt"/>
                <a:ea typeface="+mn-ea"/>
                <a:cs typeface="+mn-cs"/>
              </a:rPr>
              <a:t>approx</a:t>
            </a:r>
            <a:r>
              <a:rPr lang="en-US" sz="1200" b="0" i="0" kern="1200" dirty="0" smtClean="0">
                <a:solidFill>
                  <a:schemeClr val="tx1"/>
                </a:solidFill>
                <a:effectLst/>
                <a:latin typeface="+mn-lt"/>
                <a:ea typeface="+mn-ea"/>
                <a:cs typeface="+mn-cs"/>
              </a:rPr>
              <a:t> 4 hours), everything looks legit. On 100th percentile values are huge deviation, with a trip duration of 1435 mins or 24 hours.</a:t>
            </a:r>
          </a:p>
          <a:p>
            <a:r>
              <a:rPr lang="en-US" sz="1200" b="0" i="0" kern="1200" dirty="0" smtClean="0">
                <a:solidFill>
                  <a:schemeClr val="tx1"/>
                </a:solidFill>
                <a:effectLst/>
                <a:latin typeface="+mn-lt"/>
                <a:ea typeface="+mn-ea"/>
                <a:cs typeface="+mn-cs"/>
              </a:rPr>
              <a:t>Let's assume that for the safety of both driver and rider, the maximum allowed single trip duration is 4 hours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240 mins.</a:t>
            </a:r>
          </a:p>
          <a:p>
            <a:r>
              <a:rPr lang="en-US" sz="1200" b="0" i="0" kern="1200" dirty="0" smtClean="0">
                <a:solidFill>
                  <a:schemeClr val="tx1"/>
                </a:solidFill>
                <a:effectLst/>
                <a:latin typeface="+mn-lt"/>
                <a:ea typeface="+mn-ea"/>
                <a:cs typeface="+mn-cs"/>
              </a:rPr>
              <a:t>Based on this, let's remove these outliers.</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Outlier analysis of ‘TRIP SPEED’</a:t>
            </a:r>
          </a:p>
          <a:p>
            <a:r>
              <a:rPr lang="en-US" sz="1200" b="0" i="0" kern="1200" dirty="0" smtClean="0">
                <a:solidFill>
                  <a:schemeClr val="tx1"/>
                </a:solidFill>
                <a:effectLst/>
                <a:latin typeface="+mn-lt"/>
                <a:ea typeface="+mn-ea"/>
                <a:cs typeface="+mn-cs"/>
              </a:rPr>
              <a:t>Here, 100th percentile value of a speed is 41940.0 miles/</a:t>
            </a:r>
            <a:r>
              <a:rPr lang="en-US" sz="1200" b="0" i="0" kern="1200" dirty="0" err="1" smtClean="0">
                <a:solidFill>
                  <a:schemeClr val="tx1"/>
                </a:solidFill>
                <a:effectLst/>
                <a:latin typeface="+mn-lt"/>
                <a:ea typeface="+mn-ea"/>
                <a:cs typeface="+mn-cs"/>
              </a:rPr>
              <a:t>hr</a:t>
            </a:r>
            <a:r>
              <a:rPr lang="en-US" sz="1200" b="0" i="0" kern="1200" dirty="0" smtClean="0">
                <a:solidFill>
                  <a:schemeClr val="tx1"/>
                </a:solidFill>
                <a:effectLst/>
                <a:latin typeface="+mn-lt"/>
                <a:ea typeface="+mn-ea"/>
                <a:cs typeface="+mn-cs"/>
              </a:rPr>
              <a:t> which is BIZZARE. Furthermore, zero speed in a trip is impossible. The 99.6th percentile value of speed is 80 miles/</a:t>
            </a:r>
            <a:r>
              <a:rPr lang="en-US" sz="1200" b="0" i="0" kern="1200" dirty="0" err="1" smtClean="0">
                <a:solidFill>
                  <a:schemeClr val="tx1"/>
                </a:solidFill>
                <a:effectLst/>
                <a:latin typeface="+mn-lt"/>
                <a:ea typeface="+mn-ea"/>
                <a:cs typeface="+mn-cs"/>
              </a:rPr>
              <a:t>hr</a:t>
            </a:r>
            <a:r>
              <a:rPr lang="en-US" sz="1200" b="0" i="0" kern="1200" dirty="0" smtClean="0">
                <a:solidFill>
                  <a:schemeClr val="tx1"/>
                </a:solidFill>
                <a:effectLst/>
                <a:latin typeface="+mn-lt"/>
                <a:ea typeface="+mn-ea"/>
                <a:cs typeface="+mn-cs"/>
              </a:rPr>
              <a:t>, which is possible.</a:t>
            </a:r>
          </a:p>
          <a:p>
            <a:r>
              <a:rPr lang="en-US" sz="1200" b="0" i="0" kern="1200" dirty="0" smtClean="0">
                <a:solidFill>
                  <a:schemeClr val="tx1"/>
                </a:solidFill>
                <a:effectLst/>
                <a:latin typeface="+mn-lt"/>
                <a:ea typeface="+mn-ea"/>
                <a:cs typeface="+mn-cs"/>
              </a:rPr>
              <a:t>SF allows a maximum speed of 100 miles/hour for taxi cabs (Assumption). So, we are removing all the data points where speed is greater than 100 miles/hr.</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Outlier analysis of ‘TRIP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After removing huge outliers from features such as trip duration and speed, it seems that the outliers for the distance feature have been automatically removed. The distance data in the quantiles looks legit. So, we don't need to remove any outliers.</a:t>
            </a:r>
            <a:endParaRPr lang="en-US" b="1"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6E6BC0-48B8-4289-9B2C-1206E83E7CCC}" type="slidenum">
              <a:rPr lang="nl-NL" smtClean="0"/>
              <a:t>10</a:t>
            </a:fld>
            <a:endParaRPr lang="nl-NL"/>
          </a:p>
        </p:txBody>
      </p:sp>
    </p:spTree>
    <p:extLst>
      <p:ext uri="{BB962C8B-B14F-4D97-AF65-F5344CB8AC3E}">
        <p14:creationId xmlns:p14="http://schemas.microsoft.com/office/powerpoint/2010/main" val="2502378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Avg. distance travelled by a taxi when occupied is 2.5 miles and when unoccupied is 1.5 miles.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Average trip duration of a taxi when occupied is around 11 minutes and when unoccupied is 16.5 minutes. This means that the taxis spend around 1.5 times the time they spend with passengers.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6E6BC0-48B8-4289-9B2C-1206E83E7CCC}" type="slidenum">
              <a:rPr lang="nl-NL" smtClean="0"/>
              <a:t>11</a:t>
            </a:fld>
            <a:endParaRPr lang="nl-NL"/>
          </a:p>
        </p:txBody>
      </p:sp>
    </p:spTree>
    <p:extLst>
      <p:ext uri="{BB962C8B-B14F-4D97-AF65-F5344CB8AC3E}">
        <p14:creationId xmlns:p14="http://schemas.microsoft.com/office/powerpoint/2010/main" val="83442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Driver</a:t>
            </a:r>
            <a:r>
              <a:rPr lang="en-US" sz="1200" b="1" i="0" kern="1200" baseline="0" dirty="0" smtClean="0">
                <a:solidFill>
                  <a:schemeClr val="tx1"/>
                </a:solidFill>
                <a:effectLst/>
                <a:latin typeface="+mn-lt"/>
                <a:ea typeface="+mn-ea"/>
                <a:cs typeface="+mn-cs"/>
              </a:rPr>
              <a:t> characteristics:</a:t>
            </a:r>
          </a:p>
          <a:p>
            <a:r>
              <a:rPr lang="nl-NL" dirty="0" err="1" smtClean="0"/>
              <a:t>trip_count</a:t>
            </a:r>
            <a:r>
              <a:rPr lang="nl-NL" dirty="0" smtClean="0"/>
              <a:t>, </a:t>
            </a:r>
          </a:p>
          <a:p>
            <a:r>
              <a:rPr lang="nl-NL" dirty="0" err="1" smtClean="0"/>
              <a:t>mean_trip_distance_occupied</a:t>
            </a:r>
            <a:r>
              <a:rPr lang="nl-NL" dirty="0" smtClean="0"/>
              <a:t>, </a:t>
            </a:r>
            <a:r>
              <a:rPr lang="nl-NL" dirty="0" err="1" smtClean="0"/>
              <a:t>mean_trip_duration_occupied</a:t>
            </a:r>
            <a:r>
              <a:rPr lang="nl-NL" dirty="0" smtClean="0"/>
              <a:t>, </a:t>
            </a:r>
            <a:r>
              <a:rPr lang="nl-NL" dirty="0" err="1" smtClean="0"/>
              <a:t>mean_speed_occupied</a:t>
            </a:r>
            <a:endParaRPr lang="nl-NL" dirty="0" smtClean="0"/>
          </a:p>
          <a:p>
            <a:r>
              <a:rPr lang="nl-NL" dirty="0" err="1" smtClean="0"/>
              <a:t>mean_trip_distance_unoccupied</a:t>
            </a:r>
            <a:r>
              <a:rPr lang="nl-NL" dirty="0" smtClean="0"/>
              <a:t>, </a:t>
            </a:r>
            <a:r>
              <a:rPr lang="nl-NL" dirty="0" err="1" smtClean="0"/>
              <a:t>mean_trip_duration_unoccupied</a:t>
            </a:r>
            <a:r>
              <a:rPr lang="nl-NL" dirty="0" smtClean="0"/>
              <a:t>, </a:t>
            </a:r>
            <a:r>
              <a:rPr lang="nl-NL" dirty="0" err="1" smtClean="0"/>
              <a:t>mean_speed_unoccupied</a:t>
            </a:r>
            <a:endParaRPr lang="nl-NL" dirty="0" smtClean="0"/>
          </a:p>
          <a:p>
            <a:r>
              <a:rPr lang="nl-NL" dirty="0" err="1" smtClean="0"/>
              <a:t>demand_fulfilment_index</a:t>
            </a:r>
            <a:endParaRPr lang="nl-NL" dirty="0" smtClean="0"/>
          </a:p>
        </p:txBody>
      </p:sp>
      <p:sp>
        <p:nvSpPr>
          <p:cNvPr id="4" name="Slide Number Placeholder 3"/>
          <p:cNvSpPr>
            <a:spLocks noGrp="1"/>
          </p:cNvSpPr>
          <p:nvPr>
            <p:ph type="sldNum" sz="quarter" idx="10"/>
          </p:nvPr>
        </p:nvSpPr>
        <p:spPr/>
        <p:txBody>
          <a:bodyPr/>
          <a:lstStyle/>
          <a:p>
            <a:fld id="{F06E6BC0-48B8-4289-9B2C-1206E83E7CCC}" type="slidenum">
              <a:rPr lang="nl-NL" smtClean="0"/>
              <a:t>12</a:t>
            </a:fld>
            <a:endParaRPr lang="nl-NL"/>
          </a:p>
        </p:txBody>
      </p:sp>
    </p:spTree>
    <p:extLst>
      <p:ext uri="{BB962C8B-B14F-4D97-AF65-F5344CB8AC3E}">
        <p14:creationId xmlns:p14="http://schemas.microsoft.com/office/powerpoint/2010/main" val="407417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Driver</a:t>
            </a:r>
            <a:r>
              <a:rPr lang="en-US" sz="1200" b="1" i="0" kern="1200" baseline="0" dirty="0" smtClean="0">
                <a:solidFill>
                  <a:schemeClr val="tx1"/>
                </a:solidFill>
                <a:effectLst/>
                <a:latin typeface="+mn-lt"/>
                <a:ea typeface="+mn-ea"/>
                <a:cs typeface="+mn-cs"/>
              </a:rPr>
              <a:t> characteristics:</a:t>
            </a:r>
          </a:p>
          <a:p>
            <a:r>
              <a:rPr lang="nl-NL" dirty="0" err="1" smtClean="0"/>
              <a:t>trip_count</a:t>
            </a:r>
            <a:r>
              <a:rPr lang="nl-NL" dirty="0" smtClean="0"/>
              <a:t>, </a:t>
            </a:r>
          </a:p>
          <a:p>
            <a:r>
              <a:rPr lang="nl-NL" dirty="0" err="1" smtClean="0"/>
              <a:t>mean_trip_distance_occupied</a:t>
            </a:r>
            <a:r>
              <a:rPr lang="nl-NL" dirty="0" smtClean="0"/>
              <a:t>, </a:t>
            </a:r>
            <a:r>
              <a:rPr lang="nl-NL" dirty="0" err="1" smtClean="0"/>
              <a:t>mean_trip_duration_occupied</a:t>
            </a:r>
            <a:r>
              <a:rPr lang="nl-NL" dirty="0" smtClean="0"/>
              <a:t>, </a:t>
            </a:r>
            <a:r>
              <a:rPr lang="nl-NL" dirty="0" err="1" smtClean="0"/>
              <a:t>mean_speed_occupied</a:t>
            </a:r>
            <a:endParaRPr lang="nl-NL" dirty="0" smtClean="0"/>
          </a:p>
          <a:p>
            <a:r>
              <a:rPr lang="nl-NL" dirty="0" err="1" smtClean="0"/>
              <a:t>mean_trip_distance_unoccupied</a:t>
            </a:r>
            <a:r>
              <a:rPr lang="nl-NL" dirty="0" smtClean="0"/>
              <a:t>, </a:t>
            </a:r>
            <a:r>
              <a:rPr lang="nl-NL" dirty="0" err="1" smtClean="0"/>
              <a:t>mean_trip_duration_unoccupied</a:t>
            </a:r>
            <a:r>
              <a:rPr lang="nl-NL" dirty="0" smtClean="0"/>
              <a:t>, </a:t>
            </a:r>
            <a:r>
              <a:rPr lang="nl-NL" dirty="0" err="1" smtClean="0"/>
              <a:t>mean_speed_unoccupied</a:t>
            </a:r>
            <a:endParaRPr lang="nl-NL" dirty="0" smtClean="0"/>
          </a:p>
          <a:p>
            <a:r>
              <a:rPr lang="nl-NL" dirty="0" err="1" smtClean="0"/>
              <a:t>demand_fulfilment_index</a:t>
            </a:r>
            <a:endParaRPr lang="nl-NL" dirty="0" smtClean="0"/>
          </a:p>
        </p:txBody>
      </p:sp>
      <p:sp>
        <p:nvSpPr>
          <p:cNvPr id="4" name="Slide Number Placeholder 3"/>
          <p:cNvSpPr>
            <a:spLocks noGrp="1"/>
          </p:cNvSpPr>
          <p:nvPr>
            <p:ph type="sldNum" sz="quarter" idx="10"/>
          </p:nvPr>
        </p:nvSpPr>
        <p:spPr/>
        <p:txBody>
          <a:bodyPr/>
          <a:lstStyle/>
          <a:p>
            <a:fld id="{F06E6BC0-48B8-4289-9B2C-1206E83E7CCC}" type="slidenum">
              <a:rPr lang="nl-NL" smtClean="0"/>
              <a:t>13</a:t>
            </a:fld>
            <a:endParaRPr lang="nl-NL"/>
          </a:p>
        </p:txBody>
      </p:sp>
    </p:spTree>
    <p:extLst>
      <p:ext uri="{BB962C8B-B14F-4D97-AF65-F5344CB8AC3E}">
        <p14:creationId xmlns:p14="http://schemas.microsoft.com/office/powerpoint/2010/main" val="2181449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Assumption:</a:t>
            </a:r>
          </a:p>
          <a:p>
            <a:r>
              <a:rPr lang="en-US" sz="1200" b="0" i="0" kern="1200" dirty="0" smtClean="0">
                <a:solidFill>
                  <a:schemeClr val="tx1"/>
                </a:solidFill>
                <a:effectLst/>
                <a:latin typeface="+mn-lt"/>
                <a:ea typeface="+mn-ea"/>
                <a:cs typeface="+mn-cs"/>
              </a:rPr>
              <a:t>Taxi’s average speed = 10.2 miles/hour</a:t>
            </a:r>
          </a:p>
          <a:p>
            <a:r>
              <a:rPr lang="en-US" sz="1200" b="0" i="0" kern="1200" dirty="0" smtClean="0">
                <a:solidFill>
                  <a:schemeClr val="tx1"/>
                </a:solidFill>
                <a:effectLst/>
                <a:latin typeface="+mn-lt"/>
                <a:ea typeface="+mn-ea"/>
                <a:cs typeface="+mn-cs"/>
              </a:rPr>
              <a:t>Distance covered in 10</a:t>
            </a:r>
            <a:r>
              <a:rPr lang="en-US" sz="1200" b="0" i="0" kern="1200" baseline="0" dirty="0" smtClean="0">
                <a:solidFill>
                  <a:schemeClr val="tx1"/>
                </a:solidFill>
                <a:effectLst/>
                <a:latin typeface="+mn-lt"/>
                <a:ea typeface="+mn-ea"/>
                <a:cs typeface="+mn-cs"/>
              </a:rPr>
              <a:t> mins = approx. 2 miles</a:t>
            </a:r>
          </a:p>
          <a:p>
            <a:r>
              <a:rPr lang="en-US" sz="1200" b="0" i="0" kern="1200" baseline="0" dirty="0" smtClean="0">
                <a:solidFill>
                  <a:schemeClr val="tx1"/>
                </a:solidFill>
                <a:effectLst/>
                <a:latin typeface="+mn-lt"/>
                <a:ea typeface="+mn-ea"/>
                <a:cs typeface="+mn-cs"/>
              </a:rPr>
              <a:t>Inter cluster distance of 0.5 miles, allows taxi drivers to travel to nearby high demand regions within 10 minutes.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6E6BC0-48B8-4289-9B2C-1206E83E7CCC}" type="slidenum">
              <a:rPr lang="nl-NL" smtClean="0"/>
              <a:t>15</a:t>
            </a:fld>
            <a:endParaRPr lang="nl-NL"/>
          </a:p>
        </p:txBody>
      </p:sp>
    </p:spTree>
    <p:extLst>
      <p:ext uri="{BB962C8B-B14F-4D97-AF65-F5344CB8AC3E}">
        <p14:creationId xmlns:p14="http://schemas.microsoft.com/office/powerpoint/2010/main" val="6639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Previous</a:t>
            </a:r>
            <a:r>
              <a:rPr lang="en-US" sz="1200" b="0" i="0" kern="1200" baseline="0" dirty="0" smtClean="0">
                <a:solidFill>
                  <a:schemeClr val="tx1"/>
                </a:solidFill>
                <a:effectLst/>
                <a:latin typeface="+mn-lt"/>
                <a:ea typeface="+mn-ea"/>
                <a:cs typeface="+mn-cs"/>
              </a:rPr>
              <a:t> 5 time-bins:   Most recent</a:t>
            </a:r>
          </a:p>
          <a:p>
            <a:r>
              <a:rPr lang="en-US" sz="1200" b="0" i="0" kern="1200" dirty="0" smtClean="0">
                <a:solidFill>
                  <a:schemeClr val="tx1"/>
                </a:solidFill>
                <a:effectLst/>
                <a:latin typeface="+mn-lt"/>
                <a:ea typeface="+mn-ea"/>
                <a:cs typeface="+mn-cs"/>
              </a:rPr>
              <a:t>we know intuitively that the future is more likely to be similar to the latest values and less similar to the older values. Weighted importance converts this analogy into a mathematical relationship giving the highest weight while computing the averages to the latest previous value and decreasing weights to the subsequent older ones</a:t>
            </a:r>
          </a:p>
        </p:txBody>
      </p:sp>
      <p:sp>
        <p:nvSpPr>
          <p:cNvPr id="4" name="Slide Number Placeholder 3"/>
          <p:cNvSpPr>
            <a:spLocks noGrp="1"/>
          </p:cNvSpPr>
          <p:nvPr>
            <p:ph type="sldNum" sz="quarter" idx="10"/>
          </p:nvPr>
        </p:nvSpPr>
        <p:spPr/>
        <p:txBody>
          <a:bodyPr/>
          <a:lstStyle/>
          <a:p>
            <a:fld id="{F06E6BC0-48B8-4289-9B2C-1206E83E7CCC}" type="slidenum">
              <a:rPr lang="nl-NL" smtClean="0"/>
              <a:t>16</a:t>
            </a:fld>
            <a:endParaRPr lang="nl-NL"/>
          </a:p>
        </p:txBody>
      </p:sp>
    </p:spTree>
    <p:extLst>
      <p:ext uri="{BB962C8B-B14F-4D97-AF65-F5344CB8AC3E}">
        <p14:creationId xmlns:p14="http://schemas.microsoft.com/office/powerpoint/2010/main" val="4207226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smtClean="0"/>
          </a:p>
        </p:txBody>
      </p:sp>
      <p:sp>
        <p:nvSpPr>
          <p:cNvPr id="4" name="Slide Number Placeholder 3"/>
          <p:cNvSpPr>
            <a:spLocks noGrp="1"/>
          </p:cNvSpPr>
          <p:nvPr>
            <p:ph type="sldNum" sz="quarter" idx="10"/>
          </p:nvPr>
        </p:nvSpPr>
        <p:spPr/>
        <p:txBody>
          <a:bodyPr/>
          <a:lstStyle/>
          <a:p>
            <a:fld id="{F06E6BC0-48B8-4289-9B2C-1206E83E7CCC}" type="slidenum">
              <a:rPr lang="nl-NL" smtClean="0"/>
              <a:t>17</a:t>
            </a:fld>
            <a:endParaRPr lang="nl-NL"/>
          </a:p>
        </p:txBody>
      </p:sp>
    </p:spTree>
    <p:extLst>
      <p:ext uri="{BB962C8B-B14F-4D97-AF65-F5344CB8AC3E}">
        <p14:creationId xmlns:p14="http://schemas.microsoft.com/office/powerpoint/2010/main" val="3300789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A45034-FD8A-4DDB-B0E0-C170850ED750}" type="datetimeFigureOut">
              <a:rPr lang="nl-NL" smtClean="0"/>
              <a:t>9-3-2020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734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19A45034-FD8A-4DDB-B0E0-C170850ED750}" type="datetimeFigureOut">
              <a:rPr lang="nl-NL" smtClean="0"/>
              <a:t>9-3-2020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7326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45034-FD8A-4DDB-B0E0-C170850ED750}" type="datetimeFigureOut">
              <a:rPr lang="nl-NL" smtClean="0"/>
              <a:t>9-3-2020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4173623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45034-FD8A-4DDB-B0E0-C170850ED750}" type="datetimeFigureOut">
              <a:rPr lang="nl-NL" smtClean="0"/>
              <a:t>9-3-2020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18710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45034-FD8A-4DDB-B0E0-C170850ED750}" type="datetimeFigureOut">
              <a:rPr lang="nl-NL" smtClean="0"/>
              <a:t>9-3-2020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3753802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45034-FD8A-4DDB-B0E0-C170850ED750}" type="datetimeFigureOut">
              <a:rPr lang="nl-NL" smtClean="0"/>
              <a:t>9-3-2020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32955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45034-FD8A-4DDB-B0E0-C170850ED750}" type="datetimeFigureOut">
              <a:rPr lang="nl-NL" smtClean="0"/>
              <a:t>9-3-2020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3180940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A45034-FD8A-4DDB-B0E0-C170850ED750}" type="datetimeFigureOut">
              <a:rPr lang="nl-NL" smtClean="0"/>
              <a:t>9-3-2020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1244675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A45034-FD8A-4DDB-B0E0-C170850ED750}" type="datetimeFigureOut">
              <a:rPr lang="nl-NL" smtClean="0"/>
              <a:t>9-3-2020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342960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A45034-FD8A-4DDB-B0E0-C170850ED750}" type="datetimeFigureOut">
              <a:rPr lang="nl-NL" smtClean="0"/>
              <a:t>9-3-2020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211165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45034-FD8A-4DDB-B0E0-C170850ED750}" type="datetimeFigureOut">
              <a:rPr lang="nl-NL" smtClean="0"/>
              <a:t>9-3-2020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203041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45034-FD8A-4DDB-B0E0-C170850ED750}" type="datetimeFigureOut">
              <a:rPr lang="nl-NL" smtClean="0"/>
              <a:t>9-3-2020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299241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A45034-FD8A-4DDB-B0E0-C170850ED750}" type="datetimeFigureOut">
              <a:rPr lang="nl-NL" smtClean="0"/>
              <a:t>9-3-2020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1572854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A45034-FD8A-4DDB-B0E0-C170850ED750}" type="datetimeFigureOut">
              <a:rPr lang="nl-NL" smtClean="0"/>
              <a:t>9-3-2020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384837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45034-FD8A-4DDB-B0E0-C170850ED750}" type="datetimeFigureOut">
              <a:rPr lang="nl-NL" smtClean="0"/>
              <a:t>9-3-2020</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131883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A45034-FD8A-4DDB-B0E0-C170850ED750}" type="datetimeFigureOut">
              <a:rPr lang="nl-NL" smtClean="0"/>
              <a:t>9-3-2020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355756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A45034-FD8A-4DDB-B0E0-C170850ED750}" type="datetimeFigureOut">
              <a:rPr lang="nl-NL" smtClean="0"/>
              <a:t>9-3-2020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347738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9A45034-FD8A-4DDB-B0E0-C170850ED750}" type="datetimeFigureOut">
              <a:rPr lang="nl-NL" smtClean="0"/>
              <a:t>9-3-2020</a:t>
            </a:fld>
            <a:endParaRPr lang="nl-NL"/>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nl-NL"/>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A47A736-E8A4-4671-81C2-CAA5D217157D}" type="slidenum">
              <a:rPr lang="nl-NL" smtClean="0"/>
              <a:t>‹#›</a:t>
            </a:fld>
            <a:endParaRPr lang="nl-NL"/>
          </a:p>
        </p:txBody>
      </p:sp>
    </p:spTree>
    <p:extLst>
      <p:ext uri="{BB962C8B-B14F-4D97-AF65-F5344CB8AC3E}">
        <p14:creationId xmlns:p14="http://schemas.microsoft.com/office/powerpoint/2010/main" val="1056708689"/>
      </p:ext>
    </p:extLst>
  </p:cSld>
  <p:clrMap bg1="dk1" tx1="lt1" bg2="dk2" tx2="lt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linkedin.com/in/pravat-pasayat-b6b846ab/"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9553" y="677299"/>
            <a:ext cx="10671242" cy="5490037"/>
          </a:xfrm>
        </p:spPr>
        <p:txBody>
          <a:bodyPr>
            <a:normAutofit/>
          </a:bodyPr>
          <a:lstStyle/>
          <a:p>
            <a:pPr algn="ctr"/>
            <a:r>
              <a:rPr lang="nl-NL" sz="7600" b="1" dirty="0" smtClean="0">
                <a:solidFill>
                  <a:schemeClr val="tx1"/>
                </a:solidFill>
              </a:rPr>
              <a:t>Philip Morris</a:t>
            </a:r>
            <a:endParaRPr lang="nl-NL" b="1" dirty="0" smtClean="0">
              <a:solidFill>
                <a:schemeClr val="tx1"/>
              </a:solidFill>
            </a:endParaRPr>
          </a:p>
          <a:p>
            <a:pPr algn="ctr"/>
            <a:endParaRPr lang="nl-NL" b="1" dirty="0" smtClean="0">
              <a:solidFill>
                <a:schemeClr val="tx1"/>
              </a:solidFill>
            </a:endParaRPr>
          </a:p>
          <a:p>
            <a:pPr algn="ctr"/>
            <a:r>
              <a:rPr lang="en-US" sz="3200" b="1" dirty="0" smtClean="0">
                <a:solidFill>
                  <a:schemeClr val="tx1"/>
                </a:solidFill>
              </a:rPr>
              <a:t>Data Science Assessment </a:t>
            </a:r>
            <a:r>
              <a:rPr lang="en-US" sz="3200" b="1" dirty="0" smtClean="0">
                <a:solidFill>
                  <a:schemeClr val="tx1"/>
                </a:solidFill>
              </a:rPr>
              <a:t>– </a:t>
            </a:r>
            <a:r>
              <a:rPr lang="en-US" sz="3200" b="1" dirty="0" smtClean="0">
                <a:solidFill>
                  <a:schemeClr val="tx1"/>
                </a:solidFill>
              </a:rPr>
              <a:t>Taxi Mobility</a:t>
            </a:r>
            <a:endParaRPr lang="en-US" sz="3200" b="1" dirty="0" smtClean="0">
              <a:solidFill>
                <a:schemeClr val="tx1"/>
              </a:solidFill>
            </a:endParaRPr>
          </a:p>
          <a:p>
            <a:pPr algn="ctr"/>
            <a:endParaRPr lang="en-US" sz="3200" b="1" dirty="0" smtClean="0">
              <a:solidFill>
                <a:schemeClr val="tx1"/>
              </a:solidFill>
            </a:endParaRPr>
          </a:p>
          <a:p>
            <a:pPr algn="ctr"/>
            <a:r>
              <a:rPr lang="en-US" sz="2000" b="1" dirty="0" smtClean="0">
                <a:solidFill>
                  <a:schemeClr val="tx1"/>
                </a:solidFill>
              </a:rPr>
              <a:t>By</a:t>
            </a:r>
          </a:p>
          <a:p>
            <a:pPr algn="ctr"/>
            <a:r>
              <a:rPr lang="en-US" sz="2000" b="1" dirty="0" smtClean="0">
                <a:solidFill>
                  <a:schemeClr val="tx1"/>
                </a:solidFill>
              </a:rPr>
              <a:t>Pravat Ranjan Pasayat</a:t>
            </a:r>
            <a:endParaRPr lang="en-US" sz="2000" b="1" dirty="0">
              <a:solidFill>
                <a:schemeClr val="tx1"/>
              </a:solidFill>
            </a:endParaRPr>
          </a:p>
        </p:txBody>
      </p:sp>
    </p:spTree>
    <p:extLst>
      <p:ext uri="{BB962C8B-B14F-4D97-AF65-F5344CB8AC3E}">
        <p14:creationId xmlns:p14="http://schemas.microsoft.com/office/powerpoint/2010/main" val="169344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525065"/>
            <a:ext cx="11277744" cy="6001643"/>
          </a:xfrm>
          <a:prstGeom prst="rect">
            <a:avLst/>
          </a:prstGeom>
          <a:noFill/>
        </p:spPr>
        <p:txBody>
          <a:bodyPr wrap="square" rtlCol="0">
            <a:spAutoFit/>
          </a:bodyPr>
          <a:lstStyle/>
          <a:p>
            <a:pPr marL="0" lvl="2"/>
            <a:r>
              <a:rPr lang="en-US" sz="2000" b="1" u="sng" dirty="0" smtClean="0"/>
              <a:t>Data preparation</a:t>
            </a:r>
            <a:r>
              <a:rPr lang="en-US" sz="2000" b="1" u="sng" dirty="0" smtClean="0"/>
              <a:t>:</a:t>
            </a:r>
          </a:p>
          <a:p>
            <a:pPr marL="0" lvl="2"/>
            <a:endParaRPr lang="en-US" sz="2000" b="1" u="sng" dirty="0"/>
          </a:p>
          <a:p>
            <a:pPr marL="914400" lvl="3" indent="-457200">
              <a:buFont typeface="Wingdings" panose="05000000000000000000" pitchFamily="2" charset="2"/>
              <a:buChar char="q"/>
            </a:pPr>
            <a:r>
              <a:rPr lang="en-US" b="1" dirty="0" smtClean="0"/>
              <a:t>Feature engineering</a:t>
            </a:r>
          </a:p>
          <a:p>
            <a:pPr marL="1371600" lvl="5"/>
            <a:r>
              <a:rPr lang="en-US" sz="1600" dirty="0" smtClean="0"/>
              <a:t>TRIP DURATION (minutes)</a:t>
            </a:r>
          </a:p>
          <a:p>
            <a:pPr marL="1371600" lvl="5"/>
            <a:r>
              <a:rPr lang="en-US" sz="1600" dirty="0" smtClean="0"/>
              <a:t>TRIP SPEED (miles/hour)</a:t>
            </a:r>
          </a:p>
          <a:p>
            <a:pPr marL="1371600" lvl="5"/>
            <a:r>
              <a:rPr lang="en-US" sz="1600" dirty="0" smtClean="0"/>
              <a:t>DAY OF THE WEEK (Sunday, Monday ….)</a:t>
            </a:r>
          </a:p>
          <a:p>
            <a:pPr marL="1371600" lvl="5"/>
            <a:r>
              <a:rPr lang="en-US" sz="1600" dirty="0" smtClean="0"/>
              <a:t>IS WEEKEND (True/False)</a:t>
            </a:r>
          </a:p>
          <a:p>
            <a:pPr marL="1371600" lvl="5"/>
            <a:r>
              <a:rPr lang="en-US" sz="1600" dirty="0" smtClean="0"/>
              <a:t>PHASE OF THE DAY (Morning, Afternoon, Evening, Night)</a:t>
            </a:r>
          </a:p>
          <a:p>
            <a:pPr marL="457200" lvl="3"/>
            <a:endParaRPr lang="en-US" dirty="0" smtClean="0"/>
          </a:p>
          <a:p>
            <a:pPr marL="914400" lvl="3" indent="-457200">
              <a:buFont typeface="Wingdings" panose="05000000000000000000" pitchFamily="2" charset="2"/>
              <a:buChar char="q"/>
            </a:pPr>
            <a:r>
              <a:rPr lang="en-US" b="1" dirty="0" smtClean="0"/>
              <a:t>Data cleaning</a:t>
            </a:r>
            <a:endParaRPr lang="en-US" dirty="0"/>
          </a:p>
          <a:p>
            <a:pPr marL="1714500" lvl="5" indent="-342900">
              <a:buFont typeface="Wingdings" panose="05000000000000000000" pitchFamily="2" charset="2"/>
              <a:buChar char="q"/>
            </a:pPr>
            <a:r>
              <a:rPr lang="en-US" sz="1600" dirty="0" smtClean="0"/>
              <a:t>Circular trip</a:t>
            </a:r>
          </a:p>
          <a:p>
            <a:pPr marL="2286000" lvl="7"/>
            <a:r>
              <a:rPr lang="en-US" sz="1600" dirty="0" smtClean="0"/>
              <a:t>Pickup coordinates</a:t>
            </a:r>
            <a:r>
              <a:rPr lang="en-US" sz="1600" dirty="0"/>
              <a:t> </a:t>
            </a:r>
            <a:r>
              <a:rPr lang="en-US" sz="1600" dirty="0" smtClean="0"/>
              <a:t>= Drop off coordinates</a:t>
            </a:r>
          </a:p>
          <a:p>
            <a:pPr marL="2286000" lvl="7"/>
            <a:r>
              <a:rPr lang="en-US" sz="1600" dirty="0" smtClean="0"/>
              <a:t>TRIP DISTANCE = 0</a:t>
            </a:r>
          </a:p>
          <a:p>
            <a:pPr marL="2286000" lvl="7"/>
            <a:r>
              <a:rPr lang="en-US" sz="1600" dirty="0" smtClean="0"/>
              <a:t>TRIP SPEED = 0</a:t>
            </a:r>
          </a:p>
          <a:p>
            <a:pPr marL="2286000" lvl="7"/>
            <a:r>
              <a:rPr lang="en-US" sz="1600" b="1" dirty="0" smtClean="0"/>
              <a:t>Action: </a:t>
            </a:r>
            <a:r>
              <a:rPr lang="en-US" sz="1600" dirty="0" smtClean="0"/>
              <a:t>Records are removed to avoid any bias due to incorrect facts.</a:t>
            </a:r>
            <a:endParaRPr lang="en-US" sz="1600" dirty="0"/>
          </a:p>
          <a:p>
            <a:pPr marL="2286000" lvl="7"/>
            <a:endParaRPr lang="en-US" dirty="0" smtClean="0">
              <a:sym typeface="Wingdings" panose="05000000000000000000" pitchFamily="2" charset="2"/>
            </a:endParaRPr>
          </a:p>
          <a:p>
            <a:pPr marL="1714500" lvl="5" indent="-342900">
              <a:buFont typeface="Wingdings" panose="05000000000000000000" pitchFamily="2" charset="2"/>
              <a:buChar char="q"/>
            </a:pPr>
            <a:r>
              <a:rPr lang="en-US" sz="1600" dirty="0" smtClean="0"/>
              <a:t>Outlier removal:</a:t>
            </a:r>
          </a:p>
          <a:p>
            <a:pPr marL="2628900" lvl="7" indent="-342900">
              <a:buFont typeface="Wingdings" panose="05000000000000000000" pitchFamily="2" charset="2"/>
              <a:buChar char="q"/>
            </a:pPr>
            <a:r>
              <a:rPr lang="en-US" sz="1600" dirty="0" smtClean="0">
                <a:sym typeface="Wingdings" panose="05000000000000000000" pitchFamily="2" charset="2"/>
              </a:rPr>
              <a:t>TRIP DURATION:</a:t>
            </a:r>
          </a:p>
          <a:p>
            <a:pPr marL="2743200" lvl="8"/>
            <a:r>
              <a:rPr lang="en-US" sz="1600" b="1" dirty="0" smtClean="0">
                <a:sym typeface="Wingdings" panose="05000000000000000000" pitchFamily="2" charset="2"/>
              </a:rPr>
              <a:t>Action: </a:t>
            </a:r>
            <a:r>
              <a:rPr lang="en-US" sz="1600" dirty="0" smtClean="0">
                <a:sym typeface="Wingdings" panose="05000000000000000000" pitchFamily="2" charset="2"/>
              </a:rPr>
              <a:t>For the </a:t>
            </a:r>
            <a:r>
              <a:rPr lang="en-US" sz="1600" dirty="0" smtClean="0"/>
              <a:t>safety </a:t>
            </a:r>
            <a:r>
              <a:rPr lang="en-US" sz="1600" dirty="0"/>
              <a:t>of both driver and rider</a:t>
            </a:r>
            <a:r>
              <a:rPr lang="en-US" sz="1600" dirty="0" smtClean="0"/>
              <a:t>, </a:t>
            </a:r>
            <a:r>
              <a:rPr lang="en-US" sz="1600" dirty="0"/>
              <a:t>maximum allowed </a:t>
            </a:r>
            <a:r>
              <a:rPr lang="en-US" sz="1600" dirty="0" smtClean="0"/>
              <a:t>single trip </a:t>
            </a:r>
            <a:r>
              <a:rPr lang="en-US" sz="1600" dirty="0"/>
              <a:t>duration is 4 </a:t>
            </a:r>
            <a:r>
              <a:rPr lang="en-US" sz="1600" dirty="0" smtClean="0"/>
              <a:t>hours </a:t>
            </a:r>
            <a:r>
              <a:rPr lang="en-US" sz="1600" b="1" dirty="0" smtClean="0"/>
              <a:t>(Assumption).</a:t>
            </a:r>
          </a:p>
          <a:p>
            <a:pPr marL="2743200" lvl="8"/>
            <a:endParaRPr lang="en-US" sz="1600" b="1" dirty="0">
              <a:sym typeface="Wingdings" panose="05000000000000000000" pitchFamily="2" charset="2"/>
            </a:endParaRPr>
          </a:p>
          <a:p>
            <a:pPr marL="2628900" lvl="7" indent="-342900">
              <a:buFont typeface="Wingdings" panose="05000000000000000000" pitchFamily="2" charset="2"/>
              <a:buChar char="q"/>
            </a:pPr>
            <a:r>
              <a:rPr lang="en-US" sz="1600" dirty="0">
                <a:sym typeface="Wingdings" panose="05000000000000000000" pitchFamily="2" charset="2"/>
              </a:rPr>
              <a:t>TRIP </a:t>
            </a:r>
            <a:r>
              <a:rPr lang="en-US" sz="1600" dirty="0" smtClean="0">
                <a:sym typeface="Wingdings" panose="05000000000000000000" pitchFamily="2" charset="2"/>
              </a:rPr>
              <a:t>SPEED:</a:t>
            </a:r>
            <a:endParaRPr lang="en-US" sz="1600" dirty="0">
              <a:sym typeface="Wingdings" panose="05000000000000000000" pitchFamily="2" charset="2"/>
            </a:endParaRPr>
          </a:p>
          <a:p>
            <a:pPr marL="2743200" lvl="8"/>
            <a:r>
              <a:rPr lang="en-US" sz="1600" b="1" dirty="0">
                <a:sym typeface="Wingdings" panose="05000000000000000000" pitchFamily="2" charset="2"/>
              </a:rPr>
              <a:t>Action: </a:t>
            </a:r>
            <a:r>
              <a:rPr lang="en-US" sz="1600" dirty="0"/>
              <a:t>SF allows a maximum speed of 100 miles/hour for taxi cabs </a:t>
            </a:r>
            <a:r>
              <a:rPr lang="en-US" sz="1600" b="1" dirty="0"/>
              <a:t>(Assumption</a:t>
            </a:r>
            <a:r>
              <a:rPr lang="en-US" sz="1600" b="1" dirty="0" smtClean="0"/>
              <a:t>).</a:t>
            </a:r>
            <a:endParaRPr lang="en-US" sz="1600" b="1" dirty="0">
              <a:sym typeface="Wingdings" panose="05000000000000000000" pitchFamily="2" charset="2"/>
            </a:endParaRPr>
          </a:p>
        </p:txBody>
      </p:sp>
    </p:spTree>
    <p:extLst>
      <p:ext uri="{BB962C8B-B14F-4D97-AF65-F5344CB8AC3E}">
        <p14:creationId xmlns:p14="http://schemas.microsoft.com/office/powerpoint/2010/main" val="205287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5" y="675794"/>
            <a:ext cx="11581429" cy="5416868"/>
          </a:xfrm>
          <a:prstGeom prst="rect">
            <a:avLst/>
          </a:prstGeom>
          <a:noFill/>
        </p:spPr>
        <p:txBody>
          <a:bodyPr wrap="square" rtlCol="0">
            <a:spAutoFit/>
          </a:bodyPr>
          <a:lstStyle/>
          <a:p>
            <a:pPr marL="0" lvl="2"/>
            <a:r>
              <a:rPr lang="en-US" sz="2000" b="1" u="sng" dirty="0" smtClean="0"/>
              <a:t>EDA:</a:t>
            </a:r>
          </a:p>
          <a:p>
            <a:pPr marL="0" lvl="2"/>
            <a:endParaRPr lang="en-US" sz="2000" b="1" u="sng" dirty="0" smtClean="0"/>
          </a:p>
          <a:p>
            <a:pPr marL="914400" lvl="3" indent="-457200">
              <a:buFont typeface="Wingdings" panose="05000000000000000000" pitchFamily="2" charset="2"/>
              <a:buChar char="q"/>
            </a:pPr>
            <a:r>
              <a:rPr lang="en-US" b="1" dirty="0" smtClean="0"/>
              <a:t>Occupancy vs Trip distance</a:t>
            </a:r>
          </a:p>
          <a:p>
            <a:pPr marL="1371600" lvl="5"/>
            <a:r>
              <a:rPr lang="en-US" sz="1600" dirty="0" smtClean="0"/>
              <a:t>Avg. trip distance when occupied is 2.5 miles and when unoccupied is 1.5 miles.</a:t>
            </a:r>
          </a:p>
          <a:p>
            <a:pPr marL="1371600" lvl="5"/>
            <a:endParaRPr lang="en-US" sz="1600" dirty="0" smtClean="0"/>
          </a:p>
          <a:p>
            <a:pPr marL="914400" lvl="3" indent="-457200">
              <a:buFont typeface="Wingdings" panose="05000000000000000000" pitchFamily="2" charset="2"/>
              <a:buChar char="q"/>
            </a:pPr>
            <a:r>
              <a:rPr lang="en-US" b="1" dirty="0"/>
              <a:t>Occupancy vs Trip </a:t>
            </a:r>
            <a:r>
              <a:rPr lang="en-US" b="1" dirty="0" smtClean="0"/>
              <a:t>duration</a:t>
            </a:r>
            <a:endParaRPr lang="en-US" b="1" dirty="0"/>
          </a:p>
          <a:p>
            <a:pPr marL="1371600" lvl="5"/>
            <a:r>
              <a:rPr lang="en-US" sz="1600" dirty="0" smtClean="0"/>
              <a:t>Avg. </a:t>
            </a:r>
            <a:r>
              <a:rPr lang="en-US" sz="1600" dirty="0"/>
              <a:t>trip duration </a:t>
            </a:r>
            <a:r>
              <a:rPr lang="en-US" sz="1600" dirty="0" smtClean="0"/>
              <a:t>when </a:t>
            </a:r>
            <a:r>
              <a:rPr lang="en-US" sz="1600" dirty="0"/>
              <a:t>occupied is around 11 </a:t>
            </a:r>
            <a:r>
              <a:rPr lang="en-US" sz="1600" dirty="0" smtClean="0"/>
              <a:t>mins. </a:t>
            </a:r>
            <a:r>
              <a:rPr lang="en-US" sz="1600" dirty="0"/>
              <a:t>and when unoccupied is 16.5 </a:t>
            </a:r>
            <a:r>
              <a:rPr lang="en-US" sz="1600" dirty="0" smtClean="0"/>
              <a:t>mins. </a:t>
            </a:r>
          </a:p>
          <a:p>
            <a:pPr marL="1371600" lvl="5"/>
            <a:endParaRPr lang="en-US" sz="1600" dirty="0" smtClean="0"/>
          </a:p>
          <a:p>
            <a:pPr marL="914400" lvl="3" indent="-457200">
              <a:buFont typeface="Wingdings" panose="05000000000000000000" pitchFamily="2" charset="2"/>
              <a:buChar char="q"/>
            </a:pPr>
            <a:r>
              <a:rPr lang="en-US" b="1" dirty="0"/>
              <a:t>Occupancy vs Trip </a:t>
            </a:r>
            <a:r>
              <a:rPr lang="en-US" b="1" dirty="0" smtClean="0"/>
              <a:t>speed</a:t>
            </a:r>
            <a:endParaRPr lang="en-US" b="1" dirty="0"/>
          </a:p>
          <a:p>
            <a:pPr marL="1371600" lvl="5"/>
            <a:r>
              <a:rPr lang="en-US" sz="1600" dirty="0" smtClean="0"/>
              <a:t>Avg. </a:t>
            </a:r>
            <a:r>
              <a:rPr lang="en-US" sz="1600" dirty="0"/>
              <a:t>trip speed </a:t>
            </a:r>
            <a:r>
              <a:rPr lang="en-US" sz="1600" dirty="0" smtClean="0"/>
              <a:t>when </a:t>
            </a:r>
            <a:r>
              <a:rPr lang="en-US" sz="1600" dirty="0"/>
              <a:t>occupied is around 12.6 </a:t>
            </a:r>
            <a:r>
              <a:rPr lang="en-US" sz="1600" dirty="0" smtClean="0"/>
              <a:t>miles/</a:t>
            </a:r>
            <a:r>
              <a:rPr lang="en-US" sz="1600" dirty="0" err="1" smtClean="0"/>
              <a:t>hr</a:t>
            </a:r>
            <a:r>
              <a:rPr lang="en-US" sz="1600" dirty="0" smtClean="0"/>
              <a:t> </a:t>
            </a:r>
            <a:r>
              <a:rPr lang="en-US" sz="1600" dirty="0"/>
              <a:t>and when unoccupied is 7.3 </a:t>
            </a:r>
            <a:r>
              <a:rPr lang="en-US" sz="1600" dirty="0" smtClean="0"/>
              <a:t>miles/hr</a:t>
            </a:r>
            <a:r>
              <a:rPr lang="en-US" sz="1600" dirty="0"/>
              <a:t>. </a:t>
            </a:r>
            <a:endParaRPr lang="en-US" sz="1600" dirty="0" smtClean="0"/>
          </a:p>
          <a:p>
            <a:pPr marL="1371600" lvl="5"/>
            <a:endParaRPr lang="en-US" dirty="0" smtClean="0"/>
          </a:p>
          <a:p>
            <a:pPr marL="914400" lvl="3" indent="-457200">
              <a:buFont typeface="Wingdings" panose="05000000000000000000" pitchFamily="2" charset="2"/>
              <a:buChar char="q"/>
            </a:pPr>
            <a:r>
              <a:rPr lang="en-US" b="1" dirty="0" smtClean="0"/>
              <a:t>Demand across different days</a:t>
            </a:r>
            <a:endParaRPr lang="en-US" b="1" dirty="0"/>
          </a:p>
          <a:p>
            <a:pPr marL="1371600" lvl="5"/>
            <a:r>
              <a:rPr lang="en-US" sz="1600" dirty="0" smtClean="0"/>
              <a:t>Sunday, Saturday, Monday and Friday see highest demand for taxis.</a:t>
            </a:r>
            <a:endParaRPr lang="en-US" sz="1600" dirty="0"/>
          </a:p>
          <a:p>
            <a:pPr marL="1371600" lvl="5"/>
            <a:endParaRPr lang="en-US" dirty="0"/>
          </a:p>
          <a:p>
            <a:pPr marL="914400" lvl="3" indent="-457200">
              <a:buFont typeface="Wingdings" panose="05000000000000000000" pitchFamily="2" charset="2"/>
              <a:buChar char="q"/>
            </a:pPr>
            <a:r>
              <a:rPr lang="en-US" b="1" dirty="0"/>
              <a:t>Demand </a:t>
            </a:r>
            <a:r>
              <a:rPr lang="en-US" b="1" dirty="0" smtClean="0"/>
              <a:t>in weekend</a:t>
            </a:r>
            <a:endParaRPr lang="en-US" b="1" dirty="0"/>
          </a:p>
          <a:p>
            <a:pPr marL="1371600" lvl="5"/>
            <a:r>
              <a:rPr lang="en-US" sz="1600" dirty="0" smtClean="0"/>
              <a:t>Daily demand of taxis is </a:t>
            </a:r>
            <a:r>
              <a:rPr lang="en-US" sz="1600" dirty="0"/>
              <a:t>1.5 times </a:t>
            </a:r>
            <a:r>
              <a:rPr lang="en-US" sz="1600" dirty="0" smtClean="0"/>
              <a:t>over the weekends compared </a:t>
            </a:r>
            <a:r>
              <a:rPr lang="en-US" sz="1600" dirty="0"/>
              <a:t>to weekdays</a:t>
            </a:r>
            <a:r>
              <a:rPr lang="en-US" sz="1600" dirty="0" smtClean="0"/>
              <a:t>.</a:t>
            </a:r>
          </a:p>
          <a:p>
            <a:pPr marL="1371600" lvl="5"/>
            <a:endParaRPr lang="en-US" dirty="0"/>
          </a:p>
          <a:p>
            <a:pPr marL="914400" lvl="3" indent="-457200">
              <a:buFont typeface="Wingdings" panose="05000000000000000000" pitchFamily="2" charset="2"/>
              <a:buChar char="q"/>
            </a:pPr>
            <a:r>
              <a:rPr lang="en-US" b="1" dirty="0"/>
              <a:t>Demand in </a:t>
            </a:r>
            <a:r>
              <a:rPr lang="en-US" b="1" dirty="0" smtClean="0"/>
              <a:t>different phase of the day</a:t>
            </a:r>
            <a:endParaRPr lang="en-US" b="1" dirty="0"/>
          </a:p>
          <a:p>
            <a:pPr marL="1371600" lvl="5"/>
            <a:r>
              <a:rPr lang="en-US" sz="1600" dirty="0" smtClean="0"/>
              <a:t>Demand is </a:t>
            </a:r>
            <a:r>
              <a:rPr lang="en-US" sz="1600" dirty="0"/>
              <a:t>the higher during NIGHT (from 21:00 till 5:00) and MORNING (from 5:00 till </a:t>
            </a:r>
            <a:r>
              <a:rPr lang="en-US" sz="1600" dirty="0" smtClean="0"/>
              <a:t>12:00) and least </a:t>
            </a:r>
            <a:r>
              <a:rPr lang="en-US" sz="1600" dirty="0"/>
              <a:t>during AFTERNOON (from 12:00 till 17:00) and EVENING (from 17:00 till 21:00</a:t>
            </a:r>
            <a:r>
              <a:rPr lang="en-US" sz="1600" dirty="0" smtClean="0"/>
              <a:t>).</a:t>
            </a:r>
            <a:endParaRPr lang="en-US" sz="1600" dirty="0" smtClean="0"/>
          </a:p>
        </p:txBody>
      </p:sp>
    </p:spTree>
    <p:extLst>
      <p:ext uri="{BB962C8B-B14F-4D97-AF65-F5344CB8AC3E}">
        <p14:creationId xmlns:p14="http://schemas.microsoft.com/office/powerpoint/2010/main" val="1212510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705935"/>
            <a:ext cx="11581429" cy="4985980"/>
          </a:xfrm>
          <a:prstGeom prst="rect">
            <a:avLst/>
          </a:prstGeom>
          <a:noFill/>
        </p:spPr>
        <p:txBody>
          <a:bodyPr wrap="square" rtlCol="0">
            <a:spAutoFit/>
          </a:bodyPr>
          <a:lstStyle/>
          <a:p>
            <a:pPr marL="0" lvl="2"/>
            <a:r>
              <a:rPr lang="en-US" sz="2000" b="1" u="sng" dirty="0" smtClean="0"/>
              <a:t>Data transformation</a:t>
            </a:r>
            <a:r>
              <a:rPr lang="en-US" sz="2000" b="1" u="sng" dirty="0" smtClean="0"/>
              <a:t>:</a:t>
            </a:r>
          </a:p>
          <a:p>
            <a:pPr marL="0" lvl="2"/>
            <a:endParaRPr lang="en-US" sz="2000" b="1" u="sng" dirty="0" smtClean="0"/>
          </a:p>
          <a:p>
            <a:pPr marL="914400" lvl="3" indent="-457200">
              <a:buFont typeface="Wingdings" panose="05000000000000000000" pitchFamily="2" charset="2"/>
              <a:buChar char="q"/>
            </a:pPr>
            <a:r>
              <a:rPr lang="en-US" b="1" dirty="0" smtClean="0"/>
              <a:t>Trip data to driver characteristics</a:t>
            </a:r>
          </a:p>
          <a:p>
            <a:pPr marL="1828800" lvl="5" indent="-457200">
              <a:buFont typeface="Wingdings" panose="05000000000000000000" pitchFamily="2" charset="2"/>
              <a:buChar char="q"/>
            </a:pPr>
            <a:r>
              <a:rPr lang="en-US" sz="1600" dirty="0"/>
              <a:t>Driver behavior when with passenger and without passenger.</a:t>
            </a:r>
          </a:p>
          <a:p>
            <a:pPr marL="1828800" lvl="5" indent="-457200">
              <a:buFont typeface="Wingdings" panose="05000000000000000000" pitchFamily="2" charset="2"/>
              <a:buChar char="q"/>
            </a:pPr>
            <a:r>
              <a:rPr lang="en-US" sz="1600" dirty="0"/>
              <a:t>Characteristics such as </a:t>
            </a:r>
            <a:endParaRPr lang="en-US" sz="1600" dirty="0" smtClean="0"/>
          </a:p>
          <a:p>
            <a:pPr marL="2286000" lvl="7"/>
            <a:r>
              <a:rPr lang="en-US" sz="1600" dirty="0" smtClean="0"/>
              <a:t># of trips</a:t>
            </a:r>
          </a:p>
          <a:p>
            <a:pPr marL="2286000" lvl="7"/>
            <a:r>
              <a:rPr lang="en-US" sz="1600" dirty="0" smtClean="0"/>
              <a:t>distance-duration-speed when occupied</a:t>
            </a:r>
          </a:p>
          <a:p>
            <a:pPr marL="2286000" lvl="7"/>
            <a:r>
              <a:rPr lang="en-US" sz="1600" dirty="0" smtClean="0"/>
              <a:t>distance-duration-speed when unoccupied</a:t>
            </a:r>
          </a:p>
          <a:p>
            <a:pPr marL="2286000" lvl="7"/>
            <a:r>
              <a:rPr lang="en-US" sz="1600" dirty="0" smtClean="0"/>
              <a:t>demand fulfillment index</a:t>
            </a:r>
          </a:p>
          <a:p>
            <a:pPr marL="1371600" lvl="5"/>
            <a:endParaRPr lang="en-US" sz="1600" dirty="0" smtClean="0"/>
          </a:p>
          <a:p>
            <a:pPr marL="914400" lvl="3" indent="-457200">
              <a:buFont typeface="Wingdings" panose="05000000000000000000" pitchFamily="2" charset="2"/>
              <a:buChar char="q"/>
            </a:pPr>
            <a:r>
              <a:rPr lang="en-US" b="1" dirty="0" smtClean="0"/>
              <a:t>Data skewness</a:t>
            </a:r>
          </a:p>
          <a:p>
            <a:pPr marL="1828800" lvl="5" indent="-457200">
              <a:buFont typeface="Wingdings" panose="05000000000000000000" pitchFamily="2" charset="2"/>
              <a:buChar char="q"/>
            </a:pPr>
            <a:r>
              <a:rPr lang="en-US" sz="1600" dirty="0" smtClean="0"/>
              <a:t>Most features are right/positive skewed.</a:t>
            </a:r>
          </a:p>
          <a:p>
            <a:pPr marL="1828800" lvl="5" indent="-457200">
              <a:buFont typeface="Wingdings" panose="05000000000000000000" pitchFamily="2" charset="2"/>
              <a:buChar char="q"/>
            </a:pPr>
            <a:r>
              <a:rPr lang="en-US" sz="1600" dirty="0" smtClean="0"/>
              <a:t>Moderate skewness allowed (-1 &lt;= skewness &lt;= 1)</a:t>
            </a:r>
          </a:p>
          <a:p>
            <a:pPr marL="1828800" lvl="5" indent="-457200">
              <a:buFont typeface="Wingdings" panose="05000000000000000000" pitchFamily="2" charset="2"/>
              <a:buChar char="q"/>
            </a:pPr>
            <a:r>
              <a:rPr lang="en-US" sz="1600" dirty="0" smtClean="0"/>
              <a:t>Logarithmic, square root and cube root transformation used</a:t>
            </a:r>
          </a:p>
          <a:p>
            <a:pPr marL="1828800" lvl="5" indent="-457200">
              <a:buFont typeface="Wingdings" panose="05000000000000000000" pitchFamily="2" charset="2"/>
              <a:buChar char="q"/>
            </a:pPr>
            <a:endParaRPr lang="en-US" sz="1600" dirty="0"/>
          </a:p>
          <a:p>
            <a:pPr marL="914400" lvl="3" indent="-457200">
              <a:buFont typeface="Wingdings" panose="05000000000000000000" pitchFamily="2" charset="2"/>
              <a:buChar char="q"/>
            </a:pPr>
            <a:r>
              <a:rPr lang="en-US" b="1" dirty="0"/>
              <a:t>Data </a:t>
            </a:r>
            <a:r>
              <a:rPr lang="en-US" b="1" dirty="0" smtClean="0"/>
              <a:t>standardization</a:t>
            </a:r>
            <a:endParaRPr lang="en-US" b="1" dirty="0"/>
          </a:p>
          <a:p>
            <a:pPr marL="1828800" lvl="5" indent="-457200">
              <a:buFont typeface="Wingdings" panose="05000000000000000000" pitchFamily="2" charset="2"/>
              <a:buChar char="q"/>
            </a:pPr>
            <a:r>
              <a:rPr lang="en-US" sz="1600" dirty="0" smtClean="0"/>
              <a:t>Clustering technique is sensitive to scale.</a:t>
            </a:r>
          </a:p>
          <a:p>
            <a:pPr marL="1828800" lvl="5" indent="-457200">
              <a:buFont typeface="Wingdings" panose="05000000000000000000" pitchFamily="2" charset="2"/>
              <a:buChar char="q"/>
            </a:pPr>
            <a:r>
              <a:rPr lang="en-US" sz="1600" dirty="0" smtClean="0"/>
              <a:t>Unify the scale across numeric features.</a:t>
            </a:r>
          </a:p>
          <a:p>
            <a:pPr marL="1828800" lvl="5" indent="-457200">
              <a:buFont typeface="Wingdings" panose="05000000000000000000" pitchFamily="2" charset="2"/>
              <a:buChar char="q"/>
            </a:pPr>
            <a:r>
              <a:rPr lang="en-US" sz="1600" dirty="0" smtClean="0"/>
              <a:t>Standard scaler used (Mean = 0, SD = 1)</a:t>
            </a:r>
          </a:p>
        </p:txBody>
      </p:sp>
    </p:spTree>
    <p:extLst>
      <p:ext uri="{BB962C8B-B14F-4D97-AF65-F5344CB8AC3E}">
        <p14:creationId xmlns:p14="http://schemas.microsoft.com/office/powerpoint/2010/main" val="456577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756182"/>
            <a:ext cx="11581429" cy="2492990"/>
          </a:xfrm>
          <a:prstGeom prst="rect">
            <a:avLst/>
          </a:prstGeom>
          <a:noFill/>
        </p:spPr>
        <p:txBody>
          <a:bodyPr wrap="square" rtlCol="0">
            <a:spAutoFit/>
          </a:bodyPr>
          <a:lstStyle/>
          <a:p>
            <a:pPr marL="0" lvl="2"/>
            <a:r>
              <a:rPr lang="en-US" sz="2000" b="1" u="sng" dirty="0" smtClean="0"/>
              <a:t>Machine Leaning Modeling:</a:t>
            </a:r>
          </a:p>
          <a:p>
            <a:pPr marL="0" lvl="2"/>
            <a:endParaRPr lang="en-US" sz="2000" b="1" u="sng" dirty="0" smtClean="0"/>
          </a:p>
          <a:p>
            <a:pPr marL="914400" lvl="3" indent="-457200">
              <a:buFont typeface="Wingdings" panose="05000000000000000000" pitchFamily="2" charset="2"/>
              <a:buChar char="q"/>
            </a:pPr>
            <a:r>
              <a:rPr lang="en-US" sz="1600" dirty="0" smtClean="0"/>
              <a:t>Model used: </a:t>
            </a:r>
            <a:r>
              <a:rPr lang="en-US" sz="1600" b="1" dirty="0" smtClean="0"/>
              <a:t>K-Means</a:t>
            </a:r>
            <a:endParaRPr lang="en-US" sz="1600" b="1" dirty="0"/>
          </a:p>
          <a:p>
            <a:pPr marL="914400" lvl="3" indent="-457200">
              <a:buFont typeface="Wingdings" panose="05000000000000000000" pitchFamily="2" charset="2"/>
              <a:buChar char="q"/>
            </a:pPr>
            <a:r>
              <a:rPr lang="en-US" sz="1600" dirty="0" smtClean="0"/>
              <a:t>Metric used: </a:t>
            </a:r>
            <a:r>
              <a:rPr lang="en-US" sz="1600" b="1" dirty="0" smtClean="0"/>
              <a:t>Cluster inertia </a:t>
            </a:r>
            <a:r>
              <a:rPr lang="en-US" sz="1600" dirty="0" smtClean="0"/>
              <a:t>(intra-cluster distance)</a:t>
            </a:r>
          </a:p>
          <a:p>
            <a:pPr marL="914400" lvl="3" indent="-457200">
              <a:buFont typeface="Wingdings" panose="05000000000000000000" pitchFamily="2" charset="2"/>
              <a:buChar char="q"/>
            </a:pPr>
            <a:r>
              <a:rPr lang="en-US" sz="1600" dirty="0" smtClean="0"/>
              <a:t>Model optimization: </a:t>
            </a:r>
            <a:r>
              <a:rPr lang="en-US" sz="1600" b="1" dirty="0" smtClean="0"/>
              <a:t>Elbow curve technique </a:t>
            </a:r>
            <a:r>
              <a:rPr lang="en-US" sz="1600" dirty="0" smtClean="0"/>
              <a:t>(optimum cluster no.)</a:t>
            </a:r>
          </a:p>
          <a:p>
            <a:pPr marL="914400" lvl="3" indent="-457200">
              <a:buFont typeface="Wingdings" panose="05000000000000000000" pitchFamily="2" charset="2"/>
              <a:buChar char="q"/>
            </a:pPr>
            <a:r>
              <a:rPr lang="en-US" sz="1600" dirty="0" smtClean="0"/>
              <a:t>Model Input: </a:t>
            </a:r>
            <a:r>
              <a:rPr lang="en-US" sz="1600" b="1" dirty="0" smtClean="0"/>
              <a:t>Trip count, speed occupied, distance unoccupied, demand fulfillment index</a:t>
            </a:r>
          </a:p>
          <a:p>
            <a:pPr marL="914400" lvl="3" indent="-457200">
              <a:buFont typeface="Wingdings" panose="05000000000000000000" pitchFamily="2" charset="2"/>
              <a:buChar char="q"/>
            </a:pPr>
            <a:r>
              <a:rPr lang="en-US" sz="1600" dirty="0" smtClean="0"/>
              <a:t>Model output: </a:t>
            </a:r>
            <a:r>
              <a:rPr lang="en-US" sz="1600" b="1" dirty="0" smtClean="0"/>
              <a:t>Cluster labels</a:t>
            </a:r>
          </a:p>
          <a:p>
            <a:pPr marL="457200" lvl="3"/>
            <a:endParaRPr lang="en-US" sz="1600" b="1" dirty="0" smtClean="0"/>
          </a:p>
          <a:p>
            <a:pPr marL="0" lvl="2"/>
            <a:r>
              <a:rPr lang="en-US" sz="2000" b="1" u="sng" dirty="0" smtClean="0"/>
              <a:t>Result interpretation:</a:t>
            </a:r>
            <a:endParaRPr lang="en-US" sz="2000" b="1" u="sng" dirty="0"/>
          </a:p>
        </p:txBody>
      </p:sp>
      <p:sp>
        <p:nvSpPr>
          <p:cNvPr id="4" name="Rounded Rectangle 3"/>
          <p:cNvSpPr/>
          <p:nvPr/>
        </p:nvSpPr>
        <p:spPr>
          <a:xfrm>
            <a:off x="619582" y="4037479"/>
            <a:ext cx="3143121" cy="1757538"/>
          </a:xfrm>
          <a:prstGeom prst="roundRect">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extBox 1"/>
          <p:cNvSpPr txBox="1"/>
          <p:nvPr/>
        </p:nvSpPr>
        <p:spPr>
          <a:xfrm>
            <a:off x="1257593" y="3558063"/>
            <a:ext cx="1636987" cy="369332"/>
          </a:xfrm>
          <a:prstGeom prst="rect">
            <a:avLst/>
          </a:prstGeom>
          <a:noFill/>
        </p:spPr>
        <p:txBody>
          <a:bodyPr wrap="none" rtlCol="0">
            <a:spAutoFit/>
          </a:bodyPr>
          <a:lstStyle/>
          <a:p>
            <a:r>
              <a:rPr lang="nl-NL" b="1" dirty="0" smtClean="0"/>
              <a:t>Showstopper</a:t>
            </a:r>
            <a:endParaRPr lang="nl-NL" b="1" dirty="0"/>
          </a:p>
        </p:txBody>
      </p:sp>
      <p:sp>
        <p:nvSpPr>
          <p:cNvPr id="9" name="TextBox 8"/>
          <p:cNvSpPr txBox="1"/>
          <p:nvPr/>
        </p:nvSpPr>
        <p:spPr>
          <a:xfrm>
            <a:off x="504527" y="4143128"/>
            <a:ext cx="3143120" cy="1569660"/>
          </a:xfrm>
          <a:prstGeom prst="rect">
            <a:avLst/>
          </a:prstGeom>
          <a:noFill/>
        </p:spPr>
        <p:txBody>
          <a:bodyPr wrap="square" rtlCol="0">
            <a:spAutoFit/>
          </a:bodyPr>
          <a:lstStyle/>
          <a:p>
            <a:pPr algn="ctr"/>
            <a:r>
              <a:rPr lang="en-US" sz="1600" dirty="0" smtClean="0"/>
              <a:t>Smallest group</a:t>
            </a:r>
          </a:p>
          <a:p>
            <a:pPr algn="ctr"/>
            <a:r>
              <a:rPr lang="en-US" sz="1600" dirty="0"/>
              <a:t>L</a:t>
            </a:r>
            <a:r>
              <a:rPr lang="en-US" sz="1600" dirty="0" smtClean="0"/>
              <a:t>ess # </a:t>
            </a:r>
            <a:r>
              <a:rPr lang="en-US" sz="1600" dirty="0"/>
              <a:t>of trips</a:t>
            </a:r>
          </a:p>
          <a:p>
            <a:pPr algn="ctr"/>
            <a:r>
              <a:rPr lang="en-US" sz="1600" dirty="0"/>
              <a:t>S</a:t>
            </a:r>
            <a:r>
              <a:rPr lang="en-US" sz="1600" dirty="0" smtClean="0"/>
              <a:t>mall </a:t>
            </a:r>
            <a:r>
              <a:rPr lang="en-US" sz="1600" dirty="0"/>
              <a:t>distance trips</a:t>
            </a:r>
          </a:p>
          <a:p>
            <a:pPr algn="ctr"/>
            <a:r>
              <a:rPr lang="en-US" sz="1600" dirty="0" smtClean="0"/>
              <a:t>Safer for passenger</a:t>
            </a:r>
            <a:endParaRPr lang="en-US" sz="1600" dirty="0"/>
          </a:p>
          <a:p>
            <a:pPr algn="ctr"/>
            <a:r>
              <a:rPr lang="en-US" sz="1600" dirty="0" smtClean="0"/>
              <a:t>Energy efficient</a:t>
            </a:r>
          </a:p>
          <a:p>
            <a:pPr algn="ctr"/>
            <a:r>
              <a:rPr lang="en-US" sz="1600" dirty="0" smtClean="0"/>
              <a:t>High </a:t>
            </a:r>
            <a:r>
              <a:rPr lang="en-US" sz="1600" dirty="0"/>
              <a:t>demand </a:t>
            </a:r>
            <a:r>
              <a:rPr lang="en-US" sz="1600" dirty="0" smtClean="0"/>
              <a:t>fulfilment</a:t>
            </a:r>
            <a:endParaRPr lang="nl-NL" sz="1600" dirty="0"/>
          </a:p>
        </p:txBody>
      </p:sp>
      <p:sp>
        <p:nvSpPr>
          <p:cNvPr id="11" name="Rounded Rectangle 10"/>
          <p:cNvSpPr/>
          <p:nvPr/>
        </p:nvSpPr>
        <p:spPr>
          <a:xfrm>
            <a:off x="4298011" y="4037479"/>
            <a:ext cx="3143121" cy="1757537"/>
          </a:xfrm>
          <a:prstGeom prst="roundRect">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xtBox 11"/>
          <p:cNvSpPr txBox="1"/>
          <p:nvPr/>
        </p:nvSpPr>
        <p:spPr>
          <a:xfrm>
            <a:off x="5272291" y="3535054"/>
            <a:ext cx="1194558" cy="369332"/>
          </a:xfrm>
          <a:prstGeom prst="rect">
            <a:avLst/>
          </a:prstGeom>
          <a:noFill/>
        </p:spPr>
        <p:txBody>
          <a:bodyPr wrap="none" rtlCol="0">
            <a:spAutoFit/>
          </a:bodyPr>
          <a:lstStyle/>
          <a:p>
            <a:r>
              <a:rPr lang="en-US" b="1" dirty="0" smtClean="0"/>
              <a:t>Standard</a:t>
            </a:r>
            <a:endParaRPr lang="en-US" b="1" dirty="0"/>
          </a:p>
        </p:txBody>
      </p:sp>
      <p:sp>
        <p:nvSpPr>
          <p:cNvPr id="13" name="TextBox 12"/>
          <p:cNvSpPr txBox="1"/>
          <p:nvPr/>
        </p:nvSpPr>
        <p:spPr>
          <a:xfrm>
            <a:off x="4298010" y="4143128"/>
            <a:ext cx="3143120" cy="1569660"/>
          </a:xfrm>
          <a:prstGeom prst="rect">
            <a:avLst/>
          </a:prstGeom>
          <a:noFill/>
        </p:spPr>
        <p:txBody>
          <a:bodyPr wrap="square" rtlCol="0">
            <a:spAutoFit/>
          </a:bodyPr>
          <a:lstStyle/>
          <a:p>
            <a:pPr algn="ctr"/>
            <a:r>
              <a:rPr lang="en-US" sz="1600" dirty="0" smtClean="0"/>
              <a:t>Largest group </a:t>
            </a:r>
          </a:p>
          <a:p>
            <a:pPr algn="ctr"/>
            <a:r>
              <a:rPr lang="en-US" sz="1600" dirty="0"/>
              <a:t>H</a:t>
            </a:r>
            <a:r>
              <a:rPr lang="en-US" sz="1600" dirty="0" smtClean="0"/>
              <a:t>igh # </a:t>
            </a:r>
            <a:r>
              <a:rPr lang="en-US" sz="1600" dirty="0"/>
              <a:t>of trips</a:t>
            </a:r>
          </a:p>
          <a:p>
            <a:pPr algn="ctr"/>
            <a:r>
              <a:rPr lang="en-US" sz="1600" dirty="0" smtClean="0"/>
              <a:t>Avg. </a:t>
            </a:r>
            <a:r>
              <a:rPr lang="en-US" sz="1600" dirty="0"/>
              <a:t>coverage </a:t>
            </a:r>
            <a:r>
              <a:rPr lang="en-US" sz="1600" dirty="0" smtClean="0"/>
              <a:t>range</a:t>
            </a:r>
          </a:p>
          <a:p>
            <a:pPr algn="ctr"/>
            <a:r>
              <a:rPr lang="en-US" sz="1600" dirty="0" smtClean="0"/>
              <a:t>Avg. </a:t>
            </a:r>
            <a:r>
              <a:rPr lang="en-US" sz="1600" dirty="0"/>
              <a:t>ride speed</a:t>
            </a:r>
          </a:p>
          <a:p>
            <a:pPr algn="ctr"/>
            <a:r>
              <a:rPr lang="en-US" sz="1600" dirty="0" smtClean="0"/>
              <a:t>Avg. energy efficiency </a:t>
            </a:r>
            <a:endParaRPr lang="en-US" sz="1600" dirty="0"/>
          </a:p>
          <a:p>
            <a:pPr algn="ctr"/>
            <a:r>
              <a:rPr lang="en-US" sz="1600" dirty="0" smtClean="0"/>
              <a:t>Average </a:t>
            </a:r>
            <a:r>
              <a:rPr lang="en-US" sz="1600" dirty="0"/>
              <a:t>demand </a:t>
            </a:r>
            <a:r>
              <a:rPr lang="en-US" sz="1600" dirty="0" smtClean="0"/>
              <a:t>fulfilment</a:t>
            </a:r>
            <a:endParaRPr lang="nl-NL" sz="1600" dirty="0"/>
          </a:p>
        </p:txBody>
      </p:sp>
      <p:sp>
        <p:nvSpPr>
          <p:cNvPr id="15" name="Rounded Rectangle 14"/>
          <p:cNvSpPr/>
          <p:nvPr/>
        </p:nvSpPr>
        <p:spPr>
          <a:xfrm>
            <a:off x="7976438" y="4019539"/>
            <a:ext cx="3143121" cy="1757537"/>
          </a:xfrm>
          <a:prstGeom prst="roundRect">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TextBox 15"/>
          <p:cNvSpPr txBox="1"/>
          <p:nvPr/>
        </p:nvSpPr>
        <p:spPr>
          <a:xfrm>
            <a:off x="8699045" y="3574208"/>
            <a:ext cx="1697901" cy="369332"/>
          </a:xfrm>
          <a:prstGeom prst="rect">
            <a:avLst/>
          </a:prstGeom>
          <a:noFill/>
        </p:spPr>
        <p:txBody>
          <a:bodyPr wrap="none" rtlCol="0">
            <a:spAutoFit/>
          </a:bodyPr>
          <a:lstStyle/>
          <a:p>
            <a:r>
              <a:rPr lang="en-US" b="1" dirty="0" smtClean="0"/>
              <a:t>Backbencher</a:t>
            </a:r>
            <a:endParaRPr lang="en-US" b="1" dirty="0"/>
          </a:p>
        </p:txBody>
      </p:sp>
      <p:sp>
        <p:nvSpPr>
          <p:cNvPr id="17" name="TextBox 16"/>
          <p:cNvSpPr txBox="1"/>
          <p:nvPr/>
        </p:nvSpPr>
        <p:spPr>
          <a:xfrm>
            <a:off x="7976436" y="4131417"/>
            <a:ext cx="3143120" cy="1569660"/>
          </a:xfrm>
          <a:prstGeom prst="rect">
            <a:avLst/>
          </a:prstGeom>
          <a:noFill/>
        </p:spPr>
        <p:txBody>
          <a:bodyPr wrap="square" rtlCol="0">
            <a:spAutoFit/>
          </a:bodyPr>
          <a:lstStyle/>
          <a:p>
            <a:pPr algn="ctr"/>
            <a:r>
              <a:rPr lang="en-US" sz="1600" dirty="0" smtClean="0"/>
              <a:t>Small group</a:t>
            </a:r>
          </a:p>
          <a:p>
            <a:pPr algn="ctr"/>
            <a:r>
              <a:rPr lang="en-US" sz="1600" dirty="0" smtClean="0"/>
              <a:t>High # of </a:t>
            </a:r>
            <a:r>
              <a:rPr lang="en-US" sz="1600" dirty="0"/>
              <a:t>trips</a:t>
            </a:r>
          </a:p>
          <a:p>
            <a:pPr algn="ctr"/>
            <a:r>
              <a:rPr lang="en-US" sz="1600" dirty="0" smtClean="0"/>
              <a:t>High </a:t>
            </a:r>
            <a:r>
              <a:rPr lang="en-US" sz="1600" dirty="0"/>
              <a:t>coverage range </a:t>
            </a:r>
            <a:endParaRPr lang="en-US" sz="1600" dirty="0" smtClean="0"/>
          </a:p>
          <a:p>
            <a:pPr algn="ctr"/>
            <a:r>
              <a:rPr lang="en-US" sz="1600" dirty="0" smtClean="0"/>
              <a:t>High ride speed </a:t>
            </a:r>
            <a:endParaRPr lang="en-US" sz="1600" dirty="0"/>
          </a:p>
          <a:p>
            <a:pPr algn="ctr"/>
            <a:r>
              <a:rPr lang="en-US" sz="1600" dirty="0" smtClean="0"/>
              <a:t>Energy inefficient</a:t>
            </a:r>
            <a:endParaRPr lang="en-US" sz="1600" dirty="0"/>
          </a:p>
          <a:p>
            <a:pPr algn="ctr"/>
            <a:r>
              <a:rPr lang="en-US" sz="1600" dirty="0" smtClean="0"/>
              <a:t>Low </a:t>
            </a:r>
            <a:r>
              <a:rPr lang="en-US" sz="1600" dirty="0"/>
              <a:t>demand </a:t>
            </a:r>
            <a:r>
              <a:rPr lang="en-US" sz="1600" dirty="0" smtClean="0"/>
              <a:t>fulfilment </a:t>
            </a:r>
            <a:endParaRPr lang="nl-NL" sz="1600" dirty="0"/>
          </a:p>
        </p:txBody>
      </p:sp>
    </p:spTree>
    <p:extLst>
      <p:ext uri="{BB962C8B-B14F-4D97-AF65-F5344CB8AC3E}">
        <p14:creationId xmlns:p14="http://schemas.microsoft.com/office/powerpoint/2010/main" val="3183844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9"/>
          <p:cNvSpPr txBox="1">
            <a:spLocks/>
          </p:cNvSpPr>
          <p:nvPr/>
        </p:nvSpPr>
        <p:spPr>
          <a:xfrm>
            <a:off x="406256" y="9946"/>
            <a:ext cx="8534400" cy="9336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3</a:t>
            </a:r>
            <a:r>
              <a:rPr lang="en-US" sz="3200" b="1" dirty="0" smtClean="0"/>
              <a:t>. </a:t>
            </a:r>
            <a:r>
              <a:rPr lang="en-US" sz="3200" b="1" dirty="0" smtClean="0"/>
              <a:t>Predictor for taxi drivers</a:t>
            </a:r>
            <a:endParaRPr lang="en-US" sz="3200" b="1" dirty="0"/>
          </a:p>
        </p:txBody>
      </p:sp>
      <p:sp>
        <p:nvSpPr>
          <p:cNvPr id="3" name="TextBox 2"/>
          <p:cNvSpPr txBox="1"/>
          <p:nvPr/>
        </p:nvSpPr>
        <p:spPr>
          <a:xfrm>
            <a:off x="406256" y="1301983"/>
            <a:ext cx="11277744" cy="4893647"/>
          </a:xfrm>
          <a:prstGeom prst="rect">
            <a:avLst/>
          </a:prstGeom>
          <a:noFill/>
        </p:spPr>
        <p:txBody>
          <a:bodyPr wrap="square" rtlCol="0">
            <a:spAutoFit/>
          </a:bodyPr>
          <a:lstStyle/>
          <a:p>
            <a:r>
              <a:rPr lang="en-US" sz="2000" b="1" dirty="0" smtClean="0"/>
              <a:t>Goal</a:t>
            </a:r>
            <a:r>
              <a:rPr lang="en-US" sz="2000" b="1" dirty="0" smtClean="0"/>
              <a:t>: </a:t>
            </a:r>
          </a:p>
          <a:p>
            <a:pPr marL="742950" lvl="1" indent="-285750">
              <a:buFont typeface="Wingdings" panose="05000000000000000000" pitchFamily="2" charset="2"/>
              <a:buChar char="q"/>
            </a:pPr>
            <a:r>
              <a:rPr lang="en-US" sz="1600" dirty="0" smtClean="0"/>
              <a:t>Become </a:t>
            </a:r>
            <a:r>
              <a:rPr lang="en-US" sz="1600" dirty="0" smtClean="0"/>
              <a:t>more environmentally sustainable </a:t>
            </a:r>
            <a:r>
              <a:rPr lang="en-US" sz="1600" dirty="0" smtClean="0"/>
              <a:t>by “</a:t>
            </a:r>
            <a:r>
              <a:rPr lang="en-US" sz="1600" b="1" dirty="0" smtClean="0"/>
              <a:t>Process Optimization</a:t>
            </a:r>
            <a:r>
              <a:rPr lang="en-US" sz="1600" dirty="0" smtClean="0"/>
              <a:t>”</a:t>
            </a:r>
          </a:p>
          <a:p>
            <a:pPr marL="742950" lvl="1" indent="-285750">
              <a:buFont typeface="Wingdings" panose="05000000000000000000" pitchFamily="2" charset="2"/>
              <a:buChar char="q"/>
            </a:pPr>
            <a:r>
              <a:rPr lang="en-US" sz="1600" dirty="0" smtClean="0"/>
              <a:t>How can we help drivers become more energy efficient by advising them on cab demand?</a:t>
            </a:r>
            <a:endParaRPr lang="en-US" sz="1600" dirty="0" smtClean="0"/>
          </a:p>
          <a:p>
            <a:pPr lvl="2"/>
            <a:r>
              <a:rPr lang="en-US" sz="1600" b="1" dirty="0" smtClean="0"/>
              <a:t>	</a:t>
            </a: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742950" lvl="1" indent="-285750">
              <a:buFont typeface="Wingdings" panose="05000000000000000000" pitchFamily="2" charset="2"/>
              <a:buChar char="q"/>
            </a:pPr>
            <a:r>
              <a:rPr lang="en-US" sz="1600" b="1" dirty="0"/>
              <a:t>“Region Segmentation” </a:t>
            </a:r>
            <a:r>
              <a:rPr lang="en-US" sz="1600" dirty="0"/>
              <a:t>– Divide SF into multiple regions based on cab’s coverage and </a:t>
            </a:r>
            <a:r>
              <a:rPr lang="en-US" sz="1600" dirty="0" smtClean="0"/>
              <a:t>reachability.</a:t>
            </a:r>
            <a:endParaRPr lang="en-US" sz="1600" dirty="0"/>
          </a:p>
          <a:p>
            <a:pPr marL="742950" lvl="1" indent="-285750">
              <a:buFont typeface="Wingdings" panose="05000000000000000000" pitchFamily="2" charset="2"/>
              <a:buChar char="q"/>
            </a:pPr>
            <a:r>
              <a:rPr lang="en-US" sz="1600" dirty="0"/>
              <a:t>“</a:t>
            </a:r>
            <a:r>
              <a:rPr lang="en-US" sz="1600" b="1" dirty="0"/>
              <a:t>Time </a:t>
            </a:r>
            <a:r>
              <a:rPr lang="en-US" sz="1600" b="1" dirty="0" smtClean="0"/>
              <a:t>window</a:t>
            </a:r>
            <a:r>
              <a:rPr lang="en-US" sz="1600" dirty="0" smtClean="0"/>
              <a:t>” – Driver would like to know about the demand every 10 minutes.</a:t>
            </a:r>
          </a:p>
          <a:p>
            <a:pPr marL="742950" lvl="1" indent="-285750">
              <a:buFont typeface="Wingdings" panose="05000000000000000000" pitchFamily="2" charset="2"/>
              <a:buChar char="q"/>
            </a:pPr>
            <a:r>
              <a:rPr lang="en-US" sz="1600" dirty="0" smtClean="0"/>
              <a:t>“</a:t>
            </a:r>
            <a:r>
              <a:rPr lang="en-US" sz="1600" b="1" dirty="0" smtClean="0"/>
              <a:t>Predictor</a:t>
            </a:r>
            <a:r>
              <a:rPr lang="en-US" sz="1600" dirty="0" smtClean="0"/>
              <a:t>” - For </a:t>
            </a:r>
            <a:r>
              <a:rPr lang="en-US" sz="1600" dirty="0"/>
              <a:t>a given location in SF, our goal is to predict the number of pickups </a:t>
            </a:r>
            <a:r>
              <a:rPr lang="en-US" sz="1600" dirty="0" smtClean="0"/>
              <a:t>in next 10 minutes.</a:t>
            </a:r>
          </a:p>
          <a:p>
            <a:pPr marL="742950" lvl="1" indent="-285750">
              <a:buFont typeface="Wingdings" panose="05000000000000000000" pitchFamily="2" charset="2"/>
              <a:buChar char="q"/>
            </a:pPr>
            <a:endParaRPr lang="en-US" sz="1600" dirty="0" smtClean="0"/>
          </a:p>
          <a:p>
            <a:pPr marL="742950" lvl="1" indent="-285750">
              <a:buFont typeface="Wingdings" panose="05000000000000000000" pitchFamily="2" charset="2"/>
              <a:buChar char="q"/>
            </a:pPr>
            <a:endParaRPr lang="en-US" sz="1600" dirty="0"/>
          </a:p>
          <a:p>
            <a:r>
              <a:rPr lang="en-US" sz="2000" b="1" dirty="0" smtClean="0"/>
              <a:t>Constraints: </a:t>
            </a:r>
            <a:endParaRPr lang="en-US" sz="2000" b="1" dirty="0"/>
          </a:p>
          <a:p>
            <a:pPr marL="742950" lvl="1" indent="-285750">
              <a:buFont typeface="Wingdings" panose="05000000000000000000" pitchFamily="2" charset="2"/>
              <a:buChar char="q"/>
            </a:pPr>
            <a:r>
              <a:rPr lang="en-US" sz="1600" b="1" dirty="0" smtClean="0"/>
              <a:t>Latency</a:t>
            </a:r>
            <a:r>
              <a:rPr lang="en-US" sz="1600" dirty="0" smtClean="0"/>
              <a:t>: </a:t>
            </a:r>
            <a:r>
              <a:rPr lang="nl-NL" sz="1600" dirty="0"/>
              <a:t>M</a:t>
            </a:r>
            <a:r>
              <a:rPr lang="nl-NL" sz="1600" dirty="0" smtClean="0"/>
              <a:t>edium </a:t>
            </a:r>
            <a:r>
              <a:rPr lang="en-US" sz="1600" dirty="0" smtClean="0"/>
              <a:t>latency requirement (delay of few seconds)</a:t>
            </a:r>
          </a:p>
          <a:p>
            <a:pPr marL="742950" lvl="1" indent="-285750">
              <a:buFont typeface="Wingdings" panose="05000000000000000000" pitchFamily="2" charset="2"/>
              <a:buChar char="q"/>
            </a:pPr>
            <a:r>
              <a:rPr lang="en-US" sz="1600" b="1" dirty="0" smtClean="0"/>
              <a:t>Interpretability</a:t>
            </a:r>
            <a:r>
              <a:rPr lang="en-US" sz="1600" dirty="0" smtClean="0"/>
              <a:t>: No interpretability required</a:t>
            </a:r>
          </a:p>
        </p:txBody>
      </p:sp>
      <p:pic>
        <p:nvPicPr>
          <p:cNvPr id="2" name="Picture 1"/>
          <p:cNvPicPr>
            <a:picLocks noChangeAspect="1"/>
          </p:cNvPicPr>
          <p:nvPr/>
        </p:nvPicPr>
        <p:blipFill>
          <a:blip r:embed="rId2"/>
          <a:stretch>
            <a:fillRect/>
          </a:stretch>
        </p:blipFill>
        <p:spPr>
          <a:xfrm>
            <a:off x="2593417" y="2481375"/>
            <a:ext cx="1619250" cy="1381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a:blip r:embed="rId3"/>
          <a:stretch>
            <a:fillRect/>
          </a:stretch>
        </p:blipFill>
        <p:spPr>
          <a:xfrm>
            <a:off x="4739784" y="2481376"/>
            <a:ext cx="2610687" cy="1381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5445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736080"/>
            <a:ext cx="11277744" cy="4308872"/>
          </a:xfrm>
          <a:prstGeom prst="rect">
            <a:avLst/>
          </a:prstGeom>
          <a:noFill/>
        </p:spPr>
        <p:txBody>
          <a:bodyPr wrap="square" rtlCol="0">
            <a:spAutoFit/>
          </a:bodyPr>
          <a:lstStyle/>
          <a:p>
            <a:pPr marL="0" lvl="2"/>
            <a:r>
              <a:rPr lang="en-US" sz="2000" b="1" u="sng" dirty="0" smtClean="0"/>
              <a:t>Data preparation &amp; Feature engineering</a:t>
            </a:r>
            <a:r>
              <a:rPr lang="en-US" sz="2000" b="1" u="sng" dirty="0" smtClean="0"/>
              <a:t>:</a:t>
            </a:r>
          </a:p>
          <a:p>
            <a:pPr marL="0" lvl="2"/>
            <a:endParaRPr lang="en-US" sz="2000" b="1" u="sng" dirty="0" smtClean="0"/>
          </a:p>
          <a:p>
            <a:pPr marL="914400" lvl="3" indent="-457200">
              <a:buFont typeface="Wingdings" panose="05000000000000000000" pitchFamily="2" charset="2"/>
              <a:buChar char="q"/>
            </a:pPr>
            <a:r>
              <a:rPr lang="en-US" b="1" dirty="0" smtClean="0"/>
              <a:t>Region segmentation</a:t>
            </a:r>
            <a:endParaRPr lang="en-US" sz="1600" dirty="0" smtClean="0"/>
          </a:p>
          <a:p>
            <a:pPr marL="1828800" lvl="5" indent="-457200">
              <a:buFont typeface="Wingdings" panose="05000000000000000000" pitchFamily="2" charset="2"/>
              <a:buChar char="q"/>
            </a:pPr>
            <a:r>
              <a:rPr lang="en-US" sz="1600" dirty="0" smtClean="0"/>
              <a:t>Application of </a:t>
            </a:r>
            <a:r>
              <a:rPr lang="en-US" sz="1600" b="1" dirty="0" smtClean="0"/>
              <a:t>KMeans</a:t>
            </a:r>
            <a:r>
              <a:rPr lang="en-US" sz="1600" dirty="0" smtClean="0"/>
              <a:t> clustering</a:t>
            </a:r>
          </a:p>
          <a:p>
            <a:pPr marL="1828800" lvl="5" indent="-457200">
              <a:buFont typeface="Wingdings" panose="05000000000000000000" pitchFamily="2" charset="2"/>
              <a:buChar char="q"/>
            </a:pPr>
            <a:r>
              <a:rPr lang="en-US" sz="1600" dirty="0" smtClean="0"/>
              <a:t>Use of pickup coordinates as input</a:t>
            </a:r>
          </a:p>
          <a:p>
            <a:pPr marL="1828800" lvl="5" indent="-457200">
              <a:buFont typeface="Wingdings" panose="05000000000000000000" pitchFamily="2" charset="2"/>
              <a:buChar char="q"/>
            </a:pPr>
            <a:r>
              <a:rPr lang="en-US" sz="1600" dirty="0" smtClean="0"/>
              <a:t>Output of 30 clusters i.e. regions within San Francisco</a:t>
            </a:r>
          </a:p>
          <a:p>
            <a:pPr marL="1371600" lvl="5"/>
            <a:endParaRPr lang="en-US" sz="1600" dirty="0" smtClean="0"/>
          </a:p>
          <a:p>
            <a:pPr marL="1371600" lvl="5"/>
            <a:r>
              <a:rPr lang="en-US" sz="1600" dirty="0" smtClean="0"/>
              <a:t>	* </a:t>
            </a:r>
            <a:r>
              <a:rPr lang="en-US" sz="1600" b="1" dirty="0" smtClean="0"/>
              <a:t>Assumption</a:t>
            </a:r>
            <a:r>
              <a:rPr lang="en-US" sz="1600" dirty="0" smtClean="0"/>
              <a:t>: Inter-cluster distance to be less 0.5 miles </a:t>
            </a:r>
          </a:p>
          <a:p>
            <a:pPr marL="457200" lvl="3"/>
            <a:endParaRPr lang="en-US" b="1" dirty="0"/>
          </a:p>
          <a:p>
            <a:pPr marL="914400" lvl="3" indent="-457200">
              <a:buFont typeface="Wingdings" panose="05000000000000000000" pitchFamily="2" charset="2"/>
              <a:buChar char="q"/>
            </a:pPr>
            <a:r>
              <a:rPr lang="en-US" b="1" dirty="0" smtClean="0"/>
              <a:t> Time-binning</a:t>
            </a:r>
          </a:p>
          <a:p>
            <a:pPr marL="1828800" lvl="5" indent="-457200">
              <a:buFont typeface="Wingdings" panose="05000000000000000000" pitchFamily="2" charset="2"/>
              <a:buChar char="q"/>
            </a:pPr>
            <a:r>
              <a:rPr lang="en-US" sz="1600" dirty="0" smtClean="0"/>
              <a:t>Divide the time into </a:t>
            </a:r>
            <a:r>
              <a:rPr lang="en-US" sz="1600" b="1" dirty="0" smtClean="0"/>
              <a:t>10 minute </a:t>
            </a:r>
            <a:r>
              <a:rPr lang="en-US" sz="1600" dirty="0" smtClean="0"/>
              <a:t>time-bins</a:t>
            </a:r>
          </a:p>
          <a:p>
            <a:pPr marL="1828800" lvl="5" indent="-457200">
              <a:buFont typeface="Wingdings" panose="05000000000000000000" pitchFamily="2" charset="2"/>
              <a:buChar char="q"/>
            </a:pPr>
            <a:r>
              <a:rPr lang="en-US" sz="1600" dirty="0" smtClean="0"/>
              <a:t>Assign each trip to appropriate time-bin based on pickup time</a:t>
            </a:r>
            <a:endParaRPr lang="en-US" sz="2000" b="1" u="sng" dirty="0"/>
          </a:p>
          <a:p>
            <a:pPr marL="1371600" lvl="5"/>
            <a:endParaRPr lang="en-US" sz="1600" b="1" dirty="0"/>
          </a:p>
          <a:p>
            <a:pPr marL="914400" lvl="3" indent="-457200">
              <a:buFont typeface="Wingdings" panose="05000000000000000000" pitchFamily="2" charset="2"/>
              <a:buChar char="q"/>
            </a:pPr>
            <a:r>
              <a:rPr lang="en-US" b="1" dirty="0" smtClean="0"/>
              <a:t>Fill missing values</a:t>
            </a:r>
            <a:endParaRPr lang="en-US" b="1" dirty="0"/>
          </a:p>
          <a:p>
            <a:pPr marL="1828800" lvl="5" indent="-457200">
              <a:buFont typeface="Wingdings" panose="05000000000000000000" pitchFamily="2" charset="2"/>
              <a:buChar char="q"/>
            </a:pPr>
            <a:r>
              <a:rPr lang="en-US" sz="1600" dirty="0" smtClean="0"/>
              <a:t>Cluster time-bins with no trip is assigned zero value.</a:t>
            </a:r>
            <a:endParaRPr lang="en-US" sz="1600" b="1" dirty="0" smtClean="0"/>
          </a:p>
          <a:p>
            <a:pPr marL="457200" lvl="3"/>
            <a:endParaRPr lang="en-US" dirty="0" smtClean="0"/>
          </a:p>
        </p:txBody>
      </p:sp>
      <p:pic>
        <p:nvPicPr>
          <p:cNvPr id="2" name="Picture 1"/>
          <p:cNvPicPr>
            <a:picLocks noChangeAspect="1"/>
          </p:cNvPicPr>
          <p:nvPr/>
        </p:nvPicPr>
        <p:blipFill>
          <a:blip r:embed="rId3"/>
          <a:stretch>
            <a:fillRect/>
          </a:stretch>
        </p:blipFill>
        <p:spPr>
          <a:xfrm>
            <a:off x="7747278" y="977701"/>
            <a:ext cx="3936722" cy="2529634"/>
          </a:xfrm>
          <a:prstGeom prst="rect">
            <a:avLst/>
          </a:prstGeom>
        </p:spPr>
      </p:pic>
    </p:spTree>
    <p:extLst>
      <p:ext uri="{BB962C8B-B14F-4D97-AF65-F5344CB8AC3E}">
        <p14:creationId xmlns:p14="http://schemas.microsoft.com/office/powerpoint/2010/main" val="2810776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675790"/>
            <a:ext cx="11277744" cy="4647426"/>
          </a:xfrm>
          <a:prstGeom prst="rect">
            <a:avLst/>
          </a:prstGeom>
          <a:noFill/>
        </p:spPr>
        <p:txBody>
          <a:bodyPr wrap="square" rtlCol="0">
            <a:spAutoFit/>
          </a:bodyPr>
          <a:lstStyle/>
          <a:p>
            <a:pPr marL="0" lvl="2"/>
            <a:r>
              <a:rPr lang="en-US" sz="2000" b="1" u="sng" dirty="0" smtClean="0"/>
              <a:t>Data transformation for modeling</a:t>
            </a:r>
            <a:r>
              <a:rPr lang="en-US" sz="2000" b="1" u="sng" dirty="0" smtClean="0"/>
              <a:t>:</a:t>
            </a:r>
          </a:p>
          <a:p>
            <a:pPr marL="0" lvl="2"/>
            <a:endParaRPr lang="en-US" sz="2000" b="1" u="sng" dirty="0" smtClean="0"/>
          </a:p>
          <a:p>
            <a:pPr marL="914400" lvl="3" indent="-457200">
              <a:buFont typeface="Wingdings" panose="05000000000000000000" pitchFamily="2" charset="2"/>
              <a:buChar char="q"/>
            </a:pPr>
            <a:r>
              <a:rPr lang="en-US" b="1" dirty="0"/>
              <a:t>Data aggregation</a:t>
            </a:r>
          </a:p>
          <a:p>
            <a:pPr marL="1828800" lvl="5" indent="-457200">
              <a:buFont typeface="Wingdings" panose="05000000000000000000" pitchFamily="2" charset="2"/>
              <a:buChar char="q"/>
            </a:pPr>
            <a:r>
              <a:rPr lang="en-US" sz="1600" dirty="0"/>
              <a:t>Trip data aggregated </a:t>
            </a:r>
            <a:r>
              <a:rPr lang="en-US" sz="1600" b="1" dirty="0"/>
              <a:t>per cluster per time-bin</a:t>
            </a:r>
          </a:p>
          <a:p>
            <a:pPr marL="0" lvl="2"/>
            <a:endParaRPr lang="en-US" sz="2000" b="1" u="sng" dirty="0"/>
          </a:p>
          <a:p>
            <a:pPr marL="914400" lvl="3" indent="-457200">
              <a:buFont typeface="Wingdings" panose="05000000000000000000" pitchFamily="2" charset="2"/>
              <a:buChar char="q"/>
            </a:pPr>
            <a:r>
              <a:rPr lang="en-US" b="1" dirty="0" smtClean="0"/>
              <a:t>Adding observations from previous time-bins as new features</a:t>
            </a:r>
          </a:p>
          <a:p>
            <a:pPr marL="1828800" lvl="5" indent="-457200">
              <a:buFont typeface="Wingdings" panose="05000000000000000000" pitchFamily="2" charset="2"/>
              <a:buChar char="q"/>
            </a:pPr>
            <a:r>
              <a:rPr lang="en-US" sz="1600" dirty="0" smtClean="0"/>
              <a:t>Previous 5 time-bins</a:t>
            </a:r>
          </a:p>
          <a:p>
            <a:pPr marL="1828800" lvl="5" indent="-457200">
              <a:buFont typeface="Wingdings" panose="05000000000000000000" pitchFamily="2" charset="2"/>
              <a:buChar char="q"/>
            </a:pPr>
            <a:endParaRPr lang="en-US" b="1" dirty="0" smtClean="0"/>
          </a:p>
          <a:p>
            <a:pPr marL="914400" lvl="3" indent="-457200">
              <a:buFont typeface="Wingdings" panose="05000000000000000000" pitchFamily="2" charset="2"/>
              <a:buChar char="q"/>
            </a:pPr>
            <a:r>
              <a:rPr lang="en-US" b="1" dirty="0" smtClean="0"/>
              <a:t>One-hot encoding </a:t>
            </a:r>
          </a:p>
          <a:p>
            <a:pPr marL="1828800" lvl="5" indent="-457200">
              <a:buFont typeface="Wingdings" panose="05000000000000000000" pitchFamily="2" charset="2"/>
              <a:buChar char="q"/>
            </a:pPr>
            <a:r>
              <a:rPr lang="en-US" sz="1600" dirty="0" smtClean="0"/>
              <a:t>Handling categorical variables</a:t>
            </a:r>
          </a:p>
          <a:p>
            <a:pPr marL="1828800" lvl="5" indent="-457200">
              <a:buFont typeface="Wingdings" panose="05000000000000000000" pitchFamily="2" charset="2"/>
              <a:buChar char="q"/>
            </a:pPr>
            <a:r>
              <a:rPr lang="en-US" sz="1600" dirty="0" smtClean="0"/>
              <a:t>Day of the week, IsWeekend</a:t>
            </a:r>
            <a:endParaRPr lang="en-US" sz="1600" dirty="0"/>
          </a:p>
          <a:p>
            <a:pPr marL="1828800" lvl="5" indent="-457200">
              <a:buFont typeface="Wingdings" panose="05000000000000000000" pitchFamily="2" charset="2"/>
              <a:buChar char="q"/>
            </a:pPr>
            <a:endParaRPr lang="en-US" b="1" dirty="0"/>
          </a:p>
          <a:p>
            <a:pPr marL="914400" lvl="3" indent="-457200">
              <a:buFont typeface="Wingdings" panose="05000000000000000000" pitchFamily="2" charset="2"/>
              <a:buChar char="q"/>
            </a:pPr>
            <a:r>
              <a:rPr lang="en-US" b="1" dirty="0" smtClean="0"/>
              <a:t> Train test split</a:t>
            </a:r>
          </a:p>
          <a:p>
            <a:pPr marL="1828800" lvl="5" indent="-457200">
              <a:buFont typeface="Wingdings" panose="05000000000000000000" pitchFamily="2" charset="2"/>
              <a:buChar char="q"/>
            </a:pPr>
            <a:r>
              <a:rPr lang="en-US" sz="1600" dirty="0" smtClean="0"/>
              <a:t>80-20 Train and test</a:t>
            </a:r>
          </a:p>
          <a:p>
            <a:pPr marL="1828800" lvl="5" indent="-457200">
              <a:buFont typeface="Wingdings" panose="05000000000000000000" pitchFamily="2" charset="2"/>
              <a:buChar char="q"/>
            </a:pPr>
            <a:r>
              <a:rPr lang="en-US" sz="1600" dirty="0" smtClean="0"/>
              <a:t>Split per region cluster</a:t>
            </a:r>
          </a:p>
          <a:p>
            <a:pPr marL="1828800" lvl="5" indent="-457200">
              <a:buFont typeface="Wingdings" panose="05000000000000000000" pitchFamily="2" charset="2"/>
              <a:buChar char="q"/>
            </a:pPr>
            <a:r>
              <a:rPr lang="en-US" sz="1600" dirty="0" smtClean="0"/>
              <a:t>Ordered date-wise (not random)</a:t>
            </a:r>
          </a:p>
          <a:p>
            <a:pPr marL="1371600" lvl="5"/>
            <a:endParaRPr lang="en-US" sz="1600" dirty="0" smtClean="0"/>
          </a:p>
        </p:txBody>
      </p:sp>
    </p:spTree>
    <p:extLst>
      <p:ext uri="{BB962C8B-B14F-4D97-AF65-F5344CB8AC3E}">
        <p14:creationId xmlns:p14="http://schemas.microsoft.com/office/powerpoint/2010/main" val="3420882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756182"/>
            <a:ext cx="11581429" cy="3908762"/>
          </a:xfrm>
          <a:prstGeom prst="rect">
            <a:avLst/>
          </a:prstGeom>
          <a:noFill/>
        </p:spPr>
        <p:txBody>
          <a:bodyPr wrap="square" rtlCol="0">
            <a:spAutoFit/>
          </a:bodyPr>
          <a:lstStyle/>
          <a:p>
            <a:pPr marL="0" lvl="2"/>
            <a:r>
              <a:rPr lang="en-US" sz="2000" b="1" u="sng" dirty="0" smtClean="0"/>
              <a:t>Machine Leaning Modeling:</a:t>
            </a:r>
          </a:p>
          <a:p>
            <a:pPr marL="0" lvl="2"/>
            <a:endParaRPr lang="en-US" sz="2000" b="1" u="sng" dirty="0" smtClean="0"/>
          </a:p>
          <a:p>
            <a:pPr marL="914400" lvl="3" indent="-457200">
              <a:buFont typeface="Wingdings" panose="05000000000000000000" pitchFamily="2" charset="2"/>
              <a:buChar char="q"/>
            </a:pPr>
            <a:r>
              <a:rPr lang="en-US" sz="1600" dirty="0" smtClean="0"/>
              <a:t>Model used: </a:t>
            </a:r>
            <a:r>
              <a:rPr lang="en-US" sz="1600" b="1" dirty="0" smtClean="0"/>
              <a:t>Linear regression, Random forest regressor, XGBoost regressor</a:t>
            </a:r>
            <a:endParaRPr lang="en-US" sz="1600" b="1" dirty="0"/>
          </a:p>
          <a:p>
            <a:pPr marL="914400" lvl="3" indent="-457200">
              <a:buFont typeface="Wingdings" panose="05000000000000000000" pitchFamily="2" charset="2"/>
              <a:buChar char="q"/>
            </a:pPr>
            <a:r>
              <a:rPr lang="en-US" sz="1600" dirty="0" smtClean="0"/>
              <a:t>Metric used: </a:t>
            </a:r>
            <a:r>
              <a:rPr lang="en-US" sz="1600" b="1" dirty="0" smtClean="0"/>
              <a:t>Root mean Square Error (RMSE)</a:t>
            </a:r>
          </a:p>
          <a:p>
            <a:pPr marL="914400" lvl="3" indent="-457200">
              <a:buFont typeface="Wingdings" panose="05000000000000000000" pitchFamily="2" charset="2"/>
              <a:buChar char="q"/>
            </a:pPr>
            <a:r>
              <a:rPr lang="en-US" sz="1600" dirty="0" smtClean="0"/>
              <a:t>Model optimization: </a:t>
            </a:r>
            <a:r>
              <a:rPr lang="en-US" sz="1600" b="1" dirty="0" smtClean="0"/>
              <a:t>Cross-validation (grid search)</a:t>
            </a:r>
            <a:endParaRPr lang="en-US" sz="1600" dirty="0" smtClean="0"/>
          </a:p>
          <a:p>
            <a:pPr marL="914400" lvl="3" indent="-457200">
              <a:buFont typeface="Wingdings" panose="05000000000000000000" pitchFamily="2" charset="2"/>
              <a:buChar char="q"/>
            </a:pPr>
            <a:r>
              <a:rPr lang="en-US" sz="1600" dirty="0" smtClean="0"/>
              <a:t>Model Input: </a:t>
            </a:r>
            <a:r>
              <a:rPr lang="en-US" sz="1600" b="1" dirty="0" smtClean="0"/>
              <a:t>Previous 5 time-bin observations, Region, Day of week, IsWeekend</a:t>
            </a:r>
          </a:p>
          <a:p>
            <a:pPr marL="914400" lvl="3" indent="-457200">
              <a:buFont typeface="Wingdings" panose="05000000000000000000" pitchFamily="2" charset="2"/>
              <a:buChar char="q"/>
            </a:pPr>
            <a:r>
              <a:rPr lang="en-US" sz="1600" dirty="0" smtClean="0"/>
              <a:t>Model output: </a:t>
            </a:r>
            <a:r>
              <a:rPr lang="en-US" sz="1600" b="1" dirty="0" smtClean="0"/>
              <a:t>Predicted cab rides in next 10 mins per region</a:t>
            </a:r>
          </a:p>
          <a:p>
            <a:pPr marL="457200" lvl="3"/>
            <a:endParaRPr lang="en-US" sz="1600" b="1" dirty="0" smtClean="0"/>
          </a:p>
          <a:p>
            <a:pPr marL="0" lvl="2"/>
            <a:endParaRPr lang="en-US" sz="2000" b="1" u="sng" dirty="0" smtClean="0"/>
          </a:p>
          <a:p>
            <a:pPr marL="0" lvl="2"/>
            <a:r>
              <a:rPr lang="en-US" sz="2000" b="1" u="sng" dirty="0" smtClean="0"/>
              <a:t>Evaluation of models:</a:t>
            </a:r>
          </a:p>
          <a:p>
            <a:pPr marL="0" lvl="2"/>
            <a:endParaRPr lang="en-US" sz="2000" b="1" u="sng" dirty="0"/>
          </a:p>
          <a:p>
            <a:pPr marL="914400" lvl="3" indent="-457200">
              <a:buFont typeface="Wingdings" panose="05000000000000000000" pitchFamily="2" charset="2"/>
              <a:buChar char="q"/>
            </a:pPr>
            <a:r>
              <a:rPr lang="en-US" sz="1600" b="1" dirty="0" smtClean="0"/>
              <a:t>Best model: </a:t>
            </a:r>
            <a:r>
              <a:rPr lang="en-US" sz="1600" dirty="0" smtClean="0"/>
              <a:t>XGBoost regressor</a:t>
            </a:r>
          </a:p>
          <a:p>
            <a:pPr marL="914400" lvl="3" indent="-457200">
              <a:buFont typeface="Wingdings" panose="05000000000000000000" pitchFamily="2" charset="2"/>
              <a:buChar char="q"/>
            </a:pPr>
            <a:r>
              <a:rPr lang="en-US" sz="1600" b="1" dirty="0" smtClean="0"/>
              <a:t>Overfitting</a:t>
            </a:r>
            <a:r>
              <a:rPr lang="en-US" sz="1600" dirty="0" smtClean="0"/>
              <a:t> on Random Forest</a:t>
            </a:r>
            <a:endParaRPr lang="en-US" sz="1600" b="1" dirty="0"/>
          </a:p>
          <a:p>
            <a:pPr marL="914400" lvl="3" indent="-457200">
              <a:buFont typeface="Wingdings" panose="05000000000000000000" pitchFamily="2" charset="2"/>
              <a:buChar char="q"/>
            </a:pPr>
            <a:r>
              <a:rPr lang="en-US" sz="1600" dirty="0" smtClean="0"/>
              <a:t>Linear regression not as good as XGBR</a:t>
            </a:r>
            <a:endParaRPr lang="en-US" sz="2000" b="1" u="sng" dirty="0"/>
          </a:p>
        </p:txBody>
      </p:sp>
      <p:pic>
        <p:nvPicPr>
          <p:cNvPr id="5" name="Picture 4"/>
          <p:cNvPicPr>
            <a:picLocks noChangeAspect="1"/>
          </p:cNvPicPr>
          <p:nvPr/>
        </p:nvPicPr>
        <p:blipFill>
          <a:blip r:embed="rId3"/>
          <a:stretch>
            <a:fillRect/>
          </a:stretch>
        </p:blipFill>
        <p:spPr>
          <a:xfrm>
            <a:off x="5707464" y="3051503"/>
            <a:ext cx="6280221" cy="3226882"/>
          </a:xfrm>
          <a:prstGeom prst="rect">
            <a:avLst/>
          </a:prstGeom>
        </p:spPr>
      </p:pic>
    </p:spTree>
    <p:extLst>
      <p:ext uri="{BB962C8B-B14F-4D97-AF65-F5344CB8AC3E}">
        <p14:creationId xmlns:p14="http://schemas.microsoft.com/office/powerpoint/2010/main" val="1272988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Thanks for your attention</a:t>
            </a:r>
            <a:endParaRPr lang="en-US" b="1" dirty="0"/>
          </a:p>
        </p:txBody>
      </p:sp>
      <p:sp>
        <p:nvSpPr>
          <p:cNvPr id="3" name="Text Placeholder 2"/>
          <p:cNvSpPr>
            <a:spLocks noGrp="1"/>
          </p:cNvSpPr>
          <p:nvPr>
            <p:ph type="body" idx="1"/>
          </p:nvPr>
        </p:nvSpPr>
        <p:spPr/>
        <p:txBody>
          <a:bodyPr/>
          <a:lstStyle/>
          <a:p>
            <a:r>
              <a:rPr lang="en-US" b="1" dirty="0" smtClean="0">
                <a:solidFill>
                  <a:schemeClr val="tx1"/>
                </a:solidFill>
              </a:rPr>
              <a:t>Questions?</a:t>
            </a:r>
          </a:p>
          <a:p>
            <a:r>
              <a:rPr lang="en-US" dirty="0" smtClean="0">
                <a:solidFill>
                  <a:schemeClr val="tx1"/>
                </a:solidFill>
              </a:rPr>
              <a:t>Pasayat.pravat@gmail.com</a:t>
            </a:r>
            <a:endParaRPr lang="en-US" dirty="0">
              <a:solidFill>
                <a:schemeClr val="tx1"/>
              </a:solidFill>
            </a:endParaRPr>
          </a:p>
        </p:txBody>
      </p:sp>
    </p:spTree>
    <p:extLst>
      <p:ext uri="{BB962C8B-B14F-4D97-AF65-F5344CB8AC3E}">
        <p14:creationId xmlns:p14="http://schemas.microsoft.com/office/powerpoint/2010/main" val="2530900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93806" y="3035247"/>
            <a:ext cx="2434221" cy="875272"/>
          </a:xfrm>
        </p:spPr>
        <p:txBody>
          <a:bodyPr/>
          <a:lstStyle/>
          <a:p>
            <a:r>
              <a:rPr lang="en-US" b="1" dirty="0" smtClean="0"/>
              <a:t>Agenda</a:t>
            </a:r>
            <a:endParaRPr lang="nl-NL" b="1" dirty="0"/>
          </a:p>
        </p:txBody>
      </p:sp>
      <p:graphicFrame>
        <p:nvGraphicFramePr>
          <p:cNvPr id="3" name="Diagram 2"/>
          <p:cNvGraphicFramePr/>
          <p:nvPr>
            <p:extLst>
              <p:ext uri="{D42A27DB-BD31-4B8C-83A1-F6EECF244321}">
                <p14:modId xmlns:p14="http://schemas.microsoft.com/office/powerpoint/2010/main" val="1419188136"/>
              </p:ext>
            </p:extLst>
          </p:nvPr>
        </p:nvGraphicFramePr>
        <p:xfrm>
          <a:off x="2790758" y="90449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970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06256" y="9946"/>
            <a:ext cx="8534400" cy="933638"/>
          </a:xfrm>
        </p:spPr>
        <p:txBody>
          <a:bodyPr/>
          <a:lstStyle/>
          <a:p>
            <a:r>
              <a:rPr lang="en-US" b="1" dirty="0" smtClean="0"/>
              <a:t>Who am I?</a:t>
            </a:r>
            <a:endParaRPr lang="en-US"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914" y="1365217"/>
            <a:ext cx="1347181" cy="13682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6102" y="1365215"/>
            <a:ext cx="1347181" cy="13682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413" y="1331166"/>
            <a:ext cx="1347181" cy="14363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5148" y="1365215"/>
            <a:ext cx="1347181" cy="13682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12" name="Straight Arrow Connector 11"/>
          <p:cNvCxnSpPr/>
          <p:nvPr/>
        </p:nvCxnSpPr>
        <p:spPr>
          <a:xfrm>
            <a:off x="2538924" y="2049342"/>
            <a:ext cx="933856"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p:nvPr/>
        </p:nvCxnSpPr>
        <p:spPr>
          <a:xfrm>
            <a:off x="5405341" y="2049342"/>
            <a:ext cx="933856"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p:cNvCxnSpPr/>
          <p:nvPr/>
        </p:nvCxnSpPr>
        <p:spPr>
          <a:xfrm>
            <a:off x="8242567" y="2049341"/>
            <a:ext cx="933856"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9" name="Picture 18"/>
          <p:cNvPicPr>
            <a:picLocks noChangeAspect="1"/>
          </p:cNvPicPr>
          <p:nvPr/>
        </p:nvPicPr>
        <p:blipFill>
          <a:blip r:embed="rId5"/>
          <a:stretch>
            <a:fillRect/>
          </a:stretch>
        </p:blipFill>
        <p:spPr>
          <a:xfrm>
            <a:off x="899914" y="3271225"/>
            <a:ext cx="1347181" cy="999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1" name="TextBox 20"/>
          <p:cNvSpPr txBox="1"/>
          <p:nvPr/>
        </p:nvSpPr>
        <p:spPr>
          <a:xfrm>
            <a:off x="588117" y="4539778"/>
            <a:ext cx="2171574" cy="584775"/>
          </a:xfrm>
          <a:prstGeom prst="rect">
            <a:avLst/>
          </a:prstGeom>
          <a:noFill/>
        </p:spPr>
        <p:txBody>
          <a:bodyPr wrap="square" rtlCol="0">
            <a:spAutoFit/>
          </a:bodyPr>
          <a:lstStyle/>
          <a:p>
            <a:pPr algn="ctr"/>
            <a:r>
              <a:rPr lang="nl-NL" sz="1600" b="1" dirty="0" smtClean="0"/>
              <a:t>Software Developer</a:t>
            </a:r>
          </a:p>
          <a:p>
            <a:pPr algn="ctr"/>
            <a:r>
              <a:rPr lang="nl-NL" sz="1600" b="1" dirty="0" smtClean="0"/>
              <a:t>(2012-2013)</a:t>
            </a:r>
            <a:endParaRPr lang="nl-NL" sz="1600" b="1" dirty="0"/>
          </a:p>
        </p:txBody>
      </p:sp>
      <p:pic>
        <p:nvPicPr>
          <p:cNvPr id="23" name="Picture 22"/>
          <p:cNvPicPr>
            <a:picLocks noChangeAspect="1"/>
          </p:cNvPicPr>
          <p:nvPr/>
        </p:nvPicPr>
        <p:blipFill>
          <a:blip r:embed="rId6"/>
          <a:stretch>
            <a:fillRect/>
          </a:stretch>
        </p:blipFill>
        <p:spPr>
          <a:xfrm>
            <a:off x="3806102" y="3271225"/>
            <a:ext cx="1347181" cy="999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4" name="TextBox 23"/>
          <p:cNvSpPr txBox="1"/>
          <p:nvPr/>
        </p:nvSpPr>
        <p:spPr>
          <a:xfrm>
            <a:off x="3369486" y="4539778"/>
            <a:ext cx="2171574" cy="830997"/>
          </a:xfrm>
          <a:prstGeom prst="rect">
            <a:avLst/>
          </a:prstGeom>
          <a:noFill/>
        </p:spPr>
        <p:txBody>
          <a:bodyPr wrap="square" rtlCol="0">
            <a:spAutoFit/>
          </a:bodyPr>
          <a:lstStyle/>
          <a:p>
            <a:pPr algn="ctr"/>
            <a:r>
              <a:rPr lang="nl-NL" sz="1600" b="1" dirty="0" smtClean="0"/>
              <a:t>Data Analytics Consultant</a:t>
            </a:r>
          </a:p>
          <a:p>
            <a:pPr algn="ctr"/>
            <a:r>
              <a:rPr lang="nl-NL" sz="1600" b="1" dirty="0" smtClean="0"/>
              <a:t>(2014-2018)</a:t>
            </a:r>
            <a:endParaRPr lang="nl-NL" sz="1600" b="1" dirty="0"/>
          </a:p>
        </p:txBody>
      </p:sp>
      <p:pic>
        <p:nvPicPr>
          <p:cNvPr id="25" name="Picture 24"/>
          <p:cNvPicPr>
            <a:picLocks noChangeAspect="1"/>
          </p:cNvPicPr>
          <p:nvPr/>
        </p:nvPicPr>
        <p:blipFill>
          <a:blip r:embed="rId7"/>
          <a:stretch>
            <a:fillRect/>
          </a:stretch>
        </p:blipFill>
        <p:spPr>
          <a:xfrm>
            <a:off x="6668413" y="3271225"/>
            <a:ext cx="1347181" cy="9992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6" name="TextBox 25"/>
          <p:cNvSpPr txBox="1"/>
          <p:nvPr/>
        </p:nvSpPr>
        <p:spPr>
          <a:xfrm>
            <a:off x="6188788" y="4539778"/>
            <a:ext cx="2171574" cy="830997"/>
          </a:xfrm>
          <a:prstGeom prst="rect">
            <a:avLst/>
          </a:prstGeom>
          <a:noFill/>
        </p:spPr>
        <p:txBody>
          <a:bodyPr wrap="square" rtlCol="0">
            <a:spAutoFit/>
          </a:bodyPr>
          <a:lstStyle/>
          <a:p>
            <a:pPr algn="ctr"/>
            <a:r>
              <a:rPr lang="en-US" sz="1600" b="1" dirty="0" smtClean="0"/>
              <a:t>Master in Business Analytics &amp; Big Data</a:t>
            </a:r>
          </a:p>
          <a:p>
            <a:pPr algn="ctr"/>
            <a:r>
              <a:rPr lang="en-US" sz="1600" b="1" dirty="0" smtClean="0"/>
              <a:t>(2018-2019)</a:t>
            </a:r>
            <a:endParaRPr lang="en-US" sz="1600" b="1" dirty="0"/>
          </a:p>
        </p:txBody>
      </p:sp>
      <p:pic>
        <p:nvPicPr>
          <p:cNvPr id="27" name="Picture 26"/>
          <p:cNvPicPr>
            <a:picLocks noChangeAspect="1"/>
          </p:cNvPicPr>
          <p:nvPr/>
        </p:nvPicPr>
        <p:blipFill>
          <a:blip r:embed="rId8"/>
          <a:stretch>
            <a:fillRect/>
          </a:stretch>
        </p:blipFill>
        <p:spPr>
          <a:xfrm>
            <a:off x="9555147" y="3271225"/>
            <a:ext cx="1347181" cy="10007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8" name="TextBox 27"/>
          <p:cNvSpPr txBox="1"/>
          <p:nvPr/>
        </p:nvSpPr>
        <p:spPr>
          <a:xfrm>
            <a:off x="9142950" y="4545485"/>
            <a:ext cx="2171574" cy="584775"/>
          </a:xfrm>
          <a:prstGeom prst="rect">
            <a:avLst/>
          </a:prstGeom>
          <a:noFill/>
        </p:spPr>
        <p:txBody>
          <a:bodyPr wrap="square" rtlCol="0">
            <a:spAutoFit/>
          </a:bodyPr>
          <a:lstStyle/>
          <a:p>
            <a:pPr algn="ctr"/>
            <a:r>
              <a:rPr lang="en-US" sz="1600" b="1" dirty="0" smtClean="0"/>
              <a:t>Data Scientist</a:t>
            </a:r>
          </a:p>
          <a:p>
            <a:pPr algn="ctr"/>
            <a:r>
              <a:rPr lang="en-US" sz="1600" b="1" dirty="0" smtClean="0"/>
              <a:t>(2019-2020)</a:t>
            </a:r>
            <a:endParaRPr lang="en-US" sz="1600" b="1" dirty="0"/>
          </a:p>
        </p:txBody>
      </p:sp>
      <p:sp>
        <p:nvSpPr>
          <p:cNvPr id="29" name="Rounded Rectangle 28"/>
          <p:cNvSpPr/>
          <p:nvPr/>
        </p:nvSpPr>
        <p:spPr>
          <a:xfrm>
            <a:off x="408567" y="1177046"/>
            <a:ext cx="2344367" cy="431908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Rounded Rectangle 29"/>
          <p:cNvSpPr/>
          <p:nvPr/>
        </p:nvSpPr>
        <p:spPr>
          <a:xfrm>
            <a:off x="3234626" y="1177046"/>
            <a:ext cx="2344367" cy="431908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Rounded Rectangle 30"/>
          <p:cNvSpPr/>
          <p:nvPr/>
        </p:nvSpPr>
        <p:spPr>
          <a:xfrm>
            <a:off x="6083423" y="1177044"/>
            <a:ext cx="2344367" cy="431908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ounded Rectangle 31"/>
          <p:cNvSpPr/>
          <p:nvPr/>
        </p:nvSpPr>
        <p:spPr>
          <a:xfrm>
            <a:off x="8970157" y="1177043"/>
            <a:ext cx="2344367" cy="431908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TextBox 33"/>
          <p:cNvSpPr txBox="1"/>
          <p:nvPr/>
        </p:nvSpPr>
        <p:spPr>
          <a:xfrm>
            <a:off x="5402596" y="6075696"/>
            <a:ext cx="6516528" cy="369332"/>
          </a:xfrm>
          <a:prstGeom prst="rect">
            <a:avLst/>
          </a:prstGeom>
          <a:noFill/>
        </p:spPr>
        <p:txBody>
          <a:bodyPr wrap="none" rtlCol="0">
            <a:spAutoFit/>
          </a:bodyPr>
          <a:lstStyle/>
          <a:p>
            <a:r>
              <a:rPr lang="nl-NL" b="1" dirty="0">
                <a:solidFill>
                  <a:schemeClr val="tx1">
                    <a:lumMod val="95000"/>
                  </a:schemeClr>
                </a:solidFill>
                <a:hlinkClick r:id="rId9"/>
              </a:rPr>
              <a:t>https://www.linkedin.com/in/pravat-pasayat-b6b846ab/</a:t>
            </a:r>
            <a:endParaRPr lang="nl-NL" b="1" dirty="0">
              <a:solidFill>
                <a:schemeClr val="tx1">
                  <a:lumMod val="95000"/>
                </a:schemeClr>
              </a:solidFill>
            </a:endParaRPr>
          </a:p>
        </p:txBody>
      </p:sp>
    </p:spTree>
    <p:extLst>
      <p:ext uri="{BB962C8B-B14F-4D97-AF65-F5344CB8AC3E}">
        <p14:creationId xmlns:p14="http://schemas.microsoft.com/office/powerpoint/2010/main" val="172868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6" grpId="0"/>
      <p:bldP spid="28" grpId="0"/>
      <p:bldP spid="29" grpId="0" animBg="1"/>
      <p:bldP spid="30" grpId="0" animBg="1"/>
      <p:bldP spid="31" grpId="0" animBg="1"/>
      <p:bldP spid="32" grpId="0" animBg="1"/>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19"/>
          <p:cNvSpPr txBox="1">
            <a:spLocks/>
          </p:cNvSpPr>
          <p:nvPr/>
        </p:nvSpPr>
        <p:spPr>
          <a:xfrm>
            <a:off x="406255" y="9946"/>
            <a:ext cx="10280217" cy="9336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Business Understanding – Cab Taxi </a:t>
            </a:r>
            <a:endParaRPr lang="en-US" b="1" dirty="0"/>
          </a:p>
        </p:txBody>
      </p:sp>
      <p:pic>
        <p:nvPicPr>
          <p:cNvPr id="3" name="Picture 2"/>
          <p:cNvPicPr>
            <a:picLocks noChangeAspect="1"/>
          </p:cNvPicPr>
          <p:nvPr/>
        </p:nvPicPr>
        <p:blipFill>
          <a:blip r:embed="rId2"/>
          <a:stretch>
            <a:fillRect/>
          </a:stretch>
        </p:blipFill>
        <p:spPr>
          <a:xfrm>
            <a:off x="1278075" y="3156430"/>
            <a:ext cx="880919" cy="866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3402864" y="1438721"/>
            <a:ext cx="880919" cy="847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stretch>
            <a:fillRect/>
          </a:stretch>
        </p:blipFill>
        <p:spPr>
          <a:xfrm>
            <a:off x="6759567" y="1446879"/>
            <a:ext cx="880920" cy="8395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5"/>
          <a:stretch>
            <a:fillRect/>
          </a:stretch>
        </p:blipFill>
        <p:spPr>
          <a:xfrm>
            <a:off x="9130417" y="3180244"/>
            <a:ext cx="880920" cy="847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6"/>
          <a:stretch>
            <a:fillRect/>
          </a:stretch>
        </p:blipFill>
        <p:spPr>
          <a:xfrm>
            <a:off x="5185338" y="3163117"/>
            <a:ext cx="880919" cy="866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p:cNvPicPr>
            <a:picLocks noChangeAspect="1"/>
          </p:cNvPicPr>
          <p:nvPr/>
        </p:nvPicPr>
        <p:blipFill>
          <a:blip r:embed="rId7"/>
          <a:stretch>
            <a:fillRect/>
          </a:stretch>
        </p:blipFill>
        <p:spPr>
          <a:xfrm>
            <a:off x="1278075" y="5327710"/>
            <a:ext cx="880920" cy="73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a:picLocks noChangeAspect="1"/>
          </p:cNvPicPr>
          <p:nvPr/>
        </p:nvPicPr>
        <p:blipFill>
          <a:blip r:embed="rId8"/>
          <a:stretch>
            <a:fillRect/>
          </a:stretch>
        </p:blipFill>
        <p:spPr>
          <a:xfrm>
            <a:off x="5185338" y="5260356"/>
            <a:ext cx="880919" cy="866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p:cNvPicPr>
            <a:picLocks noChangeAspect="1"/>
          </p:cNvPicPr>
          <p:nvPr/>
        </p:nvPicPr>
        <p:blipFill>
          <a:blip r:embed="rId9"/>
          <a:stretch>
            <a:fillRect/>
          </a:stretch>
        </p:blipFill>
        <p:spPr>
          <a:xfrm>
            <a:off x="7121547" y="4244450"/>
            <a:ext cx="880919" cy="8715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10"/>
          <a:stretch>
            <a:fillRect/>
          </a:stretch>
        </p:blipFill>
        <p:spPr>
          <a:xfrm>
            <a:off x="9171220" y="5250832"/>
            <a:ext cx="880920" cy="866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TextBox 16"/>
          <p:cNvSpPr txBox="1"/>
          <p:nvPr/>
        </p:nvSpPr>
        <p:spPr>
          <a:xfrm>
            <a:off x="1205412" y="4032729"/>
            <a:ext cx="1140056" cy="338554"/>
          </a:xfrm>
          <a:prstGeom prst="rect">
            <a:avLst/>
          </a:prstGeom>
          <a:noFill/>
        </p:spPr>
        <p:txBody>
          <a:bodyPr wrap="none" rtlCol="0">
            <a:spAutoFit/>
          </a:bodyPr>
          <a:lstStyle/>
          <a:p>
            <a:r>
              <a:rPr lang="nl-NL" sz="1600" b="1" dirty="0" smtClean="0"/>
              <a:t>Customer</a:t>
            </a:r>
            <a:endParaRPr lang="nl-NL" sz="1600" b="1" dirty="0"/>
          </a:p>
        </p:txBody>
      </p:sp>
      <p:cxnSp>
        <p:nvCxnSpPr>
          <p:cNvPr id="21" name="Elbow Connector 20"/>
          <p:cNvCxnSpPr>
            <a:stCxn id="3" idx="0"/>
            <a:endCxn id="4" idx="1"/>
          </p:cNvCxnSpPr>
          <p:nvPr/>
        </p:nvCxnSpPr>
        <p:spPr>
          <a:xfrm rot="5400000" flipH="1" flipV="1">
            <a:off x="1913776" y="1667343"/>
            <a:ext cx="1293846" cy="1684329"/>
          </a:xfrm>
          <a:prstGeom prst="bentConnector2">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257670" y="1446879"/>
            <a:ext cx="1947969" cy="338554"/>
          </a:xfrm>
          <a:prstGeom prst="rect">
            <a:avLst/>
          </a:prstGeom>
          <a:noFill/>
        </p:spPr>
        <p:txBody>
          <a:bodyPr wrap="none" rtlCol="0">
            <a:spAutoFit/>
          </a:bodyPr>
          <a:lstStyle/>
          <a:p>
            <a:r>
              <a:rPr lang="nl-NL" sz="1600" b="1" dirty="0" smtClean="0"/>
              <a:t>Select destination</a:t>
            </a:r>
            <a:endParaRPr lang="nl-NL" sz="1600" b="1" dirty="0"/>
          </a:p>
        </p:txBody>
      </p:sp>
      <p:cxnSp>
        <p:nvCxnSpPr>
          <p:cNvPr id="25" name="Straight Arrow Connector 24"/>
          <p:cNvCxnSpPr>
            <a:stCxn id="4" idx="3"/>
            <a:endCxn id="7" idx="1"/>
          </p:cNvCxnSpPr>
          <p:nvPr/>
        </p:nvCxnSpPr>
        <p:spPr>
          <a:xfrm>
            <a:off x="4283783" y="1862584"/>
            <a:ext cx="2475784" cy="4079"/>
          </a:xfrm>
          <a:prstGeom prst="straightConnector1">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52875" y="1446879"/>
            <a:ext cx="1731564" cy="338554"/>
          </a:xfrm>
          <a:prstGeom prst="rect">
            <a:avLst/>
          </a:prstGeom>
          <a:noFill/>
        </p:spPr>
        <p:txBody>
          <a:bodyPr wrap="none" rtlCol="0">
            <a:spAutoFit/>
          </a:bodyPr>
          <a:lstStyle/>
          <a:p>
            <a:r>
              <a:rPr lang="en-US" sz="1600" b="1" dirty="0" smtClean="0"/>
              <a:t>Pickup location</a:t>
            </a:r>
            <a:endParaRPr lang="en-US" sz="1600" b="1" dirty="0"/>
          </a:p>
        </p:txBody>
      </p:sp>
      <p:cxnSp>
        <p:nvCxnSpPr>
          <p:cNvPr id="36" name="Elbow Connector 35"/>
          <p:cNvCxnSpPr>
            <a:stCxn id="7" idx="3"/>
            <a:endCxn id="9" idx="0"/>
          </p:cNvCxnSpPr>
          <p:nvPr/>
        </p:nvCxnSpPr>
        <p:spPr>
          <a:xfrm>
            <a:off x="7640487" y="1866663"/>
            <a:ext cx="1930390" cy="1313581"/>
          </a:xfrm>
          <a:prstGeom prst="bentConnector2">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570877" y="2132557"/>
            <a:ext cx="1718740" cy="338554"/>
          </a:xfrm>
          <a:prstGeom prst="rect">
            <a:avLst/>
          </a:prstGeom>
          <a:noFill/>
        </p:spPr>
        <p:txBody>
          <a:bodyPr wrap="none" rtlCol="0">
            <a:spAutoFit/>
          </a:bodyPr>
          <a:lstStyle/>
          <a:p>
            <a:r>
              <a:rPr lang="en-US" sz="1600" b="1" dirty="0" smtClean="0"/>
              <a:t>Details to driver</a:t>
            </a:r>
            <a:endParaRPr lang="en-US" sz="1600" b="1" dirty="0"/>
          </a:p>
        </p:txBody>
      </p:sp>
      <p:cxnSp>
        <p:nvCxnSpPr>
          <p:cNvPr id="38" name="Straight Arrow Connector 37"/>
          <p:cNvCxnSpPr>
            <a:stCxn id="9" idx="1"/>
            <a:endCxn id="10" idx="3"/>
          </p:cNvCxnSpPr>
          <p:nvPr/>
        </p:nvCxnSpPr>
        <p:spPr>
          <a:xfrm flipH="1" flipV="1">
            <a:off x="6066257" y="3596505"/>
            <a:ext cx="3064160" cy="7602"/>
          </a:xfrm>
          <a:prstGeom prst="straightConnector1">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2198653" y="3589818"/>
            <a:ext cx="3016310" cy="9525"/>
          </a:xfrm>
          <a:prstGeom prst="straightConnector1">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057755" y="4029892"/>
            <a:ext cx="1194558" cy="338554"/>
          </a:xfrm>
          <a:prstGeom prst="rect">
            <a:avLst/>
          </a:prstGeom>
          <a:noFill/>
        </p:spPr>
        <p:txBody>
          <a:bodyPr wrap="none" rtlCol="0">
            <a:spAutoFit/>
          </a:bodyPr>
          <a:lstStyle/>
          <a:p>
            <a:r>
              <a:rPr lang="nl-NL" sz="1600" b="1" dirty="0" smtClean="0"/>
              <a:t>Taxi driver</a:t>
            </a:r>
            <a:endParaRPr lang="nl-NL" sz="1600" b="1" dirty="0"/>
          </a:p>
        </p:txBody>
      </p:sp>
      <p:sp>
        <p:nvSpPr>
          <p:cNvPr id="57" name="TextBox 56"/>
          <p:cNvSpPr txBox="1"/>
          <p:nvPr/>
        </p:nvSpPr>
        <p:spPr>
          <a:xfrm>
            <a:off x="2831912" y="3196837"/>
            <a:ext cx="1249060" cy="338554"/>
          </a:xfrm>
          <a:prstGeom prst="rect">
            <a:avLst/>
          </a:prstGeom>
          <a:noFill/>
        </p:spPr>
        <p:txBody>
          <a:bodyPr wrap="none" rtlCol="0">
            <a:spAutoFit/>
          </a:bodyPr>
          <a:lstStyle/>
          <a:p>
            <a:r>
              <a:rPr lang="en-US" sz="1600" b="1" dirty="0" smtClean="0"/>
              <a:t>Taxi arrival</a:t>
            </a:r>
            <a:endParaRPr lang="en-US" sz="1600" b="1" dirty="0"/>
          </a:p>
        </p:txBody>
      </p:sp>
      <p:cxnSp>
        <p:nvCxnSpPr>
          <p:cNvPr id="50" name="Straight Arrow Connector 49"/>
          <p:cNvCxnSpPr>
            <a:stCxn id="17" idx="0"/>
            <a:endCxn id="12" idx="0"/>
          </p:cNvCxnSpPr>
          <p:nvPr/>
        </p:nvCxnSpPr>
        <p:spPr>
          <a:xfrm flipH="1">
            <a:off x="1718535" y="4032729"/>
            <a:ext cx="56905" cy="1294981"/>
          </a:xfrm>
          <a:prstGeom prst="straightConnector1">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2" idx="3"/>
            <a:endCxn id="13" idx="1"/>
          </p:cNvCxnSpPr>
          <p:nvPr/>
        </p:nvCxnSpPr>
        <p:spPr>
          <a:xfrm flipV="1">
            <a:off x="2158995" y="5693744"/>
            <a:ext cx="3026343" cy="679"/>
          </a:xfrm>
          <a:prstGeom prst="straightConnector1">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313249" y="5290934"/>
            <a:ext cx="2752677" cy="338554"/>
          </a:xfrm>
          <a:prstGeom prst="rect">
            <a:avLst/>
          </a:prstGeom>
          <a:noFill/>
        </p:spPr>
        <p:txBody>
          <a:bodyPr wrap="none" rtlCol="0">
            <a:spAutoFit/>
          </a:bodyPr>
          <a:lstStyle/>
          <a:p>
            <a:r>
              <a:rPr lang="en-US" sz="1600" b="1" dirty="0" smtClean="0"/>
              <a:t>Travel to drop-off location</a:t>
            </a:r>
            <a:endParaRPr lang="en-US" sz="1600" b="1" dirty="0"/>
          </a:p>
        </p:txBody>
      </p:sp>
      <p:cxnSp>
        <p:nvCxnSpPr>
          <p:cNvPr id="71" name="Elbow Connector 70"/>
          <p:cNvCxnSpPr>
            <a:stCxn id="13" idx="3"/>
            <a:endCxn id="15" idx="2"/>
          </p:cNvCxnSpPr>
          <p:nvPr/>
        </p:nvCxnSpPr>
        <p:spPr>
          <a:xfrm flipV="1">
            <a:off x="6066257" y="5115988"/>
            <a:ext cx="1495750" cy="577756"/>
          </a:xfrm>
          <a:prstGeom prst="bentConnector2">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572094" y="5779577"/>
            <a:ext cx="1063112" cy="338554"/>
          </a:xfrm>
          <a:prstGeom prst="rect">
            <a:avLst/>
          </a:prstGeom>
          <a:noFill/>
        </p:spPr>
        <p:txBody>
          <a:bodyPr wrap="none" rtlCol="0">
            <a:spAutoFit/>
          </a:bodyPr>
          <a:lstStyle/>
          <a:p>
            <a:r>
              <a:rPr lang="en-US" sz="1600" b="1" dirty="0" smtClean="0"/>
              <a:t>Payment</a:t>
            </a:r>
            <a:endParaRPr lang="en-US" sz="1600" b="1" dirty="0"/>
          </a:p>
        </p:txBody>
      </p:sp>
      <p:cxnSp>
        <p:nvCxnSpPr>
          <p:cNvPr id="76" name="Elbow Connector 75"/>
          <p:cNvCxnSpPr>
            <a:stCxn id="15" idx="3"/>
            <a:endCxn id="16" idx="1"/>
          </p:cNvCxnSpPr>
          <p:nvPr/>
        </p:nvCxnSpPr>
        <p:spPr>
          <a:xfrm>
            <a:off x="8002466" y="4680219"/>
            <a:ext cx="1168754" cy="1004001"/>
          </a:xfrm>
          <a:prstGeom prst="bentConnector3">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778357" y="5204973"/>
            <a:ext cx="1394934" cy="338554"/>
          </a:xfrm>
          <a:prstGeom prst="rect">
            <a:avLst/>
          </a:prstGeom>
          <a:noFill/>
        </p:spPr>
        <p:txBody>
          <a:bodyPr wrap="none" rtlCol="0">
            <a:spAutoFit/>
          </a:bodyPr>
          <a:lstStyle/>
          <a:p>
            <a:r>
              <a:rPr lang="en-US" sz="1600" b="1" dirty="0" smtClean="0"/>
              <a:t>Commission</a:t>
            </a:r>
            <a:endParaRPr lang="en-US" sz="1600" b="1" dirty="0"/>
          </a:p>
        </p:txBody>
      </p:sp>
      <p:sp>
        <p:nvSpPr>
          <p:cNvPr id="78" name="TextBox 77"/>
          <p:cNvSpPr txBox="1"/>
          <p:nvPr/>
        </p:nvSpPr>
        <p:spPr>
          <a:xfrm>
            <a:off x="9234012" y="6174774"/>
            <a:ext cx="838691" cy="338554"/>
          </a:xfrm>
          <a:prstGeom prst="rect">
            <a:avLst/>
          </a:prstGeom>
          <a:noFill/>
        </p:spPr>
        <p:txBody>
          <a:bodyPr wrap="none" rtlCol="0">
            <a:spAutoFit/>
          </a:bodyPr>
          <a:lstStyle/>
          <a:p>
            <a:r>
              <a:rPr lang="en-US" sz="1600" b="1" dirty="0" smtClean="0"/>
              <a:t>Admin</a:t>
            </a:r>
            <a:endParaRPr lang="en-US" sz="1600" b="1" dirty="0"/>
          </a:p>
        </p:txBody>
      </p:sp>
      <p:cxnSp>
        <p:nvCxnSpPr>
          <p:cNvPr id="80" name="Elbow Connector 79"/>
          <p:cNvCxnSpPr>
            <a:stCxn id="15" idx="3"/>
            <a:endCxn id="9" idx="2"/>
          </p:cNvCxnSpPr>
          <p:nvPr/>
        </p:nvCxnSpPr>
        <p:spPr>
          <a:xfrm flipV="1">
            <a:off x="8002466" y="4027969"/>
            <a:ext cx="1568411" cy="652250"/>
          </a:xfrm>
          <a:prstGeom prst="bentConnector2">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9502749" y="4475276"/>
            <a:ext cx="1277914" cy="338554"/>
          </a:xfrm>
          <a:prstGeom prst="rect">
            <a:avLst/>
          </a:prstGeom>
          <a:noFill/>
        </p:spPr>
        <p:txBody>
          <a:bodyPr wrap="none" rtlCol="0">
            <a:spAutoFit/>
          </a:bodyPr>
          <a:lstStyle/>
          <a:p>
            <a:r>
              <a:rPr lang="en-US" sz="1600" b="1" dirty="0" smtClean="0"/>
              <a:t>Driver’s cut</a:t>
            </a:r>
            <a:endParaRPr lang="en-US" sz="1600" b="1" dirty="0"/>
          </a:p>
        </p:txBody>
      </p:sp>
    </p:spTree>
    <p:extLst>
      <p:ext uri="{BB962C8B-B14F-4D97-AF65-F5344CB8AC3E}">
        <p14:creationId xmlns:p14="http://schemas.microsoft.com/office/powerpoint/2010/main" val="96192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6" grpId="0"/>
      <p:bldP spid="47" grpId="0"/>
      <p:bldP spid="49" grpId="0"/>
      <p:bldP spid="56" grpId="0"/>
      <p:bldP spid="57" grpId="0"/>
      <p:bldP spid="66" grpId="0"/>
      <p:bldP spid="72" grpId="0"/>
      <p:bldP spid="77" grpId="0"/>
      <p:bldP spid="78" grpId="0"/>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19"/>
          <p:cNvSpPr txBox="1">
            <a:spLocks/>
          </p:cNvSpPr>
          <p:nvPr/>
        </p:nvSpPr>
        <p:spPr>
          <a:xfrm>
            <a:off x="406256" y="9946"/>
            <a:ext cx="6160800" cy="9336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Data understanding</a:t>
            </a:r>
            <a:endParaRPr lang="en-US" b="1" dirty="0"/>
          </a:p>
        </p:txBody>
      </p:sp>
      <p:sp>
        <p:nvSpPr>
          <p:cNvPr id="33" name="TextBox 32"/>
          <p:cNvSpPr txBox="1"/>
          <p:nvPr/>
        </p:nvSpPr>
        <p:spPr>
          <a:xfrm>
            <a:off x="1495281" y="1312251"/>
            <a:ext cx="3430766" cy="1077218"/>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smtClean="0"/>
              <a:t>Mobility traces of </a:t>
            </a:r>
          </a:p>
          <a:p>
            <a:pPr marL="742950" lvl="1" indent="-285750">
              <a:buFont typeface="Arial" panose="020B0604020202020204" pitchFamily="34" charset="0"/>
              <a:buChar char="•"/>
            </a:pPr>
            <a:r>
              <a:rPr lang="en-US" sz="1600" dirty="0" smtClean="0"/>
              <a:t>537 taxi cabs </a:t>
            </a:r>
          </a:p>
          <a:p>
            <a:pPr marL="742950" lvl="1" indent="-285750">
              <a:buFont typeface="Arial" panose="020B0604020202020204" pitchFamily="34" charset="0"/>
              <a:buChar char="•"/>
            </a:pPr>
            <a:r>
              <a:rPr lang="en-US" sz="1600" dirty="0"/>
              <a:t>A</a:t>
            </a:r>
            <a:r>
              <a:rPr lang="en-US" sz="1600" dirty="0" smtClean="0"/>
              <a:t>cross San Francisco</a:t>
            </a:r>
          </a:p>
          <a:p>
            <a:pPr marL="742950" lvl="1" indent="-285750">
              <a:buFont typeface="Arial" panose="020B0604020202020204" pitchFamily="34" charset="0"/>
              <a:buChar char="•"/>
            </a:pPr>
            <a:r>
              <a:rPr lang="en-US" sz="1600" dirty="0" smtClean="0"/>
              <a:t>Over 23 days</a:t>
            </a:r>
          </a:p>
        </p:txBody>
      </p:sp>
      <p:sp>
        <p:nvSpPr>
          <p:cNvPr id="37" name="TextBox 36"/>
          <p:cNvSpPr txBox="1"/>
          <p:nvPr/>
        </p:nvSpPr>
        <p:spPr>
          <a:xfrm>
            <a:off x="5066563" y="1294467"/>
            <a:ext cx="3430766" cy="1354217"/>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smtClean="0"/>
              <a:t>Details include </a:t>
            </a:r>
          </a:p>
          <a:p>
            <a:pPr marL="742950" lvl="1" indent="-285750">
              <a:buFont typeface="Arial" panose="020B0604020202020204" pitchFamily="34" charset="0"/>
              <a:buChar char="•"/>
            </a:pPr>
            <a:r>
              <a:rPr lang="en-US" sz="1600" dirty="0"/>
              <a:t>Latitude</a:t>
            </a:r>
          </a:p>
          <a:p>
            <a:pPr marL="742950" lvl="1" indent="-285750">
              <a:buFont typeface="Arial" panose="020B0604020202020204" pitchFamily="34" charset="0"/>
              <a:buChar char="•"/>
            </a:pPr>
            <a:r>
              <a:rPr lang="en-US" sz="1600" dirty="0"/>
              <a:t>Longitude</a:t>
            </a:r>
          </a:p>
          <a:p>
            <a:pPr marL="742950" lvl="1" indent="-285750">
              <a:buFont typeface="Arial" panose="020B0604020202020204" pitchFamily="34" charset="0"/>
              <a:buChar char="•"/>
            </a:pPr>
            <a:r>
              <a:rPr lang="en-US" sz="1600" dirty="0"/>
              <a:t>Occupancy</a:t>
            </a:r>
          </a:p>
          <a:p>
            <a:pPr marL="742950" lvl="1" indent="-285750">
              <a:buFont typeface="Arial" panose="020B0604020202020204" pitchFamily="34" charset="0"/>
              <a:buChar char="•"/>
            </a:pPr>
            <a:r>
              <a:rPr lang="en-US" sz="1600" dirty="0"/>
              <a:t>Time</a:t>
            </a:r>
            <a:endParaRPr lang="en-US" sz="1600" dirty="0" smtClean="0"/>
          </a:p>
        </p:txBody>
      </p:sp>
      <p:pic>
        <p:nvPicPr>
          <p:cNvPr id="5" name="Picture 4"/>
          <p:cNvPicPr>
            <a:picLocks noChangeAspect="1"/>
          </p:cNvPicPr>
          <p:nvPr/>
        </p:nvPicPr>
        <p:blipFill>
          <a:blip r:embed="rId2"/>
          <a:stretch>
            <a:fillRect/>
          </a:stretch>
        </p:blipFill>
        <p:spPr>
          <a:xfrm>
            <a:off x="1173734" y="2648684"/>
            <a:ext cx="8165955" cy="3815115"/>
          </a:xfrm>
          <a:prstGeom prst="rect">
            <a:avLst/>
          </a:prstGeom>
        </p:spPr>
      </p:pic>
    </p:spTree>
    <p:extLst>
      <p:ext uri="{BB962C8B-B14F-4D97-AF65-F5344CB8AC3E}">
        <p14:creationId xmlns:p14="http://schemas.microsoft.com/office/powerpoint/2010/main" val="274091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9"/>
          <p:cNvSpPr txBox="1">
            <a:spLocks/>
          </p:cNvSpPr>
          <p:nvPr/>
        </p:nvSpPr>
        <p:spPr>
          <a:xfrm>
            <a:off x="406256" y="9946"/>
            <a:ext cx="8534400" cy="9336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Business goal</a:t>
            </a:r>
            <a:endParaRPr lang="en-US" b="1" dirty="0"/>
          </a:p>
        </p:txBody>
      </p:sp>
      <p:sp>
        <p:nvSpPr>
          <p:cNvPr id="14" name="TextBox 13"/>
          <p:cNvSpPr txBox="1"/>
          <p:nvPr/>
        </p:nvSpPr>
        <p:spPr>
          <a:xfrm>
            <a:off x="406256" y="1164470"/>
            <a:ext cx="11277744" cy="1354217"/>
          </a:xfrm>
          <a:prstGeom prst="rect">
            <a:avLst/>
          </a:prstGeom>
          <a:noFill/>
        </p:spPr>
        <p:txBody>
          <a:bodyPr wrap="square" rtlCol="0">
            <a:spAutoFit/>
          </a:bodyPr>
          <a:lstStyle/>
          <a:p>
            <a:r>
              <a:rPr lang="en-US" sz="1600" dirty="0" smtClean="0"/>
              <a:t>‘</a:t>
            </a:r>
            <a:r>
              <a:rPr lang="en-US" sz="1600" b="1" dirty="0" smtClean="0"/>
              <a:t>Environmental suitability</a:t>
            </a:r>
            <a:r>
              <a:rPr lang="en-US" sz="1600" dirty="0" smtClean="0"/>
              <a:t>’ - The goal is to make the taxi cab business more environmental friendly.</a:t>
            </a:r>
          </a:p>
          <a:p>
            <a:endParaRPr lang="en-US" sz="1600" dirty="0" smtClean="0"/>
          </a:p>
          <a:p>
            <a:pPr marL="1200150" lvl="2" indent="-285750">
              <a:buFont typeface="Wingdings" panose="05000000000000000000" pitchFamily="2" charset="2"/>
              <a:buChar char="q"/>
            </a:pPr>
            <a:r>
              <a:rPr lang="en-US" sz="1600" dirty="0" smtClean="0"/>
              <a:t>Bring </a:t>
            </a:r>
            <a:r>
              <a:rPr lang="en-US" sz="1600" dirty="0"/>
              <a:t>more awareness among drivers</a:t>
            </a:r>
          </a:p>
          <a:p>
            <a:pPr marL="1200150" lvl="2" indent="-285750">
              <a:buFont typeface="Wingdings" panose="05000000000000000000" pitchFamily="2" charset="2"/>
              <a:buChar char="q"/>
            </a:pPr>
            <a:r>
              <a:rPr lang="en-US" sz="1600" dirty="0" smtClean="0"/>
              <a:t>Strategize </a:t>
            </a:r>
            <a:r>
              <a:rPr lang="en-US" sz="1600" dirty="0"/>
              <a:t>targeted </a:t>
            </a:r>
            <a:r>
              <a:rPr lang="en-US" sz="1600" dirty="0" smtClean="0"/>
              <a:t>policies </a:t>
            </a:r>
          </a:p>
          <a:p>
            <a:pPr marL="1200150" lvl="2" indent="-285750">
              <a:buFont typeface="Wingdings" panose="05000000000000000000" pitchFamily="2" charset="2"/>
              <a:buChar char="q"/>
            </a:pPr>
            <a:r>
              <a:rPr lang="en-US" sz="1600" dirty="0" smtClean="0"/>
              <a:t>Optimize </a:t>
            </a:r>
            <a:r>
              <a:rPr lang="en-US" sz="1600" dirty="0" smtClean="0"/>
              <a:t>the operational aspects</a:t>
            </a:r>
          </a:p>
        </p:txBody>
      </p:sp>
      <p:pic>
        <p:nvPicPr>
          <p:cNvPr id="3" name="Picture 2"/>
          <p:cNvPicPr>
            <a:picLocks noChangeAspect="1"/>
          </p:cNvPicPr>
          <p:nvPr/>
        </p:nvPicPr>
        <p:blipFill>
          <a:blip r:embed="rId2"/>
          <a:stretch>
            <a:fillRect/>
          </a:stretch>
        </p:blipFill>
        <p:spPr>
          <a:xfrm>
            <a:off x="1436397" y="3240787"/>
            <a:ext cx="1362220" cy="949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4997750" y="3240786"/>
            <a:ext cx="1362220" cy="949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4"/>
          <a:stretch>
            <a:fillRect/>
          </a:stretch>
        </p:blipFill>
        <p:spPr>
          <a:xfrm>
            <a:off x="8959128" y="3240786"/>
            <a:ext cx="1362220" cy="949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TextBox 17"/>
          <p:cNvSpPr txBox="1"/>
          <p:nvPr/>
        </p:nvSpPr>
        <p:spPr>
          <a:xfrm>
            <a:off x="530373" y="4400664"/>
            <a:ext cx="3174267" cy="830997"/>
          </a:xfrm>
          <a:prstGeom prst="rect">
            <a:avLst/>
          </a:prstGeom>
          <a:noFill/>
        </p:spPr>
        <p:txBody>
          <a:bodyPr wrap="none" rtlCol="0">
            <a:spAutoFit/>
          </a:bodyPr>
          <a:lstStyle/>
          <a:p>
            <a:pPr algn="ctr"/>
            <a:r>
              <a:rPr lang="nl-NL" sz="1600" b="1" dirty="0" smtClean="0"/>
              <a:t>1. Impact analysis</a:t>
            </a:r>
          </a:p>
          <a:p>
            <a:pPr algn="ctr"/>
            <a:endParaRPr lang="nl-NL" sz="1600" b="1" dirty="0"/>
          </a:p>
          <a:p>
            <a:pPr algn="ctr"/>
            <a:r>
              <a:rPr lang="en-US" sz="1600" dirty="0" smtClean="0"/>
              <a:t>How much value can it bring?</a:t>
            </a:r>
            <a:endParaRPr lang="en-US" sz="1600" dirty="0"/>
          </a:p>
        </p:txBody>
      </p:sp>
      <p:sp>
        <p:nvSpPr>
          <p:cNvPr id="20" name="TextBox 19"/>
          <p:cNvSpPr txBox="1"/>
          <p:nvPr/>
        </p:nvSpPr>
        <p:spPr>
          <a:xfrm>
            <a:off x="4241528" y="4410193"/>
            <a:ext cx="3043527" cy="1323439"/>
          </a:xfrm>
          <a:prstGeom prst="rect">
            <a:avLst/>
          </a:prstGeom>
          <a:noFill/>
        </p:spPr>
        <p:txBody>
          <a:bodyPr wrap="square" rtlCol="0">
            <a:spAutoFit/>
          </a:bodyPr>
          <a:lstStyle/>
          <a:p>
            <a:pPr algn="ctr"/>
            <a:r>
              <a:rPr lang="nl-NL" sz="1600" b="1" dirty="0" smtClean="0"/>
              <a:t>2. Driver </a:t>
            </a:r>
            <a:r>
              <a:rPr lang="en-US" sz="1600" b="1" dirty="0" smtClean="0"/>
              <a:t>segmentation</a:t>
            </a:r>
          </a:p>
          <a:p>
            <a:pPr algn="ctr"/>
            <a:endParaRPr lang="en-US" sz="1600" b="1" dirty="0"/>
          </a:p>
          <a:p>
            <a:pPr algn="ctr"/>
            <a:r>
              <a:rPr lang="en-US" sz="1600" dirty="0" smtClean="0"/>
              <a:t>Awareness campaigns and policies should be targeted to which drivers?</a:t>
            </a:r>
            <a:endParaRPr lang="en-US" sz="1600" dirty="0"/>
          </a:p>
        </p:txBody>
      </p:sp>
      <p:sp>
        <p:nvSpPr>
          <p:cNvPr id="22" name="TextBox 21"/>
          <p:cNvSpPr txBox="1"/>
          <p:nvPr/>
        </p:nvSpPr>
        <p:spPr>
          <a:xfrm>
            <a:off x="8278708" y="4409890"/>
            <a:ext cx="2723059" cy="1077218"/>
          </a:xfrm>
          <a:prstGeom prst="rect">
            <a:avLst/>
          </a:prstGeom>
          <a:noFill/>
        </p:spPr>
        <p:txBody>
          <a:bodyPr wrap="square" rtlCol="0">
            <a:spAutoFit/>
          </a:bodyPr>
          <a:lstStyle/>
          <a:p>
            <a:pPr algn="ctr"/>
            <a:r>
              <a:rPr lang="nl-NL" sz="1600" b="1" dirty="0" smtClean="0"/>
              <a:t>3. Predictor </a:t>
            </a:r>
            <a:r>
              <a:rPr lang="en-US" sz="1600" b="1" dirty="0" smtClean="0"/>
              <a:t>for</a:t>
            </a:r>
            <a:r>
              <a:rPr lang="nl-NL" sz="1600" b="1" dirty="0" smtClean="0"/>
              <a:t> drivers</a:t>
            </a:r>
          </a:p>
          <a:p>
            <a:pPr algn="ctr"/>
            <a:endParaRPr lang="nl-NL" sz="1600" b="1" dirty="0"/>
          </a:p>
          <a:p>
            <a:pPr algn="ctr"/>
            <a:r>
              <a:rPr lang="en-US" sz="1600" dirty="0" smtClean="0"/>
              <a:t>Can be improve the way drivers operate?</a:t>
            </a:r>
            <a:endParaRPr lang="en-US" sz="1600" dirty="0"/>
          </a:p>
        </p:txBody>
      </p:sp>
    </p:spTree>
    <p:extLst>
      <p:ext uri="{BB962C8B-B14F-4D97-AF65-F5344CB8AC3E}">
        <p14:creationId xmlns:p14="http://schemas.microsoft.com/office/powerpoint/2010/main" val="61172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9"/>
          <p:cNvSpPr txBox="1">
            <a:spLocks/>
          </p:cNvSpPr>
          <p:nvPr/>
        </p:nvSpPr>
        <p:spPr>
          <a:xfrm>
            <a:off x="406256" y="9946"/>
            <a:ext cx="8534400" cy="9336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t>1. Impact analysis</a:t>
            </a:r>
            <a:endParaRPr lang="en-US" sz="3200" b="1" dirty="0"/>
          </a:p>
        </p:txBody>
      </p:sp>
      <p:sp>
        <p:nvSpPr>
          <p:cNvPr id="3" name="TextBox 2"/>
          <p:cNvSpPr txBox="1"/>
          <p:nvPr/>
        </p:nvSpPr>
        <p:spPr>
          <a:xfrm>
            <a:off x="406256" y="1164470"/>
            <a:ext cx="11277744" cy="1077218"/>
          </a:xfrm>
          <a:prstGeom prst="rect">
            <a:avLst/>
          </a:prstGeom>
          <a:noFill/>
        </p:spPr>
        <p:txBody>
          <a:bodyPr wrap="square" rtlCol="0">
            <a:spAutoFit/>
          </a:bodyPr>
          <a:lstStyle/>
          <a:p>
            <a:r>
              <a:rPr lang="en-US" sz="1600" dirty="0" smtClean="0"/>
              <a:t>Potential for yearly reduction in CO2 emissions</a:t>
            </a:r>
          </a:p>
          <a:p>
            <a:pPr marL="742950" lvl="1" indent="-285750">
              <a:buFont typeface="Wingdings" panose="05000000000000000000" pitchFamily="2" charset="2"/>
              <a:buChar char="q"/>
            </a:pPr>
            <a:r>
              <a:rPr lang="en-US" sz="1600" dirty="0" smtClean="0"/>
              <a:t>Caused by taxi cabs roaming without passengers</a:t>
            </a:r>
          </a:p>
          <a:p>
            <a:pPr marL="742950" lvl="1" indent="-285750">
              <a:buFont typeface="Wingdings" panose="05000000000000000000" pitchFamily="2" charset="2"/>
              <a:buChar char="q"/>
            </a:pPr>
            <a:r>
              <a:rPr lang="en-US" sz="1600" dirty="0" smtClean="0"/>
              <a:t>Considering a 10% change in cab fleet (from combustion engine to electric powered</a:t>
            </a:r>
          </a:p>
          <a:p>
            <a:pPr marL="742950" lvl="1" indent="-285750">
              <a:buFont typeface="Wingdings" panose="05000000000000000000" pitchFamily="2" charset="2"/>
              <a:buChar char="q"/>
            </a:pPr>
            <a:r>
              <a:rPr lang="en-US" sz="1600" dirty="0" smtClean="0"/>
              <a:t>404 grams of CO2 emission per mile</a:t>
            </a:r>
          </a:p>
        </p:txBody>
      </p:sp>
      <p:sp>
        <p:nvSpPr>
          <p:cNvPr id="16" name="TextBox 15"/>
          <p:cNvSpPr txBox="1"/>
          <p:nvPr/>
        </p:nvSpPr>
        <p:spPr>
          <a:xfrm>
            <a:off x="406256" y="2585685"/>
            <a:ext cx="11277744" cy="4185761"/>
          </a:xfrm>
          <a:prstGeom prst="rect">
            <a:avLst/>
          </a:prstGeom>
          <a:noFill/>
        </p:spPr>
        <p:txBody>
          <a:bodyPr wrap="square" rtlCol="0">
            <a:spAutoFit/>
          </a:bodyPr>
          <a:lstStyle/>
          <a:p>
            <a:pPr marL="0" lvl="2"/>
            <a:r>
              <a:rPr lang="en-US" sz="2000" b="1" u="sng" dirty="0"/>
              <a:t>Data preparation</a:t>
            </a:r>
            <a:r>
              <a:rPr lang="en-US" sz="2000" b="1" u="sng" dirty="0" smtClean="0"/>
              <a:t>:</a:t>
            </a:r>
          </a:p>
          <a:p>
            <a:pPr marL="0" lvl="2"/>
            <a:endParaRPr lang="en-US" sz="2000" b="1" u="sng" dirty="0" smtClean="0"/>
          </a:p>
          <a:p>
            <a:pPr marL="800100" lvl="3" indent="-342900">
              <a:buFont typeface="Wingdings" panose="05000000000000000000" pitchFamily="2" charset="2"/>
              <a:buChar char="q"/>
            </a:pPr>
            <a:r>
              <a:rPr lang="en-US" b="1" dirty="0"/>
              <a:t>Cab data </a:t>
            </a:r>
            <a:r>
              <a:rPr lang="en-US" b="1" dirty="0" smtClean="0"/>
              <a:t>segregation</a:t>
            </a:r>
          </a:p>
          <a:p>
            <a:pPr marL="800100" lvl="3" indent="-342900">
              <a:buFont typeface="Wingdings" panose="05000000000000000000" pitchFamily="2" charset="2"/>
              <a:buChar char="q"/>
            </a:pPr>
            <a:endParaRPr lang="en-US" b="1" dirty="0" smtClean="0"/>
          </a:p>
          <a:p>
            <a:pPr marL="457200" lvl="3"/>
            <a:endParaRPr lang="en-US" b="1" dirty="0" smtClean="0"/>
          </a:p>
          <a:p>
            <a:pPr marL="457200" lvl="3"/>
            <a:endParaRPr lang="en-US" b="1" dirty="0" smtClean="0"/>
          </a:p>
          <a:p>
            <a:pPr marL="800100" lvl="3" indent="-342900">
              <a:buFont typeface="Wingdings" panose="05000000000000000000" pitchFamily="2" charset="2"/>
              <a:buChar char="q"/>
            </a:pPr>
            <a:r>
              <a:rPr lang="en-US" b="1" dirty="0"/>
              <a:t>Extract trip information</a:t>
            </a:r>
          </a:p>
          <a:p>
            <a:pPr marL="800100" lvl="3" indent="-342900">
              <a:buFont typeface="Wingdings" panose="05000000000000000000" pitchFamily="2" charset="2"/>
              <a:buChar char="q"/>
            </a:pPr>
            <a:endParaRPr lang="en-US" b="1" dirty="0" smtClean="0"/>
          </a:p>
          <a:p>
            <a:pPr marL="800100" lvl="3" indent="-342900">
              <a:buFont typeface="Wingdings" panose="05000000000000000000" pitchFamily="2" charset="2"/>
              <a:buChar char="q"/>
            </a:pPr>
            <a:endParaRPr lang="en-US" b="1" dirty="0"/>
          </a:p>
          <a:p>
            <a:pPr marL="800100" lvl="3" indent="-342900">
              <a:buFont typeface="Wingdings" panose="05000000000000000000" pitchFamily="2" charset="2"/>
              <a:buChar char="q"/>
            </a:pPr>
            <a:endParaRPr lang="en-US" b="1" dirty="0" smtClean="0"/>
          </a:p>
          <a:p>
            <a:pPr marL="800100" lvl="3" indent="-342900">
              <a:buFont typeface="Wingdings" panose="05000000000000000000" pitchFamily="2" charset="2"/>
              <a:buChar char="q"/>
            </a:pPr>
            <a:r>
              <a:rPr lang="en-US" b="1" dirty="0" smtClean="0"/>
              <a:t>Feature engineering</a:t>
            </a:r>
          </a:p>
          <a:p>
            <a:pPr marL="914400" lvl="4"/>
            <a:r>
              <a:rPr lang="en-US" b="1" dirty="0" smtClean="0"/>
              <a:t>	</a:t>
            </a:r>
          </a:p>
          <a:p>
            <a:pPr marL="914400" lvl="4"/>
            <a:r>
              <a:rPr lang="en-US" sz="1600" dirty="0"/>
              <a:t>TRIP </a:t>
            </a:r>
            <a:r>
              <a:rPr lang="en-US" sz="1600" dirty="0" smtClean="0"/>
              <a:t>DISTANCE (miles)*</a:t>
            </a:r>
            <a:endParaRPr lang="en-US" sz="1600" dirty="0"/>
          </a:p>
          <a:p>
            <a:pPr marL="0" lvl="2"/>
            <a:endParaRPr lang="en-US" sz="2000" b="1" u="sng" dirty="0"/>
          </a:p>
        </p:txBody>
      </p:sp>
      <p:pic>
        <p:nvPicPr>
          <p:cNvPr id="17" name="Picture 16"/>
          <p:cNvPicPr>
            <a:picLocks noChangeAspect="1"/>
          </p:cNvPicPr>
          <p:nvPr/>
        </p:nvPicPr>
        <p:blipFill>
          <a:blip r:embed="rId3"/>
          <a:stretch>
            <a:fillRect/>
          </a:stretch>
        </p:blipFill>
        <p:spPr>
          <a:xfrm>
            <a:off x="4301425" y="3351815"/>
            <a:ext cx="5572125" cy="934432"/>
          </a:xfrm>
          <a:prstGeom prst="rect">
            <a:avLst/>
          </a:prstGeom>
        </p:spPr>
      </p:pic>
      <p:pic>
        <p:nvPicPr>
          <p:cNvPr id="18" name="Picture 17"/>
          <p:cNvPicPr>
            <a:picLocks noChangeAspect="1"/>
          </p:cNvPicPr>
          <p:nvPr/>
        </p:nvPicPr>
        <p:blipFill>
          <a:blip r:embed="rId4"/>
          <a:stretch>
            <a:fillRect/>
          </a:stretch>
        </p:blipFill>
        <p:spPr>
          <a:xfrm>
            <a:off x="4301425" y="4585161"/>
            <a:ext cx="5572125" cy="934432"/>
          </a:xfrm>
          <a:prstGeom prst="rect">
            <a:avLst/>
          </a:prstGeom>
        </p:spPr>
      </p:pic>
      <p:pic>
        <p:nvPicPr>
          <p:cNvPr id="19" name="Picture 18"/>
          <p:cNvPicPr>
            <a:picLocks noChangeAspect="1"/>
          </p:cNvPicPr>
          <p:nvPr/>
        </p:nvPicPr>
        <p:blipFill>
          <a:blip r:embed="rId5"/>
          <a:stretch>
            <a:fillRect/>
          </a:stretch>
        </p:blipFill>
        <p:spPr>
          <a:xfrm>
            <a:off x="4301425" y="5678303"/>
            <a:ext cx="5572125" cy="934433"/>
          </a:xfrm>
          <a:prstGeom prst="rect">
            <a:avLst/>
          </a:prstGeom>
        </p:spPr>
      </p:pic>
    </p:spTree>
    <p:extLst>
      <p:ext uri="{BB962C8B-B14F-4D97-AF65-F5344CB8AC3E}">
        <p14:creationId xmlns:p14="http://schemas.microsoft.com/office/powerpoint/2010/main" val="73632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662065"/>
            <a:ext cx="11277744" cy="5724644"/>
          </a:xfrm>
          <a:prstGeom prst="rect">
            <a:avLst/>
          </a:prstGeom>
          <a:noFill/>
        </p:spPr>
        <p:txBody>
          <a:bodyPr wrap="square" rtlCol="0">
            <a:spAutoFit/>
          </a:bodyPr>
          <a:lstStyle/>
          <a:p>
            <a:pPr marL="0" lvl="2"/>
            <a:r>
              <a:rPr lang="en-US" sz="2000" b="1" u="sng" dirty="0" smtClean="0"/>
              <a:t>EDA</a:t>
            </a:r>
            <a:r>
              <a:rPr lang="en-US" sz="2000" b="1" u="sng" dirty="0" smtClean="0"/>
              <a:t>:</a:t>
            </a:r>
          </a:p>
          <a:p>
            <a:pPr marL="0" lvl="2"/>
            <a:endParaRPr lang="en-US" sz="2000" b="1" u="sng" dirty="0"/>
          </a:p>
          <a:p>
            <a:pPr marL="914400" lvl="3" indent="-457200">
              <a:buFont typeface="Wingdings" panose="05000000000000000000" pitchFamily="2" charset="2"/>
              <a:buChar char="q"/>
            </a:pPr>
            <a:r>
              <a:rPr lang="en-US" b="1" dirty="0"/>
              <a:t>A</a:t>
            </a:r>
            <a:r>
              <a:rPr lang="en-US" b="1" dirty="0" smtClean="0"/>
              <a:t>nalysis </a:t>
            </a:r>
            <a:r>
              <a:rPr lang="en-US" b="1" dirty="0" smtClean="0"/>
              <a:t>of ‘TRIP DISTANCE’</a:t>
            </a:r>
            <a:endParaRPr lang="en-US" dirty="0" smtClean="0"/>
          </a:p>
          <a:p>
            <a:pPr marL="457200" lvl="3"/>
            <a:r>
              <a:rPr lang="en-US" dirty="0"/>
              <a:t>	</a:t>
            </a:r>
            <a:r>
              <a:rPr lang="en-US" sz="1600" dirty="0" smtClean="0"/>
              <a:t>No action taken</a:t>
            </a:r>
          </a:p>
          <a:p>
            <a:pPr marL="457200" lvl="3"/>
            <a:endParaRPr lang="en-US" b="1" dirty="0" smtClean="0"/>
          </a:p>
          <a:p>
            <a:pPr lvl="2"/>
            <a:endParaRPr lang="en-US" dirty="0"/>
          </a:p>
          <a:p>
            <a:pPr marL="0" lvl="2"/>
            <a:endParaRPr lang="en-US" dirty="0"/>
          </a:p>
          <a:p>
            <a:pPr marL="914400" lvl="3" indent="-457200">
              <a:buFont typeface="Wingdings" panose="05000000000000000000" pitchFamily="2" charset="2"/>
              <a:buChar char="q"/>
            </a:pPr>
            <a:r>
              <a:rPr lang="en-US" b="1" dirty="0" smtClean="0"/>
              <a:t>Trips with zero distance.</a:t>
            </a:r>
          </a:p>
          <a:p>
            <a:pPr marL="457200" lvl="3"/>
            <a:r>
              <a:rPr lang="en-US" dirty="0" smtClean="0"/>
              <a:t> 	</a:t>
            </a:r>
            <a:r>
              <a:rPr lang="en-US" sz="1600" dirty="0" smtClean="0"/>
              <a:t>Circular trip </a:t>
            </a:r>
            <a:r>
              <a:rPr lang="en-US" sz="1600" dirty="0"/>
              <a:t>– same pickup and drop off </a:t>
            </a:r>
            <a:r>
              <a:rPr lang="en-US" sz="1600" dirty="0" smtClean="0"/>
              <a:t>location</a:t>
            </a:r>
          </a:p>
          <a:p>
            <a:pPr marL="457200" lvl="3"/>
            <a:endParaRPr lang="en-US" dirty="0" smtClean="0"/>
          </a:p>
          <a:p>
            <a:pPr marL="457200" lvl="3"/>
            <a:endParaRPr lang="en-US" dirty="0"/>
          </a:p>
          <a:p>
            <a:pPr marL="0" lvl="2"/>
            <a:r>
              <a:rPr lang="en-US" sz="2000" b="1" u="sng" dirty="0" smtClean="0"/>
              <a:t>Final calculation:</a:t>
            </a:r>
          </a:p>
          <a:p>
            <a:pPr marL="0" lvl="2"/>
            <a:endParaRPr lang="en-US" sz="2000" b="1" u="sng" dirty="0"/>
          </a:p>
          <a:p>
            <a:pPr marL="914400" lvl="3" indent="-457200">
              <a:buFont typeface="Wingdings" panose="05000000000000000000" pitchFamily="2" charset="2"/>
              <a:buChar char="q"/>
            </a:pPr>
            <a:r>
              <a:rPr lang="en-US" b="1" dirty="0" smtClean="0"/>
              <a:t>CO2 emission with no fleet change:</a:t>
            </a:r>
          </a:p>
          <a:p>
            <a:pPr marL="914400" lvl="4"/>
            <a:r>
              <a:rPr lang="en-US" sz="1600" dirty="0" smtClean="0"/>
              <a:t># of taxi cabs * avg. unoccupied time per month per taxi * CO2 emission per mile * 12</a:t>
            </a:r>
          </a:p>
          <a:p>
            <a:pPr marL="457200" lvl="3"/>
            <a:r>
              <a:rPr lang="en-US" dirty="0"/>
              <a:t>	</a:t>
            </a:r>
          </a:p>
          <a:p>
            <a:pPr marL="914400" lvl="3" indent="-457200">
              <a:buFont typeface="Wingdings" panose="05000000000000000000" pitchFamily="2" charset="2"/>
              <a:buChar char="q"/>
            </a:pPr>
            <a:r>
              <a:rPr lang="en-US" b="1" dirty="0" smtClean="0"/>
              <a:t>CO2 </a:t>
            </a:r>
            <a:r>
              <a:rPr lang="en-US" b="1" dirty="0"/>
              <a:t>emission with </a:t>
            </a:r>
            <a:r>
              <a:rPr lang="en-US" b="1" dirty="0" smtClean="0"/>
              <a:t>a </a:t>
            </a:r>
            <a:r>
              <a:rPr lang="en-US" b="1" dirty="0"/>
              <a:t>fleet change:</a:t>
            </a:r>
          </a:p>
          <a:p>
            <a:pPr marL="457200" lvl="3"/>
            <a:r>
              <a:rPr lang="en-US" dirty="0" smtClean="0"/>
              <a:t>	</a:t>
            </a:r>
            <a:r>
              <a:rPr lang="en-US" sz="1600" dirty="0" smtClean="0"/>
              <a:t>Calculation considering a continuous decrease in the number of combustion powered taxi </a:t>
            </a:r>
            <a:endParaRPr lang="en-US" dirty="0"/>
          </a:p>
          <a:p>
            <a:pPr marL="0" lvl="2" indent="-285750">
              <a:buFont typeface="Wingdings" panose="05000000000000000000" pitchFamily="2" charset="2"/>
              <a:buChar char="q"/>
            </a:pPr>
            <a:endParaRPr lang="en-US" dirty="0" smtClean="0"/>
          </a:p>
          <a:p>
            <a:pPr marL="0" lvl="2" indent="-285750">
              <a:buFont typeface="Wingdings" panose="05000000000000000000" pitchFamily="2" charset="2"/>
              <a:buChar char="q"/>
            </a:pPr>
            <a:endParaRPr lang="en-US" dirty="0"/>
          </a:p>
        </p:txBody>
      </p:sp>
      <p:pic>
        <p:nvPicPr>
          <p:cNvPr id="6" name="Picture 5"/>
          <p:cNvPicPr>
            <a:picLocks noChangeAspect="1"/>
          </p:cNvPicPr>
          <p:nvPr/>
        </p:nvPicPr>
        <p:blipFill>
          <a:blip r:embed="rId3"/>
          <a:stretch>
            <a:fillRect/>
          </a:stretch>
        </p:blipFill>
        <p:spPr>
          <a:xfrm>
            <a:off x="7396399" y="888606"/>
            <a:ext cx="4089832" cy="1644860"/>
          </a:xfrm>
          <a:prstGeom prst="rect">
            <a:avLst/>
          </a:prstGeom>
        </p:spPr>
      </p:pic>
      <p:sp>
        <p:nvSpPr>
          <p:cNvPr id="9" name="Oval 8"/>
          <p:cNvSpPr/>
          <p:nvPr/>
        </p:nvSpPr>
        <p:spPr>
          <a:xfrm>
            <a:off x="4673456" y="5826381"/>
            <a:ext cx="1857983" cy="46692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b="1" dirty="0" smtClean="0"/>
              <a:t>46%</a:t>
            </a:r>
            <a:r>
              <a:rPr lang="nl-NL" dirty="0" smtClean="0"/>
              <a:t> </a:t>
            </a:r>
            <a:endParaRPr lang="nl-NL" dirty="0"/>
          </a:p>
        </p:txBody>
      </p:sp>
      <p:sp>
        <p:nvSpPr>
          <p:cNvPr id="7" name="Down Arrow 6"/>
          <p:cNvSpPr/>
          <p:nvPr/>
        </p:nvSpPr>
        <p:spPr>
          <a:xfrm>
            <a:off x="5888334" y="5948634"/>
            <a:ext cx="150725" cy="22106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28890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9"/>
          <p:cNvSpPr txBox="1">
            <a:spLocks/>
          </p:cNvSpPr>
          <p:nvPr/>
        </p:nvSpPr>
        <p:spPr>
          <a:xfrm>
            <a:off x="406256" y="9946"/>
            <a:ext cx="8534400" cy="9336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t>2. Driver segmentation</a:t>
            </a:r>
            <a:endParaRPr lang="en-US" sz="3200" b="1" dirty="0"/>
          </a:p>
        </p:txBody>
      </p:sp>
      <p:sp>
        <p:nvSpPr>
          <p:cNvPr id="3" name="TextBox 2"/>
          <p:cNvSpPr txBox="1"/>
          <p:nvPr/>
        </p:nvSpPr>
        <p:spPr>
          <a:xfrm>
            <a:off x="406256" y="1224760"/>
            <a:ext cx="11277744" cy="4708981"/>
          </a:xfrm>
          <a:prstGeom prst="rect">
            <a:avLst/>
          </a:prstGeom>
          <a:noFill/>
        </p:spPr>
        <p:txBody>
          <a:bodyPr wrap="square" rtlCol="0">
            <a:spAutoFit/>
          </a:bodyPr>
          <a:lstStyle/>
          <a:p>
            <a:r>
              <a:rPr lang="en-US" sz="1600" i="1" dirty="0" smtClean="0"/>
              <a:t>“An approximate answer to a right question is far better than an right answer to an approximate question.”          </a:t>
            </a:r>
            <a:r>
              <a:rPr lang="en-US" sz="1600" i="1" dirty="0" smtClean="0"/>
              <a:t>																				</a:t>
            </a:r>
          </a:p>
          <a:p>
            <a:r>
              <a:rPr lang="en-US" sz="1600" i="1" dirty="0"/>
              <a:t>	</a:t>
            </a:r>
            <a:r>
              <a:rPr lang="en-US" sz="1600" i="1" dirty="0" smtClean="0"/>
              <a:t>																			</a:t>
            </a:r>
            <a:r>
              <a:rPr lang="en-US" sz="1600" i="1" dirty="0" smtClean="0"/>
              <a:t>-- </a:t>
            </a:r>
            <a:r>
              <a:rPr lang="en-US" sz="1600" i="1" dirty="0" smtClean="0"/>
              <a:t>John Tukey</a:t>
            </a:r>
          </a:p>
          <a:p>
            <a:endParaRPr lang="en-US" i="1" dirty="0" smtClean="0"/>
          </a:p>
          <a:p>
            <a:r>
              <a:rPr lang="en-US" sz="2000" b="1" dirty="0" smtClean="0"/>
              <a:t>Goal: </a:t>
            </a:r>
          </a:p>
          <a:p>
            <a:endParaRPr lang="en-US" sz="2000" b="1" dirty="0" smtClean="0"/>
          </a:p>
          <a:p>
            <a:pPr marL="742950" lvl="1" indent="-285750">
              <a:buFont typeface="Wingdings" panose="05000000000000000000" pitchFamily="2" charset="2"/>
              <a:buChar char="q"/>
            </a:pPr>
            <a:r>
              <a:rPr lang="en-US" sz="1600" dirty="0" smtClean="0"/>
              <a:t>Become </a:t>
            </a:r>
            <a:r>
              <a:rPr lang="en-US" sz="1600" dirty="0" smtClean="0"/>
              <a:t>more environmentally sustainable through “</a:t>
            </a:r>
            <a:r>
              <a:rPr lang="en-US" sz="1600" b="1" dirty="0" smtClean="0"/>
              <a:t>Awareness</a:t>
            </a:r>
            <a:r>
              <a:rPr lang="en-US" sz="1600" dirty="0" smtClean="0"/>
              <a:t>” among </a:t>
            </a:r>
            <a:r>
              <a:rPr lang="en-US" sz="1600" dirty="0" smtClean="0"/>
              <a:t>drivers </a:t>
            </a:r>
            <a:endParaRPr lang="en-US" sz="1600" dirty="0" smtClean="0"/>
          </a:p>
          <a:p>
            <a:pPr lvl="2"/>
            <a:endParaRPr lang="en-US" sz="1600" dirty="0" smtClean="0"/>
          </a:p>
          <a:p>
            <a:pPr lvl="2"/>
            <a:r>
              <a:rPr lang="en-US" sz="1600" b="1" dirty="0" smtClean="0"/>
              <a:t>	</a:t>
            </a: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742950" lvl="1" indent="-285750">
              <a:buFont typeface="Wingdings" panose="05000000000000000000" pitchFamily="2" charset="2"/>
              <a:buChar char="q"/>
            </a:pPr>
            <a:r>
              <a:rPr lang="en-US" sz="1600" dirty="0" smtClean="0"/>
              <a:t>“</a:t>
            </a:r>
            <a:r>
              <a:rPr lang="en-US" sz="1600" b="1" dirty="0" smtClean="0"/>
              <a:t>Driver Segmentation</a:t>
            </a:r>
            <a:r>
              <a:rPr lang="en-US" sz="1600" dirty="0" smtClean="0"/>
              <a:t>” - categorize drivers into groups with similar driving </a:t>
            </a:r>
            <a:r>
              <a:rPr lang="en-US" sz="1600" dirty="0" smtClean="0"/>
              <a:t>behavior</a:t>
            </a:r>
            <a:endParaRPr lang="en-US" sz="1600" dirty="0" smtClean="0"/>
          </a:p>
          <a:p>
            <a:pPr marL="285750" indent="-285750">
              <a:buFont typeface="Wingdings" panose="05000000000000000000" pitchFamily="2" charset="2"/>
              <a:buChar char="q"/>
            </a:pPr>
            <a:endParaRPr lang="en-US" sz="1600" dirty="0"/>
          </a:p>
          <a:p>
            <a:pPr marL="742950" lvl="1" indent="-285750">
              <a:buFont typeface="Wingdings" panose="05000000000000000000" pitchFamily="2" charset="2"/>
              <a:buChar char="q"/>
            </a:pPr>
            <a:r>
              <a:rPr lang="en-US" sz="1600" b="1" dirty="0" smtClean="0"/>
              <a:t>“Targeted actions” </a:t>
            </a:r>
            <a:r>
              <a:rPr lang="en-US" sz="1600" dirty="0"/>
              <a:t>-</a:t>
            </a:r>
            <a:r>
              <a:rPr lang="en-US" sz="1600" dirty="0" smtClean="0"/>
              <a:t> Reward, teach or penalize drivers based on </a:t>
            </a:r>
            <a:r>
              <a:rPr lang="en-US" sz="1600" dirty="0" smtClean="0"/>
              <a:t>their driving </a:t>
            </a:r>
            <a:r>
              <a:rPr lang="en-US" sz="1600" dirty="0" smtClean="0"/>
              <a:t>behavior</a:t>
            </a:r>
          </a:p>
          <a:p>
            <a:endParaRPr lang="en-US" dirty="0"/>
          </a:p>
        </p:txBody>
      </p:sp>
      <p:pic>
        <p:nvPicPr>
          <p:cNvPr id="5" name="Picture 4"/>
          <p:cNvPicPr>
            <a:picLocks noChangeAspect="1"/>
          </p:cNvPicPr>
          <p:nvPr/>
        </p:nvPicPr>
        <p:blipFill>
          <a:blip r:embed="rId2"/>
          <a:stretch>
            <a:fillRect/>
          </a:stretch>
        </p:blipFill>
        <p:spPr>
          <a:xfrm>
            <a:off x="4969953" y="3401187"/>
            <a:ext cx="1366605" cy="11957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2532545" y="3708890"/>
            <a:ext cx="1319592" cy="369332"/>
          </a:xfrm>
          <a:prstGeom prst="rect">
            <a:avLst/>
          </a:prstGeom>
          <a:noFill/>
        </p:spPr>
        <p:txBody>
          <a:bodyPr wrap="none" rtlCol="0">
            <a:spAutoFit/>
          </a:bodyPr>
          <a:lstStyle/>
          <a:p>
            <a:r>
              <a:rPr lang="en-US" b="1" dirty="0" smtClean="0"/>
              <a:t>But how??</a:t>
            </a:r>
            <a:endParaRPr lang="en-US" b="1" dirty="0"/>
          </a:p>
        </p:txBody>
      </p:sp>
      <p:sp>
        <p:nvSpPr>
          <p:cNvPr id="10" name="Cloud Callout 9"/>
          <p:cNvSpPr/>
          <p:nvPr/>
        </p:nvSpPr>
        <p:spPr>
          <a:xfrm>
            <a:off x="2164375" y="3401187"/>
            <a:ext cx="2055932" cy="984739"/>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61287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1744</Words>
  <Application>Microsoft Office PowerPoint</Application>
  <PresentationFormat>Widescreen</PresentationFormat>
  <Paragraphs>319</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Wingdings</vt:lpstr>
      <vt:lpstr>Wingdings 3</vt:lpstr>
      <vt:lpstr>Slice</vt:lpstr>
      <vt:lpstr>PowerPoint Presentation</vt:lpstr>
      <vt:lpstr>Agenda</vt:lpstr>
      <vt:lpstr>Who am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your attention</vt:lpstr>
    </vt:vector>
  </TitlesOfParts>
  <Company>CGI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clearing failure Root cause analysis</dc:title>
  <dc:creator>pravat.pasayat</dc:creator>
  <cp:lastModifiedBy>pravat.pasayat</cp:lastModifiedBy>
  <cp:revision>146</cp:revision>
  <dcterms:created xsi:type="dcterms:W3CDTF">2020-02-24T12:51:58Z</dcterms:created>
  <dcterms:modified xsi:type="dcterms:W3CDTF">2020-03-09T20:04:27Z</dcterms:modified>
</cp:coreProperties>
</file>