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rmorant Garamond Bold Italics" charset="1" panose="00000800000000000000"/>
      <p:regular r:id="rId16"/>
    </p:embeddedFont>
    <p:embeddedFont>
      <p:font typeface="Quicksand" charset="1" panose="00000000000000000000"/>
      <p:regular r:id="rId17"/>
    </p:embeddedFont>
    <p:embeddedFont>
      <p:font typeface="Quicksand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3040317"/>
            <a:ext cx="16229942" cy="2031884"/>
          </a:xfrm>
          <a:prstGeom prst="rect">
            <a:avLst/>
          </a:prstGeom>
        </p:spPr>
        <p:txBody>
          <a:bodyPr anchor="t" rtlCol="false" tIns="0" lIns="0" bIns="0" rIns="0">
            <a:spAutoFit/>
          </a:bodyPr>
          <a:lstStyle/>
          <a:p>
            <a:pPr algn="ctr" marL="0" indent="0" lvl="0">
              <a:lnSpc>
                <a:spcPts val="16631"/>
              </a:lnSpc>
              <a:spcBef>
                <a:spcPct val="0"/>
              </a:spcBef>
            </a:pPr>
            <a:r>
              <a:rPr lang="en-US" b="true" sz="11879" i="true">
                <a:solidFill>
                  <a:srgbClr val="AB8B05"/>
                </a:solidFill>
                <a:latin typeface="Cormorant Garamond Bold Italics"/>
                <a:ea typeface="Cormorant Garamond Bold Italics"/>
                <a:cs typeface="Cormorant Garamond Bold Italics"/>
                <a:sym typeface="Cormorant Garamond Bold Italics"/>
              </a:rPr>
              <a:t>Reasons for Code Refactoring</a:t>
            </a:r>
          </a:p>
        </p:txBody>
      </p:sp>
      <p:sp>
        <p:nvSpPr>
          <p:cNvPr name="AutoShape 3" id="3"/>
          <p:cNvSpPr/>
          <p:nvPr/>
        </p:nvSpPr>
        <p:spPr>
          <a:xfrm>
            <a:off x="9158735" y="990600"/>
            <a:ext cx="8114971" cy="0"/>
          </a:xfrm>
          <a:prstGeom prst="line">
            <a:avLst/>
          </a:prstGeom>
          <a:ln cap="flat" w="76200">
            <a:solidFill>
              <a:srgbClr val="0A0E37"/>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A0E37"/>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649752" y="70320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AB8B05"/>
                </a:solidFill>
                <a:latin typeface="Quicksand"/>
                <a:ea typeface="Quicksand"/>
                <a:cs typeface="Quicksand"/>
                <a:sym typeface="Quicksand"/>
              </a:rPr>
              <a:t>02 April, 2025</a:t>
            </a:r>
          </a:p>
        </p:txBody>
      </p:sp>
      <p:sp>
        <p:nvSpPr>
          <p:cNvPr name="TextBox 7" id="7"/>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AB8B05"/>
                </a:solidFill>
                <a:latin typeface="Quicksand"/>
                <a:ea typeface="Quicksand"/>
                <a:cs typeface="Quicksand"/>
                <a:sym typeface="Quicksand"/>
              </a:rPr>
              <a:t>Prepared by group 7</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5599064" y="5786576"/>
            <a:ext cx="7633362" cy="562831"/>
          </a:xfrm>
          <a:prstGeom prst="rect">
            <a:avLst/>
          </a:prstGeom>
        </p:spPr>
        <p:txBody>
          <a:bodyPr anchor="t" rtlCol="false" tIns="0" lIns="0" bIns="0" rIns="0">
            <a:spAutoFit/>
          </a:bodyPr>
          <a:lstStyle/>
          <a:p>
            <a:pPr algn="ctr" marL="0" indent="0" lvl="0">
              <a:lnSpc>
                <a:spcPts val="4677"/>
              </a:lnSpc>
              <a:spcBef>
                <a:spcPct val="0"/>
              </a:spcBef>
            </a:pPr>
            <a:r>
              <a:rPr lang="en-US" b="true" sz="3341">
                <a:solidFill>
                  <a:srgbClr val="AB8B05"/>
                </a:solidFill>
                <a:latin typeface="Quicksand Bold"/>
                <a:ea typeface="Quicksand Bold"/>
                <a:cs typeface="Quicksand Bold"/>
                <a:sym typeface="Quicksand Bold"/>
              </a:rPr>
              <a:t>Software Evolution and Maintenance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2215083"/>
            <a:ext cx="6492240" cy="0"/>
          </a:xfrm>
          <a:prstGeom prst="line">
            <a:avLst/>
          </a:prstGeom>
          <a:ln cap="flat" w="76200">
            <a:solidFill>
              <a:srgbClr val="AB8B05"/>
            </a:solidFill>
            <a:prstDash val="solid"/>
            <a:headEnd type="none" len="sm" w="sm"/>
            <a:tailEnd type="none" len="sm" w="sm"/>
          </a:ln>
        </p:spPr>
      </p:sp>
      <p:sp>
        <p:nvSpPr>
          <p:cNvPr name="Freeform 3" id="3"/>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897880" y="8159883"/>
            <a:ext cx="6492240" cy="0"/>
          </a:xfrm>
          <a:prstGeom prst="line">
            <a:avLst/>
          </a:prstGeom>
          <a:ln cap="flat" w="76200">
            <a:solidFill>
              <a:srgbClr val="AB8B05"/>
            </a:solidFill>
            <a:prstDash val="solid"/>
            <a:headEnd type="none" len="sm" w="sm"/>
            <a:tailEnd type="none" len="sm" w="sm"/>
          </a:ln>
        </p:spPr>
      </p:sp>
      <p:sp>
        <p:nvSpPr>
          <p:cNvPr name="Freeform 5" id="5"/>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1014114"/>
            <a:ext cx="4164228" cy="2401937"/>
          </a:xfrm>
          <a:custGeom>
            <a:avLst/>
            <a:gdLst/>
            <a:ahLst/>
            <a:cxnLst/>
            <a:rect r="r" b="b" t="t" l="l"/>
            <a:pathLst>
              <a:path h="2401937" w="4164228">
                <a:moveTo>
                  <a:pt x="0" y="0"/>
                </a:moveTo>
                <a:lnTo>
                  <a:pt x="4164228" y="0"/>
                </a:lnTo>
                <a:lnTo>
                  <a:pt x="4164228" y="2401938"/>
                </a:lnTo>
                <a:lnTo>
                  <a:pt x="0" y="2401938"/>
                </a:lnTo>
                <a:lnTo>
                  <a:pt x="0" y="0"/>
                </a:lnTo>
                <a:close/>
              </a:path>
            </a:pathLst>
          </a:custGeom>
          <a:blipFill>
            <a:blip r:embed="rId6"/>
            <a:stretch>
              <a:fillRect l="0" t="0" r="0" b="0"/>
            </a:stretch>
          </a:blipFill>
        </p:spPr>
      </p:sp>
      <p:sp>
        <p:nvSpPr>
          <p:cNvPr name="TextBox 7" id="7"/>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A0E37"/>
                </a:solidFill>
                <a:latin typeface="Cormorant Garamond Bold Italics"/>
                <a:ea typeface="Cormorant Garamond Bold Italics"/>
                <a:cs typeface="Cormorant Garamond Bold Italics"/>
                <a:sym typeface="Cormorant Garamond Bold Italics"/>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0A0E37"/>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FFFFFF"/>
                </a:solidFill>
                <a:latin typeface="Cormorant Garamond Bold Italics"/>
                <a:ea typeface="Cormorant Garamond Bold Italics"/>
                <a:cs typeface="Cormorant Garamond Bold Italics"/>
                <a:sym typeface="Cormorant Garamond Bold Italics"/>
              </a:rPr>
              <a:t>Team Members</a:t>
            </a:r>
          </a:p>
        </p:txBody>
      </p:sp>
      <p:sp>
        <p:nvSpPr>
          <p:cNvPr name="TextBox 6" id="6"/>
          <p:cNvSpPr txBox="true"/>
          <p:nvPr/>
        </p:nvSpPr>
        <p:spPr>
          <a:xfrm rot="0">
            <a:off x="1028700" y="4637600"/>
            <a:ext cx="895529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A0E37"/>
                </a:solidFill>
                <a:latin typeface="Quicksand Bold"/>
                <a:ea typeface="Quicksand Bold"/>
                <a:cs typeface="Quicksand Bold"/>
                <a:sym typeface="Quicksand Bold"/>
              </a:rPr>
              <a:t>1. Yordanos Negusu    ******    1370/13</a:t>
            </a:r>
          </a:p>
        </p:txBody>
      </p:sp>
      <p:sp>
        <p:nvSpPr>
          <p:cNvPr name="AutoShape 7" id="7"/>
          <p:cNvSpPr/>
          <p:nvPr/>
        </p:nvSpPr>
        <p:spPr>
          <a:xfrm>
            <a:off x="5897880" y="8681205"/>
            <a:ext cx="6492240" cy="0"/>
          </a:xfrm>
          <a:prstGeom prst="line">
            <a:avLst/>
          </a:prstGeom>
          <a:ln cap="flat" w="76200">
            <a:solidFill>
              <a:srgbClr val="0A0E37"/>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028700" y="5557080"/>
            <a:ext cx="895529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A0E37"/>
                </a:solidFill>
                <a:latin typeface="Quicksand Bold"/>
                <a:ea typeface="Quicksand Bold"/>
                <a:cs typeface="Quicksand Bold"/>
                <a:sym typeface="Quicksand Bold"/>
              </a:rPr>
              <a:t>2. Yoseph Zewdu       ******      1395/13</a:t>
            </a:r>
          </a:p>
        </p:txBody>
      </p:sp>
      <p:sp>
        <p:nvSpPr>
          <p:cNvPr name="TextBox 10" id="10"/>
          <p:cNvSpPr txBox="true"/>
          <p:nvPr/>
        </p:nvSpPr>
        <p:spPr>
          <a:xfrm rot="0">
            <a:off x="1028700" y="6476560"/>
            <a:ext cx="8955299"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A0E37"/>
                </a:solidFill>
                <a:latin typeface="Quicksand Bold"/>
                <a:ea typeface="Quicksand Bold"/>
                <a:cs typeface="Quicksand Bold"/>
                <a:sym typeface="Quicksand Bold"/>
              </a:rPr>
              <a:t>3. Rediet Teklay         ******     1093/13</a:t>
            </a:r>
          </a:p>
        </p:txBody>
      </p:sp>
      <p:sp>
        <p:nvSpPr>
          <p:cNvPr name="TextBox 11" id="11"/>
          <p:cNvSpPr txBox="true"/>
          <p:nvPr/>
        </p:nvSpPr>
        <p:spPr>
          <a:xfrm rot="0">
            <a:off x="1028700" y="7396040"/>
            <a:ext cx="8955299" cy="986155"/>
          </a:xfrm>
          <a:prstGeom prst="rect">
            <a:avLst/>
          </a:prstGeom>
        </p:spPr>
        <p:txBody>
          <a:bodyPr anchor="t" rtlCol="false" tIns="0" lIns="0" bIns="0" rIns="0">
            <a:spAutoFit/>
          </a:bodyPr>
          <a:lstStyle/>
          <a:p>
            <a:pPr algn="ctr">
              <a:lnSpc>
                <a:spcPts val="3919"/>
              </a:lnSpc>
            </a:pPr>
            <a:r>
              <a:rPr lang="en-US" sz="2799" b="true">
                <a:solidFill>
                  <a:srgbClr val="0A0E37"/>
                </a:solidFill>
                <a:latin typeface="Quicksand Bold"/>
                <a:ea typeface="Quicksand Bold"/>
                <a:cs typeface="Quicksand Bold"/>
                <a:sym typeface="Quicksand Bold"/>
              </a:rPr>
              <a:t>4. Yoseph Shemeles    ******    1392/13</a:t>
            </a:r>
          </a:p>
          <a:p>
            <a:pPr algn="ctr" marL="0" indent="0" lvl="0">
              <a:lnSpc>
                <a:spcPts val="3919"/>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163754" y="3779317"/>
            <a:ext cx="9960491" cy="3057525"/>
          </a:xfrm>
          <a:prstGeom prst="rect">
            <a:avLst/>
          </a:prstGeom>
        </p:spPr>
        <p:txBody>
          <a:bodyPr anchor="t" rtlCol="false" tIns="0" lIns="0" bIns="0" rIns="0">
            <a:spAutoFit/>
          </a:bodyPr>
          <a:lstStyle/>
          <a:p>
            <a:pPr algn="ctr" marL="0" indent="0" lvl="0">
              <a:lnSpc>
                <a:spcPts val="4079"/>
              </a:lnSpc>
            </a:pPr>
            <a:r>
              <a:rPr lang="en-US" sz="2400">
                <a:solidFill>
                  <a:srgbClr val="0A0E37"/>
                </a:solidFill>
                <a:latin typeface="Quicksand"/>
                <a:ea typeface="Quicksand"/>
                <a:cs typeface="Quicksand"/>
                <a:sym typeface="Quicksand"/>
              </a:rPr>
              <a:t>Code refactoring restructures existing code to improve readability, reduce technical debt, and enhance scalability—without altering functionality. With 40% of software maintenance costs stemming from unaddressed technical debt (IEEE, 2023), refactoring is critical for long-term sustainability. This presentation explores key reasons, trends, and best practices to optimize code quality.</a:t>
            </a:r>
          </a:p>
        </p:txBody>
      </p:sp>
      <p:sp>
        <p:nvSpPr>
          <p:cNvPr name="AutoShape 3" id="3"/>
          <p:cNvSpPr/>
          <p:nvPr/>
        </p:nvSpPr>
        <p:spPr>
          <a:xfrm>
            <a:off x="5897880" y="3568974"/>
            <a:ext cx="6492240" cy="0"/>
          </a:xfrm>
          <a:prstGeom prst="line">
            <a:avLst/>
          </a:prstGeom>
          <a:ln cap="flat" w="76200">
            <a:solidFill>
              <a:srgbClr val="0A0E37"/>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A0E37"/>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A0E37"/>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AB8B05"/>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0928486" y="1684924"/>
            <a:ext cx="6330814" cy="7573376"/>
            <a:chOff x="0" y="0"/>
            <a:chExt cx="8441085" cy="10097834"/>
          </a:xfrm>
        </p:grpSpPr>
        <p:pic>
          <p:nvPicPr>
            <p:cNvPr name="Picture 6" id="6"/>
            <p:cNvPicPr>
              <a:picLocks noChangeAspect="true"/>
            </p:cNvPicPr>
            <p:nvPr/>
          </p:nvPicPr>
          <p:blipFill>
            <a:blip r:embed="rId2"/>
            <a:srcRect l="33711" t="0" r="33711" b="0"/>
            <a:stretch>
              <a:fillRect/>
            </a:stretch>
          </p:blipFill>
          <p:spPr>
            <a:xfrm flipH="false" flipV="false">
              <a:off x="0" y="0"/>
              <a:ext cx="8441085" cy="10097834"/>
            </a:xfrm>
            <a:prstGeom prst="rect">
              <a:avLst/>
            </a:prstGeom>
          </p:spPr>
        </p:pic>
      </p:grpSp>
      <p:sp>
        <p:nvSpPr>
          <p:cNvPr name="Freeform 7" id="7"/>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A0E37"/>
                </a:solidFill>
                <a:latin typeface="Cormorant Garamond Bold Italics"/>
                <a:ea typeface="Cormorant Garamond Bold Italics"/>
                <a:cs typeface="Cormorant Garamond Bold Italics"/>
                <a:sym typeface="Cormorant Garamond Bold Italics"/>
              </a:rPr>
              <a:t>Why Refactor?</a:t>
            </a:r>
          </a:p>
        </p:txBody>
      </p:sp>
      <p:sp>
        <p:nvSpPr>
          <p:cNvPr name="TextBox 9" id="9"/>
          <p:cNvSpPr txBox="true"/>
          <p:nvPr/>
        </p:nvSpPr>
        <p:spPr>
          <a:xfrm rot="0">
            <a:off x="1028700" y="3386084"/>
            <a:ext cx="6938067" cy="4600575"/>
          </a:xfrm>
          <a:prstGeom prst="rect">
            <a:avLst/>
          </a:prstGeom>
        </p:spPr>
        <p:txBody>
          <a:bodyPr anchor="t" rtlCol="false" tIns="0" lIns="0" bIns="0" rIns="0">
            <a:spAutoFit/>
          </a:bodyPr>
          <a:lstStyle/>
          <a:p>
            <a:pPr algn="l" marL="518160" indent="-259080" lvl="1">
              <a:lnSpc>
                <a:spcPts val="4079"/>
              </a:lnSpc>
              <a:buAutoNum type="arabicPeriod" startAt="1"/>
            </a:pPr>
            <a:r>
              <a:rPr lang="en-US" sz="2400">
                <a:solidFill>
                  <a:srgbClr val="0A0E37"/>
                </a:solidFill>
                <a:latin typeface="Quicksand"/>
                <a:ea typeface="Quicksand"/>
                <a:cs typeface="Quicksand"/>
                <a:sym typeface="Quicksand"/>
              </a:rPr>
              <a:t>Readability</a:t>
            </a:r>
          </a:p>
          <a:p>
            <a:pPr algn="l" marL="1036320" indent="-345440" lvl="2">
              <a:lnSpc>
                <a:spcPts val="4079"/>
              </a:lnSpc>
              <a:buFont typeface="Arial"/>
              <a:buChar char="⚬"/>
            </a:pPr>
            <a:r>
              <a:rPr lang="en-US" sz="2400">
                <a:solidFill>
                  <a:srgbClr val="0A0E37"/>
                </a:solidFill>
                <a:latin typeface="Quicksand"/>
                <a:ea typeface="Quicksand"/>
                <a:cs typeface="Quicksand"/>
                <a:sym typeface="Quicksand"/>
              </a:rPr>
              <a:t>Eliminate duplicates, long methods, unclear variables.</a:t>
            </a:r>
          </a:p>
          <a:p>
            <a:pPr algn="l" marL="518160" indent="-259080" lvl="1">
              <a:lnSpc>
                <a:spcPts val="4079"/>
              </a:lnSpc>
              <a:buAutoNum type="arabicPeriod" startAt="1"/>
            </a:pPr>
            <a:r>
              <a:rPr lang="en-US" sz="2400">
                <a:solidFill>
                  <a:srgbClr val="0A0E37"/>
                </a:solidFill>
                <a:latin typeface="Quicksand"/>
                <a:ea typeface="Quicksand"/>
                <a:cs typeface="Quicksand"/>
                <a:sym typeface="Quicksand"/>
              </a:rPr>
              <a:t>Performance</a:t>
            </a:r>
          </a:p>
          <a:p>
            <a:pPr algn="l" marL="1036320" indent="-345440" lvl="2">
              <a:lnSpc>
                <a:spcPts val="4079"/>
              </a:lnSpc>
              <a:buFont typeface="Arial"/>
              <a:buChar char="⚬"/>
            </a:pPr>
            <a:r>
              <a:rPr lang="en-US" sz="2400">
                <a:solidFill>
                  <a:srgbClr val="0A0E37"/>
                </a:solidFill>
                <a:latin typeface="Quicksand"/>
                <a:ea typeface="Quicksand"/>
                <a:cs typeface="Quicksand"/>
                <a:sym typeface="Quicksand"/>
              </a:rPr>
              <a:t>Optimize algorithms (e.g., Netflix’s 30% latency reduction).</a:t>
            </a:r>
          </a:p>
          <a:p>
            <a:pPr algn="l" marL="518160" indent="-259080" lvl="1">
              <a:lnSpc>
                <a:spcPts val="4079"/>
              </a:lnSpc>
              <a:buAutoNum type="arabicPeriod" startAt="1"/>
            </a:pPr>
            <a:r>
              <a:rPr lang="en-US" sz="2400">
                <a:solidFill>
                  <a:srgbClr val="0A0E37"/>
                </a:solidFill>
                <a:latin typeface="Quicksand"/>
                <a:ea typeface="Quicksand"/>
                <a:cs typeface="Quicksand"/>
                <a:sym typeface="Quicksand"/>
              </a:rPr>
              <a:t>Security</a:t>
            </a:r>
          </a:p>
          <a:p>
            <a:pPr algn="l" marL="1036320" indent="-345440" lvl="2">
              <a:lnSpc>
                <a:spcPts val="4079"/>
              </a:lnSpc>
              <a:buFont typeface="Arial"/>
              <a:buChar char="⚬"/>
            </a:pPr>
            <a:r>
              <a:rPr lang="en-US" sz="2400">
                <a:solidFill>
                  <a:srgbClr val="0A0E37"/>
                </a:solidFill>
                <a:latin typeface="Quicksand"/>
                <a:ea typeface="Quicksand"/>
                <a:cs typeface="Quicksand"/>
                <a:sym typeface="Quicksand"/>
              </a:rPr>
              <a:t>Patch vulnerabilities (e.g., OAuth 2.0 → 45% fewer breaches).</a:t>
            </a:r>
          </a:p>
        </p:txBody>
      </p:sp>
      <p:sp>
        <p:nvSpPr>
          <p:cNvPr name="TextBox 10" id="10"/>
          <p:cNvSpPr txBox="true"/>
          <p:nvPr/>
        </p:nvSpPr>
        <p:spPr>
          <a:xfrm rot="0">
            <a:off x="1028700" y="2823184"/>
            <a:ext cx="6938067" cy="490855"/>
          </a:xfrm>
          <a:prstGeom prst="rect">
            <a:avLst/>
          </a:prstGeom>
        </p:spPr>
        <p:txBody>
          <a:bodyPr anchor="t" rtlCol="false" tIns="0" lIns="0" bIns="0" rIns="0">
            <a:spAutoFit/>
          </a:bodyPr>
          <a:lstStyle/>
          <a:p>
            <a:pPr algn="l">
              <a:lnSpc>
                <a:spcPts val="3919"/>
              </a:lnSpc>
              <a:spcBef>
                <a:spcPct val="0"/>
              </a:spcBef>
            </a:pPr>
            <a:r>
              <a:rPr lang="en-US" b="true" sz="2799">
                <a:solidFill>
                  <a:srgbClr val="0A0E37"/>
                </a:solidFill>
                <a:latin typeface="Quicksand Bold"/>
                <a:ea typeface="Quicksand Bold"/>
                <a:cs typeface="Quicksand Bold"/>
                <a:sym typeface="Quicksand Bold"/>
              </a:rPr>
              <a:t>Key Reasons:</a:t>
            </a:r>
          </a:p>
        </p:txBody>
      </p:sp>
      <p:grpSp>
        <p:nvGrpSpPr>
          <p:cNvPr name="Group 11" id="11"/>
          <p:cNvGrpSpPr/>
          <p:nvPr/>
        </p:nvGrpSpPr>
        <p:grpSpPr>
          <a:xfrm rot="0">
            <a:off x="10928486" y="1684924"/>
            <a:ext cx="6330814" cy="7573376"/>
            <a:chOff x="0" y="0"/>
            <a:chExt cx="980809" cy="1173314"/>
          </a:xfrm>
        </p:grpSpPr>
        <p:sp>
          <p:nvSpPr>
            <p:cNvPr name="Freeform 12" id="12"/>
            <p:cNvSpPr/>
            <p:nvPr/>
          </p:nvSpPr>
          <p:spPr>
            <a:xfrm flipH="false" flipV="false" rot="0">
              <a:off x="0" y="0"/>
              <a:ext cx="980809" cy="1173314"/>
            </a:xfrm>
            <a:custGeom>
              <a:avLst/>
              <a:gdLst/>
              <a:ahLst/>
              <a:cxnLst/>
              <a:rect r="r" b="b" t="t" l="l"/>
              <a:pathLst>
                <a:path h="1173314" w="980809">
                  <a:moveTo>
                    <a:pt x="0" y="0"/>
                  </a:moveTo>
                  <a:lnTo>
                    <a:pt x="980809" y="0"/>
                  </a:lnTo>
                  <a:lnTo>
                    <a:pt x="980809" y="1173314"/>
                  </a:lnTo>
                  <a:lnTo>
                    <a:pt x="0" y="1173314"/>
                  </a:lnTo>
                  <a:close/>
                </a:path>
              </a:pathLst>
            </a:custGeom>
            <a:blipFill>
              <a:blip r:embed="rId5"/>
              <a:stretch>
                <a:fillRect l="-39776" t="0" r="-39776"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7040812" y="4099272"/>
            <a:ext cx="4210757" cy="3273864"/>
          </a:xfrm>
          <a:custGeom>
            <a:avLst/>
            <a:gdLst/>
            <a:ahLst/>
            <a:cxnLst/>
            <a:rect r="r" b="b" t="t" l="l"/>
            <a:pathLst>
              <a:path h="3273864" w="4210757">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2102542" y="8455221"/>
            <a:ext cx="4346753" cy="0"/>
          </a:xfrm>
          <a:prstGeom prst="line">
            <a:avLst/>
          </a:prstGeom>
          <a:ln cap="flat" w="57150">
            <a:solidFill>
              <a:srgbClr val="7994A0"/>
            </a:solidFill>
            <a:prstDash val="solid"/>
            <a:headEnd type="none" len="sm" w="sm"/>
            <a:tailEnd type="none" len="sm" w="sm"/>
          </a:ln>
        </p:spPr>
      </p:sp>
      <p:sp>
        <p:nvSpPr>
          <p:cNvPr name="AutoShape 4" id="4"/>
          <p:cNvSpPr/>
          <p:nvPr/>
        </p:nvSpPr>
        <p:spPr>
          <a:xfrm flipV="true">
            <a:off x="1660540" y="8483796"/>
            <a:ext cx="4716390" cy="0"/>
          </a:xfrm>
          <a:prstGeom prst="line">
            <a:avLst/>
          </a:prstGeom>
          <a:ln cap="flat" w="57150">
            <a:solidFill>
              <a:srgbClr val="7994A0"/>
            </a:solidFill>
            <a:prstDash val="solid"/>
            <a:headEnd type="none" len="sm" w="sm"/>
            <a:tailEnd type="none" len="sm" w="sm"/>
          </a:ln>
        </p:spPr>
      </p:sp>
      <p:sp>
        <p:nvSpPr>
          <p:cNvPr name="TextBox 5" id="5"/>
          <p:cNvSpPr txBox="true"/>
          <p:nvPr/>
        </p:nvSpPr>
        <p:spPr>
          <a:xfrm rot="0">
            <a:off x="1024384" y="599709"/>
            <a:ext cx="140720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A0E37"/>
                </a:solidFill>
                <a:latin typeface="Cormorant Garamond Bold Italics"/>
                <a:ea typeface="Cormorant Garamond Bold Italics"/>
                <a:cs typeface="Cormorant Garamond Bold Italics"/>
                <a:sym typeface="Cormorant Garamond Bold Italics"/>
              </a:rPr>
              <a:t>Technical Debt &amp; Scalability</a:t>
            </a:r>
          </a:p>
        </p:txBody>
      </p:sp>
      <p:sp>
        <p:nvSpPr>
          <p:cNvPr name="TextBox 6" id="6"/>
          <p:cNvSpPr txBox="true"/>
          <p:nvPr/>
        </p:nvSpPr>
        <p:spPr>
          <a:xfrm rot="0">
            <a:off x="1342348" y="3649980"/>
            <a:ext cx="5348229" cy="2929890"/>
          </a:xfrm>
          <a:prstGeom prst="rect">
            <a:avLst/>
          </a:prstGeom>
        </p:spPr>
        <p:txBody>
          <a:bodyPr anchor="t" rtlCol="false" tIns="0" lIns="0" bIns="0" rIns="0">
            <a:spAutoFit/>
          </a:bodyPr>
          <a:lstStyle/>
          <a:p>
            <a:pPr algn="r" marL="518160" indent="-259080" lvl="1">
              <a:lnSpc>
                <a:spcPts val="3359"/>
              </a:lnSpc>
              <a:buFont typeface="Arial"/>
              <a:buChar char="•"/>
            </a:pPr>
            <a:r>
              <a:rPr lang="en-US" sz="2400">
                <a:solidFill>
                  <a:srgbClr val="0A0E37"/>
                </a:solidFill>
                <a:latin typeface="Quicksand"/>
                <a:ea typeface="Quicksand"/>
                <a:cs typeface="Quicksand"/>
                <a:sym typeface="Quicksand"/>
              </a:rPr>
              <a:t>What is it? Shortcuts taken during coding (e.g., copy-pasting code) that increase future maintenance costs.</a:t>
            </a:r>
          </a:p>
          <a:p>
            <a:pPr algn="r" marL="518160" indent="-259080" lvl="1">
              <a:lnSpc>
                <a:spcPts val="3359"/>
              </a:lnSpc>
              <a:spcBef>
                <a:spcPct val="0"/>
              </a:spcBef>
              <a:buFont typeface="Arial"/>
              <a:buChar char="•"/>
            </a:pPr>
            <a:r>
              <a:rPr lang="en-US" sz="2400">
                <a:solidFill>
                  <a:srgbClr val="0A0E37"/>
                </a:solidFill>
                <a:latin typeface="Quicksand"/>
                <a:ea typeface="Quicksand"/>
                <a:cs typeface="Quicksand"/>
                <a:sym typeface="Quicksand"/>
              </a:rPr>
              <a:t>Impact: </a:t>
            </a:r>
            <a:r>
              <a:rPr lang="en-US" sz="2400">
                <a:solidFill>
                  <a:srgbClr val="0A0E37"/>
                </a:solidFill>
                <a:latin typeface="Quicksand"/>
                <a:ea typeface="Quicksand"/>
                <a:cs typeface="Quicksand"/>
                <a:sym typeface="Quicksand"/>
              </a:rPr>
              <a:t>"Shortcuts today = 20% annual maintenance cost increase" (Fowler, 2018).</a:t>
            </a:r>
          </a:p>
        </p:txBody>
      </p:sp>
      <p:sp>
        <p:nvSpPr>
          <p:cNvPr name="TextBox 7" id="7"/>
          <p:cNvSpPr txBox="true"/>
          <p:nvPr/>
        </p:nvSpPr>
        <p:spPr>
          <a:xfrm rot="0">
            <a:off x="1024384" y="3048738"/>
            <a:ext cx="5348229" cy="490855"/>
          </a:xfrm>
          <a:prstGeom prst="rect">
            <a:avLst/>
          </a:prstGeom>
        </p:spPr>
        <p:txBody>
          <a:bodyPr anchor="t" rtlCol="false" tIns="0" lIns="0" bIns="0" rIns="0">
            <a:spAutoFit/>
          </a:bodyPr>
          <a:lstStyle/>
          <a:p>
            <a:pPr algn="r" marL="0" indent="0" lvl="0">
              <a:lnSpc>
                <a:spcPts val="3919"/>
              </a:lnSpc>
              <a:spcBef>
                <a:spcPct val="0"/>
              </a:spcBef>
            </a:pPr>
            <a:r>
              <a:rPr lang="en-US" b="true" sz="2799">
                <a:solidFill>
                  <a:srgbClr val="0A0E37"/>
                </a:solidFill>
                <a:latin typeface="Quicksand Bold"/>
                <a:ea typeface="Quicksand Bold"/>
                <a:cs typeface="Quicksand Bold"/>
                <a:sym typeface="Quicksand Bold"/>
              </a:rPr>
              <a:t>Technical Debt:</a:t>
            </a:r>
          </a:p>
        </p:txBody>
      </p:sp>
      <p:sp>
        <p:nvSpPr>
          <p:cNvPr name="TextBox 8" id="8"/>
          <p:cNvSpPr txBox="true"/>
          <p:nvPr/>
        </p:nvSpPr>
        <p:spPr>
          <a:xfrm rot="0">
            <a:off x="11251569" y="3649980"/>
            <a:ext cx="5348229" cy="25107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A0E37"/>
                </a:solidFill>
                <a:latin typeface="Quicksand"/>
                <a:ea typeface="Quicksand"/>
                <a:cs typeface="Quicksand"/>
                <a:sym typeface="Quicksand"/>
              </a:rPr>
              <a:t>Problem: Monolithic systems (single codebase) crash under heavy loads.</a:t>
            </a:r>
          </a:p>
          <a:p>
            <a:pPr algn="l" marL="518160" indent="-259080" lvl="1">
              <a:lnSpc>
                <a:spcPts val="3359"/>
              </a:lnSpc>
              <a:spcBef>
                <a:spcPct val="0"/>
              </a:spcBef>
              <a:buFont typeface="Arial"/>
              <a:buChar char="•"/>
            </a:pPr>
            <a:r>
              <a:rPr lang="en-US" sz="2400">
                <a:solidFill>
                  <a:srgbClr val="0A0E37"/>
                </a:solidFill>
                <a:latin typeface="Quicksand"/>
                <a:ea typeface="Quicksand"/>
                <a:cs typeface="Quicksand"/>
                <a:sym typeface="Quicksand"/>
              </a:rPr>
              <a:t>Solution: Refactor to microservices (independent modules).</a:t>
            </a:r>
          </a:p>
        </p:txBody>
      </p:sp>
      <p:sp>
        <p:nvSpPr>
          <p:cNvPr name="TextBox 9" id="9"/>
          <p:cNvSpPr txBox="true"/>
          <p:nvPr/>
        </p:nvSpPr>
        <p:spPr>
          <a:xfrm rot="0">
            <a:off x="11911071" y="3048738"/>
            <a:ext cx="5348229"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A0E37"/>
                </a:solidFill>
                <a:latin typeface="Quicksand Bold"/>
                <a:ea typeface="Quicksand Bold"/>
                <a:cs typeface="Quicksand Bold"/>
                <a:sym typeface="Quicksand Bold"/>
              </a:rPr>
              <a:t>Scalability:</a:t>
            </a:r>
          </a:p>
        </p:txBody>
      </p:sp>
      <p:sp>
        <p:nvSpPr>
          <p:cNvPr name="Freeform 10" id="10"/>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2405199" y="287748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6451118" y="2456695"/>
            <a:ext cx="5385764" cy="6426664"/>
            <a:chOff x="0" y="0"/>
            <a:chExt cx="1418473" cy="1692619"/>
          </a:xfrm>
        </p:grpSpPr>
        <p:sp>
          <p:nvSpPr>
            <p:cNvPr name="Freeform 7" id="7"/>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sp>
        <p:sp>
          <p:nvSpPr>
            <p:cNvPr name="TextBox 8" id="8"/>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9" id="9"/>
          <p:cNvSpPr/>
          <p:nvPr/>
        </p:nvSpPr>
        <p:spPr>
          <a:xfrm flipH="false" flipV="false" rot="0">
            <a:off x="7984503" y="2877488"/>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12015475" y="2456695"/>
            <a:ext cx="5385764" cy="6426664"/>
            <a:chOff x="0" y="0"/>
            <a:chExt cx="1418473" cy="1692619"/>
          </a:xfrm>
        </p:grpSpPr>
        <p:sp>
          <p:nvSpPr>
            <p:cNvPr name="Freeform 11" id="11"/>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2" id="12"/>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13" id="13"/>
          <p:cNvSpPr/>
          <p:nvPr/>
        </p:nvSpPr>
        <p:spPr>
          <a:xfrm flipH="false" flipV="false" rot="0">
            <a:off x="13595029" y="3088463"/>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028700" y="628284"/>
            <a:ext cx="8115300" cy="778509"/>
          </a:xfrm>
          <a:prstGeom prst="rect">
            <a:avLst/>
          </a:prstGeom>
        </p:spPr>
        <p:txBody>
          <a:bodyPr anchor="t" rtlCol="false" tIns="0" lIns="0" bIns="0" rIns="0">
            <a:spAutoFit/>
          </a:bodyPr>
          <a:lstStyle/>
          <a:p>
            <a:pPr algn="l" marL="0" indent="0" lvl="0">
              <a:lnSpc>
                <a:spcPts val="6440"/>
              </a:lnSpc>
              <a:spcBef>
                <a:spcPct val="0"/>
              </a:spcBef>
            </a:pPr>
            <a:r>
              <a:rPr lang="en-US" b="true" sz="4600" i="true">
                <a:solidFill>
                  <a:srgbClr val="0A0E37"/>
                </a:solidFill>
                <a:latin typeface="Cormorant Garamond Bold Italics"/>
                <a:ea typeface="Cormorant Garamond Bold Italics"/>
                <a:cs typeface="Cormorant Garamond Bold Italics"/>
                <a:sym typeface="Cormorant Garamond Bold Italics"/>
              </a:rPr>
              <a:t>Emerging Trends in Code Refactoring</a:t>
            </a:r>
          </a:p>
        </p:txBody>
      </p:sp>
      <p:sp>
        <p:nvSpPr>
          <p:cNvPr name="TextBox 15" id="15"/>
          <p:cNvSpPr txBox="true"/>
          <p:nvPr/>
        </p:nvSpPr>
        <p:spPr>
          <a:xfrm rot="0">
            <a:off x="1028700" y="5919392"/>
            <a:ext cx="5101887" cy="20288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How? Tools like GitHub Copilot use AI to suggest code fixes.</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Impact: Reduces manual effort by 40%</a:t>
            </a:r>
          </a:p>
        </p:txBody>
      </p:sp>
      <p:sp>
        <p:nvSpPr>
          <p:cNvPr name="TextBox 16" id="16"/>
          <p:cNvSpPr txBox="true"/>
          <p:nvPr/>
        </p:nvSpPr>
        <p:spPr>
          <a:xfrm rot="0">
            <a:off x="1028700"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A0E37"/>
                </a:solidFill>
                <a:latin typeface="Quicksand Bold"/>
                <a:ea typeface="Quicksand Bold"/>
                <a:cs typeface="Quicksand Bold"/>
                <a:sym typeface="Quicksand Bold"/>
              </a:rPr>
              <a:t>AI-Assisted Tools:</a:t>
            </a:r>
          </a:p>
        </p:txBody>
      </p:sp>
      <p:sp>
        <p:nvSpPr>
          <p:cNvPr name="TextBox 17" id="17"/>
          <p:cNvSpPr txBox="true"/>
          <p:nvPr/>
        </p:nvSpPr>
        <p:spPr>
          <a:xfrm rot="0">
            <a:off x="6593057" y="5919392"/>
            <a:ext cx="5101887"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How? Automate refactoring in CI/CD pipelines (e.g., Jenkins, GitLab).</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Impact: 35% fewer deployment failures </a:t>
            </a:r>
          </a:p>
        </p:txBody>
      </p:sp>
      <p:sp>
        <p:nvSpPr>
          <p:cNvPr name="TextBox 18" id="18"/>
          <p:cNvSpPr txBox="true"/>
          <p:nvPr/>
        </p:nvSpPr>
        <p:spPr>
          <a:xfrm rot="0">
            <a:off x="6593057" y="5580494"/>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A0E37"/>
                </a:solidFill>
                <a:latin typeface="Quicksand Bold"/>
                <a:ea typeface="Quicksand Bold"/>
                <a:cs typeface="Quicksand Bold"/>
                <a:sym typeface="Quicksand Bold"/>
              </a:rPr>
              <a:t>DevOps Integration</a:t>
            </a:r>
          </a:p>
        </p:txBody>
      </p:sp>
      <p:sp>
        <p:nvSpPr>
          <p:cNvPr name="TextBox 19" id="19"/>
          <p:cNvSpPr txBox="true"/>
          <p:nvPr/>
        </p:nvSpPr>
        <p:spPr>
          <a:xfrm rot="0">
            <a:off x="12160732" y="5947524"/>
            <a:ext cx="4864843" cy="25431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How? Refactor legacy apps to serverless (</a:t>
            </a:r>
            <a:r>
              <a:rPr lang="en-US" sz="2400">
                <a:solidFill>
                  <a:srgbClr val="0A0E37"/>
                </a:solidFill>
                <a:latin typeface="Quicksand"/>
                <a:ea typeface="Quicksand"/>
                <a:cs typeface="Quicksand"/>
                <a:sym typeface="Quicksand"/>
              </a:rPr>
              <a:t>AWS Lambda) o</a:t>
            </a:r>
            <a:r>
              <a:rPr lang="en-US" sz="2400">
                <a:solidFill>
                  <a:srgbClr val="0A0E37"/>
                </a:solidFill>
                <a:latin typeface="Quicksand"/>
                <a:ea typeface="Quicksand"/>
                <a:cs typeface="Quicksand"/>
                <a:sym typeface="Quicksand"/>
              </a:rPr>
              <a:t>r containers (Docker).</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Impact: Airbnb saved 35% on cloud costs</a:t>
            </a:r>
          </a:p>
        </p:txBody>
      </p:sp>
      <p:sp>
        <p:nvSpPr>
          <p:cNvPr name="TextBox 20" id="20"/>
          <p:cNvSpPr txBox="true"/>
          <p:nvPr/>
        </p:nvSpPr>
        <p:spPr>
          <a:xfrm rot="0">
            <a:off x="12157413" y="5603352"/>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A0E37"/>
                </a:solidFill>
                <a:latin typeface="Quicksand Bold"/>
                <a:ea typeface="Quicksand Bold"/>
                <a:cs typeface="Quicksand Bold"/>
                <a:sym typeface="Quicksand Bold"/>
              </a:rPr>
              <a:t>Cloud native systems</a:t>
            </a:r>
          </a:p>
        </p:txBody>
      </p:sp>
      <p:sp>
        <p:nvSpPr>
          <p:cNvPr name="AutoShape 21" id="21"/>
          <p:cNvSpPr/>
          <p:nvPr/>
        </p:nvSpPr>
        <p:spPr>
          <a:xfrm>
            <a:off x="10767060" y="990600"/>
            <a:ext cx="6492240" cy="0"/>
          </a:xfrm>
          <a:prstGeom prst="line">
            <a:avLst/>
          </a:prstGeom>
          <a:ln cap="flat" w="76200">
            <a:solidFill>
              <a:srgbClr val="AB8B05"/>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64771" y="1809453"/>
            <a:ext cx="5539941" cy="7448847"/>
            <a:chOff x="0" y="0"/>
            <a:chExt cx="858282" cy="1154021"/>
          </a:xfrm>
        </p:grpSpPr>
        <p:sp>
          <p:nvSpPr>
            <p:cNvPr name="Freeform 3" id="3"/>
            <p:cNvSpPr/>
            <p:nvPr/>
          </p:nvSpPr>
          <p:spPr>
            <a:xfrm flipH="false" flipV="false" rot="0">
              <a:off x="0" y="0"/>
              <a:ext cx="858282" cy="1154021"/>
            </a:xfrm>
            <a:custGeom>
              <a:avLst/>
              <a:gdLst/>
              <a:ahLst/>
              <a:cxnLst/>
              <a:rect r="r" b="b" t="t" l="l"/>
              <a:pathLst>
                <a:path h="1154021" w="858282">
                  <a:moveTo>
                    <a:pt x="32142" y="0"/>
                  </a:moveTo>
                  <a:lnTo>
                    <a:pt x="826140" y="0"/>
                  </a:lnTo>
                  <a:cubicBezTo>
                    <a:pt x="843892" y="0"/>
                    <a:pt x="858282" y="14390"/>
                    <a:pt x="858282" y="32142"/>
                  </a:cubicBezTo>
                  <a:lnTo>
                    <a:pt x="858282" y="1121879"/>
                  </a:lnTo>
                  <a:cubicBezTo>
                    <a:pt x="858282" y="1130404"/>
                    <a:pt x="854896" y="1138579"/>
                    <a:pt x="848868" y="1144607"/>
                  </a:cubicBezTo>
                  <a:cubicBezTo>
                    <a:pt x="842840" y="1150635"/>
                    <a:pt x="834665" y="1154021"/>
                    <a:pt x="826140" y="1154021"/>
                  </a:cubicBezTo>
                  <a:lnTo>
                    <a:pt x="32142" y="1154021"/>
                  </a:lnTo>
                  <a:cubicBezTo>
                    <a:pt x="23617" y="1154021"/>
                    <a:pt x="15442" y="1150635"/>
                    <a:pt x="9414" y="1144607"/>
                  </a:cubicBezTo>
                  <a:cubicBezTo>
                    <a:pt x="3386" y="1138579"/>
                    <a:pt x="0" y="1130404"/>
                    <a:pt x="0" y="1121879"/>
                  </a:cubicBezTo>
                  <a:lnTo>
                    <a:pt x="0" y="32142"/>
                  </a:lnTo>
                  <a:cubicBezTo>
                    <a:pt x="0" y="14390"/>
                    <a:pt x="14390" y="0"/>
                    <a:pt x="32142" y="0"/>
                  </a:cubicBezTo>
                  <a:close/>
                </a:path>
              </a:pathLst>
            </a:custGeom>
            <a:blipFill>
              <a:blip r:embed="rId2"/>
              <a:stretch>
                <a:fillRect l="0" t="-5710" r="0" b="-5710"/>
              </a:stretch>
            </a:blipFill>
          </p:spPr>
        </p:sp>
      </p:grpSp>
      <p:grpSp>
        <p:nvGrpSpPr>
          <p:cNvPr name="Group 4" id="4"/>
          <p:cNvGrpSpPr/>
          <p:nvPr/>
        </p:nvGrpSpPr>
        <p:grpSpPr>
          <a:xfrm rot="0">
            <a:off x="8449761" y="0"/>
            <a:ext cx="9838239" cy="10287000"/>
            <a:chOff x="0" y="0"/>
            <a:chExt cx="2591141" cy="2709333"/>
          </a:xfrm>
        </p:grpSpPr>
        <p:sp>
          <p:nvSpPr>
            <p:cNvPr name="Freeform 5" id="5"/>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6" id="6"/>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TextBox 7" id="7"/>
          <p:cNvSpPr txBox="true"/>
          <p:nvPr/>
        </p:nvSpPr>
        <p:spPr>
          <a:xfrm rot="0">
            <a:off x="1028700" y="628284"/>
            <a:ext cx="7421061" cy="705484"/>
          </a:xfrm>
          <a:prstGeom prst="rect">
            <a:avLst/>
          </a:prstGeom>
        </p:spPr>
        <p:txBody>
          <a:bodyPr anchor="t" rtlCol="false" tIns="0" lIns="0" bIns="0" rIns="0">
            <a:spAutoFit/>
          </a:bodyPr>
          <a:lstStyle/>
          <a:p>
            <a:pPr algn="l" marL="0" indent="0" lvl="0">
              <a:lnSpc>
                <a:spcPts val="5740"/>
              </a:lnSpc>
              <a:spcBef>
                <a:spcPct val="0"/>
              </a:spcBef>
            </a:pPr>
            <a:r>
              <a:rPr lang="en-US" b="true" sz="4100" i="true">
                <a:solidFill>
                  <a:srgbClr val="0A0E37"/>
                </a:solidFill>
                <a:latin typeface="Cormorant Garamond Bold Italics"/>
                <a:ea typeface="Cormorant Garamond Bold Italics"/>
                <a:cs typeface="Cormorant Garamond Bold Italics"/>
                <a:sym typeface="Cormorant Garamond Bold Italics"/>
              </a:rPr>
              <a:t>Best Practices for Effective Refactoring</a:t>
            </a:r>
          </a:p>
        </p:txBody>
      </p:sp>
      <p:sp>
        <p:nvSpPr>
          <p:cNvPr name="TextBox 8" id="8"/>
          <p:cNvSpPr txBox="true"/>
          <p:nvPr/>
        </p:nvSpPr>
        <p:spPr>
          <a:xfrm rot="0">
            <a:off x="8652617" y="2027481"/>
            <a:ext cx="8606683"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Red: Write failing tests (e.g., JUnit).</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Green: Write minimal code to pass tests.</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R</a:t>
            </a:r>
            <a:r>
              <a:rPr lang="en-US" sz="2400">
                <a:solidFill>
                  <a:srgbClr val="0A0E37"/>
                </a:solidFill>
                <a:latin typeface="Quicksand"/>
                <a:ea typeface="Quicksand"/>
                <a:cs typeface="Quicksand"/>
                <a:sym typeface="Quicksand"/>
              </a:rPr>
              <a:t>efactor: Clean up code without breaking tests.</a:t>
            </a:r>
          </a:p>
        </p:txBody>
      </p:sp>
      <p:sp>
        <p:nvSpPr>
          <p:cNvPr name="TextBox 9" id="9"/>
          <p:cNvSpPr txBox="true"/>
          <p:nvPr/>
        </p:nvSpPr>
        <p:spPr>
          <a:xfrm rot="0">
            <a:off x="8652617" y="7224263"/>
            <a:ext cx="8606683" cy="4857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Refactor in small chunks (e.g.,</a:t>
            </a:r>
            <a:r>
              <a:rPr lang="en-US" sz="2400">
                <a:solidFill>
                  <a:srgbClr val="0A0E37"/>
                </a:solidFill>
                <a:latin typeface="Quicksand"/>
                <a:ea typeface="Quicksand"/>
                <a:cs typeface="Quicksand"/>
                <a:sym typeface="Quicksand"/>
              </a:rPr>
              <a:t> 2-week Agile sprints).</a:t>
            </a:r>
          </a:p>
        </p:txBody>
      </p:sp>
      <p:sp>
        <p:nvSpPr>
          <p:cNvPr name="TextBox 10" id="10"/>
          <p:cNvSpPr txBox="true"/>
          <p:nvPr/>
        </p:nvSpPr>
        <p:spPr>
          <a:xfrm rot="0">
            <a:off x="8652617" y="4613652"/>
            <a:ext cx="8606683"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Use tools like CodeClimate to fi</a:t>
            </a:r>
            <a:r>
              <a:rPr lang="en-US" sz="2400">
                <a:solidFill>
                  <a:srgbClr val="0A0E37"/>
                </a:solidFill>
                <a:latin typeface="Quicksand"/>
                <a:ea typeface="Quicksand"/>
                <a:cs typeface="Quicksand"/>
                <a:sym typeface="Quicksand"/>
              </a:rPr>
              <a:t>nd complex, bug-prone modules</a:t>
            </a:r>
          </a:p>
        </p:txBody>
      </p:sp>
      <p:sp>
        <p:nvSpPr>
          <p:cNvPr name="TextBox 11" id="11"/>
          <p:cNvSpPr txBox="true"/>
          <p:nvPr/>
        </p:nvSpPr>
        <p:spPr>
          <a:xfrm rot="0">
            <a:off x="8652617" y="1561099"/>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A0E37"/>
                </a:solidFill>
                <a:latin typeface="Quicksand Bold"/>
                <a:ea typeface="Quicksand Bold"/>
                <a:cs typeface="Quicksand Bold"/>
                <a:sym typeface="Quicksand Bold"/>
              </a:rPr>
              <a:t>Test-Driven Refactoring:</a:t>
            </a:r>
          </a:p>
        </p:txBody>
      </p:sp>
      <p:sp>
        <p:nvSpPr>
          <p:cNvPr name="TextBox 12" id="12"/>
          <p:cNvSpPr txBox="true"/>
          <p:nvPr/>
        </p:nvSpPr>
        <p:spPr>
          <a:xfrm rot="0">
            <a:off x="8652617" y="6714391"/>
            <a:ext cx="8606683" cy="565150"/>
          </a:xfrm>
          <a:prstGeom prst="rect">
            <a:avLst/>
          </a:prstGeom>
        </p:spPr>
        <p:txBody>
          <a:bodyPr anchor="t" rtlCol="false" tIns="0" lIns="0" bIns="0" rIns="0">
            <a:spAutoFit/>
          </a:bodyPr>
          <a:lstStyle/>
          <a:p>
            <a:pPr algn="l" marL="0" indent="0" lvl="0">
              <a:lnSpc>
                <a:spcPts val="4759"/>
              </a:lnSpc>
            </a:pPr>
            <a:r>
              <a:rPr lang="en-US" b="true" sz="2799">
                <a:solidFill>
                  <a:srgbClr val="0A0E37"/>
                </a:solidFill>
                <a:latin typeface="Quicksand Bold"/>
                <a:ea typeface="Quicksand Bold"/>
                <a:cs typeface="Quicksand Bold"/>
                <a:sym typeface="Quicksand Bold"/>
              </a:rPr>
              <a:t>Incremental Changes:</a:t>
            </a:r>
          </a:p>
        </p:txBody>
      </p:sp>
      <p:sp>
        <p:nvSpPr>
          <p:cNvPr name="TextBox 13" id="13"/>
          <p:cNvSpPr txBox="true"/>
          <p:nvPr/>
        </p:nvSpPr>
        <p:spPr>
          <a:xfrm rot="0">
            <a:off x="8652617" y="4147270"/>
            <a:ext cx="8606683" cy="518255"/>
          </a:xfrm>
          <a:prstGeom prst="rect">
            <a:avLst/>
          </a:prstGeom>
        </p:spPr>
        <p:txBody>
          <a:bodyPr anchor="t" rtlCol="false" tIns="0" lIns="0" bIns="0" rIns="0">
            <a:spAutoFit/>
          </a:bodyPr>
          <a:lstStyle/>
          <a:p>
            <a:pPr algn="l" marL="0" indent="0" lvl="0">
              <a:lnSpc>
                <a:spcPts val="4485"/>
              </a:lnSpc>
            </a:pPr>
            <a:r>
              <a:rPr lang="en-US" b="true" sz="2638">
                <a:solidFill>
                  <a:srgbClr val="0A0E37"/>
                </a:solidFill>
                <a:latin typeface="Quicksand Bold"/>
                <a:ea typeface="Quicksand Bold"/>
                <a:cs typeface="Quicksand Bold"/>
                <a:sym typeface="Quicksand Bold"/>
              </a:rPr>
              <a:t> Prioritize High-Impact Code:</a:t>
            </a:r>
          </a:p>
        </p:txBody>
      </p:sp>
      <p:sp>
        <p:nvSpPr>
          <p:cNvPr name="AutoShape 14" id="14"/>
          <p:cNvSpPr/>
          <p:nvPr/>
        </p:nvSpPr>
        <p:spPr>
          <a:xfrm>
            <a:off x="1028700" y="9741523"/>
            <a:ext cx="6492240" cy="0"/>
          </a:xfrm>
          <a:prstGeom prst="line">
            <a:avLst/>
          </a:prstGeom>
          <a:ln cap="flat" w="76200">
            <a:solidFill>
              <a:srgbClr val="AB8B05"/>
            </a:solidFill>
            <a:prstDash val="solid"/>
            <a:headEnd type="none" len="sm" w="sm"/>
            <a:tailEnd type="none" len="sm" w="sm"/>
          </a:ln>
        </p:spPr>
      </p:sp>
      <p:sp>
        <p:nvSpPr>
          <p:cNvPr name="AutoShape 15" id="15"/>
          <p:cNvSpPr/>
          <p:nvPr/>
        </p:nvSpPr>
        <p:spPr>
          <a:xfrm>
            <a:off x="10767060" y="1028700"/>
            <a:ext cx="6492240" cy="0"/>
          </a:xfrm>
          <a:prstGeom prst="line">
            <a:avLst/>
          </a:prstGeom>
          <a:ln cap="flat" w="76200">
            <a:solidFill>
              <a:srgbClr val="AB8B05"/>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AB8B05"/>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11915073" y="1684924"/>
            <a:ext cx="5344227" cy="7573376"/>
            <a:chOff x="0" y="0"/>
            <a:chExt cx="827961" cy="1173314"/>
          </a:xfrm>
        </p:grpSpPr>
        <p:sp>
          <p:nvSpPr>
            <p:cNvPr name="Freeform 6" id="6"/>
            <p:cNvSpPr/>
            <p:nvPr/>
          </p:nvSpPr>
          <p:spPr>
            <a:xfrm flipH="false" flipV="false" rot="0">
              <a:off x="0" y="0"/>
              <a:ext cx="827961" cy="1173314"/>
            </a:xfrm>
            <a:custGeom>
              <a:avLst/>
              <a:gdLst/>
              <a:ahLst/>
              <a:cxnLst/>
              <a:rect r="r" b="b" t="t" l="l"/>
              <a:pathLst>
                <a:path h="1173314" w="827961">
                  <a:moveTo>
                    <a:pt x="33319" y="0"/>
                  </a:moveTo>
                  <a:lnTo>
                    <a:pt x="794642" y="0"/>
                  </a:lnTo>
                  <a:cubicBezTo>
                    <a:pt x="813043" y="0"/>
                    <a:pt x="827961" y="14917"/>
                    <a:pt x="827961" y="33319"/>
                  </a:cubicBezTo>
                  <a:lnTo>
                    <a:pt x="827961" y="1139995"/>
                  </a:lnTo>
                  <a:cubicBezTo>
                    <a:pt x="827961" y="1158397"/>
                    <a:pt x="813043" y="1173314"/>
                    <a:pt x="794642" y="1173314"/>
                  </a:cubicBezTo>
                  <a:lnTo>
                    <a:pt x="33319" y="1173314"/>
                  </a:lnTo>
                  <a:cubicBezTo>
                    <a:pt x="14917" y="1173314"/>
                    <a:pt x="0" y="1158397"/>
                    <a:pt x="0" y="1139995"/>
                  </a:cubicBezTo>
                  <a:lnTo>
                    <a:pt x="0" y="33319"/>
                  </a:lnTo>
                  <a:cubicBezTo>
                    <a:pt x="0" y="14917"/>
                    <a:pt x="14917" y="0"/>
                    <a:pt x="33319" y="0"/>
                  </a:cubicBezTo>
                  <a:close/>
                </a:path>
              </a:pathLst>
            </a:custGeom>
            <a:blipFill>
              <a:blip r:embed="rId2"/>
              <a:stretch>
                <a:fillRect l="-56349" t="0" r="-56349" b="0"/>
              </a:stretch>
            </a:blipFill>
          </p:spPr>
        </p:sp>
      </p:grpSp>
      <p:sp>
        <p:nvSpPr>
          <p:cNvPr name="TextBox 7" id="7"/>
          <p:cNvSpPr txBox="true"/>
          <p:nvPr/>
        </p:nvSpPr>
        <p:spPr>
          <a:xfrm rot="0">
            <a:off x="1028700" y="554038"/>
            <a:ext cx="8865758" cy="854074"/>
          </a:xfrm>
          <a:prstGeom prst="rect">
            <a:avLst/>
          </a:prstGeom>
        </p:spPr>
        <p:txBody>
          <a:bodyPr anchor="t" rtlCol="false" tIns="0" lIns="0" bIns="0" rIns="0">
            <a:spAutoFit/>
          </a:bodyPr>
          <a:lstStyle/>
          <a:p>
            <a:pPr algn="l" marL="0" indent="0" lvl="0">
              <a:lnSpc>
                <a:spcPts val="7000"/>
              </a:lnSpc>
              <a:spcBef>
                <a:spcPct val="0"/>
              </a:spcBef>
            </a:pPr>
            <a:r>
              <a:rPr lang="en-US" b="true" sz="5000" i="true">
                <a:solidFill>
                  <a:srgbClr val="0A0E37"/>
                </a:solidFill>
                <a:latin typeface="Cormorant Garamond Bold Italics"/>
                <a:ea typeface="Cormorant Garamond Bold Italics"/>
                <a:cs typeface="Cormorant Garamond Bold Italics"/>
                <a:sym typeface="Cormorant Garamond Bold Italics"/>
              </a:rPr>
              <a:t> Key Challenges in Code Refactoring</a:t>
            </a:r>
          </a:p>
        </p:txBody>
      </p:sp>
      <p:sp>
        <p:nvSpPr>
          <p:cNvPr name="TextBox 8" id="8"/>
          <p:cNvSpPr txBox="true"/>
          <p:nvPr/>
        </p:nvSpPr>
        <p:spPr>
          <a:xfrm rot="0">
            <a:off x="1028700" y="2434248"/>
            <a:ext cx="10527757"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Problem: Outdated systems (e.g., IBM’s COBOL) lack documentation.</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Im</a:t>
            </a:r>
            <a:r>
              <a:rPr lang="en-US" sz="2400">
                <a:solidFill>
                  <a:srgbClr val="0A0E37"/>
                </a:solidFill>
                <a:latin typeface="Quicksand"/>
                <a:ea typeface="Quicksand"/>
                <a:cs typeface="Quicksand"/>
                <a:sym typeface="Quicksand"/>
              </a:rPr>
              <a:t>pact: Hard to update or debug.</a:t>
            </a:r>
          </a:p>
        </p:txBody>
      </p:sp>
      <p:sp>
        <p:nvSpPr>
          <p:cNvPr name="TextBox 9" id="9"/>
          <p:cNvSpPr txBox="true"/>
          <p:nvPr/>
        </p:nvSpPr>
        <p:spPr>
          <a:xfrm rot="0">
            <a:off x="1028700" y="5064290"/>
            <a:ext cx="1052775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A0E37"/>
                </a:solidFill>
                <a:latin typeface="Quicksand"/>
                <a:ea typeface="Quicksand"/>
                <a:cs typeface="Quicksand"/>
                <a:sym typeface="Quicksand"/>
              </a:rPr>
              <a:t>Problem: Balancing new features vs. refactoring.</a:t>
            </a:r>
          </a:p>
          <a:p>
            <a:pPr algn="l" marL="518160" indent="-259080" lvl="1">
              <a:lnSpc>
                <a:spcPts val="4079"/>
              </a:lnSpc>
              <a:buFont typeface="Arial"/>
              <a:buChar char="•"/>
            </a:pPr>
            <a:r>
              <a:rPr lang="en-US" sz="2400">
                <a:solidFill>
                  <a:srgbClr val="0A0E37"/>
                </a:solidFill>
                <a:latin typeface="Quicksand"/>
                <a:ea typeface="Quicksand"/>
                <a:cs typeface="Quicksand"/>
                <a:sym typeface="Quicksand"/>
              </a:rPr>
              <a:t>Theory: Broken Wind</a:t>
            </a:r>
            <a:r>
              <a:rPr lang="en-US" sz="2400">
                <a:solidFill>
                  <a:srgbClr val="0A0E37"/>
                </a:solidFill>
                <a:latin typeface="Quicksand"/>
                <a:ea typeface="Quicksand"/>
                <a:cs typeface="Quicksand"/>
                <a:sym typeface="Quicksand"/>
              </a:rPr>
              <a:t>ows Theory – Ignoring small issues leads to system decay.</a:t>
            </a:r>
          </a:p>
        </p:txBody>
      </p:sp>
      <p:sp>
        <p:nvSpPr>
          <p:cNvPr name="TextBox 10" id="10"/>
          <p:cNvSpPr txBox="true"/>
          <p:nvPr/>
        </p:nvSpPr>
        <p:spPr>
          <a:xfrm rot="0">
            <a:off x="1028700" y="1914818"/>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A0E37"/>
                </a:solidFill>
                <a:latin typeface="Quicksand Bold"/>
                <a:ea typeface="Quicksand Bold"/>
                <a:cs typeface="Quicksand Bold"/>
                <a:sym typeface="Quicksand Bold"/>
              </a:rPr>
              <a:t>Legacy Code:</a:t>
            </a:r>
          </a:p>
        </p:txBody>
      </p:sp>
      <p:sp>
        <p:nvSpPr>
          <p:cNvPr name="TextBox 11" id="11"/>
          <p:cNvSpPr txBox="true"/>
          <p:nvPr/>
        </p:nvSpPr>
        <p:spPr>
          <a:xfrm rot="0">
            <a:off x="1028700" y="4472598"/>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A0E37"/>
                </a:solidFill>
                <a:latin typeface="Quicksand Bold"/>
                <a:ea typeface="Quicksand Bold"/>
                <a:cs typeface="Quicksand Bold"/>
                <a:sym typeface="Quicksand Bold"/>
              </a:rPr>
              <a:t>Time Constraints: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A0E37"/>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4231184"/>
            <a:ext cx="10655487" cy="2028825"/>
          </a:xfrm>
          <a:prstGeom prst="rect">
            <a:avLst/>
          </a:prstGeom>
        </p:spPr>
        <p:txBody>
          <a:bodyPr anchor="t" rtlCol="false" tIns="0" lIns="0" bIns="0" rIns="0">
            <a:spAutoFit/>
          </a:bodyPr>
          <a:lstStyle/>
          <a:p>
            <a:pPr algn="ctr" marL="0" indent="0" lvl="0">
              <a:lnSpc>
                <a:spcPts val="4079"/>
              </a:lnSpc>
            </a:pPr>
            <a:r>
              <a:rPr lang="en-US" sz="2400">
                <a:solidFill>
                  <a:srgbClr val="0A0E37"/>
                </a:solidFill>
                <a:latin typeface="Quicksand"/>
                <a:ea typeface="Quicksand"/>
                <a:cs typeface="Quicksand"/>
                <a:sym typeface="Quicksand"/>
              </a:rPr>
              <a:t>Refactoring ensures software sustainability by improving maintainability, reducing debt, and enabling scalability. AI tools and DevOps will drive future efficiency, but ethical considerations in automation remain key. As Martin Fowler said, 'Good programmers write code humans understand.</a:t>
            </a:r>
          </a:p>
        </p:txBody>
      </p:sp>
      <p:sp>
        <p:nvSpPr>
          <p:cNvPr name="AutoShape 4" id="4"/>
          <p:cNvSpPr/>
          <p:nvPr/>
        </p:nvSpPr>
        <p:spPr>
          <a:xfrm>
            <a:off x="5897880" y="3568974"/>
            <a:ext cx="6492240" cy="0"/>
          </a:xfrm>
          <a:prstGeom prst="line">
            <a:avLst/>
          </a:prstGeom>
          <a:ln cap="flat" w="76200">
            <a:solidFill>
              <a:srgbClr val="0A0E37"/>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A0E37"/>
            </a:solidFill>
            <a:prstDash val="solid"/>
            <a:headEnd type="none" len="sm" w="sm"/>
            <a:tailEnd type="none" len="sm" w="sm"/>
          </a:ln>
        </p:spPr>
      </p:sp>
      <p:sp>
        <p:nvSpPr>
          <p:cNvPr name="Freeform 6" id="6"/>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DAGjYqhyg_U</dc:identifier>
  <dcterms:modified xsi:type="dcterms:W3CDTF">2011-08-01T06:04:30Z</dcterms:modified>
  <cp:revision>1</cp:revision>
  <dc:title>Prepared by group 7</dc:title>
</cp:coreProperties>
</file>