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8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61D6D8B-3936-4B56-86ED-63FF45EC3E6B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C056400-AECB-4A97-AEDB-02A0B811D5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7793538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D6D8B-3936-4B56-86ED-63FF45EC3E6B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6400-AECB-4A97-AEDB-02A0B811D5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253011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61D6D8B-3936-4B56-86ED-63FF45EC3E6B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C056400-AECB-4A97-AEDB-02A0B811D5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247966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61D6D8B-3936-4B56-86ED-63FF45EC3E6B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C056400-AECB-4A97-AEDB-02A0B811D5D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4627625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61D6D8B-3936-4B56-86ED-63FF45EC3E6B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C056400-AECB-4A97-AEDB-02A0B811D5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0840572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D6D8B-3936-4B56-86ED-63FF45EC3E6B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6400-AECB-4A97-AEDB-02A0B811D5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021588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D6D8B-3936-4B56-86ED-63FF45EC3E6B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6400-AECB-4A97-AEDB-02A0B811D5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009857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D6D8B-3936-4B56-86ED-63FF45EC3E6B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6400-AECB-4A97-AEDB-02A0B811D5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8654171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61D6D8B-3936-4B56-86ED-63FF45EC3E6B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C056400-AECB-4A97-AEDB-02A0B811D5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28783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D6D8B-3936-4B56-86ED-63FF45EC3E6B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6400-AECB-4A97-AEDB-02A0B811D5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449824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61D6D8B-3936-4B56-86ED-63FF45EC3E6B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C056400-AECB-4A97-AEDB-02A0B811D5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152405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D6D8B-3936-4B56-86ED-63FF45EC3E6B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6400-AECB-4A97-AEDB-02A0B811D5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604264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D6D8B-3936-4B56-86ED-63FF45EC3E6B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6400-AECB-4A97-AEDB-02A0B811D5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293520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D6D8B-3936-4B56-86ED-63FF45EC3E6B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6400-AECB-4A97-AEDB-02A0B811D5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084198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D6D8B-3936-4B56-86ED-63FF45EC3E6B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6400-AECB-4A97-AEDB-02A0B811D5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212605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D6D8B-3936-4B56-86ED-63FF45EC3E6B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6400-AECB-4A97-AEDB-02A0B811D5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62239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D6D8B-3936-4B56-86ED-63FF45EC3E6B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6400-AECB-4A97-AEDB-02A0B811D5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740101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D6D8B-3936-4B56-86ED-63FF45EC3E6B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56400-AECB-4A97-AEDB-02A0B811D5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2061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 spd="slow">
    <p:wipe/>
  </p:transition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320FE6-36B9-404F-BCEA-6EAB441EF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243" y="1545996"/>
            <a:ext cx="11736371" cy="5090474"/>
          </a:xfrm>
        </p:spPr>
        <p:txBody>
          <a:bodyPr/>
          <a:lstStyle/>
          <a:p>
            <a:pPr algn="l"/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— простой язык программирования с лаконичным и понятным синтаксисом.</a:t>
            </a:r>
          </a:p>
          <a:p>
            <a:pPr algn="l"/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Обычно программы состоят из множества строк, в которых записаны команды на языке Python. Команды выполняются последовательно, строка за строкой, и в результате программа решает свою задачу.</a:t>
            </a:r>
          </a:p>
          <a:p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Вот кусок кода на языке Python; скажи, что он, по-твоему, сделает?</a:t>
            </a:r>
          </a:p>
          <a:p>
            <a:endParaRPr lang="ru-RU" b="0" i="0" dirty="0">
              <a:solidFill>
                <a:srgbClr val="D6D6D6"/>
              </a:solidFill>
              <a:effectLst/>
              <a:latin typeface="YS Text"/>
            </a:endParaRP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325CDB7-489E-43F8-806C-82D28C3AA2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829068"/>
              </p:ext>
            </p:extLst>
          </p:nvPr>
        </p:nvGraphicFramePr>
        <p:xfrm>
          <a:off x="4527484" y="3429000"/>
          <a:ext cx="313388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3888">
                  <a:extLst>
                    <a:ext uri="{9D8B030D-6E8A-4147-A177-3AD203B41FA5}">
                      <a16:colId xmlns:a16="http://schemas.microsoft.com/office/drawing/2014/main" val="138189664"/>
                    </a:ext>
                  </a:extLst>
                </a:gridCol>
              </a:tblGrid>
              <a:tr h="16345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name = '</a:t>
                      </a:r>
                      <a:r>
                        <a:rPr lang="en-US" dirty="0" err="1"/>
                        <a:t>Вася</a:t>
                      </a:r>
                      <a:r>
                        <a:rPr lang="en-US" dirty="0"/>
                        <a:t>'</a:t>
                      </a:r>
                    </a:p>
                    <a:p>
                      <a:pPr algn="l"/>
                      <a:r>
                        <a:rPr lang="en-US" dirty="0"/>
                        <a:t>print('</a:t>
                      </a:r>
                      <a:r>
                        <a:rPr lang="en-US" dirty="0" err="1"/>
                        <a:t>Здесь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был</a:t>
                      </a:r>
                      <a:r>
                        <a:rPr lang="en-US" dirty="0"/>
                        <a:t>', name)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109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36348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01598A7-7C25-4C49-94A0-952CADD47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553537"/>
            <a:ext cx="12066309" cy="5139494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Отлично, вы научились выводить строки на экран. Но просто напечатать строку — этого мало.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Представьте: вы читаете книгу, но не можете запомнить, сколько страниц прочли. Умеете читать, но вот сохранить в памяти номер страницы не удаётся. Вылетает из головы, где вы остановились, поэтому приходится отсчитывать страницы от начала книги. 10, 24, 140, 250 страниц — и так каждый раз.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 же беспомощны программы, которые не могут сохранять данные. Именно поэтому настоящее программирование начинается с </a:t>
            </a:r>
            <a:r>
              <a:rPr lang="ru-RU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переменных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запоминающих результаты промежуточных действий.</a:t>
            </a:r>
          </a:p>
          <a:p>
            <a:r>
              <a:rPr lang="ru-RU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Переменная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работает как подписанная коробка или помеченная ячейка, куда можно что-то положить и не потерять.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Когда в коде впервые пишут имя переменной, это называется </a:t>
            </a:r>
            <a:r>
              <a:rPr lang="ru-RU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объявление переменной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Имя придумывает сам программист. </a:t>
            </a:r>
          </a:p>
        </p:txBody>
      </p:sp>
    </p:spTree>
    <p:extLst>
      <p:ext uri="{BB962C8B-B14F-4D97-AF65-F5344CB8AC3E}">
        <p14:creationId xmlns:p14="http://schemas.microsoft.com/office/powerpoint/2010/main" val="559201746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C1A8A7C-1051-40FC-8158-161980655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Python переменную объявляют, присваивая ей какое-нибудь значение. </a:t>
            </a:r>
            <a:r>
              <a:rPr lang="ru-RU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объявления переменной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достаточно просто </a:t>
            </a:r>
            <a:r>
              <a:rPr lang="ru-RU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указать имя, поставить знак «равно» =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(этот знак в Питоне называется оператор присваивания) и написать значение, которое будет храниться в переменной.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Смысл оператора присваивания = отличается от того, к которому вы привыкли. В программировании выражение x = 1 означает: «теперь в переменной x хранится значение 1».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того как переменной присвоено какое-то значение, его можно заменить: для этого нужно присвоить этой переменной другое значение: x = 38. Теперь в переменной x хранится не единица, а число 38.</a:t>
            </a:r>
          </a:p>
        </p:txBody>
      </p:sp>
    </p:spTree>
    <p:extLst>
      <p:ext uri="{BB962C8B-B14F-4D97-AF65-F5344CB8AC3E}">
        <p14:creationId xmlns:p14="http://schemas.microsoft.com/office/powerpoint/2010/main" val="2011968939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A9DB66F-BCD3-497E-B862-09FE84A6F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32874"/>
            <a:ext cx="10820400" cy="4785811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Вернёмся к чтению. Отложив программирование и ночной сон, вы прочли 210 страниц. Теперь можно написать так:</a:t>
            </a:r>
          </a:p>
          <a:p>
            <a:r>
              <a:rPr lang="en-US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pages = 210 </a:t>
            </a:r>
            <a:endParaRPr lang="ru-RU" i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Здесь создана переменная с именем </a:t>
            </a:r>
            <a:r>
              <a:rPr lang="ru-RU" i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 этой переменной сохранено значение </a:t>
            </a:r>
            <a:r>
              <a:rPr lang="ru-RU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210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переменных можно сохранить </a:t>
            </a:r>
            <a:r>
              <a:rPr lang="ru-RU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только числа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в них можно «положить» и строку. Например, строка 'Привет, Мир!' — это другой пример данных, которые могут храниться в переменной.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Объявили переменную с именем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присвоили ей значение: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строку 'Привет, Мир!'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i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'Привет, Мир!' </a:t>
            </a:r>
          </a:p>
        </p:txBody>
      </p:sp>
    </p:spTree>
    <p:extLst>
      <p:ext uri="{BB962C8B-B14F-4D97-AF65-F5344CB8AC3E}">
        <p14:creationId xmlns:p14="http://schemas.microsoft.com/office/powerpoint/2010/main" val="4289394290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8900C72-8DEE-4989-9699-DC2D9DEAC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теперь следующий шаг: когда переменная объявлена и ей присвоено значение — имя этой переменной можно указывать в коде, и вместо имени будет подставляться её значение.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Поэкспериментируйте: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Замените фразу 'Привет, Мир!' на какую-нибудь другую и запустите код.</a:t>
            </a:r>
          </a:p>
        </p:txBody>
      </p:sp>
    </p:spTree>
    <p:extLst>
      <p:ext uri="{BB962C8B-B14F-4D97-AF65-F5344CB8AC3E}">
        <p14:creationId xmlns:p14="http://schemas.microsoft.com/office/powerpoint/2010/main" val="2363494040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8900C72-8DEE-4989-9699-DC2D9DEAC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289" y="1591244"/>
            <a:ext cx="10820400" cy="4988665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теперь следующий шаг: когда переменная объявлена и ей присвоено значение — имя этой переменной можно указывать в коде, и вместо имени будет подставляться её значение.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Поэкспериментируйте: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Замените фразу 'Привет, Мир!' на какую-нибудь другую и запустите код.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i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ru-RU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ru-RU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'Привет, Кеша!'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В функцию передан не текст, а переменная, в которой хранится текст:</a:t>
            </a: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i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Теперь в переменную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можно сохранить любое значение — и оно будет напечатано.</a:t>
            </a:r>
          </a:p>
        </p:txBody>
      </p:sp>
    </p:spTree>
    <p:extLst>
      <p:ext uri="{BB962C8B-B14F-4D97-AF65-F5344CB8AC3E}">
        <p14:creationId xmlns:p14="http://schemas.microsoft.com/office/powerpoint/2010/main" val="2499601765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E89C04-3506-422D-9DD8-A390DC63A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0953" y="425008"/>
            <a:ext cx="8610600" cy="129302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3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CB6DA4-850D-4E01-8EBC-2619B81A2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447" y="1611984"/>
            <a:ext cx="11225753" cy="4606701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Чтобы Кеша стал более дружелюбным, научите его рассказывать о себе. Для начала напечатайте на экране фразу: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'Привет, я Кеша, твой персональный помощник!’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‘Кеша'              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Имя</a:t>
            </a: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'персональный помощник'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Профессия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Подставьте имена переменных вместо многоточий</a:t>
            </a: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ru-RU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('Привет, я ' + ... + ', твой ' + ... + '!')</a:t>
            </a:r>
          </a:p>
        </p:txBody>
      </p:sp>
    </p:spTree>
    <p:extLst>
      <p:ext uri="{BB962C8B-B14F-4D97-AF65-F5344CB8AC3E}">
        <p14:creationId xmlns:p14="http://schemas.microsoft.com/office/powerpoint/2010/main" val="158658768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E89C04-3506-422D-9DD8-A390DC63A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0953" y="425008"/>
            <a:ext cx="8610600" cy="129302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3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CB6DA4-850D-4E01-8EBC-2619B81A2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447" y="1611984"/>
            <a:ext cx="11225753" cy="4606701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Чтобы Кеша стал более дружелюбным, научите его рассказывать о себе. Для начала напечатайте на экране фразу: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'Привет, я Кеша, твой персональный помощник!’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‘Кеша'              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Имя</a:t>
            </a: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'персональный помощник'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Профессия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Подставьте имена переменных вместо многоточий</a:t>
            </a: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ru-RU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('Привет, я ' + </a:t>
            </a:r>
            <a:r>
              <a:rPr lang="ru-RU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ru-RU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', твой ' + </a:t>
            </a:r>
            <a:r>
              <a:rPr lang="ru-RU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</a:t>
            </a:r>
            <a:r>
              <a:rPr lang="ru-RU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'!')</a:t>
            </a:r>
          </a:p>
        </p:txBody>
      </p:sp>
    </p:spTree>
    <p:extLst>
      <p:ext uri="{BB962C8B-B14F-4D97-AF65-F5344CB8AC3E}">
        <p14:creationId xmlns:p14="http://schemas.microsoft.com/office/powerpoint/2010/main" val="3363040958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3CED8D-69E1-4659-9C24-A12AE8C9D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на логику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6E4B52-A912-449D-837B-CAB6F44E8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# Прочли в первый вечер</a:t>
            </a: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# Прочли во второй вечер</a:t>
            </a: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# Прочли в третий</a:t>
            </a: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# Прочли в четвёртый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А на пятый день вы решили напечатать значение переменной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Какой результат выдаст программа?</a:t>
            </a:r>
          </a:p>
        </p:txBody>
      </p:sp>
    </p:spTree>
    <p:extLst>
      <p:ext uri="{BB962C8B-B14F-4D97-AF65-F5344CB8AC3E}">
        <p14:creationId xmlns:p14="http://schemas.microsoft.com/office/powerpoint/2010/main" val="3827547073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BD6A83-1983-4F74-919D-42BDBE148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249" y="764373"/>
            <a:ext cx="9026951" cy="129302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Типы данных: числа и 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A13FD3-DC97-4F06-BCC2-590E89AEF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605" y="1723220"/>
            <a:ext cx="11701021" cy="4941531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Значения переменных различаются по своей сути: например, значения могут быть числами или строками. Это разные </a:t>
            </a:r>
            <a:r>
              <a:rPr lang="ru-RU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типы данных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 Python есть и другие типы, но пока хватит и этих двух.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Строка записывается как символ или набор символов внутри '</a:t>
            </a: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динарных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либо "</a:t>
            </a:r>
            <a:r>
              <a:rPr lang="ru-RU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двойных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кавычек.</a:t>
            </a: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genre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'Роман'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Строка в одинарных кавычках</a:t>
            </a: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author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"Джордж Оруэлл"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Строка в двойных кавычках</a:t>
            </a: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'1984'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Число в кавычках тоже становится строкой</a:t>
            </a: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  '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Даже пробел — это тоже строка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обрамления строк можно пользоваться одинарными или двойными кавычками, </a:t>
            </a:r>
            <a:r>
              <a:rPr lang="ru-RU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 главное — открывающая и закрывающая кавычки должны быть одинаковыми.</a:t>
            </a:r>
          </a:p>
        </p:txBody>
      </p:sp>
    </p:spTree>
    <p:extLst>
      <p:ext uri="{BB962C8B-B14F-4D97-AF65-F5344CB8AC3E}">
        <p14:creationId xmlns:p14="http://schemas.microsoft.com/office/powerpoint/2010/main" val="2735726431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673756-2E3D-488B-AF9C-DB6A8ACA7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6032C4-C42B-478B-94F7-AB2B7C0BB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разных кавычек в начале и конце строки приведёт к ошибке.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Такой код сломает программу: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открывающие и закрывающие кавычки должны быть одинаковыми</a:t>
            </a: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author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"Джордж Оруэлл'</a:t>
            </a:r>
          </a:p>
        </p:txBody>
      </p:sp>
    </p:spTree>
    <p:extLst>
      <p:ext uri="{BB962C8B-B14F-4D97-AF65-F5344CB8AC3E}">
        <p14:creationId xmlns:p14="http://schemas.microsoft.com/office/powerpoint/2010/main" val="86212309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320FE6-36B9-404F-BCEA-6EAB441EF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243" y="1480008"/>
            <a:ext cx="11736371" cy="5156462"/>
          </a:xfrm>
        </p:spPr>
        <p:txBody>
          <a:bodyPr/>
          <a:lstStyle/>
          <a:p>
            <a:pPr algn="l"/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— простой язык программирования с лаконичным и понятным синтаксисом.</a:t>
            </a:r>
          </a:p>
          <a:p>
            <a:pPr algn="l"/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Обычно программы состоят из множества строк, в которых записаны команды на языке Python. Команды выполняются последовательно, строка за строкой, и в результате программа решает свою задачу.</a:t>
            </a:r>
          </a:p>
          <a:p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Вот кусок кода на языке Python; скажи, что он, по-твоему, сделает?</a:t>
            </a:r>
          </a:p>
          <a:p>
            <a:endParaRPr lang="ru-RU" b="0" i="0" dirty="0">
              <a:solidFill>
                <a:srgbClr val="D6D6D6"/>
              </a:solidFill>
              <a:effectLst/>
              <a:latin typeface="YS Text"/>
            </a:endParaRPr>
          </a:p>
          <a:p>
            <a:endParaRPr lang="ru-RU" dirty="0">
              <a:solidFill>
                <a:srgbClr val="D6D6D6"/>
              </a:solidFill>
              <a:latin typeface="YS Text"/>
            </a:endParaRPr>
          </a:p>
          <a:p>
            <a:endParaRPr lang="ru-RU" b="0" i="0" dirty="0">
              <a:solidFill>
                <a:srgbClr val="D6D6D6"/>
              </a:solidFill>
              <a:effectLst/>
              <a:latin typeface="YS Text"/>
            </a:endParaRPr>
          </a:p>
          <a:p>
            <a:endParaRPr lang="ru-RU" b="0" i="0" dirty="0">
              <a:solidFill>
                <a:srgbClr val="D6D6D6"/>
              </a:solidFill>
              <a:effectLst/>
              <a:latin typeface="YS Text"/>
            </a:endParaRP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325CDB7-489E-43F8-806C-82D28C3AA2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466141"/>
              </p:ext>
            </p:extLst>
          </p:nvPr>
        </p:nvGraphicFramePr>
        <p:xfrm>
          <a:off x="4447358" y="2971800"/>
          <a:ext cx="313388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3888">
                  <a:extLst>
                    <a:ext uri="{9D8B030D-6E8A-4147-A177-3AD203B41FA5}">
                      <a16:colId xmlns:a16="http://schemas.microsoft.com/office/drawing/2014/main" val="138189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name = '</a:t>
                      </a:r>
                      <a:r>
                        <a:rPr lang="en-US" dirty="0" err="1"/>
                        <a:t>Вася</a:t>
                      </a:r>
                      <a:r>
                        <a:rPr lang="en-US" dirty="0"/>
                        <a:t>'</a:t>
                      </a:r>
                    </a:p>
                    <a:p>
                      <a:pPr algn="l"/>
                      <a:r>
                        <a:rPr lang="en-US" dirty="0"/>
                        <a:t>print('</a:t>
                      </a:r>
                      <a:r>
                        <a:rPr lang="en-US" dirty="0" err="1"/>
                        <a:t>Здесь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был</a:t>
                      </a:r>
                      <a:r>
                        <a:rPr lang="en-US" dirty="0"/>
                        <a:t>', name)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109887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FE61D861-986F-4C8B-A20A-D4343DF15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894" y="4384172"/>
            <a:ext cx="11067068" cy="1754326"/>
          </a:xfrm>
          <a:prstGeom prst="rect">
            <a:avLst/>
          </a:prstGeom>
          <a:solidFill>
            <a:srgbClr val="20212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fontAlgn="base" hangingPunct="0">
              <a:lnSpc>
                <a:spcPct val="100000"/>
              </a:lnSpc>
              <a:spcAft>
                <a:spcPct val="0"/>
              </a:spcAft>
            </a:pP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0" fontAlgn="base" hangingPunct="0">
              <a:lnSpc>
                <a:spcPct val="100000"/>
              </a:lnSpc>
              <a:spcAft>
                <a:spcPct val="0"/>
              </a:spcAft>
              <a:buFontTx/>
              <a:buChar char="•"/>
            </a:pPr>
            <a:r>
              <a:rPr lang="ru-RU" altLang="ru-RU" sz="1800" dirty="0">
                <a:solidFill>
                  <a:srgbClr val="D6D6D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Первая команда: «</a:t>
            </a:r>
            <a:r>
              <a:rPr lang="ru-RU" altLang="ru-RU" sz="1800" i="1" dirty="0">
                <a:solidFill>
                  <a:srgbClr val="D6D6D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положить в переменную</a:t>
            </a:r>
            <a:r>
              <a:rPr lang="ru-RU" altLang="ru-RU" sz="1800" dirty="0">
                <a:solidFill>
                  <a:srgbClr val="D6D6D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 err="1">
                <a:solidFill>
                  <a:srgbClr val="D6D6D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ru-RU" altLang="ru-RU" sz="1800" dirty="0">
                <a:solidFill>
                  <a:srgbClr val="D6D6D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i="1" dirty="0">
                <a:solidFill>
                  <a:srgbClr val="D6D6D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слово "Вася"</a:t>
            </a:r>
            <a:r>
              <a:rPr lang="ru-RU" altLang="ru-RU" sz="1800" dirty="0">
                <a:solidFill>
                  <a:srgbClr val="D6D6D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». Программист мог записать в эту переменную любое имя или слово.</a:t>
            </a:r>
          </a:p>
          <a:p>
            <a:pPr algn="l" eaLnBrk="0" fontAlgn="base" hangingPunct="0">
              <a:lnSpc>
                <a:spcPct val="100000"/>
              </a:lnSpc>
              <a:spcAft>
                <a:spcPct val="0"/>
              </a:spcAft>
              <a:buFontTx/>
              <a:buChar char="•"/>
            </a:pPr>
            <a:r>
              <a:rPr lang="ru-RU" altLang="ru-RU" sz="1800" dirty="0">
                <a:solidFill>
                  <a:srgbClr val="D6D6D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Вторая команда: «</a:t>
            </a:r>
            <a:r>
              <a:rPr lang="ru-RU" altLang="ru-RU" sz="1800" i="1" dirty="0">
                <a:solidFill>
                  <a:srgbClr val="D6D6D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напечатать на экран сообщение "Здесь был" и то слово, которое хранится в переменной</a:t>
            </a:r>
            <a:r>
              <a:rPr lang="ru-RU" altLang="ru-RU" sz="1800" dirty="0">
                <a:solidFill>
                  <a:srgbClr val="D6D6D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altLang="ru-RU" sz="1800" dirty="0" err="1">
                <a:solidFill>
                  <a:srgbClr val="D6D6D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ru-RU" altLang="ru-RU" sz="1800" dirty="0">
                <a:solidFill>
                  <a:srgbClr val="D6D6D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</a:p>
          <a:p>
            <a:pPr algn="l" eaLnBrk="0" fontAlgn="base" hangingPunct="0">
              <a:lnSpc>
                <a:spcPct val="100000"/>
              </a:lnSpc>
              <a:spcAft>
                <a:spcPct val="0"/>
              </a:spcAft>
            </a:pP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310772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149FF1-DFD5-4FE7-B923-19AE69A81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ED697A-DC2F-4518-923A-57A7B6254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Результат</a:t>
            </a:r>
            <a:r>
              <a:rPr lang="en-US" dirty="0"/>
              <a:t>:</a:t>
            </a:r>
          </a:p>
          <a:p>
            <a:r>
              <a:rPr lang="en-US" dirty="0"/>
              <a:t>Traceback (most recent call last):</a:t>
            </a:r>
          </a:p>
          <a:p>
            <a:r>
              <a:rPr lang="en-US" dirty="0"/>
              <a:t>  File "main.py", line 3</a:t>
            </a:r>
          </a:p>
          <a:p>
            <a:r>
              <a:rPr lang="en-US" dirty="0"/>
              <a:t>    author = "</a:t>
            </a:r>
            <a:r>
              <a:rPr lang="en-US" dirty="0" err="1"/>
              <a:t>Джордж</a:t>
            </a:r>
            <a:r>
              <a:rPr lang="en-US" dirty="0"/>
              <a:t> </a:t>
            </a:r>
            <a:r>
              <a:rPr lang="en-US" dirty="0" err="1"/>
              <a:t>Оруэлл</a:t>
            </a:r>
            <a:r>
              <a:rPr lang="en-US" dirty="0"/>
              <a:t>'</a:t>
            </a:r>
          </a:p>
          <a:p>
            <a:r>
              <a:rPr lang="en-US" dirty="0"/>
              <a:t>                            ^</a:t>
            </a:r>
          </a:p>
          <a:p>
            <a:r>
              <a:rPr lang="en-US" dirty="0" err="1"/>
              <a:t>SyntaxError</a:t>
            </a:r>
            <a:r>
              <a:rPr lang="en-US" dirty="0"/>
              <a:t>: EOL while scanning string literal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22963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735A43-E6F0-4F0B-9695-94142B050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51BEA8-514B-4A08-8477-570B423BA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Числовые значения записываются без кавычек: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twenty_five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about_pi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Обратите внимание: в редакторе кода числа и строки выделяются </a:t>
            </a:r>
            <a:r>
              <a:rPr lang="ru-RU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разными цветами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чтобы читать исходный код было легче.</a:t>
            </a:r>
          </a:p>
        </p:txBody>
      </p:sp>
    </p:spTree>
    <p:extLst>
      <p:ext uri="{BB962C8B-B14F-4D97-AF65-F5344CB8AC3E}">
        <p14:creationId xmlns:p14="http://schemas.microsoft.com/office/powerpoint/2010/main" val="762432041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528D90-6DF6-4A44-B125-9DF1F3E48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в чём разница?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409040-42A6-42AC-BFD4-666474518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085" y="1819374"/>
            <a:ext cx="11195115" cy="4399312"/>
          </a:xfrm>
        </p:spPr>
        <p:txBody>
          <a:bodyPr>
            <a:normAutofit fontScale="92500" lnSpcReduction="20000"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 значениями разных типов Python работает по-разному. 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переменными, которые содержат числа, можно проводить любые арифметические операции: например, складывать их при помощи оператора +:</a:t>
            </a:r>
          </a:p>
          <a:p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twenty_five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</a:p>
          <a:p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about_pi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endParaRPr lang="ru-RU" sz="24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ru-RU" sz="2400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Переменные одного типа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складывать, 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а получившееся значение </a:t>
            </a:r>
            <a:r>
              <a:rPr lang="ru-RU" sz="2400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присваивать другой переменной</a:t>
            </a:r>
          </a:p>
          <a:p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twenty_five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about_pi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Напечатаем эту переменную:</a:t>
            </a:r>
          </a:p>
          <a:p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ru-RU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ru-RU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79935495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9BFAD2E-9175-48EE-850A-9483D0C1B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 если те же значения переменных записать как строки (взять значения в кавычки) — результат изменится.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Запустите код: как вам такая «арифметика»?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twenty_five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'25'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about_pi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'3'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twenty_five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about_pi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(total)</a:t>
            </a:r>
            <a:endParaRPr lang="ru-RU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081296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CB01FD1-E6F7-4E04-AB88-2BD0CA517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 строками всё происходит не так, как с числами: при сложении двух строк Python «склеивает» содержимое этих строк в одну. 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ru-RU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('Символы ' + 'в кавычках — ' + 'это ' + 'строки.’)</a:t>
            </a:r>
          </a:p>
          <a:p>
            <a:endParaRPr lang="ru-RU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Символы в кавычках — это строки.</a:t>
            </a:r>
          </a:p>
        </p:txBody>
      </p:sp>
    </p:spTree>
    <p:extLst>
      <p:ext uri="{BB962C8B-B14F-4D97-AF65-F5344CB8AC3E}">
        <p14:creationId xmlns:p14="http://schemas.microsoft.com/office/powerpoint/2010/main" val="3956918557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05EE175-A226-4D38-9E3F-0D07A7976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01" y="1206631"/>
            <a:ext cx="11896627" cy="5514679"/>
          </a:xfrm>
        </p:spPr>
        <p:txBody>
          <a:bodyPr>
            <a:norm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Точно так же будет работать и сложение переменных, если в этих переменных хранятся строки: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В четырёх переменных содержатся строки: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word1 = </a:t>
            </a:r>
            <a:r>
              <a:rPr lang="ru-RU" sz="18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'Символы '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word2 = </a:t>
            </a:r>
            <a:r>
              <a:rPr lang="ru-RU" sz="18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'в кавычках — '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word3 = </a:t>
            </a:r>
            <a:r>
              <a:rPr lang="ru-RU" sz="18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'это '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word4 = </a:t>
            </a:r>
            <a:r>
              <a:rPr lang="ru-RU" sz="18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'строки.'</a:t>
            </a:r>
          </a:p>
          <a:p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Можно сложить эти переменные, а результат сохранить в переменную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word1 + word2 + word3 + word4</a:t>
            </a:r>
          </a:p>
          <a:p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...а переменную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можно напечатать</a:t>
            </a:r>
          </a:p>
          <a:p>
            <a:pPr algn="ctr"/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ru-RU" sz="18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8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ru-RU" sz="18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8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Символы в кавычках — это строки.</a:t>
            </a:r>
          </a:p>
        </p:txBody>
      </p:sp>
    </p:spTree>
    <p:extLst>
      <p:ext uri="{BB962C8B-B14F-4D97-AF65-F5344CB8AC3E}">
        <p14:creationId xmlns:p14="http://schemas.microsoft.com/office/powerpoint/2010/main" val="3412338905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B3C58B7-2978-4889-98BE-D235CFA15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Объединение нескольких строк в одну называют </a:t>
            </a:r>
            <a:r>
              <a:rPr lang="ru-RU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«конкатенацией»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(от лат.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concatenatio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«присоединение, сцепление»).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вот </a:t>
            </a:r>
            <a:r>
              <a:rPr lang="ru-RU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сложить число и строку так просто не удастся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складывать можно значения одинакового типа, иначе Python выдаст ошибку.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num_as_string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'100499'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Значение этой переменной — строка</a:t>
            </a: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num_as_num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# Значение этой переменной — число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Попробуем сложить и напечатать:</a:t>
            </a: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num_as_string</a:t>
            </a:r>
            <a:r>
              <a:rPr lang="ru-RU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ru-RU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num_as_num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78573740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DE9E997-EEAD-414F-A1B3-C734596FC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Результат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Traceback (most recent call last):</a:t>
            </a:r>
          </a:p>
          <a:p>
            <a:r>
              <a:rPr lang="en-US" dirty="0"/>
              <a:t>  File "main.py", line 5, in &lt;module&gt;</a:t>
            </a:r>
          </a:p>
          <a:p>
            <a:r>
              <a:rPr lang="en-US" dirty="0"/>
              <a:t>    print(</a:t>
            </a:r>
            <a:r>
              <a:rPr lang="en-US" dirty="0" err="1"/>
              <a:t>num_as_string</a:t>
            </a:r>
            <a:r>
              <a:rPr lang="en-US" dirty="0"/>
              <a:t> + </a:t>
            </a:r>
            <a:r>
              <a:rPr lang="en-US" dirty="0" err="1"/>
              <a:t>num_as_num</a:t>
            </a:r>
            <a:r>
              <a:rPr lang="en-US" dirty="0"/>
              <a:t>)</a:t>
            </a:r>
          </a:p>
          <a:p>
            <a:r>
              <a:rPr lang="en-US" dirty="0" err="1"/>
              <a:t>TypeError</a:t>
            </a:r>
            <a:r>
              <a:rPr lang="en-US" dirty="0"/>
              <a:t>: can only concatenate str (not "int") to str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6606528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0A5275-6527-473D-AC8B-A4952767B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Закрепление материала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79D97F-BE80-4F27-A3C8-5182F1BD6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выведет программа, если написать следующий код?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= "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серый" + "волк"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print(sign)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если сложить так: "3" + "3" — что будет в результате?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самый сложный вопрос. Складываем число со строкой: 100 + "500"</a:t>
            </a:r>
          </a:p>
        </p:txBody>
      </p:sp>
    </p:spTree>
    <p:extLst>
      <p:ext uri="{BB962C8B-B14F-4D97-AF65-F5344CB8AC3E}">
        <p14:creationId xmlns:p14="http://schemas.microsoft.com/office/powerpoint/2010/main" val="334067798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BB147A8-C673-4E37-904D-0F742C932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— это процесс написания таких вот команд. Разработчик пишет их, потом нажимает кнопку, и компьютер их выполняет. Вот и вся магия.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вывела на экран сообщение «Здесь был, Вася!»: Python прочитал код, увидел в нём функцию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и выполнил её. </a:t>
            </a:r>
          </a:p>
          <a:p>
            <a:r>
              <a:rPr lang="ru-RU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это подпрограмма, выполняющая определённые действия. Функция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— это встроенная в Python подпрограмма для вывода данных на экран (или для «печати на экране», на жаргоне программистов).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Здесь был, Вася!' — это текст, который функция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напечатает. Функция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выводит на экран любые данные, указанные в скобках после названия функции.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Программисты называют такие данные «</a:t>
            </a:r>
            <a:r>
              <a:rPr lang="ru-RU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аргументы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»; их указывают в скобках после имени функции. </a:t>
            </a:r>
          </a:p>
        </p:txBody>
      </p:sp>
    </p:spTree>
    <p:extLst>
      <p:ext uri="{BB962C8B-B14F-4D97-AF65-F5344CB8AC3E}">
        <p14:creationId xmlns:p14="http://schemas.microsoft.com/office/powerpoint/2010/main" val="428243311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99C479B-D0FC-4519-91C3-5560EF64F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460" y="1515830"/>
            <a:ext cx="11719874" cy="5054652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Говорят, что </a:t>
            </a:r>
            <a:r>
              <a:rPr lang="ru-RU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аргумент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передаётся </a:t>
            </a:r>
            <a:r>
              <a:rPr lang="ru-RU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функцию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функция их принимает. Python выполняет код, читая его строка за строкой; увидев в коде имя функции с круглыми скобками, Python вызывает эту функцию. При необходимости функцию можно вызывать много раз.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Теперь попробуйте самостоятельно с помощью функции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вывести на экран несколько любых фраз, сделать это можно через онлайн без установки на ПК Питона, используя сервис </a:t>
            </a:r>
          </a:p>
          <a:p>
            <a:pPr algn="ctr"/>
            <a:endParaRPr lang="ru-RU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https://www.online-python.com/</a:t>
            </a:r>
            <a:endParaRPr lang="ru-RU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77561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82A9B15-B0BE-4AE0-9E8C-D8B05EA8C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90" y="1527142"/>
            <a:ext cx="11651530" cy="4691543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Код для людей: комментарии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Строки, начинающиеся с символа </a:t>
            </a: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 комментарии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примечания, которые автор программы пишет для других разработчиков.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игнорирует любые символы на строчке после </a:t>
            </a: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Обратите внимание, что комментарии автоматически выделяются цветом, это упрощает чтение.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символом комментария скрыть часть кода — Python перестанет видеть этот код и не станет его выполнять.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 комментариев предназначен не программе, а человеку, читающему код. Читайте комментарии, в них будут инструкции для вас.</a:t>
            </a:r>
          </a:p>
        </p:txBody>
      </p:sp>
    </p:spTree>
    <p:extLst>
      <p:ext uri="{BB962C8B-B14F-4D97-AF65-F5344CB8AC3E}">
        <p14:creationId xmlns:p14="http://schemas.microsoft.com/office/powerpoint/2010/main" val="102503594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C432EA-096B-4C7D-9795-B3BB14EC9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Комментария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8D0403-55BD-4135-A22A-8F714CDBA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Приветствие миру — традиционная первая строка в освоении нового языка,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но что-то пошло не так.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Ниже написан вызов функции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с аргументом 'Роботы скоро захватят мир!'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Замените "захватят" на "спасут",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программа станет дружелюбнее!</a:t>
            </a: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ru-RU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('Роботы скоро захватят мир!')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ru-RU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('Я твоя программа, мне тут нравится! 👾')</a:t>
            </a:r>
          </a:p>
        </p:txBody>
      </p:sp>
    </p:spTree>
    <p:extLst>
      <p:ext uri="{BB962C8B-B14F-4D97-AF65-F5344CB8AC3E}">
        <p14:creationId xmlns:p14="http://schemas.microsoft.com/office/powerpoint/2010/main" val="181053621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D0F998-5F04-48F6-BCE4-F58C30863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7A8E48-809C-4EED-A243-7E6E64738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этого задания вы начинаете создавать собственного персонального помощника, вроде Алисы, Google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Assistant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Siri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или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Alexa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Назовём его «</a:t>
            </a:r>
            <a:r>
              <a:rPr lang="ru-RU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Кеша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начала научите Кешу здороваться: код уже подготовлен, но Python не станет его выполнять, ведь он скрыт за символом комментария, «закомментирован».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Сделайте так, чтобы Python увидел и выполнил код. 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print</a:t>
            </a:r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ru-RU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Привет, я Кеша!')</a:t>
            </a:r>
          </a:p>
        </p:txBody>
      </p:sp>
    </p:spTree>
    <p:extLst>
      <p:ext uri="{BB962C8B-B14F-4D97-AF65-F5344CB8AC3E}">
        <p14:creationId xmlns:p14="http://schemas.microsoft.com/office/powerpoint/2010/main" val="79043661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D3AF9E-3E51-40F7-AEE8-60360B956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i="0" dirty="0">
                <a:solidFill>
                  <a:srgbClr val="D6D6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2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252207-EABB-4253-BE3D-3F5DD6EBA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Кеша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поздоровался, но для светского разговора этого маловато. Пусть Кеша немножко расскажет о себе.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строки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('Привет, я Кеша!') добавьте новую строку кода, которая напечатает текст 'Я маленький, но уже программа!'. </a:t>
            </a: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Лайфхак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функцию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(да и любую функцию вообще) можно вызывать в коде сколько угодно раз.</a:t>
            </a:r>
          </a:p>
        </p:txBody>
      </p:sp>
    </p:spTree>
    <p:extLst>
      <p:ext uri="{BB962C8B-B14F-4D97-AF65-F5344CB8AC3E}">
        <p14:creationId xmlns:p14="http://schemas.microsoft.com/office/powerpoint/2010/main" val="3738348034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D3AF9E-3E51-40F7-AEE8-60360B956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i="0" dirty="0">
                <a:solidFill>
                  <a:srgbClr val="D6D6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2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252207-EABB-4253-BE3D-3F5DD6EBA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Кеша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поздоровался, но для светского разговора этого маловато. Пусть Кеша немножко расскажет о себе.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строки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('Привет, я Кеша!') добавьте новую строку кода, которая напечатает текст 'Я маленький, но уже программа!'. </a:t>
            </a: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Лайфхак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функцию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(да и любую функцию вообще) можно вызывать в коде сколько угодно раз.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ru-RU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('Привет, я Кеша!')</a:t>
            </a: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ru-RU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('Я маленький, но уже программа!')</a:t>
            </a:r>
          </a:p>
        </p:txBody>
      </p:sp>
    </p:spTree>
    <p:extLst>
      <p:ext uri="{BB962C8B-B14F-4D97-AF65-F5344CB8AC3E}">
        <p14:creationId xmlns:p14="http://schemas.microsoft.com/office/powerpoint/2010/main" val="3862246631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104</TotalTime>
  <Words>2104</Words>
  <Application>Microsoft Office PowerPoint</Application>
  <PresentationFormat>Широкоэкранный</PresentationFormat>
  <Paragraphs>202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3" baseType="lpstr">
      <vt:lpstr>Arial</vt:lpstr>
      <vt:lpstr>Century Gothic</vt:lpstr>
      <vt:lpstr>Times New Roman</vt:lpstr>
      <vt:lpstr>YS Text</vt:lpstr>
      <vt:lpstr>След самолета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Пример Комментария</vt:lpstr>
      <vt:lpstr>Задание 1</vt:lpstr>
      <vt:lpstr>Задание 2</vt:lpstr>
      <vt:lpstr>Задание 2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Задание 3</vt:lpstr>
      <vt:lpstr>Задание 3</vt:lpstr>
      <vt:lpstr>Задание на логику</vt:lpstr>
      <vt:lpstr>Типы данных: числа и строки</vt:lpstr>
      <vt:lpstr>Презентация PowerPoint</vt:lpstr>
      <vt:lpstr>Презентация PowerPoint</vt:lpstr>
      <vt:lpstr>Презентация PowerPoint</vt:lpstr>
      <vt:lpstr>А в чём разница?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Закрепление материала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Горбунов Андрей Юрьевич</dc:creator>
  <cp:lastModifiedBy>Горбунов Андрей Юрьевич</cp:lastModifiedBy>
  <cp:revision>11</cp:revision>
  <dcterms:created xsi:type="dcterms:W3CDTF">2024-09-23T05:42:22Z</dcterms:created>
  <dcterms:modified xsi:type="dcterms:W3CDTF">2024-09-23T07:26:25Z</dcterms:modified>
</cp:coreProperties>
</file>