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01" r:id="rId1"/>
  </p:sldMasterIdLst>
  <p:sldIdLst>
    <p:sldId id="331" r:id="rId2"/>
    <p:sldId id="319" r:id="rId3"/>
    <p:sldId id="320" r:id="rId4"/>
    <p:sldId id="309" r:id="rId5"/>
    <p:sldId id="321" r:id="rId6"/>
    <p:sldId id="322" r:id="rId7"/>
    <p:sldId id="344" r:id="rId8"/>
    <p:sldId id="345" r:id="rId9"/>
    <p:sldId id="326" r:id="rId10"/>
    <p:sldId id="313" r:id="rId11"/>
    <p:sldId id="328" r:id="rId12"/>
    <p:sldId id="323" r:id="rId13"/>
    <p:sldId id="342" r:id="rId14"/>
    <p:sldId id="343" r:id="rId15"/>
    <p:sldId id="325" r:id="rId16"/>
    <p:sldId id="257" r:id="rId17"/>
    <p:sldId id="329" r:id="rId18"/>
    <p:sldId id="314" r:id="rId19"/>
    <p:sldId id="346" r:id="rId20"/>
  </p:sldIdLst>
  <p:sldSz cx="18288000" cy="10287000"/>
  <p:notesSz cx="18288000" cy="10287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A881E18C-F662-41A3-9DE8-EBC7A78D2F8B}">
          <p14:sldIdLst>
            <p14:sldId id="331"/>
            <p14:sldId id="319"/>
          </p14:sldIdLst>
        </p14:section>
        <p14:section name="INTRODUCTION" id="{2ECDFAE3-0ADA-4533-93B0-282085D1EEE7}">
          <p14:sldIdLst>
            <p14:sldId id="320"/>
            <p14:sldId id="309"/>
          </p14:sldIdLst>
        </p14:section>
        <p14:section name="OBJECTIVES" id="{F44CD65D-4B41-4FEE-ABDB-4C101D27A724}">
          <p14:sldIdLst>
            <p14:sldId id="321"/>
            <p14:sldId id="322"/>
            <p14:sldId id="344"/>
            <p14:sldId id="345"/>
          </p14:sldIdLst>
        </p14:section>
        <p14:section name="SPRINTS" id="{7B149297-132D-48F6-86E7-330DD86CFAC7}">
          <p14:sldIdLst>
            <p14:sldId id="326"/>
            <p14:sldId id="313"/>
            <p14:sldId id="328"/>
          </p14:sldIdLst>
        </p14:section>
        <p14:section name="TECHNOLOGY STACK" id="{095BC31A-3E7B-4C16-9EB2-FEB30498A1F0}">
          <p14:sldIdLst>
            <p14:sldId id="323"/>
            <p14:sldId id="342"/>
            <p14:sldId id="343"/>
          </p14:sldIdLst>
        </p14:section>
        <p14:section name="MICROSERVICES" id="{7E7DC826-F1E8-4675-9ECE-BB2395F34C28}">
          <p14:sldIdLst>
            <p14:sldId id="325"/>
            <p14:sldId id="257"/>
          </p14:sldIdLst>
        </p14:section>
        <p14:section name="SYSTEM DESIGN" id="{2260D318-9BE6-4C68-94EB-A426F0A21A69}">
          <p14:sldIdLst>
            <p14:sldId id="329"/>
            <p14:sldId id="314"/>
          </p14:sldIdLst>
        </p14:section>
        <p14:section name="THANK YOU" id="{1CF5D3EA-B8D6-41CB-A1E8-85B395AE746B}">
          <p14:sldIdLst>
            <p14:sldId id="346"/>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60"/>
  </p:normalViewPr>
  <p:slideViewPr>
    <p:cSldViewPr>
      <p:cViewPr varScale="1">
        <p:scale>
          <a:sx n="52" d="100"/>
          <a:sy n="52" d="100"/>
        </p:scale>
        <p:origin x="1862" y="62"/>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6040" y="2654311"/>
            <a:ext cx="14160051" cy="2743202"/>
          </a:xfrm>
        </p:spPr>
        <p:txBody>
          <a:bodyPr anchor="b">
            <a:normAutofit/>
          </a:bodyPr>
          <a:lstStyle>
            <a:lvl1pPr algn="ctr">
              <a:defRPr sz="8100"/>
            </a:lvl1pPr>
          </a:lstStyle>
          <a:p>
            <a:r>
              <a:rPr lang="en-US"/>
              <a:t>Click to edit Master title style</a:t>
            </a:r>
            <a:endParaRPr lang="en-US" dirty="0"/>
          </a:p>
        </p:txBody>
      </p:sp>
      <p:sp>
        <p:nvSpPr>
          <p:cNvPr id="3" name="Subtitle 2"/>
          <p:cNvSpPr>
            <a:spLocks noGrp="1"/>
          </p:cNvSpPr>
          <p:nvPr>
            <p:ph type="subTitle" idx="1"/>
          </p:nvPr>
        </p:nvSpPr>
        <p:spPr>
          <a:xfrm>
            <a:off x="2056040" y="5397509"/>
            <a:ext cx="14160051" cy="1574801"/>
          </a:xfrm>
        </p:spPr>
        <p:txBody>
          <a:bodyPr anchor="t"/>
          <a:lstStyle>
            <a:lvl1pPr marL="0" indent="0" algn="ctr">
              <a:buNone/>
              <a:defRPr>
                <a:solidFill>
                  <a:schemeClr val="tx1"/>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9/26/2023</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dirty="0"/>
          </a:p>
        </p:txBody>
      </p:sp>
    </p:spTree>
    <p:extLst>
      <p:ext uri="{BB962C8B-B14F-4D97-AF65-F5344CB8AC3E}">
        <p14:creationId xmlns:p14="http://schemas.microsoft.com/office/powerpoint/2010/main" val="2284217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825" y="821711"/>
            <a:ext cx="15212699" cy="5725209"/>
          </a:xfrm>
          <a:prstGeom prst="rect">
            <a:avLst/>
          </a:prstGeom>
        </p:spPr>
      </p:pic>
      <p:sp>
        <p:nvSpPr>
          <p:cNvPr id="2" name="Title 1"/>
          <p:cNvSpPr>
            <a:spLocks noGrp="1"/>
          </p:cNvSpPr>
          <p:nvPr>
            <p:ph type="title"/>
          </p:nvPr>
        </p:nvSpPr>
        <p:spPr>
          <a:xfrm>
            <a:off x="1370709" y="6847883"/>
            <a:ext cx="15532989" cy="815208"/>
          </a:xfrm>
        </p:spPr>
        <p:txBody>
          <a:bodyPr anchor="b">
            <a:normAutofit/>
          </a:bodyPr>
          <a:lstStyle>
            <a:lvl1pPr algn="ctr">
              <a:defRPr sz="4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54024" y="1042514"/>
            <a:ext cx="14768019" cy="5288507"/>
          </a:xfrm>
          <a:effectLst>
            <a:outerShdw blurRad="38100" dist="25400" dir="4440000">
              <a:srgbClr val="000000">
                <a:alpha val="36000"/>
              </a:srgbClr>
            </a:outerShdw>
          </a:effectLst>
        </p:spPr>
        <p:txBody>
          <a:bodyPr anchor="t">
            <a:normAutofit/>
          </a:bodyPr>
          <a:lstStyle>
            <a:lvl1pPr marL="0" indent="0" algn="ctr">
              <a:buNone/>
              <a:defRPr sz="3000"/>
            </a:lvl1pPr>
            <a:lvl2pPr marL="685800" indent="0">
              <a:buNone/>
              <a:defRPr sz="3000"/>
            </a:lvl2pPr>
            <a:lvl3pPr marL="1371600" indent="0">
              <a:buNone/>
              <a:defRPr sz="30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dirty="0"/>
              <a:t>Click icon to add picture</a:t>
            </a:r>
          </a:p>
        </p:txBody>
      </p:sp>
      <p:sp>
        <p:nvSpPr>
          <p:cNvPr id="4" name="Text Placeholder 3"/>
          <p:cNvSpPr>
            <a:spLocks noGrp="1"/>
          </p:cNvSpPr>
          <p:nvPr>
            <p:ph type="body" sz="half" idx="2"/>
          </p:nvPr>
        </p:nvSpPr>
        <p:spPr>
          <a:xfrm>
            <a:off x="1370693" y="7663092"/>
            <a:ext cx="15530643" cy="1023708"/>
          </a:xfrm>
        </p:spPr>
        <p:txBody>
          <a:bodyPr anchor="t"/>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9/26/2023</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dirty="0"/>
          </a:p>
        </p:txBody>
      </p:sp>
    </p:spTree>
    <p:extLst>
      <p:ext uri="{BB962C8B-B14F-4D97-AF65-F5344CB8AC3E}">
        <p14:creationId xmlns:p14="http://schemas.microsoft.com/office/powerpoint/2010/main" val="632600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70693" y="912656"/>
            <a:ext cx="15530643" cy="5301516"/>
          </a:xfrm>
        </p:spPr>
        <p:txBody>
          <a:bodyPr anchor="ctr"/>
          <a:lstStyle>
            <a:lvl1pP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1370692" y="6442770"/>
            <a:ext cx="15530645" cy="2252739"/>
          </a:xfrm>
        </p:spPr>
        <p:txBody>
          <a:bodyPr anchor="ct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9/26/2023</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dirty="0"/>
          </a:p>
        </p:txBody>
      </p:sp>
    </p:spTree>
    <p:extLst>
      <p:ext uri="{BB962C8B-B14F-4D97-AF65-F5344CB8AC3E}">
        <p14:creationId xmlns:p14="http://schemas.microsoft.com/office/powerpoint/2010/main" val="3568128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69318" y="914400"/>
            <a:ext cx="13954128" cy="4489356"/>
          </a:xfrm>
        </p:spPr>
        <p:txBody>
          <a:bodyPr anchor="ctr"/>
          <a:lstStyle>
            <a:lvl1pP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2580967" y="5415049"/>
            <a:ext cx="13128449" cy="799124"/>
          </a:xfrm>
        </p:spPr>
        <p:txBody>
          <a:bodyPr anchor="t">
            <a:normAutofit/>
          </a:bodyPr>
          <a:lstStyle>
            <a:lvl1pPr marL="0" indent="0" algn="r">
              <a:buNone/>
              <a:defRPr sz="21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4" name="Text Placeholder 3"/>
          <p:cNvSpPr>
            <a:spLocks noGrp="1"/>
          </p:cNvSpPr>
          <p:nvPr>
            <p:ph type="body" sz="half" idx="2"/>
          </p:nvPr>
        </p:nvSpPr>
        <p:spPr>
          <a:xfrm>
            <a:off x="1370692" y="6456530"/>
            <a:ext cx="15530645" cy="2234244"/>
          </a:xfrm>
        </p:spPr>
        <p:txBody>
          <a:bodyPr anchor="ctr">
            <a:normAutofit/>
          </a:bodyP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9/26/2023</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dirty="0"/>
          </a:p>
        </p:txBody>
      </p:sp>
      <p:sp>
        <p:nvSpPr>
          <p:cNvPr id="11" name="TextBox 10"/>
          <p:cNvSpPr txBox="1"/>
          <p:nvPr/>
        </p:nvSpPr>
        <p:spPr>
          <a:xfrm>
            <a:off x="1485900" y="1327194"/>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tx1"/>
                </a:solidFill>
                <a:effectLst/>
              </a:rPr>
              <a:t>“</a:t>
            </a:r>
          </a:p>
        </p:txBody>
      </p:sp>
      <p:sp>
        <p:nvSpPr>
          <p:cNvPr id="13" name="TextBox 12"/>
          <p:cNvSpPr txBox="1"/>
          <p:nvPr/>
        </p:nvSpPr>
        <p:spPr>
          <a:xfrm>
            <a:off x="15757074" y="4392387"/>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Tree>
    <p:extLst>
      <p:ext uri="{BB962C8B-B14F-4D97-AF65-F5344CB8AC3E}">
        <p14:creationId xmlns:p14="http://schemas.microsoft.com/office/powerpoint/2010/main" val="24940845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370692" y="3190414"/>
            <a:ext cx="15530645" cy="3767753"/>
          </a:xfrm>
        </p:spPr>
        <p:txBody>
          <a:bodyPr anchor="b"/>
          <a:lstStyle>
            <a:lvl1pP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1370677" y="6975834"/>
            <a:ext cx="15528299" cy="1710966"/>
          </a:xfrm>
        </p:spPr>
        <p:txBody>
          <a:bodyPr anchor="t"/>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9/26/2023</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dirty="0"/>
          </a:p>
        </p:txBody>
      </p:sp>
    </p:spTree>
    <p:extLst>
      <p:ext uri="{BB962C8B-B14F-4D97-AF65-F5344CB8AC3E}">
        <p14:creationId xmlns:p14="http://schemas.microsoft.com/office/powerpoint/2010/main" val="4050214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370693" y="914400"/>
            <a:ext cx="15530643" cy="1455675"/>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70693" y="2828925"/>
            <a:ext cx="4951476" cy="864393"/>
          </a:xfrm>
        </p:spPr>
        <p:txBody>
          <a:bodyPr anchor="b">
            <a:noAutofit/>
          </a:bodyPr>
          <a:lstStyle>
            <a:lvl1pPr marL="0" indent="0" algn="ctr">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8" name="Text Placeholder 3"/>
          <p:cNvSpPr>
            <a:spLocks noGrp="1"/>
          </p:cNvSpPr>
          <p:nvPr>
            <p:ph type="body" sz="half" idx="15"/>
          </p:nvPr>
        </p:nvSpPr>
        <p:spPr>
          <a:xfrm>
            <a:off x="1370693" y="3857625"/>
            <a:ext cx="4951476" cy="4829175"/>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9" name="Text Placeholder 4"/>
          <p:cNvSpPr>
            <a:spLocks noGrp="1"/>
          </p:cNvSpPr>
          <p:nvPr>
            <p:ph type="body" sz="quarter" idx="3"/>
          </p:nvPr>
        </p:nvSpPr>
        <p:spPr>
          <a:xfrm>
            <a:off x="6670067" y="2828925"/>
            <a:ext cx="4951476" cy="864393"/>
          </a:xfrm>
        </p:spPr>
        <p:txBody>
          <a:bodyPr anchor="b">
            <a:noAutofit/>
          </a:bodyPr>
          <a:lstStyle>
            <a:lvl1pPr marL="0" indent="0" algn="ctr">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0" name="Text Placeholder 3"/>
          <p:cNvSpPr>
            <a:spLocks noGrp="1"/>
          </p:cNvSpPr>
          <p:nvPr>
            <p:ph type="body" sz="half" idx="16"/>
          </p:nvPr>
        </p:nvSpPr>
        <p:spPr>
          <a:xfrm>
            <a:off x="6662153" y="3857625"/>
            <a:ext cx="4951476" cy="4829175"/>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1" name="Text Placeholder 4"/>
          <p:cNvSpPr>
            <a:spLocks noGrp="1"/>
          </p:cNvSpPr>
          <p:nvPr>
            <p:ph type="body" sz="quarter" idx="13"/>
          </p:nvPr>
        </p:nvSpPr>
        <p:spPr>
          <a:xfrm>
            <a:off x="11949858" y="2828925"/>
            <a:ext cx="4951476" cy="864393"/>
          </a:xfrm>
        </p:spPr>
        <p:txBody>
          <a:bodyPr anchor="b">
            <a:noAutofit/>
          </a:bodyPr>
          <a:lstStyle>
            <a:lvl1pPr marL="0" indent="0" algn="ctr">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2" name="Text Placeholder 3"/>
          <p:cNvSpPr>
            <a:spLocks noGrp="1"/>
          </p:cNvSpPr>
          <p:nvPr>
            <p:ph type="body" sz="half" idx="17"/>
          </p:nvPr>
        </p:nvSpPr>
        <p:spPr>
          <a:xfrm>
            <a:off x="11949858" y="3857625"/>
            <a:ext cx="4951476" cy="4829175"/>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9/26/2023</a:t>
            </a:fld>
            <a:endParaRPr lang="en-US"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6F15528-21DE-4FAA-801E-634DDDAF4B2B}" type="slidenum">
              <a:rPr lang="en-IN" smtClean="0"/>
              <a:pPr/>
              <a:t>‹#›</a:t>
            </a:fld>
            <a:endParaRPr lang="en-IN" dirty="0"/>
          </a:p>
        </p:txBody>
      </p:sp>
    </p:spTree>
    <p:extLst>
      <p:ext uri="{BB962C8B-B14F-4D97-AF65-F5344CB8AC3E}">
        <p14:creationId xmlns:p14="http://schemas.microsoft.com/office/powerpoint/2010/main" val="31923107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6943" y="2727322"/>
            <a:ext cx="5009958" cy="2771777"/>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5700" y="2727322"/>
            <a:ext cx="5009958" cy="2771777"/>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4077" y="2727322"/>
            <a:ext cx="5009958" cy="2771777"/>
          </a:xfrm>
          <a:prstGeom prst="rect">
            <a:avLst/>
          </a:prstGeom>
        </p:spPr>
      </p:pic>
      <p:sp>
        <p:nvSpPr>
          <p:cNvPr id="30" name="Title 1"/>
          <p:cNvSpPr>
            <a:spLocks noGrp="1"/>
          </p:cNvSpPr>
          <p:nvPr>
            <p:ph type="title"/>
          </p:nvPr>
        </p:nvSpPr>
        <p:spPr>
          <a:xfrm>
            <a:off x="1370692" y="914400"/>
            <a:ext cx="15530645" cy="1455675"/>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70693" y="5856159"/>
            <a:ext cx="4951476" cy="864393"/>
          </a:xfrm>
        </p:spPr>
        <p:txBody>
          <a:bodyPr anchor="b">
            <a:noAutofit/>
          </a:bodyPr>
          <a:lstStyle>
            <a:lvl1pPr marL="0" indent="0" algn="ctr">
              <a:buNone/>
              <a:defRPr sz="30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0" name="Picture Placeholder 2"/>
          <p:cNvSpPr>
            <a:spLocks noGrp="1" noChangeAspect="1"/>
          </p:cNvSpPr>
          <p:nvPr>
            <p:ph type="pic" idx="15"/>
          </p:nvPr>
        </p:nvSpPr>
        <p:spPr>
          <a:xfrm>
            <a:off x="1527153" y="2908377"/>
            <a:ext cx="4638552" cy="2404431"/>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dirty="0"/>
              <a:t>Click icon to add picture</a:t>
            </a:r>
          </a:p>
        </p:txBody>
      </p:sp>
      <p:sp>
        <p:nvSpPr>
          <p:cNvPr id="21" name="Text Placeholder 3"/>
          <p:cNvSpPr>
            <a:spLocks noGrp="1"/>
          </p:cNvSpPr>
          <p:nvPr>
            <p:ph type="body" sz="half" idx="18"/>
          </p:nvPr>
        </p:nvSpPr>
        <p:spPr>
          <a:xfrm>
            <a:off x="1370693" y="6720553"/>
            <a:ext cx="4951476" cy="1966250"/>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22" name="Text Placeholder 4"/>
          <p:cNvSpPr>
            <a:spLocks noGrp="1"/>
          </p:cNvSpPr>
          <p:nvPr>
            <p:ph type="body" sz="quarter" idx="3"/>
          </p:nvPr>
        </p:nvSpPr>
        <p:spPr>
          <a:xfrm>
            <a:off x="6664182" y="5856159"/>
            <a:ext cx="4951476" cy="864393"/>
          </a:xfrm>
        </p:spPr>
        <p:txBody>
          <a:bodyPr anchor="b">
            <a:noAutofit/>
          </a:bodyPr>
          <a:lstStyle>
            <a:lvl1pPr marL="0" indent="0" algn="ctr">
              <a:buNone/>
              <a:defRPr sz="30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3" name="Picture Placeholder 2"/>
          <p:cNvSpPr>
            <a:spLocks noGrp="1" noChangeAspect="1"/>
          </p:cNvSpPr>
          <p:nvPr>
            <p:ph type="pic" idx="21"/>
          </p:nvPr>
        </p:nvSpPr>
        <p:spPr>
          <a:xfrm>
            <a:off x="6818615" y="2908641"/>
            <a:ext cx="4638552" cy="2412246"/>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dirty="0"/>
              <a:t>Click icon to add picture</a:t>
            </a:r>
          </a:p>
        </p:txBody>
      </p:sp>
      <p:sp>
        <p:nvSpPr>
          <p:cNvPr id="24" name="Text Placeholder 3"/>
          <p:cNvSpPr>
            <a:spLocks noGrp="1"/>
          </p:cNvSpPr>
          <p:nvPr>
            <p:ph type="body" sz="half" idx="19"/>
          </p:nvPr>
        </p:nvSpPr>
        <p:spPr>
          <a:xfrm>
            <a:off x="6662153" y="6720551"/>
            <a:ext cx="4951476" cy="1966250"/>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25" name="Text Placeholder 4"/>
          <p:cNvSpPr>
            <a:spLocks noGrp="1"/>
          </p:cNvSpPr>
          <p:nvPr>
            <p:ph type="body" sz="quarter" idx="13"/>
          </p:nvPr>
        </p:nvSpPr>
        <p:spPr>
          <a:xfrm>
            <a:off x="11950046" y="5856159"/>
            <a:ext cx="4951476" cy="864393"/>
          </a:xfrm>
        </p:spPr>
        <p:txBody>
          <a:bodyPr anchor="b">
            <a:noAutofit/>
          </a:bodyPr>
          <a:lstStyle>
            <a:lvl1pPr marL="0" indent="0" algn="ctr">
              <a:buNone/>
              <a:defRPr sz="30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6" name="Picture Placeholder 2"/>
          <p:cNvSpPr>
            <a:spLocks noGrp="1" noChangeAspect="1"/>
          </p:cNvSpPr>
          <p:nvPr>
            <p:ph type="pic" idx="22"/>
          </p:nvPr>
        </p:nvSpPr>
        <p:spPr>
          <a:xfrm>
            <a:off x="12113547" y="2901648"/>
            <a:ext cx="4638552" cy="2410941"/>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dirty="0"/>
              <a:t>Click icon to add picture</a:t>
            </a:r>
          </a:p>
        </p:txBody>
      </p:sp>
      <p:sp>
        <p:nvSpPr>
          <p:cNvPr id="27" name="Text Placeholder 3"/>
          <p:cNvSpPr>
            <a:spLocks noGrp="1"/>
          </p:cNvSpPr>
          <p:nvPr>
            <p:ph type="body" sz="half" idx="20"/>
          </p:nvPr>
        </p:nvSpPr>
        <p:spPr>
          <a:xfrm>
            <a:off x="11949858" y="6720548"/>
            <a:ext cx="4951476" cy="1966253"/>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9/26/2023</a:t>
            </a:fld>
            <a:endParaRPr lang="en-US"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6F15528-21DE-4FAA-801E-634DDDAF4B2B}" type="slidenum">
              <a:rPr lang="en-IN" smtClean="0"/>
              <a:pPr/>
              <a:t>‹#›</a:t>
            </a:fld>
            <a:endParaRPr lang="en-IN" dirty="0"/>
          </a:p>
        </p:txBody>
      </p:sp>
    </p:spTree>
    <p:extLst>
      <p:ext uri="{BB962C8B-B14F-4D97-AF65-F5344CB8AC3E}">
        <p14:creationId xmlns:p14="http://schemas.microsoft.com/office/powerpoint/2010/main" val="3397739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9/26/2023</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dirty="0"/>
          </a:p>
        </p:txBody>
      </p:sp>
    </p:spTree>
    <p:extLst>
      <p:ext uri="{BB962C8B-B14F-4D97-AF65-F5344CB8AC3E}">
        <p14:creationId xmlns:p14="http://schemas.microsoft.com/office/powerpoint/2010/main" val="30370147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474603" y="914399"/>
            <a:ext cx="3426731" cy="7772402"/>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370694" y="914399"/>
            <a:ext cx="11875308" cy="777240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9/26/2023</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dirty="0"/>
          </a:p>
        </p:txBody>
      </p:sp>
    </p:spTree>
    <p:extLst>
      <p:ext uri="{BB962C8B-B14F-4D97-AF65-F5344CB8AC3E}">
        <p14:creationId xmlns:p14="http://schemas.microsoft.com/office/powerpoint/2010/main" val="4185493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9/26/2023</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dirty="0"/>
          </a:p>
        </p:txBody>
      </p:sp>
    </p:spTree>
    <p:extLst>
      <p:ext uri="{BB962C8B-B14F-4D97-AF65-F5344CB8AC3E}">
        <p14:creationId xmlns:p14="http://schemas.microsoft.com/office/powerpoint/2010/main" val="3989466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3102" y="2641601"/>
            <a:ext cx="14385825" cy="2743220"/>
          </a:xfrm>
        </p:spPr>
        <p:txBody>
          <a:bodyPr anchor="b"/>
          <a:lstStyle>
            <a:lvl1pPr algn="ctr">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943102" y="5384819"/>
            <a:ext cx="14385825" cy="2260581"/>
          </a:xfrm>
        </p:spPr>
        <p:txBody>
          <a:bodyPr anchor="t"/>
          <a:lstStyle>
            <a:lvl1pPr marL="0" indent="0" algn="ct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9/26/2023</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dirty="0"/>
          </a:p>
        </p:txBody>
      </p:sp>
    </p:spTree>
    <p:extLst>
      <p:ext uri="{BB962C8B-B14F-4D97-AF65-F5344CB8AC3E}">
        <p14:creationId xmlns:p14="http://schemas.microsoft.com/office/powerpoint/2010/main" val="4217680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70693" y="2598674"/>
            <a:ext cx="7590746" cy="608812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304339" y="2598674"/>
            <a:ext cx="7596998" cy="608812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9/26/2023</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dirty="0"/>
          </a:p>
        </p:txBody>
      </p:sp>
    </p:spTree>
    <p:extLst>
      <p:ext uri="{BB962C8B-B14F-4D97-AF65-F5344CB8AC3E}">
        <p14:creationId xmlns:p14="http://schemas.microsoft.com/office/powerpoint/2010/main" val="2443223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693" y="2601760"/>
            <a:ext cx="7633608" cy="6223154"/>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7728" y="2601760"/>
            <a:ext cx="7633608" cy="6223154"/>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508808" y="2752881"/>
            <a:ext cx="7314516" cy="817326"/>
          </a:xfrm>
        </p:spPr>
        <p:txBody>
          <a:bodyPr anchor="b">
            <a:noAutofit/>
          </a:bodyPr>
          <a:lstStyle>
            <a:lvl1pPr marL="0" indent="0" algn="ctr">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508808" y="3570206"/>
            <a:ext cx="7314516" cy="5116595"/>
          </a:xfrm>
        </p:spPr>
        <p:txBody>
          <a:bodyPr anchor="t">
            <a:normAutofit/>
          </a:bodyPr>
          <a:lstStyle>
            <a:lvl1pPr>
              <a:defRPr sz="2700"/>
            </a:lvl1pPr>
            <a:lvl2pPr>
              <a:defRPr sz="2400"/>
            </a:lvl2pPr>
            <a:lvl3pPr>
              <a:defRPr sz="21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442451" y="2752882"/>
            <a:ext cx="7342995" cy="817325"/>
          </a:xfrm>
        </p:spPr>
        <p:txBody>
          <a:bodyPr anchor="b">
            <a:noAutofit/>
          </a:bodyPr>
          <a:lstStyle>
            <a:lvl1pPr marL="0" indent="0" algn="ctr">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442451" y="3570206"/>
            <a:ext cx="7342995" cy="5116595"/>
          </a:xfrm>
        </p:spPr>
        <p:txBody>
          <a:bodyPr anchor="t">
            <a:normAutofit/>
          </a:bodyPr>
          <a:lstStyle>
            <a:lvl1pPr>
              <a:defRPr sz="2700"/>
            </a:lvl1pPr>
            <a:lvl2pPr>
              <a:defRPr sz="2400"/>
            </a:lvl2pPr>
            <a:lvl3pPr>
              <a:defRPr sz="21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9/26/2023</a:t>
            </a:fld>
            <a:endParaRPr lang="en-US"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6F15528-21DE-4FAA-801E-634DDDAF4B2B}" type="slidenum">
              <a:rPr lang="en-IN" smtClean="0"/>
              <a:pPr/>
              <a:t>‹#›</a:t>
            </a:fld>
            <a:endParaRPr lang="en-IN" dirty="0"/>
          </a:p>
        </p:txBody>
      </p:sp>
    </p:spTree>
    <p:extLst>
      <p:ext uri="{BB962C8B-B14F-4D97-AF65-F5344CB8AC3E}">
        <p14:creationId xmlns:p14="http://schemas.microsoft.com/office/powerpoint/2010/main" val="337949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9/26/2023</a:t>
            </a:fld>
            <a:endParaRPr lang="en-US"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6F15528-21DE-4FAA-801E-634DDDAF4B2B}" type="slidenum">
              <a:rPr lang="en-IN" smtClean="0"/>
              <a:pPr/>
              <a:t>‹#›</a:t>
            </a:fld>
            <a:endParaRPr lang="en-IN" dirty="0"/>
          </a:p>
        </p:txBody>
      </p:sp>
    </p:spTree>
    <p:extLst>
      <p:ext uri="{BB962C8B-B14F-4D97-AF65-F5344CB8AC3E}">
        <p14:creationId xmlns:p14="http://schemas.microsoft.com/office/powerpoint/2010/main" val="1198149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9/26/2023</a:t>
            </a:fld>
            <a:endParaRPr lang="en-US"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IN" smtClean="0"/>
              <a:pPr/>
              <a:t>‹#›</a:t>
            </a:fld>
            <a:endParaRPr lang="en-IN" dirty="0"/>
          </a:p>
        </p:txBody>
      </p:sp>
    </p:spTree>
    <p:extLst>
      <p:ext uri="{BB962C8B-B14F-4D97-AF65-F5344CB8AC3E}">
        <p14:creationId xmlns:p14="http://schemas.microsoft.com/office/powerpoint/2010/main" val="2688722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0693" y="914400"/>
            <a:ext cx="5560334" cy="2732877"/>
          </a:xfrm>
        </p:spPr>
        <p:txBody>
          <a:bodyPr anchor="b">
            <a:normAutofit/>
          </a:bodyPr>
          <a:lstStyle>
            <a:lvl1pPr algn="ctr">
              <a:defRPr sz="3600" b="0"/>
            </a:lvl1pPr>
          </a:lstStyle>
          <a:p>
            <a:r>
              <a:rPr lang="en-US"/>
              <a:t>Click to edit Master title style</a:t>
            </a:r>
            <a:endParaRPr lang="en-US" dirty="0"/>
          </a:p>
        </p:txBody>
      </p:sp>
      <p:sp>
        <p:nvSpPr>
          <p:cNvPr id="3" name="Content Placeholder 2"/>
          <p:cNvSpPr>
            <a:spLocks noGrp="1"/>
          </p:cNvSpPr>
          <p:nvPr>
            <p:ph idx="1"/>
          </p:nvPr>
        </p:nvSpPr>
        <p:spPr>
          <a:xfrm>
            <a:off x="7283450" y="914400"/>
            <a:ext cx="9617886" cy="7772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70693" y="3647277"/>
            <a:ext cx="5560334" cy="5039522"/>
          </a:xfrm>
        </p:spPr>
        <p:txBody>
          <a:bodyPr anchor="t">
            <a:normAutofit/>
          </a:bodyPr>
          <a:lstStyle>
            <a:lvl1pPr marL="0" indent="0" algn="ctr">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9/26/2023</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dirty="0"/>
          </a:p>
        </p:txBody>
      </p:sp>
    </p:spTree>
    <p:extLst>
      <p:ext uri="{BB962C8B-B14F-4D97-AF65-F5344CB8AC3E}">
        <p14:creationId xmlns:p14="http://schemas.microsoft.com/office/powerpoint/2010/main" val="3957678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0498" y="914400"/>
            <a:ext cx="5376249" cy="7807248"/>
          </a:xfrm>
          <a:prstGeom prst="rect">
            <a:avLst/>
          </a:prstGeom>
        </p:spPr>
      </p:pic>
      <p:sp>
        <p:nvSpPr>
          <p:cNvPr id="2" name="Title 1"/>
          <p:cNvSpPr>
            <a:spLocks noGrp="1"/>
          </p:cNvSpPr>
          <p:nvPr>
            <p:ph type="title"/>
          </p:nvPr>
        </p:nvSpPr>
        <p:spPr>
          <a:xfrm>
            <a:off x="1370693" y="914885"/>
            <a:ext cx="8902424" cy="2744007"/>
          </a:xfrm>
        </p:spPr>
        <p:txBody>
          <a:bodyPr anchor="b">
            <a:noAutofit/>
          </a:bodyPr>
          <a:lstStyle>
            <a:lvl1pPr algn="ctr">
              <a:defRPr sz="4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163827" y="1145553"/>
            <a:ext cx="4913627" cy="7369233"/>
          </a:xfrm>
          <a:effectLst>
            <a:outerShdw blurRad="38100" dist="25400" dir="4440000">
              <a:srgbClr val="000000">
                <a:alpha val="36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dirty="0"/>
              <a:t>Click icon to add picture</a:t>
            </a:r>
          </a:p>
        </p:txBody>
      </p:sp>
      <p:sp>
        <p:nvSpPr>
          <p:cNvPr id="4" name="Text Placeholder 3"/>
          <p:cNvSpPr>
            <a:spLocks noGrp="1"/>
          </p:cNvSpPr>
          <p:nvPr>
            <p:ph type="body" sz="half" idx="2"/>
          </p:nvPr>
        </p:nvSpPr>
        <p:spPr>
          <a:xfrm>
            <a:off x="1370693" y="3658891"/>
            <a:ext cx="8902424" cy="5064201"/>
          </a:xfrm>
        </p:spPr>
        <p:txBody>
          <a:bodyPr anchor="t">
            <a:normAutofit/>
          </a:bodyPr>
          <a:lstStyle>
            <a:lvl1pPr marL="0" indent="0" algn="ctr">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9/26/2023</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dirty="0"/>
          </a:p>
        </p:txBody>
      </p:sp>
    </p:spTree>
    <p:extLst>
      <p:ext uri="{BB962C8B-B14F-4D97-AF65-F5344CB8AC3E}">
        <p14:creationId xmlns:p14="http://schemas.microsoft.com/office/powerpoint/2010/main" val="2726925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0693" y="914400"/>
            <a:ext cx="15530643" cy="1455675"/>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70693" y="2598674"/>
            <a:ext cx="15530643" cy="6088127"/>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518104" y="8824913"/>
            <a:ext cx="4114800" cy="547688"/>
          </a:xfrm>
          <a:prstGeom prst="rect">
            <a:avLst/>
          </a:prstGeom>
        </p:spPr>
        <p:txBody>
          <a:bodyPr vert="horz" lIns="91440" tIns="45720" rIns="91440" bIns="45720" rtlCol="0" anchor="ctr"/>
          <a:lstStyle>
            <a:lvl1pPr algn="r">
              <a:defRPr sz="1500">
                <a:solidFill>
                  <a:schemeClr val="tx1">
                    <a:lumMod val="95000"/>
                  </a:schemeClr>
                </a:solidFill>
                <a:effectLst>
                  <a:outerShdw blurRad="50800" dist="38100" dir="2700000" algn="tl" rotWithShape="0">
                    <a:schemeClr val="bg1">
                      <a:alpha val="43000"/>
                    </a:schemeClr>
                  </a:outerShdw>
                </a:effectLst>
              </a:defRPr>
            </a:lvl1pPr>
          </a:lstStyle>
          <a:p>
            <a:fld id="{1D8BD707-D9CF-40AE-B4C6-C98DA3205C09}" type="datetimeFigureOut">
              <a:rPr lang="en-US" smtClean="0"/>
              <a:pPr/>
              <a:t>9/26/2023</a:t>
            </a:fld>
            <a:endParaRPr lang="en-US" dirty="0"/>
          </a:p>
        </p:txBody>
      </p:sp>
      <p:sp>
        <p:nvSpPr>
          <p:cNvPr id="5" name="Footer Placeholder 4"/>
          <p:cNvSpPr>
            <a:spLocks noGrp="1"/>
          </p:cNvSpPr>
          <p:nvPr>
            <p:ph type="ftr" sz="quarter" idx="3"/>
          </p:nvPr>
        </p:nvSpPr>
        <p:spPr>
          <a:xfrm>
            <a:off x="1370693" y="8824913"/>
            <a:ext cx="10009298" cy="547688"/>
          </a:xfrm>
          <a:prstGeom prst="rect">
            <a:avLst/>
          </a:prstGeom>
        </p:spPr>
        <p:txBody>
          <a:bodyPr vert="horz" lIns="91440" tIns="45720" rIns="91440" bIns="45720" rtlCol="0" anchor="ctr"/>
          <a:lstStyle>
            <a:lvl1pPr algn="l">
              <a:defRPr sz="1500">
                <a:solidFill>
                  <a:schemeClr val="tx1">
                    <a:lumMod val="95000"/>
                  </a:schemeClr>
                </a:solidFill>
                <a:effectLst>
                  <a:outerShdw blurRad="50800" dist="38100" dir="2700000" algn="tl" rotWithShape="0">
                    <a:schemeClr val="bg1">
                      <a:alpha val="43000"/>
                    </a:schemeClr>
                  </a:outerShdw>
                </a:effectLst>
              </a:defRPr>
            </a:lvl1pPr>
          </a:lstStyle>
          <a:p>
            <a:endParaRPr lang="en-IN" dirty="0"/>
          </a:p>
        </p:txBody>
      </p:sp>
      <p:sp>
        <p:nvSpPr>
          <p:cNvPr id="6" name="Slide Number Placeholder 5"/>
          <p:cNvSpPr>
            <a:spLocks noGrp="1"/>
          </p:cNvSpPr>
          <p:nvPr>
            <p:ph type="sldNum" sz="quarter" idx="4"/>
          </p:nvPr>
        </p:nvSpPr>
        <p:spPr>
          <a:xfrm>
            <a:off x="15771017" y="8824913"/>
            <a:ext cx="1130318" cy="547688"/>
          </a:xfrm>
          <a:prstGeom prst="rect">
            <a:avLst/>
          </a:prstGeom>
        </p:spPr>
        <p:txBody>
          <a:bodyPr vert="horz" lIns="91440" tIns="45720" rIns="91440" bIns="45720" rtlCol="0" anchor="ctr"/>
          <a:lstStyle>
            <a:lvl1pPr algn="r">
              <a:defRPr sz="1500">
                <a:solidFill>
                  <a:schemeClr val="tx1">
                    <a:lumMod val="95000"/>
                  </a:schemeClr>
                </a:solidFill>
                <a:effectLst>
                  <a:outerShdw blurRad="50800" dist="38100" dir="2700000" algn="tl" rotWithShape="0">
                    <a:schemeClr val="bg1">
                      <a:alpha val="43000"/>
                    </a:schemeClr>
                  </a:outerShdw>
                </a:effectLst>
              </a:defRPr>
            </a:lvl1pPr>
          </a:lstStyle>
          <a:p>
            <a:fld id="{B6F15528-21DE-4FAA-801E-634DDDAF4B2B}" type="slidenum">
              <a:rPr lang="en-IN" smtClean="0"/>
              <a:pPr/>
              <a:t>‹#›</a:t>
            </a:fld>
            <a:endParaRPr lang="en-IN" dirty="0"/>
          </a:p>
        </p:txBody>
      </p:sp>
    </p:spTree>
    <p:extLst>
      <p:ext uri="{BB962C8B-B14F-4D97-AF65-F5344CB8AC3E}">
        <p14:creationId xmlns:p14="http://schemas.microsoft.com/office/powerpoint/2010/main" val="2446794019"/>
      </p:ext>
    </p:extLst>
  </p:cSld>
  <p:clrMap bg1="dk1" tx1="lt1" bg2="dk2" tx2="lt2" accent1="accent1" accent2="accent2" accent3="accent3" accent4="accent4" accent5="accent5" accent6="accent6" hlink="hlink" folHlink="folHlink"/>
  <p:sldLayoutIdLst>
    <p:sldLayoutId id="2147483902"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 id="2147483912" r:id="rId11"/>
    <p:sldLayoutId id="2147483913" r:id="rId12"/>
    <p:sldLayoutId id="2147483914" r:id="rId13"/>
    <p:sldLayoutId id="2147483915" r:id="rId14"/>
    <p:sldLayoutId id="2147483916" r:id="rId15"/>
    <p:sldLayoutId id="2147483917" r:id="rId16"/>
    <p:sldLayoutId id="2147483918" r:id="rId17"/>
  </p:sldLayoutIdLst>
  <p:txStyles>
    <p:titleStyle>
      <a:lvl1pPr algn="ctr" defTabSz="685800" rtl="0" eaLnBrk="1" latinLnBrk="0" hangingPunct="1">
        <a:spcBef>
          <a:spcPct val="0"/>
        </a:spcBef>
        <a:buNone/>
        <a:defRPr sz="6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459000" algn="l" defTabSz="685800" rtl="0" eaLnBrk="1" latinLnBrk="0" hangingPunct="1">
        <a:spcBef>
          <a:spcPct val="20000"/>
        </a:spcBef>
        <a:spcAft>
          <a:spcPts val="900"/>
        </a:spcAft>
        <a:buClr>
          <a:schemeClr val="tx2"/>
        </a:buClr>
        <a:buSzPct val="70000"/>
        <a:buFont typeface="Wingdings 2" charset="2"/>
        <a:buChar char=""/>
        <a:defRPr sz="3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1080000" indent="-405000" algn="l" defTabSz="685800" rtl="0" eaLnBrk="1" latinLnBrk="0" hangingPunct="1">
        <a:spcBef>
          <a:spcPct val="20000"/>
        </a:spcBef>
        <a:spcAft>
          <a:spcPts val="900"/>
        </a:spcAft>
        <a:buClr>
          <a:schemeClr val="tx2"/>
        </a:buClr>
        <a:buSzPct val="70000"/>
        <a:buFont typeface="Wingdings 2" charset="2"/>
        <a:buChar char=""/>
        <a:defRPr sz="2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539000" indent="-324000" algn="l" defTabSz="685800" rtl="0" eaLnBrk="1" latinLnBrk="0" hangingPunct="1">
        <a:spcBef>
          <a:spcPct val="20000"/>
        </a:spcBef>
        <a:spcAft>
          <a:spcPts val="900"/>
        </a:spcAft>
        <a:buClr>
          <a:schemeClr val="tx2"/>
        </a:buClr>
        <a:buSzPct val="70000"/>
        <a:buFont typeface="Wingdings 2" charset="2"/>
        <a:buChar char=""/>
        <a:defRPr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2079000" indent="-324000" algn="l" defTabSz="685800" rtl="0" eaLnBrk="1" latinLnBrk="0" hangingPunct="1">
        <a:spcBef>
          <a:spcPct val="20000"/>
        </a:spcBef>
        <a:spcAft>
          <a:spcPts val="9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2511000" indent="-324000" algn="l" defTabSz="685800" rtl="0" eaLnBrk="1" latinLnBrk="0" hangingPunct="1">
        <a:spcBef>
          <a:spcPct val="20000"/>
        </a:spcBef>
        <a:spcAft>
          <a:spcPts val="9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3021900" indent="-342900" algn="l" defTabSz="685800" rtl="0" eaLnBrk="1" latinLnBrk="0" hangingPunct="1">
        <a:spcBef>
          <a:spcPct val="20000"/>
        </a:spcBef>
        <a:spcAft>
          <a:spcPts val="9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3602700" indent="-342900" algn="l" defTabSz="685800" rtl="0" eaLnBrk="1" latinLnBrk="0" hangingPunct="1">
        <a:spcBef>
          <a:spcPct val="20000"/>
        </a:spcBef>
        <a:spcAft>
          <a:spcPts val="9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4183500" indent="-342900" algn="l" defTabSz="685800" rtl="0" eaLnBrk="1" latinLnBrk="0" hangingPunct="1">
        <a:spcBef>
          <a:spcPct val="20000"/>
        </a:spcBef>
        <a:spcAft>
          <a:spcPts val="9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4659300" indent="-342900" algn="l" defTabSz="685800" rtl="0" eaLnBrk="1" latinLnBrk="0" hangingPunct="1">
        <a:spcBef>
          <a:spcPct val="20000"/>
        </a:spcBef>
        <a:spcAft>
          <a:spcPts val="9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jpe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1.png"/><Relationship Id="rId12" Type="http://schemas.openxmlformats.org/officeDocument/2006/relationships/slide" Target="slide9.xml"/><Relationship Id="rId2" Type="http://schemas.openxmlformats.org/officeDocument/2006/relationships/image" Target="../media/image8.jpeg"/><Relationship Id="rId1" Type="http://schemas.openxmlformats.org/officeDocument/2006/relationships/slideLayout" Target="../slideLayouts/slideLayout6.xml"/><Relationship Id="rId6" Type="http://schemas.openxmlformats.org/officeDocument/2006/relationships/slide" Target="slide5.xml"/><Relationship Id="rId11" Type="http://schemas.openxmlformats.org/officeDocument/2006/relationships/image" Target="../media/image13.png"/><Relationship Id="rId5" Type="http://schemas.openxmlformats.org/officeDocument/2006/relationships/image" Target="../media/image10.png"/><Relationship Id="rId10" Type="http://schemas.openxmlformats.org/officeDocument/2006/relationships/slide" Target="slide15.xml"/><Relationship Id="rId4" Type="http://schemas.openxmlformats.org/officeDocument/2006/relationships/slide" Target="slide3.xml"/><Relationship Id="rId9" Type="http://schemas.openxmlformats.org/officeDocument/2006/relationships/image" Target="../media/image12.png"/><Relationship Id="rId14" Type="http://schemas.openxmlformats.org/officeDocument/2006/relationships/slide" Target="slide17.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990CE96C-B0E8-49CB-B717-EBFFECB66027}"/>
              </a:ext>
            </a:extLst>
          </p:cNvPr>
          <p:cNvSpPr/>
          <p:nvPr/>
        </p:nvSpPr>
        <p:spPr>
          <a:xfrm>
            <a:off x="-11943266" y="-2"/>
            <a:ext cx="8672052" cy="10287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3664496" y="0"/>
            <a:ext cx="21743894" cy="10287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97" name="Freeform: Shape 96">
              <a:extLst>
                <a:ext uri="{FF2B5EF4-FFF2-40B4-BE49-F238E27FC236}">
                  <a16:creationId xmlns:a16="http://schemas.microsoft.com/office/drawing/2014/main" id="{96A47C8C-7F88-484E-817B-572BEDC2BC69}"/>
                </a:ext>
              </a:extLst>
            </p:cNvPr>
            <p:cNvSpPr/>
            <p:nvPr/>
          </p:nvSpPr>
          <p:spPr>
            <a:xfrm>
              <a:off x="9212683" y="2337440"/>
              <a:ext cx="852977"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71177" y="3296267"/>
              <a:ext cx="1965620" cy="406553"/>
            </a:xfrm>
            <a:prstGeom prst="rect">
              <a:avLst/>
            </a:prstGeom>
            <a:noFill/>
          </p:spPr>
          <p:txBody>
            <a:bodyPr wrap="square" rtlCol="0">
              <a:spAutoFit/>
            </a:bodyPr>
            <a:lstStyle/>
            <a:p>
              <a:pPr algn="ctr"/>
              <a:r>
                <a:rPr lang="en-US" sz="5400" b="1" dirty="0">
                  <a:solidFill>
                    <a:schemeClr val="bg2"/>
                  </a:solidFill>
                  <a:latin typeface="Tw Cen MT" panose="020B0602020104020603" pitchFamily="34" charset="0"/>
                </a:rPr>
                <a:t>UPES</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16200000">
              <a:off x="9198260" y="3338847"/>
              <a:ext cx="416288" cy="268267"/>
            </a:xfrm>
            <a:prstGeom prst="rect">
              <a:avLst/>
            </a:prstGeom>
          </p:spPr>
        </p:pic>
      </p:grpSp>
      <p:sp>
        <p:nvSpPr>
          <p:cNvPr id="5" name="TextBox 4">
            <a:extLst>
              <a:ext uri="{FF2B5EF4-FFF2-40B4-BE49-F238E27FC236}">
                <a16:creationId xmlns:a16="http://schemas.microsoft.com/office/drawing/2014/main" id="{FB650905-7525-23B0-C90C-C1E76FA8E978}"/>
              </a:ext>
            </a:extLst>
          </p:cNvPr>
          <p:cNvSpPr txBox="1"/>
          <p:nvPr/>
        </p:nvSpPr>
        <p:spPr>
          <a:xfrm>
            <a:off x="-2534941" y="789667"/>
            <a:ext cx="19484784" cy="5970865"/>
          </a:xfrm>
          <a:prstGeom prst="rect">
            <a:avLst/>
          </a:prstGeom>
          <a:noFill/>
        </p:spPr>
        <p:txBody>
          <a:bodyPr wrap="square" rtlCol="0">
            <a:spAutoFit/>
          </a:bodyPr>
          <a:lstStyle/>
          <a:p>
            <a:pPr algn="ctr"/>
            <a:r>
              <a:rPr lang="en-IN" sz="8800" u="sng" dirty="0">
                <a:latin typeface="Times New Roman" panose="02020603050405020304" pitchFamily="18" charset="0"/>
                <a:cs typeface="Times New Roman" panose="02020603050405020304" pitchFamily="18" charset="0"/>
              </a:rPr>
              <a:t>DOCKER PROJECT</a:t>
            </a:r>
          </a:p>
          <a:p>
            <a:pPr algn="ctr"/>
            <a:endParaRPr lang="en-US" sz="6600" dirty="0">
              <a:latin typeface="Times New Roman" panose="02020603050405020304" pitchFamily="18" charset="0"/>
              <a:cs typeface="Times New Roman" panose="02020603050405020304" pitchFamily="18" charset="0"/>
            </a:endParaRPr>
          </a:p>
          <a:p>
            <a:pPr algn="ctr"/>
            <a:endParaRPr lang="en-IN" sz="4800" dirty="0">
              <a:latin typeface="Times New Roman" panose="02020603050405020304" pitchFamily="18" charset="0"/>
              <a:cs typeface="Times New Roman" panose="02020603050405020304" pitchFamily="18" charset="0"/>
            </a:endParaRPr>
          </a:p>
          <a:p>
            <a:pPr algn="ctr"/>
            <a:r>
              <a:rPr lang="en-IN" sz="6600" b="1" dirty="0">
                <a:latin typeface="Times New Roman" panose="02020603050405020304" pitchFamily="18" charset="0"/>
                <a:cs typeface="Times New Roman" panose="02020603050405020304" pitchFamily="18" charset="0"/>
              </a:rPr>
              <a:t>“Thought Flow”</a:t>
            </a:r>
            <a:br>
              <a:rPr lang="en-IN" sz="4800" dirty="0">
                <a:latin typeface="Times New Roman" panose="02020603050405020304" pitchFamily="18" charset="0"/>
                <a:cs typeface="Times New Roman" panose="02020603050405020304" pitchFamily="18" charset="0"/>
              </a:rPr>
            </a:br>
            <a:endParaRPr lang="en-IN" sz="4800" dirty="0">
              <a:latin typeface="Times New Roman" panose="02020603050405020304" pitchFamily="18" charset="0"/>
              <a:cs typeface="Times New Roman" panose="02020603050405020304" pitchFamily="18" charset="0"/>
            </a:endParaRPr>
          </a:p>
          <a:p>
            <a:pPr algn="ctr"/>
            <a:endParaRPr lang="en-US" sz="6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C867E81-A609-631D-05AF-65A7D5512821}"/>
              </a:ext>
            </a:extLst>
          </p:cNvPr>
          <p:cNvSpPr txBox="1"/>
          <p:nvPr/>
        </p:nvSpPr>
        <p:spPr>
          <a:xfrm>
            <a:off x="2994962" y="7097317"/>
            <a:ext cx="8424936" cy="2246769"/>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Aditya Sharma          R2142210053    B1-(H)  CCVT(III) </a:t>
            </a:r>
          </a:p>
          <a:p>
            <a:r>
              <a:rPr lang="en-IN" sz="2800" dirty="0">
                <a:latin typeface="Times New Roman" panose="02020603050405020304" pitchFamily="18" charset="0"/>
                <a:cs typeface="Times New Roman" panose="02020603050405020304" pitchFamily="18" charset="0"/>
              </a:rPr>
              <a:t>Lakshit Joshi             R2142210450    B1-(H)  CCVT(III) </a:t>
            </a:r>
          </a:p>
          <a:p>
            <a:r>
              <a:rPr lang="en-IN" sz="2800" dirty="0">
                <a:latin typeface="Times New Roman" panose="02020603050405020304" pitchFamily="18" charset="0"/>
                <a:cs typeface="Times New Roman" panose="02020603050405020304" pitchFamily="18" charset="0"/>
              </a:rPr>
              <a:t>Vibhor Minocha        R2142210852    B1-(H)  CCVT(III) </a:t>
            </a:r>
          </a:p>
          <a:p>
            <a:r>
              <a:rPr lang="en-IN" sz="2800" dirty="0">
                <a:latin typeface="Times New Roman" panose="02020603050405020304" pitchFamily="18" charset="0"/>
                <a:cs typeface="Times New Roman" panose="02020603050405020304" pitchFamily="18" charset="0"/>
              </a:rPr>
              <a:t>Divyanshu Saini        R2142210289    B1-(H)  CCVT(III) </a:t>
            </a:r>
          </a:p>
          <a:p>
            <a:r>
              <a:rPr lang="en-IN" sz="2800" dirty="0">
                <a:latin typeface="Times New Roman" panose="02020603050405020304" pitchFamily="18" charset="0"/>
                <a:cs typeface="Times New Roman" panose="02020603050405020304" pitchFamily="18" charset="0"/>
              </a:rPr>
              <a:t>Divyam Goyal           R2142210283    B1-(H)  CCVT(III)</a:t>
            </a:r>
            <a:endParaRPr lang="en-US" sz="2800" dirty="0">
              <a:solidFill>
                <a:schemeClr val="accent1">
                  <a:lumMod val="60000"/>
                  <a:lumOff val="40000"/>
                </a:schemeClr>
              </a:solidFill>
              <a:latin typeface="Tw Cen MT" panose="020B0602020104020603" pitchFamily="34" charset="0"/>
            </a:endParaRPr>
          </a:p>
        </p:txBody>
      </p:sp>
      <p:sp>
        <p:nvSpPr>
          <p:cNvPr id="10" name="TextBox 9">
            <a:extLst>
              <a:ext uri="{FF2B5EF4-FFF2-40B4-BE49-F238E27FC236}">
                <a16:creationId xmlns:a16="http://schemas.microsoft.com/office/drawing/2014/main" id="{B4105738-F9ED-E490-E6B8-77C53C77E86D}"/>
              </a:ext>
            </a:extLst>
          </p:cNvPr>
          <p:cNvSpPr txBox="1"/>
          <p:nvPr/>
        </p:nvSpPr>
        <p:spPr>
          <a:xfrm>
            <a:off x="-3664517" y="6089714"/>
            <a:ext cx="21743894" cy="830997"/>
          </a:xfrm>
          <a:prstGeom prst="rect">
            <a:avLst/>
          </a:prstGeom>
          <a:noFill/>
        </p:spPr>
        <p:txBody>
          <a:bodyPr wrap="square" rtlCol="0">
            <a:spAutoFit/>
          </a:bodyPr>
          <a:lstStyle/>
          <a:p>
            <a:pPr algn="ctr"/>
            <a:r>
              <a:rPr lang="en-US" sz="4800" dirty="0">
                <a:latin typeface="Tw Cen MT" panose="020B0602020104020603" pitchFamily="34" charset="0"/>
              </a:rPr>
              <a:t>A PRESENTATION BY:</a:t>
            </a:r>
          </a:p>
        </p:txBody>
      </p:sp>
    </p:spTree>
    <p:extLst>
      <p:ext uri="{BB962C8B-B14F-4D97-AF65-F5344CB8AC3E}">
        <p14:creationId xmlns:p14="http://schemas.microsoft.com/office/powerpoint/2010/main" val="402357831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4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40000">
                                          <p:cBhvr additive="base">
                                            <p:cTn id="7" dur="500" fill="hold"/>
                                            <p:tgtEl>
                                              <p:spTgt spid="5"/>
                                            </p:tgtEl>
                                            <p:attrNameLst>
                                              <p:attrName>ppt_x</p:attrName>
                                            </p:attrNameLst>
                                          </p:cBhvr>
                                          <p:tavLst>
                                            <p:tav tm="0">
                                              <p:val>
                                                <p:strVal val="#ppt_x"/>
                                              </p:val>
                                            </p:tav>
                                            <p:tav tm="100000">
                                              <p:val>
                                                <p:strVal val="#ppt_x"/>
                                              </p:val>
                                            </p:tav>
                                          </p:tavLst>
                                        </p:anim>
                                        <p:anim calcmode="lin" valueType="num" p14:bounceEnd="40000">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14:presetBounceEnd="40000">
                                      <p:stCondLst>
                                        <p:cond delay="0"/>
                                      </p:stCondLst>
                                      <p:childTnLst>
                                        <p:set>
                                          <p:cBhvr>
                                            <p:cTn id="11" dur="1" fill="hold">
                                              <p:stCondLst>
                                                <p:cond delay="0"/>
                                              </p:stCondLst>
                                            </p:cTn>
                                            <p:tgtEl>
                                              <p:spTgt spid="70"/>
                                            </p:tgtEl>
                                            <p:attrNameLst>
                                              <p:attrName>style.visibility</p:attrName>
                                            </p:attrNameLst>
                                          </p:cBhvr>
                                          <p:to>
                                            <p:strVal val="visible"/>
                                          </p:to>
                                        </p:set>
                                        <p:anim calcmode="lin" valueType="num" p14:bounceEnd="40000">
                                          <p:cBhvr additive="base">
                                            <p:cTn id="12" dur="500" fill="hold"/>
                                            <p:tgtEl>
                                              <p:spTgt spid="70"/>
                                            </p:tgtEl>
                                            <p:attrNameLst>
                                              <p:attrName>ppt_x</p:attrName>
                                            </p:attrNameLst>
                                          </p:cBhvr>
                                          <p:tavLst>
                                            <p:tav tm="0">
                                              <p:val>
                                                <p:strVal val="#ppt_x"/>
                                              </p:val>
                                            </p:tav>
                                            <p:tav tm="100000">
                                              <p:val>
                                                <p:strVal val="#ppt_x"/>
                                              </p:val>
                                            </p:tav>
                                          </p:tavLst>
                                        </p:anim>
                                        <p:anim calcmode="lin" valueType="num" p14:bounceEnd="40000">
                                          <p:cBhvr additive="base">
                                            <p:cTn id="13" dur="500" fill="hold"/>
                                            <p:tgtEl>
                                              <p:spTgt spid="70"/>
                                            </p:tgtEl>
                                            <p:attrNameLst>
                                              <p:attrName>ppt_y</p:attrName>
                                            </p:attrNameLst>
                                          </p:cBhvr>
                                          <p:tavLst>
                                            <p:tav tm="0">
                                              <p:val>
                                                <p:strVal val="0-#ppt_h/2"/>
                                              </p:val>
                                            </p:tav>
                                            <p:tav tm="100000">
                                              <p:val>
                                                <p:strVal val="#ppt_y"/>
                                              </p:val>
                                            </p:tav>
                                          </p:tavLst>
                                        </p:anim>
                                      </p:childTnLst>
                                    </p:cTn>
                                  </p:par>
                                  <p:par>
                                    <p:cTn id="14" presetID="2" presetClass="entr" presetSubtype="1" fill="hold" nodeType="withEffect" p14:presetBounceEnd="40000">
                                      <p:stCondLst>
                                        <p:cond delay="0"/>
                                      </p:stCondLst>
                                      <p:childTnLst>
                                        <p:set>
                                          <p:cBhvr>
                                            <p:cTn id="15" dur="1" fill="hold">
                                              <p:stCondLst>
                                                <p:cond delay="0"/>
                                              </p:stCondLst>
                                            </p:cTn>
                                            <p:tgtEl>
                                              <p:spTgt spid="95"/>
                                            </p:tgtEl>
                                            <p:attrNameLst>
                                              <p:attrName>style.visibility</p:attrName>
                                            </p:attrNameLst>
                                          </p:cBhvr>
                                          <p:to>
                                            <p:strVal val="visible"/>
                                          </p:to>
                                        </p:set>
                                        <p:anim calcmode="lin" valueType="num" p14:bounceEnd="40000">
                                          <p:cBhvr additive="base">
                                            <p:cTn id="16" dur="500" fill="hold"/>
                                            <p:tgtEl>
                                              <p:spTgt spid="95"/>
                                            </p:tgtEl>
                                            <p:attrNameLst>
                                              <p:attrName>ppt_x</p:attrName>
                                            </p:attrNameLst>
                                          </p:cBhvr>
                                          <p:tavLst>
                                            <p:tav tm="0">
                                              <p:val>
                                                <p:strVal val="#ppt_x"/>
                                              </p:val>
                                            </p:tav>
                                            <p:tav tm="100000">
                                              <p:val>
                                                <p:strVal val="#ppt_x"/>
                                              </p:val>
                                            </p:tav>
                                          </p:tavLst>
                                        </p:anim>
                                        <p:anim calcmode="lin" valueType="num" p14:bounceEnd="40000">
                                          <p:cBhvr additive="base">
                                            <p:cTn id="17" dur="500" fill="hold"/>
                                            <p:tgtEl>
                                              <p:spTgt spid="95"/>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 presetClass="entr" presetSubtype="1" fill="hold" grpId="0" nodeType="afterEffect" p14:presetBounceEnd="40000">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14:bounceEnd="40000">
                                          <p:cBhvr additive="base">
                                            <p:cTn id="21" dur="500" fill="hold"/>
                                            <p:tgtEl>
                                              <p:spTgt spid="10"/>
                                            </p:tgtEl>
                                            <p:attrNameLst>
                                              <p:attrName>ppt_x</p:attrName>
                                            </p:attrNameLst>
                                          </p:cBhvr>
                                          <p:tavLst>
                                            <p:tav tm="0">
                                              <p:val>
                                                <p:strVal val="#ppt_x"/>
                                              </p:val>
                                            </p:tav>
                                            <p:tav tm="100000">
                                              <p:val>
                                                <p:strVal val="#ppt_x"/>
                                              </p:val>
                                            </p:tav>
                                          </p:tavLst>
                                        </p:anim>
                                        <p:anim calcmode="lin" valueType="num" p14:bounceEnd="40000">
                                          <p:cBhvr additive="base">
                                            <p:cTn id="22" dur="500" fill="hold"/>
                                            <p:tgtEl>
                                              <p:spTgt spid="10"/>
                                            </p:tgtEl>
                                            <p:attrNameLst>
                                              <p:attrName>ppt_y</p:attrName>
                                            </p:attrNameLst>
                                          </p:cBhvr>
                                          <p:tavLst>
                                            <p:tav tm="0">
                                              <p:val>
                                                <p:strVal val="0-#ppt_h/2"/>
                                              </p:val>
                                            </p:tav>
                                            <p:tav tm="100000">
                                              <p:val>
                                                <p:strVal val="#ppt_y"/>
                                              </p:val>
                                            </p:tav>
                                          </p:tavLst>
                                        </p:anim>
                                      </p:childTnLst>
                                    </p:cTn>
                                  </p:par>
                                  <p:par>
                                    <p:cTn id="23" presetID="2" presetClass="entr" presetSubtype="1" fill="hold" grpId="0" nodeType="withEffect" p14:presetBounceEnd="36000">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14:bounceEnd="36000">
                                          <p:cBhvr additive="base">
                                            <p:cTn id="25" dur="500" fill="hold"/>
                                            <p:tgtEl>
                                              <p:spTgt spid="8"/>
                                            </p:tgtEl>
                                            <p:attrNameLst>
                                              <p:attrName>ppt_x</p:attrName>
                                            </p:attrNameLst>
                                          </p:cBhvr>
                                          <p:tavLst>
                                            <p:tav tm="0">
                                              <p:val>
                                                <p:strVal val="#ppt_x"/>
                                              </p:val>
                                            </p:tav>
                                            <p:tav tm="100000">
                                              <p:val>
                                                <p:strVal val="#ppt_x"/>
                                              </p:val>
                                            </p:tav>
                                          </p:tavLst>
                                        </p:anim>
                                        <p:anim calcmode="lin" valueType="num" p14:bounceEnd="36000">
                                          <p:cBhvr additive="base">
                                            <p:cTn id="26"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5" grpId="0"/>
          <p:bldP spid="8" grpId="0"/>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70"/>
                                            </p:tgtEl>
                                            <p:attrNameLst>
                                              <p:attrName>style.visibility</p:attrName>
                                            </p:attrNameLst>
                                          </p:cBhvr>
                                          <p:to>
                                            <p:strVal val="visible"/>
                                          </p:to>
                                        </p:set>
                                        <p:anim calcmode="lin" valueType="num">
                                          <p:cBhvr additive="base">
                                            <p:cTn id="12" dur="500" fill="hold"/>
                                            <p:tgtEl>
                                              <p:spTgt spid="70"/>
                                            </p:tgtEl>
                                            <p:attrNameLst>
                                              <p:attrName>ppt_x</p:attrName>
                                            </p:attrNameLst>
                                          </p:cBhvr>
                                          <p:tavLst>
                                            <p:tav tm="0">
                                              <p:val>
                                                <p:strVal val="#ppt_x"/>
                                              </p:val>
                                            </p:tav>
                                            <p:tav tm="100000">
                                              <p:val>
                                                <p:strVal val="#ppt_x"/>
                                              </p:val>
                                            </p:tav>
                                          </p:tavLst>
                                        </p:anim>
                                        <p:anim calcmode="lin" valueType="num">
                                          <p:cBhvr additive="base">
                                            <p:cTn id="13" dur="500" fill="hold"/>
                                            <p:tgtEl>
                                              <p:spTgt spid="70"/>
                                            </p:tgtEl>
                                            <p:attrNameLst>
                                              <p:attrName>ppt_y</p:attrName>
                                            </p:attrNameLst>
                                          </p:cBhvr>
                                          <p:tavLst>
                                            <p:tav tm="0">
                                              <p:val>
                                                <p:strVal val="0-#ppt_h/2"/>
                                              </p:val>
                                            </p:tav>
                                            <p:tav tm="100000">
                                              <p:val>
                                                <p:strVal val="#ppt_y"/>
                                              </p:val>
                                            </p:tav>
                                          </p:tavLst>
                                        </p:anim>
                                      </p:childTnLst>
                                    </p:cTn>
                                  </p:par>
                                  <p:par>
                                    <p:cTn id="14" presetID="2" presetClass="entr" presetSubtype="1" fill="hold" nodeType="withEffect">
                                      <p:stCondLst>
                                        <p:cond delay="0"/>
                                      </p:stCondLst>
                                      <p:childTnLst>
                                        <p:set>
                                          <p:cBhvr>
                                            <p:cTn id="15" dur="1" fill="hold">
                                              <p:stCondLst>
                                                <p:cond delay="0"/>
                                              </p:stCondLst>
                                            </p:cTn>
                                            <p:tgtEl>
                                              <p:spTgt spid="95"/>
                                            </p:tgtEl>
                                            <p:attrNameLst>
                                              <p:attrName>style.visibility</p:attrName>
                                            </p:attrNameLst>
                                          </p:cBhvr>
                                          <p:to>
                                            <p:strVal val="visible"/>
                                          </p:to>
                                        </p:set>
                                        <p:anim calcmode="lin" valueType="num">
                                          <p:cBhvr additive="base">
                                            <p:cTn id="16" dur="500" fill="hold"/>
                                            <p:tgtEl>
                                              <p:spTgt spid="95"/>
                                            </p:tgtEl>
                                            <p:attrNameLst>
                                              <p:attrName>ppt_x</p:attrName>
                                            </p:attrNameLst>
                                          </p:cBhvr>
                                          <p:tavLst>
                                            <p:tav tm="0">
                                              <p:val>
                                                <p:strVal val="#ppt_x"/>
                                              </p:val>
                                            </p:tav>
                                            <p:tav tm="100000">
                                              <p:val>
                                                <p:strVal val="#ppt_x"/>
                                              </p:val>
                                            </p:tav>
                                          </p:tavLst>
                                        </p:anim>
                                        <p:anim calcmode="lin" valueType="num">
                                          <p:cBhvr additive="base">
                                            <p:cTn id="17" dur="500" fill="hold"/>
                                            <p:tgtEl>
                                              <p:spTgt spid="95"/>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 presetClass="entr" presetSubtype="1"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0-#ppt_h/2"/>
                                              </p:val>
                                            </p:tav>
                                            <p:tav tm="100000">
                                              <p:val>
                                                <p:strVal val="#ppt_y"/>
                                              </p:val>
                                            </p:tav>
                                          </p:tavLst>
                                        </p:anim>
                                      </p:childTnLst>
                                    </p:cTn>
                                  </p:par>
                                  <p:par>
                                    <p:cTn id="23" presetID="2" presetClass="entr" presetSubtype="1"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5" grpId="0"/>
          <p:bldP spid="8" grpId="0"/>
          <p:bldP spid="10"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000" y="1471092"/>
            <a:ext cx="18001999" cy="8815908"/>
          </a:xfrm>
        </p:spPr>
        <p:txBody>
          <a:bodyPr>
            <a:normAutofit/>
          </a:bodyPr>
          <a:lstStyle/>
          <a:p>
            <a:pPr algn="just" fontAlgn="base">
              <a:spcBef>
                <a:spcPts val="900"/>
              </a:spcBef>
            </a:pPr>
            <a:endParaRPr lang="en-US" sz="3200" b="1" u="sng" dirty="0">
              <a:solidFill>
                <a:schemeClr val="tx1"/>
              </a:solidFill>
              <a:latin typeface="Times New Roman" panose="02020603050405020304" pitchFamily="18" charset="0"/>
              <a:cs typeface="Times New Roman" panose="02020603050405020304" pitchFamily="18" charset="0"/>
            </a:endParaRPr>
          </a:p>
          <a:p>
            <a:pPr marL="55350" indent="0" algn="just" fontAlgn="base">
              <a:spcBef>
                <a:spcPts val="900"/>
              </a:spcBef>
              <a:buNone/>
            </a:pPr>
            <a:r>
              <a:rPr lang="en-US" sz="3200" b="1" dirty="0">
                <a:solidFill>
                  <a:schemeClr val="tx1"/>
                </a:solidFill>
                <a:latin typeface="Times New Roman" panose="02020603050405020304" pitchFamily="18" charset="0"/>
                <a:cs typeface="Times New Roman" panose="02020603050405020304" pitchFamily="18" charset="0"/>
              </a:rPr>
              <a:t>  </a:t>
            </a:r>
            <a:r>
              <a:rPr lang="en-US" sz="3200" b="1" u="sng" dirty="0">
                <a:solidFill>
                  <a:schemeClr val="tx1"/>
                </a:solidFill>
                <a:latin typeface="Times New Roman" panose="02020603050405020304" pitchFamily="18" charset="0"/>
                <a:cs typeface="Times New Roman" panose="02020603050405020304" pitchFamily="18" charset="0"/>
              </a:rPr>
              <a:t>Sprint 1</a:t>
            </a:r>
            <a:r>
              <a:rPr lang="en-US" sz="3200" dirty="0">
                <a:solidFill>
                  <a:schemeClr val="tx1"/>
                </a:solidFill>
                <a:latin typeface="Times New Roman" panose="02020603050405020304" pitchFamily="18" charset="0"/>
                <a:cs typeface="Times New Roman" panose="02020603050405020304" pitchFamily="18" charset="0"/>
              </a:rPr>
              <a:t> –    Research and Blueprint of the Project</a:t>
            </a:r>
          </a:p>
          <a:p>
            <a:pPr marL="55350" indent="0" algn="just" fontAlgn="base">
              <a:spcBef>
                <a:spcPts val="900"/>
              </a:spcBef>
              <a:buNone/>
            </a:pPr>
            <a:endParaRPr lang="en-US" sz="3200" dirty="0">
              <a:solidFill>
                <a:schemeClr val="tx1"/>
              </a:solidFill>
              <a:latin typeface="Times New Roman" panose="02020603050405020304" pitchFamily="18" charset="0"/>
              <a:cs typeface="Times New Roman" panose="02020603050405020304" pitchFamily="18" charset="0"/>
            </a:endParaRPr>
          </a:p>
          <a:p>
            <a:pPr marL="342900" indent="-342900" algn="just" fontAlgn="base">
              <a:spcBef>
                <a:spcPts val="900"/>
              </a:spcBef>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Analyzing already available blogging website.</a:t>
            </a:r>
          </a:p>
          <a:p>
            <a:pPr marL="342900" indent="-342900" algn="just" fontAlgn="base">
              <a:spcBef>
                <a:spcPts val="900"/>
              </a:spcBef>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Setting the foundation for the project environment.(backend, frontend, version control etc.)</a:t>
            </a:r>
          </a:p>
          <a:p>
            <a:pPr marL="342900" indent="-342900" algn="just" fontAlgn="base">
              <a:spcBef>
                <a:spcPts val="900"/>
              </a:spcBef>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Identifying the core required microservices(Blog interaction, Blog Post, Search etc.) for the website.</a:t>
            </a:r>
          </a:p>
          <a:p>
            <a:pPr marL="342900" indent="-342900" algn="just" fontAlgn="base">
              <a:spcBef>
                <a:spcPts val="900"/>
              </a:spcBef>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Understanding the working of containers.</a:t>
            </a:r>
          </a:p>
          <a:p>
            <a:pPr marL="342900" indent="-342900" algn="just" fontAlgn="base">
              <a:spcBef>
                <a:spcPts val="900"/>
              </a:spcBef>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Understanding the working of K8s.</a:t>
            </a:r>
          </a:p>
          <a:p>
            <a:pPr marL="342900" indent="-342900" algn="just" fontAlgn="base">
              <a:spcBef>
                <a:spcPts val="900"/>
              </a:spcBef>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Choosing appropriate project management tool like </a:t>
            </a:r>
            <a:r>
              <a:rPr lang="en-US" sz="3200" dirty="0" err="1">
                <a:solidFill>
                  <a:schemeClr val="tx1"/>
                </a:solidFill>
                <a:latin typeface="Times New Roman" panose="02020603050405020304" pitchFamily="18" charset="0"/>
                <a:cs typeface="Times New Roman" panose="02020603050405020304" pitchFamily="18" charset="0"/>
              </a:rPr>
              <a:t>trello</a:t>
            </a:r>
            <a:r>
              <a:rPr lang="en-US" sz="3200" dirty="0">
                <a:solidFill>
                  <a:schemeClr val="tx1"/>
                </a:solidFill>
                <a:latin typeface="Times New Roman" panose="02020603050405020304" pitchFamily="18" charset="0"/>
                <a:cs typeface="Times New Roman" panose="02020603050405020304" pitchFamily="18" charset="0"/>
              </a:rPr>
              <a:t>/</a:t>
            </a:r>
            <a:r>
              <a:rPr lang="en-US" sz="3200" dirty="0" err="1">
                <a:solidFill>
                  <a:schemeClr val="tx1"/>
                </a:solidFill>
                <a:latin typeface="Times New Roman" panose="02020603050405020304" pitchFamily="18" charset="0"/>
                <a:cs typeface="Times New Roman" panose="02020603050405020304" pitchFamily="18" charset="0"/>
              </a:rPr>
              <a:t>jira</a:t>
            </a:r>
            <a:r>
              <a:rPr lang="en-US" sz="3200" dirty="0">
                <a:solidFill>
                  <a:schemeClr val="tx1"/>
                </a:solidFill>
                <a:latin typeface="Times New Roman" panose="02020603050405020304" pitchFamily="18" charset="0"/>
                <a:cs typeface="Times New Roman" panose="02020603050405020304" pitchFamily="18" charset="0"/>
              </a:rPr>
              <a:t>.</a:t>
            </a:r>
          </a:p>
          <a:p>
            <a:pPr marL="342900" indent="-342900" algn="just" fontAlgn="base">
              <a:spcBef>
                <a:spcPts val="900"/>
              </a:spcBef>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Designing the architecture of the website.</a:t>
            </a:r>
          </a:p>
          <a:p>
            <a:pPr marL="342900" indent="-342900" algn="just" fontAlgn="base">
              <a:spcBef>
                <a:spcPts val="900"/>
              </a:spcBef>
              <a:buFont typeface="Arial" panose="020B0604020202020204" pitchFamily="34" charset="0"/>
              <a:buChar char="•"/>
            </a:pPr>
            <a:endParaRPr lang="en-US" sz="3200" dirty="0">
              <a:solidFill>
                <a:schemeClr val="tx1"/>
              </a:solidFill>
              <a:latin typeface="Times New Roman" panose="02020603050405020304" pitchFamily="18" charset="0"/>
              <a:cs typeface="Times New Roman" panose="02020603050405020304" pitchFamily="18" charset="0"/>
            </a:endParaRPr>
          </a:p>
          <a:p>
            <a:pPr algn="just" fontAlgn="base">
              <a:spcBef>
                <a:spcPts val="900"/>
              </a:spcBef>
            </a:pPr>
            <a:r>
              <a:rPr lang="en-US" sz="3200" b="1" dirty="0">
                <a:solidFill>
                  <a:schemeClr val="tx1"/>
                </a:solidFill>
                <a:latin typeface="Times New Roman" panose="02020603050405020304" pitchFamily="18" charset="0"/>
                <a:cs typeface="Times New Roman" panose="02020603050405020304" pitchFamily="18" charset="0"/>
              </a:rPr>
              <a:t>Time Period – </a:t>
            </a:r>
            <a:r>
              <a:rPr lang="en-US" sz="3200" dirty="0">
                <a:solidFill>
                  <a:schemeClr val="tx1"/>
                </a:solidFill>
                <a:latin typeface="Times New Roman" panose="02020603050405020304" pitchFamily="18" charset="0"/>
                <a:cs typeface="Times New Roman" panose="02020603050405020304" pitchFamily="18" charset="0"/>
              </a:rPr>
              <a:t>1 week</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D7576DEC-4981-17C0-EB08-AC8658BE5C84}"/>
              </a:ext>
            </a:extLst>
          </p:cNvPr>
          <p:cNvSpPr txBox="1">
            <a:spLocks/>
          </p:cNvSpPr>
          <p:nvPr/>
        </p:nvSpPr>
        <p:spPr>
          <a:xfrm>
            <a:off x="2757357" y="322397"/>
            <a:ext cx="15530643" cy="1455675"/>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685800" rtl="0" eaLnBrk="1" latinLnBrk="0" hangingPunct="1">
              <a:spcBef>
                <a:spcPct val="0"/>
              </a:spcBef>
              <a:buNone/>
              <a:defRPr sz="6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200" dirty="0">
                <a:solidFill>
                  <a:schemeClr val="tx1"/>
                </a:solidFill>
                <a:latin typeface="Arial Rounded MT Bold" panose="020F0704030504030204" pitchFamily="34" charset="0"/>
              </a:rPr>
              <a:t>1</a:t>
            </a:r>
          </a:p>
        </p:txBody>
      </p:sp>
      <p:sp>
        <p:nvSpPr>
          <p:cNvPr id="7" name="TextBox 6">
            <a:extLst>
              <a:ext uri="{FF2B5EF4-FFF2-40B4-BE49-F238E27FC236}">
                <a16:creationId xmlns:a16="http://schemas.microsoft.com/office/drawing/2014/main" id="{91099C54-F1F2-06C4-BEBD-4EBB0D2AE761}"/>
              </a:ext>
            </a:extLst>
          </p:cNvPr>
          <p:cNvSpPr txBox="1"/>
          <p:nvPr/>
        </p:nvSpPr>
        <p:spPr>
          <a:xfrm>
            <a:off x="5183560" y="450071"/>
            <a:ext cx="5985000" cy="1200329"/>
          </a:xfrm>
          <a:prstGeom prst="rect">
            <a:avLst/>
          </a:prstGeom>
          <a:noFill/>
        </p:spPr>
        <p:txBody>
          <a:bodyPr wrap="square" rtlCol="0">
            <a:spAutoFit/>
          </a:bodyPr>
          <a:lstStyle/>
          <a:p>
            <a:pPr algn="ctr"/>
            <a:r>
              <a:rPr lang="en-IN" sz="7200" dirty="0">
                <a:latin typeface="Arial Rounded MT Bold" panose="020F0704030504030204" pitchFamily="34" charset="0"/>
              </a:rPr>
              <a:t>SPRINT</a:t>
            </a:r>
            <a:endParaRPr lang="en-IN" dirty="0"/>
          </a:p>
        </p:txBody>
      </p:sp>
      <p:sp>
        <p:nvSpPr>
          <p:cNvPr id="2" name="Octagon 1">
            <a:extLst>
              <a:ext uri="{FF2B5EF4-FFF2-40B4-BE49-F238E27FC236}">
                <a16:creationId xmlns:a16="http://schemas.microsoft.com/office/drawing/2014/main" id="{34DC6A15-0918-2247-ACC1-77A4839D498A}"/>
              </a:ext>
            </a:extLst>
          </p:cNvPr>
          <p:cNvSpPr/>
          <p:nvPr/>
        </p:nvSpPr>
        <p:spPr>
          <a:xfrm>
            <a:off x="-3817440" y="-4865612"/>
            <a:ext cx="25562840" cy="21170352"/>
          </a:xfrm>
          <a:prstGeom prst="octagon">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1368756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7357" y="322397"/>
            <a:ext cx="15530643" cy="1455675"/>
          </a:xfrm>
        </p:spPr>
        <p:txBody>
          <a:bodyPr>
            <a:normAutofit/>
          </a:bodyPr>
          <a:lstStyle/>
          <a:p>
            <a:r>
              <a:rPr lang="en-US" sz="7200" dirty="0">
                <a:solidFill>
                  <a:schemeClr val="tx1"/>
                </a:solidFill>
                <a:latin typeface="Arial Rounded MT Bold" panose="020F0704030504030204" pitchFamily="34" charset="0"/>
              </a:rPr>
              <a:t>2</a:t>
            </a:r>
          </a:p>
        </p:txBody>
      </p:sp>
      <p:sp>
        <p:nvSpPr>
          <p:cNvPr id="3" name="Content Placeholder 2"/>
          <p:cNvSpPr>
            <a:spLocks noGrp="1"/>
          </p:cNvSpPr>
          <p:nvPr>
            <p:ph idx="1"/>
          </p:nvPr>
        </p:nvSpPr>
        <p:spPr>
          <a:xfrm>
            <a:off x="215008" y="2119163"/>
            <a:ext cx="17857984" cy="7845439"/>
          </a:xfrm>
        </p:spPr>
        <p:txBody>
          <a:bodyPr>
            <a:normAutofit fontScale="92500" lnSpcReduction="10000"/>
          </a:bodyPr>
          <a:lstStyle/>
          <a:p>
            <a:pPr algn="just" fontAlgn="base">
              <a:spcBef>
                <a:spcPts val="900"/>
              </a:spcBef>
            </a:pPr>
            <a:r>
              <a:rPr lang="en-US" sz="3200" b="1" u="sng" dirty="0">
                <a:solidFill>
                  <a:schemeClr val="tx1"/>
                </a:solidFill>
                <a:latin typeface="Times New Roman" panose="02020603050405020304" pitchFamily="18" charset="0"/>
                <a:cs typeface="Times New Roman" panose="02020603050405020304" pitchFamily="18" charset="0"/>
              </a:rPr>
              <a:t>Sprint 2</a:t>
            </a:r>
            <a:r>
              <a:rPr lang="en-US" sz="3200" dirty="0">
                <a:solidFill>
                  <a:schemeClr val="tx1"/>
                </a:solidFill>
                <a:latin typeface="Times New Roman" panose="02020603050405020304" pitchFamily="18" charset="0"/>
                <a:cs typeface="Times New Roman" panose="02020603050405020304" pitchFamily="18" charset="0"/>
              </a:rPr>
              <a:t> –   Start the development based on the research done in sprint 1</a:t>
            </a:r>
          </a:p>
          <a:p>
            <a:pPr marL="457200" indent="-457200" algn="just" fontAlgn="base">
              <a:spcBef>
                <a:spcPts val="900"/>
              </a:spcBef>
              <a:buFont typeface="+mj-lt"/>
              <a:buAutoNum type="arabicPeriod"/>
            </a:pPr>
            <a:r>
              <a:rPr lang="en-US" sz="3200" b="1" dirty="0">
                <a:solidFill>
                  <a:schemeClr val="tx1"/>
                </a:solidFill>
                <a:latin typeface="Times New Roman" panose="02020603050405020304" pitchFamily="18" charset="0"/>
                <a:cs typeface="Times New Roman" panose="02020603050405020304" pitchFamily="18" charset="0"/>
              </a:rPr>
              <a:t>User Authentication</a:t>
            </a:r>
          </a:p>
          <a:p>
            <a:pPr algn="just" fontAlgn="base">
              <a:spcBef>
                <a:spcPts val="900"/>
              </a:spcBef>
            </a:pPr>
            <a:r>
              <a:rPr lang="en-US" sz="3200" b="1" dirty="0">
                <a:solidFill>
                  <a:schemeClr val="tx1"/>
                </a:solidFill>
                <a:latin typeface="Times New Roman" panose="02020603050405020304" pitchFamily="18" charset="0"/>
                <a:cs typeface="Times New Roman" panose="02020603050405020304" pitchFamily="18" charset="0"/>
              </a:rPr>
              <a:t>Story: </a:t>
            </a:r>
            <a:r>
              <a:rPr lang="en-US" sz="3200" dirty="0">
                <a:solidFill>
                  <a:schemeClr val="tx1"/>
                </a:solidFill>
                <a:latin typeface="Times New Roman" panose="02020603050405020304" pitchFamily="18" charset="0"/>
                <a:cs typeface="Times New Roman" panose="02020603050405020304" pitchFamily="18" charset="0"/>
              </a:rPr>
              <a:t>A new user will be able to register and login their account to our blogging website so that they can access the blogging services</a:t>
            </a:r>
          </a:p>
          <a:p>
            <a:pPr algn="just" fontAlgn="base">
              <a:spcBef>
                <a:spcPts val="900"/>
              </a:spcBef>
            </a:pPr>
            <a:r>
              <a:rPr lang="en-US" sz="3200" b="1" dirty="0">
                <a:solidFill>
                  <a:schemeClr val="tx1"/>
                </a:solidFill>
                <a:latin typeface="Times New Roman" panose="02020603050405020304" pitchFamily="18" charset="0"/>
                <a:cs typeface="Times New Roman" panose="02020603050405020304" pitchFamily="18" charset="0"/>
              </a:rPr>
              <a:t>Acceptance Criteria:</a:t>
            </a:r>
          </a:p>
          <a:p>
            <a:pPr marL="342900" indent="-342900" algn="just" fontAlgn="base">
              <a:spcBef>
                <a:spcPts val="900"/>
              </a:spcBef>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User must provide a valid email address.</a:t>
            </a:r>
          </a:p>
          <a:p>
            <a:pPr marL="342900" indent="-342900" algn="just" fontAlgn="base">
              <a:spcBef>
                <a:spcPts val="900"/>
              </a:spcBef>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Password must meet security requirements(</a:t>
            </a:r>
            <a:r>
              <a:rPr lang="en-US" sz="3200" dirty="0" err="1">
                <a:solidFill>
                  <a:schemeClr val="tx1"/>
                </a:solidFill>
                <a:latin typeface="Times New Roman" panose="02020603050405020304" pitchFamily="18" charset="0"/>
                <a:cs typeface="Times New Roman" panose="02020603050405020304" pitchFamily="18" charset="0"/>
              </a:rPr>
              <a:t>eg.</a:t>
            </a:r>
            <a:r>
              <a:rPr lang="en-US" sz="3200" dirty="0">
                <a:solidFill>
                  <a:schemeClr val="tx1"/>
                </a:solidFill>
                <a:latin typeface="Times New Roman" panose="02020603050405020304" pitchFamily="18" charset="0"/>
                <a:cs typeface="Times New Roman" panose="02020603050405020304" pitchFamily="18" charset="0"/>
              </a:rPr>
              <a:t> Minimum length, use special characters, use of both upper and lowercase)</a:t>
            </a:r>
          </a:p>
          <a:p>
            <a:pPr marL="342900" indent="-342900" algn="just" fontAlgn="base">
              <a:spcBef>
                <a:spcPts val="900"/>
              </a:spcBef>
              <a:buFont typeface="Arial" panose="020B0604020202020204" pitchFamily="34" charset="0"/>
              <a:buChar char="•"/>
            </a:pPr>
            <a:endParaRPr lang="en-US" sz="3200" b="1" dirty="0">
              <a:solidFill>
                <a:schemeClr val="tx1"/>
              </a:solidFill>
              <a:latin typeface="Times New Roman" panose="02020603050405020304" pitchFamily="18" charset="0"/>
              <a:cs typeface="Times New Roman" panose="02020603050405020304" pitchFamily="18" charset="0"/>
            </a:endParaRPr>
          </a:p>
          <a:p>
            <a:pPr algn="just" fontAlgn="base">
              <a:spcBef>
                <a:spcPts val="900"/>
              </a:spcBef>
            </a:pPr>
            <a:r>
              <a:rPr lang="en-US" sz="3200" b="1" dirty="0">
                <a:solidFill>
                  <a:schemeClr val="tx1"/>
                </a:solidFill>
                <a:latin typeface="Times New Roman" panose="02020603050405020304" pitchFamily="18" charset="0"/>
                <a:cs typeface="Times New Roman" panose="02020603050405020304" pitchFamily="18" charset="0"/>
              </a:rPr>
              <a:t>2. Integration of frontend and backend tools identified in sprint 1</a:t>
            </a:r>
          </a:p>
          <a:p>
            <a:pPr marL="342900" indent="-342900" algn="just" fontAlgn="base">
              <a:spcBef>
                <a:spcPts val="900"/>
              </a:spcBef>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Creating </a:t>
            </a:r>
            <a:r>
              <a:rPr lang="en-US" sz="3200" dirty="0" err="1">
                <a:solidFill>
                  <a:schemeClr val="tx1"/>
                </a:solidFill>
                <a:latin typeface="Times New Roman" panose="02020603050405020304" pitchFamily="18" charset="0"/>
                <a:cs typeface="Times New Roman" panose="02020603050405020304" pitchFamily="18" charset="0"/>
              </a:rPr>
              <a:t>MongoDb</a:t>
            </a:r>
            <a:r>
              <a:rPr lang="en-US" sz="3200" dirty="0">
                <a:solidFill>
                  <a:schemeClr val="tx1"/>
                </a:solidFill>
                <a:latin typeface="Times New Roman" panose="02020603050405020304" pitchFamily="18" charset="0"/>
                <a:cs typeface="Times New Roman" panose="02020603050405020304" pitchFamily="18" charset="0"/>
              </a:rPr>
              <a:t> database and Container for user authentication microservice</a:t>
            </a:r>
          </a:p>
          <a:p>
            <a:pPr marL="342900" indent="-342900" algn="just" fontAlgn="base">
              <a:spcBef>
                <a:spcPts val="900"/>
              </a:spcBef>
              <a:buFont typeface="Arial" panose="020B0604020202020204" pitchFamily="34" charset="0"/>
              <a:buChar char="•"/>
            </a:pPr>
            <a:endParaRPr lang="en-US" sz="3200" dirty="0">
              <a:solidFill>
                <a:schemeClr val="tx1"/>
              </a:solidFill>
              <a:latin typeface="Times New Roman" panose="02020603050405020304" pitchFamily="18" charset="0"/>
              <a:cs typeface="Times New Roman" panose="02020603050405020304" pitchFamily="18" charset="0"/>
            </a:endParaRPr>
          </a:p>
          <a:p>
            <a:pPr algn="just" fontAlgn="base">
              <a:spcBef>
                <a:spcPts val="900"/>
              </a:spcBef>
            </a:pPr>
            <a:r>
              <a:rPr lang="en-US" sz="3200" b="1" dirty="0">
                <a:solidFill>
                  <a:schemeClr val="tx1"/>
                </a:solidFill>
                <a:latin typeface="Times New Roman" panose="02020603050405020304" pitchFamily="18" charset="0"/>
                <a:cs typeface="Times New Roman" panose="02020603050405020304" pitchFamily="18" charset="0"/>
              </a:rPr>
              <a:t>Time Period: </a:t>
            </a:r>
            <a:r>
              <a:rPr lang="en-US" sz="3200" dirty="0">
                <a:solidFill>
                  <a:schemeClr val="tx1"/>
                </a:solidFill>
                <a:latin typeface="Times New Roman" panose="02020603050405020304" pitchFamily="18" charset="0"/>
                <a:cs typeface="Times New Roman" panose="02020603050405020304" pitchFamily="18" charset="0"/>
              </a:rPr>
              <a:t>1 week</a:t>
            </a:r>
          </a:p>
          <a:p>
            <a:pPr algn="just" fontAlgn="base">
              <a:spcBef>
                <a:spcPts val="900"/>
              </a:spcBef>
            </a:pPr>
            <a:endParaRPr lang="en-US" sz="3200" dirty="0">
              <a:solidFill>
                <a:schemeClr val="tx1"/>
              </a:solidFill>
              <a:latin typeface="Times New Roman" panose="02020603050405020304" pitchFamily="18" charset="0"/>
              <a:cs typeface="Times New Roman" panose="02020603050405020304" pitchFamily="18" charset="0"/>
            </a:endParaRPr>
          </a:p>
          <a:p>
            <a:pPr algn="just" fontAlgn="base">
              <a:spcBef>
                <a:spcPts val="900"/>
              </a:spcBef>
            </a:pPr>
            <a:endParaRPr lang="en-US" sz="3200" b="1" dirty="0">
              <a:solidFill>
                <a:schemeClr val="tx1"/>
              </a:solidFill>
              <a:latin typeface="Times New Roman" panose="02020603050405020304" pitchFamily="18" charset="0"/>
              <a:cs typeface="Times New Roman" panose="02020603050405020304" pitchFamily="18" charset="0"/>
            </a:endParaRPr>
          </a:p>
          <a:p>
            <a:pPr algn="just" fontAlgn="base">
              <a:spcBef>
                <a:spcPts val="900"/>
              </a:spcBef>
            </a:pPr>
            <a:endParaRPr lang="en-US" sz="3200" dirty="0">
              <a:solidFill>
                <a:schemeClr val="tx1"/>
              </a:solidFill>
              <a:latin typeface="Times New Roman" panose="02020603050405020304" pitchFamily="18" charset="0"/>
              <a:cs typeface="Times New Roman" panose="02020603050405020304" pitchFamily="18" charset="0"/>
            </a:endParaRPr>
          </a:p>
          <a:p>
            <a:pPr algn="just" fontAlgn="base">
              <a:spcBef>
                <a:spcPts val="900"/>
              </a:spcBef>
            </a:pPr>
            <a:endParaRPr lang="en-US" sz="3200" b="1" dirty="0">
              <a:solidFill>
                <a:schemeClr val="tx1"/>
              </a:solidFill>
              <a:latin typeface="Times New Roman" panose="02020603050405020304" pitchFamily="18" charset="0"/>
              <a:cs typeface="Times New Roman" panose="02020603050405020304" pitchFamily="18" charset="0"/>
            </a:endParaRPr>
          </a:p>
          <a:p>
            <a:pPr algn="just" fontAlgn="base">
              <a:spcBef>
                <a:spcPts val="900"/>
              </a:spcBef>
            </a:pPr>
            <a:endParaRPr lang="en-US" sz="3200" dirty="0">
              <a:solidFill>
                <a:schemeClr val="tx1"/>
              </a:solidFill>
              <a:latin typeface="Times New Roman" panose="02020603050405020304" pitchFamily="18" charset="0"/>
              <a:cs typeface="Times New Roman" panose="02020603050405020304" pitchFamily="18" charset="0"/>
            </a:endParaRPr>
          </a:p>
          <a:p>
            <a:pPr algn="just" fontAlgn="base">
              <a:spcBef>
                <a:spcPts val="900"/>
              </a:spcBef>
            </a:pPr>
            <a:endParaRPr lang="en-US" sz="3200" b="1" dirty="0">
              <a:solidFill>
                <a:schemeClr val="tx1"/>
              </a:solidFill>
              <a:latin typeface="Times New Roman" panose="02020603050405020304" pitchFamily="18" charset="0"/>
              <a:cs typeface="Times New Roman" panose="02020603050405020304" pitchFamily="18" charset="0"/>
            </a:endParaRPr>
          </a:p>
          <a:p>
            <a:pPr marL="457200" indent="-457200" algn="just" fontAlgn="base">
              <a:spcBef>
                <a:spcPts val="900"/>
              </a:spcBef>
              <a:buFont typeface="Arial" panose="020B0604020202020204" pitchFamily="34" charset="0"/>
              <a:buChar char="•"/>
            </a:pPr>
            <a:endParaRPr lang="en-US" sz="3200" dirty="0">
              <a:solidFill>
                <a:schemeClr val="tx1"/>
              </a:solidFill>
              <a:latin typeface="Times New Roman" panose="02020603050405020304" pitchFamily="18" charset="0"/>
              <a:cs typeface="Times New Roman" panose="02020603050405020304" pitchFamily="18" charset="0"/>
            </a:endParaRPr>
          </a:p>
          <a:p>
            <a:pPr marL="457200" indent="-457200" algn="just" fontAlgn="base">
              <a:spcBef>
                <a:spcPts val="900"/>
              </a:spcBef>
              <a:buFont typeface="Arial" panose="020B0604020202020204" pitchFamily="34" charset="0"/>
              <a:buChar char="•"/>
            </a:pP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15A942D-C3ED-F92E-A046-02ED9E354ABC}"/>
              </a:ext>
            </a:extLst>
          </p:cNvPr>
          <p:cNvSpPr txBox="1"/>
          <p:nvPr/>
        </p:nvSpPr>
        <p:spPr>
          <a:xfrm>
            <a:off x="5183560" y="454663"/>
            <a:ext cx="5985000" cy="1200329"/>
          </a:xfrm>
          <a:prstGeom prst="rect">
            <a:avLst/>
          </a:prstGeom>
          <a:noFill/>
        </p:spPr>
        <p:txBody>
          <a:bodyPr wrap="square" rtlCol="0">
            <a:spAutoFit/>
          </a:bodyPr>
          <a:lstStyle/>
          <a:p>
            <a:pPr algn="ctr"/>
            <a:r>
              <a:rPr lang="en-IN" sz="7200" dirty="0">
                <a:latin typeface="Arial Rounded MT Bold" panose="020F0704030504030204" pitchFamily="34" charset="0"/>
              </a:rPr>
              <a:t>SPRINT</a:t>
            </a:r>
            <a:endParaRPr lang="en-IN" dirty="0"/>
          </a:p>
        </p:txBody>
      </p:sp>
    </p:spTree>
    <p:extLst>
      <p:ext uri="{BB962C8B-B14F-4D97-AF65-F5344CB8AC3E}">
        <p14:creationId xmlns:p14="http://schemas.microsoft.com/office/powerpoint/2010/main" val="15811930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ctagon 3">
            <a:extLst>
              <a:ext uri="{FF2B5EF4-FFF2-40B4-BE49-F238E27FC236}">
                <a16:creationId xmlns:a16="http://schemas.microsoft.com/office/drawing/2014/main" id="{F2B4F9D8-B893-A50A-C073-79A4E46305EB}"/>
              </a:ext>
            </a:extLst>
          </p:cNvPr>
          <p:cNvSpPr/>
          <p:nvPr/>
        </p:nvSpPr>
        <p:spPr>
          <a:xfrm>
            <a:off x="4612750" y="318964"/>
            <a:ext cx="8964996" cy="8964996"/>
          </a:xfrm>
          <a:prstGeom prst="octagon">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206BB57D-54C2-6ACD-3B23-065688AE8812}"/>
              </a:ext>
            </a:extLst>
          </p:cNvPr>
          <p:cNvSpPr txBox="1"/>
          <p:nvPr/>
        </p:nvSpPr>
        <p:spPr>
          <a:xfrm>
            <a:off x="4612750" y="3919364"/>
            <a:ext cx="8964996" cy="3539430"/>
          </a:xfrm>
          <a:prstGeom prst="rect">
            <a:avLst/>
          </a:prstGeom>
          <a:noFill/>
        </p:spPr>
        <p:txBody>
          <a:bodyPr wrap="square" rtlCol="0">
            <a:spAutoFit/>
          </a:bodyPr>
          <a:lstStyle/>
          <a:p>
            <a:pPr algn="ctr"/>
            <a:r>
              <a:rPr lang="en-IN" sz="7600" dirty="0">
                <a:latin typeface="Arial Rounded MT Bold" panose="020F0704030504030204" pitchFamily="34" charset="0"/>
              </a:rPr>
              <a:t>TECHNOLOGY STACK</a:t>
            </a:r>
          </a:p>
          <a:p>
            <a:endParaRPr lang="en-IN" dirty="0"/>
          </a:p>
          <a:p>
            <a:endParaRPr lang="en-IN" dirty="0"/>
          </a:p>
          <a:p>
            <a:endParaRPr lang="en-IN" dirty="0"/>
          </a:p>
          <a:p>
            <a:endParaRPr lang="en-IN" dirty="0"/>
          </a:p>
        </p:txBody>
      </p:sp>
      <p:sp>
        <p:nvSpPr>
          <p:cNvPr id="3" name="TextBox 2">
            <a:extLst>
              <a:ext uri="{FF2B5EF4-FFF2-40B4-BE49-F238E27FC236}">
                <a16:creationId xmlns:a16="http://schemas.microsoft.com/office/drawing/2014/main" id="{047786DE-1945-4FE9-7270-105464195019}"/>
              </a:ext>
            </a:extLst>
          </p:cNvPr>
          <p:cNvSpPr txBox="1"/>
          <p:nvPr/>
        </p:nvSpPr>
        <p:spPr>
          <a:xfrm>
            <a:off x="-289048" y="11900899"/>
            <a:ext cx="9144000" cy="1754326"/>
          </a:xfrm>
          <a:prstGeom prst="rect">
            <a:avLst/>
          </a:prstGeom>
          <a:noFill/>
        </p:spPr>
        <p:txBody>
          <a:bodyPr wrap="square">
            <a:spAutoFit/>
          </a:bodyPr>
          <a:lstStyle/>
          <a:p>
            <a:r>
              <a:rPr lang="en-US" dirty="0"/>
              <a:t>It is essential that you make sure to understand the legal and regulatory requirements associated with international banking. Being aware of things such as where the money is kept and how transfer costs are established is important. Additionally, you should ensure you choose a financial institution that is reliable and trustworthy.  Finally, make sure the international banking institution you choose offers the services to meet your financial and investment needs.</a:t>
            </a:r>
          </a:p>
        </p:txBody>
      </p:sp>
      <p:sp>
        <p:nvSpPr>
          <p:cNvPr id="5" name="TextBox 4">
            <a:extLst>
              <a:ext uri="{FF2B5EF4-FFF2-40B4-BE49-F238E27FC236}">
                <a16:creationId xmlns:a16="http://schemas.microsoft.com/office/drawing/2014/main" id="{EDB56432-C999-FD51-5263-D4C43BCA4E2A}"/>
              </a:ext>
            </a:extLst>
          </p:cNvPr>
          <p:cNvSpPr txBox="1"/>
          <p:nvPr/>
        </p:nvSpPr>
        <p:spPr>
          <a:xfrm>
            <a:off x="17712952" y="-401116"/>
            <a:ext cx="11478586" cy="2677656"/>
          </a:xfrm>
          <a:prstGeom prst="rect">
            <a:avLst/>
          </a:prstGeom>
          <a:noFill/>
        </p:spPr>
        <p:txBody>
          <a:bodyPr wrap="square" rtlCol="0">
            <a:spAutoFit/>
          </a:bodyPr>
          <a:lstStyle/>
          <a:p>
            <a:pPr algn="ctr"/>
            <a:endParaRPr lang="en-IN" sz="4800" b="1" dirty="0">
              <a:latin typeface="Bahnschrift" panose="020B0502040204020203" pitchFamily="34" charset="0"/>
            </a:endParaRPr>
          </a:p>
          <a:p>
            <a:pPr algn="ctr"/>
            <a:r>
              <a:rPr lang="en-IN" sz="4800" b="1" dirty="0">
                <a:latin typeface="Arial Rounded MT Bold" panose="020F0704030504030204" pitchFamily="34" charset="0"/>
              </a:rPr>
              <a:t>IN AN INTERNATIONAL BANK?</a:t>
            </a:r>
            <a:endParaRPr lang="en-IN" sz="4800" dirty="0">
              <a:latin typeface="Arial Rounded MT Bold" panose="020F0704030504030204" pitchFamily="34" charset="0"/>
            </a:endParaRPr>
          </a:p>
          <a:p>
            <a:endParaRPr lang="en-IN" dirty="0"/>
          </a:p>
          <a:p>
            <a:endParaRPr lang="en-IN" dirty="0"/>
          </a:p>
          <a:p>
            <a:endParaRPr lang="en-IN" dirty="0"/>
          </a:p>
          <a:p>
            <a:endParaRPr lang="en-IN" dirty="0"/>
          </a:p>
        </p:txBody>
      </p:sp>
      <p:pic>
        <p:nvPicPr>
          <p:cNvPr id="5122" name="Picture 2" descr="Be an international banker">
            <a:extLst>
              <a:ext uri="{FF2B5EF4-FFF2-40B4-BE49-F238E27FC236}">
                <a16:creationId xmlns:a16="http://schemas.microsoft.com/office/drawing/2014/main" id="{C9E608FB-AAFE-2444-06D9-723C8DD9E2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17208" y="10469860"/>
            <a:ext cx="5905500"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33846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ctagon 7">
            <a:extLst>
              <a:ext uri="{FF2B5EF4-FFF2-40B4-BE49-F238E27FC236}">
                <a16:creationId xmlns:a16="http://schemas.microsoft.com/office/drawing/2014/main" id="{9CF108BA-54A3-46A4-206F-BD30C2945182}"/>
              </a:ext>
            </a:extLst>
          </p:cNvPr>
          <p:cNvSpPr/>
          <p:nvPr/>
        </p:nvSpPr>
        <p:spPr>
          <a:xfrm>
            <a:off x="-1805466" y="-5819718"/>
            <a:ext cx="21926436" cy="21926436"/>
          </a:xfrm>
          <a:prstGeom prst="octagon">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98631FE1-17FF-74AD-1BAF-798E285EEBE2}"/>
              </a:ext>
            </a:extLst>
          </p:cNvPr>
          <p:cNvSpPr txBox="1"/>
          <p:nvPr/>
        </p:nvSpPr>
        <p:spPr>
          <a:xfrm>
            <a:off x="180674" y="-473124"/>
            <a:ext cx="18107326" cy="4278094"/>
          </a:xfrm>
          <a:prstGeom prst="rect">
            <a:avLst/>
          </a:prstGeom>
          <a:noFill/>
        </p:spPr>
        <p:txBody>
          <a:bodyPr wrap="square" rtlCol="0">
            <a:spAutoFit/>
          </a:bodyPr>
          <a:lstStyle/>
          <a:p>
            <a:pPr algn="ctr"/>
            <a:endParaRPr lang="en-IN" sz="7200" b="1" dirty="0">
              <a:latin typeface="Bahnschrift" panose="020B0502040204020203" pitchFamily="34" charset="0"/>
            </a:endParaRPr>
          </a:p>
          <a:p>
            <a:pPr algn="ctr"/>
            <a:r>
              <a:rPr lang="en-IN" sz="7200" b="1" dirty="0">
                <a:latin typeface="Bahnschrift" panose="020B0502040204020203" pitchFamily="34" charset="0"/>
              </a:rPr>
              <a:t>TECHNOLOGY STACK</a:t>
            </a:r>
          </a:p>
          <a:p>
            <a:endParaRPr lang="en-IN" sz="3200" dirty="0"/>
          </a:p>
          <a:p>
            <a:endParaRPr lang="en-IN" sz="3200" dirty="0"/>
          </a:p>
          <a:p>
            <a:endParaRPr lang="en-IN" sz="3200" dirty="0"/>
          </a:p>
          <a:p>
            <a:endParaRPr lang="en-IN" sz="3200" dirty="0"/>
          </a:p>
        </p:txBody>
      </p:sp>
      <p:pic>
        <p:nvPicPr>
          <p:cNvPr id="4" name="Picture 12" descr="Python Logo, symbol, meaning, history, PNG, brand">
            <a:extLst>
              <a:ext uri="{FF2B5EF4-FFF2-40B4-BE49-F238E27FC236}">
                <a16:creationId xmlns:a16="http://schemas.microsoft.com/office/drawing/2014/main" id="{A4BFDCD9-61B0-035C-E85B-9D3D27E61C6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23320" y="6799684"/>
            <a:ext cx="3109410" cy="174904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6">
            <a:extLst>
              <a:ext uri="{FF2B5EF4-FFF2-40B4-BE49-F238E27FC236}">
                <a16:creationId xmlns:a16="http://schemas.microsoft.com/office/drawing/2014/main" id="{42AFA89E-0B4B-86F4-86C3-B46CFA85103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00384" y="6799684"/>
            <a:ext cx="1838386" cy="15985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0" descr="MongoDB logo and symbol, meaning, history, PNG">
            <a:extLst>
              <a:ext uri="{FF2B5EF4-FFF2-40B4-BE49-F238E27FC236}">
                <a16:creationId xmlns:a16="http://schemas.microsoft.com/office/drawing/2014/main" id="{D5A16835-1514-BCD8-A3B4-7F62C41CA31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117729" y="2834437"/>
            <a:ext cx="2557751" cy="159859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1972770-8DF2-08FB-FFDA-2A7C87EADA59}"/>
              </a:ext>
            </a:extLst>
          </p:cNvPr>
          <p:cNvSpPr txBox="1"/>
          <p:nvPr/>
        </p:nvSpPr>
        <p:spPr>
          <a:xfrm>
            <a:off x="3023320" y="4934753"/>
            <a:ext cx="4146043" cy="646331"/>
          </a:xfrm>
          <a:prstGeom prst="rect">
            <a:avLst/>
          </a:prstGeom>
          <a:noFill/>
        </p:spPr>
        <p:txBody>
          <a:bodyPr wrap="square" rtlCol="0">
            <a:spAutoFit/>
          </a:bodyPr>
          <a:lstStyle/>
          <a:p>
            <a:r>
              <a:rPr lang="en-IN" sz="3600" dirty="0"/>
              <a:t>Version Control</a:t>
            </a:r>
          </a:p>
        </p:txBody>
      </p:sp>
      <p:sp>
        <p:nvSpPr>
          <p:cNvPr id="10" name="TextBox 9">
            <a:extLst>
              <a:ext uri="{FF2B5EF4-FFF2-40B4-BE49-F238E27FC236}">
                <a16:creationId xmlns:a16="http://schemas.microsoft.com/office/drawing/2014/main" id="{B0704A69-BB85-609F-D243-F1B7F695C12D}"/>
              </a:ext>
            </a:extLst>
          </p:cNvPr>
          <p:cNvSpPr txBox="1"/>
          <p:nvPr/>
        </p:nvSpPr>
        <p:spPr>
          <a:xfrm>
            <a:off x="12365748" y="4897859"/>
            <a:ext cx="4146043" cy="646331"/>
          </a:xfrm>
          <a:prstGeom prst="rect">
            <a:avLst/>
          </a:prstGeom>
          <a:noFill/>
        </p:spPr>
        <p:txBody>
          <a:bodyPr wrap="square" rtlCol="0">
            <a:spAutoFit/>
          </a:bodyPr>
          <a:lstStyle/>
          <a:p>
            <a:r>
              <a:rPr lang="en-IN" sz="3600" dirty="0"/>
              <a:t>Database</a:t>
            </a:r>
          </a:p>
        </p:txBody>
      </p:sp>
      <p:sp>
        <p:nvSpPr>
          <p:cNvPr id="11" name="TextBox 10">
            <a:extLst>
              <a:ext uri="{FF2B5EF4-FFF2-40B4-BE49-F238E27FC236}">
                <a16:creationId xmlns:a16="http://schemas.microsoft.com/office/drawing/2014/main" id="{F5EDA5C7-78EC-CC5D-7D16-E5FF580579CC}"/>
              </a:ext>
            </a:extLst>
          </p:cNvPr>
          <p:cNvSpPr txBox="1"/>
          <p:nvPr/>
        </p:nvSpPr>
        <p:spPr>
          <a:xfrm>
            <a:off x="12600384" y="8827014"/>
            <a:ext cx="4146043" cy="646331"/>
          </a:xfrm>
          <a:prstGeom prst="rect">
            <a:avLst/>
          </a:prstGeom>
          <a:noFill/>
        </p:spPr>
        <p:txBody>
          <a:bodyPr wrap="square" rtlCol="0">
            <a:spAutoFit/>
          </a:bodyPr>
          <a:lstStyle/>
          <a:p>
            <a:r>
              <a:rPr lang="en-IN" sz="3600" dirty="0"/>
              <a:t>Frontend</a:t>
            </a:r>
          </a:p>
        </p:txBody>
      </p:sp>
      <p:sp>
        <p:nvSpPr>
          <p:cNvPr id="12" name="TextBox 11">
            <a:extLst>
              <a:ext uri="{FF2B5EF4-FFF2-40B4-BE49-F238E27FC236}">
                <a16:creationId xmlns:a16="http://schemas.microsoft.com/office/drawing/2014/main" id="{C5AF1F62-0723-9689-B443-72E8B376F0B6}"/>
              </a:ext>
            </a:extLst>
          </p:cNvPr>
          <p:cNvSpPr txBox="1"/>
          <p:nvPr/>
        </p:nvSpPr>
        <p:spPr>
          <a:xfrm>
            <a:off x="3614595" y="8796236"/>
            <a:ext cx="4146043" cy="707886"/>
          </a:xfrm>
          <a:prstGeom prst="rect">
            <a:avLst/>
          </a:prstGeom>
          <a:noFill/>
        </p:spPr>
        <p:txBody>
          <a:bodyPr wrap="square" rtlCol="0">
            <a:spAutoFit/>
          </a:bodyPr>
          <a:lstStyle/>
          <a:p>
            <a:r>
              <a:rPr lang="en-IN" sz="3600" dirty="0"/>
              <a:t>Backend</a:t>
            </a:r>
            <a:r>
              <a:rPr lang="en-IN" sz="4000" dirty="0"/>
              <a:t> </a:t>
            </a:r>
          </a:p>
        </p:txBody>
      </p:sp>
      <p:pic>
        <p:nvPicPr>
          <p:cNvPr id="3" name="Picture 4" descr="GitHub Logo and symbol, meaning, history, PNG, brand">
            <a:extLst>
              <a:ext uri="{FF2B5EF4-FFF2-40B4-BE49-F238E27FC236}">
                <a16:creationId xmlns:a16="http://schemas.microsoft.com/office/drawing/2014/main" id="{6C3A1894-C6F8-8DA6-2F0A-4E59841D4924}"/>
              </a:ext>
            </a:extLst>
          </p:cNvPr>
          <p:cNvPicPr>
            <a:picLocks noChangeAspect="1" noChangeArrowheads="1"/>
          </p:cNvPicPr>
          <p:nvPr/>
        </p:nvPicPr>
        <p:blipFill>
          <a:blip r:embed="rId5" cstate="print">
            <a:lum bright="70000" contrast="-70000"/>
            <a:extLst>
              <a:ext uri="{28A0092B-C50C-407E-A947-70E740481C1C}">
                <a14:useLocalDpi xmlns:a14="http://schemas.microsoft.com/office/drawing/2010/main" val="0"/>
              </a:ext>
            </a:extLst>
          </a:blip>
          <a:srcRect/>
          <a:stretch>
            <a:fillRect/>
          </a:stretch>
        </p:blipFill>
        <p:spPr bwMode="auto">
          <a:xfrm>
            <a:off x="2671922" y="2561551"/>
            <a:ext cx="3812206" cy="2144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02201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14:presetBounceEnd="8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80000">
                                          <p:cBhvr additive="base">
                                            <p:cTn id="7" dur="500" fill="hold"/>
                                            <p:tgtEl>
                                              <p:spTgt spid="4"/>
                                            </p:tgtEl>
                                            <p:attrNameLst>
                                              <p:attrName>ppt_x</p:attrName>
                                            </p:attrNameLst>
                                          </p:cBhvr>
                                          <p:tavLst>
                                            <p:tav tm="0">
                                              <p:val>
                                                <p:strVal val="#ppt_x"/>
                                              </p:val>
                                            </p:tav>
                                            <p:tav tm="100000">
                                              <p:val>
                                                <p:strVal val="#ppt_x"/>
                                              </p:val>
                                            </p:tav>
                                          </p:tavLst>
                                        </p:anim>
                                        <p:anim calcmode="lin" valueType="num" p14:bounceEnd="80000">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80000">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14:bounceEnd="80000">
                                          <p:cBhvr additive="base">
                                            <p:cTn id="11" dur="500" fill="hold"/>
                                            <p:tgtEl>
                                              <p:spTgt spid="5"/>
                                            </p:tgtEl>
                                            <p:attrNameLst>
                                              <p:attrName>ppt_x</p:attrName>
                                            </p:attrNameLst>
                                          </p:cBhvr>
                                          <p:tavLst>
                                            <p:tav tm="0">
                                              <p:val>
                                                <p:strVal val="#ppt_x"/>
                                              </p:val>
                                            </p:tav>
                                            <p:tav tm="100000">
                                              <p:val>
                                                <p:strVal val="#ppt_x"/>
                                              </p:val>
                                            </p:tav>
                                          </p:tavLst>
                                        </p:anim>
                                        <p:anim calcmode="lin" valueType="num" p14:bounceEnd="80000">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14:presetBounceEnd="80000">
                                      <p:stCondLst>
                                        <p:cond delay="500"/>
                                      </p:stCondLst>
                                      <p:childTnLst>
                                        <p:set>
                                          <p:cBhvr>
                                            <p:cTn id="14" dur="1" fill="hold">
                                              <p:stCondLst>
                                                <p:cond delay="0"/>
                                              </p:stCondLst>
                                            </p:cTn>
                                            <p:tgtEl>
                                              <p:spTgt spid="6"/>
                                            </p:tgtEl>
                                            <p:attrNameLst>
                                              <p:attrName>style.visibility</p:attrName>
                                            </p:attrNameLst>
                                          </p:cBhvr>
                                          <p:to>
                                            <p:strVal val="visible"/>
                                          </p:to>
                                        </p:set>
                                        <p:anim calcmode="lin" valueType="num" p14:bounceEnd="80000">
                                          <p:cBhvr additive="base">
                                            <p:cTn id="15" dur="500" fill="hold"/>
                                            <p:tgtEl>
                                              <p:spTgt spid="6"/>
                                            </p:tgtEl>
                                            <p:attrNameLst>
                                              <p:attrName>ppt_x</p:attrName>
                                            </p:attrNameLst>
                                          </p:cBhvr>
                                          <p:tavLst>
                                            <p:tav tm="0">
                                              <p:val>
                                                <p:strVal val="#ppt_x"/>
                                              </p:val>
                                            </p:tav>
                                            <p:tav tm="100000">
                                              <p:val>
                                                <p:strVal val="#ppt_x"/>
                                              </p:val>
                                            </p:tav>
                                          </p:tavLst>
                                        </p:anim>
                                        <p:anim calcmode="lin" valueType="num" p14:bounceEnd="80000">
                                          <p:cBhvr additive="base">
                                            <p:cTn id="16" dur="500" fill="hold"/>
                                            <p:tgtEl>
                                              <p:spTgt spid="6"/>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14:presetBounceEnd="80000">
                                      <p:stCondLst>
                                        <p:cond delay="500"/>
                                      </p:stCondLst>
                                      <p:childTnLst>
                                        <p:set>
                                          <p:cBhvr>
                                            <p:cTn id="18" dur="1" fill="hold">
                                              <p:stCondLst>
                                                <p:cond delay="0"/>
                                              </p:stCondLst>
                                            </p:cTn>
                                            <p:tgtEl>
                                              <p:spTgt spid="7"/>
                                            </p:tgtEl>
                                            <p:attrNameLst>
                                              <p:attrName>style.visibility</p:attrName>
                                            </p:attrNameLst>
                                          </p:cBhvr>
                                          <p:to>
                                            <p:strVal val="visible"/>
                                          </p:to>
                                        </p:set>
                                        <p:anim calcmode="lin" valueType="num" p14:bounceEnd="80000">
                                          <p:cBhvr additive="base">
                                            <p:cTn id="19" dur="500" fill="hold"/>
                                            <p:tgtEl>
                                              <p:spTgt spid="7"/>
                                            </p:tgtEl>
                                            <p:attrNameLst>
                                              <p:attrName>ppt_x</p:attrName>
                                            </p:attrNameLst>
                                          </p:cBhvr>
                                          <p:tavLst>
                                            <p:tav tm="0">
                                              <p:val>
                                                <p:strVal val="#ppt_x"/>
                                              </p:val>
                                            </p:tav>
                                            <p:tav tm="100000">
                                              <p:val>
                                                <p:strVal val="#ppt_x"/>
                                              </p:val>
                                            </p:tav>
                                          </p:tavLst>
                                        </p:anim>
                                        <p:anim calcmode="lin" valueType="num" p14:bounceEnd="80000">
                                          <p:cBhvr additive="base">
                                            <p:cTn id="20" dur="500" fill="hold"/>
                                            <p:tgtEl>
                                              <p:spTgt spid="7"/>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14:presetBounceEnd="80000">
                                      <p:stCondLst>
                                        <p:cond delay="500"/>
                                      </p:stCondLst>
                                      <p:childTnLst>
                                        <p:set>
                                          <p:cBhvr>
                                            <p:cTn id="22" dur="1" fill="hold">
                                              <p:stCondLst>
                                                <p:cond delay="0"/>
                                              </p:stCondLst>
                                            </p:cTn>
                                            <p:tgtEl>
                                              <p:spTgt spid="10"/>
                                            </p:tgtEl>
                                            <p:attrNameLst>
                                              <p:attrName>style.visibility</p:attrName>
                                            </p:attrNameLst>
                                          </p:cBhvr>
                                          <p:to>
                                            <p:strVal val="visible"/>
                                          </p:to>
                                        </p:set>
                                        <p:anim calcmode="lin" valueType="num" p14:bounceEnd="80000">
                                          <p:cBhvr additive="base">
                                            <p:cTn id="23" dur="500" fill="hold"/>
                                            <p:tgtEl>
                                              <p:spTgt spid="10"/>
                                            </p:tgtEl>
                                            <p:attrNameLst>
                                              <p:attrName>ppt_x</p:attrName>
                                            </p:attrNameLst>
                                          </p:cBhvr>
                                          <p:tavLst>
                                            <p:tav tm="0">
                                              <p:val>
                                                <p:strVal val="#ppt_x"/>
                                              </p:val>
                                            </p:tav>
                                            <p:tav tm="100000">
                                              <p:val>
                                                <p:strVal val="#ppt_x"/>
                                              </p:val>
                                            </p:tav>
                                          </p:tavLst>
                                        </p:anim>
                                        <p:anim calcmode="lin" valueType="num" p14:bounceEnd="80000">
                                          <p:cBhvr additive="base">
                                            <p:cTn id="24" dur="500" fill="hold"/>
                                            <p:tgtEl>
                                              <p:spTgt spid="10"/>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14:presetBounceEnd="80000">
                                      <p:stCondLst>
                                        <p:cond delay="500"/>
                                      </p:stCondLst>
                                      <p:childTnLst>
                                        <p:set>
                                          <p:cBhvr>
                                            <p:cTn id="26" dur="1" fill="hold">
                                              <p:stCondLst>
                                                <p:cond delay="0"/>
                                              </p:stCondLst>
                                            </p:cTn>
                                            <p:tgtEl>
                                              <p:spTgt spid="11"/>
                                            </p:tgtEl>
                                            <p:attrNameLst>
                                              <p:attrName>style.visibility</p:attrName>
                                            </p:attrNameLst>
                                          </p:cBhvr>
                                          <p:to>
                                            <p:strVal val="visible"/>
                                          </p:to>
                                        </p:set>
                                        <p:anim calcmode="lin" valueType="num" p14:bounceEnd="80000">
                                          <p:cBhvr additive="base">
                                            <p:cTn id="27" dur="500" fill="hold"/>
                                            <p:tgtEl>
                                              <p:spTgt spid="11"/>
                                            </p:tgtEl>
                                            <p:attrNameLst>
                                              <p:attrName>ppt_x</p:attrName>
                                            </p:attrNameLst>
                                          </p:cBhvr>
                                          <p:tavLst>
                                            <p:tav tm="0">
                                              <p:val>
                                                <p:strVal val="#ppt_x"/>
                                              </p:val>
                                            </p:tav>
                                            <p:tav tm="100000">
                                              <p:val>
                                                <p:strVal val="#ppt_x"/>
                                              </p:val>
                                            </p:tav>
                                          </p:tavLst>
                                        </p:anim>
                                        <p:anim calcmode="lin" valueType="num" p14:bounceEnd="80000">
                                          <p:cBhvr additive="base">
                                            <p:cTn id="28" dur="500" fill="hold"/>
                                            <p:tgtEl>
                                              <p:spTgt spid="11"/>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14:presetBounceEnd="80000">
                                      <p:stCondLst>
                                        <p:cond delay="500"/>
                                      </p:stCondLst>
                                      <p:childTnLst>
                                        <p:set>
                                          <p:cBhvr>
                                            <p:cTn id="30" dur="1" fill="hold">
                                              <p:stCondLst>
                                                <p:cond delay="0"/>
                                              </p:stCondLst>
                                            </p:cTn>
                                            <p:tgtEl>
                                              <p:spTgt spid="12"/>
                                            </p:tgtEl>
                                            <p:attrNameLst>
                                              <p:attrName>style.visibility</p:attrName>
                                            </p:attrNameLst>
                                          </p:cBhvr>
                                          <p:to>
                                            <p:strVal val="visible"/>
                                          </p:to>
                                        </p:set>
                                        <p:anim calcmode="lin" valueType="num" p14:bounceEnd="80000">
                                          <p:cBhvr additive="base">
                                            <p:cTn id="31" dur="500" fill="hold"/>
                                            <p:tgtEl>
                                              <p:spTgt spid="12"/>
                                            </p:tgtEl>
                                            <p:attrNameLst>
                                              <p:attrName>ppt_x</p:attrName>
                                            </p:attrNameLst>
                                          </p:cBhvr>
                                          <p:tavLst>
                                            <p:tav tm="0">
                                              <p:val>
                                                <p:strVal val="#ppt_x"/>
                                              </p:val>
                                            </p:tav>
                                            <p:tav tm="100000">
                                              <p:val>
                                                <p:strVal val="#ppt_x"/>
                                              </p:val>
                                            </p:tav>
                                          </p:tavLst>
                                        </p:anim>
                                        <p:anim calcmode="lin" valueType="num" p14:bounceEnd="80000">
                                          <p:cBhvr additive="base">
                                            <p:cTn id="32" dur="500" fill="hold"/>
                                            <p:tgtEl>
                                              <p:spTgt spid="12"/>
                                            </p:tgtEl>
                                            <p:attrNameLst>
                                              <p:attrName>ppt_y</p:attrName>
                                            </p:attrNameLst>
                                          </p:cBhvr>
                                          <p:tavLst>
                                            <p:tav tm="0">
                                              <p:val>
                                                <p:strVal val="0-#ppt_h/2"/>
                                              </p:val>
                                            </p:tav>
                                            <p:tav tm="100000">
                                              <p:val>
                                                <p:strVal val="#ppt_y"/>
                                              </p:val>
                                            </p:tav>
                                          </p:tavLst>
                                        </p:anim>
                                      </p:childTnLst>
                                    </p:cTn>
                                  </p:par>
                                  <p:par>
                                    <p:cTn id="33" presetID="2" presetClass="entr" presetSubtype="1" fill="hold" nodeType="withEffect" p14:presetBounceEnd="80000">
                                      <p:stCondLst>
                                        <p:cond delay="500"/>
                                      </p:stCondLst>
                                      <p:childTnLst>
                                        <p:set>
                                          <p:cBhvr>
                                            <p:cTn id="34" dur="1" fill="hold">
                                              <p:stCondLst>
                                                <p:cond delay="0"/>
                                              </p:stCondLst>
                                            </p:cTn>
                                            <p:tgtEl>
                                              <p:spTgt spid="3"/>
                                            </p:tgtEl>
                                            <p:attrNameLst>
                                              <p:attrName>style.visibility</p:attrName>
                                            </p:attrNameLst>
                                          </p:cBhvr>
                                          <p:to>
                                            <p:strVal val="visible"/>
                                          </p:to>
                                        </p:set>
                                        <p:anim calcmode="lin" valueType="num" p14:bounceEnd="80000">
                                          <p:cBhvr additive="base">
                                            <p:cTn id="35" dur="500" fill="hold"/>
                                            <p:tgtEl>
                                              <p:spTgt spid="3"/>
                                            </p:tgtEl>
                                            <p:attrNameLst>
                                              <p:attrName>ppt_x</p:attrName>
                                            </p:attrNameLst>
                                          </p:cBhvr>
                                          <p:tavLst>
                                            <p:tav tm="0">
                                              <p:val>
                                                <p:strVal val="#ppt_x"/>
                                              </p:val>
                                            </p:tav>
                                            <p:tav tm="100000">
                                              <p:val>
                                                <p:strVal val="#ppt_x"/>
                                              </p:val>
                                            </p:tav>
                                          </p:tavLst>
                                        </p:anim>
                                        <p:anim calcmode="lin" valueType="num" p14:bounceEnd="80000">
                                          <p:cBhvr additive="base">
                                            <p:cTn id="36"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P spid="1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5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5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5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50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0-#ppt_h/2"/>
                                              </p:val>
                                            </p:tav>
                                            <p:tav tm="100000">
                                              <p:val>
                                                <p:strVal val="#ppt_y"/>
                                              </p:val>
                                            </p:tav>
                                          </p:tavLst>
                                        </p:anim>
                                      </p:childTnLst>
                                    </p:cTn>
                                  </p:par>
                                  <p:par>
                                    <p:cTn id="33" presetID="2" presetClass="entr" presetSubtype="1" fill="hold" nodeType="withEffect">
                                      <p:stCondLst>
                                        <p:cond delay="50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500" fill="hold"/>
                                            <p:tgtEl>
                                              <p:spTgt spid="3"/>
                                            </p:tgtEl>
                                            <p:attrNameLst>
                                              <p:attrName>ppt_x</p:attrName>
                                            </p:attrNameLst>
                                          </p:cBhvr>
                                          <p:tavLst>
                                            <p:tav tm="0">
                                              <p:val>
                                                <p:strVal val="#ppt_x"/>
                                              </p:val>
                                            </p:tav>
                                            <p:tav tm="100000">
                                              <p:val>
                                                <p:strVal val="#ppt_x"/>
                                              </p:val>
                                            </p:tav>
                                          </p:tavLst>
                                        </p:anim>
                                        <p:anim calcmode="lin" valueType="num">
                                          <p:cBhvr additive="base">
                                            <p:cTn id="36"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P spid="12"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ctagon 7">
            <a:extLst>
              <a:ext uri="{FF2B5EF4-FFF2-40B4-BE49-F238E27FC236}">
                <a16:creationId xmlns:a16="http://schemas.microsoft.com/office/drawing/2014/main" id="{9CF108BA-54A3-46A4-206F-BD30C2945182}"/>
              </a:ext>
            </a:extLst>
          </p:cNvPr>
          <p:cNvSpPr/>
          <p:nvPr/>
        </p:nvSpPr>
        <p:spPr>
          <a:xfrm>
            <a:off x="-1805466" y="-5819718"/>
            <a:ext cx="21926436" cy="21926436"/>
          </a:xfrm>
          <a:prstGeom prst="octagon">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98631FE1-17FF-74AD-1BAF-798E285EEBE2}"/>
              </a:ext>
            </a:extLst>
          </p:cNvPr>
          <p:cNvSpPr txBox="1"/>
          <p:nvPr/>
        </p:nvSpPr>
        <p:spPr>
          <a:xfrm>
            <a:off x="109682" y="-473124"/>
            <a:ext cx="18107326" cy="4278094"/>
          </a:xfrm>
          <a:prstGeom prst="rect">
            <a:avLst/>
          </a:prstGeom>
          <a:noFill/>
        </p:spPr>
        <p:txBody>
          <a:bodyPr wrap="square" rtlCol="0">
            <a:spAutoFit/>
          </a:bodyPr>
          <a:lstStyle/>
          <a:p>
            <a:pPr algn="ctr"/>
            <a:endParaRPr lang="en-IN" sz="7200" b="1" dirty="0">
              <a:latin typeface="Bahnschrift" panose="020B0502040204020203" pitchFamily="34" charset="0"/>
            </a:endParaRPr>
          </a:p>
          <a:p>
            <a:pPr algn="ctr"/>
            <a:r>
              <a:rPr lang="en-IN" sz="7200" b="1" dirty="0">
                <a:latin typeface="Bahnschrift" panose="020B0502040204020203" pitchFamily="34" charset="0"/>
              </a:rPr>
              <a:t>TECHNOLOGY STACK</a:t>
            </a:r>
          </a:p>
          <a:p>
            <a:endParaRPr lang="en-IN" sz="3200" dirty="0"/>
          </a:p>
          <a:p>
            <a:endParaRPr lang="en-IN" sz="3200" dirty="0"/>
          </a:p>
          <a:p>
            <a:endParaRPr lang="en-IN" sz="3200" dirty="0"/>
          </a:p>
          <a:p>
            <a:endParaRPr lang="en-IN" sz="3200" dirty="0"/>
          </a:p>
        </p:txBody>
      </p:sp>
      <p:sp>
        <p:nvSpPr>
          <p:cNvPr id="7" name="TextBox 6">
            <a:extLst>
              <a:ext uri="{FF2B5EF4-FFF2-40B4-BE49-F238E27FC236}">
                <a16:creationId xmlns:a16="http://schemas.microsoft.com/office/drawing/2014/main" id="{61972770-8DF2-08FB-FFDA-2A7C87EADA59}"/>
              </a:ext>
            </a:extLst>
          </p:cNvPr>
          <p:cNvSpPr txBox="1"/>
          <p:nvPr/>
        </p:nvSpPr>
        <p:spPr>
          <a:xfrm>
            <a:off x="1347096" y="4764102"/>
            <a:ext cx="4146043" cy="646331"/>
          </a:xfrm>
          <a:prstGeom prst="rect">
            <a:avLst/>
          </a:prstGeom>
          <a:noFill/>
        </p:spPr>
        <p:txBody>
          <a:bodyPr wrap="square" rtlCol="0">
            <a:spAutoFit/>
          </a:bodyPr>
          <a:lstStyle/>
          <a:p>
            <a:r>
              <a:rPr lang="en-IN" sz="3600" dirty="0"/>
              <a:t>Project Manager</a:t>
            </a:r>
          </a:p>
        </p:txBody>
      </p:sp>
      <p:sp>
        <p:nvSpPr>
          <p:cNvPr id="10" name="TextBox 9">
            <a:extLst>
              <a:ext uri="{FF2B5EF4-FFF2-40B4-BE49-F238E27FC236}">
                <a16:creationId xmlns:a16="http://schemas.microsoft.com/office/drawing/2014/main" id="{B0704A69-BB85-609F-D243-F1B7F695C12D}"/>
              </a:ext>
            </a:extLst>
          </p:cNvPr>
          <p:cNvSpPr txBox="1"/>
          <p:nvPr/>
        </p:nvSpPr>
        <p:spPr>
          <a:xfrm>
            <a:off x="13519577" y="4964042"/>
            <a:ext cx="4146043" cy="646331"/>
          </a:xfrm>
          <a:prstGeom prst="rect">
            <a:avLst/>
          </a:prstGeom>
          <a:noFill/>
        </p:spPr>
        <p:txBody>
          <a:bodyPr wrap="square" rtlCol="0">
            <a:spAutoFit/>
          </a:bodyPr>
          <a:lstStyle/>
          <a:p>
            <a:r>
              <a:rPr lang="en-IN" sz="3600" dirty="0"/>
              <a:t>Orchestration</a:t>
            </a:r>
          </a:p>
        </p:txBody>
      </p:sp>
      <p:sp>
        <p:nvSpPr>
          <p:cNvPr id="11" name="TextBox 10">
            <a:extLst>
              <a:ext uri="{FF2B5EF4-FFF2-40B4-BE49-F238E27FC236}">
                <a16:creationId xmlns:a16="http://schemas.microsoft.com/office/drawing/2014/main" id="{F5EDA5C7-78EC-CC5D-7D16-E5FF580579CC}"/>
              </a:ext>
            </a:extLst>
          </p:cNvPr>
          <p:cNvSpPr txBox="1"/>
          <p:nvPr/>
        </p:nvSpPr>
        <p:spPr>
          <a:xfrm>
            <a:off x="11880304" y="8796348"/>
            <a:ext cx="4146043" cy="1200329"/>
          </a:xfrm>
          <a:prstGeom prst="rect">
            <a:avLst/>
          </a:prstGeom>
          <a:noFill/>
        </p:spPr>
        <p:txBody>
          <a:bodyPr wrap="square" rtlCol="0">
            <a:spAutoFit/>
          </a:bodyPr>
          <a:lstStyle/>
          <a:p>
            <a:r>
              <a:rPr lang="en-IN" sz="3600" dirty="0"/>
              <a:t>Communication</a:t>
            </a:r>
          </a:p>
          <a:p>
            <a:r>
              <a:rPr lang="en-IN" sz="3600" dirty="0"/>
              <a:t>Of Microservices</a:t>
            </a:r>
          </a:p>
        </p:txBody>
      </p:sp>
      <p:sp>
        <p:nvSpPr>
          <p:cNvPr id="12" name="TextBox 11">
            <a:extLst>
              <a:ext uri="{FF2B5EF4-FFF2-40B4-BE49-F238E27FC236}">
                <a16:creationId xmlns:a16="http://schemas.microsoft.com/office/drawing/2014/main" id="{C5AF1F62-0723-9689-B443-72E8B376F0B6}"/>
              </a:ext>
            </a:extLst>
          </p:cNvPr>
          <p:cNvSpPr txBox="1"/>
          <p:nvPr/>
        </p:nvSpPr>
        <p:spPr>
          <a:xfrm>
            <a:off x="3328318" y="9042570"/>
            <a:ext cx="4146043" cy="707886"/>
          </a:xfrm>
          <a:prstGeom prst="rect">
            <a:avLst/>
          </a:prstGeom>
          <a:noFill/>
        </p:spPr>
        <p:txBody>
          <a:bodyPr wrap="square" rtlCol="0">
            <a:spAutoFit/>
          </a:bodyPr>
          <a:lstStyle/>
          <a:p>
            <a:r>
              <a:rPr lang="en-IN" sz="4000" dirty="0"/>
              <a:t> Cloud</a:t>
            </a:r>
          </a:p>
        </p:txBody>
      </p:sp>
      <p:pic>
        <p:nvPicPr>
          <p:cNvPr id="3" name="Picture 26" descr="Jira Logo and symbol, meaning, history, PNG">
            <a:extLst>
              <a:ext uri="{FF2B5EF4-FFF2-40B4-BE49-F238E27FC236}">
                <a16:creationId xmlns:a16="http://schemas.microsoft.com/office/drawing/2014/main" id="{CC6945CF-08B1-7B05-06AA-495C3B51DC7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3216" y="2458003"/>
            <a:ext cx="3335004" cy="226208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0">
            <a:extLst>
              <a:ext uri="{FF2B5EF4-FFF2-40B4-BE49-F238E27FC236}">
                <a16:creationId xmlns:a16="http://schemas.microsoft.com/office/drawing/2014/main" id="{B82A1868-FCD4-E484-ABA6-A6E6B0520AD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63032" y="7043361"/>
            <a:ext cx="2623881" cy="157127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2" descr="Kubernetes Logo and symbol, meaning, history, PNG, brand">
            <a:extLst>
              <a:ext uri="{FF2B5EF4-FFF2-40B4-BE49-F238E27FC236}">
                <a16:creationId xmlns:a16="http://schemas.microsoft.com/office/drawing/2014/main" id="{F2E0EF77-873A-3E10-1B56-E6E38F57F24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552681" y="2912631"/>
            <a:ext cx="2897565" cy="162988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What are RESTful Web Services">
            <a:extLst>
              <a:ext uri="{FF2B5EF4-FFF2-40B4-BE49-F238E27FC236}">
                <a16:creationId xmlns:a16="http://schemas.microsoft.com/office/drawing/2014/main" id="{665E58D3-5C8C-4F20-5D4B-96D44D0C3F9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628172" y="6615671"/>
            <a:ext cx="1849017" cy="191140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Docker Logo and symbol, meaning, history, PNG, brand">
            <a:extLst>
              <a:ext uri="{FF2B5EF4-FFF2-40B4-BE49-F238E27FC236}">
                <a16:creationId xmlns:a16="http://schemas.microsoft.com/office/drawing/2014/main" id="{1E269DAC-5E69-E3B6-B456-7922409915F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35365" y="3533861"/>
            <a:ext cx="3220672" cy="207651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76AE8890-FAA4-8C94-C403-A71312ACA81A}"/>
              </a:ext>
            </a:extLst>
          </p:cNvPr>
          <p:cNvSpPr txBox="1"/>
          <p:nvPr/>
        </p:nvSpPr>
        <p:spPr>
          <a:xfrm>
            <a:off x="6911752" y="5835700"/>
            <a:ext cx="4146043" cy="646331"/>
          </a:xfrm>
          <a:prstGeom prst="rect">
            <a:avLst/>
          </a:prstGeom>
          <a:noFill/>
        </p:spPr>
        <p:txBody>
          <a:bodyPr wrap="square" rtlCol="0">
            <a:spAutoFit/>
          </a:bodyPr>
          <a:lstStyle/>
          <a:p>
            <a:r>
              <a:rPr lang="en-IN" sz="3600" dirty="0"/>
              <a:t>Containerization</a:t>
            </a:r>
          </a:p>
        </p:txBody>
      </p:sp>
    </p:spTree>
    <p:extLst>
      <p:ext uri="{BB962C8B-B14F-4D97-AF65-F5344CB8AC3E}">
        <p14:creationId xmlns:p14="http://schemas.microsoft.com/office/powerpoint/2010/main" val="71011459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82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82000">
                                          <p:cBhvr additive="base">
                                            <p:cTn id="7" dur="500" fill="hold"/>
                                            <p:tgtEl>
                                              <p:spTgt spid="9"/>
                                            </p:tgtEl>
                                            <p:attrNameLst>
                                              <p:attrName>ppt_x</p:attrName>
                                            </p:attrNameLst>
                                          </p:cBhvr>
                                          <p:tavLst>
                                            <p:tav tm="0">
                                              <p:val>
                                                <p:strVal val="#ppt_x"/>
                                              </p:val>
                                            </p:tav>
                                            <p:tav tm="100000">
                                              <p:val>
                                                <p:strVal val="#ppt_x"/>
                                              </p:val>
                                            </p:tav>
                                          </p:tavLst>
                                        </p:anim>
                                        <p:anim calcmode="lin" valueType="num" p14:bounceEnd="82000">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78000">
                                      <p:stCondLst>
                                        <p:cond delay="500"/>
                                      </p:stCondLst>
                                      <p:childTnLst>
                                        <p:set>
                                          <p:cBhvr>
                                            <p:cTn id="10" dur="1" fill="hold">
                                              <p:stCondLst>
                                                <p:cond delay="0"/>
                                              </p:stCondLst>
                                            </p:cTn>
                                            <p:tgtEl>
                                              <p:spTgt spid="7"/>
                                            </p:tgtEl>
                                            <p:attrNameLst>
                                              <p:attrName>style.visibility</p:attrName>
                                            </p:attrNameLst>
                                          </p:cBhvr>
                                          <p:to>
                                            <p:strVal val="visible"/>
                                          </p:to>
                                        </p:set>
                                        <p:anim calcmode="lin" valueType="num" p14:bounceEnd="78000">
                                          <p:cBhvr additive="base">
                                            <p:cTn id="11" dur="500" fill="hold"/>
                                            <p:tgtEl>
                                              <p:spTgt spid="7"/>
                                            </p:tgtEl>
                                            <p:attrNameLst>
                                              <p:attrName>ppt_x</p:attrName>
                                            </p:attrNameLst>
                                          </p:cBhvr>
                                          <p:tavLst>
                                            <p:tav tm="0">
                                              <p:val>
                                                <p:strVal val="#ppt_x"/>
                                              </p:val>
                                            </p:tav>
                                            <p:tav tm="100000">
                                              <p:val>
                                                <p:strVal val="#ppt_x"/>
                                              </p:val>
                                            </p:tav>
                                          </p:tavLst>
                                        </p:anim>
                                        <p:anim calcmode="lin" valueType="num" p14:bounceEnd="78000">
                                          <p:cBhvr additive="base">
                                            <p:cTn id="12" dur="500" fill="hold"/>
                                            <p:tgtEl>
                                              <p:spTgt spid="7"/>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14:presetBounceEnd="78000">
                                      <p:stCondLst>
                                        <p:cond delay="500"/>
                                      </p:stCondLst>
                                      <p:childTnLst>
                                        <p:set>
                                          <p:cBhvr>
                                            <p:cTn id="14" dur="1" fill="hold">
                                              <p:stCondLst>
                                                <p:cond delay="0"/>
                                              </p:stCondLst>
                                            </p:cTn>
                                            <p:tgtEl>
                                              <p:spTgt spid="10"/>
                                            </p:tgtEl>
                                            <p:attrNameLst>
                                              <p:attrName>style.visibility</p:attrName>
                                            </p:attrNameLst>
                                          </p:cBhvr>
                                          <p:to>
                                            <p:strVal val="visible"/>
                                          </p:to>
                                        </p:set>
                                        <p:anim calcmode="lin" valueType="num" p14:bounceEnd="78000">
                                          <p:cBhvr additive="base">
                                            <p:cTn id="15" dur="500" fill="hold"/>
                                            <p:tgtEl>
                                              <p:spTgt spid="10"/>
                                            </p:tgtEl>
                                            <p:attrNameLst>
                                              <p:attrName>ppt_x</p:attrName>
                                            </p:attrNameLst>
                                          </p:cBhvr>
                                          <p:tavLst>
                                            <p:tav tm="0">
                                              <p:val>
                                                <p:strVal val="#ppt_x"/>
                                              </p:val>
                                            </p:tav>
                                            <p:tav tm="100000">
                                              <p:val>
                                                <p:strVal val="#ppt_x"/>
                                              </p:val>
                                            </p:tav>
                                          </p:tavLst>
                                        </p:anim>
                                        <p:anim calcmode="lin" valueType="num" p14:bounceEnd="78000">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14:presetBounceEnd="78000">
                                      <p:stCondLst>
                                        <p:cond delay="500"/>
                                      </p:stCondLst>
                                      <p:childTnLst>
                                        <p:set>
                                          <p:cBhvr>
                                            <p:cTn id="18" dur="1" fill="hold">
                                              <p:stCondLst>
                                                <p:cond delay="0"/>
                                              </p:stCondLst>
                                            </p:cTn>
                                            <p:tgtEl>
                                              <p:spTgt spid="11"/>
                                            </p:tgtEl>
                                            <p:attrNameLst>
                                              <p:attrName>style.visibility</p:attrName>
                                            </p:attrNameLst>
                                          </p:cBhvr>
                                          <p:to>
                                            <p:strVal val="visible"/>
                                          </p:to>
                                        </p:set>
                                        <p:anim calcmode="lin" valueType="num" p14:bounceEnd="78000">
                                          <p:cBhvr additive="base">
                                            <p:cTn id="19" dur="500" fill="hold"/>
                                            <p:tgtEl>
                                              <p:spTgt spid="11"/>
                                            </p:tgtEl>
                                            <p:attrNameLst>
                                              <p:attrName>ppt_x</p:attrName>
                                            </p:attrNameLst>
                                          </p:cBhvr>
                                          <p:tavLst>
                                            <p:tav tm="0">
                                              <p:val>
                                                <p:strVal val="#ppt_x"/>
                                              </p:val>
                                            </p:tav>
                                            <p:tav tm="100000">
                                              <p:val>
                                                <p:strVal val="#ppt_x"/>
                                              </p:val>
                                            </p:tav>
                                          </p:tavLst>
                                        </p:anim>
                                        <p:anim calcmode="lin" valueType="num" p14:bounceEnd="78000">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14:presetBounceEnd="78000">
                                      <p:stCondLst>
                                        <p:cond delay="500"/>
                                      </p:stCondLst>
                                      <p:childTnLst>
                                        <p:set>
                                          <p:cBhvr>
                                            <p:cTn id="22" dur="1" fill="hold">
                                              <p:stCondLst>
                                                <p:cond delay="0"/>
                                              </p:stCondLst>
                                            </p:cTn>
                                            <p:tgtEl>
                                              <p:spTgt spid="12"/>
                                            </p:tgtEl>
                                            <p:attrNameLst>
                                              <p:attrName>style.visibility</p:attrName>
                                            </p:attrNameLst>
                                          </p:cBhvr>
                                          <p:to>
                                            <p:strVal val="visible"/>
                                          </p:to>
                                        </p:set>
                                        <p:anim calcmode="lin" valueType="num" p14:bounceEnd="78000">
                                          <p:cBhvr additive="base">
                                            <p:cTn id="23" dur="500" fill="hold"/>
                                            <p:tgtEl>
                                              <p:spTgt spid="12"/>
                                            </p:tgtEl>
                                            <p:attrNameLst>
                                              <p:attrName>ppt_x</p:attrName>
                                            </p:attrNameLst>
                                          </p:cBhvr>
                                          <p:tavLst>
                                            <p:tav tm="0">
                                              <p:val>
                                                <p:strVal val="#ppt_x"/>
                                              </p:val>
                                            </p:tav>
                                            <p:tav tm="100000">
                                              <p:val>
                                                <p:strVal val="#ppt_x"/>
                                              </p:val>
                                            </p:tav>
                                          </p:tavLst>
                                        </p:anim>
                                        <p:anim calcmode="lin" valueType="num" p14:bounceEnd="78000">
                                          <p:cBhvr additive="base">
                                            <p:cTn id="24" dur="500" fill="hold"/>
                                            <p:tgtEl>
                                              <p:spTgt spid="12"/>
                                            </p:tgtEl>
                                            <p:attrNameLst>
                                              <p:attrName>ppt_y</p:attrName>
                                            </p:attrNameLst>
                                          </p:cBhvr>
                                          <p:tavLst>
                                            <p:tav tm="0">
                                              <p:val>
                                                <p:strVal val="0-#ppt_h/2"/>
                                              </p:val>
                                            </p:tav>
                                            <p:tav tm="100000">
                                              <p:val>
                                                <p:strVal val="#ppt_y"/>
                                              </p:val>
                                            </p:tav>
                                          </p:tavLst>
                                        </p:anim>
                                      </p:childTnLst>
                                    </p:cTn>
                                  </p:par>
                                  <p:par>
                                    <p:cTn id="25" presetID="2" presetClass="entr" presetSubtype="1" fill="hold" nodeType="withEffect" p14:presetBounceEnd="78000">
                                      <p:stCondLst>
                                        <p:cond delay="500"/>
                                      </p:stCondLst>
                                      <p:childTnLst>
                                        <p:set>
                                          <p:cBhvr>
                                            <p:cTn id="26" dur="1" fill="hold">
                                              <p:stCondLst>
                                                <p:cond delay="0"/>
                                              </p:stCondLst>
                                            </p:cTn>
                                            <p:tgtEl>
                                              <p:spTgt spid="3"/>
                                            </p:tgtEl>
                                            <p:attrNameLst>
                                              <p:attrName>style.visibility</p:attrName>
                                            </p:attrNameLst>
                                          </p:cBhvr>
                                          <p:to>
                                            <p:strVal val="visible"/>
                                          </p:to>
                                        </p:set>
                                        <p:anim calcmode="lin" valueType="num" p14:bounceEnd="78000">
                                          <p:cBhvr additive="base">
                                            <p:cTn id="27" dur="500" fill="hold"/>
                                            <p:tgtEl>
                                              <p:spTgt spid="3"/>
                                            </p:tgtEl>
                                            <p:attrNameLst>
                                              <p:attrName>ppt_x</p:attrName>
                                            </p:attrNameLst>
                                          </p:cBhvr>
                                          <p:tavLst>
                                            <p:tav tm="0">
                                              <p:val>
                                                <p:strVal val="#ppt_x"/>
                                              </p:val>
                                            </p:tav>
                                            <p:tav tm="100000">
                                              <p:val>
                                                <p:strVal val="#ppt_x"/>
                                              </p:val>
                                            </p:tav>
                                          </p:tavLst>
                                        </p:anim>
                                        <p:anim calcmode="lin" valueType="num" p14:bounceEnd="78000">
                                          <p:cBhvr additive="base">
                                            <p:cTn id="28" dur="500" fill="hold"/>
                                            <p:tgtEl>
                                              <p:spTgt spid="3"/>
                                            </p:tgtEl>
                                            <p:attrNameLst>
                                              <p:attrName>ppt_y</p:attrName>
                                            </p:attrNameLst>
                                          </p:cBhvr>
                                          <p:tavLst>
                                            <p:tav tm="0">
                                              <p:val>
                                                <p:strVal val="0-#ppt_h/2"/>
                                              </p:val>
                                            </p:tav>
                                            <p:tav tm="100000">
                                              <p:val>
                                                <p:strVal val="#ppt_y"/>
                                              </p:val>
                                            </p:tav>
                                          </p:tavLst>
                                        </p:anim>
                                      </p:childTnLst>
                                    </p:cTn>
                                  </p:par>
                                  <p:par>
                                    <p:cTn id="29" presetID="2" presetClass="entr" presetSubtype="1" fill="hold" nodeType="withEffect" p14:presetBounceEnd="78000">
                                      <p:stCondLst>
                                        <p:cond delay="500"/>
                                      </p:stCondLst>
                                      <p:childTnLst>
                                        <p:set>
                                          <p:cBhvr>
                                            <p:cTn id="30" dur="1" fill="hold">
                                              <p:stCondLst>
                                                <p:cond delay="0"/>
                                              </p:stCondLst>
                                            </p:cTn>
                                            <p:tgtEl>
                                              <p:spTgt spid="13"/>
                                            </p:tgtEl>
                                            <p:attrNameLst>
                                              <p:attrName>style.visibility</p:attrName>
                                            </p:attrNameLst>
                                          </p:cBhvr>
                                          <p:to>
                                            <p:strVal val="visible"/>
                                          </p:to>
                                        </p:set>
                                        <p:anim calcmode="lin" valueType="num" p14:bounceEnd="78000">
                                          <p:cBhvr additive="base">
                                            <p:cTn id="31" dur="500" fill="hold"/>
                                            <p:tgtEl>
                                              <p:spTgt spid="13"/>
                                            </p:tgtEl>
                                            <p:attrNameLst>
                                              <p:attrName>ppt_x</p:attrName>
                                            </p:attrNameLst>
                                          </p:cBhvr>
                                          <p:tavLst>
                                            <p:tav tm="0">
                                              <p:val>
                                                <p:strVal val="#ppt_x"/>
                                              </p:val>
                                            </p:tav>
                                            <p:tav tm="100000">
                                              <p:val>
                                                <p:strVal val="#ppt_x"/>
                                              </p:val>
                                            </p:tav>
                                          </p:tavLst>
                                        </p:anim>
                                        <p:anim calcmode="lin" valueType="num" p14:bounceEnd="78000">
                                          <p:cBhvr additive="base">
                                            <p:cTn id="32" dur="500" fill="hold"/>
                                            <p:tgtEl>
                                              <p:spTgt spid="13"/>
                                            </p:tgtEl>
                                            <p:attrNameLst>
                                              <p:attrName>ppt_y</p:attrName>
                                            </p:attrNameLst>
                                          </p:cBhvr>
                                          <p:tavLst>
                                            <p:tav tm="0">
                                              <p:val>
                                                <p:strVal val="0-#ppt_h/2"/>
                                              </p:val>
                                            </p:tav>
                                            <p:tav tm="100000">
                                              <p:val>
                                                <p:strVal val="#ppt_y"/>
                                              </p:val>
                                            </p:tav>
                                          </p:tavLst>
                                        </p:anim>
                                      </p:childTnLst>
                                    </p:cTn>
                                  </p:par>
                                  <p:par>
                                    <p:cTn id="33" presetID="2" presetClass="entr" presetSubtype="1" fill="hold" nodeType="withEffect" p14:presetBounceEnd="78000">
                                      <p:stCondLst>
                                        <p:cond delay="500"/>
                                      </p:stCondLst>
                                      <p:childTnLst>
                                        <p:set>
                                          <p:cBhvr>
                                            <p:cTn id="34" dur="1" fill="hold">
                                              <p:stCondLst>
                                                <p:cond delay="0"/>
                                              </p:stCondLst>
                                            </p:cTn>
                                            <p:tgtEl>
                                              <p:spTgt spid="14"/>
                                            </p:tgtEl>
                                            <p:attrNameLst>
                                              <p:attrName>style.visibility</p:attrName>
                                            </p:attrNameLst>
                                          </p:cBhvr>
                                          <p:to>
                                            <p:strVal val="visible"/>
                                          </p:to>
                                        </p:set>
                                        <p:anim calcmode="lin" valueType="num" p14:bounceEnd="78000">
                                          <p:cBhvr additive="base">
                                            <p:cTn id="35" dur="500" fill="hold"/>
                                            <p:tgtEl>
                                              <p:spTgt spid="14"/>
                                            </p:tgtEl>
                                            <p:attrNameLst>
                                              <p:attrName>ppt_x</p:attrName>
                                            </p:attrNameLst>
                                          </p:cBhvr>
                                          <p:tavLst>
                                            <p:tav tm="0">
                                              <p:val>
                                                <p:strVal val="#ppt_x"/>
                                              </p:val>
                                            </p:tav>
                                            <p:tav tm="100000">
                                              <p:val>
                                                <p:strVal val="#ppt_x"/>
                                              </p:val>
                                            </p:tav>
                                          </p:tavLst>
                                        </p:anim>
                                        <p:anim calcmode="lin" valueType="num" p14:bounceEnd="78000">
                                          <p:cBhvr additive="base">
                                            <p:cTn id="36" dur="500" fill="hold"/>
                                            <p:tgtEl>
                                              <p:spTgt spid="14"/>
                                            </p:tgtEl>
                                            <p:attrNameLst>
                                              <p:attrName>ppt_y</p:attrName>
                                            </p:attrNameLst>
                                          </p:cBhvr>
                                          <p:tavLst>
                                            <p:tav tm="0">
                                              <p:val>
                                                <p:strVal val="0-#ppt_h/2"/>
                                              </p:val>
                                            </p:tav>
                                            <p:tav tm="100000">
                                              <p:val>
                                                <p:strVal val="#ppt_y"/>
                                              </p:val>
                                            </p:tav>
                                          </p:tavLst>
                                        </p:anim>
                                      </p:childTnLst>
                                    </p:cTn>
                                  </p:par>
                                  <p:par>
                                    <p:cTn id="37" presetID="2" presetClass="entr" presetSubtype="1" fill="hold" nodeType="withEffect" p14:presetBounceEnd="78000">
                                      <p:stCondLst>
                                        <p:cond delay="500"/>
                                      </p:stCondLst>
                                      <p:childTnLst>
                                        <p:set>
                                          <p:cBhvr>
                                            <p:cTn id="38" dur="1" fill="hold">
                                              <p:stCondLst>
                                                <p:cond delay="0"/>
                                              </p:stCondLst>
                                            </p:cTn>
                                            <p:tgtEl>
                                              <p:spTgt spid="15"/>
                                            </p:tgtEl>
                                            <p:attrNameLst>
                                              <p:attrName>style.visibility</p:attrName>
                                            </p:attrNameLst>
                                          </p:cBhvr>
                                          <p:to>
                                            <p:strVal val="visible"/>
                                          </p:to>
                                        </p:set>
                                        <p:anim calcmode="lin" valueType="num" p14:bounceEnd="78000">
                                          <p:cBhvr additive="base">
                                            <p:cTn id="39" dur="500" fill="hold"/>
                                            <p:tgtEl>
                                              <p:spTgt spid="15"/>
                                            </p:tgtEl>
                                            <p:attrNameLst>
                                              <p:attrName>ppt_x</p:attrName>
                                            </p:attrNameLst>
                                          </p:cBhvr>
                                          <p:tavLst>
                                            <p:tav tm="0">
                                              <p:val>
                                                <p:strVal val="#ppt_x"/>
                                              </p:val>
                                            </p:tav>
                                            <p:tav tm="100000">
                                              <p:val>
                                                <p:strVal val="#ppt_x"/>
                                              </p:val>
                                            </p:tav>
                                          </p:tavLst>
                                        </p:anim>
                                        <p:anim calcmode="lin" valueType="num" p14:bounceEnd="78000">
                                          <p:cBhvr additive="base">
                                            <p:cTn id="40" dur="500" fill="hold"/>
                                            <p:tgtEl>
                                              <p:spTgt spid="15"/>
                                            </p:tgtEl>
                                            <p:attrNameLst>
                                              <p:attrName>ppt_y</p:attrName>
                                            </p:attrNameLst>
                                          </p:cBhvr>
                                          <p:tavLst>
                                            <p:tav tm="0">
                                              <p:val>
                                                <p:strVal val="0-#ppt_h/2"/>
                                              </p:val>
                                            </p:tav>
                                            <p:tav tm="100000">
                                              <p:val>
                                                <p:strVal val="#ppt_y"/>
                                              </p:val>
                                            </p:tav>
                                          </p:tavLst>
                                        </p:anim>
                                      </p:childTnLst>
                                    </p:cTn>
                                  </p:par>
                                  <p:par>
                                    <p:cTn id="41" presetID="2" presetClass="entr" presetSubtype="1" fill="hold" nodeType="withEffect" p14:presetBounceEnd="78000">
                                      <p:stCondLst>
                                        <p:cond delay="500"/>
                                      </p:stCondLst>
                                      <p:childTnLst>
                                        <p:set>
                                          <p:cBhvr>
                                            <p:cTn id="42" dur="1" fill="hold">
                                              <p:stCondLst>
                                                <p:cond delay="0"/>
                                              </p:stCondLst>
                                            </p:cTn>
                                            <p:tgtEl>
                                              <p:spTgt spid="16"/>
                                            </p:tgtEl>
                                            <p:attrNameLst>
                                              <p:attrName>style.visibility</p:attrName>
                                            </p:attrNameLst>
                                          </p:cBhvr>
                                          <p:to>
                                            <p:strVal val="visible"/>
                                          </p:to>
                                        </p:set>
                                        <p:anim calcmode="lin" valueType="num" p14:bounceEnd="78000">
                                          <p:cBhvr additive="base">
                                            <p:cTn id="43" dur="500" fill="hold"/>
                                            <p:tgtEl>
                                              <p:spTgt spid="16"/>
                                            </p:tgtEl>
                                            <p:attrNameLst>
                                              <p:attrName>ppt_x</p:attrName>
                                            </p:attrNameLst>
                                          </p:cBhvr>
                                          <p:tavLst>
                                            <p:tav tm="0">
                                              <p:val>
                                                <p:strVal val="#ppt_x"/>
                                              </p:val>
                                            </p:tav>
                                            <p:tav tm="100000">
                                              <p:val>
                                                <p:strVal val="#ppt_x"/>
                                              </p:val>
                                            </p:tav>
                                          </p:tavLst>
                                        </p:anim>
                                        <p:anim calcmode="lin" valueType="num" p14:bounceEnd="78000">
                                          <p:cBhvr additive="base">
                                            <p:cTn id="44" dur="500" fill="hold"/>
                                            <p:tgtEl>
                                              <p:spTgt spid="16"/>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14:presetBounceEnd="78000">
                                      <p:stCondLst>
                                        <p:cond delay="500"/>
                                      </p:stCondLst>
                                      <p:childTnLst>
                                        <p:set>
                                          <p:cBhvr>
                                            <p:cTn id="46" dur="1" fill="hold">
                                              <p:stCondLst>
                                                <p:cond delay="0"/>
                                              </p:stCondLst>
                                            </p:cTn>
                                            <p:tgtEl>
                                              <p:spTgt spid="17"/>
                                            </p:tgtEl>
                                            <p:attrNameLst>
                                              <p:attrName>style.visibility</p:attrName>
                                            </p:attrNameLst>
                                          </p:cBhvr>
                                          <p:to>
                                            <p:strVal val="visible"/>
                                          </p:to>
                                        </p:set>
                                        <p:anim calcmode="lin" valueType="num" p14:bounceEnd="78000">
                                          <p:cBhvr additive="base">
                                            <p:cTn id="47" dur="500" fill="hold"/>
                                            <p:tgtEl>
                                              <p:spTgt spid="17"/>
                                            </p:tgtEl>
                                            <p:attrNameLst>
                                              <p:attrName>ppt_x</p:attrName>
                                            </p:attrNameLst>
                                          </p:cBhvr>
                                          <p:tavLst>
                                            <p:tav tm="0">
                                              <p:val>
                                                <p:strVal val="#ppt_x"/>
                                              </p:val>
                                            </p:tav>
                                            <p:tav tm="100000">
                                              <p:val>
                                                <p:strVal val="#ppt_x"/>
                                              </p:val>
                                            </p:tav>
                                          </p:tavLst>
                                        </p:anim>
                                        <p:anim calcmode="lin" valueType="num" p14:bounceEnd="78000">
                                          <p:cBhvr additive="base">
                                            <p:cTn id="48"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P spid="10" grpId="0"/>
          <p:bldP spid="11" grpId="0"/>
          <p:bldP spid="12" grpId="0"/>
          <p:bldP spid="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5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5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5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0-#ppt_h/2"/>
                                              </p:val>
                                            </p:tav>
                                            <p:tav tm="100000">
                                              <p:val>
                                                <p:strVal val="#ppt_y"/>
                                              </p:val>
                                            </p:tav>
                                          </p:tavLst>
                                        </p:anim>
                                      </p:childTnLst>
                                    </p:cTn>
                                  </p:par>
                                  <p:par>
                                    <p:cTn id="25" presetID="2" presetClass="entr" presetSubtype="1" fill="hold" nodeType="withEffect">
                                      <p:stCondLst>
                                        <p:cond delay="50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0-#ppt_h/2"/>
                                              </p:val>
                                            </p:tav>
                                            <p:tav tm="100000">
                                              <p:val>
                                                <p:strVal val="#ppt_y"/>
                                              </p:val>
                                            </p:tav>
                                          </p:tavLst>
                                        </p:anim>
                                      </p:childTnLst>
                                    </p:cTn>
                                  </p:par>
                                  <p:par>
                                    <p:cTn id="29" presetID="2" presetClass="entr" presetSubtype="1" fill="hold" nodeType="withEffect">
                                      <p:stCondLst>
                                        <p:cond delay="50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0-#ppt_h/2"/>
                                              </p:val>
                                            </p:tav>
                                            <p:tav tm="100000">
                                              <p:val>
                                                <p:strVal val="#ppt_y"/>
                                              </p:val>
                                            </p:tav>
                                          </p:tavLst>
                                        </p:anim>
                                      </p:childTnLst>
                                    </p:cTn>
                                  </p:par>
                                  <p:par>
                                    <p:cTn id="33" presetID="2" presetClass="entr" presetSubtype="1" fill="hold" nodeType="withEffect">
                                      <p:stCondLst>
                                        <p:cond delay="50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0-#ppt_h/2"/>
                                              </p:val>
                                            </p:tav>
                                            <p:tav tm="100000">
                                              <p:val>
                                                <p:strVal val="#ppt_y"/>
                                              </p:val>
                                            </p:tav>
                                          </p:tavLst>
                                        </p:anim>
                                      </p:childTnLst>
                                    </p:cTn>
                                  </p:par>
                                  <p:par>
                                    <p:cTn id="37" presetID="2" presetClass="entr" presetSubtype="1" fill="hold" nodeType="withEffect">
                                      <p:stCondLst>
                                        <p:cond delay="50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0-#ppt_h/2"/>
                                              </p:val>
                                            </p:tav>
                                            <p:tav tm="100000">
                                              <p:val>
                                                <p:strVal val="#ppt_y"/>
                                              </p:val>
                                            </p:tav>
                                          </p:tavLst>
                                        </p:anim>
                                      </p:childTnLst>
                                    </p:cTn>
                                  </p:par>
                                  <p:par>
                                    <p:cTn id="41" presetID="2" presetClass="entr" presetSubtype="1" fill="hold" nodeType="withEffect">
                                      <p:stCondLst>
                                        <p:cond delay="50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50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P spid="10" grpId="0"/>
          <p:bldP spid="11" grpId="0"/>
          <p:bldP spid="12" grpId="0"/>
          <p:bldP spid="17"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ctagon 3">
            <a:extLst>
              <a:ext uri="{FF2B5EF4-FFF2-40B4-BE49-F238E27FC236}">
                <a16:creationId xmlns:a16="http://schemas.microsoft.com/office/drawing/2014/main" id="{F2B4F9D8-B893-A50A-C073-79A4E46305EB}"/>
              </a:ext>
            </a:extLst>
          </p:cNvPr>
          <p:cNvSpPr/>
          <p:nvPr/>
        </p:nvSpPr>
        <p:spPr>
          <a:xfrm>
            <a:off x="4612750" y="318964"/>
            <a:ext cx="8964996" cy="8964996"/>
          </a:xfrm>
          <a:prstGeom prst="octagon">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206BB57D-54C2-6ACD-3B23-065688AE8812}"/>
              </a:ext>
            </a:extLst>
          </p:cNvPr>
          <p:cNvSpPr txBox="1"/>
          <p:nvPr/>
        </p:nvSpPr>
        <p:spPr>
          <a:xfrm>
            <a:off x="4612750" y="4139742"/>
            <a:ext cx="8964996" cy="1323439"/>
          </a:xfrm>
          <a:prstGeom prst="rect">
            <a:avLst/>
          </a:prstGeom>
          <a:noFill/>
        </p:spPr>
        <p:txBody>
          <a:bodyPr wrap="square" rtlCol="0">
            <a:spAutoFit/>
          </a:bodyPr>
          <a:lstStyle/>
          <a:p>
            <a:pPr algn="ctr"/>
            <a:r>
              <a:rPr lang="en-IN" sz="8000" dirty="0">
                <a:latin typeface="Arial Rounded MT Bold" panose="020F0704030504030204" pitchFamily="34" charset="0"/>
              </a:rPr>
              <a:t>MICROSERVICES</a:t>
            </a:r>
            <a:endParaRPr lang="en-IN" dirty="0"/>
          </a:p>
        </p:txBody>
      </p:sp>
    </p:spTree>
    <p:extLst>
      <p:ext uri="{BB962C8B-B14F-4D97-AF65-F5344CB8AC3E}">
        <p14:creationId xmlns:p14="http://schemas.microsoft.com/office/powerpoint/2010/main" val="17615444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35327" y="449116"/>
            <a:ext cx="17353928" cy="1028487"/>
          </a:xfrm>
          <a:prstGeom prst="rect">
            <a:avLst/>
          </a:prstGeom>
        </p:spPr>
        <p:txBody>
          <a:bodyPr vert="horz" wrap="square" lIns="0" tIns="12700" rIns="0" bIns="0" rtlCol="0">
            <a:spAutoFit/>
          </a:bodyPr>
          <a:lstStyle/>
          <a:p>
            <a:pPr marL="12700">
              <a:lnSpc>
                <a:spcPct val="100000"/>
              </a:lnSpc>
              <a:spcBef>
                <a:spcPts val="100"/>
              </a:spcBef>
            </a:pPr>
            <a:r>
              <a:rPr lang="en-IN" sz="6600" b="0" spc="425" dirty="0">
                <a:latin typeface="Arial Rounded MT Bold" panose="020F0704030504030204" pitchFamily="34" charset="0"/>
                <a:cs typeface="Tahoma"/>
              </a:rPr>
              <a:t>MICROSERVICES</a:t>
            </a:r>
            <a:endParaRPr sz="6600" dirty="0">
              <a:latin typeface="Arial Rounded MT Bold" panose="020F0704030504030204" pitchFamily="34" charset="0"/>
              <a:cs typeface="Tahoma"/>
            </a:endParaRPr>
          </a:p>
        </p:txBody>
      </p:sp>
      <p:sp>
        <p:nvSpPr>
          <p:cNvPr id="6" name="object 6"/>
          <p:cNvSpPr txBox="1"/>
          <p:nvPr/>
        </p:nvSpPr>
        <p:spPr>
          <a:xfrm>
            <a:off x="398745" y="2233245"/>
            <a:ext cx="17353928" cy="443711"/>
          </a:xfrm>
          <a:prstGeom prst="rect">
            <a:avLst/>
          </a:prstGeom>
        </p:spPr>
        <p:txBody>
          <a:bodyPr vert="horz" wrap="square" lIns="0" tIns="12700" rIns="0" bIns="0" rtlCol="0">
            <a:spAutoFit/>
          </a:bodyPr>
          <a:lstStyle/>
          <a:p>
            <a:pPr marL="468000" indent="-468000" algn="just" fontAlgn="base">
              <a:spcBef>
                <a:spcPts val="900"/>
              </a:spcBef>
              <a:spcAft>
                <a:spcPts val="1200"/>
              </a:spcAft>
              <a:buFont typeface="Arial" panose="020B0604020202020204" pitchFamily="34" charset="0"/>
              <a:buChar char="•"/>
            </a:pPr>
            <a:r>
              <a:rPr lang="en-US" sz="2800" b="1" u="sng" dirty="0">
                <a:latin typeface="Times New Roman" panose="02020603050405020304" pitchFamily="18" charset="0"/>
                <a:cs typeface="Times New Roman" panose="02020603050405020304" pitchFamily="18" charset="0"/>
              </a:rPr>
              <a:t>Content Control Microservice</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Allows users to create, edit, delete, and view their posts</a:t>
            </a:r>
          </a:p>
        </p:txBody>
      </p:sp>
      <p:sp>
        <p:nvSpPr>
          <p:cNvPr id="4" name="TextBox 3">
            <a:extLst>
              <a:ext uri="{FF2B5EF4-FFF2-40B4-BE49-F238E27FC236}">
                <a16:creationId xmlns:a16="http://schemas.microsoft.com/office/drawing/2014/main" id="{6ACC4AA6-20B6-7215-7A42-2167BA234BDB}"/>
              </a:ext>
            </a:extLst>
          </p:cNvPr>
          <p:cNvSpPr txBox="1"/>
          <p:nvPr/>
        </p:nvSpPr>
        <p:spPr>
          <a:xfrm>
            <a:off x="265272" y="3226225"/>
            <a:ext cx="18239769" cy="523220"/>
          </a:xfrm>
          <a:prstGeom prst="rect">
            <a:avLst/>
          </a:prstGeom>
          <a:noFill/>
        </p:spPr>
        <p:txBody>
          <a:bodyPr wrap="square" rtlCol="0">
            <a:spAutoFit/>
          </a:bodyPr>
          <a:lstStyle/>
          <a:p>
            <a:pPr marL="468000" indent="-468000" algn="just" fontAlgn="base">
              <a:spcBef>
                <a:spcPts val="900"/>
              </a:spcBef>
              <a:spcAft>
                <a:spcPts val="1200"/>
              </a:spcAft>
              <a:buFont typeface="Arial" panose="020B0604020202020204" pitchFamily="34" charset="0"/>
              <a:buChar char="•"/>
            </a:pPr>
            <a:r>
              <a:rPr lang="en-US" sz="2800" b="1" u="sng" dirty="0">
                <a:latin typeface="Times New Roman" panose="02020603050405020304" pitchFamily="18" charset="0"/>
                <a:cs typeface="Times New Roman" panose="02020603050405020304" pitchFamily="18" charset="0"/>
              </a:rPr>
              <a:t>Blog Interaction</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Allows users to like, comment, and share the blog </a:t>
            </a:r>
          </a:p>
        </p:txBody>
      </p:sp>
      <p:sp>
        <p:nvSpPr>
          <p:cNvPr id="7" name="TextBox 6">
            <a:extLst>
              <a:ext uri="{FF2B5EF4-FFF2-40B4-BE49-F238E27FC236}">
                <a16:creationId xmlns:a16="http://schemas.microsoft.com/office/drawing/2014/main" id="{78BD7F99-C921-B44C-37C1-3D749E94312B}"/>
              </a:ext>
            </a:extLst>
          </p:cNvPr>
          <p:cNvSpPr txBox="1"/>
          <p:nvPr/>
        </p:nvSpPr>
        <p:spPr>
          <a:xfrm>
            <a:off x="240140" y="4167974"/>
            <a:ext cx="17807720" cy="523220"/>
          </a:xfrm>
          <a:prstGeom prst="rect">
            <a:avLst/>
          </a:prstGeom>
          <a:noFill/>
        </p:spPr>
        <p:txBody>
          <a:bodyPr wrap="square" rtlCol="0">
            <a:spAutoFit/>
          </a:bodyPr>
          <a:lstStyle/>
          <a:p>
            <a:pPr marL="468000" indent="-468000" algn="just" fontAlgn="base">
              <a:spcBef>
                <a:spcPts val="900"/>
              </a:spcBef>
              <a:spcAft>
                <a:spcPts val="1200"/>
              </a:spcAft>
              <a:buFont typeface="Arial" panose="020B0604020202020204" pitchFamily="34" charset="0"/>
              <a:buChar char="•"/>
            </a:pPr>
            <a:r>
              <a:rPr lang="en-US" sz="2800" b="1" u="sng" dirty="0">
                <a:latin typeface="Times New Roman" panose="02020603050405020304" pitchFamily="18" charset="0"/>
                <a:cs typeface="Times New Roman" panose="02020603050405020304" pitchFamily="18" charset="0"/>
              </a:rPr>
              <a:t>Search</a:t>
            </a:r>
            <a:r>
              <a:rPr lang="en-US" sz="2800" dirty="0">
                <a:latin typeface="Times New Roman" panose="02020603050405020304" pitchFamily="18" charset="0"/>
                <a:cs typeface="Times New Roman" panose="02020603050405020304" pitchFamily="18" charset="0"/>
              </a:rPr>
              <a:t> – Allows searching of blogs</a:t>
            </a:r>
          </a:p>
        </p:txBody>
      </p:sp>
      <p:sp>
        <p:nvSpPr>
          <p:cNvPr id="8" name="TextBox 7">
            <a:extLst>
              <a:ext uri="{FF2B5EF4-FFF2-40B4-BE49-F238E27FC236}">
                <a16:creationId xmlns:a16="http://schemas.microsoft.com/office/drawing/2014/main" id="{BD12EA2B-7DB9-7E96-D446-1D111459DF8E}"/>
              </a:ext>
            </a:extLst>
          </p:cNvPr>
          <p:cNvSpPr txBox="1"/>
          <p:nvPr/>
        </p:nvSpPr>
        <p:spPr>
          <a:xfrm>
            <a:off x="247092" y="5109723"/>
            <a:ext cx="16705856" cy="954107"/>
          </a:xfrm>
          <a:prstGeom prst="rect">
            <a:avLst/>
          </a:prstGeom>
          <a:noFill/>
        </p:spPr>
        <p:txBody>
          <a:bodyPr wrap="square" rtlCol="0">
            <a:spAutoFit/>
          </a:bodyPr>
          <a:lstStyle/>
          <a:p>
            <a:pPr marL="468000" indent="-468000" algn="just" fontAlgn="base">
              <a:spcBef>
                <a:spcPts val="900"/>
              </a:spcBef>
              <a:spcAft>
                <a:spcPts val="1200"/>
              </a:spcAft>
              <a:buFont typeface="Arial" panose="020B0604020202020204" pitchFamily="34" charset="0"/>
              <a:buChar char="•"/>
            </a:pPr>
            <a:r>
              <a:rPr lang="en-US" sz="2800" b="1" u="sng" dirty="0">
                <a:latin typeface="Times New Roman" panose="02020603050405020304" pitchFamily="18" charset="0"/>
                <a:cs typeface="Times New Roman" panose="02020603050405020304" pitchFamily="18" charset="0"/>
              </a:rPr>
              <a:t>Authorization(Sign up/Sign in) </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Responsible for enabling users to create their account on the website and login using that account</a:t>
            </a:r>
            <a:endParaRPr lang="en-US" sz="2800" u="sng"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0AF239F-F8E2-C25F-EDC0-9A6A732FDA54}"/>
              </a:ext>
            </a:extLst>
          </p:cNvPr>
          <p:cNvSpPr txBox="1"/>
          <p:nvPr/>
        </p:nvSpPr>
        <p:spPr>
          <a:xfrm>
            <a:off x="234148" y="6482359"/>
            <a:ext cx="16633848" cy="523220"/>
          </a:xfrm>
          <a:prstGeom prst="rect">
            <a:avLst/>
          </a:prstGeom>
          <a:noFill/>
        </p:spPr>
        <p:txBody>
          <a:bodyPr wrap="square" rtlCol="0">
            <a:spAutoFit/>
          </a:bodyPr>
          <a:lstStyle/>
          <a:p>
            <a:pPr marL="468000" indent="-468000" algn="just" fontAlgn="base">
              <a:spcBef>
                <a:spcPts val="900"/>
              </a:spcBef>
              <a:spcAft>
                <a:spcPts val="1200"/>
              </a:spcAft>
              <a:buFont typeface="Arial" panose="020B0604020202020204" pitchFamily="34" charset="0"/>
              <a:buChar char="•"/>
            </a:pPr>
            <a:r>
              <a:rPr lang="en-US" sz="2800" b="1" u="sng" dirty="0">
                <a:latin typeface="Times New Roman" panose="02020603050405020304" pitchFamily="18" charset="0"/>
                <a:cs typeface="Times New Roman" panose="02020603050405020304" pitchFamily="18" charset="0"/>
              </a:rPr>
              <a:t>User Profile Customization</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Allows users to update their profile information</a:t>
            </a:r>
            <a:endParaRPr lang="en-US" sz="2800" u="sng" dirty="0">
              <a:latin typeface="Times New Roman" panose="02020603050405020304" pitchFamily="18" charset="0"/>
              <a:cs typeface="Times New Roman" panose="02020603050405020304" pitchFamily="18" charset="0"/>
            </a:endParaRPr>
          </a:p>
        </p:txBody>
      </p:sp>
      <p:sp>
        <p:nvSpPr>
          <p:cNvPr id="10" name="Octagon 9">
            <a:extLst>
              <a:ext uri="{FF2B5EF4-FFF2-40B4-BE49-F238E27FC236}">
                <a16:creationId xmlns:a16="http://schemas.microsoft.com/office/drawing/2014/main" id="{FC04022B-7D9F-022B-6D67-34C46BC6A334}"/>
              </a:ext>
            </a:extLst>
          </p:cNvPr>
          <p:cNvSpPr/>
          <p:nvPr/>
        </p:nvSpPr>
        <p:spPr>
          <a:xfrm>
            <a:off x="-1805466" y="-5819718"/>
            <a:ext cx="21926436" cy="21926436"/>
          </a:xfrm>
          <a:prstGeom prst="octagon">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23BCCB90-CA38-6948-D6FF-D916014D29AA}"/>
              </a:ext>
            </a:extLst>
          </p:cNvPr>
          <p:cNvSpPr txBox="1"/>
          <p:nvPr/>
        </p:nvSpPr>
        <p:spPr>
          <a:xfrm>
            <a:off x="234148" y="7509576"/>
            <a:ext cx="16633848" cy="954107"/>
          </a:xfrm>
          <a:prstGeom prst="rect">
            <a:avLst/>
          </a:prstGeom>
          <a:noFill/>
        </p:spPr>
        <p:txBody>
          <a:bodyPr wrap="square" rtlCol="0">
            <a:spAutoFit/>
          </a:bodyPr>
          <a:lstStyle/>
          <a:p>
            <a:pPr marL="468000" indent="-468000" algn="just" fontAlgn="base">
              <a:spcBef>
                <a:spcPts val="900"/>
              </a:spcBef>
              <a:spcAft>
                <a:spcPts val="1200"/>
              </a:spcAft>
              <a:buFont typeface="Arial" panose="020B0604020202020204" pitchFamily="34" charset="0"/>
              <a:buChar char="•"/>
            </a:pPr>
            <a:r>
              <a:rPr lang="en-US" sz="2800" b="1" u="sng" dirty="0">
                <a:latin typeface="Times New Roman" panose="02020603050405020304" pitchFamily="18" charset="0"/>
                <a:cs typeface="Times New Roman" panose="02020603050405020304" pitchFamily="18" charset="0"/>
              </a:rPr>
              <a:t>Content Management Service</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Responsible for showing content on the webpage when a user logs in to the website</a:t>
            </a:r>
          </a:p>
        </p:txBody>
      </p:sp>
      <p:sp>
        <p:nvSpPr>
          <p:cNvPr id="3" name="TextBox 2">
            <a:extLst>
              <a:ext uri="{FF2B5EF4-FFF2-40B4-BE49-F238E27FC236}">
                <a16:creationId xmlns:a16="http://schemas.microsoft.com/office/drawing/2014/main" id="{66015CF6-48D0-7275-FD33-1DE7A8C61E40}"/>
              </a:ext>
            </a:extLst>
          </p:cNvPr>
          <p:cNvSpPr txBox="1"/>
          <p:nvPr/>
        </p:nvSpPr>
        <p:spPr>
          <a:xfrm>
            <a:off x="223572" y="8796744"/>
            <a:ext cx="16633848" cy="523220"/>
          </a:xfrm>
          <a:prstGeom prst="rect">
            <a:avLst/>
          </a:prstGeom>
          <a:noFill/>
        </p:spPr>
        <p:txBody>
          <a:bodyPr wrap="square" rtlCol="0">
            <a:spAutoFit/>
          </a:bodyPr>
          <a:lstStyle/>
          <a:p>
            <a:pPr marL="468000" indent="-468000" algn="just" fontAlgn="base">
              <a:spcBef>
                <a:spcPts val="900"/>
              </a:spcBef>
              <a:spcAft>
                <a:spcPts val="1200"/>
              </a:spcAft>
              <a:buFont typeface="Arial" panose="020B0604020202020204" pitchFamily="34" charset="0"/>
              <a:buChar char="•"/>
            </a:pPr>
            <a:r>
              <a:rPr lang="en-US" sz="2800" b="1" u="sng" dirty="0">
                <a:latin typeface="Times New Roman" panose="02020603050405020304" pitchFamily="18" charset="0"/>
                <a:cs typeface="Times New Roman" panose="02020603050405020304" pitchFamily="18" charset="0"/>
              </a:rPr>
              <a:t>Notification Service</a:t>
            </a:r>
            <a:r>
              <a:rPr lang="en-US" sz="2800" dirty="0">
                <a:latin typeface="Times New Roman" panose="02020603050405020304" pitchFamily="18" charset="0"/>
                <a:cs typeface="Times New Roman" panose="02020603050405020304" pitchFamily="18" charset="0"/>
              </a:rPr>
              <a:t> - Sends notifications to users for various events (e.g., new comments, likes, follows)</a:t>
            </a:r>
            <a:endParaRPr lang="en-US" sz="2800" u="sng"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66000">
                                      <p:stCondLst>
                                        <p:cond delay="400"/>
                                      </p:stCondLst>
                                      <p:childTnLst>
                                        <p:set>
                                          <p:cBhvr>
                                            <p:cTn id="6" dur="1" fill="hold">
                                              <p:stCondLst>
                                                <p:cond delay="0"/>
                                              </p:stCondLst>
                                            </p:cTn>
                                            <p:tgtEl>
                                              <p:spTgt spid="6"/>
                                            </p:tgtEl>
                                            <p:attrNameLst>
                                              <p:attrName>style.visibility</p:attrName>
                                            </p:attrNameLst>
                                          </p:cBhvr>
                                          <p:to>
                                            <p:strVal val="visible"/>
                                          </p:to>
                                        </p:set>
                                        <p:anim calcmode="lin" valueType="num" p14:bounceEnd="66000">
                                          <p:cBhvr additive="base">
                                            <p:cTn id="7" dur="500" fill="hold"/>
                                            <p:tgtEl>
                                              <p:spTgt spid="6"/>
                                            </p:tgtEl>
                                            <p:attrNameLst>
                                              <p:attrName>ppt_x</p:attrName>
                                            </p:attrNameLst>
                                          </p:cBhvr>
                                          <p:tavLst>
                                            <p:tav tm="0">
                                              <p:val>
                                                <p:strVal val="0-#ppt_w/2"/>
                                              </p:val>
                                            </p:tav>
                                            <p:tav tm="100000">
                                              <p:val>
                                                <p:strVal val="#ppt_x"/>
                                              </p:val>
                                            </p:tav>
                                          </p:tavLst>
                                        </p:anim>
                                        <p:anim calcmode="lin" valueType="num" p14:bounceEnd="66000">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900"/>
                                </p:stCondLst>
                                <p:childTnLst>
                                  <p:par>
                                    <p:cTn id="10" presetID="2" presetClass="entr" presetSubtype="8" fill="hold" grpId="0" nodeType="afterEffect" p14:presetBounceEnd="66000">
                                      <p:stCondLst>
                                        <p:cond delay="400"/>
                                      </p:stCondLst>
                                      <p:childTnLst>
                                        <p:set>
                                          <p:cBhvr>
                                            <p:cTn id="11" dur="1" fill="hold">
                                              <p:stCondLst>
                                                <p:cond delay="0"/>
                                              </p:stCondLst>
                                            </p:cTn>
                                            <p:tgtEl>
                                              <p:spTgt spid="4"/>
                                            </p:tgtEl>
                                            <p:attrNameLst>
                                              <p:attrName>style.visibility</p:attrName>
                                            </p:attrNameLst>
                                          </p:cBhvr>
                                          <p:to>
                                            <p:strVal val="visible"/>
                                          </p:to>
                                        </p:set>
                                        <p:anim calcmode="lin" valueType="num" p14:bounceEnd="66000">
                                          <p:cBhvr additive="base">
                                            <p:cTn id="12" dur="500" fill="hold"/>
                                            <p:tgtEl>
                                              <p:spTgt spid="4"/>
                                            </p:tgtEl>
                                            <p:attrNameLst>
                                              <p:attrName>ppt_x</p:attrName>
                                            </p:attrNameLst>
                                          </p:cBhvr>
                                          <p:tavLst>
                                            <p:tav tm="0">
                                              <p:val>
                                                <p:strVal val="0-#ppt_w/2"/>
                                              </p:val>
                                            </p:tav>
                                            <p:tav tm="100000">
                                              <p:val>
                                                <p:strVal val="#ppt_x"/>
                                              </p:val>
                                            </p:tav>
                                          </p:tavLst>
                                        </p:anim>
                                        <p:anim calcmode="lin" valueType="num" p14:bounceEnd="66000">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800"/>
                                </p:stCondLst>
                                <p:childTnLst>
                                  <p:par>
                                    <p:cTn id="15" presetID="2" presetClass="entr" presetSubtype="8" fill="hold" grpId="0" nodeType="afterEffect" p14:presetBounceEnd="66000">
                                      <p:stCondLst>
                                        <p:cond delay="400"/>
                                      </p:stCondLst>
                                      <p:childTnLst>
                                        <p:set>
                                          <p:cBhvr>
                                            <p:cTn id="16" dur="1" fill="hold">
                                              <p:stCondLst>
                                                <p:cond delay="0"/>
                                              </p:stCondLst>
                                            </p:cTn>
                                            <p:tgtEl>
                                              <p:spTgt spid="7"/>
                                            </p:tgtEl>
                                            <p:attrNameLst>
                                              <p:attrName>style.visibility</p:attrName>
                                            </p:attrNameLst>
                                          </p:cBhvr>
                                          <p:to>
                                            <p:strVal val="visible"/>
                                          </p:to>
                                        </p:set>
                                        <p:anim calcmode="lin" valueType="num" p14:bounceEnd="66000">
                                          <p:cBhvr additive="base">
                                            <p:cTn id="17" dur="500" fill="hold"/>
                                            <p:tgtEl>
                                              <p:spTgt spid="7"/>
                                            </p:tgtEl>
                                            <p:attrNameLst>
                                              <p:attrName>ppt_x</p:attrName>
                                            </p:attrNameLst>
                                          </p:cBhvr>
                                          <p:tavLst>
                                            <p:tav tm="0">
                                              <p:val>
                                                <p:strVal val="0-#ppt_w/2"/>
                                              </p:val>
                                            </p:tav>
                                            <p:tav tm="100000">
                                              <p:val>
                                                <p:strVal val="#ppt_x"/>
                                              </p:val>
                                            </p:tav>
                                          </p:tavLst>
                                        </p:anim>
                                        <p:anim calcmode="lin" valueType="num" p14:bounceEnd="66000">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par>
                              <p:cTn id="19" fill="hold">
                                <p:stCondLst>
                                  <p:cond delay="2700"/>
                                </p:stCondLst>
                                <p:childTnLst>
                                  <p:par>
                                    <p:cTn id="20" presetID="2" presetClass="entr" presetSubtype="8" fill="hold" grpId="0" nodeType="afterEffect" p14:presetBounceEnd="66000">
                                      <p:stCondLst>
                                        <p:cond delay="400"/>
                                      </p:stCondLst>
                                      <p:childTnLst>
                                        <p:set>
                                          <p:cBhvr>
                                            <p:cTn id="21" dur="1" fill="hold">
                                              <p:stCondLst>
                                                <p:cond delay="0"/>
                                              </p:stCondLst>
                                            </p:cTn>
                                            <p:tgtEl>
                                              <p:spTgt spid="8"/>
                                            </p:tgtEl>
                                            <p:attrNameLst>
                                              <p:attrName>style.visibility</p:attrName>
                                            </p:attrNameLst>
                                          </p:cBhvr>
                                          <p:to>
                                            <p:strVal val="visible"/>
                                          </p:to>
                                        </p:set>
                                        <p:anim calcmode="lin" valueType="num" p14:bounceEnd="66000">
                                          <p:cBhvr additive="base">
                                            <p:cTn id="22" dur="500" fill="hold"/>
                                            <p:tgtEl>
                                              <p:spTgt spid="8"/>
                                            </p:tgtEl>
                                            <p:attrNameLst>
                                              <p:attrName>ppt_x</p:attrName>
                                            </p:attrNameLst>
                                          </p:cBhvr>
                                          <p:tavLst>
                                            <p:tav tm="0">
                                              <p:val>
                                                <p:strVal val="0-#ppt_w/2"/>
                                              </p:val>
                                            </p:tav>
                                            <p:tav tm="100000">
                                              <p:val>
                                                <p:strVal val="#ppt_x"/>
                                              </p:val>
                                            </p:tav>
                                          </p:tavLst>
                                        </p:anim>
                                        <p:anim calcmode="lin" valueType="num" p14:bounceEnd="66000">
                                          <p:cBhvr additive="base">
                                            <p:cTn id="23" dur="500" fill="hold"/>
                                            <p:tgtEl>
                                              <p:spTgt spid="8"/>
                                            </p:tgtEl>
                                            <p:attrNameLst>
                                              <p:attrName>ppt_y</p:attrName>
                                            </p:attrNameLst>
                                          </p:cBhvr>
                                          <p:tavLst>
                                            <p:tav tm="0">
                                              <p:val>
                                                <p:strVal val="#ppt_y"/>
                                              </p:val>
                                            </p:tav>
                                            <p:tav tm="100000">
                                              <p:val>
                                                <p:strVal val="#ppt_y"/>
                                              </p:val>
                                            </p:tav>
                                          </p:tavLst>
                                        </p:anim>
                                      </p:childTnLst>
                                    </p:cTn>
                                  </p:par>
                                </p:childTnLst>
                              </p:cTn>
                            </p:par>
                            <p:par>
                              <p:cTn id="24" fill="hold">
                                <p:stCondLst>
                                  <p:cond delay="3600"/>
                                </p:stCondLst>
                                <p:childTnLst>
                                  <p:par>
                                    <p:cTn id="25" presetID="2" presetClass="entr" presetSubtype="8" fill="hold" grpId="0" nodeType="afterEffect" p14:presetBounceEnd="66000">
                                      <p:stCondLst>
                                        <p:cond delay="400"/>
                                      </p:stCondLst>
                                      <p:childTnLst>
                                        <p:set>
                                          <p:cBhvr>
                                            <p:cTn id="26" dur="1" fill="hold">
                                              <p:stCondLst>
                                                <p:cond delay="0"/>
                                              </p:stCondLst>
                                            </p:cTn>
                                            <p:tgtEl>
                                              <p:spTgt spid="9"/>
                                            </p:tgtEl>
                                            <p:attrNameLst>
                                              <p:attrName>style.visibility</p:attrName>
                                            </p:attrNameLst>
                                          </p:cBhvr>
                                          <p:to>
                                            <p:strVal val="visible"/>
                                          </p:to>
                                        </p:set>
                                        <p:anim calcmode="lin" valueType="num" p14:bounceEnd="66000">
                                          <p:cBhvr additive="base">
                                            <p:cTn id="27" dur="500" fill="hold"/>
                                            <p:tgtEl>
                                              <p:spTgt spid="9"/>
                                            </p:tgtEl>
                                            <p:attrNameLst>
                                              <p:attrName>ppt_x</p:attrName>
                                            </p:attrNameLst>
                                          </p:cBhvr>
                                          <p:tavLst>
                                            <p:tav tm="0">
                                              <p:val>
                                                <p:strVal val="0-#ppt_w/2"/>
                                              </p:val>
                                            </p:tav>
                                            <p:tav tm="100000">
                                              <p:val>
                                                <p:strVal val="#ppt_x"/>
                                              </p:val>
                                            </p:tav>
                                          </p:tavLst>
                                        </p:anim>
                                        <p:anim calcmode="lin" valueType="num" p14:bounceEnd="66000">
                                          <p:cBhvr additive="base">
                                            <p:cTn id="28" dur="500" fill="hold"/>
                                            <p:tgtEl>
                                              <p:spTgt spid="9"/>
                                            </p:tgtEl>
                                            <p:attrNameLst>
                                              <p:attrName>ppt_y</p:attrName>
                                            </p:attrNameLst>
                                          </p:cBhvr>
                                          <p:tavLst>
                                            <p:tav tm="0">
                                              <p:val>
                                                <p:strVal val="#ppt_y"/>
                                              </p:val>
                                            </p:tav>
                                            <p:tav tm="100000">
                                              <p:val>
                                                <p:strVal val="#ppt_y"/>
                                              </p:val>
                                            </p:tav>
                                          </p:tavLst>
                                        </p:anim>
                                      </p:childTnLst>
                                    </p:cTn>
                                  </p:par>
                                </p:childTnLst>
                              </p:cTn>
                            </p:par>
                            <p:par>
                              <p:cTn id="29" fill="hold">
                                <p:stCondLst>
                                  <p:cond delay="4500"/>
                                </p:stCondLst>
                                <p:childTnLst>
                                  <p:par>
                                    <p:cTn id="30" presetID="2" presetClass="entr" presetSubtype="8" fill="hold" grpId="0" nodeType="afterEffect" p14:presetBounceEnd="66000">
                                      <p:stCondLst>
                                        <p:cond delay="400"/>
                                      </p:stCondLst>
                                      <p:childTnLst>
                                        <p:set>
                                          <p:cBhvr>
                                            <p:cTn id="31" dur="1" fill="hold">
                                              <p:stCondLst>
                                                <p:cond delay="0"/>
                                              </p:stCondLst>
                                            </p:cTn>
                                            <p:tgtEl>
                                              <p:spTgt spid="2"/>
                                            </p:tgtEl>
                                            <p:attrNameLst>
                                              <p:attrName>style.visibility</p:attrName>
                                            </p:attrNameLst>
                                          </p:cBhvr>
                                          <p:to>
                                            <p:strVal val="visible"/>
                                          </p:to>
                                        </p:set>
                                        <p:anim calcmode="lin" valueType="num" p14:bounceEnd="66000">
                                          <p:cBhvr additive="base">
                                            <p:cTn id="32" dur="500" fill="hold"/>
                                            <p:tgtEl>
                                              <p:spTgt spid="2"/>
                                            </p:tgtEl>
                                            <p:attrNameLst>
                                              <p:attrName>ppt_x</p:attrName>
                                            </p:attrNameLst>
                                          </p:cBhvr>
                                          <p:tavLst>
                                            <p:tav tm="0">
                                              <p:val>
                                                <p:strVal val="0-#ppt_w/2"/>
                                              </p:val>
                                            </p:tav>
                                            <p:tav tm="100000">
                                              <p:val>
                                                <p:strVal val="#ppt_x"/>
                                              </p:val>
                                            </p:tav>
                                          </p:tavLst>
                                        </p:anim>
                                        <p:anim calcmode="lin" valueType="num" p14:bounceEnd="66000">
                                          <p:cBhvr additive="base">
                                            <p:cTn id="33" dur="500" fill="hold"/>
                                            <p:tgtEl>
                                              <p:spTgt spid="2"/>
                                            </p:tgtEl>
                                            <p:attrNameLst>
                                              <p:attrName>ppt_y</p:attrName>
                                            </p:attrNameLst>
                                          </p:cBhvr>
                                          <p:tavLst>
                                            <p:tav tm="0">
                                              <p:val>
                                                <p:strVal val="#ppt_y"/>
                                              </p:val>
                                            </p:tav>
                                            <p:tav tm="100000">
                                              <p:val>
                                                <p:strVal val="#ppt_y"/>
                                              </p:val>
                                            </p:tav>
                                          </p:tavLst>
                                        </p:anim>
                                      </p:childTnLst>
                                    </p:cTn>
                                  </p:par>
                                </p:childTnLst>
                              </p:cTn>
                            </p:par>
                            <p:par>
                              <p:cTn id="34" fill="hold">
                                <p:stCondLst>
                                  <p:cond delay="5400"/>
                                </p:stCondLst>
                                <p:childTnLst>
                                  <p:par>
                                    <p:cTn id="35" presetID="2" presetClass="entr" presetSubtype="8" fill="hold" grpId="0" nodeType="afterEffect" p14:presetBounceEnd="66000">
                                      <p:stCondLst>
                                        <p:cond delay="400"/>
                                      </p:stCondLst>
                                      <p:childTnLst>
                                        <p:set>
                                          <p:cBhvr>
                                            <p:cTn id="36" dur="1" fill="hold">
                                              <p:stCondLst>
                                                <p:cond delay="0"/>
                                              </p:stCondLst>
                                            </p:cTn>
                                            <p:tgtEl>
                                              <p:spTgt spid="3"/>
                                            </p:tgtEl>
                                            <p:attrNameLst>
                                              <p:attrName>style.visibility</p:attrName>
                                            </p:attrNameLst>
                                          </p:cBhvr>
                                          <p:to>
                                            <p:strVal val="visible"/>
                                          </p:to>
                                        </p:set>
                                        <p:anim calcmode="lin" valueType="num" p14:bounceEnd="66000">
                                          <p:cBhvr additive="base">
                                            <p:cTn id="37" dur="500" fill="hold"/>
                                            <p:tgtEl>
                                              <p:spTgt spid="3"/>
                                            </p:tgtEl>
                                            <p:attrNameLst>
                                              <p:attrName>ppt_x</p:attrName>
                                            </p:attrNameLst>
                                          </p:cBhvr>
                                          <p:tavLst>
                                            <p:tav tm="0">
                                              <p:val>
                                                <p:strVal val="0-#ppt_w/2"/>
                                              </p:val>
                                            </p:tav>
                                            <p:tav tm="100000">
                                              <p:val>
                                                <p:strVal val="#ppt_x"/>
                                              </p:val>
                                            </p:tav>
                                          </p:tavLst>
                                        </p:anim>
                                        <p:anim calcmode="lin" valueType="num" p14:bounceEnd="66000">
                                          <p:cBhvr additive="base">
                                            <p:cTn id="3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7" grpId="0"/>
          <p:bldP spid="8" grpId="0"/>
          <p:bldP spid="9" grpId="0"/>
          <p:bldP spid="2" grpId="0"/>
          <p:bldP spid="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4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900"/>
                                </p:stCondLst>
                                <p:childTnLst>
                                  <p:par>
                                    <p:cTn id="10" presetID="2" presetClass="entr" presetSubtype="8" fill="hold" grpId="0" nodeType="afterEffect">
                                      <p:stCondLst>
                                        <p:cond delay="40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800"/>
                                </p:stCondLst>
                                <p:childTnLst>
                                  <p:par>
                                    <p:cTn id="15" presetID="2" presetClass="entr" presetSubtype="8" fill="hold" grpId="0" nodeType="afterEffect">
                                      <p:stCondLst>
                                        <p:cond delay="40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par>
                              <p:cTn id="19" fill="hold">
                                <p:stCondLst>
                                  <p:cond delay="2700"/>
                                </p:stCondLst>
                                <p:childTnLst>
                                  <p:par>
                                    <p:cTn id="20" presetID="2" presetClass="entr" presetSubtype="8" fill="hold" grpId="0" nodeType="afterEffect">
                                      <p:stCondLst>
                                        <p:cond delay="40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0-#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childTnLst>
                              </p:cTn>
                            </p:par>
                            <p:par>
                              <p:cTn id="24" fill="hold">
                                <p:stCondLst>
                                  <p:cond delay="3600"/>
                                </p:stCondLst>
                                <p:childTnLst>
                                  <p:par>
                                    <p:cTn id="25" presetID="2" presetClass="entr" presetSubtype="8" fill="hold" grpId="0" nodeType="afterEffect">
                                      <p:stCondLst>
                                        <p:cond delay="40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0-#ppt_w/2"/>
                                              </p:val>
                                            </p:tav>
                                            <p:tav tm="100000">
                                              <p:val>
                                                <p:strVal val="#ppt_x"/>
                                              </p:val>
                                            </p:tav>
                                          </p:tavLst>
                                        </p:anim>
                                        <p:anim calcmode="lin" valueType="num">
                                          <p:cBhvr additive="base">
                                            <p:cTn id="28" dur="500" fill="hold"/>
                                            <p:tgtEl>
                                              <p:spTgt spid="9"/>
                                            </p:tgtEl>
                                            <p:attrNameLst>
                                              <p:attrName>ppt_y</p:attrName>
                                            </p:attrNameLst>
                                          </p:cBhvr>
                                          <p:tavLst>
                                            <p:tav tm="0">
                                              <p:val>
                                                <p:strVal val="#ppt_y"/>
                                              </p:val>
                                            </p:tav>
                                            <p:tav tm="100000">
                                              <p:val>
                                                <p:strVal val="#ppt_y"/>
                                              </p:val>
                                            </p:tav>
                                          </p:tavLst>
                                        </p:anim>
                                      </p:childTnLst>
                                    </p:cTn>
                                  </p:par>
                                </p:childTnLst>
                              </p:cTn>
                            </p:par>
                            <p:par>
                              <p:cTn id="29" fill="hold">
                                <p:stCondLst>
                                  <p:cond delay="4500"/>
                                </p:stCondLst>
                                <p:childTnLst>
                                  <p:par>
                                    <p:cTn id="30" presetID="2" presetClass="entr" presetSubtype="8" fill="hold" grpId="0" nodeType="afterEffect">
                                      <p:stCondLst>
                                        <p:cond delay="400"/>
                                      </p:stCondLst>
                                      <p:childTnLst>
                                        <p:set>
                                          <p:cBhvr>
                                            <p:cTn id="31" dur="1" fill="hold">
                                              <p:stCondLst>
                                                <p:cond delay="0"/>
                                              </p:stCondLst>
                                            </p:cTn>
                                            <p:tgtEl>
                                              <p:spTgt spid="2"/>
                                            </p:tgtEl>
                                            <p:attrNameLst>
                                              <p:attrName>style.visibility</p:attrName>
                                            </p:attrNameLst>
                                          </p:cBhvr>
                                          <p:to>
                                            <p:strVal val="visible"/>
                                          </p:to>
                                        </p:set>
                                        <p:anim calcmode="lin" valueType="num">
                                          <p:cBhvr additive="base">
                                            <p:cTn id="32" dur="500" fill="hold"/>
                                            <p:tgtEl>
                                              <p:spTgt spid="2"/>
                                            </p:tgtEl>
                                            <p:attrNameLst>
                                              <p:attrName>ppt_x</p:attrName>
                                            </p:attrNameLst>
                                          </p:cBhvr>
                                          <p:tavLst>
                                            <p:tav tm="0">
                                              <p:val>
                                                <p:strVal val="0-#ppt_w/2"/>
                                              </p:val>
                                            </p:tav>
                                            <p:tav tm="100000">
                                              <p:val>
                                                <p:strVal val="#ppt_x"/>
                                              </p:val>
                                            </p:tav>
                                          </p:tavLst>
                                        </p:anim>
                                        <p:anim calcmode="lin" valueType="num">
                                          <p:cBhvr additive="base">
                                            <p:cTn id="33" dur="500" fill="hold"/>
                                            <p:tgtEl>
                                              <p:spTgt spid="2"/>
                                            </p:tgtEl>
                                            <p:attrNameLst>
                                              <p:attrName>ppt_y</p:attrName>
                                            </p:attrNameLst>
                                          </p:cBhvr>
                                          <p:tavLst>
                                            <p:tav tm="0">
                                              <p:val>
                                                <p:strVal val="#ppt_y"/>
                                              </p:val>
                                            </p:tav>
                                            <p:tav tm="100000">
                                              <p:val>
                                                <p:strVal val="#ppt_y"/>
                                              </p:val>
                                            </p:tav>
                                          </p:tavLst>
                                        </p:anim>
                                      </p:childTnLst>
                                    </p:cTn>
                                  </p:par>
                                </p:childTnLst>
                              </p:cTn>
                            </p:par>
                            <p:par>
                              <p:cTn id="34" fill="hold">
                                <p:stCondLst>
                                  <p:cond delay="5400"/>
                                </p:stCondLst>
                                <p:childTnLst>
                                  <p:par>
                                    <p:cTn id="35" presetID="2" presetClass="entr" presetSubtype="8" fill="hold" grpId="0" nodeType="afterEffect">
                                      <p:stCondLst>
                                        <p:cond delay="40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0-#ppt_w/2"/>
                                              </p:val>
                                            </p:tav>
                                            <p:tav tm="100000">
                                              <p:val>
                                                <p:strVal val="#ppt_x"/>
                                              </p:val>
                                            </p:tav>
                                          </p:tavLst>
                                        </p:anim>
                                        <p:anim calcmode="lin" valueType="num">
                                          <p:cBhvr additive="base">
                                            <p:cTn id="3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7" grpId="0"/>
          <p:bldP spid="8" grpId="0"/>
          <p:bldP spid="9" grpId="0"/>
          <p:bldP spid="2" grpId="0"/>
          <p:bldP spid="3"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ctagon 3">
            <a:extLst>
              <a:ext uri="{FF2B5EF4-FFF2-40B4-BE49-F238E27FC236}">
                <a16:creationId xmlns:a16="http://schemas.microsoft.com/office/drawing/2014/main" id="{F2B4F9D8-B893-A50A-C073-79A4E46305EB}"/>
              </a:ext>
            </a:extLst>
          </p:cNvPr>
          <p:cNvSpPr/>
          <p:nvPr/>
        </p:nvSpPr>
        <p:spPr>
          <a:xfrm>
            <a:off x="4612750" y="318964"/>
            <a:ext cx="8964996" cy="8964996"/>
          </a:xfrm>
          <a:prstGeom prst="octagon">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206BB57D-54C2-6ACD-3B23-065688AE8812}"/>
              </a:ext>
            </a:extLst>
          </p:cNvPr>
          <p:cNvSpPr txBox="1"/>
          <p:nvPr/>
        </p:nvSpPr>
        <p:spPr>
          <a:xfrm>
            <a:off x="4577334" y="4279404"/>
            <a:ext cx="8964996" cy="1323439"/>
          </a:xfrm>
          <a:prstGeom prst="rect">
            <a:avLst/>
          </a:prstGeom>
          <a:noFill/>
        </p:spPr>
        <p:txBody>
          <a:bodyPr wrap="square" rtlCol="0">
            <a:spAutoFit/>
          </a:bodyPr>
          <a:lstStyle/>
          <a:p>
            <a:pPr algn="ctr"/>
            <a:r>
              <a:rPr lang="en-IN" sz="8000" dirty="0">
                <a:latin typeface="Arial Rounded MT Bold" panose="020F0704030504030204" pitchFamily="34" charset="0"/>
              </a:rPr>
              <a:t>SYSTEM DESIGN</a:t>
            </a:r>
            <a:endParaRPr lang="en-IN" sz="2000" dirty="0"/>
          </a:p>
        </p:txBody>
      </p:sp>
      <p:pic>
        <p:nvPicPr>
          <p:cNvPr id="3" name="Picture 2">
            <a:extLst>
              <a:ext uri="{FF2B5EF4-FFF2-40B4-BE49-F238E27FC236}">
                <a16:creationId xmlns:a16="http://schemas.microsoft.com/office/drawing/2014/main" id="{7E70099B-93DE-824F-F529-B2C8F232FDA4}"/>
              </a:ext>
            </a:extLst>
          </p:cNvPr>
          <p:cNvPicPr>
            <a:picLocks noChangeAspect="1"/>
          </p:cNvPicPr>
          <p:nvPr/>
        </p:nvPicPr>
        <p:blipFill rotWithShape="1">
          <a:blip r:embed="rId2"/>
          <a:srcRect l="-8370" t="408" r="-6972" b="-8179"/>
          <a:stretch/>
        </p:blipFill>
        <p:spPr>
          <a:xfrm>
            <a:off x="22105440" y="-2993404"/>
            <a:ext cx="10462339" cy="7488832"/>
          </a:xfrm>
          <a:prstGeom prst="rect">
            <a:avLst/>
          </a:prstGeom>
          <a:ln w="28575">
            <a:noFill/>
          </a:ln>
        </p:spPr>
      </p:pic>
    </p:spTree>
    <p:extLst>
      <p:ext uri="{BB962C8B-B14F-4D97-AF65-F5344CB8AC3E}">
        <p14:creationId xmlns:p14="http://schemas.microsoft.com/office/powerpoint/2010/main" val="32099834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8187575-5CB4-477B-AA47-020C6D2A786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964" r="2807" b="1446"/>
          <a:stretch/>
        </p:blipFill>
        <p:spPr>
          <a:xfrm>
            <a:off x="6829425" y="1"/>
            <a:ext cx="11458575" cy="10287000"/>
          </a:xfrm>
          <a:prstGeom prst="rect">
            <a:avLst/>
          </a:prstGeom>
        </p:spPr>
      </p:pic>
      <p:pic>
        <p:nvPicPr>
          <p:cNvPr id="14" name="Picture 13">
            <a:extLst>
              <a:ext uri="{FF2B5EF4-FFF2-40B4-BE49-F238E27FC236}">
                <a16:creationId xmlns:a16="http://schemas.microsoft.com/office/drawing/2014/main" id="{EE585F70-7C5D-424E-A182-39507AF48A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964" r="2807" b="1446"/>
          <a:stretch/>
        </p:blipFill>
        <p:spPr>
          <a:xfrm>
            <a:off x="11252202" y="1"/>
            <a:ext cx="7035798" cy="10287000"/>
          </a:xfrm>
          <a:prstGeom prst="rect">
            <a:avLst/>
          </a:prstGeom>
        </p:spPr>
      </p:pic>
      <p:pic>
        <p:nvPicPr>
          <p:cNvPr id="2" name="Picture 1">
            <a:extLst>
              <a:ext uri="{FF2B5EF4-FFF2-40B4-BE49-F238E27FC236}">
                <a16:creationId xmlns:a16="http://schemas.microsoft.com/office/drawing/2014/main" id="{62201E76-9133-6284-3A63-19FD5BF5980F}"/>
              </a:ext>
            </a:extLst>
          </p:cNvPr>
          <p:cNvPicPr>
            <a:picLocks noChangeAspect="1"/>
          </p:cNvPicPr>
          <p:nvPr/>
        </p:nvPicPr>
        <p:blipFill rotWithShape="1">
          <a:blip r:embed="rId3"/>
          <a:srcRect l="-8370" t="408" r="-6972" b="-8179"/>
          <a:stretch/>
        </p:blipFill>
        <p:spPr>
          <a:xfrm>
            <a:off x="1874567" y="462980"/>
            <a:ext cx="14538866" cy="10406767"/>
          </a:xfrm>
          <a:prstGeom prst="rect">
            <a:avLst/>
          </a:prstGeom>
          <a:ln w="28575">
            <a:noFill/>
          </a:ln>
        </p:spPr>
      </p:pic>
    </p:spTree>
    <p:extLst>
      <p:ext uri="{BB962C8B-B14F-4D97-AF65-F5344CB8AC3E}">
        <p14:creationId xmlns:p14="http://schemas.microsoft.com/office/powerpoint/2010/main" val="28322547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26DE0-5670-87AB-DA5A-5FF2BF5C71C1}"/>
              </a:ext>
            </a:extLst>
          </p:cNvPr>
          <p:cNvSpPr>
            <a:spLocks noGrp="1"/>
          </p:cNvSpPr>
          <p:nvPr>
            <p:ph type="title"/>
          </p:nvPr>
        </p:nvSpPr>
        <p:spPr>
          <a:xfrm>
            <a:off x="1378678" y="3415308"/>
            <a:ext cx="15530643" cy="2456029"/>
          </a:xfrm>
        </p:spPr>
        <p:txBody>
          <a:bodyPr>
            <a:noAutofit/>
          </a:bodyPr>
          <a:lstStyle/>
          <a:p>
            <a:r>
              <a:rPr lang="en-US" sz="13400" dirty="0">
                <a:latin typeface="Times New Roman" panose="02020603050405020304" pitchFamily="18" charset="0"/>
                <a:cs typeface="Times New Roman" panose="02020603050405020304" pitchFamily="18" charset="0"/>
              </a:rPr>
              <a:t>Thank You</a:t>
            </a:r>
            <a:endParaRPr lang="en-IN" sz="13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5303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hat is Container Orchestration">
            <a:extLst>
              <a:ext uri="{FF2B5EF4-FFF2-40B4-BE49-F238E27FC236}">
                <a16:creationId xmlns:a16="http://schemas.microsoft.com/office/drawing/2014/main" id="{07D798F9-8DC5-FEFA-8DEB-80B09241CBA9}"/>
              </a:ext>
            </a:extLst>
          </p:cNvPr>
          <p:cNvPicPr>
            <a:picLocks noChangeAspect="1" noChangeArrowheads="1"/>
          </p:cNvPicPr>
          <p:nvPr/>
        </p:nvPicPr>
        <p:blipFill>
          <a:blip r:embed="rId2">
            <a:alphaModFix amt="71000"/>
            <a:extLst>
              <a:ext uri="{28A0092B-C50C-407E-A947-70E740481C1C}">
                <a14:useLocalDpi xmlns:a14="http://schemas.microsoft.com/office/drawing/2010/main" val="0"/>
              </a:ext>
            </a:extLst>
          </a:blip>
          <a:srcRect/>
          <a:stretch>
            <a:fillRect/>
          </a:stretch>
        </p:blipFill>
        <p:spPr bwMode="auto">
          <a:xfrm>
            <a:off x="-34173" y="0"/>
            <a:ext cx="18296500" cy="10287000"/>
          </a:xfrm>
          <a:prstGeom prst="rect">
            <a:avLst/>
          </a:prstGeom>
          <a:noFill/>
          <a:effectLst>
            <a:reflection stA="0" endPos="65000" dist="50800" dir="5400000" sy="-100000" algn="bl" rotWithShape="0"/>
          </a:effectLst>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sez="http://schemas.microsoft.com/office/powerpoint/2016/sectionzoom" Requires="psez">
          <p:graphicFrame>
            <p:nvGraphicFramePr>
              <p:cNvPr id="10" name="Section Zoom 9">
                <a:extLst>
                  <a:ext uri="{FF2B5EF4-FFF2-40B4-BE49-F238E27FC236}">
                    <a16:creationId xmlns:a16="http://schemas.microsoft.com/office/drawing/2014/main" id="{DF9786F0-E4F5-8DD8-4AF7-618DA31DE716}"/>
                  </a:ext>
                </a:extLst>
              </p:cNvPr>
              <p:cNvGraphicFramePr>
                <a:graphicFrameLocks noChangeAspect="1"/>
              </p:cNvGraphicFramePr>
              <p:nvPr>
                <p:extLst>
                  <p:ext uri="{D42A27DB-BD31-4B8C-83A1-F6EECF244321}">
                    <p14:modId xmlns:p14="http://schemas.microsoft.com/office/powerpoint/2010/main" val="3204964609"/>
                  </p:ext>
                </p:extLst>
              </p:nvPr>
            </p:nvGraphicFramePr>
            <p:xfrm>
              <a:off x="2409421" y="195486"/>
              <a:ext cx="4572000" cy="2571750"/>
            </p:xfrm>
            <a:graphic>
              <a:graphicData uri="http://schemas.microsoft.com/office/powerpoint/2016/sectionzoom">
                <psez:sectionZm>
                  <psez:sectionZmObj sectionId="{2ECDFAE3-0ADA-4533-93B0-282085D1EEE7}">
                    <psez:zmPr id="{FEA0B617-D69E-4405-A45B-5B6DEA9BDF76}" transitionDur="1000" showBg="0">
                      <p166:blipFill xmlns:p166="http://schemas.microsoft.com/office/powerpoint/2016/6/main">
                        <a:blip r:embed="rId3"/>
                        <a:stretch>
                          <a:fillRect/>
                        </a:stretch>
                      </p166:blipFill>
                      <p166:spPr xmlns:p166="http://schemas.microsoft.com/office/powerpoint/2016/6/main">
                        <a:xfrm>
                          <a:off x="0" y="0"/>
                          <a:ext cx="4572000" cy="2571750"/>
                        </a:xfrm>
                        <a:prstGeom prst="rect">
                          <a:avLst/>
                        </a:prstGeom>
                      </p166:spPr>
                    </psez:zmPr>
                  </psez:sectionZmObj>
                </psez:sectionZm>
              </a:graphicData>
            </a:graphic>
          </p:graphicFrame>
        </mc:Choice>
        <mc:Fallback>
          <p:pic>
            <p:nvPicPr>
              <p:cNvPr id="10" name="Section Zoom 9">
                <a:hlinkClick r:id="rId4" action="ppaction://hlinksldjump"/>
                <a:extLst>
                  <a:ext uri="{FF2B5EF4-FFF2-40B4-BE49-F238E27FC236}">
                    <a16:creationId xmlns:a16="http://schemas.microsoft.com/office/drawing/2014/main" id="{DF9786F0-E4F5-8DD8-4AF7-618DA31DE716}"/>
                  </a:ext>
                </a:extLst>
              </p:cNvPr>
              <p:cNvPicPr>
                <a:picLocks noGrp="1" noRot="1" noChangeAspect="1" noMove="1" noResize="1" noEditPoints="1" noAdjustHandles="1" noChangeArrowheads="1" noChangeShapeType="1"/>
              </p:cNvPicPr>
              <p:nvPr/>
            </p:nvPicPr>
            <p:blipFill>
              <a:blip r:embed="rId3"/>
              <a:stretch>
                <a:fillRect/>
              </a:stretch>
            </p:blipFill>
            <p:spPr>
              <a:xfrm>
                <a:off x="2409421" y="195486"/>
                <a:ext cx="4572000" cy="2571750"/>
              </a:xfrm>
              <a:prstGeom prst="rect">
                <a:avLst/>
              </a:prstGeom>
            </p:spPr>
          </p:pic>
        </mc:Fallback>
      </mc:AlternateContent>
      <mc:AlternateContent xmlns:mc="http://schemas.openxmlformats.org/markup-compatibility/2006">
        <mc:Choice xmlns:psez="http://schemas.microsoft.com/office/powerpoint/2016/sectionzoom" Requires="psez">
          <p:graphicFrame>
            <p:nvGraphicFramePr>
              <p:cNvPr id="12" name="Section Zoom 11">
                <a:extLst>
                  <a:ext uri="{FF2B5EF4-FFF2-40B4-BE49-F238E27FC236}">
                    <a16:creationId xmlns:a16="http://schemas.microsoft.com/office/drawing/2014/main" id="{F860794B-BD8D-82EC-33F1-952209DEEC0D}"/>
                  </a:ext>
                </a:extLst>
              </p:cNvPr>
              <p:cNvGraphicFramePr>
                <a:graphicFrameLocks noChangeAspect="1"/>
              </p:cNvGraphicFramePr>
              <p:nvPr>
                <p:extLst>
                  <p:ext uri="{D42A27DB-BD31-4B8C-83A1-F6EECF244321}">
                    <p14:modId xmlns:p14="http://schemas.microsoft.com/office/powerpoint/2010/main" val="1807026248"/>
                  </p:ext>
                </p:extLst>
              </p:nvPr>
            </p:nvGraphicFramePr>
            <p:xfrm>
              <a:off x="5580112" y="2386037"/>
              <a:ext cx="4572000" cy="2571750"/>
            </p:xfrm>
            <a:graphic>
              <a:graphicData uri="http://schemas.microsoft.com/office/powerpoint/2016/sectionzoom">
                <psez:sectionZm>
                  <psez:sectionZmObj sectionId="{F44CD65D-4B41-4FEE-ABDB-4C101D27A724}">
                    <psez:zmPr id="{A538BBA0-D14C-43BF-8B39-654B2433F62C}" transitionDur="1000" showBg="0">
                      <p166:blipFill xmlns:p166="http://schemas.microsoft.com/office/powerpoint/2016/6/main">
                        <a:blip r:embed="rId5"/>
                        <a:stretch>
                          <a:fillRect/>
                        </a:stretch>
                      </p166:blipFill>
                      <p166:spPr xmlns:p166="http://schemas.microsoft.com/office/powerpoint/2016/6/main">
                        <a:xfrm>
                          <a:off x="0" y="0"/>
                          <a:ext cx="4572000" cy="2571750"/>
                        </a:xfrm>
                        <a:prstGeom prst="rect">
                          <a:avLst/>
                        </a:prstGeom>
                      </p166:spPr>
                    </psez:zmPr>
                  </psez:sectionZmObj>
                </psez:sectionZm>
              </a:graphicData>
            </a:graphic>
          </p:graphicFrame>
        </mc:Choice>
        <mc:Fallback>
          <p:pic>
            <p:nvPicPr>
              <p:cNvPr id="12" name="Section Zoom 11">
                <a:hlinkClick r:id="rId6" action="ppaction://hlinksldjump"/>
                <a:extLst>
                  <a:ext uri="{FF2B5EF4-FFF2-40B4-BE49-F238E27FC236}">
                    <a16:creationId xmlns:a16="http://schemas.microsoft.com/office/drawing/2014/main" id="{F860794B-BD8D-82EC-33F1-952209DEEC0D}"/>
                  </a:ext>
                </a:extLst>
              </p:cNvPr>
              <p:cNvPicPr>
                <a:picLocks noGrp="1" noRot="1" noChangeAspect="1" noMove="1" noResize="1" noEditPoints="1" noAdjustHandles="1" noChangeArrowheads="1" noChangeShapeType="1"/>
              </p:cNvPicPr>
              <p:nvPr/>
            </p:nvPicPr>
            <p:blipFill>
              <a:blip r:embed="rId5"/>
              <a:stretch>
                <a:fillRect/>
              </a:stretch>
            </p:blipFill>
            <p:spPr>
              <a:xfrm>
                <a:off x="5580112" y="2386037"/>
                <a:ext cx="4572000" cy="2571750"/>
              </a:xfrm>
              <a:prstGeom prst="rect">
                <a:avLst/>
              </a:prstGeom>
            </p:spPr>
          </p:pic>
        </mc:Fallback>
      </mc:AlternateContent>
      <mc:AlternateContent xmlns:mc="http://schemas.openxmlformats.org/markup-compatibility/2006">
        <mc:Choice xmlns:psez="http://schemas.microsoft.com/office/powerpoint/2016/sectionzoom" Requires="psez">
          <p:graphicFrame>
            <p:nvGraphicFramePr>
              <p:cNvPr id="14" name="Section Zoom 13">
                <a:extLst>
                  <a:ext uri="{FF2B5EF4-FFF2-40B4-BE49-F238E27FC236}">
                    <a16:creationId xmlns:a16="http://schemas.microsoft.com/office/drawing/2014/main" id="{AE915A7D-6689-FE03-8019-1B4EA497C4B5}"/>
                  </a:ext>
                </a:extLst>
              </p:cNvPr>
              <p:cNvGraphicFramePr>
                <a:graphicFrameLocks noChangeAspect="1"/>
              </p:cNvGraphicFramePr>
              <p:nvPr>
                <p:extLst>
                  <p:ext uri="{D42A27DB-BD31-4B8C-83A1-F6EECF244321}">
                    <p14:modId xmlns:p14="http://schemas.microsoft.com/office/powerpoint/2010/main" val="2579967558"/>
                  </p:ext>
                </p:extLst>
              </p:nvPr>
            </p:nvGraphicFramePr>
            <p:xfrm>
              <a:off x="5580112" y="5484039"/>
              <a:ext cx="4572000" cy="2571750"/>
            </p:xfrm>
            <a:graphic>
              <a:graphicData uri="http://schemas.microsoft.com/office/powerpoint/2016/sectionzoom">
                <psez:sectionZm>
                  <psez:sectionZmObj sectionId="{095BC31A-3E7B-4C16-9EB2-FEB30498A1F0}">
                    <psez:zmPr id="{E5752115-F7F7-4D81-AD88-2FE18F18A2A6}" transitionDur="1000" showBg="0">
                      <p166:blipFill xmlns:p166="http://schemas.microsoft.com/office/powerpoint/2016/6/main">
                        <a:blip r:embed="rId7"/>
                        <a:stretch>
                          <a:fillRect/>
                        </a:stretch>
                      </p166:blipFill>
                      <p166:spPr xmlns:p166="http://schemas.microsoft.com/office/powerpoint/2016/6/main">
                        <a:xfrm>
                          <a:off x="0" y="0"/>
                          <a:ext cx="4572000" cy="2571750"/>
                        </a:xfrm>
                        <a:prstGeom prst="rect">
                          <a:avLst/>
                        </a:prstGeom>
                      </p166:spPr>
                    </psez:zmPr>
                  </psez:sectionZmObj>
                </psez:sectionZm>
              </a:graphicData>
            </a:graphic>
          </p:graphicFrame>
        </mc:Choice>
        <mc:Fallback>
          <p:pic>
            <p:nvPicPr>
              <p:cNvPr id="14" name="Section Zoom 13">
                <a:hlinkClick r:id="rId8" action="ppaction://hlinksldjump"/>
                <a:extLst>
                  <a:ext uri="{FF2B5EF4-FFF2-40B4-BE49-F238E27FC236}">
                    <a16:creationId xmlns:a16="http://schemas.microsoft.com/office/drawing/2014/main" id="{AE915A7D-6689-FE03-8019-1B4EA497C4B5}"/>
                  </a:ext>
                </a:extLst>
              </p:cNvPr>
              <p:cNvPicPr>
                <a:picLocks noGrp="1" noRot="1" noChangeAspect="1" noMove="1" noResize="1" noEditPoints="1" noAdjustHandles="1" noChangeArrowheads="1" noChangeShapeType="1"/>
              </p:cNvPicPr>
              <p:nvPr/>
            </p:nvPicPr>
            <p:blipFill>
              <a:blip r:embed="rId7"/>
              <a:stretch>
                <a:fillRect/>
              </a:stretch>
            </p:blipFill>
            <p:spPr>
              <a:xfrm>
                <a:off x="5580112" y="5484039"/>
                <a:ext cx="4572000" cy="2571750"/>
              </a:xfrm>
              <a:prstGeom prst="rect">
                <a:avLst/>
              </a:prstGeom>
            </p:spPr>
          </p:pic>
        </mc:Fallback>
      </mc:AlternateContent>
      <mc:AlternateContent xmlns:mc="http://schemas.openxmlformats.org/markup-compatibility/2006">
        <mc:Choice xmlns:psez="http://schemas.microsoft.com/office/powerpoint/2016/sectionzoom" Requires="psez">
          <p:graphicFrame>
            <p:nvGraphicFramePr>
              <p:cNvPr id="18" name="Section Zoom 17">
                <a:extLst>
                  <a:ext uri="{FF2B5EF4-FFF2-40B4-BE49-F238E27FC236}">
                    <a16:creationId xmlns:a16="http://schemas.microsoft.com/office/drawing/2014/main" id="{F2605B73-BC6A-4731-5D7A-DCD38422CABD}"/>
                  </a:ext>
                </a:extLst>
              </p:cNvPr>
              <p:cNvGraphicFramePr>
                <a:graphicFrameLocks noChangeAspect="1"/>
              </p:cNvGraphicFramePr>
              <p:nvPr>
                <p:extLst>
                  <p:ext uri="{D42A27DB-BD31-4B8C-83A1-F6EECF244321}">
                    <p14:modId xmlns:p14="http://schemas.microsoft.com/office/powerpoint/2010/main" val="1306925164"/>
                  </p:ext>
                </p:extLst>
              </p:nvPr>
            </p:nvGraphicFramePr>
            <p:xfrm>
              <a:off x="2375248" y="7612310"/>
              <a:ext cx="4572000" cy="2571750"/>
            </p:xfrm>
            <a:graphic>
              <a:graphicData uri="http://schemas.microsoft.com/office/powerpoint/2016/sectionzoom">
                <psez:sectionZm>
                  <psez:sectionZmObj sectionId="{7E7DC826-F1E8-4675-9ECE-BB2395F34C28}">
                    <psez:zmPr id="{879450B9-666A-4615-9123-DAB1401E40DC}" transitionDur="1000" showBg="0">
                      <p166:blipFill xmlns:p166="http://schemas.microsoft.com/office/powerpoint/2016/6/main">
                        <a:blip r:embed="rId9"/>
                        <a:stretch>
                          <a:fillRect/>
                        </a:stretch>
                      </p166:blipFill>
                      <p166:spPr xmlns:p166="http://schemas.microsoft.com/office/powerpoint/2016/6/main">
                        <a:xfrm>
                          <a:off x="0" y="0"/>
                          <a:ext cx="4572000" cy="2571750"/>
                        </a:xfrm>
                        <a:prstGeom prst="rect">
                          <a:avLst/>
                        </a:prstGeom>
                      </p166:spPr>
                    </psez:zmPr>
                  </psez:sectionZmObj>
                </psez:sectionZm>
              </a:graphicData>
            </a:graphic>
          </p:graphicFrame>
        </mc:Choice>
        <mc:Fallback>
          <p:pic>
            <p:nvPicPr>
              <p:cNvPr id="18" name="Section Zoom 17">
                <a:hlinkClick r:id="rId10" action="ppaction://hlinksldjump"/>
                <a:extLst>
                  <a:ext uri="{FF2B5EF4-FFF2-40B4-BE49-F238E27FC236}">
                    <a16:creationId xmlns:a16="http://schemas.microsoft.com/office/drawing/2014/main" id="{F2605B73-BC6A-4731-5D7A-DCD38422CABD}"/>
                  </a:ext>
                </a:extLst>
              </p:cNvPr>
              <p:cNvPicPr>
                <a:picLocks noGrp="1" noRot="1" noChangeAspect="1" noMove="1" noResize="1" noEditPoints="1" noAdjustHandles="1" noChangeArrowheads="1" noChangeShapeType="1"/>
              </p:cNvPicPr>
              <p:nvPr/>
            </p:nvPicPr>
            <p:blipFill>
              <a:blip r:embed="rId9"/>
              <a:stretch>
                <a:fillRect/>
              </a:stretch>
            </p:blipFill>
            <p:spPr>
              <a:xfrm>
                <a:off x="2375248" y="7612310"/>
                <a:ext cx="4572000" cy="2571750"/>
              </a:xfrm>
              <a:prstGeom prst="rect">
                <a:avLst/>
              </a:prstGeom>
            </p:spPr>
          </p:pic>
        </mc:Fallback>
      </mc:AlternateContent>
      <mc:AlternateContent xmlns:mc="http://schemas.openxmlformats.org/markup-compatibility/2006">
        <mc:Choice xmlns:psez="http://schemas.microsoft.com/office/powerpoint/2016/sectionzoom" Requires="psez">
          <p:graphicFrame>
            <p:nvGraphicFramePr>
              <p:cNvPr id="23" name="Section Zoom 22">
                <a:extLst>
                  <a:ext uri="{FF2B5EF4-FFF2-40B4-BE49-F238E27FC236}">
                    <a16:creationId xmlns:a16="http://schemas.microsoft.com/office/drawing/2014/main" id="{5AF1C954-DB66-E056-CB68-75017D8231EF}"/>
                  </a:ext>
                </a:extLst>
              </p:cNvPr>
              <p:cNvGraphicFramePr>
                <a:graphicFrameLocks noChangeAspect="1"/>
              </p:cNvGraphicFramePr>
              <p:nvPr>
                <p:extLst>
                  <p:ext uri="{D42A27DB-BD31-4B8C-83A1-F6EECF244321}">
                    <p14:modId xmlns:p14="http://schemas.microsoft.com/office/powerpoint/2010/main" val="2198768398"/>
                  </p:ext>
                </p:extLst>
              </p:nvPr>
            </p:nvGraphicFramePr>
            <p:xfrm>
              <a:off x="-793104" y="2397964"/>
              <a:ext cx="4572000" cy="2571750"/>
            </p:xfrm>
            <a:graphic>
              <a:graphicData uri="http://schemas.microsoft.com/office/powerpoint/2016/sectionzoom">
                <psez:sectionZm>
                  <psez:sectionZmObj sectionId="{7B149297-132D-48F6-86E7-330DD86CFAC7}">
                    <psez:zmPr id="{B737C62B-1090-425E-BBF8-5D1F2B98BAEE}" transitionDur="1000" showBg="0">
                      <p166:blipFill xmlns:p166="http://schemas.microsoft.com/office/powerpoint/2016/6/main">
                        <a:blip r:embed="rId11"/>
                        <a:stretch>
                          <a:fillRect/>
                        </a:stretch>
                      </p166:blipFill>
                      <p166:spPr xmlns:p166="http://schemas.microsoft.com/office/powerpoint/2016/6/main">
                        <a:xfrm>
                          <a:off x="0" y="0"/>
                          <a:ext cx="4572000" cy="2571750"/>
                        </a:xfrm>
                        <a:prstGeom prst="rect">
                          <a:avLst/>
                        </a:prstGeom>
                      </p166:spPr>
                    </psez:zmPr>
                  </psez:sectionZmObj>
                </psez:sectionZm>
              </a:graphicData>
            </a:graphic>
          </p:graphicFrame>
        </mc:Choice>
        <mc:Fallback>
          <p:pic>
            <p:nvPicPr>
              <p:cNvPr id="23" name="Section Zoom 22">
                <a:hlinkClick r:id="rId12" action="ppaction://hlinksldjump"/>
                <a:extLst>
                  <a:ext uri="{FF2B5EF4-FFF2-40B4-BE49-F238E27FC236}">
                    <a16:creationId xmlns:a16="http://schemas.microsoft.com/office/drawing/2014/main" id="{5AF1C954-DB66-E056-CB68-75017D8231EF}"/>
                  </a:ext>
                </a:extLst>
              </p:cNvPr>
              <p:cNvPicPr>
                <a:picLocks noGrp="1" noRot="1" noChangeAspect="1" noMove="1" noResize="1" noEditPoints="1" noAdjustHandles="1" noChangeArrowheads="1" noChangeShapeType="1"/>
              </p:cNvPicPr>
              <p:nvPr/>
            </p:nvPicPr>
            <p:blipFill>
              <a:blip r:embed="rId11"/>
              <a:stretch>
                <a:fillRect/>
              </a:stretch>
            </p:blipFill>
            <p:spPr>
              <a:xfrm>
                <a:off x="-793104" y="2397964"/>
                <a:ext cx="4572000" cy="2571750"/>
              </a:xfrm>
              <a:prstGeom prst="rect">
                <a:avLst/>
              </a:prstGeom>
            </p:spPr>
          </p:pic>
        </mc:Fallback>
      </mc:AlternateContent>
      <mc:AlternateContent xmlns:mc="http://schemas.openxmlformats.org/markup-compatibility/2006">
        <mc:Choice xmlns:psez="http://schemas.microsoft.com/office/powerpoint/2016/sectionzoom" Requires="psez">
          <p:graphicFrame>
            <p:nvGraphicFramePr>
              <p:cNvPr id="25" name="Section Zoom 24">
                <a:extLst>
                  <a:ext uri="{FF2B5EF4-FFF2-40B4-BE49-F238E27FC236}">
                    <a16:creationId xmlns:a16="http://schemas.microsoft.com/office/drawing/2014/main" id="{BF62C650-D04B-E898-97F1-4471B5AB7448}"/>
                  </a:ext>
                </a:extLst>
              </p:cNvPr>
              <p:cNvGraphicFramePr>
                <a:graphicFrameLocks noChangeAspect="1"/>
              </p:cNvGraphicFramePr>
              <p:nvPr>
                <p:extLst>
                  <p:ext uri="{D42A27DB-BD31-4B8C-83A1-F6EECF244321}">
                    <p14:modId xmlns:p14="http://schemas.microsoft.com/office/powerpoint/2010/main" val="3933197531"/>
                  </p:ext>
                </p:extLst>
              </p:nvPr>
            </p:nvGraphicFramePr>
            <p:xfrm>
              <a:off x="-793104" y="5502897"/>
              <a:ext cx="4572000" cy="2571750"/>
            </p:xfrm>
            <a:graphic>
              <a:graphicData uri="http://schemas.microsoft.com/office/powerpoint/2016/sectionzoom">
                <psez:sectionZm>
                  <psez:sectionZmObj sectionId="{2260D318-9BE6-4C68-94EB-A426F0A21A69}">
                    <psez:zmPr id="{31420D26-18E2-405D-B1AD-395CCEBE0663}" transitionDur="1000" showBg="0">
                      <p166:blipFill xmlns:p166="http://schemas.microsoft.com/office/powerpoint/2016/6/main">
                        <a:blip r:embed="rId13"/>
                        <a:stretch>
                          <a:fillRect/>
                        </a:stretch>
                      </p166:blipFill>
                      <p166:spPr xmlns:p166="http://schemas.microsoft.com/office/powerpoint/2016/6/main">
                        <a:xfrm>
                          <a:off x="0" y="0"/>
                          <a:ext cx="4572000" cy="2571750"/>
                        </a:xfrm>
                        <a:prstGeom prst="rect">
                          <a:avLst/>
                        </a:prstGeom>
                      </p166:spPr>
                    </psez:zmPr>
                  </psez:sectionZmObj>
                </psez:sectionZm>
              </a:graphicData>
            </a:graphic>
          </p:graphicFrame>
        </mc:Choice>
        <mc:Fallback>
          <p:pic>
            <p:nvPicPr>
              <p:cNvPr id="25" name="Section Zoom 24">
                <a:hlinkClick r:id="rId14" action="ppaction://hlinksldjump"/>
                <a:extLst>
                  <a:ext uri="{FF2B5EF4-FFF2-40B4-BE49-F238E27FC236}">
                    <a16:creationId xmlns:a16="http://schemas.microsoft.com/office/drawing/2014/main" id="{BF62C650-D04B-E898-97F1-4471B5AB7448}"/>
                  </a:ext>
                </a:extLst>
              </p:cNvPr>
              <p:cNvPicPr>
                <a:picLocks noGrp="1" noRot="1" noChangeAspect="1" noMove="1" noResize="1" noEditPoints="1" noAdjustHandles="1" noChangeArrowheads="1" noChangeShapeType="1"/>
              </p:cNvPicPr>
              <p:nvPr/>
            </p:nvPicPr>
            <p:blipFill>
              <a:blip r:embed="rId13"/>
              <a:stretch>
                <a:fillRect/>
              </a:stretch>
            </p:blipFill>
            <p:spPr>
              <a:xfrm>
                <a:off x="-793104" y="5502897"/>
                <a:ext cx="4572000" cy="2571750"/>
              </a:xfrm>
              <a:prstGeom prst="rect">
                <a:avLst/>
              </a:prstGeom>
            </p:spPr>
          </p:pic>
        </mc:Fallback>
      </mc:AlternateContent>
      <p:sp>
        <p:nvSpPr>
          <p:cNvPr id="2" name="TextBox 1">
            <a:extLst>
              <a:ext uri="{FF2B5EF4-FFF2-40B4-BE49-F238E27FC236}">
                <a16:creationId xmlns:a16="http://schemas.microsoft.com/office/drawing/2014/main" id="{0E453B73-F0F2-F1AC-AA40-B12133D9956C}"/>
              </a:ext>
            </a:extLst>
          </p:cNvPr>
          <p:cNvSpPr txBox="1"/>
          <p:nvPr/>
        </p:nvSpPr>
        <p:spPr>
          <a:xfrm>
            <a:off x="3510705" y="4801949"/>
            <a:ext cx="2301085" cy="830997"/>
          </a:xfrm>
          <a:prstGeom prst="rect">
            <a:avLst/>
          </a:prstGeom>
          <a:noFill/>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Content</a:t>
            </a:r>
            <a:endParaRPr lang="en-IN"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452398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ctagon 3">
            <a:extLst>
              <a:ext uri="{FF2B5EF4-FFF2-40B4-BE49-F238E27FC236}">
                <a16:creationId xmlns:a16="http://schemas.microsoft.com/office/drawing/2014/main" id="{F2B4F9D8-B893-A50A-C073-79A4E46305EB}"/>
              </a:ext>
            </a:extLst>
          </p:cNvPr>
          <p:cNvSpPr/>
          <p:nvPr/>
        </p:nvSpPr>
        <p:spPr>
          <a:xfrm>
            <a:off x="4612750" y="318964"/>
            <a:ext cx="8964996" cy="8964996"/>
          </a:xfrm>
          <a:prstGeom prst="octagon">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206BB57D-54C2-6ACD-3B23-065688AE8812}"/>
              </a:ext>
            </a:extLst>
          </p:cNvPr>
          <p:cNvSpPr txBox="1"/>
          <p:nvPr/>
        </p:nvSpPr>
        <p:spPr>
          <a:xfrm>
            <a:off x="4463480" y="4207396"/>
            <a:ext cx="8964996" cy="2431435"/>
          </a:xfrm>
          <a:prstGeom prst="rect">
            <a:avLst/>
          </a:prstGeom>
          <a:noFill/>
        </p:spPr>
        <p:txBody>
          <a:bodyPr wrap="square" rtlCol="0">
            <a:spAutoFit/>
          </a:bodyPr>
          <a:lstStyle/>
          <a:p>
            <a:pPr algn="ctr"/>
            <a:r>
              <a:rPr lang="en-IN" sz="8000" dirty="0">
                <a:latin typeface="Arial Rounded MT Bold" panose="020F0704030504030204" pitchFamily="34" charset="0"/>
              </a:rPr>
              <a:t>INTRODUCTION</a:t>
            </a:r>
          </a:p>
          <a:p>
            <a:endParaRPr lang="en-IN" dirty="0"/>
          </a:p>
          <a:p>
            <a:endParaRPr lang="en-IN" dirty="0"/>
          </a:p>
          <a:p>
            <a:endParaRPr lang="en-IN" dirty="0"/>
          </a:p>
          <a:p>
            <a:endParaRPr lang="en-IN" dirty="0"/>
          </a:p>
        </p:txBody>
      </p:sp>
      <p:pic>
        <p:nvPicPr>
          <p:cNvPr id="11" name="Picture 2">
            <a:extLst>
              <a:ext uri="{FF2B5EF4-FFF2-40B4-BE49-F238E27FC236}">
                <a16:creationId xmlns:a16="http://schemas.microsoft.com/office/drawing/2014/main" id="{C800CC53-B7D1-A947-9407-30B5837050BE}"/>
              </a:ext>
            </a:extLst>
          </p:cNvPr>
          <p:cNvPicPr>
            <a:picLocks noChangeAspect="1" noChangeArrowheads="1"/>
          </p:cNvPicPr>
          <p:nvPr/>
        </p:nvPicPr>
        <p:blipFill>
          <a:blip r:embed="rId2"/>
          <a:srcRect/>
          <a:stretch>
            <a:fillRect/>
          </a:stretch>
        </p:blipFill>
        <p:spPr bwMode="auto">
          <a:xfrm>
            <a:off x="11736288" y="10835560"/>
            <a:ext cx="4224470" cy="3885004"/>
          </a:xfrm>
          <a:prstGeom prst="rect">
            <a:avLst/>
          </a:prstGeom>
          <a:noFill/>
          <a:ln w="9525">
            <a:noFill/>
            <a:miter lim="800000"/>
            <a:headEnd/>
            <a:tailEnd/>
          </a:ln>
          <a:effectLst/>
        </p:spPr>
      </p:pic>
      <p:sp>
        <p:nvSpPr>
          <p:cNvPr id="13" name="Rectangle 12">
            <a:extLst>
              <a:ext uri="{FF2B5EF4-FFF2-40B4-BE49-F238E27FC236}">
                <a16:creationId xmlns:a16="http://schemas.microsoft.com/office/drawing/2014/main" id="{4C93556B-AC05-1380-DB97-BCEB2B85A9E7}"/>
              </a:ext>
            </a:extLst>
          </p:cNvPr>
          <p:cNvSpPr/>
          <p:nvPr/>
        </p:nvSpPr>
        <p:spPr>
          <a:xfrm>
            <a:off x="-1851849" y="10313308"/>
            <a:ext cx="8358182" cy="5016758"/>
          </a:xfrm>
          <a:prstGeom prst="rect">
            <a:avLst/>
          </a:prstGeom>
          <a:noFill/>
        </p:spPr>
        <p:txBody>
          <a:bodyPr wrap="square" lIns="91440" tIns="45720" rIns="91440" bIns="45720">
            <a:spAutoFit/>
          </a:bodyPr>
          <a:lstStyle/>
          <a:p>
            <a:r>
              <a:rPr lang="en-US" sz="3200" dirty="0"/>
              <a:t>International banking involves the exchange of funds and financial services between different countries. It provides companies with greater access to a global network of customers, suppliers and partners, allowing for an efficient transfer of funds over borders and through foreign currency conversions. International banking gives firms the ability to trade in foreign markets with confidence, although they must be aware of the associated risks. </a:t>
            </a:r>
            <a:endParaRPr lang="en-US" sz="3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1773141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15301" y="2839244"/>
            <a:ext cx="17057398" cy="6347892"/>
          </a:xfrm>
          <a:prstGeom prst="rect">
            <a:avLst/>
          </a:prstGeom>
          <a:noFill/>
        </p:spPr>
        <p:txBody>
          <a:bodyPr wrap="square" lIns="91440" tIns="45720" rIns="91440" bIns="45720">
            <a:spAutoFit/>
          </a:bodyPr>
          <a:lstStyle/>
          <a:p>
            <a:pPr algn="just" fontAlgn="base">
              <a:spcBef>
                <a:spcPts val="900"/>
              </a:spcBef>
            </a:pPr>
            <a:r>
              <a:rPr lang="en-US" sz="3200" dirty="0">
                <a:latin typeface="Times New Roman" panose="02020603050405020304" pitchFamily="18" charset="0"/>
                <a:cs typeface="Times New Roman" panose="02020603050405020304" pitchFamily="18" charset="0"/>
              </a:rPr>
              <a:t>In the digital age, where the exchange of ideas and experiences has never been more vibrant, the creation of a Blogging Website has evolved from a simple online diary into a powerful platform for individuals and organizations to connect, share, and inspire.</a:t>
            </a:r>
          </a:p>
          <a:p>
            <a:pPr algn="just" fontAlgn="base">
              <a:spcBef>
                <a:spcPts val="900"/>
              </a:spcBef>
            </a:pPr>
            <a:r>
              <a:rPr lang="en-US" sz="3200" dirty="0">
                <a:latin typeface="Times New Roman" panose="02020603050405020304" pitchFamily="18" charset="0"/>
                <a:cs typeface="Times New Roman" panose="02020603050405020304" pitchFamily="18" charset="0"/>
              </a:rPr>
              <a:t>Welcome to our exciting project, the “Thought Flow”, where we aim to craft a dynamic online space where words come to life and ideas find their voice.</a:t>
            </a:r>
          </a:p>
          <a:p>
            <a:pPr algn="just" fontAlgn="base">
              <a:spcBef>
                <a:spcPts val="900"/>
              </a:spcBef>
            </a:pPr>
            <a:r>
              <a:rPr lang="en-US" sz="3200" dirty="0">
                <a:latin typeface="Times New Roman" panose="02020603050405020304" pitchFamily="18" charset="0"/>
                <a:cs typeface="Times New Roman" panose="02020603050405020304" pitchFamily="18" charset="0"/>
              </a:rPr>
              <a:t>Our main focus will be implementation of Docker, a revolutionary technology that has transformed the way we package, distribute, and deploy applications. Our project serves as a prime example of Docker's capabilities. </a:t>
            </a:r>
          </a:p>
          <a:p>
            <a:pPr algn="just" fontAlgn="base">
              <a:spcBef>
                <a:spcPts val="900"/>
              </a:spcBef>
            </a:pPr>
            <a:r>
              <a:rPr lang="en-US" sz="3200" dirty="0">
                <a:latin typeface="Times New Roman" panose="02020603050405020304" pitchFamily="18" charset="0"/>
                <a:cs typeface="Times New Roman" panose="02020603050405020304" pitchFamily="18" charset="0"/>
              </a:rPr>
              <a:t>We have leveraged Docker to create a robust and adaptable web application, designed for bloggers, content creators, and developers alike. By containerizing various components of the website, we have simplified the development process and made it easier to collaborate and scale.</a:t>
            </a:r>
          </a:p>
          <a:p>
            <a:endParaRPr lang="en-US" sz="3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8" name="Octagon 7">
            <a:extLst>
              <a:ext uri="{FF2B5EF4-FFF2-40B4-BE49-F238E27FC236}">
                <a16:creationId xmlns:a16="http://schemas.microsoft.com/office/drawing/2014/main" id="{9CF108BA-54A3-46A4-206F-BD30C2945182}"/>
              </a:ext>
            </a:extLst>
          </p:cNvPr>
          <p:cNvSpPr/>
          <p:nvPr/>
        </p:nvSpPr>
        <p:spPr>
          <a:xfrm>
            <a:off x="-1805466" y="-5819718"/>
            <a:ext cx="21926436" cy="21926436"/>
          </a:xfrm>
          <a:prstGeom prst="octagon">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98631FE1-17FF-74AD-1BAF-798E285EEBE2}"/>
              </a:ext>
            </a:extLst>
          </p:cNvPr>
          <p:cNvSpPr txBox="1"/>
          <p:nvPr/>
        </p:nvSpPr>
        <p:spPr>
          <a:xfrm>
            <a:off x="323715" y="606996"/>
            <a:ext cx="17668073" cy="2431435"/>
          </a:xfrm>
          <a:prstGeom prst="rect">
            <a:avLst/>
          </a:prstGeom>
          <a:noFill/>
        </p:spPr>
        <p:txBody>
          <a:bodyPr wrap="square" rtlCol="0">
            <a:spAutoFit/>
          </a:bodyPr>
          <a:lstStyle/>
          <a:p>
            <a:pPr algn="ctr"/>
            <a:r>
              <a:rPr lang="en-IN" sz="8000" dirty="0">
                <a:latin typeface="Arial Rounded MT Bold" panose="020F0704030504030204" pitchFamily="34" charset="0"/>
              </a:rPr>
              <a:t>INTRODUCTION</a:t>
            </a:r>
          </a:p>
          <a:p>
            <a:endParaRPr lang="en-IN" dirty="0"/>
          </a:p>
          <a:p>
            <a:endParaRPr lang="en-IN" dirty="0"/>
          </a:p>
          <a:p>
            <a:endParaRPr lang="en-IN" dirty="0"/>
          </a:p>
          <a:p>
            <a:endParaRPr lang="en-I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ctagon 3">
            <a:extLst>
              <a:ext uri="{FF2B5EF4-FFF2-40B4-BE49-F238E27FC236}">
                <a16:creationId xmlns:a16="http://schemas.microsoft.com/office/drawing/2014/main" id="{F2B4F9D8-B893-A50A-C073-79A4E46305EB}"/>
              </a:ext>
            </a:extLst>
          </p:cNvPr>
          <p:cNvSpPr/>
          <p:nvPr/>
        </p:nvSpPr>
        <p:spPr>
          <a:xfrm>
            <a:off x="4612750" y="318964"/>
            <a:ext cx="8964996" cy="8964996"/>
          </a:xfrm>
          <a:prstGeom prst="octagon">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206BB57D-54C2-6ACD-3B23-065688AE8812}"/>
              </a:ext>
            </a:extLst>
          </p:cNvPr>
          <p:cNvSpPr txBox="1"/>
          <p:nvPr/>
        </p:nvSpPr>
        <p:spPr>
          <a:xfrm>
            <a:off x="4612750" y="4135388"/>
            <a:ext cx="8964996" cy="2431435"/>
          </a:xfrm>
          <a:prstGeom prst="rect">
            <a:avLst/>
          </a:prstGeom>
          <a:noFill/>
        </p:spPr>
        <p:txBody>
          <a:bodyPr wrap="square" rtlCol="0">
            <a:spAutoFit/>
          </a:bodyPr>
          <a:lstStyle/>
          <a:p>
            <a:pPr algn="ctr"/>
            <a:r>
              <a:rPr lang="en-IN" sz="8000" dirty="0">
                <a:latin typeface="Arial Rounded MT Bold" panose="020F0704030504030204" pitchFamily="34" charset="0"/>
              </a:rPr>
              <a:t>OBJECTIVES</a:t>
            </a:r>
          </a:p>
          <a:p>
            <a:endParaRPr lang="en-IN" dirty="0"/>
          </a:p>
          <a:p>
            <a:endParaRPr lang="en-IN" dirty="0"/>
          </a:p>
          <a:p>
            <a:endParaRPr lang="en-IN" dirty="0"/>
          </a:p>
          <a:p>
            <a:endParaRPr lang="en-IN" dirty="0"/>
          </a:p>
        </p:txBody>
      </p:sp>
      <p:sp>
        <p:nvSpPr>
          <p:cNvPr id="2" name="Rectangle 1">
            <a:extLst>
              <a:ext uri="{FF2B5EF4-FFF2-40B4-BE49-F238E27FC236}">
                <a16:creationId xmlns:a16="http://schemas.microsoft.com/office/drawing/2014/main" id="{8A7DD771-F534-DBE1-90CD-43FC3E179D57}"/>
              </a:ext>
            </a:extLst>
          </p:cNvPr>
          <p:cNvSpPr/>
          <p:nvPr/>
        </p:nvSpPr>
        <p:spPr>
          <a:xfrm>
            <a:off x="-9290048" y="3973661"/>
            <a:ext cx="8358182" cy="5632311"/>
          </a:xfrm>
          <a:prstGeom prst="rect">
            <a:avLst/>
          </a:prstGeom>
          <a:noFill/>
        </p:spPr>
        <p:txBody>
          <a:bodyPr wrap="square" lIns="91440" tIns="45720" rIns="91440" bIns="45720">
            <a:spAutoFit/>
          </a:bodyPr>
          <a:lstStyle/>
          <a:p>
            <a:r>
              <a:rPr lang="en-US" sz="4000" dirty="0"/>
              <a:t>International banking is a vital part of global financial networks, allowing capital to flow between countries and businesses to expand. </a:t>
            </a:r>
          </a:p>
          <a:p>
            <a:r>
              <a:rPr lang="en-US" sz="4000" dirty="0"/>
              <a:t>This presentation will discuss the key elements of international banking, reviewing how the system works and the key considerations for major financial institutions.</a:t>
            </a:r>
          </a:p>
        </p:txBody>
      </p:sp>
      <p:pic>
        <p:nvPicPr>
          <p:cNvPr id="3" name="Picture 2" descr="Why Branch Banking Technology Critical Part of the Customer Journey">
            <a:extLst>
              <a:ext uri="{FF2B5EF4-FFF2-40B4-BE49-F238E27FC236}">
                <a16:creationId xmlns:a16="http://schemas.microsoft.com/office/drawing/2014/main" id="{DB06DD2F-6C73-6F0A-506E-6770E72FD1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6088" y="10904140"/>
            <a:ext cx="7922180" cy="7081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3036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041966"/>
            <a:ext cx="18072992" cy="7817525"/>
          </a:xfrm>
          <a:prstGeom prst="rect">
            <a:avLst/>
          </a:prstGeom>
          <a:noFill/>
        </p:spPr>
        <p:txBody>
          <a:bodyPr wrap="square" lIns="91440" tIns="45720" rIns="91440" bIns="45720">
            <a:spAutoFit/>
          </a:bodyPr>
          <a:lstStyle/>
          <a:p>
            <a:pPr marL="457200" indent="-457200" algn="just" fontAlgn="base">
              <a:spcBef>
                <a:spcPts val="900"/>
              </a:spcBef>
              <a:spcAft>
                <a:spcPts val="1200"/>
              </a:spcAft>
              <a:buFont typeface="Arial" panose="020B0604020202020204" pitchFamily="34" charset="0"/>
              <a:buChar char="•"/>
            </a:pPr>
            <a:r>
              <a:rPr lang="en-US" sz="3600" b="1" u="sng" dirty="0">
                <a:latin typeface="Times New Roman" panose="02020603050405020304" pitchFamily="18" charset="0"/>
                <a:cs typeface="Times New Roman" panose="02020603050405020304" pitchFamily="18" charset="0"/>
              </a:rPr>
              <a:t>Mastering Technologies</a:t>
            </a:r>
            <a:r>
              <a:rPr lang="en-US" sz="3600" b="1" dirty="0">
                <a:latin typeface="Times New Roman" panose="02020603050405020304" pitchFamily="18" charset="0"/>
                <a:cs typeface="Times New Roman" panose="02020603050405020304" pitchFamily="18" charset="0"/>
              </a:rPr>
              <a:t> – </a:t>
            </a:r>
            <a:r>
              <a:rPr lang="en-US" sz="3600" dirty="0">
                <a:latin typeface="Times New Roman" panose="02020603050405020304" pitchFamily="18" charset="0"/>
                <a:cs typeface="Times New Roman" panose="02020603050405020304" pitchFamily="18" charset="0"/>
              </a:rPr>
              <a:t>Gaining experience in microservices, docker, and integration with 3</a:t>
            </a:r>
            <a:r>
              <a:rPr lang="en-US" sz="3600" baseline="30000" dirty="0">
                <a:latin typeface="Times New Roman" panose="02020603050405020304" pitchFamily="18" charset="0"/>
                <a:cs typeface="Times New Roman" panose="02020603050405020304" pitchFamily="18" charset="0"/>
              </a:rPr>
              <a:t>rd</a:t>
            </a:r>
            <a:r>
              <a:rPr lang="en-US" sz="3600" dirty="0">
                <a:latin typeface="Times New Roman" panose="02020603050405020304" pitchFamily="18" charset="0"/>
                <a:cs typeface="Times New Roman" panose="02020603050405020304" pitchFamily="18" charset="0"/>
              </a:rPr>
              <a:t> party services.</a:t>
            </a:r>
          </a:p>
          <a:p>
            <a:pPr algn="just" fontAlgn="base">
              <a:spcBef>
                <a:spcPts val="900"/>
              </a:spcBef>
              <a:spcAft>
                <a:spcPts val="1200"/>
              </a:spcAft>
            </a:pPr>
            <a:endParaRPr lang="en-US" sz="3600" dirty="0">
              <a:latin typeface="Times New Roman" panose="02020603050405020304" pitchFamily="18" charset="0"/>
              <a:cs typeface="Times New Roman" panose="02020603050405020304" pitchFamily="18" charset="0"/>
            </a:endParaRPr>
          </a:p>
          <a:p>
            <a:pPr marL="457200" indent="-457200" algn="just" fontAlgn="base">
              <a:spcBef>
                <a:spcPts val="900"/>
              </a:spcBef>
              <a:spcAft>
                <a:spcPts val="1200"/>
              </a:spcAft>
              <a:buFont typeface="Arial" panose="020B0604020202020204" pitchFamily="34" charset="0"/>
              <a:buChar char="•"/>
            </a:pPr>
            <a:r>
              <a:rPr lang="en-US" sz="3600" b="1" u="sng" dirty="0">
                <a:latin typeface="Times New Roman" panose="02020603050405020304" pitchFamily="18" charset="0"/>
                <a:cs typeface="Times New Roman" panose="02020603050405020304" pitchFamily="18" charset="0"/>
              </a:rPr>
              <a:t>Seamless Blogging Experience</a:t>
            </a:r>
            <a:r>
              <a:rPr lang="en-US" sz="3600" b="1" dirty="0">
                <a:latin typeface="Times New Roman" panose="02020603050405020304" pitchFamily="18" charset="0"/>
                <a:cs typeface="Times New Roman" panose="02020603050405020304" pitchFamily="18" charset="0"/>
              </a:rPr>
              <a:t> – </a:t>
            </a:r>
            <a:r>
              <a:rPr lang="en-US" sz="3600" dirty="0">
                <a:latin typeface="Times New Roman" panose="02020603050405020304" pitchFamily="18" charset="0"/>
                <a:cs typeface="Times New Roman" panose="02020603050405020304" pitchFamily="18" charset="0"/>
              </a:rPr>
              <a:t>Implement a blogging web application that ensures low response time and all-time availability of the application with a flawless blogging experience.</a:t>
            </a:r>
          </a:p>
          <a:p>
            <a:pPr algn="just" fontAlgn="base">
              <a:spcBef>
                <a:spcPts val="900"/>
              </a:spcBef>
              <a:spcAft>
                <a:spcPts val="1200"/>
              </a:spcAft>
            </a:pPr>
            <a:endParaRPr lang="en-US" sz="3600" dirty="0">
              <a:latin typeface="Times New Roman" panose="02020603050405020304" pitchFamily="18" charset="0"/>
              <a:cs typeface="Times New Roman" panose="02020603050405020304" pitchFamily="18" charset="0"/>
            </a:endParaRPr>
          </a:p>
          <a:p>
            <a:pPr marL="457200" indent="-457200" algn="just" fontAlgn="base">
              <a:spcBef>
                <a:spcPts val="900"/>
              </a:spcBef>
              <a:spcAft>
                <a:spcPts val="1200"/>
              </a:spcAft>
              <a:buFont typeface="Arial" panose="020B0604020202020204" pitchFamily="34" charset="0"/>
              <a:buChar char="•"/>
            </a:pPr>
            <a:r>
              <a:rPr lang="en-US" sz="3600" b="1" u="sng" dirty="0">
                <a:latin typeface="Times New Roman" panose="02020603050405020304" pitchFamily="18" charset="0"/>
                <a:cs typeface="Times New Roman" panose="02020603050405020304" pitchFamily="18" charset="0"/>
              </a:rPr>
              <a:t>Implementing Microservices</a:t>
            </a:r>
            <a:r>
              <a:rPr lang="en-US" sz="3600" b="1" dirty="0">
                <a:latin typeface="Times New Roman" panose="02020603050405020304" pitchFamily="18" charset="0"/>
                <a:cs typeface="Times New Roman" panose="02020603050405020304" pitchFamily="18" charset="0"/>
              </a:rPr>
              <a:t> - </a:t>
            </a:r>
            <a:r>
              <a:rPr lang="en-US" sz="3600" dirty="0">
                <a:latin typeface="Times New Roman" panose="02020603050405020304" pitchFamily="18" charset="0"/>
                <a:cs typeface="Times New Roman" panose="02020603050405020304" pitchFamily="18" charset="0"/>
              </a:rPr>
              <a:t>Microservices allow us to break down the monolithic structure of a traditional blogging platform into smaller, more manageable services. Each microservice will handle a specific aspect of the platform, such as content service, blog interaction, authentication, notification and more. This approach provides several benefits, including improved scalability, easier maintenance, and the ability to develop and deploy each service independently. </a:t>
            </a:r>
          </a:p>
        </p:txBody>
      </p:sp>
      <p:sp>
        <p:nvSpPr>
          <p:cNvPr id="8" name="Octagon 7">
            <a:extLst>
              <a:ext uri="{FF2B5EF4-FFF2-40B4-BE49-F238E27FC236}">
                <a16:creationId xmlns:a16="http://schemas.microsoft.com/office/drawing/2014/main" id="{9CF108BA-54A3-46A4-206F-BD30C2945182}"/>
              </a:ext>
            </a:extLst>
          </p:cNvPr>
          <p:cNvSpPr/>
          <p:nvPr/>
        </p:nvSpPr>
        <p:spPr>
          <a:xfrm>
            <a:off x="-1805466" y="-5819718"/>
            <a:ext cx="21926436" cy="21926436"/>
          </a:xfrm>
          <a:prstGeom prst="octagon">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98631FE1-17FF-74AD-1BAF-798E285EEBE2}"/>
              </a:ext>
            </a:extLst>
          </p:cNvPr>
          <p:cNvSpPr txBox="1"/>
          <p:nvPr/>
        </p:nvSpPr>
        <p:spPr>
          <a:xfrm>
            <a:off x="3412685" y="246956"/>
            <a:ext cx="11809312" cy="2431435"/>
          </a:xfrm>
          <a:prstGeom prst="rect">
            <a:avLst/>
          </a:prstGeom>
          <a:noFill/>
        </p:spPr>
        <p:txBody>
          <a:bodyPr wrap="square" rtlCol="0">
            <a:spAutoFit/>
          </a:bodyPr>
          <a:lstStyle/>
          <a:p>
            <a:pPr algn="ctr"/>
            <a:r>
              <a:rPr lang="en-IN" sz="8000" b="1" dirty="0">
                <a:latin typeface="Bahnschrift" panose="020B0502040204020203" pitchFamily="34" charset="0"/>
              </a:rPr>
              <a:t>OBJECTIVES</a:t>
            </a:r>
            <a:endParaRPr lang="en-IN" sz="11500" dirty="0">
              <a:latin typeface="Arial Rounded MT Bold" panose="020F0704030504030204" pitchFamily="34" charset="0"/>
            </a:endParaRP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8284972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76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76000">
                                          <p:cBhvr additive="base">
                                            <p:cTn id="7" dur="500" fill="hold"/>
                                            <p:tgtEl>
                                              <p:spTgt spid="9"/>
                                            </p:tgtEl>
                                            <p:attrNameLst>
                                              <p:attrName>ppt_x</p:attrName>
                                            </p:attrNameLst>
                                          </p:cBhvr>
                                          <p:tavLst>
                                            <p:tav tm="0">
                                              <p:val>
                                                <p:strVal val="0-#ppt_w/2"/>
                                              </p:val>
                                            </p:tav>
                                            <p:tav tm="100000">
                                              <p:val>
                                                <p:strVal val="#ppt_x"/>
                                              </p:val>
                                            </p:tav>
                                          </p:tavLst>
                                        </p:anim>
                                        <p:anim calcmode="lin" valueType="num" p14:bounceEnd="76000">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14:presetBounceEnd="76000">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14:bounceEnd="76000">
                                          <p:cBhvr additive="base">
                                            <p:cTn id="12" dur="500" fill="hold"/>
                                            <p:tgtEl>
                                              <p:spTgt spid="6"/>
                                            </p:tgtEl>
                                            <p:attrNameLst>
                                              <p:attrName>ppt_x</p:attrName>
                                            </p:attrNameLst>
                                          </p:cBhvr>
                                          <p:tavLst>
                                            <p:tav tm="0">
                                              <p:val>
                                                <p:strVal val="0-#ppt_w/2"/>
                                              </p:val>
                                            </p:tav>
                                            <p:tav tm="100000">
                                              <p:val>
                                                <p:strVal val="#ppt_x"/>
                                              </p:val>
                                            </p:tav>
                                          </p:tavLst>
                                        </p:anim>
                                        <p:anim calcmode="lin" valueType="num" p14:bounceEnd="76000">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898197"/>
            <a:ext cx="18072992" cy="7278916"/>
          </a:xfrm>
          <a:prstGeom prst="rect">
            <a:avLst/>
          </a:prstGeom>
          <a:noFill/>
        </p:spPr>
        <p:txBody>
          <a:bodyPr wrap="square" lIns="91440" tIns="45720" rIns="91440" bIns="45720">
            <a:spAutoFit/>
          </a:bodyPr>
          <a:lstStyle/>
          <a:p>
            <a:pPr marL="571500" indent="-571500" algn="just" fontAlgn="base">
              <a:spcBef>
                <a:spcPts val="900"/>
              </a:spcBef>
              <a:spcAft>
                <a:spcPts val="1200"/>
              </a:spcAft>
              <a:buFont typeface="Arial" panose="020B0604020202020204" pitchFamily="34" charset="0"/>
              <a:buChar char="•"/>
            </a:pPr>
            <a:r>
              <a:rPr lang="en-US" sz="3600" b="1" u="sng" dirty="0">
                <a:latin typeface="Times New Roman" panose="02020603050405020304" pitchFamily="18" charset="0"/>
                <a:cs typeface="Times New Roman" panose="02020603050405020304" pitchFamily="18" charset="0"/>
              </a:rPr>
              <a:t>Integration of K8s</a:t>
            </a:r>
            <a:r>
              <a:rPr lang="en-US" sz="3600" b="1" dirty="0">
                <a:latin typeface="Times New Roman" panose="02020603050405020304" pitchFamily="18" charset="0"/>
                <a:cs typeface="Times New Roman" panose="02020603050405020304" pitchFamily="18" charset="0"/>
              </a:rPr>
              <a:t> – </a:t>
            </a:r>
            <a:r>
              <a:rPr lang="en-US" sz="3600" dirty="0">
                <a:latin typeface="Times New Roman" panose="02020603050405020304" pitchFamily="18" charset="0"/>
                <a:cs typeface="Times New Roman" panose="02020603050405020304" pitchFamily="18" charset="0"/>
              </a:rPr>
              <a:t>To manage and orchestrate our microservices efficiently, we aim to integrate Kubernetes (K8s) into our architecture. Kubernetes is a powerful container orchestration platform that will help us automate deployment, scaling, and management of our </a:t>
            </a:r>
            <a:r>
              <a:rPr lang="en-US" sz="3600" dirty="0" err="1">
                <a:latin typeface="Times New Roman" panose="02020603050405020304" pitchFamily="18" charset="0"/>
                <a:cs typeface="Times New Roman" panose="02020603050405020304" pitchFamily="18" charset="0"/>
              </a:rPr>
              <a:t>dockerized</a:t>
            </a:r>
            <a:r>
              <a:rPr lang="en-US" sz="3600" dirty="0">
                <a:latin typeface="Times New Roman" panose="02020603050405020304" pitchFamily="18" charset="0"/>
                <a:cs typeface="Times New Roman" panose="02020603050405020304" pitchFamily="18" charset="0"/>
              </a:rPr>
              <a:t> microservices. With Kubernetes, we can ensure high availability, fault tolerance, and seamless scaling to meet the demands of our growing user base.</a:t>
            </a:r>
          </a:p>
          <a:p>
            <a:pPr marL="457200" indent="-457200" algn="just" fontAlgn="base">
              <a:spcBef>
                <a:spcPts val="900"/>
              </a:spcBef>
              <a:spcAft>
                <a:spcPts val="1200"/>
              </a:spcAft>
              <a:buFont typeface="Arial" panose="020B0604020202020204" pitchFamily="34" charset="0"/>
              <a:buChar char="•"/>
            </a:pPr>
            <a:endParaRPr lang="en-US" sz="3600" dirty="0">
              <a:latin typeface="Times New Roman" panose="02020603050405020304" pitchFamily="18" charset="0"/>
              <a:cs typeface="Times New Roman" panose="02020603050405020304" pitchFamily="18" charset="0"/>
            </a:endParaRPr>
          </a:p>
          <a:p>
            <a:pPr marL="457200" indent="-457200" algn="just" fontAlgn="base">
              <a:spcBef>
                <a:spcPts val="900"/>
              </a:spcBef>
              <a:spcAft>
                <a:spcPts val="1200"/>
              </a:spcAft>
              <a:buFont typeface="Arial" panose="020B0604020202020204" pitchFamily="34" charset="0"/>
              <a:buChar char="•"/>
            </a:pPr>
            <a:r>
              <a:rPr lang="en-US" sz="3600" b="1" u="sng" dirty="0">
                <a:latin typeface="Times New Roman" panose="02020603050405020304" pitchFamily="18" charset="0"/>
                <a:cs typeface="Times New Roman" panose="02020603050405020304" pitchFamily="18" charset="0"/>
              </a:rPr>
              <a:t>Implementation of REST API</a:t>
            </a:r>
            <a:r>
              <a:rPr lang="en-US" sz="3600" b="1" dirty="0">
                <a:latin typeface="Times New Roman" panose="02020603050405020304" pitchFamily="18" charset="0"/>
                <a:cs typeface="Times New Roman" panose="02020603050405020304" pitchFamily="18" charset="0"/>
              </a:rPr>
              <a:t> – </a:t>
            </a:r>
            <a:r>
              <a:rPr lang="en-US" sz="3600" dirty="0">
                <a:latin typeface="Times New Roman" panose="02020603050405020304" pitchFamily="18" charset="0"/>
                <a:cs typeface="Times New Roman" panose="02020603050405020304" pitchFamily="18" charset="0"/>
              </a:rPr>
              <a:t>The implementation of a REST (Representational State Transfer) API is another crucial objective. Our microservices will communicate with each other and with the frontend through RESTful APIs. This approach ensures that our services remain loosely coupled and can be developed independently. It also allows us to offer an API to external developers, enabling them to build applications or integrations on top of our blogging platform.</a:t>
            </a:r>
          </a:p>
        </p:txBody>
      </p:sp>
      <p:sp>
        <p:nvSpPr>
          <p:cNvPr id="8" name="Octagon 7">
            <a:extLst>
              <a:ext uri="{FF2B5EF4-FFF2-40B4-BE49-F238E27FC236}">
                <a16:creationId xmlns:a16="http://schemas.microsoft.com/office/drawing/2014/main" id="{9CF108BA-54A3-46A4-206F-BD30C2945182}"/>
              </a:ext>
            </a:extLst>
          </p:cNvPr>
          <p:cNvSpPr/>
          <p:nvPr/>
        </p:nvSpPr>
        <p:spPr>
          <a:xfrm>
            <a:off x="-1805466" y="-5819718"/>
            <a:ext cx="21926436" cy="21926436"/>
          </a:xfrm>
          <a:prstGeom prst="octagon">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55F21CFE-E5F0-ACF3-E010-0B7DB01E00A4}"/>
              </a:ext>
            </a:extLst>
          </p:cNvPr>
          <p:cNvSpPr txBox="1"/>
          <p:nvPr/>
        </p:nvSpPr>
        <p:spPr>
          <a:xfrm>
            <a:off x="3412685" y="246956"/>
            <a:ext cx="11809312" cy="2431435"/>
          </a:xfrm>
          <a:prstGeom prst="rect">
            <a:avLst/>
          </a:prstGeom>
          <a:noFill/>
        </p:spPr>
        <p:txBody>
          <a:bodyPr wrap="square" rtlCol="0">
            <a:spAutoFit/>
          </a:bodyPr>
          <a:lstStyle/>
          <a:p>
            <a:pPr algn="ctr"/>
            <a:r>
              <a:rPr lang="en-IN" sz="8000" b="1" dirty="0">
                <a:latin typeface="Bahnschrift" panose="020B0502040204020203" pitchFamily="34" charset="0"/>
              </a:rPr>
              <a:t>OBJECTIVES</a:t>
            </a:r>
            <a:endParaRPr lang="en-IN" sz="11500" dirty="0">
              <a:latin typeface="Arial Rounded MT Bold" panose="020F0704030504030204" pitchFamily="34" charset="0"/>
            </a:endParaRP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45230658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76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76000">
                                          <p:cBhvr additive="base">
                                            <p:cTn id="7" dur="500" fill="hold"/>
                                            <p:tgtEl>
                                              <p:spTgt spid="2"/>
                                            </p:tgtEl>
                                            <p:attrNameLst>
                                              <p:attrName>ppt_x</p:attrName>
                                            </p:attrNameLst>
                                          </p:cBhvr>
                                          <p:tavLst>
                                            <p:tav tm="0">
                                              <p:val>
                                                <p:strVal val="0-#ppt_w/2"/>
                                              </p:val>
                                            </p:tav>
                                            <p:tav tm="100000">
                                              <p:val>
                                                <p:strVal val="#ppt_x"/>
                                              </p:val>
                                            </p:tav>
                                          </p:tavLst>
                                        </p:anim>
                                        <p:anim calcmode="lin" valueType="num" p14:bounceEnd="76000">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191172"/>
            <a:ext cx="18072992" cy="6170920"/>
          </a:xfrm>
          <a:prstGeom prst="rect">
            <a:avLst/>
          </a:prstGeom>
          <a:noFill/>
        </p:spPr>
        <p:txBody>
          <a:bodyPr wrap="square" lIns="91440" tIns="45720" rIns="91440" bIns="45720">
            <a:spAutoFit/>
          </a:bodyPr>
          <a:lstStyle/>
          <a:p>
            <a:pPr marL="457200" indent="-457200" algn="just" fontAlgn="base">
              <a:spcBef>
                <a:spcPts val="900"/>
              </a:spcBef>
              <a:spcAft>
                <a:spcPts val="1200"/>
              </a:spcAft>
              <a:buFont typeface="Arial" panose="020B0604020202020204" pitchFamily="34" charset="0"/>
              <a:buChar char="•"/>
            </a:pPr>
            <a:r>
              <a:rPr lang="en-US" sz="3600" b="1" u="sng" dirty="0">
                <a:latin typeface="Times New Roman" panose="02020603050405020304" pitchFamily="18" charset="0"/>
                <a:cs typeface="Times New Roman" panose="02020603050405020304" pitchFamily="18" charset="0"/>
              </a:rPr>
              <a:t>Cloud Integration</a:t>
            </a:r>
            <a:r>
              <a:rPr lang="en-US" sz="3600" b="1" dirty="0">
                <a:latin typeface="Times New Roman" panose="02020603050405020304" pitchFamily="18" charset="0"/>
                <a:cs typeface="Times New Roman" panose="02020603050405020304" pitchFamily="18" charset="0"/>
              </a:rPr>
              <a:t> - </a:t>
            </a:r>
            <a:r>
              <a:rPr lang="en-US" sz="3600" dirty="0">
                <a:latin typeface="Times New Roman" panose="02020603050405020304" pitchFamily="18" charset="0"/>
                <a:cs typeface="Times New Roman" panose="02020603050405020304" pitchFamily="18" charset="0"/>
              </a:rPr>
              <a:t>Cloud integration is a key aspect of our </a:t>
            </a:r>
            <a:r>
              <a:rPr lang="en-US" sz="3600" dirty="0" err="1">
                <a:latin typeface="Times New Roman" panose="02020603050405020304" pitchFamily="18" charset="0"/>
                <a:cs typeface="Times New Roman" panose="02020603050405020304" pitchFamily="18" charset="0"/>
              </a:rPr>
              <a:t>dockerized</a:t>
            </a:r>
            <a:r>
              <a:rPr lang="en-US" sz="3600" dirty="0">
                <a:latin typeface="Times New Roman" panose="02020603050405020304" pitchFamily="18" charset="0"/>
                <a:cs typeface="Times New Roman" panose="02020603050405020304" pitchFamily="18" charset="0"/>
              </a:rPr>
              <a:t> Blogging Website. We plan to leverage cloud services, such as AWS to host and manage our containerized microservices. Cloud integration offers advantages like scalability, reliability, and cost optimization. Additionally, it allows us to take advantage of cloud-based databases, storage, and networking services to enhance the performance and resilience of our platform.</a:t>
            </a:r>
          </a:p>
          <a:p>
            <a:pPr marL="457200" indent="-457200" algn="just" fontAlgn="base">
              <a:spcBef>
                <a:spcPts val="900"/>
              </a:spcBef>
              <a:spcAft>
                <a:spcPts val="1200"/>
              </a:spcAft>
              <a:buFont typeface="Arial" panose="020B0604020202020204" pitchFamily="34" charset="0"/>
              <a:buChar char="•"/>
            </a:pPr>
            <a:endParaRPr lang="en-US" sz="3600" dirty="0">
              <a:latin typeface="Times New Roman" panose="02020603050405020304" pitchFamily="18" charset="0"/>
              <a:cs typeface="Times New Roman" panose="02020603050405020304" pitchFamily="18" charset="0"/>
            </a:endParaRPr>
          </a:p>
          <a:p>
            <a:pPr marL="457200" indent="-457200" algn="just" fontAlgn="base">
              <a:spcBef>
                <a:spcPts val="900"/>
              </a:spcBef>
              <a:spcAft>
                <a:spcPts val="1200"/>
              </a:spcAft>
              <a:buFont typeface="Arial" panose="020B0604020202020204" pitchFamily="34" charset="0"/>
              <a:buChar char="•"/>
            </a:pPr>
            <a:r>
              <a:rPr lang="en-US" sz="3600" b="1" u="sng" dirty="0">
                <a:latin typeface="Times New Roman" panose="02020603050405020304" pitchFamily="18" charset="0"/>
                <a:cs typeface="Times New Roman" panose="02020603050405020304" pitchFamily="18" charset="0"/>
              </a:rPr>
              <a:t>Integration of Jira</a:t>
            </a:r>
            <a:r>
              <a:rPr lang="en-US" sz="3600" b="1"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 Another significant objective for our </a:t>
            </a:r>
            <a:r>
              <a:rPr lang="en-US" sz="3600" dirty="0" err="1">
                <a:latin typeface="Times New Roman" panose="02020603050405020304" pitchFamily="18" charset="0"/>
                <a:cs typeface="Times New Roman" panose="02020603050405020304" pitchFamily="18" charset="0"/>
              </a:rPr>
              <a:t>dockerized</a:t>
            </a:r>
            <a:r>
              <a:rPr lang="en-US" sz="3600" dirty="0">
                <a:latin typeface="Times New Roman" panose="02020603050405020304" pitchFamily="18" charset="0"/>
                <a:cs typeface="Times New Roman" panose="02020603050405020304" pitchFamily="18" charset="0"/>
              </a:rPr>
              <a:t> Blogging Website project is the integration of Jira, a popular issue and project tracking tool by Atlassian. Integrating Jira into our development workflow and project management processes will play a crucial role in streamlining our development lifecycle.</a:t>
            </a:r>
          </a:p>
        </p:txBody>
      </p:sp>
      <p:sp>
        <p:nvSpPr>
          <p:cNvPr id="8" name="Octagon 7">
            <a:extLst>
              <a:ext uri="{FF2B5EF4-FFF2-40B4-BE49-F238E27FC236}">
                <a16:creationId xmlns:a16="http://schemas.microsoft.com/office/drawing/2014/main" id="{9CF108BA-54A3-46A4-206F-BD30C2945182}"/>
              </a:ext>
            </a:extLst>
          </p:cNvPr>
          <p:cNvSpPr/>
          <p:nvPr/>
        </p:nvSpPr>
        <p:spPr>
          <a:xfrm>
            <a:off x="-1805466" y="-5819718"/>
            <a:ext cx="21926436" cy="21926436"/>
          </a:xfrm>
          <a:prstGeom prst="octagon">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961F71C0-BBD9-F4FA-093A-62A46D161035}"/>
              </a:ext>
            </a:extLst>
          </p:cNvPr>
          <p:cNvSpPr txBox="1"/>
          <p:nvPr/>
        </p:nvSpPr>
        <p:spPr>
          <a:xfrm>
            <a:off x="3412685" y="246956"/>
            <a:ext cx="11809312" cy="2431435"/>
          </a:xfrm>
          <a:prstGeom prst="rect">
            <a:avLst/>
          </a:prstGeom>
          <a:noFill/>
        </p:spPr>
        <p:txBody>
          <a:bodyPr wrap="square" rtlCol="0">
            <a:spAutoFit/>
          </a:bodyPr>
          <a:lstStyle/>
          <a:p>
            <a:pPr algn="ctr"/>
            <a:r>
              <a:rPr lang="en-IN" sz="8000" b="1" dirty="0">
                <a:latin typeface="Bahnschrift" panose="020B0502040204020203" pitchFamily="34" charset="0"/>
              </a:rPr>
              <a:t>OBJECTIVES</a:t>
            </a:r>
            <a:endParaRPr lang="en-IN" sz="11500" dirty="0">
              <a:latin typeface="Arial Rounded MT Bold" panose="020F0704030504030204" pitchFamily="34" charset="0"/>
            </a:endParaRP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10518179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76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76000">
                                          <p:cBhvr additive="base">
                                            <p:cTn id="7" dur="500" fill="hold"/>
                                            <p:tgtEl>
                                              <p:spTgt spid="2"/>
                                            </p:tgtEl>
                                            <p:attrNameLst>
                                              <p:attrName>ppt_x</p:attrName>
                                            </p:attrNameLst>
                                          </p:cBhvr>
                                          <p:tavLst>
                                            <p:tav tm="0">
                                              <p:val>
                                                <p:strVal val="0-#ppt_w/2"/>
                                              </p:val>
                                            </p:tav>
                                            <p:tav tm="100000">
                                              <p:val>
                                                <p:strVal val="#ppt_x"/>
                                              </p:val>
                                            </p:tav>
                                          </p:tavLst>
                                        </p:anim>
                                        <p:anim calcmode="lin" valueType="num" p14:bounceEnd="76000">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ctagon 3">
            <a:extLst>
              <a:ext uri="{FF2B5EF4-FFF2-40B4-BE49-F238E27FC236}">
                <a16:creationId xmlns:a16="http://schemas.microsoft.com/office/drawing/2014/main" id="{F2B4F9D8-B893-A50A-C073-79A4E46305EB}"/>
              </a:ext>
            </a:extLst>
          </p:cNvPr>
          <p:cNvSpPr/>
          <p:nvPr/>
        </p:nvSpPr>
        <p:spPr>
          <a:xfrm>
            <a:off x="4612750" y="318964"/>
            <a:ext cx="8964996" cy="8964996"/>
          </a:xfrm>
          <a:prstGeom prst="octagon">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206BB57D-54C2-6ACD-3B23-065688AE8812}"/>
              </a:ext>
            </a:extLst>
          </p:cNvPr>
          <p:cNvSpPr txBox="1"/>
          <p:nvPr/>
        </p:nvSpPr>
        <p:spPr>
          <a:xfrm>
            <a:off x="4954788" y="3870438"/>
            <a:ext cx="8280919" cy="1862048"/>
          </a:xfrm>
          <a:prstGeom prst="rect">
            <a:avLst/>
          </a:prstGeom>
          <a:noFill/>
        </p:spPr>
        <p:txBody>
          <a:bodyPr wrap="square" rtlCol="0">
            <a:spAutoFit/>
          </a:bodyPr>
          <a:lstStyle/>
          <a:p>
            <a:pPr algn="ctr"/>
            <a:r>
              <a:rPr lang="en-IN" sz="11500" dirty="0">
                <a:latin typeface="Arial Rounded MT Bold" panose="020F0704030504030204" pitchFamily="34" charset="0"/>
              </a:rPr>
              <a:t>SPRINT</a:t>
            </a:r>
          </a:p>
        </p:txBody>
      </p:sp>
    </p:spTree>
    <p:extLst>
      <p:ext uri="{BB962C8B-B14F-4D97-AF65-F5344CB8AC3E}">
        <p14:creationId xmlns:p14="http://schemas.microsoft.com/office/powerpoint/2010/main" val="303308910"/>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781</TotalTime>
  <Words>1153</Words>
  <Application>Microsoft Office PowerPoint</Application>
  <PresentationFormat>Custom</PresentationFormat>
  <Paragraphs>119</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Rounded MT Bold</vt:lpstr>
      <vt:lpstr>Bahnschrift</vt:lpstr>
      <vt:lpstr>Calisto MT</vt:lpstr>
      <vt:lpstr>Times New Roman</vt:lpstr>
      <vt:lpstr>Tw Cen MT</vt:lpstr>
      <vt:lpstr>Wingdings 2</vt:lpstr>
      <vt:lpstr>Slate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vt:lpstr>
      <vt:lpstr>PowerPoint Presentation</vt:lpstr>
      <vt:lpstr>PowerPoint Presentation</vt:lpstr>
      <vt:lpstr>PowerPoint Presentation</vt:lpstr>
      <vt:lpstr>PowerPoint Presentation</vt:lpstr>
      <vt:lpstr>MICROSERVICES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BANKING</dc:title>
  <dc:creator>Dell</dc:creator>
  <cp:lastModifiedBy>Aditya Sharma</cp:lastModifiedBy>
  <cp:revision>31</cp:revision>
  <dcterms:created xsi:type="dcterms:W3CDTF">2023-04-19T10:18:58Z</dcterms:created>
  <dcterms:modified xsi:type="dcterms:W3CDTF">2023-09-26T09:21:33Z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2023-04-19T00:00:00Z</vt:filetime>
  </property>
  <property fmtid="{D5CDD505-2E9C-101B-9397-08002B2CF9AE}" pid="3" name="MSIP_Label_defa4170-0d19-0005-0004-bc88714345d2_Enabled">
    <vt:lpwstr>true</vt:lpwstr>
  </property>
  <property fmtid="{D5CDD505-2E9C-101B-9397-08002B2CF9AE}" pid="4" name="MSIP_Label_defa4170-0d19-0005-0004-bc88714345d2_SetDate">
    <vt:lpwstr>2023-09-19T17:31:00Z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3b6bdc12-6389-42a2-b5b1-4d839bfaeeb0</vt:lpwstr>
  </property>
  <property fmtid="{D5CDD505-2E9C-101B-9397-08002B2CF9AE}" pid="8" name="MSIP_Label_defa4170-0d19-0005-0004-bc88714345d2_ActionId">
    <vt:lpwstr>c6e8029e-bdc4-47ee-824e-ef94054427dd</vt:lpwstr>
  </property>
  <property fmtid="{D5CDD505-2E9C-101B-9397-08002B2CF9AE}" pid="9" name="MSIP_Label_defa4170-0d19-0005-0004-bc88714345d2_ContentBits">
    <vt:lpwstr>0</vt:lpwstr>
  </property>
</Properties>
</file>