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640" r:id="rId2"/>
    <p:sldId id="3694" r:id="rId3"/>
    <p:sldId id="3697" r:id="rId4"/>
    <p:sldId id="3700" r:id="rId5"/>
    <p:sldId id="3701" r:id="rId6"/>
    <p:sldId id="3708" r:id="rId7"/>
    <p:sldId id="3721" r:id="rId8"/>
    <p:sldId id="3702" r:id="rId9"/>
    <p:sldId id="3703" r:id="rId10"/>
    <p:sldId id="3712" r:id="rId11"/>
    <p:sldId id="3719" r:id="rId12"/>
    <p:sldId id="3722" r:id="rId13"/>
    <p:sldId id="3720" r:id="rId14"/>
    <p:sldId id="3704" r:id="rId15"/>
    <p:sldId id="3705" r:id="rId16"/>
    <p:sldId id="3706" r:id="rId17"/>
    <p:sldId id="364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78" d="100"/>
          <a:sy n="78" d="100"/>
        </p:scale>
        <p:origin x="43"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4/16/2024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4/16/2024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spring.io/spring-data/jpa/reference/jpa/query-methods.html" TargetMode="External"/><Relationship Id="rId2" Type="http://schemas.openxmlformats.org/officeDocument/2006/relationships/hyperlink" Target="https://rvsdataconversion.com/" TargetMode="External"/><Relationship Id="rId1" Type="http://schemas.openxmlformats.org/officeDocument/2006/relationships/slideLayout" Target="../slideLayouts/slideLayout2.xml"/><Relationship Id="rId6" Type="http://schemas.openxmlformats.org/officeDocument/2006/relationships/hyperlink" Target="https://docs.gradle.org/current/userguide/getting_started_eng.html" TargetMode="External"/><Relationship Id="rId5" Type="http://schemas.openxmlformats.org/officeDocument/2006/relationships/hyperlink" Target="https://www.mysql.com/products/enterprise/document_store.html" TargetMode="External"/><Relationship Id="rId4" Type="http://schemas.openxmlformats.org/officeDocument/2006/relationships/hyperlink" Target="https://spring.io/projects/spring-boo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8547563" y="143689"/>
            <a:ext cx="3501682" cy="1130930"/>
          </a:xfrm>
          <a:prstGeom prst="rect">
            <a:avLst/>
          </a:prstGeom>
        </p:spPr>
      </p:pic>
      <p:sp>
        <p:nvSpPr>
          <p:cNvPr id="2" name="TextBox 1"/>
          <p:cNvSpPr txBox="1"/>
          <p:nvPr/>
        </p:nvSpPr>
        <p:spPr>
          <a:xfrm>
            <a:off x="692727" y="1506281"/>
            <a:ext cx="10963564" cy="2985433"/>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Minor Project</a:t>
            </a:r>
          </a:p>
          <a:p>
            <a:pPr algn="ctr"/>
            <a:endParaRPr lang="en-IN" sz="5400" dirty="0">
              <a:latin typeface="Times New Roman" panose="02020603050405020304" pitchFamily="18" charset="0"/>
              <a:cs typeface="Times New Roman" panose="02020603050405020304" pitchFamily="18" charset="0"/>
            </a:endParaRPr>
          </a:p>
          <a:p>
            <a:pPr algn="ctr"/>
            <a:r>
              <a:rPr lang="en-IN" sz="4000" dirty="0">
                <a:latin typeface="Times New Roman" panose="02020603050405020304" pitchFamily="18" charset="0"/>
                <a:cs typeface="Times New Roman" panose="02020603050405020304" pitchFamily="18" charset="0"/>
              </a:rPr>
              <a:t>D.A.R.T.S – Doctor Allocation &amp; Reservation Tracking System</a:t>
            </a:r>
            <a:endParaRPr lang="en-IN" sz="4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1477328"/>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Presented by:</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Aditya Sharma, R2142210053, CSE CCVT(H)</a:t>
            </a:r>
            <a:endParaRPr lang="en-IN" b="0" dirty="0">
              <a:effectLst/>
            </a:endParaRPr>
          </a:p>
          <a:p>
            <a:pPr rtl="0">
              <a:spcBef>
                <a:spcPts val="0"/>
              </a:spcBef>
              <a:spcAft>
                <a:spcPts val="0"/>
              </a:spcAft>
            </a:pPr>
            <a:r>
              <a:rPr lang="en-IN" dirty="0" err="1">
                <a:solidFill>
                  <a:srgbClr val="000000"/>
                </a:solidFill>
                <a:latin typeface="Calibri" panose="020F0502020204030204" pitchFamily="34" charset="0"/>
              </a:rPr>
              <a:t>Vibhor</a:t>
            </a:r>
            <a:r>
              <a:rPr lang="en-IN" dirty="0">
                <a:solidFill>
                  <a:srgbClr val="000000"/>
                </a:solidFill>
                <a:latin typeface="Calibri" panose="020F0502020204030204" pitchFamily="34" charset="0"/>
              </a:rPr>
              <a:t> </a:t>
            </a:r>
            <a:r>
              <a:rPr lang="en-IN" dirty="0" err="1">
                <a:solidFill>
                  <a:srgbClr val="000000"/>
                </a:solidFill>
                <a:latin typeface="Calibri" panose="020F0502020204030204" pitchFamily="34" charset="0"/>
              </a:rPr>
              <a:t>Minocha</a:t>
            </a:r>
            <a:r>
              <a:rPr lang="en-IN" sz="1800" b="0" i="0" u="none" strike="noStrike" dirty="0">
                <a:solidFill>
                  <a:srgbClr val="000000"/>
                </a:solidFill>
                <a:effectLst/>
                <a:latin typeface="Calibri" panose="020F0502020204030204" pitchFamily="34" charset="0"/>
              </a:rPr>
              <a:t>, R2142210852, CSE CCVT(H)</a:t>
            </a:r>
            <a:endParaRPr lang="en-IN" b="0" dirty="0">
              <a:effectLst/>
            </a:endParaRPr>
          </a:p>
          <a:p>
            <a:r>
              <a:rPr lang="en-IN" dirty="0"/>
              <a:t>Lakshit Joshi, R2142210450, CSE </a:t>
            </a:r>
            <a:r>
              <a:rPr lang="en-IN" sz="1800" b="0" i="0" u="none" strike="noStrike" dirty="0">
                <a:solidFill>
                  <a:srgbClr val="000000"/>
                </a:solidFill>
                <a:effectLst/>
                <a:latin typeface="Calibri" panose="020F0502020204030204" pitchFamily="34" charset="0"/>
              </a:rPr>
              <a:t>CCVT(H)</a:t>
            </a:r>
            <a:br>
              <a:rPr lang="en-IN" dirty="0"/>
            </a:br>
            <a:endParaRPr lang="en-US" dirty="0"/>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IN" b="0" dirty="0">
              <a:effectLst/>
            </a:endParaRPr>
          </a:p>
          <a:p>
            <a:pPr rtl="0">
              <a:spcBef>
                <a:spcPts val="0"/>
              </a:spcBef>
              <a:spcAft>
                <a:spcPts val="0"/>
              </a:spcAft>
            </a:pPr>
            <a:r>
              <a:rPr lang="en-IN" dirty="0" err="1">
                <a:solidFill>
                  <a:srgbClr val="000000"/>
                </a:solidFill>
                <a:latin typeface="Times New Roman" panose="02020603050405020304" pitchFamily="18" charset="0"/>
                <a:cs typeface="Times New Roman" panose="02020603050405020304" pitchFamily="18" charset="0"/>
              </a:rPr>
              <a:t>Dr.</a:t>
            </a:r>
            <a:r>
              <a:rPr lang="en-IN" dirty="0">
                <a:solidFill>
                  <a:srgbClr val="000000"/>
                </a:solidFill>
                <a:latin typeface="Times New Roman" panose="02020603050405020304" pitchFamily="18" charset="0"/>
                <a:cs typeface="Times New Roman" panose="02020603050405020304" pitchFamily="18" charset="0"/>
              </a:rPr>
              <a:t> Bhavana Kaushik</a:t>
            </a:r>
          </a:p>
          <a:p>
            <a:pPr rtl="0">
              <a:spcBef>
                <a:spcPts val="0"/>
              </a:spcBef>
              <a:spcAft>
                <a:spcPts val="0"/>
              </a:spcAft>
            </a:pPr>
            <a:r>
              <a:rPr lang="en-IN" b="0" dirty="0">
                <a:solidFill>
                  <a:srgbClr val="000000"/>
                </a:solidFill>
                <a:effectLst/>
                <a:latin typeface="Times New Roman" panose="02020603050405020304" pitchFamily="18" charset="0"/>
                <a:cs typeface="Times New Roman" panose="02020603050405020304" pitchFamily="18" charset="0"/>
              </a:rPr>
              <a:t>Assistant</a:t>
            </a:r>
            <a:r>
              <a:rPr lang="en-IN" dirty="0">
                <a:solidFill>
                  <a:srgbClr val="000000"/>
                </a:solidFill>
                <a:latin typeface="Times New Roman" panose="02020603050405020304" pitchFamily="18" charset="0"/>
                <a:cs typeface="Times New Roman" panose="02020603050405020304" pitchFamily="18" charset="0"/>
              </a:rPr>
              <a:t> Professor </a:t>
            </a:r>
            <a:endParaRPr lang="en-IN"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School of Computer Science</a:t>
            </a:r>
            <a:endParaRPr lang="en-IN" b="0" dirty="0">
              <a:effectLst/>
              <a:latin typeface="Times New Roman" panose="02020603050405020304" pitchFamily="18" charset="0"/>
              <a:cs typeface="Times New Roman" panose="02020603050405020304" pitchFamily="18" charset="0"/>
            </a:endParaRPr>
          </a:p>
          <a:p>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Methodology (contd.)</a:t>
            </a:r>
            <a:endParaRPr lang="en-IN" sz="3200" b="1" dirty="0">
              <a:solidFill>
                <a:srgbClr val="46B0F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ACD59A0-7937-944C-B6DC-50E343DF8E93}"/>
              </a:ext>
            </a:extLst>
          </p:cNvPr>
          <p:cNvSpPr txBox="1"/>
          <p:nvPr/>
        </p:nvSpPr>
        <p:spPr>
          <a:xfrm>
            <a:off x="2703444" y="6147709"/>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pitchFamily="2" charset="0"/>
              </a:rPr>
              <a:t>Fig.2</a:t>
            </a:r>
            <a:r>
              <a:rPr lang="en-IN" sz="1800" b="0" i="0" u="none" strike="noStrike" dirty="0">
                <a:solidFill>
                  <a:srgbClr val="000000"/>
                </a:solidFill>
                <a:effectLst/>
                <a:latin typeface="Times" pitchFamily="2" charset="0"/>
              </a:rPr>
              <a:t> </a:t>
            </a:r>
            <a:r>
              <a:rPr lang="en-IN" sz="1800" b="0" i="0" u="sng" dirty="0">
                <a:solidFill>
                  <a:srgbClr val="000000"/>
                </a:solidFill>
                <a:effectLst/>
                <a:latin typeface="Times" pitchFamily="2" charset="0"/>
              </a:rPr>
              <a:t>Methodology Workflow</a:t>
            </a:r>
            <a:endParaRPr lang="en-IN" b="0" dirty="0">
              <a:effectLst/>
            </a:endParaRPr>
          </a:p>
          <a:p>
            <a:br>
              <a:rPr lang="en-IN" dirty="0"/>
            </a:br>
            <a:endParaRPr lang="en-US" dirty="0"/>
          </a:p>
        </p:txBody>
      </p:sp>
      <p:pic>
        <p:nvPicPr>
          <p:cNvPr id="4" name="Picture 3">
            <a:extLst>
              <a:ext uri="{FF2B5EF4-FFF2-40B4-BE49-F238E27FC236}">
                <a16:creationId xmlns:a16="http://schemas.microsoft.com/office/drawing/2014/main" id="{AB8C141E-B13C-6C99-9D83-942A76D0C644}"/>
              </a:ext>
            </a:extLst>
          </p:cNvPr>
          <p:cNvPicPr>
            <a:picLocks noChangeAspect="1"/>
          </p:cNvPicPr>
          <p:nvPr/>
        </p:nvPicPr>
        <p:blipFill>
          <a:blip r:embed="rId2"/>
          <a:stretch>
            <a:fillRect/>
          </a:stretch>
        </p:blipFill>
        <p:spPr>
          <a:xfrm>
            <a:off x="1256051" y="1338000"/>
            <a:ext cx="9994655" cy="4648085"/>
          </a:xfrm>
          <a:prstGeom prst="rect">
            <a:avLst/>
          </a:prstGeom>
        </p:spPr>
      </p:pic>
    </p:spTree>
    <p:extLst>
      <p:ext uri="{BB962C8B-B14F-4D97-AF65-F5344CB8AC3E}">
        <p14:creationId xmlns:p14="http://schemas.microsoft.com/office/powerpoint/2010/main" val="14473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A28F8-8EEA-AD9E-FA7C-15AB83193F31}"/>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7.  SWOT Analysis</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59795A-1A99-8E6C-1B88-9665E6A4E7E7}"/>
              </a:ext>
            </a:extLst>
          </p:cNvPr>
          <p:cNvSpPr txBox="1"/>
          <p:nvPr/>
        </p:nvSpPr>
        <p:spPr>
          <a:xfrm>
            <a:off x="381686" y="1187210"/>
            <a:ext cx="5275383" cy="477246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Strength</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Efficiency: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automates administrative tasks, reducing paperwork and streamlining patient intake processes, thereby saving time and improving efficiency.</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Resource Optimization: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By dynamically allocating ICU beds, ward beds, and doctors based on real-time data analysis, D.A.R.T.S optimizes resource utilization within healthcare facilities, ensuring timely access to care and improving patient outcomes.</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Improved Patient Experience: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enhances the patient experience by minimizing wait times, reducing errors, and enabling personalized care delivery, leading to higher levels of patient satisfaction.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4754DE8-9A34-8759-22E2-0F50C53E043A}"/>
              </a:ext>
            </a:extLst>
          </p:cNvPr>
          <p:cNvSpPr txBox="1"/>
          <p:nvPr/>
        </p:nvSpPr>
        <p:spPr>
          <a:xfrm>
            <a:off x="5824124" y="1175635"/>
            <a:ext cx="6098931" cy="36398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Weaknesses</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Initial Investment: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Implementing D.A.R.T.S requires a significant initial investment in terms of technology infrastructure, software development, and staff training, which may pose financial challenges for some healthcare facilities.</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Technical Dependencies: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relies on the integration of various technologies and systems, making it susceptible to technical failures, interoperability issues, and cybersecurity risks, which could potentially disrupt operations and compromise patient data security.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57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8251B-21DC-BADE-9A73-0950D0AFF826}"/>
              </a:ext>
            </a:extLst>
          </p:cNvPr>
          <p:cNvSpPr txBox="1"/>
          <p:nvPr/>
        </p:nvSpPr>
        <p:spPr>
          <a:xfrm>
            <a:off x="443577" y="957190"/>
            <a:ext cx="5275383" cy="392299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Opportunities</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Market Expansion: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D.A.R.T.S presents opportunities for market expansion by targeting healthcare facilities looking to enhance operational efficiency, improve patient care delivery, and stay competitive in the rapidly evolving healthcare landscape.</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Partnerships and Collaborations: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Collaborating with technology vendors, healthcare providers, and regulatory bodies can facilitate the adoption and implementation of D.A.R.T.S on a larger scale, driving widespread adoption and market penetration.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03F791-9835-EA7B-1160-64C73A71DB24}"/>
              </a:ext>
            </a:extLst>
          </p:cNvPr>
          <p:cNvSpPr txBox="1"/>
          <p:nvPr/>
        </p:nvSpPr>
        <p:spPr>
          <a:xfrm>
            <a:off x="5844984" y="957190"/>
            <a:ext cx="6016870" cy="36398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Threat</a:t>
            </a:r>
          </a:p>
          <a:p>
            <a:pPr algn="just"/>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Regulatory Compliance:</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D.A.R.T.S must comply with stringent regulatory requirements, privacy laws, and data protection regulations, failure to do so could result in legal liabilities, penalties, and damage to reputation.</a:t>
            </a:r>
          </a:p>
          <a:p>
            <a:pPr lvl="0" algn="just">
              <a:lnSpc>
                <a:spcPct val="115000"/>
              </a:lnSpc>
              <a:tabLst>
                <a:tab pos="457200" algn="l"/>
              </a:tabLst>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Resistance to Change: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Resistance from stakeholders, including healthcare providers and staff, towards adopting new technology and workflows could hinder the successful implementation and adoption of D.A.R.T.S, necessitating effective change management strategies.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80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8. Application of </a:t>
            </a:r>
            <a:r>
              <a:rPr lang="en-US" sz="3200" b="1">
                <a:solidFill>
                  <a:srgbClr val="46B0FA"/>
                </a:solidFill>
                <a:latin typeface="Arial" panose="020B0604020202020204" pitchFamily="34" charset="0"/>
                <a:cs typeface="Arial" panose="020B0604020202020204" pitchFamily="34" charset="0"/>
              </a:rPr>
              <a:t>the Project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9115292-8413-0586-7B78-AB432FA09A01}"/>
              </a:ext>
            </a:extLst>
          </p:cNvPr>
          <p:cNvSpPr txBox="1"/>
          <p:nvPr/>
        </p:nvSpPr>
        <p:spPr>
          <a:xfrm>
            <a:off x="878541" y="1416424"/>
            <a:ext cx="10291483" cy="4613058"/>
          </a:xfrm>
          <a:prstGeom prst="rect">
            <a:avLst/>
          </a:prstGeom>
          <a:noFill/>
        </p:spPr>
        <p:txBody>
          <a:bodyPr wrap="square" rtlCol="0">
            <a:spAutoFit/>
          </a:bodyPr>
          <a:lstStyle/>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Hospital Management Systems</a:t>
            </a:r>
            <a:r>
              <a:rPr lang="en-US" b="0" i="0" dirty="0">
                <a:solidFill>
                  <a:srgbClr val="0D0D0D"/>
                </a:solidFill>
                <a:effectLst/>
                <a:latin typeface="Times New Roman" panose="02020603050405020304" pitchFamily="18" charset="0"/>
                <a:cs typeface="Times New Roman" panose="02020603050405020304" pitchFamily="18" charset="0"/>
              </a:rPr>
              <a:t>: Streamlines patient registration, resource allocation, and healthcare provider matching for improved efficiency.</a:t>
            </a:r>
          </a:p>
          <a:p>
            <a:pPr algn="just">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Emergency Response Systems</a:t>
            </a:r>
            <a:r>
              <a:rPr lang="en-US" b="0" i="0" dirty="0">
                <a:solidFill>
                  <a:srgbClr val="0D0D0D"/>
                </a:solidFill>
                <a:effectLst/>
                <a:latin typeface="Times New Roman" panose="02020603050405020304" pitchFamily="18" charset="0"/>
                <a:cs typeface="Times New Roman" panose="02020603050405020304" pitchFamily="18" charset="0"/>
              </a:rPr>
              <a:t>: Facilitates rapid resource allocation during emergencies based on real-time data analysis, enhancing critical care delivery.</a:t>
            </a:r>
          </a:p>
          <a:p>
            <a:pPr algn="just">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Community Health Centers</a:t>
            </a:r>
            <a:r>
              <a:rPr lang="en-US" b="0" i="0" dirty="0">
                <a:solidFill>
                  <a:srgbClr val="0D0D0D"/>
                </a:solidFill>
                <a:effectLst/>
                <a:latin typeface="Times New Roman" panose="02020603050405020304" pitchFamily="18" charset="0"/>
                <a:cs typeface="Times New Roman" panose="02020603050405020304" pitchFamily="18" charset="0"/>
              </a:rPr>
              <a:t>: Automates patient intake procedures and optimizes resource allocation, improving access to care in underserved areas.</a:t>
            </a:r>
          </a:p>
          <a:p>
            <a:pPr algn="just">
              <a:lnSpc>
                <a:spcPct val="150000"/>
              </a:lnSpc>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Public Health Surveillance</a:t>
            </a:r>
            <a:r>
              <a:rPr lang="en-US" b="0" i="0" dirty="0">
                <a:solidFill>
                  <a:srgbClr val="0D0D0D"/>
                </a:solidFill>
                <a:effectLst/>
                <a:latin typeface="Times New Roman" panose="02020603050405020304" pitchFamily="18" charset="0"/>
                <a:cs typeface="Times New Roman" panose="02020603050405020304" pitchFamily="18" charset="0"/>
              </a:rPr>
              <a:t>: Tracks disease outbreaks and monitors population health trends for targeted interventions.</a:t>
            </a:r>
          </a:p>
        </p:txBody>
      </p:sp>
    </p:spTree>
    <p:extLst>
      <p:ext uri="{BB962C8B-B14F-4D97-AF65-F5344CB8AC3E}">
        <p14:creationId xmlns:p14="http://schemas.microsoft.com/office/powerpoint/2010/main" val="1680334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9. PERT Chart</a:t>
            </a:r>
          </a:p>
        </p:txBody>
      </p:sp>
      <p:sp>
        <p:nvSpPr>
          <p:cNvPr id="3" name="TextBox 2">
            <a:extLst>
              <a:ext uri="{FF2B5EF4-FFF2-40B4-BE49-F238E27FC236}">
                <a16:creationId xmlns:a16="http://schemas.microsoft.com/office/drawing/2014/main" id="{4C774A39-4271-547E-4271-18819D877FBE}"/>
              </a:ext>
            </a:extLst>
          </p:cNvPr>
          <p:cNvSpPr txBox="1"/>
          <p:nvPr/>
        </p:nvSpPr>
        <p:spPr>
          <a:xfrm>
            <a:off x="2715478" y="5827604"/>
            <a:ext cx="6097656" cy="923330"/>
          </a:xfrm>
          <a:prstGeom prst="rect">
            <a:avLst/>
          </a:prstGeom>
          <a:noFill/>
        </p:spPr>
        <p:txBody>
          <a:bodyPr wrap="square">
            <a:spAutoFit/>
          </a:bodyPr>
          <a:lstStyle/>
          <a:p>
            <a:pPr marL="381000" marR="381000" algn="ctr" rtl="0">
              <a:spcBef>
                <a:spcPts val="0"/>
              </a:spcBef>
              <a:spcAft>
                <a:spcPts val="0"/>
              </a:spcAft>
            </a:pPr>
            <a:r>
              <a:rPr lang="en-IN" sz="1800" b="0" i="0" u="sng" dirty="0">
                <a:solidFill>
                  <a:srgbClr val="000000"/>
                </a:solidFill>
                <a:effectLst/>
                <a:latin typeface="Times New Roman" panose="02020603050405020304" pitchFamily="18" charset="0"/>
                <a:cs typeface="Times New Roman" panose="02020603050405020304" pitchFamily="18" charset="0"/>
              </a:rPr>
              <a:t>Program Evaluation Review Technique Chart</a:t>
            </a:r>
            <a:endParaRPr lang="en-IN" b="0" dirty="0">
              <a:effectLs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7D2F555-8A69-E887-4682-6732BE0AF1E1}"/>
              </a:ext>
            </a:extLst>
          </p:cNvPr>
          <p:cNvSpPr/>
          <p:nvPr/>
        </p:nvSpPr>
        <p:spPr>
          <a:xfrm>
            <a:off x="1326776" y="1210234"/>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6F04B7C-3C24-28BF-81D9-9F2199B35D81}"/>
              </a:ext>
            </a:extLst>
          </p:cNvPr>
          <p:cNvSpPr txBox="1"/>
          <p:nvPr/>
        </p:nvSpPr>
        <p:spPr>
          <a:xfrm>
            <a:off x="1483658" y="1360750"/>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i="0" u="none" strike="noStrike" kern="1200" dirty="0">
                <a:solidFill>
                  <a:srgbClr val="000000"/>
                </a:solidFill>
                <a:effectLst/>
                <a:latin typeface="Times New Roman" panose="02020603050405020304" pitchFamily="18" charset="0"/>
                <a:cs typeface="Times New Roman" panose="02020603050405020304" pitchFamily="18" charset="0"/>
              </a:rPr>
              <a:t>Planning and Data Collection</a:t>
            </a: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2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14" name="Arrow: Right 13">
            <a:extLst>
              <a:ext uri="{FF2B5EF4-FFF2-40B4-BE49-F238E27FC236}">
                <a16:creationId xmlns:a16="http://schemas.microsoft.com/office/drawing/2014/main" id="{93913A73-92A2-8F17-10A8-B534D106D5DF}"/>
              </a:ext>
            </a:extLst>
          </p:cNvPr>
          <p:cNvSpPr/>
          <p:nvPr/>
        </p:nvSpPr>
        <p:spPr>
          <a:xfrm>
            <a:off x="3191435" y="1730188"/>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8E098DAB-2ECB-3741-9C0E-EF244D678A61}"/>
              </a:ext>
            </a:extLst>
          </p:cNvPr>
          <p:cNvSpPr/>
          <p:nvPr/>
        </p:nvSpPr>
        <p:spPr>
          <a:xfrm>
            <a:off x="3899647" y="1210234"/>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30957D3-686E-FFF6-0797-4CB4E6477B6E}"/>
              </a:ext>
            </a:extLst>
          </p:cNvPr>
          <p:cNvSpPr txBox="1"/>
          <p:nvPr/>
        </p:nvSpPr>
        <p:spPr>
          <a:xfrm>
            <a:off x="4056529" y="1360750"/>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i="0" u="none" strike="noStrike" kern="1200" dirty="0">
                <a:solidFill>
                  <a:srgbClr val="000000"/>
                </a:solidFill>
                <a:effectLst/>
                <a:latin typeface="Times New Roman" panose="02020603050405020304" pitchFamily="18" charset="0"/>
                <a:cs typeface="Times New Roman" panose="02020603050405020304" pitchFamily="18" charset="0"/>
              </a:rPr>
              <a:t>Blueprint Development</a:t>
            </a: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1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18" name="Arrow: Right 17">
            <a:extLst>
              <a:ext uri="{FF2B5EF4-FFF2-40B4-BE49-F238E27FC236}">
                <a16:creationId xmlns:a16="http://schemas.microsoft.com/office/drawing/2014/main" id="{54FEE76E-E130-BE38-CD48-78EF1765AD58}"/>
              </a:ext>
            </a:extLst>
          </p:cNvPr>
          <p:cNvSpPr/>
          <p:nvPr/>
        </p:nvSpPr>
        <p:spPr>
          <a:xfrm>
            <a:off x="5764306" y="1730187"/>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A382BD5-FF80-830C-93B5-93263E66D283}"/>
              </a:ext>
            </a:extLst>
          </p:cNvPr>
          <p:cNvSpPr/>
          <p:nvPr/>
        </p:nvSpPr>
        <p:spPr>
          <a:xfrm>
            <a:off x="6472518" y="1217313"/>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66B882C-7230-3C2C-871A-C43FC8EDD25B}"/>
              </a:ext>
            </a:extLst>
          </p:cNvPr>
          <p:cNvSpPr txBox="1"/>
          <p:nvPr/>
        </p:nvSpPr>
        <p:spPr>
          <a:xfrm>
            <a:off x="6629400" y="1367829"/>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Requirement Analysis </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1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1" name="Arrow: Right 20">
            <a:extLst>
              <a:ext uri="{FF2B5EF4-FFF2-40B4-BE49-F238E27FC236}">
                <a16:creationId xmlns:a16="http://schemas.microsoft.com/office/drawing/2014/main" id="{B62EF77D-5FB3-CE9D-F690-F3B0C979926A}"/>
              </a:ext>
            </a:extLst>
          </p:cNvPr>
          <p:cNvSpPr/>
          <p:nvPr/>
        </p:nvSpPr>
        <p:spPr>
          <a:xfrm>
            <a:off x="8337176" y="1712586"/>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36A174A8-69C8-F938-E6D9-38CE42513F7F}"/>
              </a:ext>
            </a:extLst>
          </p:cNvPr>
          <p:cNvSpPr/>
          <p:nvPr/>
        </p:nvSpPr>
        <p:spPr>
          <a:xfrm>
            <a:off x="9045388" y="1234912"/>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6414AD24-20E2-F691-A435-7786FC0DFFA6}"/>
              </a:ext>
            </a:extLst>
          </p:cNvPr>
          <p:cNvSpPr txBox="1"/>
          <p:nvPr/>
        </p:nvSpPr>
        <p:spPr>
          <a:xfrm>
            <a:off x="9202270" y="1414535"/>
            <a:ext cx="1550894" cy="1200329"/>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Implementation</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6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4" name="Rectangle: Rounded Corners 23">
            <a:extLst>
              <a:ext uri="{FF2B5EF4-FFF2-40B4-BE49-F238E27FC236}">
                <a16:creationId xmlns:a16="http://schemas.microsoft.com/office/drawing/2014/main" id="{C585A7BE-284A-54EB-CA5C-5A8602EBC028}"/>
              </a:ext>
            </a:extLst>
          </p:cNvPr>
          <p:cNvSpPr/>
          <p:nvPr/>
        </p:nvSpPr>
        <p:spPr>
          <a:xfrm>
            <a:off x="9054351" y="3590638"/>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345BF83B-4A1D-8C0A-2A94-E79B9C4586FC}"/>
              </a:ext>
            </a:extLst>
          </p:cNvPr>
          <p:cNvSpPr txBox="1"/>
          <p:nvPr/>
        </p:nvSpPr>
        <p:spPr>
          <a:xfrm>
            <a:off x="9211233" y="3713982"/>
            <a:ext cx="1550894" cy="1200329"/>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Testing</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3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6" name="Arrow: Right 25">
            <a:extLst>
              <a:ext uri="{FF2B5EF4-FFF2-40B4-BE49-F238E27FC236}">
                <a16:creationId xmlns:a16="http://schemas.microsoft.com/office/drawing/2014/main" id="{A6B2523A-FE53-9A35-6E43-FD3C84911C0F}"/>
              </a:ext>
            </a:extLst>
          </p:cNvPr>
          <p:cNvSpPr/>
          <p:nvPr/>
        </p:nvSpPr>
        <p:spPr>
          <a:xfrm rot="10800000">
            <a:off x="8337176" y="3847982"/>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A3C967B2-2AE1-8768-65D2-4886F21DA00A}"/>
              </a:ext>
            </a:extLst>
          </p:cNvPr>
          <p:cNvSpPr/>
          <p:nvPr/>
        </p:nvSpPr>
        <p:spPr>
          <a:xfrm>
            <a:off x="6484339" y="3557375"/>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F4C540A3-7EFA-9C9E-B821-029CC115104E}"/>
              </a:ext>
            </a:extLst>
          </p:cNvPr>
          <p:cNvSpPr txBox="1"/>
          <p:nvPr/>
        </p:nvSpPr>
        <p:spPr>
          <a:xfrm>
            <a:off x="6641221" y="3680719"/>
            <a:ext cx="1550894" cy="1200329"/>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Deployment</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2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
        <p:nvSpPr>
          <p:cNvPr id="29" name="Arrow: Right 28">
            <a:extLst>
              <a:ext uri="{FF2B5EF4-FFF2-40B4-BE49-F238E27FC236}">
                <a16:creationId xmlns:a16="http://schemas.microsoft.com/office/drawing/2014/main" id="{1A9F5D0B-9A3C-2AF6-692E-AB50B97B3773}"/>
              </a:ext>
            </a:extLst>
          </p:cNvPr>
          <p:cNvSpPr/>
          <p:nvPr/>
        </p:nvSpPr>
        <p:spPr>
          <a:xfrm rot="10800000">
            <a:off x="5755343" y="3816970"/>
            <a:ext cx="708212"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Left-Right 29">
            <a:extLst>
              <a:ext uri="{FF2B5EF4-FFF2-40B4-BE49-F238E27FC236}">
                <a16:creationId xmlns:a16="http://schemas.microsoft.com/office/drawing/2014/main" id="{2E54A384-AE34-127D-8348-5EF37321B527}"/>
              </a:ext>
            </a:extLst>
          </p:cNvPr>
          <p:cNvSpPr/>
          <p:nvPr/>
        </p:nvSpPr>
        <p:spPr>
          <a:xfrm rot="5400000">
            <a:off x="9501315" y="2911102"/>
            <a:ext cx="970729" cy="38834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6FE0A0FA-84BE-3D19-F8C2-21AAD753B5DB}"/>
              </a:ext>
            </a:extLst>
          </p:cNvPr>
          <p:cNvSpPr/>
          <p:nvPr/>
        </p:nvSpPr>
        <p:spPr>
          <a:xfrm rot="18563825">
            <a:off x="8016591" y="2908534"/>
            <a:ext cx="1358515" cy="394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ADA03336-1128-7248-C9E6-E3A31F2EF9F1}"/>
              </a:ext>
            </a:extLst>
          </p:cNvPr>
          <p:cNvSpPr/>
          <p:nvPr/>
        </p:nvSpPr>
        <p:spPr>
          <a:xfrm>
            <a:off x="3885807" y="3518919"/>
            <a:ext cx="1864659" cy="138499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11617882-AFE2-A580-5BE2-FC892E60CAF1}"/>
              </a:ext>
            </a:extLst>
          </p:cNvPr>
          <p:cNvSpPr txBox="1"/>
          <p:nvPr/>
        </p:nvSpPr>
        <p:spPr>
          <a:xfrm>
            <a:off x="4042689" y="3642263"/>
            <a:ext cx="1550894" cy="1384995"/>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en-US" sz="1200" b="1" dirty="0">
                <a:solidFill>
                  <a:srgbClr val="000000"/>
                </a:solidFill>
                <a:latin typeface="Times New Roman" panose="02020603050405020304" pitchFamily="18" charset="0"/>
                <a:cs typeface="Times New Roman" panose="02020603050405020304" pitchFamily="18" charset="0"/>
              </a:rPr>
              <a:t>Finalizing &amp; Documentation</a:t>
            </a:r>
            <a:endParaRPr lang="en-US" sz="12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marR="0" indent="0" algn="ctr" rtl="0" eaLnBrk="1" fontAlgn="auto" latinLnBrk="0" hangingPunct="1">
              <a:spcBef>
                <a:spcPts val="0"/>
              </a:spcBef>
              <a:spcAft>
                <a:spcPts val="0"/>
              </a:spcAft>
            </a:pPr>
            <a:endParaRPr lang="en-IN" sz="1200" b="1"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Duration – 3 weeks</a:t>
            </a:r>
            <a:endParaRPr lang="en-IN" sz="1200" b="0" i="0" u="none" strike="noStrike" dirty="0">
              <a:effectLst/>
              <a:latin typeface="Arial" panose="020B0604020202020204" pitchFamily="34" charset="0"/>
            </a:endParaRPr>
          </a:p>
          <a:p>
            <a:pPr marL="0" marR="0" indent="0" algn="ctr" rtl="0" eaLnBrk="1" fontAlgn="auto" latinLnBrk="0" hangingPunct="1">
              <a:spcBef>
                <a:spcPts val="0"/>
              </a:spcBef>
              <a:spcAft>
                <a:spcPts val="0"/>
              </a:spcAft>
            </a:pPr>
            <a:r>
              <a:rPr lang="en-US" sz="1200" b="0" i="0" u="none" strike="noStrike" kern="1200" dirty="0">
                <a:solidFill>
                  <a:srgbClr val="000000"/>
                </a:solidFill>
                <a:effectLst/>
                <a:latin typeface="Times New Roman" panose="02020603050405020304" pitchFamily="18" charset="0"/>
                <a:cs typeface="Times New Roman" panose="02020603050405020304" pitchFamily="18" charset="0"/>
              </a:rPr>
              <a:t>Assigned to – Entire team</a:t>
            </a:r>
            <a:endParaRPr lang="en-IN" sz="1200" b="0" i="0" u="none" strike="noStrike" dirty="0">
              <a:effectLst/>
              <a:latin typeface="Arial" panose="020B0604020202020204" pitchFamily="34" charset="0"/>
            </a:endParaRPr>
          </a:p>
          <a:p>
            <a:pPr algn="ctr"/>
            <a:endParaRPr lang="en-IN" sz="1200" dirty="0"/>
          </a:p>
        </p:txBody>
      </p:sp>
    </p:spTree>
    <p:extLst>
      <p:ext uri="{BB962C8B-B14F-4D97-AF65-F5344CB8AC3E}">
        <p14:creationId xmlns:p14="http://schemas.microsoft.com/office/powerpoint/2010/main" val="274358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10. Objectives Covered</a:t>
            </a:r>
          </a:p>
        </p:txBody>
      </p:sp>
      <p:graphicFrame>
        <p:nvGraphicFramePr>
          <p:cNvPr id="4" name="Table 3">
            <a:extLst>
              <a:ext uri="{FF2B5EF4-FFF2-40B4-BE49-F238E27FC236}">
                <a16:creationId xmlns:a16="http://schemas.microsoft.com/office/drawing/2014/main" id="{61D1F7CE-B459-5344-8956-B3D78E129296}"/>
              </a:ext>
            </a:extLst>
          </p:cNvPr>
          <p:cNvGraphicFramePr>
            <a:graphicFrameLocks noGrp="1"/>
          </p:cNvGraphicFramePr>
          <p:nvPr>
            <p:extLst>
              <p:ext uri="{D42A27DB-BD31-4B8C-83A1-F6EECF244321}">
                <p14:modId xmlns:p14="http://schemas.microsoft.com/office/powerpoint/2010/main" val="2117832082"/>
              </p:ext>
            </p:extLst>
          </p:nvPr>
        </p:nvGraphicFramePr>
        <p:xfrm>
          <a:off x="1731479" y="1621617"/>
          <a:ext cx="8222146" cy="2350019"/>
        </p:xfrm>
        <a:graphic>
          <a:graphicData uri="http://schemas.openxmlformats.org/drawingml/2006/table">
            <a:tbl>
              <a:tblPr/>
              <a:tblGrid>
                <a:gridCol w="4346048">
                  <a:extLst>
                    <a:ext uri="{9D8B030D-6E8A-4147-A177-3AD203B41FA5}">
                      <a16:colId xmlns:a16="http://schemas.microsoft.com/office/drawing/2014/main" val="3854352262"/>
                    </a:ext>
                  </a:extLst>
                </a:gridCol>
                <a:gridCol w="3876098">
                  <a:extLst>
                    <a:ext uri="{9D8B030D-6E8A-4147-A177-3AD203B41FA5}">
                      <a16:colId xmlns:a16="http://schemas.microsoft.com/office/drawing/2014/main" val="1363678286"/>
                    </a:ext>
                  </a:extLst>
                </a:gridCol>
              </a:tblGrid>
              <a:tr h="696710">
                <a:tc>
                  <a:txBody>
                    <a:bodyPr/>
                    <a:lstStyle/>
                    <a:p>
                      <a:pPr algn="ctr" rtl="0" fontAlgn="ctr">
                        <a:spcBef>
                          <a:spcPts val="0"/>
                        </a:spcBef>
                        <a:spcAft>
                          <a:spcPts val="0"/>
                        </a:spcAft>
                      </a:pPr>
                      <a:r>
                        <a:rPr lang="en-IN" sz="2000" b="1" i="0" u="sng" dirty="0">
                          <a:solidFill>
                            <a:srgbClr val="000000"/>
                          </a:solidFill>
                          <a:effectLst/>
                          <a:latin typeface="Calibri" panose="020F0502020204030204" pitchFamily="34" charset="0"/>
                        </a:rPr>
                        <a:t>Objectives</a:t>
                      </a:r>
                      <a:endParaRPr lang="en-IN" sz="1800" dirty="0">
                        <a:effectLst/>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2000" b="1" i="0" u="sng" dirty="0">
                          <a:solidFill>
                            <a:srgbClr val="000000"/>
                          </a:solidFill>
                          <a:effectLst/>
                          <a:latin typeface="Calibri" panose="020F0502020204030204" pitchFamily="34" charset="0"/>
                        </a:rPr>
                        <a:t>Status</a:t>
                      </a:r>
                      <a:endParaRPr lang="en-IN" sz="1800" dirty="0">
                        <a:effectLst/>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874390"/>
                  </a:ext>
                </a:extLst>
              </a:tr>
              <a:tr h="554182">
                <a:tc>
                  <a:txBody>
                    <a:bodyPr/>
                    <a:lstStyle/>
                    <a:p>
                      <a:pPr marL="685800" marR="381000"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u="none" dirty="0">
                          <a:latin typeface="Times New Roman" panose="02020603050405020304" pitchFamily="18" charset="0"/>
                          <a:cs typeface="Times New Roman" panose="02020603050405020304" pitchFamily="18" charset="0"/>
                        </a:rPr>
                        <a:t>Automate Patient Intake Procedures </a:t>
                      </a:r>
                      <a:endParaRPr lang="en-IN" sz="2000" b="0" u="none"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C</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omplete</a:t>
                      </a:r>
                      <a:endParaRPr lang="en-IN" sz="2000"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424355"/>
                  </a:ext>
                </a:extLst>
              </a:tr>
              <a:tr h="535709">
                <a:tc>
                  <a:txBody>
                    <a:bodyPr/>
                    <a:lstStyle/>
                    <a:p>
                      <a:pPr marR="381000"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u="none" dirty="0">
                          <a:solidFill>
                            <a:srgbClr val="0D0D0D"/>
                          </a:solidFill>
                          <a:effectLst/>
                          <a:latin typeface="Times New Roman" panose="02020603050405020304" pitchFamily="18" charset="0"/>
                          <a:cs typeface="Times New Roman" panose="02020603050405020304" pitchFamily="18" charset="0"/>
                        </a:rPr>
                        <a:t>Optimize Resource Allocation</a:t>
                      </a:r>
                      <a:endParaRPr lang="en-IN" sz="2000" b="0" u="none"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Almost-Complete</a:t>
                      </a:r>
                      <a:endParaRPr lang="en-IN" sz="2000"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085088"/>
                  </a:ext>
                </a:extLst>
              </a:tr>
              <a:tr h="563418">
                <a:tc>
                  <a:txBody>
                    <a:bodyPr/>
                    <a:lstStyle/>
                    <a:p>
                      <a:pPr marL="685800" marR="381000" algn="ctr" rtl="0" fontAlgn="t">
                        <a:spcBef>
                          <a:spcPts val="0"/>
                        </a:spcBef>
                        <a:spcAft>
                          <a:spcPts val="0"/>
                        </a:spcAft>
                      </a:pPr>
                      <a:r>
                        <a:rPr lang="en-US" sz="1600" b="0" i="0" u="none" dirty="0">
                          <a:solidFill>
                            <a:srgbClr val="0D0D0D"/>
                          </a:solidFill>
                          <a:effectLst/>
                          <a:latin typeface="Times New Roman" panose="02020603050405020304" pitchFamily="18" charset="0"/>
                          <a:cs typeface="Times New Roman" panose="02020603050405020304" pitchFamily="18" charset="0"/>
                        </a:rPr>
                        <a:t>Improve Patient Experience </a:t>
                      </a:r>
                      <a:endParaRPr lang="en-IN" sz="2000" b="0" u="none"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Under-Development</a:t>
                      </a:r>
                      <a:endParaRPr lang="en-IN" sz="2000" dirty="0">
                        <a:effectLst/>
                        <a:latin typeface="Times New Roman" panose="02020603050405020304" pitchFamily="18" charset="0"/>
                        <a:cs typeface="Times New Roman" panose="02020603050405020304" pitchFamily="18" charset="0"/>
                      </a:endParaRPr>
                    </a:p>
                  </a:txBody>
                  <a:tcPr marL="66675" marR="66675" marT="66675" marB="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527264"/>
                  </a:ext>
                </a:extLst>
              </a:tr>
            </a:tbl>
          </a:graphicData>
        </a:graphic>
      </p:graphicFrame>
      <p:sp>
        <p:nvSpPr>
          <p:cNvPr id="5" name="Rectangle 1">
            <a:extLst>
              <a:ext uri="{FF2B5EF4-FFF2-40B4-BE49-F238E27FC236}">
                <a16:creationId xmlns:a16="http://schemas.microsoft.com/office/drawing/2014/main" id="{73565A42-7608-1646-8497-F4569B2A1E48}"/>
              </a:ext>
            </a:extLst>
          </p:cNvPr>
          <p:cNvSpPr>
            <a:spLocks noChangeArrowheads="1"/>
          </p:cNvSpPr>
          <p:nvPr/>
        </p:nvSpPr>
        <p:spPr bwMode="auto">
          <a:xfrm>
            <a:off x="2238375" y="2635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7141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11. References</a:t>
            </a:r>
          </a:p>
        </p:txBody>
      </p:sp>
      <p:sp>
        <p:nvSpPr>
          <p:cNvPr id="5" name="TextBox 4">
            <a:extLst>
              <a:ext uri="{FF2B5EF4-FFF2-40B4-BE49-F238E27FC236}">
                <a16:creationId xmlns:a16="http://schemas.microsoft.com/office/drawing/2014/main" id="{C7E137D0-E94E-7146-8386-1A7FB5C0ABDC}"/>
              </a:ext>
            </a:extLst>
          </p:cNvPr>
          <p:cNvSpPr txBox="1"/>
          <p:nvPr/>
        </p:nvSpPr>
        <p:spPr>
          <a:xfrm>
            <a:off x="564044" y="1038771"/>
            <a:ext cx="10021129" cy="5355312"/>
          </a:xfrm>
          <a:prstGeom prst="rect">
            <a:avLst/>
          </a:prstGeom>
          <a:noFill/>
        </p:spPr>
        <p:txBody>
          <a:bodyPr wrap="square">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Research Paper:</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Online Medical Form Filling Auto Typer Software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2"/>
              </a:rPr>
              <a:t>https://rvsdataconversion.com</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2"/>
            </a:pPr>
            <a:r>
              <a:rPr lang="en-IN" dirty="0">
                <a:latin typeface="Times New Roman" panose="02020603050405020304" pitchFamily="18" charset="0"/>
                <a:cs typeface="Times New Roman" panose="02020603050405020304" pitchFamily="18" charset="0"/>
              </a:rPr>
              <a:t>Website: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Spring JPA Queries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US" dirty="0">
                <a:latin typeface="Times New Roman" panose="02020603050405020304" pitchFamily="18" charset="0"/>
                <a:cs typeface="Times New Roman" panose="02020603050405020304" pitchFamily="18" charset="0"/>
                <a:hlinkClick r:id="rId3"/>
              </a:rPr>
              <a:t>JPA Query Methods :: Spring Data JPA</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3"/>
            </a:pPr>
            <a:r>
              <a:rPr lang="en-IN" dirty="0">
                <a:latin typeface="Times New Roman" panose="02020603050405020304" pitchFamily="18" charset="0"/>
                <a:cs typeface="Times New Roman" panose="02020603050405020304" pitchFamily="18" charset="0"/>
              </a:rPr>
              <a:t>Website: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Spring Boot Documentation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4"/>
              </a:rPr>
              <a:t>https://spring.io/projects/spring-boot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IN" dirty="0">
                <a:latin typeface="Times New Roman" panose="02020603050405020304" pitchFamily="18" charset="0"/>
                <a:cs typeface="Times New Roman" panose="02020603050405020304" pitchFamily="18" charset="0"/>
              </a:rPr>
              <a:t>Website: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MySQL Documentation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5"/>
              </a:rPr>
              <a:t>https://www.mysql.com/products/enterprise/document_store.html</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IN" dirty="0">
                <a:latin typeface="Times New Roman" panose="02020603050405020304" pitchFamily="18" charset="0"/>
                <a:cs typeface="Times New Roman" panose="02020603050405020304" pitchFamily="18" charset="0"/>
              </a:rPr>
              <a:t>Website:</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Title: Gradle Documentation</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URL: </a:t>
            </a:r>
            <a:r>
              <a:rPr lang="en-IN" dirty="0">
                <a:latin typeface="Times New Roman" panose="02020603050405020304" pitchFamily="18" charset="0"/>
                <a:cs typeface="Times New Roman" panose="02020603050405020304" pitchFamily="18" charset="0"/>
                <a:hlinkClick r:id="rId6"/>
              </a:rPr>
              <a:t>https://docs.gradle.org/current/userguide/getting_started_eng.html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08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3754874"/>
          </a:xfrm>
          <a:prstGeom prst="rect">
            <a:avLst/>
          </a:prstGeom>
          <a:noFill/>
        </p:spPr>
        <p:txBody>
          <a:bodyPr wrap="square" rtlCol="0">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Motivation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Objectives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Tech Stack</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SWOT Analysis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Application of the Project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PERT Chart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Objectives Covered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References </a:t>
            </a:r>
          </a:p>
          <a:p>
            <a:pPr marL="342900" indent="-3429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 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262270"/>
            <a:ext cx="10714383" cy="4862870"/>
          </a:xfrm>
          <a:prstGeom prst="rect">
            <a:avLst/>
          </a:prstGeom>
          <a:noFill/>
        </p:spPr>
        <p:txBody>
          <a:bodyPr wrap="square">
            <a:spAutoFit/>
          </a:bodyPr>
          <a:lstStyle/>
          <a:p>
            <a:pPr marL="285750" indent="-285750" algn="just" rtl="0" fontAlgn="base">
              <a:spcBef>
                <a:spcPts val="90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the forefront is its Automated Patient Intake system, which digitizes and streamlines administrative tasks such as form filling and data entry. By reducing paperwork, minimizing errors, and expediting patient registration, D.A.R.T.S significantly enhances efficiency and patient satisfaction right from the outset.</a:t>
            </a:r>
          </a:p>
          <a:p>
            <a:pPr algn="just" rtl="0" fontAlgn="base">
              <a:spcBef>
                <a:spcPts val="900"/>
              </a:spcBef>
              <a:spcAft>
                <a:spcPts val="0"/>
              </a:spcAft>
            </a:pPr>
            <a:endParaRPr lang="en-US" sz="2000" dirty="0">
              <a:latin typeface="Times New Roman" panose="02020603050405020304" pitchFamily="18" charset="0"/>
              <a:cs typeface="Times New Roman" panose="02020603050405020304" pitchFamily="18" charset="0"/>
            </a:endParaRPr>
          </a:p>
          <a:p>
            <a:pPr marL="285750" indent="-285750" algn="just" rtl="0" fontAlgn="base">
              <a:spcBef>
                <a:spcPts val="90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Moreover, D.A.R.T.S implements Real-time Resource Allocation, dynamically assigning critical resources such as ICU beds, ward beds, and medical staff based on real-time data analysis and patient acuity levels. This ensures timely access to care, optimizes resource utilization, and ultimately leads to improved patient outcomes.</a:t>
            </a:r>
          </a:p>
          <a:p>
            <a:pPr algn="just" rtl="0" fontAlgn="base">
              <a:spcBef>
                <a:spcPts val="900"/>
              </a:spcBef>
              <a:spcAft>
                <a:spcPts val="0"/>
              </a:spcAft>
            </a:pPr>
            <a:endParaRPr lang="en-US" sz="2000" dirty="0">
              <a:latin typeface="Times New Roman" panose="02020603050405020304" pitchFamily="18" charset="0"/>
              <a:cs typeface="Times New Roman" panose="02020603050405020304" pitchFamily="18" charset="0"/>
            </a:endParaRPr>
          </a:p>
          <a:p>
            <a:pPr marL="285750" indent="-285750" algn="just" rtl="0" fontAlgn="base">
              <a:spcBef>
                <a:spcPts val="900"/>
              </a:spcBef>
              <a:spcAft>
                <a:spcPts val="0"/>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system's seamless Integration with Hospital Systems ensures efficient data exchange and interoperability with existing hospital systems and electronic health records (EHRs). This enables streamlined workflows, enhanced decision-making capabilities, and improved communication among healthcare providers.</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 Problem Statement</a:t>
            </a:r>
          </a:p>
        </p:txBody>
      </p:sp>
      <p:sp>
        <p:nvSpPr>
          <p:cNvPr id="5" name="TextBox 4">
            <a:extLst>
              <a:ext uri="{FF2B5EF4-FFF2-40B4-BE49-F238E27FC236}">
                <a16:creationId xmlns:a16="http://schemas.microsoft.com/office/drawing/2014/main" id="{CBE2FB52-08FB-EF4A-8355-9F2324F01654}"/>
              </a:ext>
            </a:extLst>
          </p:cNvPr>
          <p:cNvSpPr txBox="1"/>
          <p:nvPr/>
        </p:nvSpPr>
        <p:spPr>
          <a:xfrm>
            <a:off x="549965" y="1574646"/>
            <a:ext cx="11092070" cy="2554545"/>
          </a:xfrm>
          <a:prstGeom prst="rect">
            <a:avLst/>
          </a:prstGeom>
          <a:noFill/>
        </p:spPr>
        <p:txBody>
          <a:bodyPr wrap="square">
            <a:spAutoFit/>
          </a:bodyPr>
          <a:lstStyle/>
          <a:p>
            <a:pPr algn="just" rtl="0">
              <a:spcBef>
                <a:spcPts val="900"/>
              </a:spcBef>
              <a:spcAft>
                <a:spcPts val="0"/>
              </a:spcAft>
            </a:pPr>
            <a:r>
              <a:rPr lang="en-US" sz="2000" b="0" i="0" dirty="0">
                <a:solidFill>
                  <a:srgbClr val="0D0D0D"/>
                </a:solidFill>
                <a:effectLst/>
                <a:latin typeface="Times New Roman" panose="02020603050405020304" pitchFamily="18" charset="0"/>
                <a:cs typeface="Times New Roman" panose="02020603050405020304" pitchFamily="18" charset="0"/>
              </a:rPr>
              <a:t>Despite advancements in healthcare technology, many healthcare facilities still face challenges related to inefficient administrative processes, resource allocation, and interoperability within hospital systems. The absence of an integrated solution often leads to increased paperwork, errors in data entry, delayed access to critical resources, and compromised patient care. These inefficiencies underscore the need for a comprehensive system that addresses these challenges by streamlining administrative tasks, optimizing resource allocation in real-time, and facilitating seamless integration with existing hospital systems.</a:t>
            </a:r>
            <a:br>
              <a:rPr lang="en-IN" sz="2000" b="0" dirty="0">
                <a:effectLst/>
                <a:latin typeface="Times New Roman" panose="02020603050405020304" pitchFamily="18" charset="0"/>
                <a:cs typeface="Times New Roman" panose="02020603050405020304" pitchFamily="18" charset="0"/>
              </a:rPr>
            </a:br>
            <a:br>
              <a:rPr lang="en-IN" sz="2000" b="0" dirty="0">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3. Motivation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228397"/>
            <a:ext cx="9901002" cy="2246769"/>
          </a:xfrm>
          <a:prstGeom prst="rect">
            <a:avLst/>
          </a:prstGeom>
          <a:noFill/>
        </p:spPr>
        <p:txBody>
          <a:bodyPr wrap="square" rtlCol="0">
            <a:sp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The motivation for this project arises from the prevalent inefficiencies in healthcare administration, resource allocation, and system interoperability. These inefficiencies result in delays, errors, and compromised patient care. By implementing automated processes, real-time resource allocation, and seamless system integration, this project aims to enhance efficiency, reduce errors, and improve patient satisfaction. The ultimate goal is to transform healthcare delivery by leveraging technology to create a more streamlined and patient-centered care environment.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57591"/>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145499" y="1528491"/>
            <a:ext cx="9901002" cy="4093428"/>
          </a:xfrm>
          <a:prstGeom prst="rect">
            <a:avLst/>
          </a:prstGeom>
          <a:noFill/>
        </p:spPr>
        <p:txBody>
          <a:bodyPr wrap="square" rtlCol="0">
            <a:spAutoFit/>
          </a:bodyPr>
          <a:lstStyle/>
          <a:p>
            <a:pPr marL="457200" indent="-457200" algn="just" fontAlgn="base">
              <a:buFont typeface="+mj-lt"/>
              <a:buAutoNum type="arabicPeriod"/>
            </a:pPr>
            <a:r>
              <a:rPr lang="en-US" sz="2000" b="1" u="sng" dirty="0">
                <a:latin typeface="Times New Roman" panose="02020603050405020304" pitchFamily="18" charset="0"/>
                <a:cs typeface="Times New Roman" panose="02020603050405020304" pitchFamily="18" charset="0"/>
              </a:rPr>
              <a:t>Implementing Data Structures and Algorithms</a:t>
            </a:r>
            <a:r>
              <a:rPr lang="en-US" sz="2000" dirty="0">
                <a:latin typeface="Times New Roman" panose="02020603050405020304" pitchFamily="18" charset="0"/>
                <a:cs typeface="Times New Roman" panose="02020603050405020304" pitchFamily="18" charset="0"/>
              </a:rPr>
              <a:t> – To enhance the efficiency and effectiveness of the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Doctor Allocation and Registration Tracking System</a:t>
            </a:r>
            <a:r>
              <a:rPr lang="en-US" sz="2000" dirty="0">
                <a:latin typeface="Times New Roman" panose="02020603050405020304" pitchFamily="18" charset="0"/>
                <a:cs typeface="Times New Roman" panose="02020603050405020304" pitchFamily="18" charset="0"/>
              </a:rPr>
              <a:t> project, we aim to implement robust data structures and algorithms which include Arrays, </a:t>
            </a:r>
            <a:r>
              <a:rPr lang="en-US" sz="2000" dirty="0" err="1">
                <a:latin typeface="Times New Roman" panose="02020603050405020304" pitchFamily="18" charset="0"/>
                <a:cs typeface="Times New Roman" panose="02020603050405020304" pitchFamily="18" charset="0"/>
              </a:rPr>
              <a:t>ArrayList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HashMaps</a:t>
            </a:r>
            <a:r>
              <a:rPr lang="en-US" sz="2000" dirty="0">
                <a:latin typeface="Times New Roman" panose="02020603050405020304" pitchFamily="18" charset="0"/>
                <a:cs typeface="Times New Roman" panose="02020603050405020304" pitchFamily="18" charset="0"/>
              </a:rPr>
              <a:t>, Queue, Stack, Binary Search, Merge Sort, Insertion Sort, Priority Scheduling.</a:t>
            </a:r>
          </a:p>
          <a:p>
            <a:pPr algn="just" fontAlgn="base"/>
            <a:endParaRPr lang="en-US" sz="2000" dirty="0">
              <a:latin typeface="Times New Roman" panose="02020603050405020304" pitchFamily="18" charset="0"/>
              <a:cs typeface="Times New Roman" panose="02020603050405020304" pitchFamily="18" charset="0"/>
            </a:endParaRPr>
          </a:p>
          <a:p>
            <a:pPr algn="just" fontAlgn="base"/>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startAt="2"/>
            </a:pPr>
            <a:r>
              <a:rPr lang="en-US" sz="2000" b="1" u="sng" dirty="0">
                <a:latin typeface="Times New Roman" panose="02020603050405020304" pitchFamily="18" charset="0"/>
                <a:cs typeface="Times New Roman" panose="02020603050405020304" pitchFamily="18" charset="0"/>
              </a:rPr>
              <a:t>Automate Patient Intake Procedures</a:t>
            </a:r>
            <a:r>
              <a:rPr lang="en-US" sz="2000" dirty="0">
                <a:latin typeface="Times New Roman" panose="02020603050405020304" pitchFamily="18" charset="0"/>
                <a:cs typeface="Times New Roman" panose="02020603050405020304" pitchFamily="18" charset="0"/>
              </a:rPr>
              <a:t> – Develop a system to automate form filling and data entry processes during patient registration to reduce paperwork and minimize errors.</a:t>
            </a:r>
          </a:p>
          <a:p>
            <a:pPr algn="just" fontAlgn="base"/>
            <a:endParaRPr lang="en-US" sz="2000" dirty="0">
              <a:latin typeface="Times New Roman" panose="02020603050405020304" pitchFamily="18" charset="0"/>
              <a:cs typeface="Times New Roman" panose="02020603050405020304" pitchFamily="18" charset="0"/>
            </a:endParaRPr>
          </a:p>
          <a:p>
            <a:pPr marL="342900" indent="-342900" algn="just" fontAlgn="base">
              <a:buFontTx/>
              <a:buAutoNum type="arabicPeriod" startAt="2"/>
            </a:pPr>
            <a:endParaRPr lang="en-US" sz="2000" dirty="0">
              <a:latin typeface="Times New Roman" panose="02020603050405020304" pitchFamily="18" charset="0"/>
              <a:cs typeface="Times New Roman" panose="02020603050405020304" pitchFamily="18" charset="0"/>
            </a:endParaRPr>
          </a:p>
          <a:p>
            <a:pPr marL="457200" indent="-457200" algn="just" fontAlgn="base">
              <a:buFont typeface="+mj-lt"/>
              <a:buAutoNum type="arabicPeriod" startAt="3"/>
            </a:pPr>
            <a:r>
              <a:rPr lang="en-US" sz="2000" b="1" u="sng" dirty="0">
                <a:solidFill>
                  <a:srgbClr val="0D0D0D"/>
                </a:solidFill>
                <a:effectLst/>
                <a:latin typeface="Times New Roman" panose="02020603050405020304" pitchFamily="18" charset="0"/>
                <a:cs typeface="Times New Roman" panose="02020603050405020304" pitchFamily="18" charset="0"/>
              </a:rPr>
              <a:t>Optimize Resource Allocation</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Implement real-time data analysis to dynamically assign ICU beds, ward beds, and medical staff based on patient acuity levels, ensuring efficient utilization of resources and timely access to care.</a:t>
            </a:r>
          </a:p>
        </p:txBody>
      </p:sp>
    </p:spTree>
    <p:extLst>
      <p:ext uri="{BB962C8B-B14F-4D97-AF65-F5344CB8AC3E}">
        <p14:creationId xmlns:p14="http://schemas.microsoft.com/office/powerpoint/2010/main" val="1617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AC7C1A-A496-254A-2584-D6AC0A77EAEC}"/>
              </a:ext>
            </a:extLst>
          </p:cNvPr>
          <p:cNvSpPr txBox="1"/>
          <p:nvPr/>
        </p:nvSpPr>
        <p:spPr>
          <a:xfrm>
            <a:off x="1145499" y="1445233"/>
            <a:ext cx="9901002" cy="1015663"/>
          </a:xfrm>
          <a:prstGeom prst="rect">
            <a:avLst/>
          </a:prstGeom>
          <a:noFill/>
        </p:spPr>
        <p:txBody>
          <a:bodyPr wrap="square" rtlCol="0">
            <a:spAutoFit/>
          </a:bodyPr>
          <a:lstStyle/>
          <a:p>
            <a:pPr algn="just" fontAlgn="base"/>
            <a:r>
              <a:rPr lang="en-US" sz="2000" b="1" i="0" dirty="0">
                <a:solidFill>
                  <a:srgbClr val="0D0D0D"/>
                </a:solidFill>
                <a:effectLst/>
                <a:latin typeface="Times New Roman" panose="02020603050405020304" pitchFamily="18" charset="0"/>
                <a:cs typeface="Times New Roman" panose="02020603050405020304" pitchFamily="18" charset="0"/>
              </a:rPr>
              <a:t>4) </a:t>
            </a:r>
            <a:r>
              <a:rPr lang="en-US" sz="2000" b="1" i="0" u="sng" dirty="0">
                <a:solidFill>
                  <a:srgbClr val="0D0D0D"/>
                </a:solidFill>
                <a:effectLst/>
                <a:latin typeface="Times New Roman" panose="02020603050405020304" pitchFamily="18" charset="0"/>
                <a:cs typeface="Times New Roman" panose="02020603050405020304" pitchFamily="18" charset="0"/>
              </a:rPr>
              <a:t>Improve Patient Experience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Foster a patient-centric approach by matching patients with appropriate healthcare providers based on factors such as specialty, availability, and patient preferences, leading to enhanced satisfaction.</a:t>
            </a:r>
          </a:p>
        </p:txBody>
      </p:sp>
      <p:sp>
        <p:nvSpPr>
          <p:cNvPr id="6" name="TextBox 5">
            <a:extLst>
              <a:ext uri="{FF2B5EF4-FFF2-40B4-BE49-F238E27FC236}">
                <a16:creationId xmlns:a16="http://schemas.microsoft.com/office/drawing/2014/main" id="{81EC08E2-80D7-52C8-BD79-6861E30A72ED}"/>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Objectives(cont.)</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85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5.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E6B108-5D79-1DAD-7B21-F856527B0240}"/>
              </a:ext>
            </a:extLst>
          </p:cNvPr>
          <p:cNvSpPr txBox="1"/>
          <p:nvPr/>
        </p:nvSpPr>
        <p:spPr>
          <a:xfrm>
            <a:off x="878540" y="1609142"/>
            <a:ext cx="10049435" cy="3384068"/>
          </a:xfrm>
          <a:prstGeom prst="rect">
            <a:avLst/>
          </a:prstGeom>
          <a:noFill/>
        </p:spPr>
        <p:txBody>
          <a:bodyPr wrap="square">
            <a:spAutoFit/>
          </a:bodyPr>
          <a:lstStyle/>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1) </a:t>
            </a:r>
            <a:r>
              <a:rPr lang="en-IN" sz="2000" b="1" u="sng" dirty="0">
                <a:solidFill>
                  <a:srgbClr val="000000"/>
                </a:solidFill>
                <a:latin typeface="Times New Roman" panose="02020603050405020304" pitchFamily="18" charset="0"/>
                <a:cs typeface="Times New Roman" panose="02020603050405020304" pitchFamily="18" charset="0"/>
              </a:rPr>
              <a:t>Version Control </a:t>
            </a:r>
            <a:r>
              <a:rPr lang="en-IN" sz="2000" dirty="0">
                <a:solidFill>
                  <a:srgbClr val="000000"/>
                </a:solidFill>
                <a:latin typeface="Times New Roman" panose="02020603050405020304" pitchFamily="18" charset="0"/>
                <a:cs typeface="Times New Roman" panose="02020603050405020304" pitchFamily="18" charset="0"/>
              </a:rPr>
              <a:t>- Git and GitHub</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2) </a:t>
            </a:r>
            <a:r>
              <a:rPr lang="en-IN" sz="2000" b="1" u="sng" dirty="0">
                <a:solidFill>
                  <a:srgbClr val="000000"/>
                </a:solidFill>
                <a:latin typeface="Times New Roman" panose="02020603050405020304" pitchFamily="18" charset="0"/>
                <a:cs typeface="Times New Roman" panose="02020603050405020304" pitchFamily="18" charset="0"/>
              </a:rPr>
              <a:t>Development</a:t>
            </a:r>
            <a:r>
              <a:rPr lang="en-IN" sz="2000" dirty="0">
                <a:solidFill>
                  <a:srgbClr val="000000"/>
                </a:solidFill>
                <a:latin typeface="Times New Roman" panose="02020603050405020304" pitchFamily="18" charset="0"/>
                <a:cs typeface="Times New Roman" panose="02020603050405020304" pitchFamily="18" charset="0"/>
              </a:rPr>
              <a:t> - Backend - Java 20, Spring-Boot          Frontend – HTML5, CSS3, JS </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3) </a:t>
            </a:r>
            <a:r>
              <a:rPr lang="en-IN" sz="2000" b="1" u="sng" dirty="0">
                <a:solidFill>
                  <a:srgbClr val="000000"/>
                </a:solidFill>
                <a:latin typeface="Times New Roman" panose="02020603050405020304" pitchFamily="18" charset="0"/>
                <a:cs typeface="Times New Roman" panose="02020603050405020304" pitchFamily="18" charset="0"/>
              </a:rPr>
              <a:t>Database</a:t>
            </a:r>
            <a:r>
              <a:rPr lang="en-IN" sz="2000" dirty="0">
                <a:solidFill>
                  <a:srgbClr val="000000"/>
                </a:solidFill>
                <a:latin typeface="Times New Roman" panose="02020603050405020304" pitchFamily="18" charset="0"/>
                <a:cs typeface="Times New Roman" panose="02020603050405020304" pitchFamily="18" charset="0"/>
              </a:rPr>
              <a:t> - MySQL</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4) </a:t>
            </a:r>
            <a:r>
              <a:rPr lang="en-IN" sz="2000" b="1" u="sng" dirty="0">
                <a:solidFill>
                  <a:srgbClr val="000000"/>
                </a:solidFill>
                <a:latin typeface="Times New Roman" panose="02020603050405020304" pitchFamily="18" charset="0"/>
                <a:cs typeface="Times New Roman" panose="02020603050405020304" pitchFamily="18" charset="0"/>
              </a:rPr>
              <a:t>Project Management &amp; Dependency Control</a:t>
            </a:r>
            <a:r>
              <a:rPr lang="en-IN" sz="2000" dirty="0">
                <a:solidFill>
                  <a:srgbClr val="000000"/>
                </a:solidFill>
                <a:latin typeface="Times New Roman" panose="02020603050405020304" pitchFamily="18" charset="0"/>
                <a:cs typeface="Times New Roman" panose="02020603050405020304" pitchFamily="18" charset="0"/>
              </a:rPr>
              <a:t> - Gradle</a:t>
            </a:r>
          </a:p>
          <a:p>
            <a:pPr marR="381000" algn="just">
              <a:lnSpc>
                <a:spcPct val="200000"/>
              </a:lnSpc>
              <a:spcBef>
                <a:spcPts val="600"/>
              </a:spcBef>
            </a:pPr>
            <a:r>
              <a:rPr lang="en-IN" sz="2000" dirty="0">
                <a:solidFill>
                  <a:srgbClr val="000000"/>
                </a:solidFill>
                <a:latin typeface="Times New Roman" panose="02020603050405020304" pitchFamily="18" charset="0"/>
                <a:cs typeface="Times New Roman" panose="02020603050405020304" pitchFamily="18" charset="0"/>
              </a:rPr>
              <a:t>5) </a:t>
            </a:r>
            <a:r>
              <a:rPr lang="en-IN" sz="2000" b="1" u="sng" dirty="0">
                <a:solidFill>
                  <a:srgbClr val="000000"/>
                </a:solidFill>
                <a:latin typeface="Times New Roman" panose="02020603050405020304" pitchFamily="18" charset="0"/>
                <a:cs typeface="Times New Roman" panose="02020603050405020304" pitchFamily="18" charset="0"/>
              </a:rPr>
              <a:t>Tools</a:t>
            </a:r>
            <a:r>
              <a:rPr lang="en-IN" sz="2000" dirty="0">
                <a:solidFill>
                  <a:srgbClr val="000000"/>
                </a:solidFill>
                <a:latin typeface="Times New Roman" panose="02020603050405020304" pitchFamily="18" charset="0"/>
                <a:cs typeface="Times New Roman" panose="02020603050405020304" pitchFamily="18" charset="0"/>
              </a:rPr>
              <a:t> – VS Code, Postman</a:t>
            </a:r>
          </a:p>
        </p:txBody>
      </p:sp>
    </p:spTree>
    <p:extLst>
      <p:ext uri="{BB962C8B-B14F-4D97-AF65-F5344CB8AC3E}">
        <p14:creationId xmlns:p14="http://schemas.microsoft.com/office/powerpoint/2010/main" val="57966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EAEB08E-8565-4C41-9315-A4309B6F2CD6}"/>
              </a:ext>
            </a:extLst>
          </p:cNvPr>
          <p:cNvSpPr txBox="1"/>
          <p:nvPr/>
        </p:nvSpPr>
        <p:spPr>
          <a:xfrm>
            <a:off x="573570" y="1113215"/>
            <a:ext cx="11044859" cy="5463034"/>
          </a:xfrm>
          <a:prstGeom prst="rect">
            <a:avLst/>
          </a:prstGeom>
          <a:noFill/>
        </p:spPr>
        <p:txBody>
          <a:bodyPr wrap="square">
            <a:spAutoFit/>
          </a:bodyPr>
          <a:lstStyle/>
          <a:p>
            <a:pPr algn="just">
              <a:spcBef>
                <a:spcPts val="500"/>
              </a:spcBef>
            </a:pPr>
            <a:r>
              <a:rPr lang="en-US" b="1" u="sng" dirty="0">
                <a:solidFill>
                  <a:srgbClr val="000000"/>
                </a:solidFill>
                <a:latin typeface="Times New Roman" panose="02020603050405020304" pitchFamily="18" charset="0"/>
                <a:cs typeface="Times New Roman" panose="02020603050405020304" pitchFamily="18" charset="0"/>
              </a:rPr>
              <a:t>6.1 Development Methodology:</a:t>
            </a:r>
          </a:p>
          <a:p>
            <a:pPr algn="just">
              <a:spcBef>
                <a:spcPts val="500"/>
              </a:spcBef>
            </a:pPr>
            <a:r>
              <a:rPr lang="en-US" dirty="0">
                <a:solidFill>
                  <a:srgbClr val="000000"/>
                </a:solidFill>
                <a:latin typeface="Times New Roman" panose="02020603050405020304" pitchFamily="18" charset="0"/>
                <a:cs typeface="Times New Roman" panose="02020603050405020304" pitchFamily="18" charset="0"/>
              </a:rPr>
              <a:t>The project adopts an Agile Methodology to develop a comprehensive "</a:t>
            </a:r>
            <a:r>
              <a:rPr lang="en-US" sz="1800" dirty="0">
                <a:latin typeface="Times New Roman" panose="02020603050405020304" pitchFamily="18" charset="0"/>
                <a:cs typeface="Times New Roman" panose="02020603050405020304" pitchFamily="18" charset="0"/>
              </a:rPr>
              <a:t>Doctor Allocation and Registration Tracking System</a:t>
            </a:r>
            <a:r>
              <a:rPr lang="en-US" dirty="0">
                <a:solidFill>
                  <a:srgbClr val="000000"/>
                </a:solidFill>
                <a:latin typeface="Times New Roman" panose="02020603050405020304" pitchFamily="18" charset="0"/>
                <a:cs typeface="Times New Roman" panose="02020603050405020304" pitchFamily="18" charset="0"/>
              </a:rPr>
              <a:t>" system. Agile principles are chosen to enable flexibility, responsiveness, and iterative development, ensuring that the system aligns with evolving needs and requirements.</a:t>
            </a:r>
          </a:p>
          <a:p>
            <a:pPr algn="just">
              <a:spcBef>
                <a:spcPts val="500"/>
              </a:spcBef>
            </a:pPr>
            <a:endParaRPr lang="en-US" dirty="0">
              <a:solidFill>
                <a:srgbClr val="000000"/>
              </a:solidFill>
              <a:latin typeface="Times New Roman" panose="02020603050405020304" pitchFamily="18" charset="0"/>
              <a:cs typeface="Times New Roman" panose="02020603050405020304" pitchFamily="18" charset="0"/>
            </a:endParaRPr>
          </a:p>
          <a:p>
            <a:pPr algn="just">
              <a:spcBef>
                <a:spcPts val="500"/>
              </a:spcBef>
            </a:pPr>
            <a:r>
              <a:rPr lang="en-US" b="1" u="sng" dirty="0">
                <a:solidFill>
                  <a:srgbClr val="000000"/>
                </a:solidFill>
                <a:latin typeface="Times New Roman" panose="02020603050405020304" pitchFamily="18" charset="0"/>
                <a:cs typeface="Times New Roman" panose="02020603050405020304" pitchFamily="18" charset="0"/>
              </a:rPr>
              <a:t>6.2 Planning:</a:t>
            </a:r>
          </a:p>
          <a:p>
            <a:pPr algn="just">
              <a:spcBef>
                <a:spcPts val="500"/>
              </a:spcBef>
            </a:pPr>
            <a:r>
              <a:rPr lang="en-US" dirty="0">
                <a:latin typeface="Times New Roman" panose="02020603050405020304" pitchFamily="18" charset="0"/>
                <a:cs typeface="Times New Roman" panose="02020603050405020304" pitchFamily="18" charset="0"/>
              </a:rPr>
              <a:t>We clearly outline the boundaries of the project, including what falls within its scope and what does not. We also developed project timeline, including objectives and deadlines.</a:t>
            </a:r>
          </a:p>
          <a:p>
            <a:pPr algn="just">
              <a:spcBef>
                <a:spcPts val="500"/>
              </a:spcBef>
            </a:pPr>
            <a:endParaRPr lang="en-US" dirty="0">
              <a:latin typeface="Times New Roman" panose="02020603050405020304" pitchFamily="18" charset="0"/>
              <a:cs typeface="Times New Roman" panose="02020603050405020304" pitchFamily="18" charset="0"/>
            </a:endParaRPr>
          </a:p>
          <a:p>
            <a:pPr algn="just">
              <a:spcBef>
                <a:spcPts val="500"/>
              </a:spcBef>
            </a:pPr>
            <a:r>
              <a:rPr lang="en-US" b="1" u="sng" dirty="0">
                <a:latin typeface="Times New Roman" panose="02020603050405020304" pitchFamily="18" charset="0"/>
                <a:cs typeface="Times New Roman" panose="02020603050405020304" pitchFamily="18" charset="0"/>
              </a:rPr>
              <a:t>6.3 System Development:</a:t>
            </a:r>
          </a:p>
          <a:p>
            <a:pPr marL="285750" indent="-285750" algn="just" fontAlgn="base">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Develop a user-friendly interface to automate form filling and data entry processes during patient registration.</a:t>
            </a:r>
          </a:p>
          <a:p>
            <a:pPr marL="285750" indent="-285750" algn="just" fontAlgn="base">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Dynamically assign ICU beds, ward beds, and medical staff based on patient needs and resource availability.</a:t>
            </a:r>
          </a:p>
          <a:p>
            <a:pPr marL="285750" indent="-285750" algn="just" fontAlgn="base">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Develop intelligent algorithms to match patients with appropriate healthcare providers based on factors such as specialty, availability, and patient preferences.</a:t>
            </a:r>
          </a:p>
          <a:p>
            <a:pPr algn="just" fontAlgn="base"/>
            <a:endParaRPr lang="en-US" b="0" i="0" dirty="0">
              <a:solidFill>
                <a:srgbClr val="0D0D0D"/>
              </a:solidFill>
              <a:effectLst/>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6.4 Testing:</a:t>
            </a:r>
          </a:p>
          <a:p>
            <a:pPr algn="just"/>
            <a:r>
              <a:rPr lang="en-US" dirty="0">
                <a:latin typeface="Times New Roman" panose="02020603050405020304" pitchFamily="18" charset="0"/>
                <a:cs typeface="Times New Roman" panose="02020603050405020304" pitchFamily="18" charset="0"/>
              </a:rPr>
              <a:t>Address any usability issues and ensure that it can handle a significant load of data and user interactions and also that all features are working fine at all the possible conditions. </a:t>
            </a:r>
          </a:p>
        </p:txBody>
      </p:sp>
    </p:spTree>
    <p:extLst>
      <p:ext uri="{BB962C8B-B14F-4D97-AF65-F5344CB8AC3E}">
        <p14:creationId xmlns:p14="http://schemas.microsoft.com/office/powerpoint/2010/main" val="237475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15078</TotalTime>
  <Words>1520</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Aditya Sharma</cp:lastModifiedBy>
  <cp:revision>585</cp:revision>
  <dcterms:created xsi:type="dcterms:W3CDTF">2021-05-06T09:42:21Z</dcterms:created>
  <dcterms:modified xsi:type="dcterms:W3CDTF">2024-04-16T05:19:52Z</dcterms:modified>
</cp:coreProperties>
</file>