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Open Sauce Light" charset="1" panose="00000400000000000000"/>
      <p:regular r:id="rId27"/>
    </p:embeddedFont>
    <p:embeddedFont>
      <p:font typeface="Open Sauce Bold" charset="1" panose="00000800000000000000"/>
      <p:regular r:id="rId28"/>
    </p:embeddedFont>
    <p:embeddedFont>
      <p:font typeface="Open Sauce Bold Italics" charset="1" panose="00000800000000000000"/>
      <p:regular r:id="rId29"/>
    </p:embeddedFont>
    <p:embeddedFont>
      <p:font typeface="Open Sauce" charset="1" panose="00000500000000000000"/>
      <p:regular r:id="rId30"/>
    </p:embeddedFont>
    <p:embeddedFont>
      <p:font typeface="Open Sauce Medium" charset="1" panose="00000600000000000000"/>
      <p:regular r:id="rId31"/>
    </p:embeddedFont>
    <p:embeddedFont>
      <p:font typeface="Open Sauce Light Italics" charset="1" panose="00000400000000000000"/>
      <p:regular r:id="rId32"/>
    </p:embeddedFont>
    <p:embeddedFont>
      <p:font typeface="Open Sauce Italics" charset="1" panose="00000500000000000000"/>
      <p:regular r:id="rId33"/>
    </p:embeddedFont>
    <p:embeddedFont>
      <p:font typeface="Canva Sans" charset="1" panose="020B0503030501040103"/>
      <p:regular r:id="rId34"/>
    </p:embeddedFont>
    <p:embeddedFont>
      <p:font typeface="Canva Sans Italics" charset="1" panose="020B0503030501040103"/>
      <p:regular r:id="rId35"/>
    </p:embeddedFont>
    <p:embeddedFont>
      <p:font typeface="Canva Sans Bold Italics" charset="1" panose="020B0803030501040103"/>
      <p:regular r:id="rId36"/>
    </p:embeddedFont>
    <p:embeddedFont>
      <p:font typeface="Canva Sans Bold" charset="1" panose="020B0803030501040103"/>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 Id="rId6" Target="../media/image2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718671" y="981075"/>
            <a:ext cx="10850658" cy="405765"/>
          </a:xfrm>
          <a:prstGeom prst="rect">
            <a:avLst/>
          </a:prstGeom>
        </p:spPr>
        <p:txBody>
          <a:bodyPr anchor="t" rtlCol="false" tIns="0" lIns="0" bIns="0" rIns="0">
            <a:spAutoFit/>
          </a:bodyPr>
          <a:lstStyle/>
          <a:p>
            <a:pPr algn="ctr">
              <a:lnSpc>
                <a:spcPts val="3359"/>
              </a:lnSpc>
            </a:pPr>
            <a:r>
              <a:rPr lang="en-US" sz="2400" spc="168">
                <a:solidFill>
                  <a:srgbClr val="FFFFFF"/>
                </a:solidFill>
                <a:latin typeface="Open Sauce Light"/>
                <a:ea typeface="Open Sauce Light"/>
                <a:cs typeface="Open Sauce Light"/>
                <a:sym typeface="Open Sauce Light"/>
              </a:rPr>
              <a:t>IOT TRAINING - FINAL PROJECT </a:t>
            </a:r>
          </a:p>
        </p:txBody>
      </p:sp>
      <p:sp>
        <p:nvSpPr>
          <p:cNvPr name="TextBox 3" id="3"/>
          <p:cNvSpPr txBox="true"/>
          <p:nvPr/>
        </p:nvSpPr>
        <p:spPr>
          <a:xfrm rot="0">
            <a:off x="4013522" y="6093955"/>
            <a:ext cx="10850658" cy="2360295"/>
          </a:xfrm>
          <a:prstGeom prst="rect">
            <a:avLst/>
          </a:prstGeom>
        </p:spPr>
        <p:txBody>
          <a:bodyPr anchor="t" rtlCol="false" tIns="0" lIns="0" bIns="0" rIns="0">
            <a:spAutoFit/>
          </a:bodyPr>
          <a:lstStyle/>
          <a:p>
            <a:pPr algn="ctr">
              <a:lnSpc>
                <a:spcPts val="3779"/>
              </a:lnSpc>
            </a:pPr>
            <a:r>
              <a:rPr lang="en-US" sz="2700" spc="27">
                <a:solidFill>
                  <a:srgbClr val="FFFFFF"/>
                </a:solidFill>
                <a:latin typeface="Open Sauce Light"/>
                <a:ea typeface="Open Sauce Light"/>
                <a:cs typeface="Open Sauce Light"/>
                <a:sym typeface="Open Sauce Light"/>
              </a:rPr>
              <a:t>Asmaa Abdelkader -2203145</a:t>
            </a:r>
          </a:p>
          <a:p>
            <a:pPr algn="ctr">
              <a:lnSpc>
                <a:spcPts val="3779"/>
              </a:lnSpc>
            </a:pPr>
            <a:r>
              <a:rPr lang="en-US" sz="2700" spc="27">
                <a:solidFill>
                  <a:srgbClr val="FFFFFF"/>
                </a:solidFill>
                <a:latin typeface="Open Sauce Light"/>
                <a:ea typeface="Open Sauce Light"/>
                <a:cs typeface="Open Sauce Light"/>
                <a:sym typeface="Open Sauce Light"/>
              </a:rPr>
              <a:t>Christine Guirguis - 2206162</a:t>
            </a:r>
          </a:p>
          <a:p>
            <a:pPr algn="ctr">
              <a:lnSpc>
                <a:spcPts val="3779"/>
              </a:lnSpc>
            </a:pPr>
            <a:r>
              <a:rPr lang="en-US" sz="2700" spc="27">
                <a:solidFill>
                  <a:srgbClr val="FFFFFF"/>
                </a:solidFill>
                <a:latin typeface="Open Sauce Light"/>
                <a:ea typeface="Open Sauce Light"/>
                <a:cs typeface="Open Sauce Light"/>
                <a:sym typeface="Open Sauce Light"/>
              </a:rPr>
              <a:t>Habiba Hammad -2203167</a:t>
            </a:r>
          </a:p>
          <a:p>
            <a:pPr algn="ctr">
              <a:lnSpc>
                <a:spcPts val="3779"/>
              </a:lnSpc>
            </a:pPr>
            <a:r>
              <a:rPr lang="en-US" sz="2700" spc="27">
                <a:solidFill>
                  <a:srgbClr val="FFFFFF"/>
                </a:solidFill>
                <a:latin typeface="Open Sauce Light"/>
                <a:ea typeface="Open Sauce Light"/>
                <a:cs typeface="Open Sauce Light"/>
                <a:sym typeface="Open Sauce Light"/>
              </a:rPr>
              <a:t>Rana Gaber -2203180</a:t>
            </a:r>
          </a:p>
          <a:p>
            <a:pPr algn="ctr">
              <a:lnSpc>
                <a:spcPts val="3780"/>
              </a:lnSpc>
            </a:pPr>
            <a:r>
              <a:rPr lang="en-US" sz="2700" spc="27">
                <a:solidFill>
                  <a:srgbClr val="FFFFFF"/>
                </a:solidFill>
                <a:latin typeface="Open Sauce Light"/>
                <a:ea typeface="Open Sauce Light"/>
                <a:cs typeface="Open Sauce Light"/>
                <a:sym typeface="Open Sauce Light"/>
              </a:rPr>
              <a:t>Yara Allam -2203178</a:t>
            </a:r>
          </a:p>
        </p:txBody>
      </p:sp>
      <p:sp>
        <p:nvSpPr>
          <p:cNvPr name="Freeform 4" id="4"/>
          <p:cNvSpPr/>
          <p:nvPr/>
        </p:nvSpPr>
        <p:spPr>
          <a:xfrm flipH="false" flipV="false" rot="0">
            <a:off x="-1880713" y="-5935787"/>
            <a:ext cx="13506576" cy="16009950"/>
          </a:xfrm>
          <a:custGeom>
            <a:avLst/>
            <a:gdLst/>
            <a:ahLst/>
            <a:cxnLst/>
            <a:rect r="r" b="b" t="t" l="l"/>
            <a:pathLst>
              <a:path h="16009950" w="13506576">
                <a:moveTo>
                  <a:pt x="0" y="0"/>
                </a:moveTo>
                <a:lnTo>
                  <a:pt x="13506577" y="0"/>
                </a:lnTo>
                <a:lnTo>
                  <a:pt x="13506577" y="16009950"/>
                </a:lnTo>
                <a:lnTo>
                  <a:pt x="0" y="16009950"/>
                </a:lnTo>
                <a:lnTo>
                  <a:pt x="0" y="0"/>
                </a:lnTo>
                <a:close/>
              </a:path>
            </a:pathLst>
          </a:custGeom>
          <a:blipFill>
            <a:blip r:embed="rId2">
              <a:alphaModFix amt="55000"/>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4013522" y="3559983"/>
            <a:ext cx="10384811" cy="1313181"/>
          </a:xfrm>
          <a:prstGeom prst="rect">
            <a:avLst/>
          </a:prstGeom>
        </p:spPr>
        <p:txBody>
          <a:bodyPr anchor="t" rtlCol="false" tIns="0" lIns="0" bIns="0" rIns="0">
            <a:spAutoFit/>
          </a:bodyPr>
          <a:lstStyle/>
          <a:p>
            <a:pPr algn="ctr">
              <a:lnSpc>
                <a:spcPts val="5319"/>
              </a:lnSpc>
              <a:spcBef>
                <a:spcPct val="0"/>
              </a:spcBef>
            </a:pPr>
            <a:r>
              <a:rPr lang="en-US" sz="3799">
                <a:solidFill>
                  <a:srgbClr val="FFFFFF"/>
                </a:solidFill>
                <a:latin typeface="Open Sauce Bold"/>
                <a:ea typeface="Open Sauce Bold"/>
                <a:cs typeface="Open Sauce Bold"/>
                <a:sym typeface="Open Sauce Bold"/>
              </a:rPr>
              <a:t>IoT-Based Object Detection And Accessibility For The Visually Impaired </a:t>
            </a:r>
          </a:p>
        </p:txBody>
      </p:sp>
      <p:sp>
        <p:nvSpPr>
          <p:cNvPr name="TextBox 6" id="6"/>
          <p:cNvSpPr txBox="true"/>
          <p:nvPr/>
        </p:nvSpPr>
        <p:spPr>
          <a:xfrm rot="0">
            <a:off x="3951594" y="2899074"/>
            <a:ext cx="10384811" cy="646431"/>
          </a:xfrm>
          <a:prstGeom prst="rect">
            <a:avLst/>
          </a:prstGeom>
        </p:spPr>
        <p:txBody>
          <a:bodyPr anchor="t" rtlCol="false" tIns="0" lIns="0" bIns="0" rIns="0">
            <a:spAutoFit/>
          </a:bodyPr>
          <a:lstStyle/>
          <a:p>
            <a:pPr algn="ctr">
              <a:lnSpc>
                <a:spcPts val="5319"/>
              </a:lnSpc>
              <a:spcBef>
                <a:spcPct val="0"/>
              </a:spcBef>
            </a:pPr>
            <a:r>
              <a:rPr lang="en-US" sz="3799">
                <a:solidFill>
                  <a:srgbClr val="FFFFFF"/>
                </a:solidFill>
                <a:latin typeface="Open Sauce Bold Italics"/>
                <a:ea typeface="Open Sauce Bold Italics"/>
                <a:cs typeface="Open Sauce Bold Italics"/>
                <a:sym typeface="Open Sauce Bold Italics"/>
              </a:rPr>
              <a:t>THIRD EYE</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73124" y="105730"/>
            <a:ext cx="16941751" cy="2204629"/>
            <a:chOff x="0" y="0"/>
            <a:chExt cx="22589002" cy="2939505"/>
          </a:xfrm>
        </p:grpSpPr>
        <p:sp>
          <p:nvSpPr>
            <p:cNvPr name="TextBox 3" id="3"/>
            <p:cNvSpPr txBox="true"/>
            <p:nvPr/>
          </p:nvSpPr>
          <p:spPr>
            <a:xfrm rot="0">
              <a:off x="0" y="0"/>
              <a:ext cx="22589002" cy="1391041"/>
            </a:xfrm>
            <a:prstGeom prst="rect">
              <a:avLst/>
            </a:prstGeom>
          </p:spPr>
          <p:txBody>
            <a:bodyPr anchor="t" rtlCol="false" tIns="0" lIns="0" bIns="0" rIns="0">
              <a:spAutoFit/>
            </a:bodyPr>
            <a:lstStyle/>
            <a:p>
              <a:pPr algn="ctr">
                <a:lnSpc>
                  <a:spcPts val="8242"/>
                </a:lnSpc>
              </a:pPr>
            </a:p>
          </p:txBody>
        </p:sp>
        <p:sp>
          <p:nvSpPr>
            <p:cNvPr name="TextBox 4" id="4"/>
            <p:cNvSpPr txBox="true"/>
            <p:nvPr/>
          </p:nvSpPr>
          <p:spPr>
            <a:xfrm rot="0">
              <a:off x="0" y="1632588"/>
              <a:ext cx="22589002" cy="1306917"/>
            </a:xfrm>
            <a:prstGeom prst="rect">
              <a:avLst/>
            </a:prstGeom>
          </p:spPr>
          <p:txBody>
            <a:bodyPr anchor="t" rtlCol="false" tIns="0" lIns="0" bIns="0" rIns="0">
              <a:spAutoFit/>
            </a:bodyPr>
            <a:lstStyle/>
            <a:p>
              <a:pPr algn="ctr">
                <a:lnSpc>
                  <a:spcPts val="4037"/>
                </a:lnSpc>
              </a:pPr>
              <a:r>
                <a:rPr lang="en-US" sz="2691">
                  <a:solidFill>
                    <a:srgbClr val="000000"/>
                  </a:solidFill>
                  <a:latin typeface="Open Sauce Light"/>
                  <a:ea typeface="Open Sauce Light"/>
                  <a:cs typeface="Open Sauce Light"/>
                  <a:sym typeface="Open Sauce Light"/>
                </a:rPr>
                <a:t>With the challenge of two ESPs: one solely for capturing images, and another for handling the rest of the sensor data, the program’s flow worked as follows:</a:t>
              </a:r>
            </a:p>
          </p:txBody>
        </p:sp>
      </p:grpSp>
      <p:grpSp>
        <p:nvGrpSpPr>
          <p:cNvPr name="Group 5" id="5"/>
          <p:cNvGrpSpPr/>
          <p:nvPr/>
        </p:nvGrpSpPr>
        <p:grpSpPr>
          <a:xfrm rot="0">
            <a:off x="565521" y="3004134"/>
            <a:ext cx="4310914" cy="2778406"/>
            <a:chOff x="0" y="0"/>
            <a:chExt cx="5747885" cy="3704542"/>
          </a:xfrm>
        </p:grpSpPr>
        <p:sp>
          <p:nvSpPr>
            <p:cNvPr name="TextBox 6" id="6"/>
            <p:cNvSpPr txBox="true"/>
            <p:nvPr/>
          </p:nvSpPr>
          <p:spPr>
            <a:xfrm rot="0">
              <a:off x="0" y="-57150"/>
              <a:ext cx="5747885" cy="621257"/>
            </a:xfrm>
            <a:prstGeom prst="rect">
              <a:avLst/>
            </a:prstGeom>
          </p:spPr>
          <p:txBody>
            <a:bodyPr anchor="t" rtlCol="false" tIns="0" lIns="0" bIns="0" rIns="0">
              <a:spAutoFit/>
            </a:bodyPr>
            <a:lstStyle/>
            <a:p>
              <a:pPr algn="ctr">
                <a:lnSpc>
                  <a:spcPts val="3920"/>
                </a:lnSpc>
              </a:pPr>
              <a:r>
                <a:rPr lang="en-US" sz="2800">
                  <a:solidFill>
                    <a:srgbClr val="000000"/>
                  </a:solidFill>
                  <a:latin typeface="Open Sauce Medium"/>
                  <a:ea typeface="Open Sauce Medium"/>
                  <a:cs typeface="Open Sauce Medium"/>
                  <a:sym typeface="Open Sauce Medium"/>
                </a:rPr>
                <a:t>Heart Rate Sensor</a:t>
              </a:r>
            </a:p>
          </p:txBody>
        </p:sp>
        <p:sp>
          <p:nvSpPr>
            <p:cNvPr name="TextBox 7" id="7"/>
            <p:cNvSpPr txBox="true"/>
            <p:nvPr/>
          </p:nvSpPr>
          <p:spPr>
            <a:xfrm rot="0">
              <a:off x="0" y="1427432"/>
              <a:ext cx="5747885" cy="2277110"/>
            </a:xfrm>
            <a:prstGeom prst="rect">
              <a:avLst/>
            </a:prstGeom>
          </p:spPr>
          <p:txBody>
            <a:bodyPr anchor="t" rtlCol="false" tIns="0" lIns="0" bIns="0" rIns="0">
              <a:spAutoFit/>
            </a:bodyPr>
            <a:lstStyle/>
            <a:p>
              <a:pPr algn="ctr">
                <a:lnSpc>
                  <a:spcPts val="3450"/>
                </a:lnSpc>
              </a:pPr>
              <a:r>
                <a:rPr lang="en-US" sz="2300">
                  <a:solidFill>
                    <a:srgbClr val="000000"/>
                  </a:solidFill>
                  <a:latin typeface="Open Sauce Light"/>
                  <a:ea typeface="Open Sauce Light"/>
                  <a:cs typeface="Open Sauce Light"/>
                  <a:sym typeface="Open Sauce Light"/>
                </a:rPr>
                <a:t>Continuously providing data that is fed directly to the broker, and by extension, the application.</a:t>
              </a:r>
            </a:p>
          </p:txBody>
        </p:sp>
        <p:sp>
          <p:nvSpPr>
            <p:cNvPr name="AutoShape 8" id="8"/>
            <p:cNvSpPr/>
            <p:nvPr/>
          </p:nvSpPr>
          <p:spPr>
            <a:xfrm>
              <a:off x="0" y="1059854"/>
              <a:ext cx="5747885" cy="0"/>
            </a:xfrm>
            <a:prstGeom prst="line">
              <a:avLst/>
            </a:prstGeom>
            <a:ln cap="rnd" w="12700">
              <a:solidFill>
                <a:srgbClr val="9179FA"/>
              </a:solidFill>
              <a:prstDash val="solid"/>
              <a:headEnd type="none" len="sm" w="sm"/>
              <a:tailEnd type="none" len="sm" w="sm"/>
            </a:ln>
          </p:spPr>
        </p:sp>
      </p:grpSp>
      <p:grpSp>
        <p:nvGrpSpPr>
          <p:cNvPr name="Group 9" id="9"/>
          <p:cNvGrpSpPr/>
          <p:nvPr/>
        </p:nvGrpSpPr>
        <p:grpSpPr>
          <a:xfrm rot="0">
            <a:off x="3168944" y="6477866"/>
            <a:ext cx="4310914" cy="3149881"/>
            <a:chOff x="0" y="0"/>
            <a:chExt cx="5747885" cy="4199842"/>
          </a:xfrm>
        </p:grpSpPr>
        <p:sp>
          <p:nvSpPr>
            <p:cNvPr name="TextBox 10" id="10"/>
            <p:cNvSpPr txBox="true"/>
            <p:nvPr/>
          </p:nvSpPr>
          <p:spPr>
            <a:xfrm rot="0">
              <a:off x="0" y="-57150"/>
              <a:ext cx="5747885" cy="621257"/>
            </a:xfrm>
            <a:prstGeom prst="rect">
              <a:avLst/>
            </a:prstGeom>
          </p:spPr>
          <p:txBody>
            <a:bodyPr anchor="t" rtlCol="false" tIns="0" lIns="0" bIns="0" rIns="0">
              <a:spAutoFit/>
            </a:bodyPr>
            <a:lstStyle/>
            <a:p>
              <a:pPr algn="ctr">
                <a:lnSpc>
                  <a:spcPts val="3920"/>
                </a:lnSpc>
              </a:pPr>
              <a:r>
                <a:rPr lang="en-US" sz="2800">
                  <a:solidFill>
                    <a:srgbClr val="000000"/>
                  </a:solidFill>
                  <a:latin typeface="Open Sauce Medium"/>
                  <a:ea typeface="Open Sauce Medium"/>
                  <a:cs typeface="Open Sauce Medium"/>
                  <a:sym typeface="Open Sauce Medium"/>
                </a:rPr>
                <a:t>Ultrasonic Sensor</a:t>
              </a:r>
            </a:p>
          </p:txBody>
        </p:sp>
        <p:sp>
          <p:nvSpPr>
            <p:cNvPr name="TextBox 11" id="11"/>
            <p:cNvSpPr txBox="true"/>
            <p:nvPr/>
          </p:nvSpPr>
          <p:spPr>
            <a:xfrm rot="0">
              <a:off x="0" y="1338532"/>
              <a:ext cx="5747885" cy="2861310"/>
            </a:xfrm>
            <a:prstGeom prst="rect">
              <a:avLst/>
            </a:prstGeom>
          </p:spPr>
          <p:txBody>
            <a:bodyPr anchor="t" rtlCol="false" tIns="0" lIns="0" bIns="0" rIns="0">
              <a:spAutoFit/>
            </a:bodyPr>
            <a:lstStyle/>
            <a:p>
              <a:pPr algn="ctr">
                <a:lnSpc>
                  <a:spcPts val="3450"/>
                </a:lnSpc>
              </a:pPr>
              <a:r>
                <a:rPr lang="en-US" sz="2300">
                  <a:solidFill>
                    <a:srgbClr val="000000"/>
                  </a:solidFill>
                  <a:latin typeface="Open Sauce Light"/>
                  <a:ea typeface="Open Sauce Light"/>
                  <a:cs typeface="Open Sauce Light"/>
                  <a:sym typeface="Open Sauce Light"/>
                </a:rPr>
                <a:t>Its data was handled without the broker: if any object is deemed too close, the speaker immediately notifies the user.</a:t>
              </a:r>
            </a:p>
          </p:txBody>
        </p:sp>
        <p:sp>
          <p:nvSpPr>
            <p:cNvPr name="AutoShape 12" id="12"/>
            <p:cNvSpPr/>
            <p:nvPr/>
          </p:nvSpPr>
          <p:spPr>
            <a:xfrm>
              <a:off x="0" y="1053504"/>
              <a:ext cx="5747885" cy="0"/>
            </a:xfrm>
            <a:prstGeom prst="line">
              <a:avLst/>
            </a:prstGeom>
            <a:ln cap="rnd" w="12700">
              <a:solidFill>
                <a:srgbClr val="9179FA"/>
              </a:solidFill>
              <a:prstDash val="solid"/>
              <a:headEnd type="none" len="sm" w="sm"/>
              <a:tailEnd type="none" len="sm" w="sm"/>
            </a:ln>
          </p:spPr>
        </p:sp>
      </p:grpSp>
      <p:sp>
        <p:nvSpPr>
          <p:cNvPr name="TextBox 13" id="13"/>
          <p:cNvSpPr txBox="true"/>
          <p:nvPr/>
        </p:nvSpPr>
        <p:spPr>
          <a:xfrm rot="0">
            <a:off x="8151524" y="2946984"/>
            <a:ext cx="4310914" cy="480231"/>
          </a:xfrm>
          <a:prstGeom prst="rect">
            <a:avLst/>
          </a:prstGeom>
        </p:spPr>
        <p:txBody>
          <a:bodyPr anchor="t" rtlCol="false" tIns="0" lIns="0" bIns="0" rIns="0">
            <a:spAutoFit/>
          </a:bodyPr>
          <a:lstStyle/>
          <a:p>
            <a:pPr algn="ctr">
              <a:lnSpc>
                <a:spcPts val="3920"/>
              </a:lnSpc>
            </a:pPr>
            <a:r>
              <a:rPr lang="en-US" sz="2800">
                <a:solidFill>
                  <a:srgbClr val="000000"/>
                </a:solidFill>
                <a:latin typeface="Open Sauce Medium"/>
                <a:ea typeface="Open Sauce Medium"/>
                <a:cs typeface="Open Sauce Medium"/>
                <a:sym typeface="Open Sauce Medium"/>
              </a:rPr>
              <a:t>Speaker</a:t>
            </a:r>
          </a:p>
        </p:txBody>
      </p:sp>
      <p:sp>
        <p:nvSpPr>
          <p:cNvPr name="TextBox 14" id="14"/>
          <p:cNvSpPr txBox="true"/>
          <p:nvPr/>
        </p:nvSpPr>
        <p:spPr>
          <a:xfrm rot="0">
            <a:off x="8151524" y="4031510"/>
            <a:ext cx="4310914" cy="2598420"/>
          </a:xfrm>
          <a:prstGeom prst="rect">
            <a:avLst/>
          </a:prstGeom>
        </p:spPr>
        <p:txBody>
          <a:bodyPr anchor="t" rtlCol="false" tIns="0" lIns="0" bIns="0" rIns="0">
            <a:spAutoFit/>
          </a:bodyPr>
          <a:lstStyle/>
          <a:p>
            <a:pPr algn="ctr">
              <a:lnSpc>
                <a:spcPts val="3450"/>
              </a:lnSpc>
            </a:pPr>
            <a:r>
              <a:rPr lang="en-US" sz="2300">
                <a:solidFill>
                  <a:srgbClr val="000000"/>
                </a:solidFill>
                <a:latin typeface="Open Sauce Light"/>
                <a:ea typeface="Open Sauce Light"/>
                <a:cs typeface="Open Sauce Light"/>
                <a:sym typeface="Open Sauce Light"/>
              </a:rPr>
              <a:t>Responsible for ultrasonic sensor data, and label data from the ESP-CAM and the YOLOV8 model. Also has an amplifier attached for better audio.</a:t>
            </a:r>
          </a:p>
        </p:txBody>
      </p:sp>
      <p:sp>
        <p:nvSpPr>
          <p:cNvPr name="AutoShape 15" id="15"/>
          <p:cNvSpPr/>
          <p:nvPr/>
        </p:nvSpPr>
        <p:spPr>
          <a:xfrm>
            <a:off x="8151524" y="3755827"/>
            <a:ext cx="4310914" cy="0"/>
          </a:xfrm>
          <a:prstGeom prst="line">
            <a:avLst/>
          </a:prstGeom>
          <a:ln cap="rnd" w="9525">
            <a:solidFill>
              <a:srgbClr val="9179FA"/>
            </a:solidFill>
            <a:prstDash val="solid"/>
            <a:headEnd type="none" len="sm" w="sm"/>
            <a:tailEnd type="none" len="sm" w="sm"/>
          </a:ln>
        </p:spPr>
      </p:sp>
      <p:sp>
        <p:nvSpPr>
          <p:cNvPr name="TextBox 16" id="16"/>
          <p:cNvSpPr txBox="true"/>
          <p:nvPr/>
        </p:nvSpPr>
        <p:spPr>
          <a:xfrm rot="0">
            <a:off x="12948386" y="6420716"/>
            <a:ext cx="4310914" cy="480231"/>
          </a:xfrm>
          <a:prstGeom prst="rect">
            <a:avLst/>
          </a:prstGeom>
        </p:spPr>
        <p:txBody>
          <a:bodyPr anchor="t" rtlCol="false" tIns="0" lIns="0" bIns="0" rIns="0">
            <a:spAutoFit/>
          </a:bodyPr>
          <a:lstStyle/>
          <a:p>
            <a:pPr algn="ctr">
              <a:lnSpc>
                <a:spcPts val="3920"/>
              </a:lnSpc>
            </a:pPr>
            <a:r>
              <a:rPr lang="en-US" sz="2800">
                <a:solidFill>
                  <a:srgbClr val="000000"/>
                </a:solidFill>
                <a:latin typeface="Open Sauce Medium"/>
                <a:ea typeface="Open Sauce Medium"/>
                <a:cs typeface="Open Sauce Medium"/>
                <a:sym typeface="Open Sauce Medium"/>
              </a:rPr>
              <a:t>Flutter Application</a:t>
            </a:r>
          </a:p>
        </p:txBody>
      </p:sp>
      <p:sp>
        <p:nvSpPr>
          <p:cNvPr name="TextBox 17" id="17"/>
          <p:cNvSpPr txBox="true"/>
          <p:nvPr/>
        </p:nvSpPr>
        <p:spPr>
          <a:xfrm rot="0">
            <a:off x="12948386" y="7505242"/>
            <a:ext cx="4310914" cy="1722120"/>
          </a:xfrm>
          <a:prstGeom prst="rect">
            <a:avLst/>
          </a:prstGeom>
        </p:spPr>
        <p:txBody>
          <a:bodyPr anchor="t" rtlCol="false" tIns="0" lIns="0" bIns="0" rIns="0">
            <a:spAutoFit/>
          </a:bodyPr>
          <a:lstStyle/>
          <a:p>
            <a:pPr algn="ctr">
              <a:lnSpc>
                <a:spcPts val="3450"/>
              </a:lnSpc>
            </a:pPr>
            <a:r>
              <a:rPr lang="en-US" sz="2300">
                <a:solidFill>
                  <a:srgbClr val="000000"/>
                </a:solidFill>
                <a:latin typeface="Open Sauce Light"/>
                <a:ea typeface="Open Sauce Light"/>
                <a:cs typeface="Open Sauce Light"/>
                <a:sym typeface="Open Sauce Light"/>
              </a:rPr>
              <a:t>The user can access object label data and heart rate sensor readings with the help of the MQTT protocol.</a:t>
            </a:r>
          </a:p>
        </p:txBody>
      </p:sp>
      <p:sp>
        <p:nvSpPr>
          <p:cNvPr name="AutoShape 18" id="18"/>
          <p:cNvSpPr/>
          <p:nvPr/>
        </p:nvSpPr>
        <p:spPr>
          <a:xfrm>
            <a:off x="12948386" y="7229559"/>
            <a:ext cx="4310914" cy="0"/>
          </a:xfrm>
          <a:prstGeom prst="line">
            <a:avLst/>
          </a:prstGeom>
          <a:ln cap="rnd" w="9525">
            <a:solidFill>
              <a:srgbClr val="9179FA"/>
            </a:solidFill>
            <a:prstDash val="solid"/>
            <a:headEnd type="none" len="sm" w="sm"/>
            <a:tailEnd type="none" len="sm" w="sm"/>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506307" y="-6351348"/>
            <a:ext cx="19300614" cy="9966135"/>
          </a:xfrm>
          <a:custGeom>
            <a:avLst/>
            <a:gdLst/>
            <a:ahLst/>
            <a:cxnLst/>
            <a:rect r="r" b="b" t="t" l="l"/>
            <a:pathLst>
              <a:path h="9966135" w="19300614">
                <a:moveTo>
                  <a:pt x="0" y="0"/>
                </a:moveTo>
                <a:lnTo>
                  <a:pt x="19300614" y="0"/>
                </a:lnTo>
                <a:lnTo>
                  <a:pt x="19300614" y="9966135"/>
                </a:lnTo>
                <a:lnTo>
                  <a:pt x="0" y="99661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354037" y="3959829"/>
            <a:ext cx="11579925" cy="2367342"/>
            <a:chOff x="0" y="0"/>
            <a:chExt cx="15439900" cy="3156456"/>
          </a:xfrm>
        </p:grpSpPr>
        <p:sp>
          <p:nvSpPr>
            <p:cNvPr name="TextBox 4" id="4"/>
            <p:cNvSpPr txBox="true"/>
            <p:nvPr/>
          </p:nvSpPr>
          <p:spPr>
            <a:xfrm rot="0">
              <a:off x="0" y="0"/>
              <a:ext cx="15439900" cy="1714500"/>
            </a:xfrm>
            <a:prstGeom prst="rect">
              <a:avLst/>
            </a:prstGeom>
          </p:spPr>
          <p:txBody>
            <a:bodyPr anchor="t" rtlCol="false" tIns="0" lIns="0" bIns="0" rIns="0">
              <a:spAutoFit/>
            </a:bodyPr>
            <a:lstStyle/>
            <a:p>
              <a:pPr algn="ctr" marL="0" indent="0" lvl="0">
                <a:lnSpc>
                  <a:spcPts val="10142"/>
                </a:lnSpc>
                <a:spcBef>
                  <a:spcPct val="0"/>
                </a:spcBef>
              </a:pPr>
              <a:r>
                <a:rPr lang="en-US" sz="8452">
                  <a:solidFill>
                    <a:srgbClr val="9179FA"/>
                  </a:solidFill>
                  <a:latin typeface="Open Sauce Bold"/>
                  <a:ea typeface="Open Sauce Bold"/>
                  <a:cs typeface="Open Sauce Bold"/>
                  <a:sym typeface="Open Sauce Bold"/>
                </a:rPr>
                <a:t>Computer Vision</a:t>
              </a:r>
            </a:p>
          </p:txBody>
        </p:sp>
        <p:sp>
          <p:nvSpPr>
            <p:cNvPr name="TextBox 5" id="5"/>
            <p:cNvSpPr txBox="true"/>
            <p:nvPr/>
          </p:nvSpPr>
          <p:spPr>
            <a:xfrm rot="0">
              <a:off x="0" y="2472976"/>
              <a:ext cx="15439900" cy="683480"/>
            </a:xfrm>
            <a:prstGeom prst="rect">
              <a:avLst/>
            </a:prstGeom>
          </p:spPr>
          <p:txBody>
            <a:bodyPr anchor="t" rtlCol="false" tIns="0" lIns="0" bIns="0" rIns="0">
              <a:spAutoFit/>
            </a:bodyPr>
            <a:lstStyle/>
            <a:p>
              <a:pPr algn="just">
                <a:lnSpc>
                  <a:spcPts val="4474"/>
                </a:lnSpc>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73124" y="105730"/>
            <a:ext cx="16941751" cy="2693506"/>
            <a:chOff x="0" y="0"/>
            <a:chExt cx="22589002" cy="3591342"/>
          </a:xfrm>
        </p:grpSpPr>
        <p:sp>
          <p:nvSpPr>
            <p:cNvPr name="TextBox 3" id="3"/>
            <p:cNvSpPr txBox="true"/>
            <p:nvPr/>
          </p:nvSpPr>
          <p:spPr>
            <a:xfrm rot="0">
              <a:off x="0" y="0"/>
              <a:ext cx="22589002" cy="1391041"/>
            </a:xfrm>
            <a:prstGeom prst="rect">
              <a:avLst/>
            </a:prstGeom>
          </p:spPr>
          <p:txBody>
            <a:bodyPr anchor="t" rtlCol="false" tIns="0" lIns="0" bIns="0" rIns="0">
              <a:spAutoFit/>
            </a:bodyPr>
            <a:lstStyle/>
            <a:p>
              <a:pPr algn="ctr">
                <a:lnSpc>
                  <a:spcPts val="8242"/>
                </a:lnSpc>
              </a:pPr>
            </a:p>
          </p:txBody>
        </p:sp>
        <p:sp>
          <p:nvSpPr>
            <p:cNvPr name="TextBox 4" id="4"/>
            <p:cNvSpPr txBox="true"/>
            <p:nvPr/>
          </p:nvSpPr>
          <p:spPr>
            <a:xfrm rot="0">
              <a:off x="0" y="1632588"/>
              <a:ext cx="22589002" cy="1958754"/>
            </a:xfrm>
            <a:prstGeom prst="rect">
              <a:avLst/>
            </a:prstGeom>
          </p:spPr>
          <p:txBody>
            <a:bodyPr anchor="t" rtlCol="false" tIns="0" lIns="0" bIns="0" rIns="0">
              <a:spAutoFit/>
            </a:bodyPr>
            <a:lstStyle/>
            <a:p>
              <a:pPr algn="ctr">
                <a:lnSpc>
                  <a:spcPts val="4037"/>
                </a:lnSpc>
              </a:pPr>
              <a:r>
                <a:rPr lang="en-US" sz="2691">
                  <a:solidFill>
                    <a:srgbClr val="000000"/>
                  </a:solidFill>
                  <a:latin typeface="Open Sauce Light"/>
                  <a:ea typeface="Open Sauce Light"/>
                  <a:cs typeface="Open Sauce Light"/>
                  <a:sym typeface="Open Sauce Light"/>
                </a:rPr>
                <a:t>The handling of the computer vision model was slightly tricky: we first needed to upload the model on the ESP-CAM itself by transforming the model into a .</a:t>
              </a:r>
              <a:r>
                <a:rPr lang="en-US" sz="2691">
                  <a:solidFill>
                    <a:srgbClr val="000000"/>
                  </a:solidFill>
                  <a:latin typeface="Open Sauce Light Italics"/>
                  <a:ea typeface="Open Sauce Light Italics"/>
                  <a:cs typeface="Open Sauce Light Italics"/>
                  <a:sym typeface="Open Sauce Light Italics"/>
                </a:rPr>
                <a:t>tflite </a:t>
              </a:r>
              <a:r>
                <a:rPr lang="en-US" sz="2691">
                  <a:solidFill>
                    <a:srgbClr val="000000"/>
                  </a:solidFill>
                  <a:latin typeface="Open Sauce Light"/>
                  <a:ea typeface="Open Sauce Light"/>
                  <a:cs typeface="Open Sauce Light"/>
                  <a:sym typeface="Open Sauce Light"/>
                </a:rPr>
                <a:t>file and then into a C-Array to optimize storage as much as possible.</a:t>
              </a:r>
            </a:p>
          </p:txBody>
        </p:sp>
      </p:grpSp>
      <p:sp>
        <p:nvSpPr>
          <p:cNvPr name="Freeform 5" id="5"/>
          <p:cNvSpPr/>
          <p:nvPr/>
        </p:nvSpPr>
        <p:spPr>
          <a:xfrm flipH="false" flipV="true" rot="0">
            <a:off x="-231166" y="5814422"/>
            <a:ext cx="19300614" cy="9966135"/>
          </a:xfrm>
          <a:custGeom>
            <a:avLst/>
            <a:gdLst/>
            <a:ahLst/>
            <a:cxnLst/>
            <a:rect r="r" b="b" t="t" l="l"/>
            <a:pathLst>
              <a:path h="9966135" w="19300614">
                <a:moveTo>
                  <a:pt x="0" y="9966135"/>
                </a:moveTo>
                <a:lnTo>
                  <a:pt x="19300614" y="9966135"/>
                </a:lnTo>
                <a:lnTo>
                  <a:pt x="19300614" y="0"/>
                </a:lnTo>
                <a:lnTo>
                  <a:pt x="0" y="0"/>
                </a:lnTo>
                <a:lnTo>
                  <a:pt x="0" y="9966135"/>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673124" y="2564760"/>
            <a:ext cx="16941751" cy="5722456"/>
            <a:chOff x="0" y="0"/>
            <a:chExt cx="22589002" cy="7629942"/>
          </a:xfrm>
        </p:grpSpPr>
        <p:sp>
          <p:nvSpPr>
            <p:cNvPr name="TextBox 7" id="7"/>
            <p:cNvSpPr txBox="true"/>
            <p:nvPr/>
          </p:nvSpPr>
          <p:spPr>
            <a:xfrm rot="0">
              <a:off x="0" y="0"/>
              <a:ext cx="22589002" cy="1391041"/>
            </a:xfrm>
            <a:prstGeom prst="rect">
              <a:avLst/>
            </a:prstGeom>
          </p:spPr>
          <p:txBody>
            <a:bodyPr anchor="t" rtlCol="false" tIns="0" lIns="0" bIns="0" rIns="0">
              <a:spAutoFit/>
            </a:bodyPr>
            <a:lstStyle/>
            <a:p>
              <a:pPr algn="ctr">
                <a:lnSpc>
                  <a:spcPts val="8242"/>
                </a:lnSpc>
              </a:pPr>
            </a:p>
          </p:txBody>
        </p:sp>
        <p:sp>
          <p:nvSpPr>
            <p:cNvPr name="TextBox 8" id="8"/>
            <p:cNvSpPr txBox="true"/>
            <p:nvPr/>
          </p:nvSpPr>
          <p:spPr>
            <a:xfrm rot="0">
              <a:off x="0" y="1632588"/>
              <a:ext cx="22589002" cy="5997354"/>
            </a:xfrm>
            <a:prstGeom prst="rect">
              <a:avLst/>
            </a:prstGeom>
          </p:spPr>
          <p:txBody>
            <a:bodyPr anchor="t" rtlCol="false" tIns="0" lIns="0" bIns="0" rIns="0">
              <a:spAutoFit/>
            </a:bodyPr>
            <a:lstStyle/>
            <a:p>
              <a:pPr algn="ctr">
                <a:lnSpc>
                  <a:spcPts val="4037"/>
                </a:lnSpc>
              </a:pPr>
              <a:r>
                <a:rPr lang="en-US" sz="2691">
                  <a:solidFill>
                    <a:srgbClr val="000000"/>
                  </a:solidFill>
                  <a:latin typeface="Open Sauce"/>
                  <a:ea typeface="Open Sauce"/>
                  <a:cs typeface="Open Sauce"/>
                  <a:sym typeface="Open Sauce"/>
                </a:rPr>
                <a:t>However, even with optimization, the file was still much too large. </a:t>
              </a:r>
            </a:p>
            <a:p>
              <a:pPr algn="ctr">
                <a:lnSpc>
                  <a:spcPts val="4037"/>
                </a:lnSpc>
              </a:pPr>
            </a:p>
            <a:p>
              <a:pPr algn="ctr">
                <a:lnSpc>
                  <a:spcPts val="4037"/>
                </a:lnSpc>
              </a:pPr>
              <a:r>
                <a:rPr lang="en-US" sz="2691">
                  <a:solidFill>
                    <a:srgbClr val="000000"/>
                  </a:solidFill>
                  <a:latin typeface="Open Sauce"/>
                  <a:ea typeface="Open Sauce"/>
                  <a:cs typeface="Open Sauce"/>
                  <a:sym typeface="Open Sauce"/>
                </a:rPr>
                <a:t>And thus came the idea: why upload the model into the ESP-CAM? Why not use the camera for only its intended use and only capture pictures? </a:t>
              </a:r>
            </a:p>
            <a:p>
              <a:pPr algn="ctr">
                <a:lnSpc>
                  <a:spcPts val="4037"/>
                </a:lnSpc>
              </a:pPr>
              <a:r>
                <a:rPr lang="en-US" sz="2691">
                  <a:solidFill>
                    <a:srgbClr val="000000"/>
                  </a:solidFill>
                  <a:latin typeface="Open Sauce"/>
                  <a:ea typeface="Open Sauce"/>
                  <a:cs typeface="Open Sauce"/>
                  <a:sym typeface="Open Sauce"/>
                </a:rPr>
                <a:t>This was done by uploading code onto it that connects it directly to the internet and providing a unique URL to the camera, after which we embed the camera’s URL with python code utilizing the pre-trained YOLOV8 model imported from the </a:t>
              </a:r>
              <a:r>
                <a:rPr lang="en-US" sz="2691">
                  <a:solidFill>
                    <a:srgbClr val="000000"/>
                  </a:solidFill>
                  <a:latin typeface="Open Sauce Italics"/>
                  <a:ea typeface="Open Sauce Italics"/>
                  <a:cs typeface="Open Sauce Italics"/>
                  <a:sym typeface="Open Sauce Italics"/>
                </a:rPr>
                <a:t>ultralytics </a:t>
              </a:r>
              <a:r>
                <a:rPr lang="en-US" sz="2691">
                  <a:solidFill>
                    <a:srgbClr val="000000"/>
                  </a:solidFill>
                  <a:latin typeface="Open Sauce"/>
                  <a:ea typeface="Open Sauce"/>
                  <a:cs typeface="Open Sauce"/>
                  <a:sym typeface="Open Sauce"/>
                </a:rPr>
                <a:t>library.</a:t>
              </a:r>
            </a:p>
            <a:p>
              <a:pPr algn="ctr">
                <a:lnSpc>
                  <a:spcPts val="4037"/>
                </a:lnSpc>
              </a:pPr>
            </a:p>
            <a:p>
              <a:pPr algn="ctr">
                <a:lnSpc>
                  <a:spcPts val="4037"/>
                </a:lnSpc>
              </a:pPr>
              <a:r>
                <a:rPr lang="en-US" sz="2691">
                  <a:solidFill>
                    <a:srgbClr val="000000"/>
                  </a:solidFill>
                  <a:latin typeface="Open Sauce"/>
                  <a:ea typeface="Open Sauce"/>
                  <a:cs typeface="Open Sauce"/>
                  <a:sym typeface="Open Sauce"/>
                </a:rPr>
                <a:t>The predicted labels from the model are fetched and retrieved using the MQTT protocol and HiveMQ.</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0">
            <a:off x="0" y="-5722950"/>
            <a:ext cx="13506576" cy="16009950"/>
          </a:xfrm>
          <a:custGeom>
            <a:avLst/>
            <a:gdLst/>
            <a:ahLst/>
            <a:cxnLst/>
            <a:rect r="r" b="b" t="t" l="l"/>
            <a:pathLst>
              <a:path h="16009950" w="13506576">
                <a:moveTo>
                  <a:pt x="13506576" y="0"/>
                </a:moveTo>
                <a:lnTo>
                  <a:pt x="0" y="0"/>
                </a:lnTo>
                <a:lnTo>
                  <a:pt x="0" y="16009950"/>
                </a:lnTo>
                <a:lnTo>
                  <a:pt x="13506576" y="16009950"/>
                </a:lnTo>
                <a:lnTo>
                  <a:pt x="13506576" y="0"/>
                </a:lnTo>
                <a:close/>
              </a:path>
            </a:pathLst>
          </a:custGeom>
          <a:blipFill>
            <a:blip r:embed="rId2">
              <a:alphaModFix amt="49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354037" y="3959829"/>
            <a:ext cx="11579925" cy="2367342"/>
            <a:chOff x="0" y="0"/>
            <a:chExt cx="15439900" cy="3156456"/>
          </a:xfrm>
        </p:grpSpPr>
        <p:sp>
          <p:nvSpPr>
            <p:cNvPr name="TextBox 4" id="4"/>
            <p:cNvSpPr txBox="true"/>
            <p:nvPr/>
          </p:nvSpPr>
          <p:spPr>
            <a:xfrm rot="0">
              <a:off x="0" y="0"/>
              <a:ext cx="15439900" cy="1714500"/>
            </a:xfrm>
            <a:prstGeom prst="rect">
              <a:avLst/>
            </a:prstGeom>
          </p:spPr>
          <p:txBody>
            <a:bodyPr anchor="t" rtlCol="false" tIns="0" lIns="0" bIns="0" rIns="0">
              <a:spAutoFit/>
            </a:bodyPr>
            <a:lstStyle/>
            <a:p>
              <a:pPr algn="ctr" marL="0" indent="0" lvl="0">
                <a:lnSpc>
                  <a:spcPts val="10142"/>
                </a:lnSpc>
                <a:spcBef>
                  <a:spcPct val="0"/>
                </a:spcBef>
              </a:pPr>
              <a:r>
                <a:rPr lang="en-US" sz="8452">
                  <a:solidFill>
                    <a:srgbClr val="9179FA"/>
                  </a:solidFill>
                  <a:latin typeface="Open Sauce Bold"/>
                  <a:ea typeface="Open Sauce Bold"/>
                  <a:cs typeface="Open Sauce Bold"/>
                  <a:sym typeface="Open Sauce Bold"/>
                </a:rPr>
                <a:t>System Lifecycle</a:t>
              </a:r>
            </a:p>
          </p:txBody>
        </p:sp>
        <p:sp>
          <p:nvSpPr>
            <p:cNvPr name="TextBox 5" id="5"/>
            <p:cNvSpPr txBox="true"/>
            <p:nvPr/>
          </p:nvSpPr>
          <p:spPr>
            <a:xfrm rot="0">
              <a:off x="0" y="2472976"/>
              <a:ext cx="15439900" cy="683480"/>
            </a:xfrm>
            <a:prstGeom prst="rect">
              <a:avLst/>
            </a:prstGeom>
          </p:spPr>
          <p:txBody>
            <a:bodyPr anchor="t" rtlCol="false" tIns="0" lIns="0" bIns="0" rIns="0">
              <a:spAutoFit/>
            </a:bodyPr>
            <a:lstStyle/>
            <a:p>
              <a:pPr algn="just">
                <a:lnSpc>
                  <a:spcPts val="4474"/>
                </a:lnSpc>
              </a:pP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descr="Tech Pattern 3D Dotted Pattern"/>
          <p:cNvSpPr/>
          <p:nvPr/>
        </p:nvSpPr>
        <p:spPr>
          <a:xfrm flipH="true" flipV="false" rot="0">
            <a:off x="8241521" y="-1362990"/>
            <a:ext cx="12060782" cy="9166194"/>
          </a:xfrm>
          <a:custGeom>
            <a:avLst/>
            <a:gdLst/>
            <a:ahLst/>
            <a:cxnLst/>
            <a:rect r="r" b="b" t="t" l="l"/>
            <a:pathLst>
              <a:path h="9166194" w="12060782">
                <a:moveTo>
                  <a:pt x="12060781" y="0"/>
                </a:moveTo>
                <a:lnTo>
                  <a:pt x="0" y="0"/>
                </a:lnTo>
                <a:lnTo>
                  <a:pt x="0" y="9166194"/>
                </a:lnTo>
                <a:lnTo>
                  <a:pt x="12060781" y="9166194"/>
                </a:lnTo>
                <a:lnTo>
                  <a:pt x="12060781" y="0"/>
                </a:lnTo>
                <a:close/>
              </a:path>
            </a:pathLst>
          </a:custGeom>
          <a:blipFill>
            <a:blip r:embed="rId2">
              <a:alphaModFix amt="77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83121" y="3351804"/>
            <a:ext cx="2029318" cy="451956"/>
          </a:xfrm>
          <a:prstGeom prst="rect">
            <a:avLst/>
          </a:prstGeom>
        </p:spPr>
        <p:txBody>
          <a:bodyPr anchor="t" rtlCol="false" tIns="0" lIns="0" bIns="0" rIns="0">
            <a:spAutoFit/>
          </a:bodyPr>
          <a:lstStyle/>
          <a:p>
            <a:pPr algn="l">
              <a:lnSpc>
                <a:spcPts val="3779"/>
              </a:lnSpc>
            </a:pPr>
            <a:r>
              <a:rPr lang="en-US" sz="2699">
                <a:solidFill>
                  <a:srgbClr val="FFFFFF"/>
                </a:solidFill>
                <a:latin typeface="Open Sauce Medium"/>
                <a:ea typeface="Open Sauce Medium"/>
                <a:cs typeface="Open Sauce Medium"/>
                <a:sym typeface="Open Sauce Medium"/>
              </a:rPr>
              <a:t>ESP32</a:t>
            </a:r>
          </a:p>
        </p:txBody>
      </p:sp>
      <p:sp>
        <p:nvSpPr>
          <p:cNvPr name="TextBox 4" id="4"/>
          <p:cNvSpPr txBox="true"/>
          <p:nvPr/>
        </p:nvSpPr>
        <p:spPr>
          <a:xfrm rot="0">
            <a:off x="3312439" y="3351804"/>
            <a:ext cx="2371344" cy="451956"/>
          </a:xfrm>
          <a:prstGeom prst="rect">
            <a:avLst/>
          </a:prstGeom>
        </p:spPr>
        <p:txBody>
          <a:bodyPr anchor="t" rtlCol="false" tIns="0" lIns="0" bIns="0" rIns="0">
            <a:spAutoFit/>
          </a:bodyPr>
          <a:lstStyle/>
          <a:p>
            <a:pPr algn="l">
              <a:lnSpc>
                <a:spcPts val="3779"/>
              </a:lnSpc>
            </a:pPr>
            <a:r>
              <a:rPr lang="en-US" sz="2699">
                <a:solidFill>
                  <a:srgbClr val="FFFFFF"/>
                </a:solidFill>
                <a:latin typeface="Open Sauce Medium"/>
                <a:ea typeface="Open Sauce Medium"/>
                <a:cs typeface="Open Sauce Medium"/>
                <a:sym typeface="Open Sauce Medium"/>
              </a:rPr>
              <a:t>MQTT Broker </a:t>
            </a:r>
          </a:p>
        </p:txBody>
      </p:sp>
      <p:grpSp>
        <p:nvGrpSpPr>
          <p:cNvPr name="Group 5" id="5"/>
          <p:cNvGrpSpPr/>
          <p:nvPr/>
        </p:nvGrpSpPr>
        <p:grpSpPr>
          <a:xfrm rot="0">
            <a:off x="7040702" y="3882347"/>
            <a:ext cx="141771" cy="141771"/>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9179FA"/>
            </a:solidFill>
          </p:spPr>
        </p:sp>
      </p:grpSp>
      <p:grpSp>
        <p:nvGrpSpPr>
          <p:cNvPr name="Group 7" id="7"/>
          <p:cNvGrpSpPr/>
          <p:nvPr/>
        </p:nvGrpSpPr>
        <p:grpSpPr>
          <a:xfrm rot="0">
            <a:off x="1973237" y="6119484"/>
            <a:ext cx="141771" cy="141771"/>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9179FA"/>
            </a:solidFill>
          </p:spPr>
        </p:sp>
      </p:grpSp>
      <p:grpSp>
        <p:nvGrpSpPr>
          <p:cNvPr name="Group 9" id="9"/>
          <p:cNvGrpSpPr/>
          <p:nvPr/>
        </p:nvGrpSpPr>
        <p:grpSpPr>
          <a:xfrm rot="0">
            <a:off x="4586713" y="6119484"/>
            <a:ext cx="141771" cy="141771"/>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9179FA"/>
            </a:solidFill>
          </p:spPr>
        </p:sp>
      </p:grpSp>
      <p:sp>
        <p:nvSpPr>
          <p:cNvPr name="AutoShape 11" id="11"/>
          <p:cNvSpPr/>
          <p:nvPr/>
        </p:nvSpPr>
        <p:spPr>
          <a:xfrm flipV="true">
            <a:off x="1790282" y="2066896"/>
            <a:ext cx="2646162" cy="69037"/>
          </a:xfrm>
          <a:prstGeom prst="line">
            <a:avLst/>
          </a:prstGeom>
          <a:ln cap="rnd" w="9525">
            <a:solidFill>
              <a:srgbClr val="9179FA"/>
            </a:solidFill>
            <a:prstDash val="solid"/>
            <a:headEnd type="none" len="sm" w="sm"/>
            <a:tailEnd type="none" len="sm" w="sm"/>
          </a:ln>
        </p:spPr>
      </p:sp>
      <p:grpSp>
        <p:nvGrpSpPr>
          <p:cNvPr name="Group 12" id="12"/>
          <p:cNvGrpSpPr/>
          <p:nvPr/>
        </p:nvGrpSpPr>
        <p:grpSpPr>
          <a:xfrm rot="0">
            <a:off x="1798804" y="2065048"/>
            <a:ext cx="141771" cy="141771"/>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9179FA"/>
            </a:solidFill>
          </p:spPr>
        </p:sp>
      </p:grpSp>
      <p:sp>
        <p:nvSpPr>
          <p:cNvPr name="TextBox 14" id="14"/>
          <p:cNvSpPr txBox="true"/>
          <p:nvPr/>
        </p:nvSpPr>
        <p:spPr>
          <a:xfrm rot="0">
            <a:off x="4000915" y="1494581"/>
            <a:ext cx="2371344" cy="451956"/>
          </a:xfrm>
          <a:prstGeom prst="rect">
            <a:avLst/>
          </a:prstGeom>
        </p:spPr>
        <p:txBody>
          <a:bodyPr anchor="t" rtlCol="false" tIns="0" lIns="0" bIns="0" rIns="0">
            <a:spAutoFit/>
          </a:bodyPr>
          <a:lstStyle/>
          <a:p>
            <a:pPr algn="l">
              <a:lnSpc>
                <a:spcPts val="3779"/>
              </a:lnSpc>
            </a:pPr>
            <a:r>
              <a:rPr lang="en-US" sz="2699">
                <a:solidFill>
                  <a:srgbClr val="FFFFFF"/>
                </a:solidFill>
                <a:latin typeface="Open Sauce Medium"/>
                <a:ea typeface="Open Sauce Medium"/>
                <a:cs typeface="Open Sauce Medium"/>
                <a:sym typeface="Open Sauce Medium"/>
              </a:rPr>
              <a:t>Flutter</a:t>
            </a:r>
          </a:p>
        </p:txBody>
      </p:sp>
      <p:grpSp>
        <p:nvGrpSpPr>
          <p:cNvPr name="Group 15" id="15"/>
          <p:cNvGrpSpPr/>
          <p:nvPr/>
        </p:nvGrpSpPr>
        <p:grpSpPr>
          <a:xfrm rot="0">
            <a:off x="4436420" y="1994162"/>
            <a:ext cx="141771" cy="141771"/>
            <a:chOff x="0" y="0"/>
            <a:chExt cx="6350000" cy="6350000"/>
          </a:xfrm>
        </p:grpSpPr>
        <p:sp>
          <p:nvSpPr>
            <p:cNvPr name="Freeform 16" id="1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9179FA"/>
            </a:solidFill>
          </p:spPr>
        </p:sp>
      </p:grpSp>
      <p:sp>
        <p:nvSpPr>
          <p:cNvPr name="TextBox 17" id="17"/>
          <p:cNvSpPr txBox="true"/>
          <p:nvPr/>
        </p:nvSpPr>
        <p:spPr>
          <a:xfrm rot="0">
            <a:off x="1171468" y="1542206"/>
            <a:ext cx="2371344" cy="451956"/>
          </a:xfrm>
          <a:prstGeom prst="rect">
            <a:avLst/>
          </a:prstGeom>
        </p:spPr>
        <p:txBody>
          <a:bodyPr anchor="t" rtlCol="false" tIns="0" lIns="0" bIns="0" rIns="0">
            <a:spAutoFit/>
          </a:bodyPr>
          <a:lstStyle/>
          <a:p>
            <a:pPr algn="l">
              <a:lnSpc>
                <a:spcPts val="3779"/>
              </a:lnSpc>
            </a:pPr>
            <a:r>
              <a:rPr lang="en-US" sz="2699">
                <a:solidFill>
                  <a:srgbClr val="FFFFFF"/>
                </a:solidFill>
                <a:latin typeface="Open Sauce Medium"/>
                <a:ea typeface="Open Sauce Medium"/>
                <a:cs typeface="Open Sauce Medium"/>
                <a:sym typeface="Open Sauce Medium"/>
              </a:rPr>
              <a:t>Firebase</a:t>
            </a:r>
          </a:p>
        </p:txBody>
      </p:sp>
      <p:sp>
        <p:nvSpPr>
          <p:cNvPr name="TextBox 18" id="18"/>
          <p:cNvSpPr txBox="true"/>
          <p:nvPr/>
        </p:nvSpPr>
        <p:spPr>
          <a:xfrm rot="0">
            <a:off x="6723103" y="3351804"/>
            <a:ext cx="2371344" cy="451956"/>
          </a:xfrm>
          <a:prstGeom prst="rect">
            <a:avLst/>
          </a:prstGeom>
        </p:spPr>
        <p:txBody>
          <a:bodyPr anchor="t" rtlCol="false" tIns="0" lIns="0" bIns="0" rIns="0">
            <a:spAutoFit/>
          </a:bodyPr>
          <a:lstStyle/>
          <a:p>
            <a:pPr algn="l">
              <a:lnSpc>
                <a:spcPts val="3779"/>
              </a:lnSpc>
            </a:pPr>
            <a:r>
              <a:rPr lang="en-US" sz="2699">
                <a:solidFill>
                  <a:srgbClr val="FFFFFF"/>
                </a:solidFill>
                <a:latin typeface="Open Sauce Medium"/>
                <a:ea typeface="Open Sauce Medium"/>
                <a:cs typeface="Open Sauce Medium"/>
                <a:sym typeface="Open Sauce Medium"/>
              </a:rPr>
              <a:t>Flutter</a:t>
            </a:r>
          </a:p>
        </p:txBody>
      </p:sp>
      <p:sp>
        <p:nvSpPr>
          <p:cNvPr name="AutoShape 19" id="19"/>
          <p:cNvSpPr/>
          <p:nvPr/>
        </p:nvSpPr>
        <p:spPr>
          <a:xfrm>
            <a:off x="1884635" y="3953233"/>
            <a:ext cx="2542591" cy="0"/>
          </a:xfrm>
          <a:prstGeom prst="line">
            <a:avLst/>
          </a:prstGeom>
          <a:ln cap="rnd" w="9525">
            <a:solidFill>
              <a:srgbClr val="9179FA"/>
            </a:solidFill>
            <a:prstDash val="solid"/>
            <a:headEnd type="none" len="sm" w="sm"/>
            <a:tailEnd type="none" len="sm" w="sm"/>
          </a:ln>
        </p:spPr>
      </p:sp>
      <p:grpSp>
        <p:nvGrpSpPr>
          <p:cNvPr name="Group 20" id="20"/>
          <p:cNvGrpSpPr/>
          <p:nvPr/>
        </p:nvGrpSpPr>
        <p:grpSpPr>
          <a:xfrm rot="0">
            <a:off x="1742864" y="3921327"/>
            <a:ext cx="141771" cy="141771"/>
            <a:chOff x="0" y="0"/>
            <a:chExt cx="6350000" cy="6350000"/>
          </a:xfrm>
        </p:grpSpPr>
        <p:sp>
          <p:nvSpPr>
            <p:cNvPr name="Freeform 21" id="2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9179FA"/>
            </a:solidFill>
          </p:spPr>
        </p:sp>
      </p:grpSp>
      <p:grpSp>
        <p:nvGrpSpPr>
          <p:cNvPr name="Group 22" id="22"/>
          <p:cNvGrpSpPr/>
          <p:nvPr/>
        </p:nvGrpSpPr>
        <p:grpSpPr>
          <a:xfrm rot="0">
            <a:off x="4356340" y="3896123"/>
            <a:ext cx="141771" cy="141771"/>
            <a:chOff x="0" y="0"/>
            <a:chExt cx="6350000" cy="6350000"/>
          </a:xfrm>
        </p:grpSpPr>
        <p:sp>
          <p:nvSpPr>
            <p:cNvPr name="Freeform 23" id="2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9179FA"/>
            </a:solidFill>
          </p:spPr>
        </p:sp>
      </p:grpSp>
      <p:sp>
        <p:nvSpPr>
          <p:cNvPr name="AutoShape 24" id="24"/>
          <p:cNvSpPr/>
          <p:nvPr/>
        </p:nvSpPr>
        <p:spPr>
          <a:xfrm>
            <a:off x="4498111" y="3967009"/>
            <a:ext cx="2542591" cy="0"/>
          </a:xfrm>
          <a:prstGeom prst="line">
            <a:avLst/>
          </a:prstGeom>
          <a:ln cap="rnd" w="9525">
            <a:solidFill>
              <a:srgbClr val="9179FA"/>
            </a:solidFill>
            <a:prstDash val="solid"/>
            <a:headEnd type="none" len="sm" w="sm"/>
            <a:tailEnd type="none" len="sm" w="sm"/>
          </a:ln>
        </p:spPr>
      </p:sp>
      <p:sp>
        <p:nvSpPr>
          <p:cNvPr name="TextBox 25" id="25"/>
          <p:cNvSpPr txBox="true"/>
          <p:nvPr/>
        </p:nvSpPr>
        <p:spPr>
          <a:xfrm rot="0">
            <a:off x="1180429" y="5516228"/>
            <a:ext cx="2029318" cy="422282"/>
          </a:xfrm>
          <a:prstGeom prst="rect">
            <a:avLst/>
          </a:prstGeom>
        </p:spPr>
        <p:txBody>
          <a:bodyPr anchor="t" rtlCol="false" tIns="0" lIns="0" bIns="0" rIns="0">
            <a:spAutoFit/>
          </a:bodyPr>
          <a:lstStyle/>
          <a:p>
            <a:pPr algn="l">
              <a:lnSpc>
                <a:spcPts val="3499"/>
              </a:lnSpc>
            </a:pPr>
            <a:r>
              <a:rPr lang="en-US" sz="2499">
                <a:solidFill>
                  <a:srgbClr val="FFFFFF"/>
                </a:solidFill>
                <a:latin typeface="Open Sauce Medium"/>
                <a:ea typeface="Open Sauce Medium"/>
                <a:cs typeface="Open Sauce Medium"/>
                <a:sym typeface="Open Sauce Medium"/>
              </a:rPr>
              <a:t>Python File</a:t>
            </a:r>
          </a:p>
        </p:txBody>
      </p:sp>
      <p:sp>
        <p:nvSpPr>
          <p:cNvPr name="AutoShape 26" id="26"/>
          <p:cNvSpPr/>
          <p:nvPr/>
        </p:nvSpPr>
        <p:spPr>
          <a:xfrm>
            <a:off x="2044122" y="6182901"/>
            <a:ext cx="2542591" cy="0"/>
          </a:xfrm>
          <a:prstGeom prst="line">
            <a:avLst/>
          </a:prstGeom>
          <a:ln cap="rnd" w="9525">
            <a:solidFill>
              <a:srgbClr val="9179FA"/>
            </a:solidFill>
            <a:prstDash val="solid"/>
            <a:headEnd type="none" len="sm" w="sm"/>
            <a:tailEnd type="none" len="sm" w="sm"/>
          </a:ln>
        </p:spPr>
      </p:sp>
      <p:sp>
        <p:nvSpPr>
          <p:cNvPr name="TextBox 27" id="27"/>
          <p:cNvSpPr txBox="true"/>
          <p:nvPr/>
        </p:nvSpPr>
        <p:spPr>
          <a:xfrm rot="0">
            <a:off x="3841949" y="5553204"/>
            <a:ext cx="2371344" cy="451956"/>
          </a:xfrm>
          <a:prstGeom prst="rect">
            <a:avLst/>
          </a:prstGeom>
        </p:spPr>
        <p:txBody>
          <a:bodyPr anchor="t" rtlCol="false" tIns="0" lIns="0" bIns="0" rIns="0">
            <a:spAutoFit/>
          </a:bodyPr>
          <a:lstStyle/>
          <a:p>
            <a:pPr algn="l">
              <a:lnSpc>
                <a:spcPts val="3779"/>
              </a:lnSpc>
            </a:pPr>
            <a:r>
              <a:rPr lang="en-US" sz="2699">
                <a:solidFill>
                  <a:srgbClr val="FFFFFF"/>
                </a:solidFill>
                <a:latin typeface="Open Sauce Medium"/>
                <a:ea typeface="Open Sauce Medium"/>
                <a:cs typeface="Open Sauce Medium"/>
                <a:sym typeface="Open Sauce Medium"/>
              </a:rPr>
              <a:t>Firebase</a:t>
            </a:r>
          </a:p>
        </p:txBody>
      </p:sp>
      <p:sp>
        <p:nvSpPr>
          <p:cNvPr name="TextBox 28" id="28"/>
          <p:cNvSpPr txBox="true"/>
          <p:nvPr/>
        </p:nvSpPr>
        <p:spPr>
          <a:xfrm rot="0">
            <a:off x="6142407" y="5553204"/>
            <a:ext cx="2257335" cy="451956"/>
          </a:xfrm>
          <a:prstGeom prst="rect">
            <a:avLst/>
          </a:prstGeom>
        </p:spPr>
        <p:txBody>
          <a:bodyPr anchor="t" rtlCol="false" tIns="0" lIns="0" bIns="0" rIns="0">
            <a:spAutoFit/>
          </a:bodyPr>
          <a:lstStyle/>
          <a:p>
            <a:pPr algn="l">
              <a:lnSpc>
                <a:spcPts val="3779"/>
              </a:lnSpc>
            </a:pPr>
            <a:r>
              <a:rPr lang="en-US" sz="2699">
                <a:solidFill>
                  <a:srgbClr val="FFFFFF"/>
                </a:solidFill>
                <a:latin typeface="Open Sauce Medium"/>
                <a:ea typeface="Open Sauce Medium"/>
                <a:cs typeface="Open Sauce Medium"/>
                <a:sym typeface="Open Sauce Medium"/>
              </a:rPr>
              <a:t>MQTT Broker </a:t>
            </a:r>
          </a:p>
        </p:txBody>
      </p:sp>
      <p:sp>
        <p:nvSpPr>
          <p:cNvPr name="AutoShape 29" id="29"/>
          <p:cNvSpPr/>
          <p:nvPr/>
        </p:nvSpPr>
        <p:spPr>
          <a:xfrm>
            <a:off x="4728484" y="6178309"/>
            <a:ext cx="2542591" cy="0"/>
          </a:xfrm>
          <a:prstGeom prst="line">
            <a:avLst/>
          </a:prstGeom>
          <a:ln cap="rnd" w="9525">
            <a:solidFill>
              <a:srgbClr val="9179FA"/>
            </a:solidFill>
            <a:prstDash val="solid"/>
            <a:headEnd type="none" len="sm" w="sm"/>
            <a:tailEnd type="none" len="sm" w="sm"/>
          </a:ln>
        </p:spPr>
      </p:sp>
      <p:grpSp>
        <p:nvGrpSpPr>
          <p:cNvPr name="Group 30" id="30"/>
          <p:cNvGrpSpPr/>
          <p:nvPr/>
        </p:nvGrpSpPr>
        <p:grpSpPr>
          <a:xfrm rot="0">
            <a:off x="7271075" y="6107424"/>
            <a:ext cx="141771" cy="141771"/>
            <a:chOff x="0" y="0"/>
            <a:chExt cx="6350000" cy="6350000"/>
          </a:xfrm>
        </p:grpSpPr>
        <p:sp>
          <p:nvSpPr>
            <p:cNvPr name="Freeform 31" id="3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9179FA"/>
            </a:solidFill>
          </p:spPr>
        </p:sp>
      </p:grpSp>
      <p:sp>
        <p:nvSpPr>
          <p:cNvPr name="AutoShape 32" id="32"/>
          <p:cNvSpPr/>
          <p:nvPr/>
        </p:nvSpPr>
        <p:spPr>
          <a:xfrm flipV="true">
            <a:off x="7414323" y="5345453"/>
            <a:ext cx="2438274" cy="828508"/>
          </a:xfrm>
          <a:prstGeom prst="line">
            <a:avLst/>
          </a:prstGeom>
          <a:ln cap="rnd" w="9525">
            <a:solidFill>
              <a:srgbClr val="9179FA"/>
            </a:solidFill>
            <a:prstDash val="solid"/>
            <a:headEnd type="none" len="sm" w="sm"/>
            <a:tailEnd type="none" len="sm" w="sm"/>
          </a:ln>
        </p:spPr>
      </p:sp>
      <p:sp>
        <p:nvSpPr>
          <p:cNvPr name="AutoShape 33" id="33"/>
          <p:cNvSpPr/>
          <p:nvPr/>
        </p:nvSpPr>
        <p:spPr>
          <a:xfrm>
            <a:off x="7414323" y="6244603"/>
            <a:ext cx="2295026" cy="760391"/>
          </a:xfrm>
          <a:prstGeom prst="line">
            <a:avLst/>
          </a:prstGeom>
          <a:ln cap="rnd" w="9525">
            <a:solidFill>
              <a:srgbClr val="9179FA"/>
            </a:solidFill>
            <a:prstDash val="solid"/>
            <a:headEnd type="none" len="sm" w="sm"/>
            <a:tailEnd type="none" len="sm" w="sm"/>
          </a:ln>
        </p:spPr>
      </p:sp>
      <p:sp>
        <p:nvSpPr>
          <p:cNvPr name="TextBox 34" id="34"/>
          <p:cNvSpPr txBox="true"/>
          <p:nvPr/>
        </p:nvSpPr>
        <p:spPr>
          <a:xfrm rot="0">
            <a:off x="9089875" y="6341942"/>
            <a:ext cx="2371344" cy="451956"/>
          </a:xfrm>
          <a:prstGeom prst="rect">
            <a:avLst/>
          </a:prstGeom>
        </p:spPr>
        <p:txBody>
          <a:bodyPr anchor="t" rtlCol="false" tIns="0" lIns="0" bIns="0" rIns="0">
            <a:spAutoFit/>
          </a:bodyPr>
          <a:lstStyle/>
          <a:p>
            <a:pPr algn="l">
              <a:lnSpc>
                <a:spcPts val="3779"/>
              </a:lnSpc>
            </a:pPr>
            <a:r>
              <a:rPr lang="en-US" sz="2699">
                <a:solidFill>
                  <a:srgbClr val="FFFFFF"/>
                </a:solidFill>
                <a:latin typeface="Open Sauce Medium"/>
                <a:ea typeface="Open Sauce Medium"/>
                <a:cs typeface="Open Sauce Medium"/>
                <a:sym typeface="Open Sauce Medium"/>
              </a:rPr>
              <a:t>Flutter</a:t>
            </a:r>
          </a:p>
        </p:txBody>
      </p:sp>
      <p:sp>
        <p:nvSpPr>
          <p:cNvPr name="TextBox 35" id="35"/>
          <p:cNvSpPr txBox="true"/>
          <p:nvPr/>
        </p:nvSpPr>
        <p:spPr>
          <a:xfrm rot="0">
            <a:off x="8447325" y="4772130"/>
            <a:ext cx="2895784" cy="451956"/>
          </a:xfrm>
          <a:prstGeom prst="rect">
            <a:avLst/>
          </a:prstGeom>
        </p:spPr>
        <p:txBody>
          <a:bodyPr anchor="t" rtlCol="false" tIns="0" lIns="0" bIns="0" rIns="0">
            <a:spAutoFit/>
          </a:bodyPr>
          <a:lstStyle/>
          <a:p>
            <a:pPr algn="l">
              <a:lnSpc>
                <a:spcPts val="3779"/>
              </a:lnSpc>
            </a:pPr>
            <a:r>
              <a:rPr lang="en-US" sz="2699">
                <a:solidFill>
                  <a:srgbClr val="FFFFFF"/>
                </a:solidFill>
                <a:latin typeface="Open Sauce"/>
                <a:ea typeface="Open Sauce"/>
                <a:cs typeface="Open Sauce"/>
                <a:sym typeface="Open Sauce"/>
              </a:rPr>
              <a:t>Speaker Module</a:t>
            </a:r>
          </a:p>
        </p:txBody>
      </p:sp>
      <p:grpSp>
        <p:nvGrpSpPr>
          <p:cNvPr name="Group 36" id="36"/>
          <p:cNvGrpSpPr/>
          <p:nvPr/>
        </p:nvGrpSpPr>
        <p:grpSpPr>
          <a:xfrm rot="0">
            <a:off x="9710826" y="5334719"/>
            <a:ext cx="141771" cy="141771"/>
            <a:chOff x="0" y="0"/>
            <a:chExt cx="6350000" cy="6350000"/>
          </a:xfrm>
        </p:grpSpPr>
        <p:sp>
          <p:nvSpPr>
            <p:cNvPr name="Freeform 37" id="3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9179FA"/>
            </a:solidFill>
          </p:spPr>
        </p:sp>
      </p:grpSp>
      <p:grpSp>
        <p:nvGrpSpPr>
          <p:cNvPr name="Group 38" id="38"/>
          <p:cNvGrpSpPr/>
          <p:nvPr/>
        </p:nvGrpSpPr>
        <p:grpSpPr>
          <a:xfrm rot="0">
            <a:off x="9638464" y="7004994"/>
            <a:ext cx="141771" cy="141771"/>
            <a:chOff x="0" y="0"/>
            <a:chExt cx="6350000" cy="6350000"/>
          </a:xfrm>
        </p:grpSpPr>
        <p:sp>
          <p:nvSpPr>
            <p:cNvPr name="Freeform 39" id="3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9179FA"/>
            </a:solidFill>
          </p:spPr>
        </p:sp>
      </p:grpSp>
      <p:sp>
        <p:nvSpPr>
          <p:cNvPr name="TextBox 40" id="40"/>
          <p:cNvSpPr txBox="true"/>
          <p:nvPr/>
        </p:nvSpPr>
        <p:spPr>
          <a:xfrm rot="0">
            <a:off x="11668722" y="1456481"/>
            <a:ext cx="5926931" cy="810997"/>
          </a:xfrm>
          <a:prstGeom prst="rect">
            <a:avLst/>
          </a:prstGeom>
        </p:spPr>
        <p:txBody>
          <a:bodyPr anchor="t" rtlCol="false" tIns="0" lIns="0" bIns="0" rIns="0">
            <a:spAutoFit/>
          </a:bodyPr>
          <a:lstStyle/>
          <a:p>
            <a:pPr algn="ctr">
              <a:lnSpc>
                <a:spcPts val="6749"/>
              </a:lnSpc>
            </a:pPr>
            <a:r>
              <a:rPr lang="en-US" sz="4820">
                <a:solidFill>
                  <a:srgbClr val="FFFFFF"/>
                </a:solidFill>
                <a:latin typeface="Canva Sans"/>
                <a:ea typeface="Canva Sans"/>
                <a:cs typeface="Canva Sans"/>
                <a:sym typeface="Canva Sans"/>
              </a:rPr>
              <a:t>User Authentication</a:t>
            </a:r>
          </a:p>
        </p:txBody>
      </p:sp>
      <p:sp>
        <p:nvSpPr>
          <p:cNvPr name="TextBox 41" id="41"/>
          <p:cNvSpPr txBox="true"/>
          <p:nvPr/>
        </p:nvSpPr>
        <p:spPr>
          <a:xfrm rot="0">
            <a:off x="12294022" y="3504872"/>
            <a:ext cx="4870549" cy="810997"/>
          </a:xfrm>
          <a:prstGeom prst="rect">
            <a:avLst/>
          </a:prstGeom>
        </p:spPr>
        <p:txBody>
          <a:bodyPr anchor="t" rtlCol="false" tIns="0" lIns="0" bIns="0" rIns="0">
            <a:spAutoFit/>
          </a:bodyPr>
          <a:lstStyle/>
          <a:p>
            <a:pPr algn="ctr">
              <a:lnSpc>
                <a:spcPts val="6749"/>
              </a:lnSpc>
            </a:pPr>
            <a:r>
              <a:rPr lang="en-US" sz="4820">
                <a:solidFill>
                  <a:srgbClr val="FFFFFF"/>
                </a:solidFill>
                <a:latin typeface="Canva Sans"/>
                <a:ea typeface="Canva Sans"/>
                <a:cs typeface="Canva Sans"/>
                <a:sym typeface="Canva Sans"/>
              </a:rPr>
              <a:t>Sensor Readings</a:t>
            </a:r>
          </a:p>
        </p:txBody>
      </p:sp>
      <p:sp>
        <p:nvSpPr>
          <p:cNvPr name="TextBox 42" id="42"/>
          <p:cNvSpPr txBox="true"/>
          <p:nvPr/>
        </p:nvSpPr>
        <p:spPr>
          <a:xfrm rot="0">
            <a:off x="12199293" y="5354633"/>
            <a:ext cx="5060007" cy="810997"/>
          </a:xfrm>
          <a:prstGeom prst="rect">
            <a:avLst/>
          </a:prstGeom>
        </p:spPr>
        <p:txBody>
          <a:bodyPr anchor="t" rtlCol="false" tIns="0" lIns="0" bIns="0" rIns="0">
            <a:spAutoFit/>
          </a:bodyPr>
          <a:lstStyle/>
          <a:p>
            <a:pPr algn="ctr">
              <a:lnSpc>
                <a:spcPts val="6749"/>
              </a:lnSpc>
            </a:pPr>
            <a:r>
              <a:rPr lang="en-US" sz="4820">
                <a:solidFill>
                  <a:srgbClr val="FFFFFF"/>
                </a:solidFill>
                <a:latin typeface="Canva Sans"/>
                <a:ea typeface="Canva Sans"/>
                <a:cs typeface="Canva Sans"/>
                <a:sym typeface="Canva Sans"/>
              </a:rPr>
              <a:t>Object Detection</a:t>
            </a:r>
          </a:p>
        </p:txBody>
      </p:sp>
      <p:sp>
        <p:nvSpPr>
          <p:cNvPr name="TextBox 43" id="43"/>
          <p:cNvSpPr txBox="true"/>
          <p:nvPr/>
        </p:nvSpPr>
        <p:spPr>
          <a:xfrm rot="0">
            <a:off x="2776652" y="8274501"/>
            <a:ext cx="13021394" cy="1209675"/>
          </a:xfrm>
          <a:prstGeom prst="rect">
            <a:avLst/>
          </a:prstGeom>
        </p:spPr>
        <p:txBody>
          <a:bodyPr anchor="t" rtlCol="false" tIns="0" lIns="0" bIns="0" rIns="0">
            <a:spAutoFit/>
          </a:bodyPr>
          <a:lstStyle/>
          <a:p>
            <a:pPr algn="ctr" marL="0" indent="0" lvl="0">
              <a:lnSpc>
                <a:spcPts val="9627"/>
              </a:lnSpc>
            </a:pPr>
            <a:r>
              <a:rPr lang="en-US" sz="8022">
                <a:solidFill>
                  <a:srgbClr val="FFFFFF"/>
                </a:solidFill>
                <a:latin typeface="Open Sauce Bold"/>
                <a:ea typeface="Open Sauce Bold"/>
                <a:cs typeface="Open Sauce Bold"/>
                <a:sym typeface="Open Sauce Bold"/>
              </a:rPr>
              <a:t>Cloud Connections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10800000">
            <a:off x="-4155032" y="-1664506"/>
            <a:ext cx="16461989" cy="12511111"/>
          </a:xfrm>
          <a:custGeom>
            <a:avLst/>
            <a:gdLst/>
            <a:ahLst/>
            <a:cxnLst/>
            <a:rect r="r" b="b" t="t" l="l"/>
            <a:pathLst>
              <a:path h="12511111" w="16461989">
                <a:moveTo>
                  <a:pt x="16461989" y="0"/>
                </a:moveTo>
                <a:lnTo>
                  <a:pt x="0" y="0"/>
                </a:lnTo>
                <a:lnTo>
                  <a:pt x="0" y="12511112"/>
                </a:lnTo>
                <a:lnTo>
                  <a:pt x="16461989" y="12511112"/>
                </a:lnTo>
                <a:lnTo>
                  <a:pt x="16461989" y="0"/>
                </a:lnTo>
                <a:close/>
              </a:path>
            </a:pathLst>
          </a:custGeom>
          <a:blipFill>
            <a:blip r:embed="rId2">
              <a:alphaModFix amt="77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049893" y="3857625"/>
            <a:ext cx="9357222" cy="2571750"/>
          </a:xfrm>
          <a:prstGeom prst="rect">
            <a:avLst/>
          </a:prstGeom>
        </p:spPr>
        <p:txBody>
          <a:bodyPr anchor="t" rtlCol="false" tIns="0" lIns="0" bIns="0" rIns="0">
            <a:spAutoFit/>
          </a:bodyPr>
          <a:lstStyle/>
          <a:p>
            <a:pPr algn="l">
              <a:lnSpc>
                <a:spcPts val="10199"/>
              </a:lnSpc>
            </a:pPr>
            <a:r>
              <a:rPr lang="en-US" sz="8499">
                <a:solidFill>
                  <a:srgbClr val="9976FF"/>
                </a:solidFill>
                <a:latin typeface="Open Sauce Bold"/>
                <a:ea typeface="Open Sauce Bold"/>
                <a:cs typeface="Open Sauce Bold"/>
                <a:sym typeface="Open Sauce Bold"/>
              </a:rPr>
              <a:t>Flutter</a:t>
            </a:r>
          </a:p>
          <a:p>
            <a:pPr algn="l">
              <a:lnSpc>
                <a:spcPts val="10199"/>
              </a:lnSpc>
            </a:pPr>
            <a:r>
              <a:rPr lang="en-US" sz="8499">
                <a:solidFill>
                  <a:srgbClr val="9976FF"/>
                </a:solidFill>
                <a:latin typeface="Open Sauce Bold"/>
                <a:ea typeface="Open Sauce Bold"/>
                <a:cs typeface="Open Sauce Bold"/>
                <a:sym typeface="Open Sauce Bold"/>
              </a:rPr>
              <a:t>Application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585978">
            <a:off x="12065967" y="-1055521"/>
            <a:ext cx="8817218" cy="14005860"/>
            <a:chOff x="0" y="0"/>
            <a:chExt cx="2322230" cy="3688786"/>
          </a:xfrm>
        </p:grpSpPr>
        <p:sp>
          <p:nvSpPr>
            <p:cNvPr name="Freeform 3" id="3"/>
            <p:cNvSpPr/>
            <p:nvPr/>
          </p:nvSpPr>
          <p:spPr>
            <a:xfrm flipH="false" flipV="false" rot="0">
              <a:off x="0" y="0"/>
              <a:ext cx="2322230" cy="3688786"/>
            </a:xfrm>
            <a:custGeom>
              <a:avLst/>
              <a:gdLst/>
              <a:ahLst/>
              <a:cxnLst/>
              <a:rect r="r" b="b" t="t" l="l"/>
              <a:pathLst>
                <a:path h="3688786" w="2322230">
                  <a:moveTo>
                    <a:pt x="0" y="0"/>
                  </a:moveTo>
                  <a:lnTo>
                    <a:pt x="2322230" y="0"/>
                  </a:lnTo>
                  <a:lnTo>
                    <a:pt x="2322230" y="3688786"/>
                  </a:lnTo>
                  <a:lnTo>
                    <a:pt x="0" y="3688786"/>
                  </a:lnTo>
                  <a:close/>
                </a:path>
              </a:pathLst>
            </a:custGeom>
            <a:solidFill>
              <a:srgbClr val="191B25"/>
            </a:solidFill>
          </p:spPr>
        </p:sp>
        <p:sp>
          <p:nvSpPr>
            <p:cNvPr name="TextBox 4" id="4"/>
            <p:cNvSpPr txBox="true"/>
            <p:nvPr/>
          </p:nvSpPr>
          <p:spPr>
            <a:xfrm>
              <a:off x="0" y="-47625"/>
              <a:ext cx="2322230" cy="3736411"/>
            </a:xfrm>
            <a:prstGeom prst="rect">
              <a:avLst/>
            </a:prstGeom>
          </p:spPr>
          <p:txBody>
            <a:bodyPr anchor="ctr" rtlCol="false" tIns="50800" lIns="50800" bIns="50800" rIns="50800"/>
            <a:lstStyle/>
            <a:p>
              <a:pPr algn="ctr">
                <a:lnSpc>
                  <a:spcPts val="2940"/>
                </a:lnSpc>
              </a:pPr>
            </a:p>
          </p:txBody>
        </p:sp>
      </p:grpSp>
      <p:sp>
        <p:nvSpPr>
          <p:cNvPr name="Freeform 5" id="5"/>
          <p:cNvSpPr/>
          <p:nvPr/>
        </p:nvSpPr>
        <p:spPr>
          <a:xfrm flipH="false" flipV="false" rot="0">
            <a:off x="378608" y="388077"/>
            <a:ext cx="7456593" cy="2669286"/>
          </a:xfrm>
          <a:custGeom>
            <a:avLst/>
            <a:gdLst/>
            <a:ahLst/>
            <a:cxnLst/>
            <a:rect r="r" b="b" t="t" l="l"/>
            <a:pathLst>
              <a:path h="2669286" w="7456593">
                <a:moveTo>
                  <a:pt x="0" y="0"/>
                </a:moveTo>
                <a:lnTo>
                  <a:pt x="7456593" y="0"/>
                </a:lnTo>
                <a:lnTo>
                  <a:pt x="7456593" y="2669286"/>
                </a:lnTo>
                <a:lnTo>
                  <a:pt x="0" y="2669286"/>
                </a:lnTo>
                <a:lnTo>
                  <a:pt x="0" y="0"/>
                </a:lnTo>
                <a:close/>
              </a:path>
            </a:pathLst>
          </a:custGeom>
          <a:blipFill>
            <a:blip r:embed="rId2"/>
            <a:stretch>
              <a:fillRect l="0" t="0" r="0" b="0"/>
            </a:stretch>
          </a:blipFill>
        </p:spPr>
      </p:sp>
      <p:sp>
        <p:nvSpPr>
          <p:cNvPr name="Freeform 6" id="6"/>
          <p:cNvSpPr/>
          <p:nvPr/>
        </p:nvSpPr>
        <p:spPr>
          <a:xfrm flipH="false" flipV="false" rot="-3781728">
            <a:off x="3020196" y="4813438"/>
            <a:ext cx="16120539" cy="1399938"/>
          </a:xfrm>
          <a:custGeom>
            <a:avLst/>
            <a:gdLst/>
            <a:ahLst/>
            <a:cxnLst/>
            <a:rect r="r" b="b" t="t" l="l"/>
            <a:pathLst>
              <a:path h="1399938" w="16120539">
                <a:moveTo>
                  <a:pt x="0" y="0"/>
                </a:moveTo>
                <a:lnTo>
                  <a:pt x="16120540" y="0"/>
                </a:lnTo>
                <a:lnTo>
                  <a:pt x="16120540" y="1399937"/>
                </a:lnTo>
                <a:lnTo>
                  <a:pt x="0" y="1399937"/>
                </a:lnTo>
                <a:lnTo>
                  <a:pt x="0" y="0"/>
                </a:lnTo>
                <a:close/>
              </a:path>
            </a:pathLst>
          </a:custGeom>
          <a:blipFill>
            <a:blip r:embed="rId3"/>
            <a:stretch>
              <a:fillRect l="0" t="-46446" r="0" b="-46446"/>
            </a:stretch>
          </a:blipFill>
        </p:spPr>
      </p:sp>
      <p:sp>
        <p:nvSpPr>
          <p:cNvPr name="TextBox 7" id="7"/>
          <p:cNvSpPr txBox="true"/>
          <p:nvPr/>
        </p:nvSpPr>
        <p:spPr>
          <a:xfrm rot="0">
            <a:off x="11080466" y="8599615"/>
            <a:ext cx="7469068" cy="1193544"/>
          </a:xfrm>
          <a:prstGeom prst="rect">
            <a:avLst/>
          </a:prstGeom>
        </p:spPr>
        <p:txBody>
          <a:bodyPr anchor="t" rtlCol="false" tIns="0" lIns="0" bIns="0" rIns="0">
            <a:spAutoFit/>
          </a:bodyPr>
          <a:lstStyle/>
          <a:p>
            <a:pPr algn="ctr">
              <a:lnSpc>
                <a:spcPts val="9814"/>
              </a:lnSpc>
            </a:pPr>
            <a:r>
              <a:rPr lang="en-US" sz="7010">
                <a:solidFill>
                  <a:srgbClr val="FFFFFF"/>
                </a:solidFill>
                <a:latin typeface="Open Sauce Bold"/>
                <a:ea typeface="Open Sauce Bold"/>
                <a:cs typeface="Open Sauce Bold"/>
                <a:sym typeface="Open Sauce Bold"/>
              </a:rPr>
              <a:t>UI Design</a:t>
            </a:r>
          </a:p>
        </p:txBody>
      </p:sp>
      <p:grpSp>
        <p:nvGrpSpPr>
          <p:cNvPr name="Group 8" id="8"/>
          <p:cNvGrpSpPr/>
          <p:nvPr/>
        </p:nvGrpSpPr>
        <p:grpSpPr>
          <a:xfrm rot="0">
            <a:off x="558164" y="3057363"/>
            <a:ext cx="8291940" cy="3764332"/>
            <a:chOff x="0" y="0"/>
            <a:chExt cx="11055920" cy="5019109"/>
          </a:xfrm>
        </p:grpSpPr>
        <p:sp>
          <p:nvSpPr>
            <p:cNvPr name="TextBox 9" id="9"/>
            <p:cNvSpPr txBox="true"/>
            <p:nvPr/>
          </p:nvSpPr>
          <p:spPr>
            <a:xfrm rot="0">
              <a:off x="0" y="-9525"/>
              <a:ext cx="11055920" cy="690353"/>
            </a:xfrm>
            <a:prstGeom prst="rect">
              <a:avLst/>
            </a:prstGeom>
          </p:spPr>
          <p:txBody>
            <a:bodyPr anchor="t" rtlCol="false" tIns="0" lIns="0" bIns="0" rIns="0">
              <a:spAutoFit/>
            </a:bodyPr>
            <a:lstStyle/>
            <a:p>
              <a:pPr algn="ctr">
                <a:lnSpc>
                  <a:spcPts val="4034"/>
                </a:lnSpc>
              </a:pPr>
            </a:p>
          </p:txBody>
        </p:sp>
        <p:sp>
          <p:nvSpPr>
            <p:cNvPr name="TextBox 10" id="10"/>
            <p:cNvSpPr txBox="true"/>
            <p:nvPr/>
          </p:nvSpPr>
          <p:spPr>
            <a:xfrm rot="0">
              <a:off x="0" y="769671"/>
              <a:ext cx="11055920" cy="4249438"/>
            </a:xfrm>
            <a:prstGeom prst="rect">
              <a:avLst/>
            </a:prstGeom>
          </p:spPr>
          <p:txBody>
            <a:bodyPr anchor="t" rtlCol="false" tIns="0" lIns="0" bIns="0" rIns="0">
              <a:spAutoFit/>
            </a:bodyPr>
            <a:lstStyle/>
            <a:p>
              <a:pPr algn="ctr">
                <a:lnSpc>
                  <a:spcPts val="3632"/>
                </a:lnSpc>
              </a:pPr>
              <a:r>
                <a:rPr lang="en-US" sz="2421">
                  <a:solidFill>
                    <a:srgbClr val="000000"/>
                  </a:solidFill>
                  <a:latin typeface="Open Sauce Light"/>
                  <a:ea typeface="Open Sauce Light"/>
                  <a:cs typeface="Open Sauce Light"/>
                  <a:sym typeface="Open Sauce Light"/>
                </a:rPr>
                <a:t>With a logo chosen intuitively and a color palette of muted</a:t>
              </a:r>
            </a:p>
            <a:p>
              <a:pPr algn="ctr">
                <a:lnSpc>
                  <a:spcPts val="3632"/>
                </a:lnSpc>
              </a:pPr>
              <a:r>
                <a:rPr lang="en-US" sz="2421">
                  <a:solidFill>
                    <a:srgbClr val="000000"/>
                  </a:solidFill>
                  <a:latin typeface="Open Sauce Light"/>
                  <a:ea typeface="Open Sauce Light"/>
                  <a:cs typeface="Open Sauce Light"/>
                  <a:sym typeface="Open Sauce Light"/>
                </a:rPr>
                <a:t>blues, the application looked and felt simple and</a:t>
              </a:r>
            </a:p>
            <a:p>
              <a:pPr algn="ctr">
                <a:lnSpc>
                  <a:spcPts val="3632"/>
                </a:lnSpc>
              </a:pPr>
              <a:r>
                <a:rPr lang="en-US" sz="2421">
                  <a:solidFill>
                    <a:srgbClr val="000000"/>
                  </a:solidFill>
                  <a:latin typeface="Open Sauce Light"/>
                  <a:ea typeface="Open Sauce Light"/>
                  <a:cs typeface="Open Sauce Light"/>
                  <a:sym typeface="Open Sauce Light"/>
                </a:rPr>
                <a:t>unobtrusive in practical use. </a:t>
              </a:r>
            </a:p>
            <a:p>
              <a:pPr algn="ctr">
                <a:lnSpc>
                  <a:spcPts val="3632"/>
                </a:lnSpc>
              </a:pPr>
            </a:p>
            <a:p>
              <a:pPr algn="ctr">
                <a:lnSpc>
                  <a:spcPts val="3632"/>
                </a:lnSpc>
              </a:pPr>
              <a:r>
                <a:rPr lang="en-US" sz="2421">
                  <a:solidFill>
                    <a:srgbClr val="000000"/>
                  </a:solidFill>
                  <a:latin typeface="Open Sauce Light"/>
                  <a:ea typeface="Open Sauce Light"/>
                  <a:cs typeface="Open Sauce Light"/>
                  <a:sym typeface="Open Sauce Light"/>
                </a:rPr>
                <a:t>A specific font was also chosen from the google fonts</a:t>
              </a:r>
            </a:p>
            <a:p>
              <a:pPr algn="ctr">
                <a:lnSpc>
                  <a:spcPts val="3632"/>
                </a:lnSpc>
              </a:pPr>
              <a:r>
                <a:rPr lang="en-US" sz="2421">
                  <a:solidFill>
                    <a:srgbClr val="000000"/>
                  </a:solidFill>
                  <a:latin typeface="Open Sauce Light"/>
                  <a:ea typeface="Open Sauce Light"/>
                  <a:cs typeface="Open Sauce Light"/>
                  <a:sym typeface="Open Sauce Light"/>
                </a:rPr>
                <a:t>library: Sora.</a:t>
              </a: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0289" y="929851"/>
            <a:ext cx="2977695" cy="6439450"/>
          </a:xfrm>
          <a:custGeom>
            <a:avLst/>
            <a:gdLst/>
            <a:ahLst/>
            <a:cxnLst/>
            <a:rect r="r" b="b" t="t" l="l"/>
            <a:pathLst>
              <a:path h="6439450" w="2977695">
                <a:moveTo>
                  <a:pt x="0" y="0"/>
                </a:moveTo>
                <a:lnTo>
                  <a:pt x="2977696" y="0"/>
                </a:lnTo>
                <a:lnTo>
                  <a:pt x="2977696" y="6439450"/>
                </a:lnTo>
                <a:lnTo>
                  <a:pt x="0" y="6439450"/>
                </a:lnTo>
                <a:lnTo>
                  <a:pt x="0" y="0"/>
                </a:lnTo>
                <a:close/>
              </a:path>
            </a:pathLst>
          </a:custGeom>
          <a:blipFill>
            <a:blip r:embed="rId2"/>
            <a:stretch>
              <a:fillRect l="0" t="0" r="0" b="0"/>
            </a:stretch>
          </a:blipFill>
        </p:spPr>
      </p:sp>
      <p:sp>
        <p:nvSpPr>
          <p:cNvPr name="Freeform 3" id="3"/>
          <p:cNvSpPr/>
          <p:nvPr/>
        </p:nvSpPr>
        <p:spPr>
          <a:xfrm flipH="false" flipV="false" rot="0">
            <a:off x="4126551" y="929851"/>
            <a:ext cx="3024044" cy="6485388"/>
          </a:xfrm>
          <a:custGeom>
            <a:avLst/>
            <a:gdLst/>
            <a:ahLst/>
            <a:cxnLst/>
            <a:rect r="r" b="b" t="t" l="l"/>
            <a:pathLst>
              <a:path h="6485388" w="3024044">
                <a:moveTo>
                  <a:pt x="0" y="0"/>
                </a:moveTo>
                <a:lnTo>
                  <a:pt x="3024043" y="0"/>
                </a:lnTo>
                <a:lnTo>
                  <a:pt x="3024043" y="6485388"/>
                </a:lnTo>
                <a:lnTo>
                  <a:pt x="0" y="6485388"/>
                </a:lnTo>
                <a:lnTo>
                  <a:pt x="0" y="0"/>
                </a:lnTo>
                <a:close/>
              </a:path>
            </a:pathLst>
          </a:custGeom>
          <a:blipFill>
            <a:blip r:embed="rId3"/>
            <a:stretch>
              <a:fillRect l="0" t="0" r="0" b="0"/>
            </a:stretch>
          </a:blipFill>
        </p:spPr>
      </p:sp>
      <p:sp>
        <p:nvSpPr>
          <p:cNvPr name="Freeform 4" id="4"/>
          <p:cNvSpPr/>
          <p:nvPr/>
        </p:nvSpPr>
        <p:spPr>
          <a:xfrm flipH="false" flipV="false" rot="0">
            <a:off x="7664944" y="990117"/>
            <a:ext cx="3026253" cy="6506810"/>
          </a:xfrm>
          <a:custGeom>
            <a:avLst/>
            <a:gdLst/>
            <a:ahLst/>
            <a:cxnLst/>
            <a:rect r="r" b="b" t="t" l="l"/>
            <a:pathLst>
              <a:path h="6506810" w="3026253">
                <a:moveTo>
                  <a:pt x="0" y="0"/>
                </a:moveTo>
                <a:lnTo>
                  <a:pt x="3026253" y="0"/>
                </a:lnTo>
                <a:lnTo>
                  <a:pt x="3026253" y="6506810"/>
                </a:lnTo>
                <a:lnTo>
                  <a:pt x="0" y="6506810"/>
                </a:lnTo>
                <a:lnTo>
                  <a:pt x="0" y="0"/>
                </a:lnTo>
                <a:close/>
              </a:path>
            </a:pathLst>
          </a:custGeom>
          <a:blipFill>
            <a:blip r:embed="rId4"/>
            <a:stretch>
              <a:fillRect l="0" t="0" r="0" b="0"/>
            </a:stretch>
          </a:blipFill>
        </p:spPr>
      </p:sp>
      <p:sp>
        <p:nvSpPr>
          <p:cNvPr name="Freeform 5" id="5"/>
          <p:cNvSpPr/>
          <p:nvPr/>
        </p:nvSpPr>
        <p:spPr>
          <a:xfrm flipH="false" flipV="false" rot="0">
            <a:off x="11205547" y="990117"/>
            <a:ext cx="3039629" cy="6516616"/>
          </a:xfrm>
          <a:custGeom>
            <a:avLst/>
            <a:gdLst/>
            <a:ahLst/>
            <a:cxnLst/>
            <a:rect r="r" b="b" t="t" l="l"/>
            <a:pathLst>
              <a:path h="6516616" w="3039629">
                <a:moveTo>
                  <a:pt x="0" y="0"/>
                </a:moveTo>
                <a:lnTo>
                  <a:pt x="3039630" y="0"/>
                </a:lnTo>
                <a:lnTo>
                  <a:pt x="3039630" y="6516616"/>
                </a:lnTo>
                <a:lnTo>
                  <a:pt x="0" y="6516616"/>
                </a:lnTo>
                <a:lnTo>
                  <a:pt x="0" y="0"/>
                </a:lnTo>
                <a:close/>
              </a:path>
            </a:pathLst>
          </a:custGeom>
          <a:blipFill>
            <a:blip r:embed="rId5"/>
            <a:stretch>
              <a:fillRect l="0" t="0" r="0" b="0"/>
            </a:stretch>
          </a:blipFill>
        </p:spPr>
      </p:sp>
      <p:sp>
        <p:nvSpPr>
          <p:cNvPr name="Freeform 6" id="6"/>
          <p:cNvSpPr/>
          <p:nvPr/>
        </p:nvSpPr>
        <p:spPr>
          <a:xfrm flipH="false" flipV="false" rot="0">
            <a:off x="14759527" y="980312"/>
            <a:ext cx="3046729" cy="6516616"/>
          </a:xfrm>
          <a:custGeom>
            <a:avLst/>
            <a:gdLst/>
            <a:ahLst/>
            <a:cxnLst/>
            <a:rect r="r" b="b" t="t" l="l"/>
            <a:pathLst>
              <a:path h="6516616" w="3046729">
                <a:moveTo>
                  <a:pt x="0" y="0"/>
                </a:moveTo>
                <a:lnTo>
                  <a:pt x="3046729" y="0"/>
                </a:lnTo>
                <a:lnTo>
                  <a:pt x="3046729" y="6516615"/>
                </a:lnTo>
                <a:lnTo>
                  <a:pt x="0" y="6516615"/>
                </a:lnTo>
                <a:lnTo>
                  <a:pt x="0" y="0"/>
                </a:lnTo>
                <a:close/>
              </a:path>
            </a:pathLst>
          </a:custGeom>
          <a:blipFill>
            <a:blip r:embed="rId6"/>
            <a:stretch>
              <a:fillRect l="0" t="0" r="0" b="0"/>
            </a:stretch>
          </a:blipFill>
        </p:spPr>
      </p:sp>
      <p:sp>
        <p:nvSpPr>
          <p:cNvPr name="TextBox 7" id="7"/>
          <p:cNvSpPr txBox="true"/>
          <p:nvPr/>
        </p:nvSpPr>
        <p:spPr>
          <a:xfrm rot="0">
            <a:off x="735897" y="7421008"/>
            <a:ext cx="2766480" cy="771525"/>
          </a:xfrm>
          <a:prstGeom prst="rect">
            <a:avLst/>
          </a:prstGeom>
        </p:spPr>
        <p:txBody>
          <a:bodyPr anchor="t" rtlCol="false" tIns="0" lIns="0" bIns="0" rIns="0">
            <a:spAutoFit/>
          </a:bodyPr>
          <a:lstStyle/>
          <a:p>
            <a:pPr algn="ctr">
              <a:lnSpc>
                <a:spcPts val="6300"/>
              </a:lnSpc>
            </a:pPr>
            <a:r>
              <a:rPr lang="en-US" sz="4500">
                <a:solidFill>
                  <a:srgbClr val="000000"/>
                </a:solidFill>
                <a:latin typeface="Canva Sans Italics"/>
                <a:ea typeface="Canva Sans Italics"/>
                <a:cs typeface="Canva Sans Italics"/>
                <a:sym typeface="Canva Sans Italics"/>
              </a:rPr>
              <a:t>Login</a:t>
            </a:r>
          </a:p>
        </p:txBody>
      </p:sp>
      <p:sp>
        <p:nvSpPr>
          <p:cNvPr name="TextBox 8" id="8"/>
          <p:cNvSpPr txBox="true"/>
          <p:nvPr/>
        </p:nvSpPr>
        <p:spPr>
          <a:xfrm rot="0">
            <a:off x="3727518" y="7411202"/>
            <a:ext cx="3712286" cy="771525"/>
          </a:xfrm>
          <a:prstGeom prst="rect">
            <a:avLst/>
          </a:prstGeom>
        </p:spPr>
        <p:txBody>
          <a:bodyPr anchor="t" rtlCol="false" tIns="0" lIns="0" bIns="0" rIns="0">
            <a:spAutoFit/>
          </a:bodyPr>
          <a:lstStyle/>
          <a:p>
            <a:pPr algn="ctr">
              <a:lnSpc>
                <a:spcPts val="6300"/>
              </a:lnSpc>
            </a:pPr>
            <a:r>
              <a:rPr lang="en-US" sz="4500">
                <a:solidFill>
                  <a:srgbClr val="000000"/>
                </a:solidFill>
                <a:latin typeface="Canva Sans Italics"/>
                <a:ea typeface="Canva Sans Italics"/>
                <a:cs typeface="Canva Sans Italics"/>
                <a:sym typeface="Canva Sans Italics"/>
              </a:rPr>
              <a:t>Register</a:t>
            </a:r>
          </a:p>
        </p:txBody>
      </p:sp>
      <p:sp>
        <p:nvSpPr>
          <p:cNvPr name="TextBox 9" id="9"/>
          <p:cNvSpPr txBox="true"/>
          <p:nvPr/>
        </p:nvSpPr>
        <p:spPr>
          <a:xfrm rot="0">
            <a:off x="7664944" y="7689137"/>
            <a:ext cx="3026253" cy="1126998"/>
          </a:xfrm>
          <a:prstGeom prst="rect">
            <a:avLst/>
          </a:prstGeom>
        </p:spPr>
        <p:txBody>
          <a:bodyPr anchor="t" rtlCol="false" tIns="0" lIns="0" bIns="0" rIns="0">
            <a:spAutoFit/>
          </a:bodyPr>
          <a:lstStyle/>
          <a:p>
            <a:pPr algn="ctr">
              <a:lnSpc>
                <a:spcPts val="4386"/>
              </a:lnSpc>
            </a:pPr>
            <a:r>
              <a:rPr lang="en-US" sz="4300">
                <a:solidFill>
                  <a:srgbClr val="000000"/>
                </a:solidFill>
                <a:latin typeface="Canva Sans Italics"/>
                <a:ea typeface="Canva Sans Italics"/>
                <a:cs typeface="Canva Sans Italics"/>
                <a:sym typeface="Canva Sans Italics"/>
              </a:rPr>
              <a:t>Complete</a:t>
            </a:r>
          </a:p>
          <a:p>
            <a:pPr algn="ctr">
              <a:lnSpc>
                <a:spcPts val="4386"/>
              </a:lnSpc>
            </a:pPr>
            <a:r>
              <a:rPr lang="en-US" sz="4300">
                <a:solidFill>
                  <a:srgbClr val="000000"/>
                </a:solidFill>
                <a:latin typeface="Canva Sans Italics"/>
                <a:ea typeface="Canva Sans Italics"/>
                <a:cs typeface="Canva Sans Italics"/>
                <a:sym typeface="Canva Sans Italics"/>
              </a:rPr>
              <a:t>Profile</a:t>
            </a:r>
          </a:p>
        </p:txBody>
      </p:sp>
      <p:sp>
        <p:nvSpPr>
          <p:cNvPr name="TextBox 10" id="10"/>
          <p:cNvSpPr txBox="true"/>
          <p:nvPr/>
        </p:nvSpPr>
        <p:spPr>
          <a:xfrm rot="0">
            <a:off x="11424892" y="7527212"/>
            <a:ext cx="2600940" cy="811530"/>
          </a:xfrm>
          <a:prstGeom prst="rect">
            <a:avLst/>
          </a:prstGeom>
        </p:spPr>
        <p:txBody>
          <a:bodyPr anchor="t" rtlCol="false" tIns="0" lIns="0" bIns="0" rIns="0">
            <a:spAutoFit/>
          </a:bodyPr>
          <a:lstStyle/>
          <a:p>
            <a:pPr algn="ctr">
              <a:lnSpc>
                <a:spcPts val="6720"/>
              </a:lnSpc>
            </a:pPr>
            <a:r>
              <a:rPr lang="en-US" sz="4800">
                <a:solidFill>
                  <a:srgbClr val="000000"/>
                </a:solidFill>
                <a:latin typeface="Canva Sans Italics"/>
                <a:ea typeface="Canva Sans Italics"/>
                <a:cs typeface="Canva Sans Italics"/>
                <a:sym typeface="Canva Sans Italics"/>
              </a:rPr>
              <a:t>Home</a:t>
            </a:r>
          </a:p>
        </p:txBody>
      </p:sp>
      <p:sp>
        <p:nvSpPr>
          <p:cNvPr name="TextBox 11" id="11"/>
          <p:cNvSpPr txBox="true"/>
          <p:nvPr/>
        </p:nvSpPr>
        <p:spPr>
          <a:xfrm rot="0">
            <a:off x="14670385" y="7670087"/>
            <a:ext cx="3135871" cy="1168546"/>
          </a:xfrm>
          <a:prstGeom prst="rect">
            <a:avLst/>
          </a:prstGeom>
        </p:spPr>
        <p:txBody>
          <a:bodyPr anchor="t" rtlCol="false" tIns="0" lIns="0" bIns="0" rIns="0">
            <a:spAutoFit/>
          </a:bodyPr>
          <a:lstStyle/>
          <a:p>
            <a:pPr algn="ctr">
              <a:lnSpc>
                <a:spcPts val="4558"/>
              </a:lnSpc>
            </a:pPr>
            <a:r>
              <a:rPr lang="en-US" sz="4340">
                <a:solidFill>
                  <a:srgbClr val="000000"/>
                </a:solidFill>
                <a:latin typeface="Canva Sans Italics"/>
                <a:ea typeface="Canva Sans Italics"/>
                <a:cs typeface="Canva Sans Italics"/>
                <a:sym typeface="Canva Sans Italics"/>
              </a:rPr>
              <a:t>Account Details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24954" y="915830"/>
            <a:ext cx="3052913" cy="6665190"/>
          </a:xfrm>
          <a:custGeom>
            <a:avLst/>
            <a:gdLst/>
            <a:ahLst/>
            <a:cxnLst/>
            <a:rect r="r" b="b" t="t" l="l"/>
            <a:pathLst>
              <a:path h="6665190" w="3052913">
                <a:moveTo>
                  <a:pt x="0" y="0"/>
                </a:moveTo>
                <a:lnTo>
                  <a:pt x="3052913" y="0"/>
                </a:lnTo>
                <a:lnTo>
                  <a:pt x="3052913" y="6665190"/>
                </a:lnTo>
                <a:lnTo>
                  <a:pt x="0" y="6665190"/>
                </a:lnTo>
                <a:lnTo>
                  <a:pt x="0" y="0"/>
                </a:lnTo>
                <a:close/>
              </a:path>
            </a:pathLst>
          </a:custGeom>
          <a:blipFill>
            <a:blip r:embed="rId2"/>
            <a:stretch>
              <a:fillRect l="0" t="0" r="0" b="0"/>
            </a:stretch>
          </a:blipFill>
        </p:spPr>
      </p:sp>
      <p:sp>
        <p:nvSpPr>
          <p:cNvPr name="Freeform 3" id="3"/>
          <p:cNvSpPr/>
          <p:nvPr/>
        </p:nvSpPr>
        <p:spPr>
          <a:xfrm flipH="false" flipV="false" rot="0">
            <a:off x="4835975" y="843043"/>
            <a:ext cx="3082294" cy="6663690"/>
          </a:xfrm>
          <a:custGeom>
            <a:avLst/>
            <a:gdLst/>
            <a:ahLst/>
            <a:cxnLst/>
            <a:rect r="r" b="b" t="t" l="l"/>
            <a:pathLst>
              <a:path h="6663690" w="3082294">
                <a:moveTo>
                  <a:pt x="0" y="0"/>
                </a:moveTo>
                <a:lnTo>
                  <a:pt x="3082294" y="0"/>
                </a:lnTo>
                <a:lnTo>
                  <a:pt x="3082294" y="6663690"/>
                </a:lnTo>
                <a:lnTo>
                  <a:pt x="0" y="6663690"/>
                </a:lnTo>
                <a:lnTo>
                  <a:pt x="0" y="0"/>
                </a:lnTo>
                <a:close/>
              </a:path>
            </a:pathLst>
          </a:custGeom>
          <a:blipFill>
            <a:blip r:embed="rId3"/>
            <a:stretch>
              <a:fillRect l="0" t="0" r="0" b="0"/>
            </a:stretch>
          </a:blipFill>
        </p:spPr>
      </p:sp>
      <p:sp>
        <p:nvSpPr>
          <p:cNvPr name="AutoShape 4" id="4"/>
          <p:cNvSpPr/>
          <p:nvPr/>
        </p:nvSpPr>
        <p:spPr>
          <a:xfrm>
            <a:off x="9486273" y="0"/>
            <a:ext cx="0" cy="10287000"/>
          </a:xfrm>
          <a:prstGeom prst="line">
            <a:avLst/>
          </a:prstGeom>
          <a:ln cap="flat" w="9525">
            <a:solidFill>
              <a:srgbClr val="13244F"/>
            </a:solidFill>
            <a:prstDash val="sysDot"/>
            <a:headEnd type="none" len="sm" w="sm"/>
            <a:tailEnd type="none" len="sm" w="sm"/>
          </a:ln>
        </p:spPr>
      </p:sp>
      <p:grpSp>
        <p:nvGrpSpPr>
          <p:cNvPr name="Group 5" id="5"/>
          <p:cNvGrpSpPr/>
          <p:nvPr/>
        </p:nvGrpSpPr>
        <p:grpSpPr>
          <a:xfrm rot="0">
            <a:off x="9486273" y="-643669"/>
            <a:ext cx="9440145" cy="12751520"/>
            <a:chOff x="0" y="0"/>
            <a:chExt cx="2486293" cy="3358425"/>
          </a:xfrm>
        </p:grpSpPr>
        <p:sp>
          <p:nvSpPr>
            <p:cNvPr name="Freeform 6" id="6"/>
            <p:cNvSpPr/>
            <p:nvPr/>
          </p:nvSpPr>
          <p:spPr>
            <a:xfrm flipH="false" flipV="false" rot="0">
              <a:off x="0" y="0"/>
              <a:ext cx="2486293" cy="3358425"/>
            </a:xfrm>
            <a:custGeom>
              <a:avLst/>
              <a:gdLst/>
              <a:ahLst/>
              <a:cxnLst/>
              <a:rect r="r" b="b" t="t" l="l"/>
              <a:pathLst>
                <a:path h="3358425" w="2486293">
                  <a:moveTo>
                    <a:pt x="0" y="0"/>
                  </a:moveTo>
                  <a:lnTo>
                    <a:pt x="2486293" y="0"/>
                  </a:lnTo>
                  <a:lnTo>
                    <a:pt x="2486293" y="3358425"/>
                  </a:lnTo>
                  <a:lnTo>
                    <a:pt x="0" y="3358425"/>
                  </a:lnTo>
                  <a:close/>
                </a:path>
              </a:pathLst>
            </a:custGeom>
            <a:solidFill>
              <a:srgbClr val="15161E"/>
            </a:solidFill>
          </p:spPr>
        </p:sp>
        <p:sp>
          <p:nvSpPr>
            <p:cNvPr name="TextBox 7" id="7"/>
            <p:cNvSpPr txBox="true"/>
            <p:nvPr/>
          </p:nvSpPr>
          <p:spPr>
            <a:xfrm>
              <a:off x="0" y="-38100"/>
              <a:ext cx="2486293" cy="3396525"/>
            </a:xfrm>
            <a:prstGeom prst="rect">
              <a:avLst/>
            </a:prstGeom>
          </p:spPr>
          <p:txBody>
            <a:bodyPr anchor="ctr" rtlCol="false" tIns="50800" lIns="50800" bIns="50800" rIns="50800"/>
            <a:lstStyle/>
            <a:p>
              <a:pPr algn="ctr">
                <a:lnSpc>
                  <a:spcPts val="3640"/>
                </a:lnSpc>
              </a:pPr>
            </a:p>
          </p:txBody>
        </p:sp>
      </p:grpSp>
      <p:sp>
        <p:nvSpPr>
          <p:cNvPr name="TextBox 8" id="8"/>
          <p:cNvSpPr txBox="true"/>
          <p:nvPr/>
        </p:nvSpPr>
        <p:spPr>
          <a:xfrm rot="0">
            <a:off x="1324954" y="7688864"/>
            <a:ext cx="2766480" cy="1536065"/>
          </a:xfrm>
          <a:prstGeom prst="rect">
            <a:avLst/>
          </a:prstGeom>
        </p:spPr>
        <p:txBody>
          <a:bodyPr anchor="t" rtlCol="false" tIns="0" lIns="0" bIns="0" rIns="0">
            <a:spAutoFit/>
          </a:bodyPr>
          <a:lstStyle/>
          <a:p>
            <a:pPr algn="ctr">
              <a:lnSpc>
                <a:spcPts val="6160"/>
              </a:lnSpc>
            </a:pPr>
            <a:r>
              <a:rPr lang="en-US" sz="4400">
                <a:solidFill>
                  <a:srgbClr val="000000"/>
                </a:solidFill>
                <a:latin typeface="Canva Sans Italics"/>
                <a:ea typeface="Canva Sans Italics"/>
                <a:cs typeface="Canva Sans Italics"/>
                <a:sym typeface="Canva Sans Italics"/>
              </a:rPr>
              <a:t>Heartrate</a:t>
            </a:r>
          </a:p>
          <a:p>
            <a:pPr algn="ctr">
              <a:lnSpc>
                <a:spcPts val="6160"/>
              </a:lnSpc>
            </a:pPr>
            <a:r>
              <a:rPr lang="en-US" sz="4400">
                <a:solidFill>
                  <a:srgbClr val="000000"/>
                </a:solidFill>
                <a:latin typeface="Canva Sans Italics"/>
                <a:ea typeface="Canva Sans Italics"/>
                <a:cs typeface="Canva Sans Italics"/>
                <a:sym typeface="Canva Sans Italics"/>
              </a:rPr>
              <a:t>Tracker</a:t>
            </a:r>
          </a:p>
        </p:txBody>
      </p:sp>
      <p:sp>
        <p:nvSpPr>
          <p:cNvPr name="TextBox 9" id="9"/>
          <p:cNvSpPr txBox="true"/>
          <p:nvPr/>
        </p:nvSpPr>
        <p:spPr>
          <a:xfrm rot="0">
            <a:off x="4520979" y="7653304"/>
            <a:ext cx="3712286" cy="1536065"/>
          </a:xfrm>
          <a:prstGeom prst="rect">
            <a:avLst/>
          </a:prstGeom>
        </p:spPr>
        <p:txBody>
          <a:bodyPr anchor="t" rtlCol="false" tIns="0" lIns="0" bIns="0" rIns="0">
            <a:spAutoFit/>
          </a:bodyPr>
          <a:lstStyle/>
          <a:p>
            <a:pPr algn="ctr">
              <a:lnSpc>
                <a:spcPts val="6160"/>
              </a:lnSpc>
            </a:pPr>
            <a:r>
              <a:rPr lang="en-US" sz="4400">
                <a:solidFill>
                  <a:srgbClr val="000000"/>
                </a:solidFill>
                <a:latin typeface="Canva Sans Italics"/>
                <a:ea typeface="Canva Sans Italics"/>
                <a:cs typeface="Canva Sans Italics"/>
                <a:sym typeface="Canva Sans Italics"/>
              </a:rPr>
              <a:t>Object </a:t>
            </a:r>
          </a:p>
          <a:p>
            <a:pPr algn="ctr">
              <a:lnSpc>
                <a:spcPts val="6160"/>
              </a:lnSpc>
            </a:pPr>
            <a:r>
              <a:rPr lang="en-US" sz="4400">
                <a:solidFill>
                  <a:srgbClr val="000000"/>
                </a:solidFill>
                <a:latin typeface="Canva Sans Italics"/>
                <a:ea typeface="Canva Sans Italics"/>
                <a:cs typeface="Canva Sans Italics"/>
                <a:sym typeface="Canva Sans Italics"/>
              </a:rPr>
              <a:t>Recognition</a:t>
            </a:r>
          </a:p>
        </p:txBody>
      </p:sp>
      <p:sp>
        <p:nvSpPr>
          <p:cNvPr name="TextBox 10" id="10"/>
          <p:cNvSpPr txBox="true"/>
          <p:nvPr/>
        </p:nvSpPr>
        <p:spPr>
          <a:xfrm rot="0">
            <a:off x="10192537" y="574917"/>
            <a:ext cx="7537496" cy="1808112"/>
          </a:xfrm>
          <a:prstGeom prst="rect">
            <a:avLst/>
          </a:prstGeom>
        </p:spPr>
        <p:txBody>
          <a:bodyPr anchor="t" rtlCol="false" tIns="0" lIns="0" bIns="0" rIns="0">
            <a:spAutoFit/>
          </a:bodyPr>
          <a:lstStyle/>
          <a:p>
            <a:pPr algn="ctr">
              <a:lnSpc>
                <a:spcPts val="6958"/>
              </a:lnSpc>
            </a:pPr>
            <a:r>
              <a:rPr lang="en-US" sz="7100">
                <a:solidFill>
                  <a:srgbClr val="FFFFFF"/>
                </a:solidFill>
                <a:latin typeface="Canva Sans Bold Italics"/>
                <a:ea typeface="Canva Sans Bold Italics"/>
                <a:cs typeface="Canva Sans Bold Italics"/>
                <a:sym typeface="Canva Sans Bold Italics"/>
              </a:rPr>
              <a:t>User Authentication</a:t>
            </a:r>
          </a:p>
        </p:txBody>
      </p:sp>
      <p:sp>
        <p:nvSpPr>
          <p:cNvPr name="TextBox 11" id="11"/>
          <p:cNvSpPr txBox="true"/>
          <p:nvPr/>
        </p:nvSpPr>
        <p:spPr>
          <a:xfrm rot="0">
            <a:off x="9717237" y="2624503"/>
            <a:ext cx="8243760" cy="2371725"/>
          </a:xfrm>
          <a:prstGeom prst="rect">
            <a:avLst/>
          </a:prstGeom>
        </p:spPr>
        <p:txBody>
          <a:bodyPr anchor="t" rtlCol="false" tIns="0" lIns="0" bIns="0" rIns="0">
            <a:spAutoFit/>
          </a:bodyPr>
          <a:lstStyle/>
          <a:p>
            <a:pPr algn="ctr">
              <a:lnSpc>
                <a:spcPts val="6300"/>
              </a:lnSpc>
            </a:pPr>
            <a:r>
              <a:rPr lang="en-US" sz="4500">
                <a:solidFill>
                  <a:srgbClr val="D6E0E1"/>
                </a:solidFill>
                <a:latin typeface="Canva Sans"/>
                <a:ea typeface="Canva Sans"/>
                <a:cs typeface="Canva Sans"/>
                <a:sym typeface="Canva Sans"/>
              </a:rPr>
              <a:t>Using Firebase for user authentication and Firestore for fetching and retrieving.</a:t>
            </a:r>
          </a:p>
        </p:txBody>
      </p:sp>
      <p:sp>
        <p:nvSpPr>
          <p:cNvPr name="TextBox 12" id="12"/>
          <p:cNvSpPr txBox="true"/>
          <p:nvPr/>
        </p:nvSpPr>
        <p:spPr>
          <a:xfrm rot="0">
            <a:off x="10310138" y="5646366"/>
            <a:ext cx="7419895" cy="3160607"/>
          </a:xfrm>
          <a:prstGeom prst="rect">
            <a:avLst/>
          </a:prstGeom>
        </p:spPr>
        <p:txBody>
          <a:bodyPr anchor="t" rtlCol="false" tIns="0" lIns="0" bIns="0" rIns="0">
            <a:spAutoFit/>
          </a:bodyPr>
          <a:lstStyle/>
          <a:p>
            <a:pPr algn="ctr">
              <a:lnSpc>
                <a:spcPts val="6300"/>
              </a:lnSpc>
            </a:pPr>
            <a:r>
              <a:rPr lang="en-US" sz="4500">
                <a:solidFill>
                  <a:srgbClr val="D6E0E1"/>
                </a:solidFill>
                <a:latin typeface="Canva Sans"/>
                <a:ea typeface="Canva Sans"/>
                <a:cs typeface="Canva Sans"/>
                <a:sym typeface="Canva Sans"/>
              </a:rPr>
              <a:t>The shared preferences package was also used to keep track of last seen data.</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913313">
            <a:off x="6125214" y="-3154869"/>
            <a:ext cx="17155205" cy="13942503"/>
          </a:xfrm>
          <a:custGeom>
            <a:avLst/>
            <a:gdLst/>
            <a:ahLst/>
            <a:cxnLst/>
            <a:rect r="r" b="b" t="t" l="l"/>
            <a:pathLst>
              <a:path h="13942503" w="17155205">
                <a:moveTo>
                  <a:pt x="0" y="0"/>
                </a:moveTo>
                <a:lnTo>
                  <a:pt x="17155205" y="0"/>
                </a:lnTo>
                <a:lnTo>
                  <a:pt x="17155205" y="13942503"/>
                </a:lnTo>
                <a:lnTo>
                  <a:pt x="0" y="13942503"/>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1340" y="1116903"/>
            <a:ext cx="10855196" cy="8141397"/>
          </a:xfrm>
          <a:custGeom>
            <a:avLst/>
            <a:gdLst/>
            <a:ahLst/>
            <a:cxnLst/>
            <a:rect r="r" b="b" t="t" l="l"/>
            <a:pathLst>
              <a:path h="8141397" w="10855196">
                <a:moveTo>
                  <a:pt x="0" y="0"/>
                </a:moveTo>
                <a:lnTo>
                  <a:pt x="10855196" y="0"/>
                </a:lnTo>
                <a:lnTo>
                  <a:pt x="10855196" y="8141397"/>
                </a:lnTo>
                <a:lnTo>
                  <a:pt x="0" y="8141397"/>
                </a:lnTo>
                <a:lnTo>
                  <a:pt x="0" y="0"/>
                </a:lnTo>
                <a:close/>
              </a:path>
            </a:pathLst>
          </a:custGeom>
          <a:blipFill>
            <a:blip r:embed="rId4"/>
            <a:stretch>
              <a:fillRect l="0" t="0" r="0" b="0"/>
            </a:stretch>
          </a:blipFill>
        </p:spPr>
      </p:sp>
      <p:sp>
        <p:nvSpPr>
          <p:cNvPr name="TextBox 4" id="4"/>
          <p:cNvSpPr txBox="true"/>
          <p:nvPr/>
        </p:nvSpPr>
        <p:spPr>
          <a:xfrm rot="0">
            <a:off x="10674970" y="7521888"/>
            <a:ext cx="7392561" cy="2393697"/>
          </a:xfrm>
          <a:prstGeom prst="rect">
            <a:avLst/>
          </a:prstGeom>
        </p:spPr>
        <p:txBody>
          <a:bodyPr anchor="t" rtlCol="false" tIns="0" lIns="0" bIns="0" rIns="0">
            <a:spAutoFit/>
          </a:bodyPr>
          <a:lstStyle/>
          <a:p>
            <a:pPr algn="ctr">
              <a:lnSpc>
                <a:spcPts val="9292"/>
              </a:lnSpc>
            </a:pPr>
            <a:r>
              <a:rPr lang="en-US" sz="9200">
                <a:solidFill>
                  <a:srgbClr val="000000"/>
                </a:solidFill>
                <a:latin typeface="Canva Sans Bold Italics"/>
                <a:ea typeface="Canva Sans Bold Italics"/>
                <a:cs typeface="Canva Sans Bold Italics"/>
                <a:sym typeface="Canva Sans Bold Italics"/>
              </a:rPr>
              <a:t>Application Flow</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75920" y="-4827600"/>
            <a:ext cx="13506576" cy="16009950"/>
          </a:xfrm>
          <a:custGeom>
            <a:avLst/>
            <a:gdLst/>
            <a:ahLst/>
            <a:cxnLst/>
            <a:rect r="r" b="b" t="t" l="l"/>
            <a:pathLst>
              <a:path h="16009950" w="13506576">
                <a:moveTo>
                  <a:pt x="0" y="0"/>
                </a:moveTo>
                <a:lnTo>
                  <a:pt x="13506576" y="0"/>
                </a:lnTo>
                <a:lnTo>
                  <a:pt x="13506576" y="16009950"/>
                </a:lnTo>
                <a:lnTo>
                  <a:pt x="0" y="1600995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714252"/>
            <a:ext cx="16230600" cy="876300"/>
          </a:xfrm>
          <a:prstGeom prst="rect">
            <a:avLst/>
          </a:prstGeom>
        </p:spPr>
        <p:txBody>
          <a:bodyPr anchor="t" rtlCol="false" tIns="0" lIns="0" bIns="0" rIns="0">
            <a:spAutoFit/>
          </a:bodyPr>
          <a:lstStyle/>
          <a:p>
            <a:pPr algn="ctr">
              <a:lnSpc>
                <a:spcPts val="6840"/>
              </a:lnSpc>
            </a:pPr>
            <a:r>
              <a:rPr lang="en-US" sz="5700">
                <a:solidFill>
                  <a:srgbClr val="000000"/>
                </a:solidFill>
                <a:latin typeface="Open Sauce"/>
                <a:ea typeface="Open Sauce"/>
                <a:cs typeface="Open Sauce"/>
                <a:sym typeface="Open Sauce"/>
              </a:rPr>
              <a:t>Contents</a:t>
            </a:r>
          </a:p>
        </p:txBody>
      </p:sp>
      <p:sp>
        <p:nvSpPr>
          <p:cNvPr name="TextBox 4" id="4"/>
          <p:cNvSpPr txBox="true"/>
          <p:nvPr/>
        </p:nvSpPr>
        <p:spPr>
          <a:xfrm rot="0">
            <a:off x="9827402" y="4739220"/>
            <a:ext cx="5589091" cy="1245782"/>
          </a:xfrm>
          <a:prstGeom prst="rect">
            <a:avLst/>
          </a:prstGeom>
        </p:spPr>
        <p:txBody>
          <a:bodyPr anchor="t" rtlCol="false" tIns="0" lIns="0" bIns="0" rIns="0">
            <a:spAutoFit/>
          </a:bodyPr>
          <a:lstStyle/>
          <a:p>
            <a:pPr algn="ctr">
              <a:lnSpc>
                <a:spcPts val="3259"/>
              </a:lnSpc>
            </a:pPr>
          </a:p>
          <a:p>
            <a:pPr algn="ctr">
              <a:lnSpc>
                <a:spcPts val="3539"/>
              </a:lnSpc>
            </a:pPr>
            <a:r>
              <a:rPr lang="en-US" sz="2528">
                <a:solidFill>
                  <a:srgbClr val="000000"/>
                </a:solidFill>
                <a:latin typeface="Open Sauce Light"/>
                <a:ea typeface="Open Sauce Light"/>
                <a:cs typeface="Open Sauce Light"/>
                <a:sym typeface="Open Sauce Light"/>
              </a:rPr>
              <a:t>Computer Vision Using the ESP-CAM </a:t>
            </a:r>
          </a:p>
          <a:p>
            <a:pPr algn="ctr">
              <a:lnSpc>
                <a:spcPts val="3259"/>
              </a:lnSpc>
            </a:pPr>
          </a:p>
        </p:txBody>
      </p:sp>
      <p:sp>
        <p:nvSpPr>
          <p:cNvPr name="TextBox 5" id="5"/>
          <p:cNvSpPr txBox="true"/>
          <p:nvPr/>
        </p:nvSpPr>
        <p:spPr>
          <a:xfrm rot="0">
            <a:off x="10017076" y="7803211"/>
            <a:ext cx="5528986" cy="429260"/>
          </a:xfrm>
          <a:prstGeom prst="rect">
            <a:avLst/>
          </a:prstGeom>
        </p:spPr>
        <p:txBody>
          <a:bodyPr anchor="t" rtlCol="false" tIns="0" lIns="0" bIns="0" rIns="0">
            <a:spAutoFit/>
          </a:bodyPr>
          <a:lstStyle/>
          <a:p>
            <a:pPr algn="ctr">
              <a:lnSpc>
                <a:spcPts val="3640"/>
              </a:lnSpc>
            </a:pPr>
            <a:r>
              <a:rPr lang="en-US" sz="2600">
                <a:solidFill>
                  <a:srgbClr val="000000"/>
                </a:solidFill>
                <a:latin typeface="Open Sauce Light"/>
                <a:ea typeface="Open Sauce Light"/>
                <a:cs typeface="Open Sauce Light"/>
                <a:sym typeface="Open Sauce Light"/>
              </a:rPr>
              <a:t>MQTT and System Lifecycle </a:t>
            </a:r>
          </a:p>
        </p:txBody>
      </p:sp>
      <p:sp>
        <p:nvSpPr>
          <p:cNvPr name="TextBox 6" id="6"/>
          <p:cNvSpPr txBox="true"/>
          <p:nvPr/>
        </p:nvSpPr>
        <p:spPr>
          <a:xfrm rot="0">
            <a:off x="2828318" y="4875385"/>
            <a:ext cx="5631316" cy="1173734"/>
          </a:xfrm>
          <a:prstGeom prst="rect">
            <a:avLst/>
          </a:prstGeom>
        </p:spPr>
        <p:txBody>
          <a:bodyPr anchor="t" rtlCol="false" tIns="0" lIns="0" bIns="0" rIns="0">
            <a:spAutoFit/>
          </a:bodyPr>
          <a:lstStyle/>
          <a:p>
            <a:pPr algn="ctr">
              <a:lnSpc>
                <a:spcPts val="3016"/>
              </a:lnSpc>
            </a:pPr>
          </a:p>
          <a:p>
            <a:pPr algn="ctr">
              <a:lnSpc>
                <a:spcPts val="3016"/>
              </a:lnSpc>
            </a:pPr>
            <a:r>
              <a:rPr lang="en-US" sz="2600" spc="44">
                <a:solidFill>
                  <a:srgbClr val="000000"/>
                </a:solidFill>
                <a:latin typeface="Open Sauce"/>
                <a:ea typeface="Open Sauce"/>
                <a:cs typeface="Open Sauce"/>
                <a:sym typeface="Open Sauce"/>
              </a:rPr>
              <a:t>Overview</a:t>
            </a:r>
          </a:p>
          <a:p>
            <a:pPr algn="ctr">
              <a:lnSpc>
                <a:spcPts val="3640"/>
              </a:lnSpc>
            </a:pPr>
          </a:p>
        </p:txBody>
      </p:sp>
      <p:sp>
        <p:nvSpPr>
          <p:cNvPr name="TextBox 7" id="7"/>
          <p:cNvSpPr txBox="true"/>
          <p:nvPr/>
        </p:nvSpPr>
        <p:spPr>
          <a:xfrm rot="0">
            <a:off x="2914698" y="6039594"/>
            <a:ext cx="5458555" cy="1313132"/>
          </a:xfrm>
          <a:prstGeom prst="rect">
            <a:avLst/>
          </a:prstGeom>
        </p:spPr>
        <p:txBody>
          <a:bodyPr anchor="t" rtlCol="false" tIns="0" lIns="0" bIns="0" rIns="0">
            <a:spAutoFit/>
          </a:bodyPr>
          <a:lstStyle/>
          <a:p>
            <a:pPr algn="ctr">
              <a:lnSpc>
                <a:spcPts val="3528"/>
              </a:lnSpc>
            </a:pPr>
          </a:p>
          <a:p>
            <a:pPr algn="ctr">
              <a:lnSpc>
                <a:spcPts val="3528"/>
              </a:lnSpc>
            </a:pPr>
            <a:r>
              <a:rPr lang="en-US" sz="2520">
                <a:solidFill>
                  <a:srgbClr val="000000"/>
                </a:solidFill>
                <a:latin typeface="Open Sauce"/>
                <a:ea typeface="Open Sauce"/>
                <a:cs typeface="Open Sauce"/>
                <a:sym typeface="Open Sauce"/>
              </a:rPr>
              <a:t>Maquette Design</a:t>
            </a:r>
          </a:p>
          <a:p>
            <a:pPr algn="ctr">
              <a:lnSpc>
                <a:spcPts val="3528"/>
              </a:lnSpc>
            </a:pPr>
          </a:p>
        </p:txBody>
      </p:sp>
      <p:sp>
        <p:nvSpPr>
          <p:cNvPr name="TextBox 8" id="8"/>
          <p:cNvSpPr txBox="true"/>
          <p:nvPr/>
        </p:nvSpPr>
        <p:spPr>
          <a:xfrm rot="0">
            <a:off x="2828318" y="7314626"/>
            <a:ext cx="5631316" cy="1343660"/>
          </a:xfrm>
          <a:prstGeom prst="rect">
            <a:avLst/>
          </a:prstGeom>
        </p:spPr>
        <p:txBody>
          <a:bodyPr anchor="t" rtlCol="false" tIns="0" lIns="0" bIns="0" rIns="0">
            <a:spAutoFit/>
          </a:bodyPr>
          <a:lstStyle/>
          <a:p>
            <a:pPr algn="ctr">
              <a:lnSpc>
                <a:spcPts val="3640"/>
              </a:lnSpc>
            </a:pPr>
          </a:p>
          <a:p>
            <a:pPr algn="ctr">
              <a:lnSpc>
                <a:spcPts val="3640"/>
              </a:lnSpc>
            </a:pPr>
            <a:r>
              <a:rPr lang="en-US" sz="2600">
                <a:solidFill>
                  <a:srgbClr val="000000"/>
                </a:solidFill>
                <a:latin typeface="Open Sauce"/>
                <a:ea typeface="Open Sauce"/>
                <a:cs typeface="Open Sauce"/>
                <a:sym typeface="Open Sauce"/>
              </a:rPr>
              <a:t>ESP32 and Sensor Circuitry</a:t>
            </a:r>
          </a:p>
          <a:p>
            <a:pPr algn="ctr">
              <a:lnSpc>
                <a:spcPts val="3640"/>
              </a:lnSpc>
            </a:pPr>
          </a:p>
        </p:txBody>
      </p:sp>
      <p:sp>
        <p:nvSpPr>
          <p:cNvPr name="AutoShape 9" id="9"/>
          <p:cNvSpPr/>
          <p:nvPr/>
        </p:nvSpPr>
        <p:spPr>
          <a:xfrm>
            <a:off x="2741937" y="8515402"/>
            <a:ext cx="5631316" cy="0"/>
          </a:xfrm>
          <a:prstGeom prst="line">
            <a:avLst/>
          </a:prstGeom>
          <a:ln cap="rnd" w="9525">
            <a:solidFill>
              <a:srgbClr val="9179FA"/>
            </a:solidFill>
            <a:prstDash val="solid"/>
            <a:headEnd type="none" len="sm" w="sm"/>
            <a:tailEnd type="none" len="sm" w="sm"/>
          </a:ln>
        </p:spPr>
      </p:sp>
      <p:sp>
        <p:nvSpPr>
          <p:cNvPr name="AutoShape 10" id="10"/>
          <p:cNvSpPr/>
          <p:nvPr/>
        </p:nvSpPr>
        <p:spPr>
          <a:xfrm rot="0">
            <a:off x="2741937" y="6097831"/>
            <a:ext cx="5631316" cy="0"/>
          </a:xfrm>
          <a:prstGeom prst="line">
            <a:avLst/>
          </a:prstGeom>
          <a:ln cap="rnd" w="9525">
            <a:solidFill>
              <a:srgbClr val="9179FA"/>
            </a:solidFill>
            <a:prstDash val="solid"/>
            <a:headEnd type="none" len="sm" w="sm"/>
            <a:tailEnd type="none" len="sm" w="sm"/>
          </a:ln>
        </p:spPr>
      </p:sp>
      <p:sp>
        <p:nvSpPr>
          <p:cNvPr name="AutoShape 11" id="11"/>
          <p:cNvSpPr/>
          <p:nvPr/>
        </p:nvSpPr>
        <p:spPr>
          <a:xfrm rot="0">
            <a:off x="2741937" y="7304235"/>
            <a:ext cx="5631316" cy="0"/>
          </a:xfrm>
          <a:prstGeom prst="line">
            <a:avLst/>
          </a:prstGeom>
          <a:ln cap="rnd" w="9525">
            <a:solidFill>
              <a:srgbClr val="9179FA"/>
            </a:solidFill>
            <a:prstDash val="solid"/>
            <a:headEnd type="none" len="sm" w="sm"/>
            <a:tailEnd type="none" len="sm" w="sm"/>
          </a:ln>
        </p:spPr>
      </p:sp>
      <p:sp>
        <p:nvSpPr>
          <p:cNvPr name="AutoShape 12" id="12"/>
          <p:cNvSpPr/>
          <p:nvPr/>
        </p:nvSpPr>
        <p:spPr>
          <a:xfrm rot="0">
            <a:off x="9914747" y="8495265"/>
            <a:ext cx="5631316" cy="0"/>
          </a:xfrm>
          <a:prstGeom prst="line">
            <a:avLst/>
          </a:prstGeom>
          <a:ln cap="rnd" w="9525">
            <a:solidFill>
              <a:srgbClr val="9179FA"/>
            </a:solidFill>
            <a:prstDash val="solid"/>
            <a:headEnd type="none" len="sm" w="sm"/>
            <a:tailEnd type="none" len="sm" w="sm"/>
          </a:ln>
        </p:spPr>
      </p:sp>
      <p:sp>
        <p:nvSpPr>
          <p:cNvPr name="AutoShape 13" id="13"/>
          <p:cNvSpPr/>
          <p:nvPr/>
        </p:nvSpPr>
        <p:spPr>
          <a:xfrm rot="0">
            <a:off x="9914747" y="6082456"/>
            <a:ext cx="5631316" cy="0"/>
          </a:xfrm>
          <a:prstGeom prst="line">
            <a:avLst/>
          </a:prstGeom>
          <a:ln cap="rnd" w="9525">
            <a:solidFill>
              <a:srgbClr val="9179FA"/>
            </a:solidFill>
            <a:prstDash val="solid"/>
            <a:headEnd type="none" len="sm" w="sm"/>
            <a:tailEnd type="none" len="sm" w="sm"/>
          </a:ln>
        </p:spPr>
      </p:sp>
      <p:sp>
        <p:nvSpPr>
          <p:cNvPr name="AutoShape 14" id="14"/>
          <p:cNvSpPr/>
          <p:nvPr/>
        </p:nvSpPr>
        <p:spPr>
          <a:xfrm rot="0">
            <a:off x="9914747" y="7288861"/>
            <a:ext cx="5631316" cy="0"/>
          </a:xfrm>
          <a:prstGeom prst="line">
            <a:avLst/>
          </a:prstGeom>
          <a:ln cap="rnd" w="9525">
            <a:solidFill>
              <a:srgbClr val="9179FA"/>
            </a:solidFill>
            <a:prstDash val="solid"/>
            <a:headEnd type="none" len="sm" w="sm"/>
            <a:tailEnd type="none" len="sm" w="sm"/>
          </a:ln>
        </p:spPr>
      </p:sp>
      <p:sp>
        <p:nvSpPr>
          <p:cNvPr name="TextBox 15" id="15"/>
          <p:cNvSpPr txBox="true"/>
          <p:nvPr/>
        </p:nvSpPr>
        <p:spPr>
          <a:xfrm rot="0">
            <a:off x="9698144" y="6486292"/>
            <a:ext cx="5847606" cy="429260"/>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Open Sauce Light"/>
                <a:ea typeface="Open Sauce Light"/>
                <a:cs typeface="Open Sauce Light"/>
                <a:sym typeface="Open Sauce Light"/>
              </a:rPr>
              <a:t>Flutter App Design &amp; Implementation </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354841" y="2969054"/>
            <a:ext cx="5578317" cy="3638614"/>
            <a:chOff x="0" y="0"/>
            <a:chExt cx="7437757" cy="4851485"/>
          </a:xfrm>
        </p:grpSpPr>
        <p:sp>
          <p:nvSpPr>
            <p:cNvPr name="TextBox 3" id="3"/>
            <p:cNvSpPr txBox="true"/>
            <p:nvPr/>
          </p:nvSpPr>
          <p:spPr>
            <a:xfrm rot="0">
              <a:off x="0" y="142875"/>
              <a:ext cx="7437757" cy="2568152"/>
            </a:xfrm>
            <a:prstGeom prst="rect">
              <a:avLst/>
            </a:prstGeom>
          </p:spPr>
          <p:txBody>
            <a:bodyPr anchor="t" rtlCol="false" tIns="0" lIns="0" bIns="0" rIns="0">
              <a:spAutoFit/>
            </a:bodyPr>
            <a:lstStyle/>
            <a:p>
              <a:pPr algn="l">
                <a:lnSpc>
                  <a:spcPts val="7299"/>
                </a:lnSpc>
              </a:pPr>
              <a:r>
                <a:rPr lang="en-US" sz="7299" spc="-72">
                  <a:solidFill>
                    <a:srgbClr val="9976FF"/>
                  </a:solidFill>
                  <a:latin typeface="Open Sauce"/>
                  <a:ea typeface="Open Sauce"/>
                  <a:cs typeface="Open Sauce"/>
                  <a:sym typeface="Open Sauce"/>
                </a:rPr>
                <a:t>Need More</a:t>
              </a:r>
            </a:p>
            <a:p>
              <a:pPr algn="l">
                <a:lnSpc>
                  <a:spcPts val="7299"/>
                </a:lnSpc>
              </a:pPr>
              <a:r>
                <a:rPr lang="en-US" sz="7299" spc="-72">
                  <a:solidFill>
                    <a:srgbClr val="9976FF"/>
                  </a:solidFill>
                  <a:latin typeface="Open Sauce"/>
                  <a:ea typeface="Open Sauce"/>
                  <a:cs typeface="Open Sauce"/>
                  <a:sym typeface="Open Sauce"/>
                </a:rPr>
                <a:t>Specifics?</a:t>
              </a:r>
            </a:p>
          </p:txBody>
        </p:sp>
        <p:sp>
          <p:nvSpPr>
            <p:cNvPr name="TextBox 4" id="4"/>
            <p:cNvSpPr txBox="true"/>
            <p:nvPr/>
          </p:nvSpPr>
          <p:spPr>
            <a:xfrm rot="0">
              <a:off x="0" y="3044910"/>
              <a:ext cx="7437757" cy="1806575"/>
            </a:xfrm>
            <a:prstGeom prst="rect">
              <a:avLst/>
            </a:prstGeom>
          </p:spPr>
          <p:txBody>
            <a:bodyPr anchor="t" rtlCol="false" tIns="0" lIns="0" bIns="0" rIns="0">
              <a:spAutoFit/>
            </a:bodyPr>
            <a:lstStyle/>
            <a:p>
              <a:pPr algn="l">
                <a:lnSpc>
                  <a:spcPts val="3749"/>
                </a:lnSpc>
              </a:pPr>
              <a:r>
                <a:rPr lang="en-US" sz="2499">
                  <a:solidFill>
                    <a:srgbClr val="000000"/>
                  </a:solidFill>
                  <a:latin typeface="Open Sauce Light"/>
                  <a:ea typeface="Open Sauce Light"/>
                  <a:cs typeface="Open Sauce Light"/>
                  <a:sym typeface="Open Sauce Light"/>
                </a:rPr>
                <a:t>Please feel free to consult the provided report for more details on code.</a:t>
              </a:r>
            </a:p>
          </p:txBody>
        </p:sp>
      </p:grpSp>
    </p:spTree>
  </p:cSld>
  <p:clrMapOvr>
    <a:masterClrMapping/>
  </p:clrMapOvr>
</p:sld>
</file>

<file path=ppt/slides/slide21.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546303" y="3844290"/>
            <a:ext cx="11195394" cy="2693670"/>
          </a:xfrm>
          <a:prstGeom prst="rect">
            <a:avLst/>
          </a:prstGeom>
        </p:spPr>
        <p:txBody>
          <a:bodyPr anchor="t" rtlCol="false" tIns="0" lIns="0" bIns="0" rIns="0">
            <a:spAutoFit/>
          </a:bodyPr>
          <a:lstStyle/>
          <a:p>
            <a:pPr algn="ctr" marL="0" indent="0" lvl="0">
              <a:lnSpc>
                <a:spcPts val="10560"/>
              </a:lnSpc>
            </a:pPr>
            <a:r>
              <a:rPr lang="en-US" sz="9600">
                <a:solidFill>
                  <a:srgbClr val="9179FA"/>
                </a:solidFill>
                <a:latin typeface="Canva Sans Bold"/>
                <a:ea typeface="Canva Sans Bold"/>
                <a:cs typeface="Canva Sans Bold"/>
                <a:sym typeface="Canva Sans Bold"/>
              </a:rPr>
              <a:t>Thank You </a:t>
            </a:r>
          </a:p>
          <a:p>
            <a:pPr algn="ctr" marL="0" indent="0" lvl="0">
              <a:lnSpc>
                <a:spcPts val="10560"/>
              </a:lnSpc>
            </a:pPr>
            <a:r>
              <a:rPr lang="en-US" sz="9600">
                <a:solidFill>
                  <a:srgbClr val="9179FA"/>
                </a:solidFill>
                <a:latin typeface="Canva Sans Bold"/>
                <a:ea typeface="Canva Sans Bold"/>
                <a:cs typeface="Canva Sans Bold"/>
                <a:sym typeface="Canva Sans Bold"/>
              </a:rPr>
              <a:t>For Your Time!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0">
            <a:off x="1645270" y="-6005428"/>
            <a:ext cx="13506576" cy="16009950"/>
          </a:xfrm>
          <a:custGeom>
            <a:avLst/>
            <a:gdLst/>
            <a:ahLst/>
            <a:cxnLst/>
            <a:rect r="r" b="b" t="t" l="l"/>
            <a:pathLst>
              <a:path h="16009950" w="13506576">
                <a:moveTo>
                  <a:pt x="13506576" y="0"/>
                </a:moveTo>
                <a:lnTo>
                  <a:pt x="0" y="0"/>
                </a:lnTo>
                <a:lnTo>
                  <a:pt x="0" y="16009950"/>
                </a:lnTo>
                <a:lnTo>
                  <a:pt x="13506576" y="16009950"/>
                </a:lnTo>
                <a:lnTo>
                  <a:pt x="13506576" y="0"/>
                </a:lnTo>
                <a:close/>
              </a:path>
            </a:pathLst>
          </a:custGeom>
          <a:blipFill>
            <a:blip r:embed="rId2">
              <a:alphaModFix amt="49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44000" y="0"/>
            <a:ext cx="9144000" cy="10287000"/>
          </a:xfrm>
          <a:custGeom>
            <a:avLst/>
            <a:gdLst/>
            <a:ahLst/>
            <a:cxnLst/>
            <a:rect r="r" b="b" t="t" l="l"/>
            <a:pathLst>
              <a:path h="10287000" w="9144000">
                <a:moveTo>
                  <a:pt x="0" y="0"/>
                </a:moveTo>
                <a:lnTo>
                  <a:pt x="9144000" y="0"/>
                </a:lnTo>
                <a:lnTo>
                  <a:pt x="9144000" y="10287000"/>
                </a:lnTo>
                <a:lnTo>
                  <a:pt x="0" y="10287000"/>
                </a:lnTo>
                <a:lnTo>
                  <a:pt x="0" y="0"/>
                </a:lnTo>
                <a:close/>
              </a:path>
            </a:pathLst>
          </a:custGeom>
          <a:blipFill>
            <a:blip r:embed="rId4"/>
            <a:stretch>
              <a:fillRect l="-77026" t="0" r="-22973" b="0"/>
            </a:stretch>
          </a:blipFill>
        </p:spPr>
      </p:sp>
      <p:grpSp>
        <p:nvGrpSpPr>
          <p:cNvPr name="Group 4" id="4"/>
          <p:cNvGrpSpPr/>
          <p:nvPr/>
        </p:nvGrpSpPr>
        <p:grpSpPr>
          <a:xfrm rot="0">
            <a:off x="715492" y="2126828"/>
            <a:ext cx="7683067" cy="4910692"/>
            <a:chOff x="0" y="0"/>
            <a:chExt cx="10244089" cy="6547589"/>
          </a:xfrm>
        </p:grpSpPr>
        <p:sp>
          <p:nvSpPr>
            <p:cNvPr name="TextBox 5" id="5"/>
            <p:cNvSpPr txBox="true"/>
            <p:nvPr/>
          </p:nvSpPr>
          <p:spPr>
            <a:xfrm rot="0">
              <a:off x="0" y="0"/>
              <a:ext cx="10244089" cy="1628381"/>
            </a:xfrm>
            <a:prstGeom prst="rect">
              <a:avLst/>
            </a:prstGeom>
          </p:spPr>
          <p:txBody>
            <a:bodyPr anchor="t" rtlCol="false" tIns="0" lIns="0" bIns="0" rIns="0">
              <a:spAutoFit/>
            </a:bodyPr>
            <a:lstStyle/>
            <a:p>
              <a:pPr algn="l" marL="0" indent="0" lvl="0">
                <a:lnSpc>
                  <a:spcPts val="9616"/>
                </a:lnSpc>
                <a:spcBef>
                  <a:spcPct val="0"/>
                </a:spcBef>
              </a:pPr>
              <a:r>
                <a:rPr lang="en-US" sz="8013">
                  <a:solidFill>
                    <a:srgbClr val="9179FA"/>
                  </a:solidFill>
                  <a:latin typeface="Open Sauce Light"/>
                  <a:ea typeface="Open Sauce Light"/>
                  <a:cs typeface="Open Sauce Light"/>
                  <a:sym typeface="Open Sauce Light"/>
                </a:rPr>
                <a:t>Overview </a:t>
              </a:r>
            </a:p>
          </p:txBody>
        </p:sp>
        <p:sp>
          <p:nvSpPr>
            <p:cNvPr name="TextBox 6" id="6"/>
            <p:cNvSpPr txBox="true"/>
            <p:nvPr/>
          </p:nvSpPr>
          <p:spPr>
            <a:xfrm rot="0">
              <a:off x="0" y="2343048"/>
              <a:ext cx="10244089" cy="4204541"/>
            </a:xfrm>
            <a:prstGeom prst="rect">
              <a:avLst/>
            </a:prstGeom>
          </p:spPr>
          <p:txBody>
            <a:bodyPr anchor="t" rtlCol="false" tIns="0" lIns="0" bIns="0" rIns="0">
              <a:spAutoFit/>
            </a:bodyPr>
            <a:lstStyle/>
            <a:p>
              <a:pPr algn="just">
                <a:lnSpc>
                  <a:spcPts val="4242"/>
                </a:lnSpc>
              </a:pPr>
              <a:r>
                <a:rPr lang="en-US" sz="2828">
                  <a:solidFill>
                    <a:srgbClr val="FFFFFF"/>
                  </a:solidFill>
                  <a:latin typeface="Open Sauce Light"/>
                  <a:ea typeface="Open Sauce Light"/>
                  <a:cs typeface="Open Sauce Light"/>
                  <a:sym typeface="Open Sauce Light"/>
                </a:rPr>
                <a:t>The main objective of the project is to aid the visually impaired by providing an additional measure of interacting with the world around them using a smart cane. It also gives a way of keeping an eye on their health by actively monitoring the heart rate.</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237606">
            <a:off x="-5271620" y="-4229828"/>
            <a:ext cx="13506576" cy="16009950"/>
          </a:xfrm>
          <a:custGeom>
            <a:avLst/>
            <a:gdLst/>
            <a:ahLst/>
            <a:cxnLst/>
            <a:rect r="r" b="b" t="t" l="l"/>
            <a:pathLst>
              <a:path h="16009950" w="13506576">
                <a:moveTo>
                  <a:pt x="0" y="0"/>
                </a:moveTo>
                <a:lnTo>
                  <a:pt x="13506576" y="0"/>
                </a:lnTo>
                <a:lnTo>
                  <a:pt x="13506576" y="16009950"/>
                </a:lnTo>
                <a:lnTo>
                  <a:pt x="0" y="16009950"/>
                </a:lnTo>
                <a:lnTo>
                  <a:pt x="0" y="0"/>
                </a:lnTo>
                <a:close/>
              </a:path>
            </a:pathLst>
          </a:custGeom>
          <a:blipFill>
            <a:blip r:embed="rId2">
              <a:alphaModFix amt="10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19620" y="847413"/>
            <a:ext cx="10799481" cy="971550"/>
          </a:xfrm>
          <a:prstGeom prst="rect">
            <a:avLst/>
          </a:prstGeom>
        </p:spPr>
        <p:txBody>
          <a:bodyPr anchor="t" rtlCol="false" tIns="0" lIns="0" bIns="0" rIns="0">
            <a:spAutoFit/>
          </a:bodyPr>
          <a:lstStyle/>
          <a:p>
            <a:pPr algn="ctr">
              <a:lnSpc>
                <a:spcPts val="7680"/>
              </a:lnSpc>
            </a:pPr>
            <a:r>
              <a:rPr lang="en-US" sz="6400">
                <a:solidFill>
                  <a:srgbClr val="9179FA"/>
                </a:solidFill>
                <a:latin typeface="Open Sauce"/>
                <a:ea typeface="Open Sauce"/>
                <a:cs typeface="Open Sauce"/>
                <a:sym typeface="Open Sauce"/>
              </a:rPr>
              <a:t>Challenges and Tasks </a:t>
            </a:r>
          </a:p>
        </p:txBody>
      </p:sp>
      <p:sp>
        <p:nvSpPr>
          <p:cNvPr name="AutoShape 4" id="4"/>
          <p:cNvSpPr/>
          <p:nvPr/>
        </p:nvSpPr>
        <p:spPr>
          <a:xfrm flipV="true">
            <a:off x="17254538" y="0"/>
            <a:ext cx="0" cy="10287000"/>
          </a:xfrm>
          <a:prstGeom prst="line">
            <a:avLst/>
          </a:prstGeom>
          <a:ln cap="rnd" w="9525">
            <a:solidFill>
              <a:srgbClr val="000000"/>
            </a:solidFill>
            <a:prstDash val="solid"/>
            <a:headEnd type="none" len="sm" w="sm"/>
            <a:tailEnd type="none" len="sm" w="sm"/>
          </a:ln>
        </p:spPr>
      </p:sp>
      <p:sp>
        <p:nvSpPr>
          <p:cNvPr name="TextBox 5" id="5"/>
          <p:cNvSpPr txBox="true"/>
          <p:nvPr/>
        </p:nvSpPr>
        <p:spPr>
          <a:xfrm rot="0">
            <a:off x="1481668" y="4164413"/>
            <a:ext cx="13859833" cy="1800860"/>
          </a:xfrm>
          <a:prstGeom prst="rect">
            <a:avLst/>
          </a:prstGeom>
        </p:spPr>
        <p:txBody>
          <a:bodyPr anchor="t" rtlCol="false" tIns="0" lIns="0" bIns="0" rIns="0">
            <a:spAutoFit/>
          </a:bodyPr>
          <a:lstStyle/>
          <a:p>
            <a:pPr algn="ctr">
              <a:lnSpc>
                <a:spcPts val="3640"/>
              </a:lnSpc>
            </a:pPr>
            <a:r>
              <a:rPr lang="en-US" sz="2600">
                <a:solidFill>
                  <a:srgbClr val="000000"/>
                </a:solidFill>
                <a:latin typeface="Open Sauce Light"/>
                <a:ea typeface="Open Sauce Light"/>
                <a:cs typeface="Open Sauce Light"/>
                <a:sym typeface="Open Sauce Light"/>
              </a:rPr>
              <a:t>A mobile application was also needed to communicate the detected heartrate, inform the user of the classified objects, as well as have an emergency contact phone or name on hand in case of any unpredictable situations.</a:t>
            </a:r>
          </a:p>
          <a:p>
            <a:pPr algn="ctr">
              <a:lnSpc>
                <a:spcPts val="3640"/>
              </a:lnSpc>
            </a:pPr>
          </a:p>
        </p:txBody>
      </p:sp>
      <p:sp>
        <p:nvSpPr>
          <p:cNvPr name="TextBox 6" id="6"/>
          <p:cNvSpPr txBox="true"/>
          <p:nvPr/>
        </p:nvSpPr>
        <p:spPr>
          <a:xfrm rot="0">
            <a:off x="1481668" y="2888687"/>
            <a:ext cx="13859833" cy="886460"/>
          </a:xfrm>
          <a:prstGeom prst="rect">
            <a:avLst/>
          </a:prstGeom>
        </p:spPr>
        <p:txBody>
          <a:bodyPr anchor="t" rtlCol="false" tIns="0" lIns="0" bIns="0" rIns="0">
            <a:spAutoFit/>
          </a:bodyPr>
          <a:lstStyle/>
          <a:p>
            <a:pPr algn="ctr">
              <a:lnSpc>
                <a:spcPts val="3640"/>
              </a:lnSpc>
            </a:pPr>
            <a:r>
              <a:rPr lang="en-US" sz="2600">
                <a:solidFill>
                  <a:srgbClr val="000000"/>
                </a:solidFill>
                <a:latin typeface="Open Sauce Light"/>
                <a:ea typeface="Open Sauce Light"/>
                <a:cs typeface="Open Sauce Light"/>
                <a:sym typeface="Open Sauce Light"/>
              </a:rPr>
              <a:t>To make the smart cane “smart”,  it needed to recognize and classify the object in front of it, so the blind person could know what it is, how far away it is, and how to move.</a:t>
            </a:r>
          </a:p>
        </p:txBody>
      </p:sp>
      <p:sp>
        <p:nvSpPr>
          <p:cNvPr name="TextBox 7" id="7"/>
          <p:cNvSpPr txBox="true"/>
          <p:nvPr/>
        </p:nvSpPr>
        <p:spPr>
          <a:xfrm rot="0">
            <a:off x="1481668" y="5927173"/>
            <a:ext cx="13859833" cy="1800860"/>
          </a:xfrm>
          <a:prstGeom prst="rect">
            <a:avLst/>
          </a:prstGeom>
        </p:spPr>
        <p:txBody>
          <a:bodyPr anchor="t" rtlCol="false" tIns="0" lIns="0" bIns="0" rIns="0">
            <a:spAutoFit/>
          </a:bodyPr>
          <a:lstStyle/>
          <a:p>
            <a:pPr algn="ctr">
              <a:lnSpc>
                <a:spcPts val="3640"/>
              </a:lnSpc>
            </a:pPr>
            <a:r>
              <a:rPr lang="en-US" sz="2600">
                <a:solidFill>
                  <a:srgbClr val="000000"/>
                </a:solidFill>
                <a:latin typeface="Open Sauce Light"/>
                <a:ea typeface="Open Sauce Light"/>
                <a:cs typeface="Open Sauce Light"/>
                <a:sym typeface="Open Sauce Light"/>
              </a:rPr>
              <a:t>Of course, the application and smart cane needed to communicate with each other to send sensor readings to the mobile application and send voice commands to the speaker. This was done with the help of MQTT and Firebase.</a:t>
            </a:r>
          </a:p>
          <a:p>
            <a:pPr algn="ctr">
              <a:lnSpc>
                <a:spcPts val="364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698711" y="1925184"/>
            <a:ext cx="5732477" cy="0"/>
          </a:xfrm>
          <a:prstGeom prst="line">
            <a:avLst/>
          </a:prstGeom>
          <a:ln cap="rnd" w="9525">
            <a:solidFill>
              <a:srgbClr val="9179FA"/>
            </a:solidFill>
            <a:prstDash val="solid"/>
            <a:headEnd type="none" len="sm" w="sm"/>
            <a:tailEnd type="none" len="sm" w="sm"/>
          </a:ln>
        </p:spPr>
      </p:sp>
      <p:sp>
        <p:nvSpPr>
          <p:cNvPr name="AutoShape 3" id="3"/>
          <p:cNvSpPr/>
          <p:nvPr/>
        </p:nvSpPr>
        <p:spPr>
          <a:xfrm>
            <a:off x="698711" y="5123775"/>
            <a:ext cx="5732477" cy="0"/>
          </a:xfrm>
          <a:prstGeom prst="line">
            <a:avLst/>
          </a:prstGeom>
          <a:ln cap="rnd" w="9525">
            <a:solidFill>
              <a:srgbClr val="9179FA"/>
            </a:solidFill>
            <a:prstDash val="solid"/>
            <a:headEnd type="none" len="sm" w="sm"/>
            <a:tailEnd type="none" len="sm" w="sm"/>
          </a:ln>
        </p:spPr>
      </p:sp>
      <p:sp>
        <p:nvSpPr>
          <p:cNvPr name="AutoShape 4" id="4"/>
          <p:cNvSpPr/>
          <p:nvPr/>
        </p:nvSpPr>
        <p:spPr>
          <a:xfrm>
            <a:off x="698711" y="8491988"/>
            <a:ext cx="5732477" cy="0"/>
          </a:xfrm>
          <a:prstGeom prst="line">
            <a:avLst/>
          </a:prstGeom>
          <a:ln cap="rnd" w="9525">
            <a:solidFill>
              <a:srgbClr val="9179FA"/>
            </a:solidFill>
            <a:prstDash val="solid"/>
            <a:headEnd type="none" len="sm" w="sm"/>
            <a:tailEnd type="none" len="sm" w="sm"/>
          </a:ln>
        </p:spPr>
      </p:sp>
      <p:sp>
        <p:nvSpPr>
          <p:cNvPr name="Freeform 5" id="5"/>
          <p:cNvSpPr/>
          <p:nvPr/>
        </p:nvSpPr>
        <p:spPr>
          <a:xfrm flipH="false" flipV="false" rot="0">
            <a:off x="3382531" y="768815"/>
            <a:ext cx="2837539" cy="904860"/>
          </a:xfrm>
          <a:custGeom>
            <a:avLst/>
            <a:gdLst/>
            <a:ahLst/>
            <a:cxnLst/>
            <a:rect r="r" b="b" t="t" l="l"/>
            <a:pathLst>
              <a:path h="904860" w="2837539">
                <a:moveTo>
                  <a:pt x="0" y="0"/>
                </a:moveTo>
                <a:lnTo>
                  <a:pt x="2837538" y="0"/>
                </a:lnTo>
                <a:lnTo>
                  <a:pt x="2837538" y="904860"/>
                </a:lnTo>
                <a:lnTo>
                  <a:pt x="0" y="9048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964203" y="3746342"/>
            <a:ext cx="988829" cy="1130678"/>
          </a:xfrm>
          <a:custGeom>
            <a:avLst/>
            <a:gdLst/>
            <a:ahLst/>
            <a:cxnLst/>
            <a:rect r="r" b="b" t="t" l="l"/>
            <a:pathLst>
              <a:path h="1130678" w="988829">
                <a:moveTo>
                  <a:pt x="0" y="0"/>
                </a:moveTo>
                <a:lnTo>
                  <a:pt x="988830" y="0"/>
                </a:lnTo>
                <a:lnTo>
                  <a:pt x="988830" y="1130677"/>
                </a:lnTo>
                <a:lnTo>
                  <a:pt x="0" y="11306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4339166" y="3549463"/>
            <a:ext cx="1047497" cy="1327556"/>
          </a:xfrm>
          <a:custGeom>
            <a:avLst/>
            <a:gdLst/>
            <a:ahLst/>
            <a:cxnLst/>
            <a:rect r="r" b="b" t="t" l="l"/>
            <a:pathLst>
              <a:path h="1327556" w="1047497">
                <a:moveTo>
                  <a:pt x="0" y="0"/>
                </a:moveTo>
                <a:lnTo>
                  <a:pt x="1047497" y="0"/>
                </a:lnTo>
                <a:lnTo>
                  <a:pt x="1047497" y="1327556"/>
                </a:lnTo>
                <a:lnTo>
                  <a:pt x="0" y="13275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3806957" y="6954201"/>
            <a:ext cx="1032211" cy="1281526"/>
          </a:xfrm>
          <a:custGeom>
            <a:avLst/>
            <a:gdLst/>
            <a:ahLst/>
            <a:cxnLst/>
            <a:rect r="r" b="b" t="t" l="l"/>
            <a:pathLst>
              <a:path h="1281526" w="1032211">
                <a:moveTo>
                  <a:pt x="0" y="0"/>
                </a:moveTo>
                <a:lnTo>
                  <a:pt x="1032211" y="0"/>
                </a:lnTo>
                <a:lnTo>
                  <a:pt x="1032211" y="1281525"/>
                </a:lnTo>
                <a:lnTo>
                  <a:pt x="0" y="12815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9" id="9"/>
          <p:cNvGrpSpPr/>
          <p:nvPr/>
        </p:nvGrpSpPr>
        <p:grpSpPr>
          <a:xfrm rot="-3740276">
            <a:off x="3109661" y="1824912"/>
            <a:ext cx="20257253" cy="11663319"/>
            <a:chOff x="0" y="0"/>
            <a:chExt cx="5335244" cy="3071821"/>
          </a:xfrm>
        </p:grpSpPr>
        <p:sp>
          <p:nvSpPr>
            <p:cNvPr name="Freeform 10" id="10"/>
            <p:cNvSpPr/>
            <p:nvPr/>
          </p:nvSpPr>
          <p:spPr>
            <a:xfrm flipH="false" flipV="false" rot="0">
              <a:off x="0" y="0"/>
              <a:ext cx="5335244" cy="3071821"/>
            </a:xfrm>
            <a:custGeom>
              <a:avLst/>
              <a:gdLst/>
              <a:ahLst/>
              <a:cxnLst/>
              <a:rect r="r" b="b" t="t" l="l"/>
              <a:pathLst>
                <a:path h="3071821" w="5335244">
                  <a:moveTo>
                    <a:pt x="0" y="0"/>
                  </a:moveTo>
                  <a:lnTo>
                    <a:pt x="5335244" y="0"/>
                  </a:lnTo>
                  <a:lnTo>
                    <a:pt x="5335244" y="3071821"/>
                  </a:lnTo>
                  <a:lnTo>
                    <a:pt x="0" y="3071821"/>
                  </a:lnTo>
                  <a:close/>
                </a:path>
              </a:pathLst>
            </a:custGeom>
            <a:solidFill>
              <a:srgbClr val="000000"/>
            </a:solidFill>
          </p:spPr>
        </p:sp>
        <p:sp>
          <p:nvSpPr>
            <p:cNvPr name="TextBox 11" id="11"/>
            <p:cNvSpPr txBox="true"/>
            <p:nvPr/>
          </p:nvSpPr>
          <p:spPr>
            <a:xfrm>
              <a:off x="0" y="-47625"/>
              <a:ext cx="5335244" cy="3119446"/>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11267821" y="768815"/>
            <a:ext cx="7210177" cy="1514475"/>
          </a:xfrm>
          <a:prstGeom prst="rect">
            <a:avLst/>
          </a:prstGeom>
        </p:spPr>
        <p:txBody>
          <a:bodyPr anchor="t" rtlCol="false" tIns="0" lIns="0" bIns="0" rIns="0">
            <a:spAutoFit/>
          </a:bodyPr>
          <a:lstStyle/>
          <a:p>
            <a:pPr algn="l">
              <a:lnSpc>
                <a:spcPts val="11967"/>
              </a:lnSpc>
            </a:pPr>
            <a:r>
              <a:rPr lang="en-US" sz="9973">
                <a:solidFill>
                  <a:srgbClr val="FFFFFF"/>
                </a:solidFill>
                <a:latin typeface="Open Sauce Bold"/>
                <a:ea typeface="Open Sauce Bold"/>
                <a:cs typeface="Open Sauce Bold"/>
                <a:sym typeface="Open Sauce Bold"/>
              </a:rPr>
              <a:t>Workload</a:t>
            </a:r>
            <a:r>
              <a:rPr lang="en-US" sz="9973">
                <a:solidFill>
                  <a:srgbClr val="000000"/>
                </a:solidFill>
                <a:latin typeface="Open Sauce Light"/>
                <a:ea typeface="Open Sauce Light"/>
                <a:cs typeface="Open Sauce Light"/>
                <a:sym typeface="Open Sauce Light"/>
              </a:rPr>
              <a:t> </a:t>
            </a:r>
          </a:p>
        </p:txBody>
      </p:sp>
      <p:sp>
        <p:nvSpPr>
          <p:cNvPr name="TextBox 13" id="13"/>
          <p:cNvSpPr txBox="true"/>
          <p:nvPr/>
        </p:nvSpPr>
        <p:spPr>
          <a:xfrm rot="0">
            <a:off x="698711" y="1156224"/>
            <a:ext cx="3254322" cy="533400"/>
          </a:xfrm>
          <a:prstGeom prst="rect">
            <a:avLst/>
          </a:prstGeom>
        </p:spPr>
        <p:txBody>
          <a:bodyPr anchor="t" rtlCol="false" tIns="0" lIns="0" bIns="0" rIns="0">
            <a:spAutoFit/>
          </a:bodyPr>
          <a:lstStyle/>
          <a:p>
            <a:pPr algn="l">
              <a:lnSpc>
                <a:spcPts val="4272"/>
              </a:lnSpc>
            </a:pPr>
            <a:r>
              <a:rPr lang="en-US" sz="3560">
                <a:solidFill>
                  <a:srgbClr val="000000"/>
                </a:solidFill>
                <a:latin typeface="Open Sauce Medium"/>
                <a:ea typeface="Open Sauce Medium"/>
                <a:cs typeface="Open Sauce Medium"/>
                <a:sym typeface="Open Sauce Medium"/>
              </a:rPr>
              <a:t>CIRCUITRY </a:t>
            </a:r>
          </a:p>
        </p:txBody>
      </p:sp>
      <p:sp>
        <p:nvSpPr>
          <p:cNvPr name="TextBox 14" id="14"/>
          <p:cNvSpPr txBox="true"/>
          <p:nvPr/>
        </p:nvSpPr>
        <p:spPr>
          <a:xfrm rot="0">
            <a:off x="698711" y="2079793"/>
            <a:ext cx="4530985" cy="1073812"/>
          </a:xfrm>
          <a:prstGeom prst="rect">
            <a:avLst/>
          </a:prstGeom>
        </p:spPr>
        <p:txBody>
          <a:bodyPr anchor="t" rtlCol="false" tIns="0" lIns="0" bIns="0" rIns="0">
            <a:spAutoFit/>
          </a:bodyPr>
          <a:lstStyle/>
          <a:p>
            <a:pPr algn="l">
              <a:lnSpc>
                <a:spcPts val="4338"/>
              </a:lnSpc>
            </a:pPr>
            <a:r>
              <a:rPr lang="en-US" sz="3098">
                <a:solidFill>
                  <a:srgbClr val="000000"/>
                </a:solidFill>
                <a:latin typeface="Open Sauce Light"/>
                <a:ea typeface="Open Sauce Light"/>
                <a:cs typeface="Open Sauce Light"/>
                <a:sym typeface="Open Sauce Light"/>
              </a:rPr>
              <a:t>Asmaa Abdelkader</a:t>
            </a:r>
          </a:p>
          <a:p>
            <a:pPr algn="l">
              <a:lnSpc>
                <a:spcPts val="4338"/>
              </a:lnSpc>
            </a:pPr>
            <a:r>
              <a:rPr lang="en-US" sz="3098">
                <a:solidFill>
                  <a:srgbClr val="000000"/>
                </a:solidFill>
                <a:latin typeface="Open Sauce Light"/>
                <a:ea typeface="Open Sauce Light"/>
                <a:cs typeface="Open Sauce Light"/>
                <a:sym typeface="Open Sauce Light"/>
              </a:rPr>
              <a:t>Rana Gaber </a:t>
            </a:r>
          </a:p>
        </p:txBody>
      </p:sp>
      <p:sp>
        <p:nvSpPr>
          <p:cNvPr name="TextBox 15" id="15"/>
          <p:cNvSpPr txBox="true"/>
          <p:nvPr/>
        </p:nvSpPr>
        <p:spPr>
          <a:xfrm rot="0">
            <a:off x="698711" y="4359569"/>
            <a:ext cx="3254322" cy="533400"/>
          </a:xfrm>
          <a:prstGeom prst="rect">
            <a:avLst/>
          </a:prstGeom>
        </p:spPr>
        <p:txBody>
          <a:bodyPr anchor="t" rtlCol="false" tIns="0" lIns="0" bIns="0" rIns="0">
            <a:spAutoFit/>
          </a:bodyPr>
          <a:lstStyle/>
          <a:p>
            <a:pPr algn="l">
              <a:lnSpc>
                <a:spcPts val="4272"/>
              </a:lnSpc>
            </a:pPr>
            <a:r>
              <a:rPr lang="en-US" sz="3560">
                <a:solidFill>
                  <a:srgbClr val="000000"/>
                </a:solidFill>
                <a:latin typeface="Open Sauce Medium"/>
                <a:ea typeface="Open Sauce Medium"/>
                <a:cs typeface="Open Sauce Medium"/>
                <a:sym typeface="Open Sauce Medium"/>
              </a:rPr>
              <a:t>CLOUD</a:t>
            </a:r>
          </a:p>
        </p:txBody>
      </p:sp>
      <p:sp>
        <p:nvSpPr>
          <p:cNvPr name="TextBox 16" id="16"/>
          <p:cNvSpPr txBox="true"/>
          <p:nvPr/>
        </p:nvSpPr>
        <p:spPr>
          <a:xfrm rot="0">
            <a:off x="760372" y="5283138"/>
            <a:ext cx="4530985" cy="1073812"/>
          </a:xfrm>
          <a:prstGeom prst="rect">
            <a:avLst/>
          </a:prstGeom>
        </p:spPr>
        <p:txBody>
          <a:bodyPr anchor="t" rtlCol="false" tIns="0" lIns="0" bIns="0" rIns="0">
            <a:spAutoFit/>
          </a:bodyPr>
          <a:lstStyle/>
          <a:p>
            <a:pPr algn="l">
              <a:lnSpc>
                <a:spcPts val="4338"/>
              </a:lnSpc>
            </a:pPr>
            <a:r>
              <a:rPr lang="en-US" sz="3098">
                <a:solidFill>
                  <a:srgbClr val="000000"/>
                </a:solidFill>
                <a:latin typeface="Open Sauce Light"/>
                <a:ea typeface="Open Sauce Light"/>
                <a:cs typeface="Open Sauce Light"/>
                <a:sym typeface="Open Sauce Light"/>
              </a:rPr>
              <a:t>Habiba Hammad </a:t>
            </a:r>
          </a:p>
          <a:p>
            <a:pPr algn="l">
              <a:lnSpc>
                <a:spcPts val="4338"/>
              </a:lnSpc>
            </a:pPr>
            <a:r>
              <a:rPr lang="en-US" sz="3098">
                <a:solidFill>
                  <a:srgbClr val="000000"/>
                </a:solidFill>
                <a:latin typeface="Open Sauce Light"/>
                <a:ea typeface="Open Sauce Light"/>
                <a:cs typeface="Open Sauce Light"/>
                <a:sym typeface="Open Sauce Light"/>
              </a:rPr>
              <a:t>Christine Guirguis </a:t>
            </a:r>
          </a:p>
        </p:txBody>
      </p:sp>
      <p:sp>
        <p:nvSpPr>
          <p:cNvPr name="TextBox 17" id="17"/>
          <p:cNvSpPr txBox="true"/>
          <p:nvPr/>
        </p:nvSpPr>
        <p:spPr>
          <a:xfrm rot="0">
            <a:off x="751862" y="7718276"/>
            <a:ext cx="4652693" cy="533400"/>
          </a:xfrm>
          <a:prstGeom prst="rect">
            <a:avLst/>
          </a:prstGeom>
        </p:spPr>
        <p:txBody>
          <a:bodyPr anchor="t" rtlCol="false" tIns="0" lIns="0" bIns="0" rIns="0">
            <a:spAutoFit/>
          </a:bodyPr>
          <a:lstStyle/>
          <a:p>
            <a:pPr algn="l">
              <a:lnSpc>
                <a:spcPts val="4272"/>
              </a:lnSpc>
            </a:pPr>
            <a:r>
              <a:rPr lang="en-US" sz="3560">
                <a:solidFill>
                  <a:srgbClr val="000000"/>
                </a:solidFill>
                <a:latin typeface="Open Sauce Medium"/>
                <a:ea typeface="Open Sauce Medium"/>
                <a:cs typeface="Open Sauce Medium"/>
                <a:sym typeface="Open Sauce Medium"/>
              </a:rPr>
              <a:t>MOBILE APP</a:t>
            </a:r>
          </a:p>
        </p:txBody>
      </p:sp>
      <p:sp>
        <p:nvSpPr>
          <p:cNvPr name="TextBox 18" id="18"/>
          <p:cNvSpPr txBox="true"/>
          <p:nvPr/>
        </p:nvSpPr>
        <p:spPr>
          <a:xfrm rot="0">
            <a:off x="873435" y="8695242"/>
            <a:ext cx="4530985" cy="530887"/>
          </a:xfrm>
          <a:prstGeom prst="rect">
            <a:avLst/>
          </a:prstGeom>
        </p:spPr>
        <p:txBody>
          <a:bodyPr anchor="t" rtlCol="false" tIns="0" lIns="0" bIns="0" rIns="0">
            <a:spAutoFit/>
          </a:bodyPr>
          <a:lstStyle/>
          <a:p>
            <a:pPr algn="l">
              <a:lnSpc>
                <a:spcPts val="4338"/>
              </a:lnSpc>
            </a:pPr>
            <a:r>
              <a:rPr lang="en-US" sz="3098">
                <a:solidFill>
                  <a:srgbClr val="000000"/>
                </a:solidFill>
                <a:latin typeface="Open Sauce Light"/>
                <a:ea typeface="Open Sauce Light"/>
                <a:cs typeface="Open Sauce Light"/>
                <a:sym typeface="Open Sauce Light"/>
              </a:rPr>
              <a:t>Yara Allam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8819083" y="-1414543"/>
            <a:ext cx="13230623" cy="11701543"/>
            <a:chOff x="0" y="0"/>
            <a:chExt cx="3484609" cy="3081888"/>
          </a:xfrm>
        </p:grpSpPr>
        <p:sp>
          <p:nvSpPr>
            <p:cNvPr name="Freeform 3" id="3"/>
            <p:cNvSpPr/>
            <p:nvPr/>
          </p:nvSpPr>
          <p:spPr>
            <a:xfrm flipH="false" flipV="false" rot="0">
              <a:off x="0" y="0"/>
              <a:ext cx="3484609" cy="3081888"/>
            </a:xfrm>
            <a:custGeom>
              <a:avLst/>
              <a:gdLst/>
              <a:ahLst/>
              <a:cxnLst/>
              <a:rect r="r" b="b" t="t" l="l"/>
              <a:pathLst>
                <a:path h="3081888" w="3484609">
                  <a:moveTo>
                    <a:pt x="0" y="0"/>
                  </a:moveTo>
                  <a:lnTo>
                    <a:pt x="3484609" y="0"/>
                  </a:lnTo>
                  <a:lnTo>
                    <a:pt x="3484609" y="3081888"/>
                  </a:lnTo>
                  <a:lnTo>
                    <a:pt x="0" y="3081888"/>
                  </a:lnTo>
                  <a:close/>
                </a:path>
              </a:pathLst>
            </a:custGeom>
            <a:solidFill>
              <a:srgbClr val="FFFFFF"/>
            </a:solidFill>
          </p:spPr>
        </p:sp>
        <p:sp>
          <p:nvSpPr>
            <p:cNvPr name="TextBox 4" id="4"/>
            <p:cNvSpPr txBox="true"/>
            <p:nvPr/>
          </p:nvSpPr>
          <p:spPr>
            <a:xfrm>
              <a:off x="0" y="-47625"/>
              <a:ext cx="3484609" cy="3129513"/>
            </a:xfrm>
            <a:prstGeom prst="rect">
              <a:avLst/>
            </a:prstGeom>
          </p:spPr>
          <p:txBody>
            <a:bodyPr anchor="ctr" rtlCol="false" tIns="50800" lIns="50800" bIns="50800" rIns="50800"/>
            <a:lstStyle/>
            <a:p>
              <a:pPr algn="ctr">
                <a:lnSpc>
                  <a:spcPts val="2940"/>
                </a:lnSpc>
              </a:pPr>
            </a:p>
          </p:txBody>
        </p:sp>
      </p:grpSp>
      <p:sp>
        <p:nvSpPr>
          <p:cNvPr name="Freeform 5" id="5"/>
          <p:cNvSpPr/>
          <p:nvPr/>
        </p:nvSpPr>
        <p:spPr>
          <a:xfrm flipH="false" flipV="false" rot="0">
            <a:off x="8764231" y="-253252"/>
            <a:ext cx="8495069" cy="13660454"/>
          </a:xfrm>
          <a:custGeom>
            <a:avLst/>
            <a:gdLst/>
            <a:ahLst/>
            <a:cxnLst/>
            <a:rect r="r" b="b" t="t" l="l"/>
            <a:pathLst>
              <a:path h="13660454" w="8495069">
                <a:moveTo>
                  <a:pt x="0" y="0"/>
                </a:moveTo>
                <a:lnTo>
                  <a:pt x="8495069" y="0"/>
                </a:lnTo>
                <a:lnTo>
                  <a:pt x="8495069" y="13660454"/>
                </a:lnTo>
                <a:lnTo>
                  <a:pt x="0" y="13660454"/>
                </a:lnTo>
                <a:lnTo>
                  <a:pt x="0" y="0"/>
                </a:lnTo>
                <a:close/>
              </a:path>
            </a:pathLst>
          </a:custGeom>
          <a:blipFill>
            <a:blip r:embed="rId2"/>
            <a:stretch>
              <a:fillRect l="-51708" t="-3079" r="-55487" b="0"/>
            </a:stretch>
          </a:blipFill>
        </p:spPr>
      </p:sp>
      <p:grpSp>
        <p:nvGrpSpPr>
          <p:cNvPr name="Group 6" id="6"/>
          <p:cNvGrpSpPr/>
          <p:nvPr/>
        </p:nvGrpSpPr>
        <p:grpSpPr>
          <a:xfrm rot="0">
            <a:off x="395647" y="2293987"/>
            <a:ext cx="7471690" cy="4284483"/>
            <a:chOff x="0" y="0"/>
            <a:chExt cx="9962254" cy="5712645"/>
          </a:xfrm>
        </p:grpSpPr>
        <p:sp>
          <p:nvSpPr>
            <p:cNvPr name="TextBox 7" id="7"/>
            <p:cNvSpPr txBox="true"/>
            <p:nvPr/>
          </p:nvSpPr>
          <p:spPr>
            <a:xfrm rot="0">
              <a:off x="0" y="0"/>
              <a:ext cx="9962254" cy="1580807"/>
            </a:xfrm>
            <a:prstGeom prst="rect">
              <a:avLst/>
            </a:prstGeom>
          </p:spPr>
          <p:txBody>
            <a:bodyPr anchor="t" rtlCol="false" tIns="0" lIns="0" bIns="0" rIns="0">
              <a:spAutoFit/>
            </a:bodyPr>
            <a:lstStyle/>
            <a:p>
              <a:pPr algn="l" marL="0" indent="0" lvl="0">
                <a:lnSpc>
                  <a:spcPts val="9351"/>
                </a:lnSpc>
                <a:spcBef>
                  <a:spcPct val="0"/>
                </a:spcBef>
              </a:pPr>
              <a:r>
                <a:rPr lang="en-US" sz="7793">
                  <a:solidFill>
                    <a:srgbClr val="9179FA"/>
                  </a:solidFill>
                  <a:latin typeface="Open Sauce Bold"/>
                  <a:ea typeface="Open Sauce Bold"/>
                  <a:cs typeface="Open Sauce Bold"/>
                  <a:sym typeface="Open Sauce Bold"/>
                </a:rPr>
                <a:t>Maquette</a:t>
              </a:r>
            </a:p>
          </p:txBody>
        </p:sp>
        <p:sp>
          <p:nvSpPr>
            <p:cNvPr name="TextBox 8" id="8"/>
            <p:cNvSpPr txBox="true"/>
            <p:nvPr/>
          </p:nvSpPr>
          <p:spPr>
            <a:xfrm rot="0">
              <a:off x="0" y="2273454"/>
              <a:ext cx="9962254" cy="3439191"/>
            </a:xfrm>
            <a:prstGeom prst="rect">
              <a:avLst/>
            </a:prstGeom>
          </p:spPr>
          <p:txBody>
            <a:bodyPr anchor="t" rtlCol="false" tIns="0" lIns="0" bIns="0" rIns="0">
              <a:spAutoFit/>
            </a:bodyPr>
            <a:lstStyle/>
            <a:p>
              <a:pPr algn="l">
                <a:lnSpc>
                  <a:spcPts val="4125"/>
                </a:lnSpc>
              </a:pPr>
              <a:r>
                <a:rPr lang="en-US" sz="2750">
                  <a:solidFill>
                    <a:srgbClr val="FFFFFF"/>
                  </a:solidFill>
                  <a:latin typeface="Open Sauce Light"/>
                  <a:ea typeface="Open Sauce Light"/>
                  <a:cs typeface="Open Sauce Light"/>
                  <a:sym typeface="Open Sauce Light"/>
                </a:rPr>
                <a:t>Using a carbon fiber stick with the handle and the component box both 3D-printed, we were able to keep the parts unexposed and provide a seamless, unobtrusive experience for the user.</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237606">
            <a:off x="-4753029" y="-4208328"/>
            <a:ext cx="14194122" cy="16824929"/>
          </a:xfrm>
          <a:custGeom>
            <a:avLst/>
            <a:gdLst/>
            <a:ahLst/>
            <a:cxnLst/>
            <a:rect r="r" b="b" t="t" l="l"/>
            <a:pathLst>
              <a:path h="16824929" w="14194122">
                <a:moveTo>
                  <a:pt x="0" y="0"/>
                </a:moveTo>
                <a:lnTo>
                  <a:pt x="14194122" y="0"/>
                </a:lnTo>
                <a:lnTo>
                  <a:pt x="14194122" y="16824929"/>
                </a:lnTo>
                <a:lnTo>
                  <a:pt x="0" y="16824929"/>
                </a:lnTo>
                <a:lnTo>
                  <a:pt x="0" y="0"/>
                </a:lnTo>
                <a:close/>
              </a:path>
            </a:pathLst>
          </a:custGeom>
          <a:blipFill>
            <a:blip r:embed="rId2">
              <a:alphaModFix amt="10999"/>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7254538" y="0"/>
            <a:ext cx="0" cy="10287000"/>
          </a:xfrm>
          <a:prstGeom prst="line">
            <a:avLst/>
          </a:prstGeom>
          <a:ln cap="rnd" w="9525">
            <a:solidFill>
              <a:srgbClr val="000000"/>
            </a:solidFill>
            <a:prstDash val="solid"/>
            <a:headEnd type="none" len="sm" w="sm"/>
            <a:tailEnd type="none" len="sm" w="sm"/>
          </a:ln>
        </p:spPr>
      </p:sp>
      <p:grpSp>
        <p:nvGrpSpPr>
          <p:cNvPr name="Group 4" id="4"/>
          <p:cNvGrpSpPr/>
          <p:nvPr/>
        </p:nvGrpSpPr>
        <p:grpSpPr>
          <a:xfrm rot="1585978">
            <a:off x="11046328" y="-537610"/>
            <a:ext cx="8817218" cy="14005860"/>
            <a:chOff x="0" y="0"/>
            <a:chExt cx="2322230" cy="3688786"/>
          </a:xfrm>
        </p:grpSpPr>
        <p:sp>
          <p:nvSpPr>
            <p:cNvPr name="Freeform 5" id="5"/>
            <p:cNvSpPr/>
            <p:nvPr/>
          </p:nvSpPr>
          <p:spPr>
            <a:xfrm flipH="false" flipV="false" rot="0">
              <a:off x="0" y="0"/>
              <a:ext cx="2322230" cy="3688786"/>
            </a:xfrm>
            <a:custGeom>
              <a:avLst/>
              <a:gdLst/>
              <a:ahLst/>
              <a:cxnLst/>
              <a:rect r="r" b="b" t="t" l="l"/>
              <a:pathLst>
                <a:path h="3688786" w="2322230">
                  <a:moveTo>
                    <a:pt x="0" y="0"/>
                  </a:moveTo>
                  <a:lnTo>
                    <a:pt x="2322230" y="0"/>
                  </a:lnTo>
                  <a:lnTo>
                    <a:pt x="2322230" y="3688786"/>
                  </a:lnTo>
                  <a:lnTo>
                    <a:pt x="0" y="3688786"/>
                  </a:lnTo>
                  <a:close/>
                </a:path>
              </a:pathLst>
            </a:custGeom>
            <a:solidFill>
              <a:srgbClr val="000000"/>
            </a:solidFill>
          </p:spPr>
        </p:sp>
        <p:sp>
          <p:nvSpPr>
            <p:cNvPr name="TextBox 6" id="6"/>
            <p:cNvSpPr txBox="true"/>
            <p:nvPr/>
          </p:nvSpPr>
          <p:spPr>
            <a:xfrm>
              <a:off x="0" y="-47625"/>
              <a:ext cx="2322230" cy="3736411"/>
            </a:xfrm>
            <a:prstGeom prst="rect">
              <a:avLst/>
            </a:prstGeom>
          </p:spPr>
          <p:txBody>
            <a:bodyPr anchor="ctr" rtlCol="false" tIns="50800" lIns="50800" bIns="50800" rIns="50800"/>
            <a:lstStyle/>
            <a:p>
              <a:pPr algn="ctr">
                <a:lnSpc>
                  <a:spcPts val="2940"/>
                </a:lnSpc>
              </a:pPr>
            </a:p>
          </p:txBody>
        </p:sp>
      </p:grpSp>
      <p:sp>
        <p:nvSpPr>
          <p:cNvPr name="TextBox 7" id="7"/>
          <p:cNvSpPr txBox="true"/>
          <p:nvPr/>
        </p:nvSpPr>
        <p:spPr>
          <a:xfrm rot="0">
            <a:off x="-466188" y="1028700"/>
            <a:ext cx="10799481" cy="971550"/>
          </a:xfrm>
          <a:prstGeom prst="rect">
            <a:avLst/>
          </a:prstGeom>
        </p:spPr>
        <p:txBody>
          <a:bodyPr anchor="t" rtlCol="false" tIns="0" lIns="0" bIns="0" rIns="0">
            <a:spAutoFit/>
          </a:bodyPr>
          <a:lstStyle/>
          <a:p>
            <a:pPr algn="ctr">
              <a:lnSpc>
                <a:spcPts val="7680"/>
              </a:lnSpc>
            </a:pPr>
            <a:r>
              <a:rPr lang="en-US" sz="6400">
                <a:solidFill>
                  <a:srgbClr val="000000"/>
                </a:solidFill>
                <a:latin typeface="Open Sauce Bold"/>
                <a:ea typeface="Open Sauce Bold"/>
                <a:cs typeface="Open Sauce Bold"/>
                <a:sym typeface="Open Sauce Bold"/>
              </a:rPr>
              <a:t>Parts Included</a:t>
            </a:r>
          </a:p>
        </p:txBody>
      </p:sp>
      <p:sp>
        <p:nvSpPr>
          <p:cNvPr name="TextBox 8" id="8"/>
          <p:cNvSpPr txBox="true"/>
          <p:nvPr/>
        </p:nvSpPr>
        <p:spPr>
          <a:xfrm rot="0">
            <a:off x="2204521" y="2771992"/>
            <a:ext cx="6939479" cy="4855599"/>
          </a:xfrm>
          <a:prstGeom prst="rect">
            <a:avLst/>
          </a:prstGeom>
        </p:spPr>
        <p:txBody>
          <a:bodyPr anchor="t" rtlCol="false" tIns="0" lIns="0" bIns="0" rIns="0">
            <a:spAutoFit/>
          </a:bodyPr>
          <a:lstStyle/>
          <a:p>
            <a:pPr algn="l" marL="746942" indent="-373471" lvl="1">
              <a:lnSpc>
                <a:spcPts val="4843"/>
              </a:lnSpc>
              <a:buFont typeface="Arial"/>
              <a:buChar char="•"/>
            </a:pPr>
            <a:r>
              <a:rPr lang="en-US" sz="3459">
                <a:solidFill>
                  <a:srgbClr val="000000"/>
                </a:solidFill>
                <a:latin typeface="Open Sauce"/>
                <a:ea typeface="Open Sauce"/>
                <a:cs typeface="Open Sauce"/>
                <a:sym typeface="Open Sauce"/>
              </a:rPr>
              <a:t>ESP-CAM </a:t>
            </a:r>
          </a:p>
          <a:p>
            <a:pPr algn="l" marL="746942" indent="-373471" lvl="1">
              <a:lnSpc>
                <a:spcPts val="4843"/>
              </a:lnSpc>
              <a:buFont typeface="Arial"/>
              <a:buChar char="•"/>
            </a:pPr>
            <a:r>
              <a:rPr lang="en-US" sz="3459">
                <a:solidFill>
                  <a:srgbClr val="000000"/>
                </a:solidFill>
                <a:latin typeface="Open Sauce"/>
                <a:ea typeface="Open Sauce"/>
                <a:cs typeface="Open Sauce"/>
                <a:sym typeface="Open Sauce"/>
              </a:rPr>
              <a:t>ESP32 </a:t>
            </a:r>
          </a:p>
          <a:p>
            <a:pPr algn="l" marL="746942" indent="-373471" lvl="1">
              <a:lnSpc>
                <a:spcPts val="4843"/>
              </a:lnSpc>
              <a:buFont typeface="Arial"/>
              <a:buChar char="•"/>
            </a:pPr>
            <a:r>
              <a:rPr lang="en-US" sz="3459">
                <a:solidFill>
                  <a:srgbClr val="000000"/>
                </a:solidFill>
                <a:latin typeface="Open Sauce"/>
                <a:ea typeface="Open Sauce"/>
                <a:cs typeface="Open Sauce"/>
                <a:sym typeface="Open Sauce"/>
              </a:rPr>
              <a:t>Heart Rate Sensor </a:t>
            </a:r>
          </a:p>
          <a:p>
            <a:pPr algn="l" marL="746942" indent="-373471" lvl="1">
              <a:lnSpc>
                <a:spcPts val="4843"/>
              </a:lnSpc>
              <a:buFont typeface="Arial"/>
              <a:buChar char="•"/>
            </a:pPr>
            <a:r>
              <a:rPr lang="en-US" sz="3459">
                <a:solidFill>
                  <a:srgbClr val="000000"/>
                </a:solidFill>
                <a:latin typeface="Open Sauce"/>
                <a:ea typeface="Open Sauce"/>
                <a:cs typeface="Open Sauce"/>
                <a:sym typeface="Open Sauce"/>
              </a:rPr>
              <a:t>Ultrasonic Sensor </a:t>
            </a:r>
          </a:p>
          <a:p>
            <a:pPr algn="l" marL="746942" indent="-373471" lvl="1">
              <a:lnSpc>
                <a:spcPts val="4843"/>
              </a:lnSpc>
              <a:buFont typeface="Arial"/>
              <a:buChar char="•"/>
            </a:pPr>
            <a:r>
              <a:rPr lang="en-US" sz="3459">
                <a:solidFill>
                  <a:srgbClr val="000000"/>
                </a:solidFill>
                <a:latin typeface="Open Sauce"/>
                <a:ea typeface="Open Sauce"/>
                <a:cs typeface="Open Sauce"/>
                <a:sym typeface="Open Sauce"/>
              </a:rPr>
              <a:t>Speaker Module</a:t>
            </a:r>
          </a:p>
          <a:p>
            <a:pPr algn="l" marL="746942" indent="-373471" lvl="1">
              <a:lnSpc>
                <a:spcPts val="4843"/>
              </a:lnSpc>
              <a:buFont typeface="Arial"/>
              <a:buChar char="•"/>
            </a:pPr>
            <a:r>
              <a:rPr lang="en-US" sz="3459">
                <a:solidFill>
                  <a:srgbClr val="000000"/>
                </a:solidFill>
                <a:latin typeface="Open Sauce"/>
                <a:ea typeface="Open Sauce"/>
                <a:cs typeface="Open Sauce"/>
                <a:sym typeface="Open Sauce"/>
              </a:rPr>
              <a:t>Amplifier </a:t>
            </a:r>
          </a:p>
          <a:p>
            <a:pPr algn="l" marL="746942" indent="-373471" lvl="1">
              <a:lnSpc>
                <a:spcPts val="4843"/>
              </a:lnSpc>
              <a:buFont typeface="Arial"/>
              <a:buChar char="•"/>
            </a:pPr>
            <a:r>
              <a:rPr lang="en-US" sz="3459">
                <a:solidFill>
                  <a:srgbClr val="000000"/>
                </a:solidFill>
                <a:latin typeface="Open Sauce"/>
                <a:ea typeface="Open Sauce"/>
                <a:cs typeface="Open Sauce"/>
                <a:sym typeface="Open Sauce"/>
              </a:rPr>
              <a:t>Carbon Fiber Stick </a:t>
            </a:r>
          </a:p>
          <a:p>
            <a:pPr algn="l" marL="746942" indent="-373471" lvl="1">
              <a:lnSpc>
                <a:spcPts val="4843"/>
              </a:lnSpc>
              <a:buFont typeface="Arial"/>
              <a:buChar char="•"/>
            </a:pPr>
            <a:r>
              <a:rPr lang="en-US" sz="3459">
                <a:solidFill>
                  <a:srgbClr val="000000"/>
                </a:solidFill>
                <a:latin typeface="Open Sauce"/>
                <a:ea typeface="Open Sauce"/>
                <a:cs typeface="Open Sauce"/>
                <a:sym typeface="Open Sauce"/>
              </a:rPr>
              <a:t>3D Printed Component Box</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237606">
            <a:off x="-5271620" y="-4229828"/>
            <a:ext cx="13506576" cy="16009950"/>
          </a:xfrm>
          <a:custGeom>
            <a:avLst/>
            <a:gdLst/>
            <a:ahLst/>
            <a:cxnLst/>
            <a:rect r="r" b="b" t="t" l="l"/>
            <a:pathLst>
              <a:path h="16009950" w="13506576">
                <a:moveTo>
                  <a:pt x="0" y="0"/>
                </a:moveTo>
                <a:lnTo>
                  <a:pt x="13506576" y="0"/>
                </a:lnTo>
                <a:lnTo>
                  <a:pt x="13506576" y="16009950"/>
                </a:lnTo>
                <a:lnTo>
                  <a:pt x="0" y="16009950"/>
                </a:lnTo>
                <a:lnTo>
                  <a:pt x="0" y="0"/>
                </a:lnTo>
                <a:close/>
              </a:path>
            </a:pathLst>
          </a:custGeom>
          <a:blipFill>
            <a:blip r:embed="rId2">
              <a:alphaModFix amt="10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19620" y="847413"/>
            <a:ext cx="10799481" cy="971550"/>
          </a:xfrm>
          <a:prstGeom prst="rect">
            <a:avLst/>
          </a:prstGeom>
        </p:spPr>
        <p:txBody>
          <a:bodyPr anchor="t" rtlCol="false" tIns="0" lIns="0" bIns="0" rIns="0">
            <a:spAutoFit/>
          </a:bodyPr>
          <a:lstStyle/>
          <a:p>
            <a:pPr algn="ctr">
              <a:lnSpc>
                <a:spcPts val="7680"/>
              </a:lnSpc>
            </a:pPr>
            <a:r>
              <a:rPr lang="en-US" sz="6400">
                <a:solidFill>
                  <a:srgbClr val="9179FA"/>
                </a:solidFill>
                <a:latin typeface="Open Sauce"/>
                <a:ea typeface="Open Sauce"/>
                <a:cs typeface="Open Sauce"/>
                <a:sym typeface="Open Sauce"/>
              </a:rPr>
              <a:t>Maquette Design</a:t>
            </a:r>
          </a:p>
        </p:txBody>
      </p:sp>
      <p:sp>
        <p:nvSpPr>
          <p:cNvPr name="AutoShape 4" id="4"/>
          <p:cNvSpPr/>
          <p:nvPr/>
        </p:nvSpPr>
        <p:spPr>
          <a:xfrm flipV="true">
            <a:off x="16526224" y="0"/>
            <a:ext cx="0" cy="10287000"/>
          </a:xfrm>
          <a:prstGeom prst="line">
            <a:avLst/>
          </a:prstGeom>
          <a:ln cap="rnd" w="9525">
            <a:solidFill>
              <a:srgbClr val="000000"/>
            </a:solidFill>
            <a:prstDash val="solid"/>
            <a:headEnd type="none" len="sm" w="sm"/>
            <a:tailEnd type="none" len="sm" w="sm"/>
          </a:ln>
        </p:spPr>
      </p:sp>
      <p:sp>
        <p:nvSpPr>
          <p:cNvPr name="TextBox 5" id="5"/>
          <p:cNvSpPr txBox="true"/>
          <p:nvPr/>
        </p:nvSpPr>
        <p:spPr>
          <a:xfrm rot="0">
            <a:off x="1481668" y="4164413"/>
            <a:ext cx="13859833" cy="1343660"/>
          </a:xfrm>
          <a:prstGeom prst="rect">
            <a:avLst/>
          </a:prstGeom>
        </p:spPr>
        <p:txBody>
          <a:bodyPr anchor="t" rtlCol="false" tIns="0" lIns="0" bIns="0" rIns="0">
            <a:spAutoFit/>
          </a:bodyPr>
          <a:lstStyle/>
          <a:p>
            <a:pPr algn="ctr" marL="561341" indent="-280670" lvl="1">
              <a:lnSpc>
                <a:spcPts val="3640"/>
              </a:lnSpc>
              <a:buAutoNum type="arabicPeriod" startAt="1"/>
            </a:pPr>
            <a:r>
              <a:rPr lang="en-US" sz="2600">
                <a:solidFill>
                  <a:srgbClr val="000000"/>
                </a:solidFill>
                <a:latin typeface="Open Sauce"/>
                <a:ea typeface="Open Sauce"/>
                <a:cs typeface="Open Sauce"/>
                <a:sym typeface="Open Sauce"/>
              </a:rPr>
              <a:t>A component box with a clear opening for the ultrasonic sensor’s transmitter and receiver, as well as an acrylic lens cover for the ESP-CAM. The back of the box also has holes to enhance speaker audio.</a:t>
            </a:r>
          </a:p>
        </p:txBody>
      </p:sp>
      <p:sp>
        <p:nvSpPr>
          <p:cNvPr name="TextBox 6" id="6"/>
          <p:cNvSpPr txBox="true"/>
          <p:nvPr/>
        </p:nvSpPr>
        <p:spPr>
          <a:xfrm rot="0">
            <a:off x="1481668" y="2888687"/>
            <a:ext cx="13859833" cy="886460"/>
          </a:xfrm>
          <a:prstGeom prst="rect">
            <a:avLst/>
          </a:prstGeom>
        </p:spPr>
        <p:txBody>
          <a:bodyPr anchor="t" rtlCol="false" tIns="0" lIns="0" bIns="0" rIns="0">
            <a:spAutoFit/>
          </a:bodyPr>
          <a:lstStyle/>
          <a:p>
            <a:pPr algn="ctr">
              <a:lnSpc>
                <a:spcPts val="3640"/>
              </a:lnSpc>
            </a:pPr>
            <a:r>
              <a:rPr lang="en-US" sz="2600">
                <a:solidFill>
                  <a:srgbClr val="000000"/>
                </a:solidFill>
                <a:latin typeface="Open Sauce Light"/>
                <a:ea typeface="Open Sauce Light"/>
                <a:cs typeface="Open Sauce Light"/>
                <a:sym typeface="Open Sauce Light"/>
              </a:rPr>
              <a:t>Following much of the idea of a regular cane, a carbon fiber stick was outfitted with two 3D-printed components: </a:t>
            </a:r>
          </a:p>
        </p:txBody>
      </p:sp>
      <p:sp>
        <p:nvSpPr>
          <p:cNvPr name="TextBox 7" id="7"/>
          <p:cNvSpPr txBox="true"/>
          <p:nvPr/>
        </p:nvSpPr>
        <p:spPr>
          <a:xfrm rot="0">
            <a:off x="1481668" y="5927173"/>
            <a:ext cx="13859833" cy="429260"/>
          </a:xfrm>
          <a:prstGeom prst="rect">
            <a:avLst/>
          </a:prstGeom>
        </p:spPr>
        <p:txBody>
          <a:bodyPr anchor="t" rtlCol="false" tIns="0" lIns="0" bIns="0" rIns="0">
            <a:spAutoFit/>
          </a:bodyPr>
          <a:lstStyle/>
          <a:p>
            <a:pPr algn="ctr">
              <a:lnSpc>
                <a:spcPts val="3640"/>
              </a:lnSpc>
            </a:pPr>
            <a:r>
              <a:rPr lang="en-US" sz="2600">
                <a:solidFill>
                  <a:srgbClr val="000000"/>
                </a:solidFill>
                <a:latin typeface="Open Sauce"/>
                <a:ea typeface="Open Sauce"/>
                <a:cs typeface="Open Sauce"/>
                <a:sym typeface="Open Sauce"/>
              </a:rPr>
              <a:t>2. A handle at the top of the stick with a slot for the heart rate sensor for easy access.</a:t>
            </a:r>
          </a:p>
        </p:txBody>
      </p:sp>
      <p:sp>
        <p:nvSpPr>
          <p:cNvPr name="TextBox 8" id="8"/>
          <p:cNvSpPr txBox="true"/>
          <p:nvPr/>
        </p:nvSpPr>
        <p:spPr>
          <a:xfrm rot="0">
            <a:off x="1481668" y="6775533"/>
            <a:ext cx="13859833" cy="886460"/>
          </a:xfrm>
          <a:prstGeom prst="rect">
            <a:avLst/>
          </a:prstGeom>
        </p:spPr>
        <p:txBody>
          <a:bodyPr anchor="t" rtlCol="false" tIns="0" lIns="0" bIns="0" rIns="0">
            <a:spAutoFit/>
          </a:bodyPr>
          <a:lstStyle/>
          <a:p>
            <a:pPr algn="ctr">
              <a:lnSpc>
                <a:spcPts val="3640"/>
              </a:lnSpc>
            </a:pPr>
            <a:r>
              <a:rPr lang="en-US" sz="2600">
                <a:solidFill>
                  <a:srgbClr val="000000"/>
                </a:solidFill>
                <a:latin typeface="Open Sauce"/>
                <a:ea typeface="Open Sauce"/>
                <a:cs typeface="Open Sauce"/>
                <a:sym typeface="Open Sauce"/>
              </a:rPr>
              <a:t>3. Wires from the heart rate sensor travel down the carbon fiber stick and through the box, connecting all components to the power source.</a:t>
            </a:r>
          </a:p>
        </p:txBody>
      </p:sp>
      <p:sp>
        <p:nvSpPr>
          <p:cNvPr name="TextBox 9" id="9"/>
          <p:cNvSpPr txBox="true"/>
          <p:nvPr/>
        </p:nvSpPr>
        <p:spPr>
          <a:xfrm rot="0">
            <a:off x="1342743" y="8479160"/>
            <a:ext cx="13859833" cy="886460"/>
          </a:xfrm>
          <a:prstGeom prst="rect">
            <a:avLst/>
          </a:prstGeom>
        </p:spPr>
        <p:txBody>
          <a:bodyPr anchor="t" rtlCol="false" tIns="0" lIns="0" bIns="0" rIns="0">
            <a:spAutoFit/>
          </a:bodyPr>
          <a:lstStyle/>
          <a:p>
            <a:pPr algn="ctr">
              <a:lnSpc>
                <a:spcPts val="3640"/>
              </a:lnSpc>
            </a:pPr>
            <a:r>
              <a:rPr lang="en-US" sz="2600">
                <a:solidFill>
                  <a:srgbClr val="000000"/>
                </a:solidFill>
                <a:latin typeface="Open Sauce"/>
                <a:ea typeface="Open Sauce"/>
                <a:cs typeface="Open Sauce"/>
                <a:sym typeface="Open Sauce"/>
              </a:rPr>
              <a:t>Approx. weight: 350-400 grams. </a:t>
            </a:r>
          </a:p>
          <a:p>
            <a:pPr algn="ctr">
              <a:lnSpc>
                <a:spcPts val="3640"/>
              </a:lnSpc>
            </a:pPr>
            <a:r>
              <a:rPr lang="en-US" sz="2600">
                <a:solidFill>
                  <a:srgbClr val="000000"/>
                </a:solidFill>
                <a:latin typeface="Open Sauce"/>
                <a:ea typeface="Open Sauce"/>
                <a:cs typeface="Open Sauce"/>
                <a:sym typeface="Open Sauce"/>
              </a:rPr>
              <a:t>Approx. height: 80 cm.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0">
            <a:off x="0" y="-5722950"/>
            <a:ext cx="13506576" cy="16009950"/>
          </a:xfrm>
          <a:custGeom>
            <a:avLst/>
            <a:gdLst/>
            <a:ahLst/>
            <a:cxnLst/>
            <a:rect r="r" b="b" t="t" l="l"/>
            <a:pathLst>
              <a:path h="16009950" w="13506576">
                <a:moveTo>
                  <a:pt x="13506576" y="0"/>
                </a:moveTo>
                <a:lnTo>
                  <a:pt x="0" y="0"/>
                </a:lnTo>
                <a:lnTo>
                  <a:pt x="0" y="16009950"/>
                </a:lnTo>
                <a:lnTo>
                  <a:pt x="13506576" y="16009950"/>
                </a:lnTo>
                <a:lnTo>
                  <a:pt x="13506576" y="0"/>
                </a:lnTo>
                <a:close/>
              </a:path>
            </a:pathLst>
          </a:custGeom>
          <a:blipFill>
            <a:blip r:embed="rId2">
              <a:alphaModFix amt="49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354037" y="3959829"/>
            <a:ext cx="11579925" cy="2367342"/>
            <a:chOff x="0" y="0"/>
            <a:chExt cx="15439900" cy="3156456"/>
          </a:xfrm>
        </p:grpSpPr>
        <p:sp>
          <p:nvSpPr>
            <p:cNvPr name="TextBox 4" id="4"/>
            <p:cNvSpPr txBox="true"/>
            <p:nvPr/>
          </p:nvSpPr>
          <p:spPr>
            <a:xfrm rot="0">
              <a:off x="0" y="0"/>
              <a:ext cx="15439900" cy="1714500"/>
            </a:xfrm>
            <a:prstGeom prst="rect">
              <a:avLst/>
            </a:prstGeom>
          </p:spPr>
          <p:txBody>
            <a:bodyPr anchor="t" rtlCol="false" tIns="0" lIns="0" bIns="0" rIns="0">
              <a:spAutoFit/>
            </a:bodyPr>
            <a:lstStyle/>
            <a:p>
              <a:pPr algn="ctr" marL="0" indent="0" lvl="0">
                <a:lnSpc>
                  <a:spcPts val="10142"/>
                </a:lnSpc>
                <a:spcBef>
                  <a:spcPct val="0"/>
                </a:spcBef>
              </a:pPr>
              <a:r>
                <a:rPr lang="en-US" sz="8452">
                  <a:solidFill>
                    <a:srgbClr val="9179FA"/>
                  </a:solidFill>
                  <a:latin typeface="Open Sauce Bold Italics"/>
                  <a:ea typeface="Open Sauce Bold Italics"/>
                  <a:cs typeface="Open Sauce Bold Italics"/>
                  <a:sym typeface="Open Sauce Bold Italics"/>
                </a:rPr>
                <a:t>Logic and Circuitry</a:t>
              </a:r>
            </a:p>
          </p:txBody>
        </p:sp>
        <p:sp>
          <p:nvSpPr>
            <p:cNvPr name="TextBox 5" id="5"/>
            <p:cNvSpPr txBox="true"/>
            <p:nvPr/>
          </p:nvSpPr>
          <p:spPr>
            <a:xfrm rot="0">
              <a:off x="0" y="2472976"/>
              <a:ext cx="15439900" cy="683480"/>
            </a:xfrm>
            <a:prstGeom prst="rect">
              <a:avLst/>
            </a:prstGeom>
          </p:spPr>
          <p:txBody>
            <a:bodyPr anchor="t" rtlCol="false" tIns="0" lIns="0" bIns="0" rIns="0">
              <a:spAutoFit/>
            </a:bodyPr>
            <a:lstStyle/>
            <a:p>
              <a:pPr algn="just">
                <a:lnSpc>
                  <a:spcPts val="4474"/>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DAGO8Td5s9E</dc:identifier>
  <dcterms:modified xsi:type="dcterms:W3CDTF">2011-08-01T06:04:30Z</dcterms:modified>
  <cp:revision>1</cp:revision>
  <dc:title>Black and Violet Futuristic Modern Pattern 5G Technology Presentation</dc:title>
</cp:coreProperties>
</file>