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d861ea61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d861ea61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d861ea61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d861ea61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d861ea61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d861ea61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d861ea61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d861ea61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d861ea61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d861ea61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d861ea61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d861ea61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d861ea61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d861ea61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d861ea61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d861ea61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d861ea61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d861ea61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Big Mountain Resort</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Yoriki Watanabe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Closing one of the least used runs will reduce </a:t>
            </a:r>
            <a:r>
              <a:rPr lang="en"/>
              <a:t>operating cost</a:t>
            </a:r>
            <a:endParaRPr/>
          </a:p>
          <a:p>
            <a:pPr indent="-342900" lvl="0" marL="457200" rtl="0" algn="l">
              <a:spcBef>
                <a:spcPts val="0"/>
              </a:spcBef>
              <a:spcAft>
                <a:spcPts val="0"/>
              </a:spcAft>
              <a:buSzPts val="1800"/>
              <a:buChar char="●"/>
            </a:pPr>
            <a:r>
              <a:rPr lang="en"/>
              <a:t>Increasing the snow making area does not support the increase in ticket price</a:t>
            </a:r>
            <a:endParaRPr/>
          </a:p>
          <a:p>
            <a:pPr indent="-342900" lvl="0" marL="457200" rtl="0" algn="l">
              <a:spcBef>
                <a:spcPts val="0"/>
              </a:spcBef>
              <a:spcAft>
                <a:spcPts val="0"/>
              </a:spcAft>
              <a:buSzPts val="1800"/>
              <a:buChar char="●"/>
            </a:pPr>
            <a:r>
              <a:rPr lang="en"/>
              <a:t>Increasing the vertical drop, with an installation of an additional chair will increase the support for ticket price by $1.99 and revenue by $3,474,648</a:t>
            </a:r>
            <a:endParaRPr/>
          </a:p>
          <a:p>
            <a:pPr indent="0" lvl="0" marL="0" rtl="0" algn="l">
              <a:spcBef>
                <a:spcPts val="1200"/>
              </a:spcBef>
              <a:spcAft>
                <a:spcPts val="1200"/>
              </a:spcAft>
              <a:buNone/>
            </a:pPr>
            <a:r>
              <a:rPr lang="en"/>
              <a:t>The recommendation should cover for the increase in operation cost and more.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a:t>
            </a:r>
            <a:r>
              <a:rPr lang="en"/>
              <a:t>opportunities</a:t>
            </a:r>
            <a:r>
              <a:rPr lang="en"/>
              <a:t> exists for Big Mountain Resort to find a better investment </a:t>
            </a:r>
            <a:r>
              <a:rPr lang="en"/>
              <a:t>strategy</a:t>
            </a:r>
            <a:r>
              <a:rPr lang="en"/>
              <a:t> to cover for the increase in operation cost by 1.54M through operational improvements and better ticket pricing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Criteria for </a:t>
            </a:r>
            <a:r>
              <a:rPr lang="en"/>
              <a:t>success: </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new better  ticket price will be adopted and </a:t>
            </a:r>
            <a:r>
              <a:rPr lang="en"/>
              <a:t>implemented by Big Mountain Resorts before opening for the season</a:t>
            </a:r>
            <a:endParaRPr/>
          </a:p>
          <a:p>
            <a:pPr indent="-342900" lvl="0" marL="457200" rtl="0" algn="l">
              <a:spcBef>
                <a:spcPts val="0"/>
              </a:spcBef>
              <a:spcAft>
                <a:spcPts val="0"/>
              </a:spcAft>
              <a:buSzPts val="1800"/>
              <a:buChar char="●"/>
            </a:pPr>
            <a:r>
              <a:rPr lang="en"/>
              <a:t>Finding way to reduce cost without undermining the ticket price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 </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Increase the vertical drop  by adding a run to a point 150 feet lower down but requiring the installation of an additional chair lift to bring skiers back up, without additional snow making coverage and only closing the least used run.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CSV file from Ms. Eisen, Database Manager</a:t>
            </a:r>
            <a:endParaRPr/>
          </a:p>
          <a:p>
            <a:pPr indent="-342900" lvl="0" marL="457200" rtl="0" algn="l">
              <a:spcBef>
                <a:spcPts val="0"/>
              </a:spcBef>
              <a:spcAft>
                <a:spcPts val="0"/>
              </a:spcAft>
              <a:buSzPts val="1800"/>
              <a:buChar char="●"/>
            </a:pPr>
            <a:r>
              <a:rPr lang="en"/>
              <a:t>CSV file contains metadata about different resort all in the United States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and Analysis: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Current Ticket Price: $81 </a:t>
            </a:r>
            <a:endParaRPr/>
          </a:p>
          <a:p>
            <a:pPr indent="-317500" lvl="1" marL="914400" rtl="0" algn="l">
              <a:spcBef>
                <a:spcPts val="0"/>
              </a:spcBef>
              <a:spcAft>
                <a:spcPts val="0"/>
              </a:spcAft>
              <a:buSzPts val="1400"/>
              <a:buChar char="○"/>
            </a:pPr>
            <a:r>
              <a:rPr lang="en"/>
              <a:t>Ticket price is current determined by charging a premium above the average ticket price across the United States.</a:t>
            </a:r>
            <a:endParaRPr/>
          </a:p>
          <a:p>
            <a:pPr indent="-342900" lvl="0" marL="457200" rtl="0" algn="l">
              <a:spcBef>
                <a:spcPts val="0"/>
              </a:spcBef>
              <a:spcAft>
                <a:spcPts val="0"/>
              </a:spcAft>
              <a:buSzPts val="1800"/>
              <a:buChar char="●"/>
            </a:pPr>
            <a:r>
              <a:rPr lang="en"/>
              <a:t>Random Forest Ticket Price: $95.87</a:t>
            </a:r>
            <a:endParaRPr/>
          </a:p>
          <a:p>
            <a:pPr indent="-317500" lvl="1" marL="914400" rtl="0" algn="l">
              <a:spcBef>
                <a:spcPts val="0"/>
              </a:spcBef>
              <a:spcAft>
                <a:spcPts val="0"/>
              </a:spcAft>
              <a:buSzPts val="1400"/>
              <a:buChar char="○"/>
            </a:pPr>
            <a:r>
              <a:rPr lang="en"/>
              <a:t>The model shows that Big Mountain Resort could charge $95.87. Even with a mean </a:t>
            </a:r>
            <a:r>
              <a:rPr lang="en"/>
              <a:t>absolute</a:t>
            </a:r>
            <a:r>
              <a:rPr lang="en"/>
              <a:t> error of $10.39, it shows that there is room for an increase in ticket price.</a:t>
            </a:r>
            <a:endParaRPr/>
          </a:p>
          <a:p>
            <a:pPr indent="0" lvl="0" marL="0" rtl="0" algn="l">
              <a:spcBef>
                <a:spcPts val="1200"/>
              </a:spcBef>
              <a:spcAft>
                <a:spcPts val="1200"/>
              </a:spcAft>
              <a:buNone/>
            </a:pPr>
            <a:r>
              <a:rPr lang="en"/>
              <a:t>Big Mountain Resorts current pricing strategy does not take into account that people are willing to pay more/less for depending on some of the </a:t>
            </a:r>
            <a:r>
              <a:rPr lang="en"/>
              <a:t>features</a:t>
            </a:r>
            <a:r>
              <a:rPr lang="en"/>
              <a:t> that are </a:t>
            </a:r>
            <a:r>
              <a:rPr lang="en"/>
              <a:t>offered at Big Mountain Resort.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and Analysis (2)</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Important Features</a:t>
            </a:r>
            <a:endParaRPr/>
          </a:p>
          <a:p>
            <a:pPr indent="-317500" lvl="1" marL="914400" rtl="0" algn="l">
              <a:spcBef>
                <a:spcPts val="0"/>
              </a:spcBef>
              <a:spcAft>
                <a:spcPts val="0"/>
              </a:spcAft>
              <a:buSzPts val="1400"/>
              <a:buChar char="○"/>
            </a:pPr>
            <a:r>
              <a:rPr lang="en"/>
              <a:t>Vertical Drop</a:t>
            </a:r>
            <a:endParaRPr/>
          </a:p>
          <a:p>
            <a:pPr indent="-317500" lvl="1" marL="914400" rtl="0" algn="l">
              <a:spcBef>
                <a:spcPts val="0"/>
              </a:spcBef>
              <a:spcAft>
                <a:spcPts val="0"/>
              </a:spcAft>
              <a:buSzPts val="1400"/>
              <a:buChar char="○"/>
            </a:pPr>
            <a:r>
              <a:rPr lang="en"/>
              <a:t>Snow Making Area</a:t>
            </a:r>
            <a:endParaRPr/>
          </a:p>
          <a:p>
            <a:pPr indent="-317500" lvl="1" marL="914400" rtl="0" algn="l">
              <a:spcBef>
                <a:spcPts val="0"/>
              </a:spcBef>
              <a:spcAft>
                <a:spcPts val="0"/>
              </a:spcAft>
              <a:buSzPts val="1400"/>
              <a:buChar char="○"/>
            </a:pPr>
            <a:r>
              <a:rPr lang="en"/>
              <a:t>Total chairs</a:t>
            </a:r>
            <a:endParaRPr/>
          </a:p>
          <a:p>
            <a:pPr indent="-317500" lvl="1" marL="914400" rtl="0" algn="l">
              <a:spcBef>
                <a:spcPts val="0"/>
              </a:spcBef>
              <a:spcAft>
                <a:spcPts val="0"/>
              </a:spcAft>
              <a:buSzPts val="1400"/>
              <a:buChar char="○"/>
            </a:pPr>
            <a:r>
              <a:rPr lang="en"/>
              <a:t>Fast Quads</a:t>
            </a:r>
            <a:endParaRPr/>
          </a:p>
          <a:p>
            <a:pPr indent="-317500" lvl="1" marL="914400" rtl="0" algn="l">
              <a:spcBef>
                <a:spcPts val="0"/>
              </a:spcBef>
              <a:spcAft>
                <a:spcPts val="0"/>
              </a:spcAft>
              <a:buSzPts val="1400"/>
              <a:buChar char="○"/>
            </a:pPr>
            <a:r>
              <a:rPr lang="en"/>
              <a:t>Total Number of Runs </a:t>
            </a:r>
            <a:endParaRPr/>
          </a:p>
          <a:p>
            <a:pPr indent="-317500" lvl="1" marL="914400" rtl="0" algn="l">
              <a:spcBef>
                <a:spcPts val="0"/>
              </a:spcBef>
              <a:spcAft>
                <a:spcPts val="0"/>
              </a:spcAft>
              <a:buSzPts val="1400"/>
              <a:buChar char="○"/>
            </a:pPr>
            <a:r>
              <a:rPr lang="en"/>
              <a:t>Trams </a:t>
            </a:r>
            <a:endParaRPr/>
          </a:p>
          <a:p>
            <a:pPr indent="-317500" lvl="1" marL="914400" rtl="0" algn="l">
              <a:spcBef>
                <a:spcPts val="0"/>
              </a:spcBef>
              <a:spcAft>
                <a:spcPts val="0"/>
              </a:spcAft>
              <a:buSzPts val="1400"/>
              <a:buChar char="○"/>
            </a:pPr>
            <a:r>
              <a:rPr lang="en"/>
              <a:t>Skiable Terrain Area</a:t>
            </a:r>
            <a:endParaRPr/>
          </a:p>
          <a:p>
            <a:pPr indent="0" lvl="0" marL="0" rtl="0" algn="l">
              <a:spcBef>
                <a:spcPts val="1200"/>
              </a:spcBef>
              <a:spcAft>
                <a:spcPts val="1200"/>
              </a:spcAft>
              <a:buNone/>
            </a:pPr>
            <a:r>
              <a:rPr lang="en" sz="1400"/>
              <a:t>The model predicted that these are the features that will most likely affect the ticket price.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and Analysis (3)</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Big Mountain Leadership gave the following options to better price the ticket or reduce the </a:t>
            </a:r>
            <a:r>
              <a:rPr lang="en"/>
              <a:t>operationational</a:t>
            </a:r>
            <a:r>
              <a:rPr lang="en"/>
              <a:t> cost without hurting the ticket price.</a:t>
            </a:r>
            <a:endParaRPr/>
          </a:p>
          <a:p>
            <a:pPr indent="-334327" lvl="0" marL="457200" rtl="0" algn="l">
              <a:spcBef>
                <a:spcPts val="1200"/>
              </a:spcBef>
              <a:spcAft>
                <a:spcPts val="0"/>
              </a:spcAft>
              <a:buSzPct val="100000"/>
              <a:buChar char="●"/>
            </a:pPr>
            <a:r>
              <a:rPr lang="en"/>
              <a:t>Option 1: </a:t>
            </a:r>
            <a:r>
              <a:rPr lang="en"/>
              <a:t>Permanently</a:t>
            </a:r>
            <a:r>
              <a:rPr lang="en"/>
              <a:t> close up to 10 of the least used runs</a:t>
            </a:r>
            <a:endParaRPr/>
          </a:p>
          <a:p>
            <a:pPr indent="-334327" lvl="0" marL="457200" rtl="0" algn="l">
              <a:spcBef>
                <a:spcPts val="0"/>
              </a:spcBef>
              <a:spcAft>
                <a:spcPts val="0"/>
              </a:spcAft>
              <a:buSzPct val="100000"/>
              <a:buChar char="●"/>
            </a:pPr>
            <a:r>
              <a:rPr lang="en"/>
              <a:t>Option 2: Increase the vertical drop by adding a run to a point 150 feet lower down but requiring installation of an </a:t>
            </a:r>
            <a:r>
              <a:rPr lang="en"/>
              <a:t>additional</a:t>
            </a:r>
            <a:r>
              <a:rPr lang="en"/>
              <a:t> chair lift to bring skiers back up, without additional snowmaking area</a:t>
            </a:r>
            <a:endParaRPr/>
          </a:p>
          <a:p>
            <a:pPr indent="-334327" lvl="0" marL="457200" rtl="0" algn="l">
              <a:spcBef>
                <a:spcPts val="0"/>
              </a:spcBef>
              <a:spcAft>
                <a:spcPts val="0"/>
              </a:spcAft>
              <a:buSzPct val="100000"/>
              <a:buChar char="●"/>
            </a:pPr>
            <a:r>
              <a:rPr lang="en"/>
              <a:t>Option 3: </a:t>
            </a:r>
            <a:r>
              <a:rPr lang="en"/>
              <a:t>Increase the vertical drop by adding a run to a point 150 feet lower down but requiring installation of an additional chair lift to bring skiers back up, additional 2 acres of snowmaking cover</a:t>
            </a:r>
            <a:endParaRPr/>
          </a:p>
          <a:p>
            <a:pPr indent="-334327" lvl="0" marL="457200" rtl="0" algn="l">
              <a:spcBef>
                <a:spcPts val="0"/>
              </a:spcBef>
              <a:spcAft>
                <a:spcPts val="0"/>
              </a:spcAft>
              <a:buSzPct val="100000"/>
              <a:buChar char="●"/>
            </a:pPr>
            <a:r>
              <a:rPr lang="en"/>
              <a:t>Option 4: Increase the longest run by 0.2 miles to boast 3.5 miles length, requiring an additional snowmaking coverage of 4 acres</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and Analysis (4)</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Option 1: Closing one of the least used runs will make no difference, but closing more than one of the least used run will hurt the ticket price and revenue</a:t>
            </a:r>
            <a:endParaRPr/>
          </a:p>
          <a:p>
            <a:pPr indent="-342900" lvl="0" marL="457200" rtl="0" algn="l">
              <a:spcBef>
                <a:spcPts val="0"/>
              </a:spcBef>
              <a:spcAft>
                <a:spcPts val="0"/>
              </a:spcAft>
              <a:buSzPts val="1800"/>
              <a:buChar char="●"/>
            </a:pPr>
            <a:r>
              <a:rPr lang="en"/>
              <a:t>Option 2: Increase the support of the ticket price by $1.99 and increase revenue by $3,474,648</a:t>
            </a:r>
            <a:endParaRPr/>
          </a:p>
          <a:p>
            <a:pPr indent="-342900" lvl="0" marL="457200" rtl="0" algn="l">
              <a:spcBef>
                <a:spcPts val="0"/>
              </a:spcBef>
              <a:spcAft>
                <a:spcPts val="0"/>
              </a:spcAft>
              <a:buSzPts val="1800"/>
              <a:buChar char="●"/>
            </a:pPr>
            <a:r>
              <a:rPr lang="en"/>
              <a:t>Option 3: Increase the support of the ticket price by $1.99 and increase revenue by $3,474,648</a:t>
            </a:r>
            <a:endParaRPr/>
          </a:p>
          <a:p>
            <a:pPr indent="-342900" lvl="0" marL="457200" rtl="0" algn="l">
              <a:spcBef>
                <a:spcPts val="0"/>
              </a:spcBef>
              <a:spcAft>
                <a:spcPts val="0"/>
              </a:spcAft>
              <a:buSzPts val="1800"/>
              <a:buChar char="●"/>
            </a:pPr>
            <a:r>
              <a:rPr lang="en"/>
              <a:t>Option 4: No increase in price.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