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1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391" r:id="rId19"/>
    <p:sldId id="392" r:id="rId20"/>
    <p:sldId id="273" r:id="rId21"/>
    <p:sldId id="274" r:id="rId22"/>
    <p:sldId id="275" r:id="rId23"/>
    <p:sldId id="287" r:id="rId24"/>
    <p:sldId id="288" r:id="rId25"/>
    <p:sldId id="289" r:id="rId26"/>
    <p:sldId id="290" r:id="rId27"/>
    <p:sldId id="291" r:id="rId28"/>
    <p:sldId id="292" r:id="rId29"/>
    <p:sldId id="294" r:id="rId30"/>
    <p:sldId id="293" r:id="rId31"/>
    <p:sldId id="286" r:id="rId32"/>
    <p:sldId id="393" r:id="rId33"/>
    <p:sldId id="395" r:id="rId34"/>
    <p:sldId id="295" r:id="rId35"/>
    <p:sldId id="296" r:id="rId36"/>
    <p:sldId id="297" r:id="rId37"/>
    <p:sldId id="307" r:id="rId38"/>
    <p:sldId id="308" r:id="rId39"/>
    <p:sldId id="309" r:id="rId40"/>
    <p:sldId id="310" r:id="rId41"/>
    <p:sldId id="311" r:id="rId42"/>
    <p:sldId id="312" r:id="rId43"/>
    <p:sldId id="313" r:id="rId44"/>
    <p:sldId id="314" r:id="rId45"/>
    <p:sldId id="315" r:id="rId46"/>
    <p:sldId id="306" r:id="rId47"/>
    <p:sldId id="396" r:id="rId48"/>
    <p:sldId id="397" r:id="rId49"/>
    <p:sldId id="316" r:id="rId50"/>
    <p:sldId id="385" r:id="rId51"/>
    <p:sldId id="386" r:id="rId52"/>
    <p:sldId id="317" r:id="rId53"/>
    <p:sldId id="318" r:id="rId54"/>
    <p:sldId id="319" r:id="rId55"/>
    <p:sldId id="320" r:id="rId56"/>
    <p:sldId id="321" r:id="rId57"/>
    <p:sldId id="322" r:id="rId58"/>
    <p:sldId id="323" r:id="rId59"/>
    <p:sldId id="324" r:id="rId60"/>
    <p:sldId id="325" r:id="rId61"/>
    <p:sldId id="327" r:id="rId62"/>
    <p:sldId id="328" r:id="rId63"/>
    <p:sldId id="329" r:id="rId64"/>
    <p:sldId id="341" r:id="rId65"/>
    <p:sldId id="342" r:id="rId66"/>
    <p:sldId id="343" r:id="rId67"/>
    <p:sldId id="344" r:id="rId68"/>
    <p:sldId id="345" r:id="rId69"/>
    <p:sldId id="346" r:id="rId70"/>
    <p:sldId id="376" r:id="rId71"/>
    <p:sldId id="377" r:id="rId72"/>
    <p:sldId id="378" r:id="rId73"/>
    <p:sldId id="379" r:id="rId74"/>
    <p:sldId id="380" r:id="rId75"/>
    <p:sldId id="381" r:id="rId76"/>
    <p:sldId id="382" r:id="rId77"/>
    <p:sldId id="340" r:id="rId78"/>
    <p:sldId id="398" r:id="rId79"/>
    <p:sldId id="399" r:id="rId80"/>
    <p:sldId id="347" r:id="rId81"/>
    <p:sldId id="348" r:id="rId82"/>
    <p:sldId id="355" r:id="rId83"/>
    <p:sldId id="357" r:id="rId84"/>
    <p:sldId id="358" r:id="rId85"/>
    <p:sldId id="359" r:id="rId86"/>
    <p:sldId id="360" r:id="rId87"/>
    <p:sldId id="361" r:id="rId88"/>
    <p:sldId id="362" r:id="rId89"/>
    <p:sldId id="363" r:id="rId90"/>
    <p:sldId id="364" r:id="rId91"/>
    <p:sldId id="365" r:id="rId92"/>
    <p:sldId id="356" r:id="rId93"/>
    <p:sldId id="400" r:id="rId94"/>
    <p:sldId id="401" r:id="rId95"/>
    <p:sldId id="326" r:id="rId96"/>
    <p:sldId id="388" r:id="rId97"/>
    <p:sldId id="387" r:id="rId98"/>
    <p:sldId id="389" r:id="rId99"/>
    <p:sldId id="366" r:id="rId100"/>
    <p:sldId id="383" r:id="rId101"/>
    <p:sldId id="367" r:id="rId102"/>
    <p:sldId id="368" r:id="rId103"/>
    <p:sldId id="369" r:id="rId104"/>
    <p:sldId id="371" r:id="rId105"/>
    <p:sldId id="372" r:id="rId106"/>
    <p:sldId id="373" r:id="rId107"/>
    <p:sldId id="374" r:id="rId108"/>
    <p:sldId id="375" r:id="rId109"/>
    <p:sldId id="384" r:id="rId1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09"/>
    <p:restoredTop sz="94613"/>
  </p:normalViewPr>
  <p:slideViewPr>
    <p:cSldViewPr snapToGrid="0" snapToObjects="1">
      <p:cViewPr varScale="1">
        <p:scale>
          <a:sx n="99" d="100"/>
          <a:sy n="99" d="100"/>
        </p:scale>
        <p:origin x="176" y="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01" Type="http://schemas.openxmlformats.org/officeDocument/2006/relationships/slide" Target="slides/slide100.xml"/><Relationship Id="rId102" Type="http://schemas.openxmlformats.org/officeDocument/2006/relationships/slide" Target="slides/slide101.xml"/><Relationship Id="rId103" Type="http://schemas.openxmlformats.org/officeDocument/2006/relationships/slide" Target="slides/slide102.xml"/><Relationship Id="rId104" Type="http://schemas.openxmlformats.org/officeDocument/2006/relationships/slide" Target="slides/slide103.xml"/><Relationship Id="rId105" Type="http://schemas.openxmlformats.org/officeDocument/2006/relationships/slide" Target="slides/slide104.xml"/><Relationship Id="rId106" Type="http://schemas.openxmlformats.org/officeDocument/2006/relationships/slide" Target="slides/slide105.xml"/><Relationship Id="rId107" Type="http://schemas.openxmlformats.org/officeDocument/2006/relationships/slide" Target="slides/slide106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8" Type="http://schemas.openxmlformats.org/officeDocument/2006/relationships/slide" Target="slides/slide107.xml"/><Relationship Id="rId109" Type="http://schemas.openxmlformats.org/officeDocument/2006/relationships/slide" Target="slides/slide10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110" Type="http://schemas.openxmlformats.org/officeDocument/2006/relationships/slide" Target="slides/slide109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111" Type="http://schemas.openxmlformats.org/officeDocument/2006/relationships/notesMaster" Target="notesMasters/notesMaster1.xml"/><Relationship Id="rId112" Type="http://schemas.openxmlformats.org/officeDocument/2006/relationships/presProps" Target="presProps.xml"/><Relationship Id="rId113" Type="http://schemas.openxmlformats.org/officeDocument/2006/relationships/viewProps" Target="viewProps.xml"/><Relationship Id="rId114" Type="http://schemas.openxmlformats.org/officeDocument/2006/relationships/theme" Target="theme/theme1.xml"/><Relationship Id="rId115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00" Type="http://schemas.openxmlformats.org/officeDocument/2006/relationships/slide" Target="slides/slide99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D8394E-5152-804F-B551-51E59E54E75C}" type="datetimeFigureOut">
              <a:rPr kumimoji="1" lang="zh-CN" altLang="en-US" smtClean="0"/>
              <a:t>2017/9/23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FD14A5-1E12-924A-8C8D-74FB1F0A9B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13499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D14A5-1E12-924A-8C8D-74FB1F0A9B05}" type="slidenum">
              <a:rPr kumimoji="1" lang="zh-CN" altLang="en-US" smtClean="0"/>
              <a:t>67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1694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9/23/17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9/23/17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9/23/17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5.png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6.png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7.png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2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3" Type="http://schemas.openxmlformats.org/officeDocument/2006/relationships/image" Target="../media/image35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png"/><Relationship Id="rId3" Type="http://schemas.openxmlformats.org/officeDocument/2006/relationships/image" Target="../media/image45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png"/><Relationship Id="rId3" Type="http://schemas.openxmlformats.org/officeDocument/2006/relationships/image" Target="../media/image46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png"/><Relationship Id="rId3" Type="http://schemas.openxmlformats.org/officeDocument/2006/relationships/image" Target="../media/image47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4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png"/><Relationship Id="rId3" Type="http://schemas.openxmlformats.org/officeDocument/2006/relationships/image" Target="../media/image49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png"/><Relationship Id="rId3" Type="http://schemas.openxmlformats.org/officeDocument/2006/relationships/image" Target="../media/image5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png"/><Relationship Id="rId3" Type="http://schemas.openxmlformats.org/officeDocument/2006/relationships/image" Target="../media/image51.pn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png"/><Relationship Id="rId3" Type="http://schemas.openxmlformats.org/officeDocument/2006/relationships/image" Target="../media/image52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png"/><Relationship Id="rId3" Type="http://schemas.openxmlformats.org/officeDocument/2006/relationships/image" Target="../media/image53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png"/><Relationship Id="rId3" Type="http://schemas.openxmlformats.org/officeDocument/2006/relationships/image" Target="../media/image54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png"/><Relationship Id="rId3" Type="http://schemas.openxmlformats.org/officeDocument/2006/relationships/image" Target="../media/image55.png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png"/><Relationship Id="rId3" Type="http://schemas.openxmlformats.org/officeDocument/2006/relationships/image" Target="../media/image56.png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png"/><Relationship Id="rId3" Type="http://schemas.openxmlformats.org/officeDocument/2006/relationships/image" Target="../media/image57.png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8.png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0.png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0.png"/><Relationship Id="rId3" Type="http://schemas.openxmlformats.org/officeDocument/2006/relationships/image" Target="../media/image61.png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0.png"/><Relationship Id="rId3" Type="http://schemas.openxmlformats.org/officeDocument/2006/relationships/image" Target="../media/image62.png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0.png"/><Relationship Id="rId3" Type="http://schemas.openxmlformats.org/officeDocument/2006/relationships/image" Target="../media/image63.png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4.png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0.png"/><Relationship Id="rId3" Type="http://schemas.openxmlformats.org/officeDocument/2006/relationships/image" Target="../media/image65.png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6.png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0.png"/><Relationship Id="rId3" Type="http://schemas.openxmlformats.org/officeDocument/2006/relationships/image" Target="../media/image6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6.png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0.png"/><Relationship Id="rId3" Type="http://schemas.openxmlformats.org/officeDocument/2006/relationships/image" Target="../media/image68.png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0.png"/><Relationship Id="rId3" Type="http://schemas.openxmlformats.org/officeDocument/2006/relationships/image" Target="../media/image69.png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0.png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1.png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2.png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3.png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zh-CN" b="1" dirty="0"/>
              <a:t>多种排序算法的算法实现及性能比较</a:t>
            </a:r>
            <a:r>
              <a:rPr lang="zh-CN" altLang="zh-CN" dirty="0"/>
              <a:t> 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张跃 </a:t>
            </a:r>
            <a:r>
              <a:rPr kumimoji="1" lang="en-US" altLang="zh-CN" dirty="0" smtClean="0"/>
              <a:t>2015160180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2728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选择排序算法可视化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7081162" y="2608948"/>
            <a:ext cx="6096000" cy="2585323"/>
          </a:xfrm>
          <a:prstGeom prst="rect">
            <a:avLst/>
          </a:prstGeom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repeat (</a:t>
            </a:r>
            <a:r>
              <a:rPr lang="en-US" altLang="zh-CN" dirty="0" err="1"/>
              <a:t>numOfElements</a:t>
            </a:r>
            <a:r>
              <a:rPr lang="en-US" altLang="zh-CN" dirty="0"/>
              <a:t> - 1) times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  </a:t>
            </a:r>
            <a:r>
              <a:rPr lang="zh-CN" altLang="en-US" dirty="0">
                <a:effectLst>
                  <a:glow rad="139700">
                    <a:srgbClr val="FFFF00">
                      <a:alpha val="40000"/>
                    </a:srgbClr>
                  </a:glow>
                </a:effectLst>
              </a:rPr>
              <a:t>  </a:t>
            </a:r>
            <a:r>
              <a:rPr lang="en-US" altLang="zh-CN" dirty="0">
                <a:effectLst>
                  <a:glow rad="139700">
                    <a:srgbClr val="FFFF00">
                      <a:alpha val="0"/>
                    </a:srgbClr>
                  </a:glow>
                </a:effectLst>
              </a:rPr>
              <a:t>set the first unsorted element as the minimum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  </a:t>
            </a:r>
            <a:r>
              <a:rPr lang="zh-CN" altLang="en-US" dirty="0"/>
              <a:t>  </a:t>
            </a:r>
            <a:r>
              <a:rPr lang="en-US" altLang="zh-CN" dirty="0"/>
              <a:t>for each of the unsorted elements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   </a:t>
            </a:r>
            <a:r>
              <a:rPr lang="zh-CN" altLang="en-US" dirty="0"/>
              <a:t>    </a:t>
            </a:r>
            <a:r>
              <a:rPr lang="en-US" altLang="zh-CN" dirty="0"/>
              <a:t> if element &lt; </a:t>
            </a:r>
            <a:r>
              <a:rPr lang="en-US" altLang="zh-CN" dirty="0" err="1"/>
              <a:t>currentMinimum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   </a:t>
            </a:r>
            <a:r>
              <a:rPr lang="zh-CN" altLang="en-US" dirty="0"/>
              <a:t>    </a:t>
            </a:r>
            <a:r>
              <a:rPr lang="en-US" altLang="zh-CN" dirty="0"/>
              <a:t> </a:t>
            </a:r>
            <a:r>
              <a:rPr lang="zh-CN" altLang="en-US" dirty="0"/>
              <a:t>  </a:t>
            </a:r>
            <a:r>
              <a:rPr lang="en-US" altLang="zh-CN" dirty="0"/>
              <a:t>  </a:t>
            </a:r>
            <a:r>
              <a:rPr lang="en-US" altLang="zh-CN" dirty="0">
                <a:solidFill>
                  <a:srgbClr val="FF0000"/>
                </a:solidFill>
                <a:effectLst>
                  <a:glow rad="127000">
                    <a:srgbClr val="FFFF00"/>
                  </a:glow>
                </a:effectLst>
              </a:rPr>
              <a:t>set element as new minimum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  </a:t>
            </a:r>
            <a:r>
              <a:rPr lang="zh-CN" altLang="en-US" dirty="0"/>
              <a:t>  </a:t>
            </a:r>
            <a:r>
              <a:rPr lang="en-US" altLang="zh-CN" dirty="0"/>
              <a:t>swap minimum with first unsorted position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284" y="2193337"/>
            <a:ext cx="4948776" cy="3261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939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zh-CN" dirty="0"/>
              <a:t>同样是</a:t>
            </a:r>
            <a:r>
              <a:rPr lang="en-US" altLang="zh-CN" dirty="0"/>
              <a:t>O</a:t>
            </a:r>
            <a:r>
              <a:rPr lang="zh-CN" altLang="zh-CN" dirty="0"/>
              <a:t>（</a:t>
            </a:r>
            <a:r>
              <a:rPr lang="en-US" altLang="zh-CN" dirty="0" err="1"/>
              <a:t>nlogn</a:t>
            </a:r>
            <a:r>
              <a:rPr lang="zh-CN" altLang="zh-CN" dirty="0"/>
              <a:t>）但快速排序更快：快速排序出现最差的情况并不是由于输入数据，而是选取到的随机数本身，选到极端的情况非常小，所以对于绝大部分数据而言都是能达</a:t>
            </a:r>
            <a:r>
              <a:rPr lang="en-US" altLang="zh-CN" dirty="0"/>
              <a:t>O</a:t>
            </a:r>
            <a:r>
              <a:rPr lang="zh-CN" altLang="zh-CN" dirty="0"/>
              <a:t>（</a:t>
            </a:r>
            <a:r>
              <a:rPr lang="en-US" altLang="zh-CN" dirty="0" err="1"/>
              <a:t>nlogn</a:t>
            </a:r>
            <a:r>
              <a:rPr lang="zh-CN" altLang="zh-CN" dirty="0"/>
              <a:t>）的复杂度，而合并排序需要</a:t>
            </a:r>
            <a:r>
              <a:rPr lang="zh-CN" altLang="zh-CN" dirty="0" smtClean="0"/>
              <a:t>赋值</a:t>
            </a:r>
            <a:r>
              <a:rPr lang="zh-CN" altLang="en-US" dirty="0" smtClean="0"/>
              <a:t>（复制）</a:t>
            </a:r>
            <a:r>
              <a:rPr lang="zh-CN" altLang="zh-CN" dirty="0" smtClean="0"/>
              <a:t>的</a:t>
            </a:r>
            <a:r>
              <a:rPr lang="zh-CN" altLang="zh-CN" dirty="0"/>
              <a:t>操作较多，受输入数据的影响比快排大，所以当数据规模较大时，不受输入数据影响的快速排序更快。</a:t>
            </a:r>
            <a:br>
              <a:rPr lang="zh-CN" altLang="zh-CN" dirty="0"/>
            </a:b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0113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zh-CN" sz="2800" b="1" dirty="0"/>
              <a:t>然后进行理论对比分析。</a:t>
            </a:r>
            <a:r>
              <a:rPr lang="zh-CN" altLang="zh-CN" sz="2800" dirty="0"/>
              <a:t>联系理论与实际进行对比，算法耗时与数据规模的关系可以用函数</a:t>
            </a:r>
            <a:r>
              <a:rPr lang="en-US" altLang="zh-CN" sz="2800" b="1" dirty="0"/>
              <a:t>T = </a:t>
            </a:r>
            <a:r>
              <a:rPr lang="en-US" altLang="zh-CN" sz="2800" b="1" dirty="0" err="1"/>
              <a:t>nlogn</a:t>
            </a:r>
            <a:r>
              <a:rPr lang="zh-CN" altLang="zh-CN" sz="2800" dirty="0"/>
              <a:t>表示，横坐标增加</a:t>
            </a:r>
            <a:r>
              <a:rPr lang="en-US" altLang="zh-CN" sz="2800" dirty="0"/>
              <a:t>1</a:t>
            </a:r>
            <a:r>
              <a:rPr lang="zh-CN" altLang="zh-CN" sz="2800" dirty="0"/>
              <a:t>，即</a:t>
            </a:r>
            <a:r>
              <a:rPr lang="en-US" altLang="zh-CN" sz="2800" dirty="0"/>
              <a:t>n</a:t>
            </a:r>
            <a:r>
              <a:rPr lang="zh-CN" altLang="zh-CN" sz="2800" dirty="0"/>
              <a:t>扩大</a:t>
            </a:r>
            <a:r>
              <a:rPr lang="en-US" altLang="zh-CN" sz="2800" dirty="0"/>
              <a:t>10</a:t>
            </a:r>
            <a:r>
              <a:rPr lang="zh-CN" altLang="zh-CN" sz="2800" dirty="0"/>
              <a:t>，则</a:t>
            </a:r>
            <a:r>
              <a:rPr lang="en-US" altLang="zh-CN" sz="2800" dirty="0"/>
              <a:t>T</a:t>
            </a:r>
            <a:r>
              <a:rPr lang="zh-CN" altLang="zh-CN" sz="2800" dirty="0"/>
              <a:t>扩大</a:t>
            </a:r>
            <a:r>
              <a:rPr lang="en-US" altLang="zh-CN" sz="2800" dirty="0"/>
              <a:t>10</a:t>
            </a:r>
            <a:r>
              <a:rPr lang="zh-CN" altLang="zh-CN" sz="2800" dirty="0"/>
              <a:t>倍并加一。以</a:t>
            </a:r>
            <a:r>
              <a:rPr lang="en-US" altLang="zh-CN" sz="2800" dirty="0"/>
              <a:t>n = 10000</a:t>
            </a:r>
            <a:r>
              <a:rPr lang="zh-CN" altLang="zh-CN" sz="2800" dirty="0"/>
              <a:t>为基准，计算理论耗时，制作表格如下图所示。</a:t>
            </a:r>
            <a:br>
              <a:rPr lang="zh-CN" altLang="zh-CN" sz="2800" dirty="0"/>
            </a:br>
            <a:endParaRPr kumimoji="1" lang="zh-CN" altLang="en-US" sz="2800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8948321"/>
              </p:ext>
            </p:extLst>
          </p:nvPr>
        </p:nvGraphicFramePr>
        <p:xfrm>
          <a:off x="973438" y="2859111"/>
          <a:ext cx="10963252" cy="29492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37066"/>
                <a:gridCol w="2064517"/>
                <a:gridCol w="1894028"/>
                <a:gridCol w="1868721"/>
                <a:gridCol w="1739523"/>
                <a:gridCol w="1859397"/>
              </a:tblGrid>
              <a:tr h="648290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300" kern="0">
                          <a:effectLst/>
                        </a:rPr>
                        <a:t> </a:t>
                      </a:r>
                      <a:endParaRPr lang="zh-CN" sz="2200" kern="10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143693" marR="143693" marT="0" marB="0" anchor="b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</a:rPr>
                        <a:t>2</a:t>
                      </a:r>
                      <a:endParaRPr lang="zh-CN" sz="2200" kern="10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143693" marR="143693" marT="0" marB="0" anchor="b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</a:rPr>
                        <a:t>3</a:t>
                      </a:r>
                      <a:endParaRPr lang="zh-CN" sz="2200" kern="10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143693" marR="143693" marT="0" marB="0" anchor="b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200" kern="100" dirty="0">
                          <a:effectLst/>
                        </a:rPr>
                        <a:t>4</a:t>
                      </a:r>
                      <a:endParaRPr lang="zh-CN" sz="2200" kern="100" dirty="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143693" marR="143693" marT="0" marB="0" anchor="b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</a:rPr>
                        <a:t>5</a:t>
                      </a:r>
                      <a:endParaRPr lang="zh-CN" sz="2200" kern="10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143693" marR="143693" marT="0" marB="0" anchor="b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</a:rPr>
                        <a:t>6</a:t>
                      </a:r>
                      <a:endParaRPr lang="zh-CN" sz="2200" kern="10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143693" marR="143693" marT="0" marB="0" anchor="b"/>
                </a:tc>
              </a:tr>
              <a:tr h="1150485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</a:rPr>
                        <a:t>Merge</a:t>
                      </a:r>
                      <a:endParaRPr lang="zh-CN" sz="2200" kern="10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143693" marR="143693" marT="0" marB="0" anchor="b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</a:rPr>
                        <a:t>0.000024956</a:t>
                      </a:r>
                      <a:endParaRPr lang="zh-CN" sz="2200" kern="10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143693" marR="143693" marT="0" marB="0" anchor="b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</a:rPr>
                        <a:t>0.00024956</a:t>
                      </a:r>
                      <a:endParaRPr lang="zh-CN" sz="2200" kern="10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143693" marR="143693" marT="0" marB="0" anchor="b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</a:rPr>
                        <a:t>0.0024956</a:t>
                      </a:r>
                      <a:endParaRPr lang="zh-CN" sz="2200" kern="10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143693" marR="143693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</a:rPr>
                        <a:t>0.024956</a:t>
                      </a:r>
                      <a:endParaRPr lang="zh-CN" sz="2200" kern="10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143693" marR="143693" marT="0" marB="0" anchor="b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</a:rPr>
                        <a:t>0.24956</a:t>
                      </a:r>
                      <a:endParaRPr lang="zh-CN" sz="2200" kern="10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143693" marR="143693" marT="0" marB="0" anchor="b"/>
                </a:tc>
              </a:tr>
              <a:tr h="1150485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</a:rPr>
                        <a:t>Quick</a:t>
                      </a:r>
                      <a:endParaRPr lang="zh-CN" sz="2200" kern="10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143693" marR="143693" marT="0" marB="0" anchor="b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</a:rPr>
                        <a:t>1.41265E-05</a:t>
                      </a:r>
                      <a:endParaRPr lang="zh-CN" sz="2200" kern="10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143693" marR="143693" marT="0" marB="0" anchor="b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</a:rPr>
                        <a:t>0.000141265</a:t>
                      </a:r>
                      <a:endParaRPr lang="zh-CN" sz="2200" kern="10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143693" marR="143693" marT="0" marB="0" anchor="b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</a:rPr>
                        <a:t>0.00141265</a:t>
                      </a:r>
                      <a:endParaRPr lang="zh-CN" sz="2200" kern="10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143693" marR="143693" marT="0" marB="0" anchor="b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</a:rPr>
                        <a:t>0.0141265</a:t>
                      </a:r>
                      <a:endParaRPr lang="zh-CN" sz="2200" kern="10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143693" marR="143693" marT="0" marB="0" anchor="b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200" kern="100" dirty="0">
                          <a:effectLst/>
                        </a:rPr>
                        <a:t>0.141265</a:t>
                      </a:r>
                      <a:endParaRPr lang="zh-CN" sz="2200" kern="100" dirty="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143693" marR="143693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9935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371475"/>
            <a:ext cx="8596648" cy="838334"/>
          </a:xfrm>
        </p:spPr>
        <p:txBody>
          <a:bodyPr>
            <a:normAutofit fontScale="90000"/>
          </a:bodyPr>
          <a:lstStyle/>
          <a:p>
            <a:r>
              <a:rPr lang="zh-CN" altLang="zh-CN" dirty="0"/>
              <a:t>分析理论值与</a:t>
            </a:r>
            <a:r>
              <a:rPr lang="zh-CN" altLang="zh-CN"/>
              <a:t>实测值</a:t>
            </a:r>
            <a:r>
              <a:rPr lang="zh-CN" altLang="zh-CN" smtClean="0"/>
              <a:t>差异</a:t>
            </a:r>
            <a:r>
              <a:rPr lang="zh-CN" altLang="en-US" smtClean="0"/>
              <a:t>，</a:t>
            </a:r>
            <a:r>
              <a:rPr lang="zh-CN" altLang="zh-CN"/>
              <a:t>可以看到实测效率与理论效率基本一致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2513" y="1545027"/>
            <a:ext cx="9060287" cy="5312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698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371475"/>
            <a:ext cx="9601200" cy="742949"/>
          </a:xfrm>
        </p:spPr>
        <p:txBody>
          <a:bodyPr>
            <a:normAutofit fontScale="90000"/>
          </a:bodyPr>
          <a:lstStyle/>
          <a:p>
            <a:r>
              <a:rPr lang="zh-CN" altLang="zh-CN" dirty="0"/>
              <a:t>分析理论值与实测值</a:t>
            </a:r>
            <a:r>
              <a:rPr lang="zh-CN" altLang="zh-CN" dirty="0" smtClean="0"/>
              <a:t>差异</a:t>
            </a:r>
            <a:r>
              <a:rPr lang="zh-CN" altLang="en-US" dirty="0" smtClean="0"/>
              <a:t>，</a:t>
            </a:r>
            <a:r>
              <a:rPr lang="zh-CN" altLang="zh-CN" dirty="0" smtClean="0"/>
              <a:t>可以</a:t>
            </a:r>
            <a:r>
              <a:rPr lang="zh-CN" altLang="zh-CN" dirty="0"/>
              <a:t>看到实测效率与理论效率基本一致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0790" y="1545466"/>
            <a:ext cx="9122010" cy="5312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618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209282"/>
            <a:ext cx="9601200" cy="1485900"/>
          </a:xfrm>
        </p:spPr>
        <p:txBody>
          <a:bodyPr>
            <a:normAutofit fontScale="90000"/>
          </a:bodyPr>
          <a:lstStyle/>
          <a:p>
            <a:r>
              <a:rPr lang="zh-CN" altLang="zh-CN" dirty="0"/>
              <a:t>将上述五种算法的测试数据统计成一张图表，如图所示。</a:t>
            </a:r>
            <a:br>
              <a:rPr lang="zh-CN" altLang="zh-CN" dirty="0"/>
            </a:b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2706" y="1386452"/>
            <a:ext cx="7641299" cy="5471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528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分析总结：</a:t>
            </a:r>
            <a:r>
              <a:rPr lang="zh-CN" altLang="zh-CN" dirty="0"/>
              <a:t/>
            </a:r>
            <a:br>
              <a:rPr lang="zh-CN" altLang="zh-CN" dirty="0"/>
            </a:b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1912513"/>
            <a:ext cx="9601200" cy="3581400"/>
          </a:xfrm>
        </p:spPr>
        <p:txBody>
          <a:bodyPr>
            <a:noAutofit/>
          </a:bodyPr>
          <a:lstStyle/>
          <a:p>
            <a:r>
              <a:rPr lang="zh-CN" altLang="zh-CN" sz="2400" b="1" dirty="0"/>
              <a:t>（</a:t>
            </a:r>
            <a:r>
              <a:rPr lang="en-US" altLang="zh-CN" sz="2400" b="1" dirty="0"/>
              <a:t>1</a:t>
            </a:r>
            <a:r>
              <a:rPr lang="zh-CN" altLang="zh-CN" sz="2400" b="1" dirty="0"/>
              <a:t>）</a:t>
            </a:r>
            <a:r>
              <a:rPr lang="en-US" altLang="zh-CN" sz="2400" b="1" dirty="0"/>
              <a:t> O(n</a:t>
            </a:r>
            <a:r>
              <a:rPr lang="en-US" altLang="zh-CN" sz="2400" b="1" baseline="30000" dirty="0"/>
              <a:t>2</a:t>
            </a:r>
            <a:r>
              <a:rPr lang="en-US" altLang="zh-CN" sz="2400" b="1" dirty="0"/>
              <a:t>)</a:t>
            </a:r>
            <a:r>
              <a:rPr lang="zh-CN" altLang="zh-CN" sz="2400" b="1" dirty="0"/>
              <a:t>性能分析</a:t>
            </a:r>
            <a:endParaRPr lang="zh-CN" altLang="zh-CN" sz="2400" dirty="0"/>
          </a:p>
          <a:p>
            <a:r>
              <a:rPr lang="zh-CN" altLang="zh-CN" sz="2400" dirty="0"/>
              <a:t>平均性能为</a:t>
            </a:r>
            <a:r>
              <a:rPr lang="en-US" altLang="zh-CN" sz="2400" dirty="0"/>
              <a:t>O(n</a:t>
            </a:r>
            <a:r>
              <a:rPr lang="en-US" altLang="zh-CN" sz="2400" baseline="30000" dirty="0"/>
              <a:t>2</a:t>
            </a:r>
            <a:r>
              <a:rPr lang="en-US" altLang="zh-CN" sz="2400" dirty="0"/>
              <a:t>)</a:t>
            </a:r>
            <a:r>
              <a:rPr lang="zh-CN" altLang="zh-CN" sz="2400" dirty="0"/>
              <a:t>的直接插入排序，选择排序，冒泡排序：</a:t>
            </a:r>
          </a:p>
          <a:p>
            <a:r>
              <a:rPr lang="zh-CN" altLang="zh-CN" sz="2400" dirty="0"/>
              <a:t>在数据规模较小时，各算法效率差不多。当数据较大时，冒泡排序算法的时间代价最高。</a:t>
            </a:r>
          </a:p>
          <a:p>
            <a:r>
              <a:rPr lang="zh-CN" altLang="zh-CN" sz="2400" dirty="0"/>
              <a:t>解释：时间复杂度同样为</a:t>
            </a:r>
            <a:r>
              <a:rPr lang="en-US" altLang="zh-CN" sz="2400" dirty="0"/>
              <a:t>o</a:t>
            </a:r>
            <a:r>
              <a:rPr lang="zh-CN" altLang="zh-CN" sz="2400" dirty="0"/>
              <a:t>（</a:t>
            </a:r>
            <a:r>
              <a:rPr lang="en-US" altLang="zh-CN" sz="2400" dirty="0"/>
              <a:t>n</a:t>
            </a:r>
            <a:r>
              <a:rPr lang="en-US" altLang="zh-CN" sz="2400" baseline="30000" dirty="0"/>
              <a:t>2</a:t>
            </a:r>
            <a:r>
              <a:rPr lang="zh-CN" altLang="zh-CN" sz="2400" dirty="0"/>
              <a:t>）的选择、冒泡和插入排序，在对于相同数据的处理上相差的比较大，其中冒泡排序平均耗时最多，其主要原因是：冒泡排序在比较次数上达到了</a:t>
            </a:r>
            <a:r>
              <a:rPr lang="en-US" altLang="zh-CN" sz="2400" dirty="0"/>
              <a:t>o</a:t>
            </a:r>
            <a:r>
              <a:rPr lang="zh-CN" altLang="zh-CN" sz="2400" dirty="0"/>
              <a:t>（</a:t>
            </a:r>
            <a:r>
              <a:rPr lang="en-US" altLang="zh-CN" sz="2400" dirty="0"/>
              <a:t>n</a:t>
            </a:r>
            <a:r>
              <a:rPr lang="en-US" altLang="zh-CN" sz="2400" baseline="30000" dirty="0"/>
              <a:t>2</a:t>
            </a:r>
            <a:r>
              <a:rPr lang="zh-CN" altLang="zh-CN" sz="2400" dirty="0"/>
              <a:t>），但这种排序同时也受交换次数的影响，而且最大时间复杂度也是</a:t>
            </a:r>
            <a:r>
              <a:rPr lang="en-US" altLang="zh-CN" sz="2400" dirty="0"/>
              <a:t>o</a:t>
            </a:r>
            <a:r>
              <a:rPr lang="zh-CN" altLang="zh-CN" sz="2400" dirty="0"/>
              <a:t>（</a:t>
            </a:r>
            <a:r>
              <a:rPr lang="en-US" altLang="zh-CN" sz="2400" dirty="0"/>
              <a:t>n</a:t>
            </a:r>
            <a:r>
              <a:rPr lang="en-US" altLang="zh-CN" sz="2400" baseline="30000" dirty="0"/>
              <a:t>2</a:t>
            </a:r>
            <a:r>
              <a:rPr lang="zh-CN" altLang="zh-CN" sz="2400" dirty="0"/>
              <a:t>）。因此，虽然同样是</a:t>
            </a:r>
            <a:r>
              <a:rPr lang="en-US" altLang="zh-CN" sz="2400" dirty="0"/>
              <a:t>o</a:t>
            </a:r>
            <a:r>
              <a:rPr lang="zh-CN" altLang="zh-CN" sz="2400" dirty="0"/>
              <a:t>（</a:t>
            </a:r>
            <a:r>
              <a:rPr lang="en-US" altLang="zh-CN" sz="2400" dirty="0"/>
              <a:t>n</a:t>
            </a:r>
            <a:r>
              <a:rPr lang="en-US" altLang="zh-CN" sz="2400" baseline="30000" dirty="0"/>
              <a:t>2</a:t>
            </a:r>
            <a:r>
              <a:rPr lang="zh-CN" altLang="zh-CN" sz="2400" dirty="0"/>
              <a:t>）的复杂度，冒泡排序的二次项系数会比另外两个大不少，最为耗时。 </a:t>
            </a:r>
          </a:p>
          <a:p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6929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分析总结：</a:t>
            </a:r>
            <a:r>
              <a:rPr lang="zh-CN" altLang="zh-CN" dirty="0"/>
              <a:t/>
            </a:r>
            <a:br>
              <a:rPr lang="zh-CN" altLang="zh-CN" dirty="0"/>
            </a:b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1875485"/>
            <a:ext cx="9601200" cy="3581400"/>
          </a:xfrm>
        </p:spPr>
        <p:txBody>
          <a:bodyPr>
            <a:noAutofit/>
          </a:bodyPr>
          <a:lstStyle/>
          <a:p>
            <a:r>
              <a:rPr lang="zh-CN" altLang="zh-CN" sz="2400" b="1" dirty="0"/>
              <a:t>（</a:t>
            </a:r>
            <a:r>
              <a:rPr lang="en-US" altLang="zh-CN" sz="2400" b="1" dirty="0"/>
              <a:t>2</a:t>
            </a:r>
            <a:r>
              <a:rPr lang="zh-CN" altLang="zh-CN" sz="2400" b="1" dirty="0"/>
              <a:t>） </a:t>
            </a:r>
            <a:r>
              <a:rPr lang="en-US" altLang="zh-CN" sz="2400" b="1" dirty="0"/>
              <a:t>O(</a:t>
            </a:r>
            <a:r>
              <a:rPr lang="en-US" altLang="zh-CN" sz="2400" b="1" dirty="0" err="1"/>
              <a:t>nlogn</a:t>
            </a:r>
            <a:r>
              <a:rPr lang="en-US" altLang="zh-CN" sz="2400" b="1" dirty="0"/>
              <a:t>)</a:t>
            </a:r>
            <a:r>
              <a:rPr lang="zh-CN" altLang="zh-CN" sz="2400" b="1" dirty="0"/>
              <a:t>性能分析</a:t>
            </a:r>
            <a:endParaRPr lang="zh-CN" altLang="zh-CN" sz="2400" dirty="0"/>
          </a:p>
          <a:p>
            <a:r>
              <a:rPr lang="zh-CN" altLang="zh-CN" sz="2400" dirty="0"/>
              <a:t>平均性能为</a:t>
            </a:r>
            <a:r>
              <a:rPr lang="en-US" altLang="zh-CN" sz="2400" dirty="0"/>
              <a:t>O(</a:t>
            </a:r>
            <a:r>
              <a:rPr lang="en-US" altLang="zh-CN" sz="2400" dirty="0" err="1"/>
              <a:t>nlogn</a:t>
            </a:r>
            <a:r>
              <a:rPr lang="en-US" altLang="zh-CN" sz="2400" dirty="0"/>
              <a:t>)</a:t>
            </a:r>
            <a:r>
              <a:rPr lang="zh-CN" altLang="zh-CN" sz="2400" dirty="0"/>
              <a:t>的快速排序，归并排序：</a:t>
            </a:r>
          </a:p>
          <a:p>
            <a:r>
              <a:rPr lang="zh-CN" altLang="zh-CN" sz="2400" dirty="0"/>
              <a:t>其中，快排效率最高，但在待排序列基本有序的情况下，会变成冒泡排序，接近</a:t>
            </a:r>
            <a:r>
              <a:rPr lang="en-US" altLang="zh-CN" sz="2400" dirty="0"/>
              <a:t>O(n</a:t>
            </a:r>
            <a:r>
              <a:rPr lang="en-US" altLang="zh-CN" sz="2400" baseline="30000" dirty="0"/>
              <a:t>2</a:t>
            </a:r>
            <a:r>
              <a:rPr lang="en-US" altLang="zh-CN" sz="2400" dirty="0"/>
              <a:t>)</a:t>
            </a:r>
            <a:r>
              <a:rPr lang="zh-CN" altLang="zh-CN" sz="2400" dirty="0"/>
              <a:t>。</a:t>
            </a:r>
          </a:p>
          <a:p>
            <a:r>
              <a:rPr lang="zh-CN" altLang="zh-CN" sz="2400" dirty="0"/>
              <a:t>解释：同样是</a:t>
            </a:r>
            <a:r>
              <a:rPr lang="en-US" altLang="zh-CN" sz="2400" dirty="0"/>
              <a:t>O</a:t>
            </a:r>
            <a:r>
              <a:rPr lang="zh-CN" altLang="zh-CN" sz="2400" dirty="0"/>
              <a:t>（</a:t>
            </a:r>
            <a:r>
              <a:rPr lang="en-US" altLang="zh-CN" sz="2400" dirty="0" err="1"/>
              <a:t>nlogn</a:t>
            </a:r>
            <a:r>
              <a:rPr lang="zh-CN" altLang="zh-CN" sz="2400" dirty="0"/>
              <a:t>）但快速排序更快：快速排序出现最差的情况并不是由于输入数据，而是选取到的随机数本身，选到极端的情况非常小，所以对于绝大部分数据而言都是能达</a:t>
            </a:r>
            <a:r>
              <a:rPr lang="en-US" altLang="zh-CN" sz="2400" dirty="0"/>
              <a:t>O</a:t>
            </a:r>
            <a:r>
              <a:rPr lang="zh-CN" altLang="zh-CN" sz="2400" dirty="0"/>
              <a:t>（</a:t>
            </a:r>
            <a:r>
              <a:rPr lang="en-US" altLang="zh-CN" sz="2400" dirty="0" err="1"/>
              <a:t>nlogn</a:t>
            </a:r>
            <a:r>
              <a:rPr lang="zh-CN" altLang="zh-CN" sz="2400" dirty="0"/>
              <a:t>）的复杂度，而合并排序需要赋值的操作较多，受输入数据的影响比快排大，所以当数据规模较大时，不受输入数据影响的快速排序更快。</a:t>
            </a:r>
          </a:p>
          <a:p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8165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分析总结：</a:t>
            </a:r>
            <a:r>
              <a:rPr lang="zh-CN" altLang="zh-CN" dirty="0"/>
              <a:t/>
            </a:r>
            <a:br>
              <a:rPr lang="zh-CN" altLang="zh-CN" dirty="0"/>
            </a:b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sz="3200" b="1" dirty="0"/>
              <a:t>（</a:t>
            </a:r>
            <a:r>
              <a:rPr lang="en-US" altLang="zh-CN" sz="3200" b="1" dirty="0"/>
              <a:t>3</a:t>
            </a:r>
            <a:r>
              <a:rPr lang="zh-CN" altLang="zh-CN" sz="3200" b="1" dirty="0"/>
              <a:t>） 排序稳定性</a:t>
            </a:r>
            <a:endParaRPr lang="zh-CN" altLang="zh-CN" sz="3200" dirty="0"/>
          </a:p>
          <a:p>
            <a:r>
              <a:rPr lang="zh-CN" altLang="zh-CN" sz="3200" dirty="0"/>
              <a:t>插入排序，冒泡排序，归并排序都是稳定的</a:t>
            </a:r>
          </a:p>
          <a:p>
            <a:r>
              <a:rPr lang="zh-CN" altLang="zh-CN" sz="3200" dirty="0"/>
              <a:t>选择排序，快速排序是不稳定的。</a:t>
            </a:r>
          </a:p>
          <a:p>
            <a:endParaRPr kumimoji="1"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63978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实验心得</a:t>
            </a:r>
            <a:r>
              <a:rPr lang="zh-CN" altLang="zh-CN" dirty="0"/>
              <a:t>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2079938"/>
            <a:ext cx="9601200" cy="3581400"/>
          </a:xfrm>
        </p:spPr>
        <p:txBody>
          <a:bodyPr>
            <a:normAutofit/>
          </a:bodyPr>
          <a:lstStyle/>
          <a:p>
            <a:r>
              <a:rPr lang="zh-CN" altLang="zh-CN" sz="3200" dirty="0"/>
              <a:t>本次实验花费了我很多的时间。但加深了我对这几种排序算法的认识。</a:t>
            </a:r>
          </a:p>
          <a:p>
            <a:r>
              <a:rPr lang="zh-CN" altLang="zh-CN" sz="3200" dirty="0"/>
              <a:t>各种排序算法都有各自的优缺点，适用于不同的条件。因此在选择一种排序算法解决实际问题之前，应当先分析实际问题的类型，再结合各算法的特性，选择一种最合适的算法。</a:t>
            </a:r>
          </a:p>
          <a:p>
            <a:endParaRPr kumimoji="1"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543918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zh-CN" altLang="en-US" sz="9600" dirty="0" smtClean="0"/>
              <a:t>谢谢</a:t>
            </a:r>
            <a:endParaRPr kumimoji="1" lang="zh-CN" altLang="en-US" sz="9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8100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选择排序算法可视化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7081162" y="2608948"/>
            <a:ext cx="6096000" cy="2585323"/>
          </a:xfrm>
          <a:prstGeom prst="rect">
            <a:avLst/>
          </a:prstGeom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repeat (</a:t>
            </a:r>
            <a:r>
              <a:rPr lang="en-US" altLang="zh-CN" dirty="0" err="1"/>
              <a:t>numOfElements</a:t>
            </a:r>
            <a:r>
              <a:rPr lang="en-US" altLang="zh-CN" dirty="0"/>
              <a:t> - 1) times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  </a:t>
            </a:r>
            <a:r>
              <a:rPr lang="zh-CN" altLang="en-US" dirty="0">
                <a:effectLst>
                  <a:glow>
                    <a:schemeClr val="accent1">
                      <a:alpha val="0"/>
                    </a:schemeClr>
                  </a:glow>
                </a:effectLst>
              </a:rPr>
              <a:t>  </a:t>
            </a:r>
            <a:r>
              <a:rPr lang="en-US" altLang="zh-CN" dirty="0">
                <a:effectLst>
                  <a:glow>
                    <a:schemeClr val="accent1">
                      <a:alpha val="0"/>
                    </a:schemeClr>
                  </a:glow>
                </a:effectLst>
              </a:rPr>
              <a:t>set the first unsorted element as the minimum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  </a:t>
            </a:r>
            <a:r>
              <a:rPr lang="zh-CN" altLang="en-US" dirty="0"/>
              <a:t>  </a:t>
            </a:r>
            <a:r>
              <a:rPr lang="en-US" altLang="zh-CN" dirty="0"/>
              <a:t>for each of the unsorted elements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   </a:t>
            </a:r>
            <a:r>
              <a:rPr lang="zh-CN" altLang="en-US" dirty="0"/>
              <a:t>    </a:t>
            </a:r>
            <a:r>
              <a:rPr lang="en-US" altLang="zh-CN" dirty="0"/>
              <a:t> if element &lt; </a:t>
            </a:r>
            <a:r>
              <a:rPr lang="en-US" altLang="zh-CN" dirty="0" err="1"/>
              <a:t>currentMinimum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   </a:t>
            </a:r>
            <a:r>
              <a:rPr lang="zh-CN" altLang="en-US" dirty="0"/>
              <a:t>    </a:t>
            </a:r>
            <a:r>
              <a:rPr lang="en-US" altLang="zh-CN" dirty="0"/>
              <a:t> </a:t>
            </a:r>
            <a:r>
              <a:rPr lang="zh-CN" altLang="en-US" dirty="0"/>
              <a:t>  </a:t>
            </a:r>
            <a:r>
              <a:rPr lang="en-US" altLang="zh-CN" dirty="0"/>
              <a:t>  set element as new minimum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  </a:t>
            </a:r>
            <a:r>
              <a:rPr lang="zh-CN" altLang="en-US" dirty="0">
                <a:solidFill>
                  <a:srgbClr val="FF0000"/>
                </a:solidFill>
                <a:effectLst>
                  <a:glow rad="127000">
                    <a:srgbClr val="FFFF00"/>
                  </a:glow>
                </a:effectLst>
              </a:rPr>
              <a:t>  </a:t>
            </a:r>
            <a:r>
              <a:rPr lang="en-US" altLang="zh-CN" dirty="0">
                <a:solidFill>
                  <a:srgbClr val="FF0000"/>
                </a:solidFill>
                <a:effectLst>
                  <a:glow rad="127000">
                    <a:srgbClr val="FFFF00"/>
                  </a:glow>
                </a:effectLst>
              </a:rPr>
              <a:t>swap minimum with first unsorted position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/>
          <a:srcRect t="2378"/>
          <a:stretch/>
        </p:blipFill>
        <p:spPr>
          <a:xfrm>
            <a:off x="1128755" y="2296717"/>
            <a:ext cx="5753958" cy="320978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9407" y="2247289"/>
            <a:ext cx="5172653" cy="315379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9407" y="2247289"/>
            <a:ext cx="5211977" cy="3026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985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选择排序算法可视化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7081162" y="2608948"/>
            <a:ext cx="6096000" cy="2585323"/>
          </a:xfrm>
          <a:prstGeom prst="rect">
            <a:avLst/>
          </a:prstGeom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repeat (</a:t>
            </a:r>
            <a:r>
              <a:rPr lang="en-US" altLang="zh-CN" dirty="0" err="1"/>
              <a:t>numOfElements</a:t>
            </a:r>
            <a:r>
              <a:rPr lang="en-US" altLang="zh-CN" dirty="0"/>
              <a:t> - 1) times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  </a:t>
            </a:r>
            <a:r>
              <a:rPr lang="zh-CN" altLang="en-US" dirty="0">
                <a:effectLst>
                  <a:glow rad="139700">
                    <a:srgbClr val="FFFF00">
                      <a:alpha val="40000"/>
                    </a:srgbClr>
                  </a:glow>
                </a:effectLst>
              </a:rPr>
              <a:t>  </a:t>
            </a:r>
            <a:r>
              <a:rPr lang="en-US" altLang="zh-CN" dirty="0">
                <a:effectLst>
                  <a:glow rad="139700">
                    <a:srgbClr val="FFFF00">
                      <a:alpha val="0"/>
                    </a:srgbClr>
                  </a:glow>
                </a:effectLst>
              </a:rPr>
              <a:t>set the first unsorted element as the minimum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  </a:t>
            </a:r>
            <a:r>
              <a:rPr lang="zh-CN" altLang="en-US" dirty="0"/>
              <a:t>  </a:t>
            </a:r>
            <a:r>
              <a:rPr lang="en-US" altLang="zh-CN" dirty="0"/>
              <a:t>for each of the unsorted elements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   </a:t>
            </a:r>
            <a:r>
              <a:rPr lang="zh-CN" altLang="en-US" dirty="0"/>
              <a:t>    </a:t>
            </a:r>
            <a:r>
              <a:rPr lang="en-US" altLang="zh-CN" dirty="0"/>
              <a:t> if element &lt; </a:t>
            </a:r>
            <a:r>
              <a:rPr lang="en-US" altLang="zh-CN" dirty="0" err="1"/>
              <a:t>currentMinimum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   </a:t>
            </a:r>
            <a:r>
              <a:rPr lang="zh-CN" altLang="en-US" dirty="0"/>
              <a:t>    </a:t>
            </a:r>
            <a:r>
              <a:rPr lang="en-US" altLang="zh-CN" dirty="0"/>
              <a:t> </a:t>
            </a:r>
            <a:r>
              <a:rPr lang="zh-CN" altLang="en-US" dirty="0"/>
              <a:t>  </a:t>
            </a:r>
            <a:r>
              <a:rPr lang="en-US" altLang="zh-CN" dirty="0"/>
              <a:t>  </a:t>
            </a:r>
            <a:r>
              <a:rPr lang="en-US" altLang="zh-CN" dirty="0">
                <a:solidFill>
                  <a:srgbClr val="FF0000"/>
                </a:solidFill>
                <a:effectLst>
                  <a:glow rad="127000">
                    <a:srgbClr val="FFFF00"/>
                  </a:glow>
                </a:effectLst>
              </a:rPr>
              <a:t>set element as new minimum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  </a:t>
            </a:r>
            <a:r>
              <a:rPr lang="zh-CN" altLang="en-US" dirty="0"/>
              <a:t>  </a:t>
            </a:r>
            <a:r>
              <a:rPr lang="en-US" altLang="zh-CN" dirty="0"/>
              <a:t>swap minimum with first unsorted position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689" y="2141865"/>
            <a:ext cx="4921371" cy="2936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034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选择排序算法可视化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7081162" y="2608948"/>
            <a:ext cx="6096000" cy="2585323"/>
          </a:xfrm>
          <a:prstGeom prst="rect">
            <a:avLst/>
          </a:prstGeom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repeat (</a:t>
            </a:r>
            <a:r>
              <a:rPr lang="en-US" altLang="zh-CN" dirty="0" err="1"/>
              <a:t>numOfElements</a:t>
            </a:r>
            <a:r>
              <a:rPr lang="en-US" altLang="zh-CN" dirty="0"/>
              <a:t> - 1) times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  </a:t>
            </a:r>
            <a:r>
              <a:rPr lang="zh-CN" altLang="en-US" dirty="0">
                <a:effectLst>
                  <a:glow>
                    <a:schemeClr val="accent1">
                      <a:alpha val="0"/>
                    </a:schemeClr>
                  </a:glow>
                </a:effectLst>
              </a:rPr>
              <a:t>  </a:t>
            </a:r>
            <a:r>
              <a:rPr lang="en-US" altLang="zh-CN" dirty="0">
                <a:effectLst>
                  <a:glow>
                    <a:schemeClr val="accent1">
                      <a:alpha val="0"/>
                    </a:schemeClr>
                  </a:glow>
                </a:effectLst>
              </a:rPr>
              <a:t>set the first unsorted element as the minimum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  </a:t>
            </a:r>
            <a:r>
              <a:rPr lang="zh-CN" altLang="en-US" dirty="0"/>
              <a:t>  </a:t>
            </a:r>
            <a:r>
              <a:rPr lang="en-US" altLang="zh-CN" dirty="0"/>
              <a:t>for each of the unsorted elements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   </a:t>
            </a:r>
            <a:r>
              <a:rPr lang="zh-CN" altLang="en-US" dirty="0"/>
              <a:t>    </a:t>
            </a:r>
            <a:r>
              <a:rPr lang="en-US" altLang="zh-CN" dirty="0"/>
              <a:t> if element &lt; </a:t>
            </a:r>
            <a:r>
              <a:rPr lang="en-US" altLang="zh-CN" dirty="0" err="1"/>
              <a:t>currentMinimum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   </a:t>
            </a:r>
            <a:r>
              <a:rPr lang="zh-CN" altLang="en-US" dirty="0"/>
              <a:t>    </a:t>
            </a:r>
            <a:r>
              <a:rPr lang="en-US" altLang="zh-CN" dirty="0"/>
              <a:t> </a:t>
            </a:r>
            <a:r>
              <a:rPr lang="zh-CN" altLang="en-US" dirty="0"/>
              <a:t>  </a:t>
            </a:r>
            <a:r>
              <a:rPr lang="en-US" altLang="zh-CN" dirty="0"/>
              <a:t>  set element as new minimum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  </a:t>
            </a:r>
            <a:r>
              <a:rPr lang="zh-CN" altLang="en-US" dirty="0">
                <a:solidFill>
                  <a:srgbClr val="FF0000"/>
                </a:solidFill>
                <a:effectLst>
                  <a:glow rad="127000">
                    <a:srgbClr val="FFFF00"/>
                  </a:glow>
                </a:effectLst>
              </a:rPr>
              <a:t>  </a:t>
            </a:r>
            <a:r>
              <a:rPr lang="en-US" altLang="zh-CN" dirty="0">
                <a:solidFill>
                  <a:srgbClr val="FF0000"/>
                </a:solidFill>
                <a:effectLst>
                  <a:glow rad="127000">
                    <a:srgbClr val="FFFF00"/>
                  </a:glow>
                </a:effectLst>
              </a:rPr>
              <a:t>swap minimum with first unsorted position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/>
          <a:srcRect t="2378"/>
          <a:stretch/>
        </p:blipFill>
        <p:spPr>
          <a:xfrm>
            <a:off x="1128755" y="2296717"/>
            <a:ext cx="5753958" cy="320978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9407" y="2247289"/>
            <a:ext cx="5172653" cy="315379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9060" y="2141865"/>
            <a:ext cx="4386402" cy="297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618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选择排序算法可视化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7081162" y="2608948"/>
            <a:ext cx="6096000" cy="2585323"/>
          </a:xfrm>
          <a:prstGeom prst="rect">
            <a:avLst/>
          </a:prstGeom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repeat (</a:t>
            </a:r>
            <a:r>
              <a:rPr lang="en-US" altLang="zh-CN" dirty="0" err="1"/>
              <a:t>numOfElements</a:t>
            </a:r>
            <a:r>
              <a:rPr lang="en-US" altLang="zh-CN" dirty="0"/>
              <a:t> - 1) times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  </a:t>
            </a:r>
            <a:r>
              <a:rPr lang="zh-CN" altLang="en-US" dirty="0">
                <a:effectLst>
                  <a:glow rad="139700">
                    <a:srgbClr val="FFFF00">
                      <a:alpha val="40000"/>
                    </a:srgbClr>
                  </a:glow>
                </a:effectLst>
              </a:rPr>
              <a:t>  </a:t>
            </a:r>
            <a:r>
              <a:rPr lang="en-US" altLang="zh-CN" dirty="0">
                <a:effectLst>
                  <a:glow rad="139700">
                    <a:srgbClr val="FFFF00">
                      <a:alpha val="0"/>
                    </a:srgbClr>
                  </a:glow>
                </a:effectLst>
              </a:rPr>
              <a:t>set the first unsorted element as the minimum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  </a:t>
            </a:r>
            <a:r>
              <a:rPr lang="zh-CN" altLang="en-US" dirty="0"/>
              <a:t>  </a:t>
            </a:r>
            <a:r>
              <a:rPr lang="en-US" altLang="zh-CN" dirty="0"/>
              <a:t>for each of the unsorted elements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   </a:t>
            </a:r>
            <a:r>
              <a:rPr lang="zh-CN" altLang="en-US" dirty="0"/>
              <a:t>    </a:t>
            </a:r>
            <a:r>
              <a:rPr lang="en-US" altLang="zh-CN" dirty="0"/>
              <a:t> if element &lt; </a:t>
            </a:r>
            <a:r>
              <a:rPr lang="en-US" altLang="zh-CN" dirty="0" err="1"/>
              <a:t>currentMinimum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   </a:t>
            </a:r>
            <a:r>
              <a:rPr lang="zh-CN" altLang="en-US" dirty="0"/>
              <a:t>    </a:t>
            </a:r>
            <a:r>
              <a:rPr lang="en-US" altLang="zh-CN" dirty="0"/>
              <a:t> </a:t>
            </a:r>
            <a:r>
              <a:rPr lang="zh-CN" altLang="en-US" dirty="0"/>
              <a:t>  </a:t>
            </a:r>
            <a:r>
              <a:rPr lang="en-US" altLang="zh-CN" dirty="0"/>
              <a:t>  </a:t>
            </a:r>
            <a:r>
              <a:rPr lang="en-US" altLang="zh-CN" dirty="0">
                <a:solidFill>
                  <a:srgbClr val="FF0000"/>
                </a:solidFill>
                <a:effectLst>
                  <a:glow rad="127000">
                    <a:srgbClr val="FFFF00"/>
                  </a:glow>
                </a:effectLst>
              </a:rPr>
              <a:t>set element as new minimum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  </a:t>
            </a:r>
            <a:r>
              <a:rPr lang="zh-CN" altLang="en-US" dirty="0"/>
              <a:t>  </a:t>
            </a:r>
            <a:r>
              <a:rPr lang="en-US" altLang="zh-CN" dirty="0"/>
              <a:t>swap minimum with first unsorted position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0562" y="2141865"/>
            <a:ext cx="4910342" cy="3159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158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选择排序算法可视化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7081162" y="2608948"/>
            <a:ext cx="6096000" cy="2585323"/>
          </a:xfrm>
          <a:prstGeom prst="rect">
            <a:avLst/>
          </a:prstGeom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repeat (</a:t>
            </a:r>
            <a:r>
              <a:rPr lang="en-US" altLang="zh-CN" dirty="0" err="1"/>
              <a:t>numOfElements</a:t>
            </a:r>
            <a:r>
              <a:rPr lang="en-US" altLang="zh-CN" dirty="0"/>
              <a:t> - 1) times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  </a:t>
            </a:r>
            <a:r>
              <a:rPr lang="zh-CN" altLang="en-US" dirty="0">
                <a:effectLst>
                  <a:glow>
                    <a:schemeClr val="accent1">
                      <a:alpha val="0"/>
                    </a:schemeClr>
                  </a:glow>
                </a:effectLst>
              </a:rPr>
              <a:t>  </a:t>
            </a:r>
            <a:r>
              <a:rPr lang="en-US" altLang="zh-CN" dirty="0">
                <a:effectLst>
                  <a:glow>
                    <a:schemeClr val="accent1">
                      <a:alpha val="0"/>
                    </a:schemeClr>
                  </a:glow>
                </a:effectLst>
              </a:rPr>
              <a:t>set the first unsorted element as the minimum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  </a:t>
            </a:r>
            <a:r>
              <a:rPr lang="zh-CN" altLang="en-US" dirty="0"/>
              <a:t>  </a:t>
            </a:r>
            <a:r>
              <a:rPr lang="en-US" altLang="zh-CN" dirty="0"/>
              <a:t>for each of the unsorted elements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   </a:t>
            </a:r>
            <a:r>
              <a:rPr lang="zh-CN" altLang="en-US" dirty="0"/>
              <a:t>    </a:t>
            </a:r>
            <a:r>
              <a:rPr lang="en-US" altLang="zh-CN" dirty="0"/>
              <a:t> if element &lt; </a:t>
            </a:r>
            <a:r>
              <a:rPr lang="en-US" altLang="zh-CN" dirty="0" err="1"/>
              <a:t>currentMinimum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   </a:t>
            </a:r>
            <a:r>
              <a:rPr lang="zh-CN" altLang="en-US" dirty="0"/>
              <a:t>    </a:t>
            </a:r>
            <a:r>
              <a:rPr lang="en-US" altLang="zh-CN" dirty="0"/>
              <a:t> </a:t>
            </a:r>
            <a:r>
              <a:rPr lang="zh-CN" altLang="en-US" dirty="0"/>
              <a:t>  </a:t>
            </a:r>
            <a:r>
              <a:rPr lang="en-US" altLang="zh-CN" dirty="0"/>
              <a:t>  set element as new minimum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  </a:t>
            </a:r>
            <a:r>
              <a:rPr lang="zh-CN" altLang="en-US" dirty="0">
                <a:solidFill>
                  <a:srgbClr val="FF0000"/>
                </a:solidFill>
                <a:effectLst>
                  <a:glow rad="127000">
                    <a:srgbClr val="FFFF00"/>
                  </a:glow>
                </a:effectLst>
              </a:rPr>
              <a:t>  </a:t>
            </a:r>
            <a:r>
              <a:rPr lang="en-US" altLang="zh-CN" dirty="0">
                <a:solidFill>
                  <a:srgbClr val="FF0000"/>
                </a:solidFill>
                <a:effectLst>
                  <a:glow rad="127000">
                    <a:srgbClr val="FFFF00"/>
                  </a:glow>
                </a:effectLst>
              </a:rPr>
              <a:t>swap minimum with first unsorted position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/>
          <a:srcRect t="2378"/>
          <a:stretch/>
        </p:blipFill>
        <p:spPr>
          <a:xfrm>
            <a:off x="1128755" y="2296717"/>
            <a:ext cx="5753958" cy="320978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4974" y="2171700"/>
            <a:ext cx="4601519" cy="3104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633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选择排序算法可视化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7081162" y="2608948"/>
            <a:ext cx="6096000" cy="2585323"/>
          </a:xfrm>
          <a:prstGeom prst="rect">
            <a:avLst/>
          </a:prstGeom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  <a:effectLst>
                  <a:glow rad="127000">
                    <a:srgbClr val="FFFF00"/>
                  </a:glow>
                </a:effectLst>
              </a:rPr>
              <a:t>repeat (</a:t>
            </a:r>
            <a:r>
              <a:rPr lang="en-US" altLang="zh-CN" dirty="0" err="1">
                <a:solidFill>
                  <a:srgbClr val="FF0000"/>
                </a:solidFill>
                <a:effectLst>
                  <a:glow rad="127000">
                    <a:srgbClr val="FFFF00"/>
                  </a:glow>
                </a:effectLst>
              </a:rPr>
              <a:t>numOfElements</a:t>
            </a:r>
            <a:r>
              <a:rPr lang="en-US" altLang="zh-CN" dirty="0">
                <a:solidFill>
                  <a:srgbClr val="FF0000"/>
                </a:solidFill>
                <a:effectLst>
                  <a:glow rad="127000">
                    <a:srgbClr val="FFFF00"/>
                  </a:glow>
                </a:effectLst>
              </a:rPr>
              <a:t> - 1) times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  </a:t>
            </a:r>
            <a:r>
              <a:rPr lang="zh-CN" altLang="en-US" dirty="0">
                <a:effectLst>
                  <a:glow>
                    <a:schemeClr val="accent1">
                      <a:alpha val="0"/>
                    </a:schemeClr>
                  </a:glow>
                </a:effectLst>
              </a:rPr>
              <a:t>  </a:t>
            </a:r>
            <a:r>
              <a:rPr lang="en-US" altLang="zh-CN" dirty="0">
                <a:effectLst>
                  <a:glow>
                    <a:schemeClr val="accent1">
                      <a:alpha val="0"/>
                    </a:schemeClr>
                  </a:glow>
                </a:effectLst>
              </a:rPr>
              <a:t>set the first unsorted element as the minimum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  </a:t>
            </a:r>
            <a:r>
              <a:rPr lang="zh-CN" altLang="en-US" dirty="0"/>
              <a:t>  </a:t>
            </a:r>
            <a:r>
              <a:rPr lang="en-US" altLang="zh-CN" dirty="0"/>
              <a:t>for each of the unsorted elements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   </a:t>
            </a:r>
            <a:r>
              <a:rPr lang="zh-CN" altLang="en-US" dirty="0"/>
              <a:t>    </a:t>
            </a:r>
            <a:r>
              <a:rPr lang="en-US" altLang="zh-CN" dirty="0"/>
              <a:t> if element &lt; </a:t>
            </a:r>
            <a:r>
              <a:rPr lang="en-US" altLang="zh-CN" dirty="0" err="1"/>
              <a:t>currentMinimum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   </a:t>
            </a:r>
            <a:r>
              <a:rPr lang="zh-CN" altLang="en-US" dirty="0"/>
              <a:t>    </a:t>
            </a:r>
            <a:r>
              <a:rPr lang="en-US" altLang="zh-CN" dirty="0"/>
              <a:t> </a:t>
            </a:r>
            <a:r>
              <a:rPr lang="zh-CN" altLang="en-US" dirty="0"/>
              <a:t>  </a:t>
            </a:r>
            <a:r>
              <a:rPr lang="en-US" altLang="zh-CN" dirty="0"/>
              <a:t>  set element as new minimum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  </a:t>
            </a:r>
            <a:r>
              <a:rPr lang="zh-CN" altLang="en-US" dirty="0">
                <a:effectLst>
                  <a:glow rad="127000">
                    <a:srgbClr val="FFFF00">
                      <a:alpha val="0"/>
                    </a:srgbClr>
                  </a:glow>
                </a:effectLst>
              </a:rPr>
              <a:t>  </a:t>
            </a:r>
            <a:r>
              <a:rPr lang="en-US" altLang="zh-CN" dirty="0">
                <a:effectLst>
                  <a:glow rad="127000">
                    <a:srgbClr val="FFFF00">
                      <a:alpha val="0"/>
                    </a:srgbClr>
                  </a:glow>
                </a:effectLst>
              </a:rPr>
              <a:t>swap minimum with first unsorted position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974" y="2171700"/>
            <a:ext cx="4601519" cy="310490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8341" y="2226932"/>
            <a:ext cx="4634783" cy="299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306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选择排序</a:t>
            </a:r>
            <a:r>
              <a:rPr kumimoji="1" lang="zh-CN" altLang="en-US" dirty="0" smtClean="0"/>
              <a:t>算法测试数据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3322085"/>
              </p:ext>
            </p:extLst>
          </p:nvPr>
        </p:nvGraphicFramePr>
        <p:xfrm>
          <a:off x="1099752" y="2517689"/>
          <a:ext cx="10713307" cy="291928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24130"/>
                <a:gridCol w="2004301"/>
                <a:gridCol w="1838784"/>
                <a:gridCol w="1814213"/>
                <a:gridCol w="1688786"/>
                <a:gridCol w="1743093"/>
              </a:tblGrid>
              <a:tr h="679161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900" kern="0">
                          <a:effectLst/>
                        </a:rPr>
                        <a:t>数据规模</a:t>
                      </a:r>
                      <a:endParaRPr lang="zh-CN" sz="1900" kern="10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121542" marR="121542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900" kern="0">
                          <a:effectLst/>
                        </a:rPr>
                        <a:t>10000</a:t>
                      </a:r>
                      <a:endParaRPr lang="zh-CN" sz="1900" kern="10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121542" marR="121542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900" kern="0">
                          <a:effectLst/>
                        </a:rPr>
                        <a:t>20000</a:t>
                      </a:r>
                      <a:endParaRPr lang="zh-CN" sz="1900" kern="10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121542" marR="121542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900" kern="0" dirty="0">
                          <a:effectLst/>
                        </a:rPr>
                        <a:t>30000</a:t>
                      </a:r>
                      <a:endParaRPr lang="zh-CN" sz="1900" kern="100" dirty="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121542" marR="121542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900" kern="0">
                          <a:effectLst/>
                        </a:rPr>
                        <a:t>40000</a:t>
                      </a:r>
                      <a:endParaRPr lang="zh-CN" sz="1900" kern="10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121542" marR="121542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900" kern="0">
                          <a:effectLst/>
                        </a:rPr>
                        <a:t>50000</a:t>
                      </a:r>
                      <a:endParaRPr lang="zh-CN" sz="1900" kern="10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121542" marR="121542" marT="0" marB="0" anchor="ctr"/>
                </a:tc>
              </a:tr>
              <a:tr h="746708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900" kern="0">
                          <a:effectLst/>
                        </a:rPr>
                        <a:t>算法用时</a:t>
                      </a:r>
                      <a:r>
                        <a:rPr lang="en-US" sz="1900" kern="0">
                          <a:effectLst/>
                        </a:rPr>
                        <a:t>(s)</a:t>
                      </a:r>
                      <a:endParaRPr lang="zh-CN" sz="1900" kern="10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121542" marR="121542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900" kern="0" dirty="0">
                          <a:effectLst/>
                        </a:rPr>
                        <a:t>0.17033665</a:t>
                      </a:r>
                      <a:endParaRPr lang="zh-CN" sz="1900" kern="100" dirty="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121542" marR="121542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900" kern="0">
                          <a:effectLst/>
                        </a:rPr>
                        <a:t>0.6984899</a:t>
                      </a:r>
                      <a:endParaRPr lang="zh-CN" sz="1900" kern="10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121542" marR="121542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900" kern="0">
                          <a:effectLst/>
                        </a:rPr>
                        <a:t>1.581282</a:t>
                      </a:r>
                      <a:endParaRPr lang="zh-CN" sz="1900" kern="10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121542" marR="12154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900" kern="0">
                          <a:effectLst/>
                        </a:rPr>
                        <a:t>2.8249735</a:t>
                      </a:r>
                      <a:endParaRPr lang="zh-CN" sz="1900" kern="10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121542" marR="121542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900" kern="0">
                          <a:effectLst/>
                        </a:rPr>
                        <a:t>4.389343</a:t>
                      </a:r>
                      <a:endParaRPr lang="zh-CN" sz="1900" kern="10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121542" marR="121542" marT="0" marB="0" anchor="ctr"/>
                </a:tc>
              </a:tr>
              <a:tr h="746708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900" kern="0">
                          <a:effectLst/>
                        </a:rPr>
                        <a:t>数据规模</a:t>
                      </a:r>
                      <a:endParaRPr lang="zh-CN" sz="1900" kern="10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121542" marR="121542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900" kern="100">
                          <a:effectLst/>
                        </a:rPr>
                        <a:t>100</a:t>
                      </a:r>
                      <a:endParaRPr lang="zh-CN" sz="1900" kern="10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121542" marR="121542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900" kern="100">
                          <a:effectLst/>
                        </a:rPr>
                        <a:t>1000</a:t>
                      </a:r>
                      <a:endParaRPr lang="zh-CN" sz="1900" kern="10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121542" marR="121542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900" kern="100">
                          <a:effectLst/>
                        </a:rPr>
                        <a:t>10000</a:t>
                      </a:r>
                      <a:endParaRPr lang="zh-CN" sz="1900" kern="10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121542" marR="121542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900" kern="100">
                          <a:effectLst/>
                        </a:rPr>
                        <a:t>100000</a:t>
                      </a:r>
                      <a:endParaRPr lang="zh-CN" sz="1900" kern="10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121542" marR="121542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900" kern="100">
                          <a:effectLst/>
                        </a:rPr>
                        <a:t>1000000</a:t>
                      </a:r>
                      <a:endParaRPr lang="zh-CN" sz="1900" kern="10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121542" marR="121542" marT="0" marB="0" anchor="ctr"/>
                </a:tc>
              </a:tr>
              <a:tr h="746708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900" kern="0">
                          <a:effectLst/>
                        </a:rPr>
                        <a:t>算法用时</a:t>
                      </a:r>
                      <a:r>
                        <a:rPr lang="en-US" sz="1900" kern="0">
                          <a:effectLst/>
                        </a:rPr>
                        <a:t>(s)</a:t>
                      </a:r>
                      <a:endParaRPr lang="zh-CN" sz="1900" kern="10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121542" marR="121542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900" kern="100">
                          <a:effectLst/>
                        </a:rPr>
                        <a:t>0.0000528</a:t>
                      </a:r>
                      <a:endParaRPr lang="zh-CN" sz="1900" kern="10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121542" marR="121542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900" kern="100">
                          <a:effectLst/>
                        </a:rPr>
                        <a:t>0.00183915</a:t>
                      </a:r>
                      <a:endParaRPr lang="zh-CN" sz="1900" kern="10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121542" marR="121542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900" kern="100">
                          <a:effectLst/>
                        </a:rPr>
                        <a:t>0.17521625</a:t>
                      </a:r>
                      <a:endParaRPr lang="zh-CN" sz="1900" kern="10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121542" marR="12154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900" kern="100">
                          <a:effectLst/>
                        </a:rPr>
                        <a:t>17.61875</a:t>
                      </a:r>
                      <a:endParaRPr lang="zh-CN" sz="1900" kern="10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121542" marR="121542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900" kern="100" dirty="0">
                          <a:effectLst/>
                        </a:rPr>
                        <a:t>1736.591</a:t>
                      </a:r>
                      <a:endParaRPr lang="zh-CN" sz="1900" kern="100" dirty="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121542" marR="121542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8826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5106" y="539750"/>
            <a:ext cx="8902700" cy="577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5730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275129"/>
            <a:ext cx="9601200" cy="1485900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 smtClean="0"/>
              <a:t>计算算法耗时理论值（以</a:t>
            </a:r>
            <a:r>
              <a:rPr kumimoji="1" lang="en-US" altLang="zh-CN" dirty="0" smtClean="0"/>
              <a:t>10000</a:t>
            </a:r>
            <a:r>
              <a:rPr kumimoji="1" lang="zh-CN" altLang="en-US" dirty="0" smtClean="0"/>
              <a:t>数据量为基准），与实测数据比较，横坐标取对数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980" y="1474042"/>
            <a:ext cx="8180366" cy="5383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811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实验总体思路：</a:t>
            </a:r>
            <a:r>
              <a:rPr lang="zh-CN" altLang="zh-CN" dirty="0"/>
              <a:t/>
            </a:r>
            <a:br>
              <a:rPr lang="zh-CN" altLang="zh-CN" dirty="0"/>
            </a:b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zh-CN" sz="2400" dirty="0"/>
              <a:t>使用</a:t>
            </a:r>
            <a:r>
              <a:rPr lang="zh-CN" altLang="zh-CN" sz="2400" b="1" dirty="0"/>
              <a:t>命令行参数</a:t>
            </a:r>
            <a:r>
              <a:rPr lang="zh-CN" altLang="zh-CN" sz="2400" dirty="0"/>
              <a:t>改变每次排序测试所使用的排序算法、数据规模和</a:t>
            </a:r>
            <a:r>
              <a:rPr lang="zh-CN" altLang="zh-CN" sz="2400" b="1" dirty="0"/>
              <a:t>随机种子值</a:t>
            </a:r>
            <a:r>
              <a:rPr lang="zh-CN" altLang="zh-CN" sz="2400" dirty="0"/>
              <a:t>。</a:t>
            </a:r>
          </a:p>
          <a:p>
            <a:pPr lvl="0"/>
            <a:r>
              <a:rPr lang="zh-CN" altLang="zh-CN" sz="2400" dirty="0"/>
              <a:t>性能测试方法使用获取执行排序函数执行前后的时钟时间，通过</a:t>
            </a:r>
            <a:r>
              <a:rPr lang="zh-CN" altLang="zh-CN" sz="2400" b="1" dirty="0"/>
              <a:t>时间相减</a:t>
            </a:r>
            <a:r>
              <a:rPr lang="zh-CN" altLang="zh-CN" sz="2400" dirty="0"/>
              <a:t>得到排序算法运行时间。</a:t>
            </a:r>
          </a:p>
          <a:p>
            <a:pPr lvl="0"/>
            <a:r>
              <a:rPr lang="zh-CN" altLang="zh-CN" sz="2400" dirty="0"/>
              <a:t>为了控制无关因素，生成随机样本时通过</a:t>
            </a:r>
            <a:r>
              <a:rPr lang="zh-CN" altLang="zh-CN" sz="2400" b="1" dirty="0"/>
              <a:t>控制随机种子值一致</a:t>
            </a:r>
            <a:r>
              <a:rPr lang="zh-CN" altLang="zh-CN" sz="2400" dirty="0"/>
              <a:t>使每组样本数据一致。并且本次实验算法在</a:t>
            </a:r>
            <a:r>
              <a:rPr lang="zh-CN" altLang="zh-CN" sz="2400" b="1" dirty="0"/>
              <a:t>云服务器环境</a:t>
            </a:r>
            <a:r>
              <a:rPr lang="zh-CN" altLang="zh-CN" sz="2400" dirty="0"/>
              <a:t>上运行，排除减少硬件的无关负载的影响，使实验结果更有说服力。</a:t>
            </a:r>
          </a:p>
          <a:p>
            <a:pPr lvl="0"/>
            <a:r>
              <a:rPr lang="zh-CN" altLang="zh-CN" sz="2400" dirty="0"/>
              <a:t>使用</a:t>
            </a:r>
            <a:r>
              <a:rPr lang="en-US" altLang="zh-CN" sz="2400" dirty="0"/>
              <a:t>shell</a:t>
            </a:r>
            <a:r>
              <a:rPr lang="zh-CN" altLang="zh-CN" sz="2400" dirty="0"/>
              <a:t>和</a:t>
            </a:r>
            <a:r>
              <a:rPr lang="en-US" altLang="zh-CN" sz="2400" dirty="0"/>
              <a:t>Python</a:t>
            </a:r>
            <a:r>
              <a:rPr lang="zh-CN" altLang="zh-CN" sz="2400" dirty="0"/>
              <a:t>脚本帮助自动化运行测试程序并统计数据。</a:t>
            </a:r>
          </a:p>
          <a:p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81471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冒泡排序算法思路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4000" dirty="0"/>
              <a:t>冒泡排序通过多次重复两两比较每对相邻的元素，并按某种顺序交换他们，最终把数据排序。一直重复下去。算法的过程中每个循环的待排序数组中的最值就像一个个“气泡”冒到顶端。</a:t>
            </a:r>
          </a:p>
          <a:p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11817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冒泡排序算法伪代码实现（最优化）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371600" y="1428750"/>
            <a:ext cx="9212587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/>
              <a:t>do</a:t>
            </a:r>
          </a:p>
          <a:p>
            <a:pPr>
              <a:lnSpc>
                <a:spcPct val="150000"/>
              </a:lnSpc>
            </a:pPr>
            <a:r>
              <a:rPr lang="en-US" altLang="zh-CN" sz="3200" dirty="0"/>
              <a:t>  </a:t>
            </a:r>
            <a:r>
              <a:rPr lang="en-US" altLang="zh-CN" sz="3200" dirty="0" smtClean="0"/>
              <a:t>	swapped </a:t>
            </a:r>
            <a:r>
              <a:rPr lang="en-US" altLang="zh-CN" sz="3200" dirty="0"/>
              <a:t>= false</a:t>
            </a:r>
          </a:p>
          <a:p>
            <a:pPr>
              <a:lnSpc>
                <a:spcPct val="150000"/>
              </a:lnSpc>
            </a:pPr>
            <a:r>
              <a:rPr lang="en-US" altLang="zh-CN" sz="3200" dirty="0"/>
              <a:t>  </a:t>
            </a:r>
            <a:r>
              <a:rPr lang="en-US" altLang="zh-CN" sz="3200" dirty="0" smtClean="0"/>
              <a:t>	for </a:t>
            </a:r>
            <a:r>
              <a:rPr lang="en-US" altLang="zh-CN" sz="3200" dirty="0" err="1"/>
              <a:t>i</a:t>
            </a:r>
            <a:r>
              <a:rPr lang="en-US" altLang="zh-CN" sz="3200" dirty="0"/>
              <a:t> = 1 to indexOfLastUnsortedElement-1</a:t>
            </a:r>
          </a:p>
          <a:p>
            <a:pPr>
              <a:lnSpc>
                <a:spcPct val="150000"/>
              </a:lnSpc>
            </a:pPr>
            <a:r>
              <a:rPr lang="en-US" altLang="zh-CN" sz="3200" dirty="0"/>
              <a:t>    </a:t>
            </a:r>
            <a:r>
              <a:rPr lang="en-US" altLang="zh-CN" sz="3200" dirty="0" smtClean="0"/>
              <a:t>		if </a:t>
            </a:r>
            <a:r>
              <a:rPr lang="en-US" altLang="zh-CN" sz="3200" dirty="0" err="1"/>
              <a:t>leftElement</a:t>
            </a:r>
            <a:r>
              <a:rPr lang="en-US" altLang="zh-CN" sz="3200" dirty="0"/>
              <a:t> &gt; </a:t>
            </a:r>
            <a:r>
              <a:rPr lang="en-US" altLang="zh-CN" sz="3200" dirty="0" err="1"/>
              <a:t>rightElement</a:t>
            </a:r>
            <a:endParaRPr lang="en-US" altLang="zh-CN" sz="3200" dirty="0"/>
          </a:p>
          <a:p>
            <a:pPr>
              <a:lnSpc>
                <a:spcPct val="150000"/>
              </a:lnSpc>
            </a:pPr>
            <a:r>
              <a:rPr lang="en-US" altLang="zh-CN" sz="3200" dirty="0"/>
              <a:t>     </a:t>
            </a:r>
            <a:r>
              <a:rPr lang="en-US" altLang="zh-CN" sz="3200" dirty="0" smtClean="0"/>
              <a:t>	</a:t>
            </a:r>
            <a:r>
              <a:rPr lang="en-US" altLang="zh-CN" sz="3200" dirty="0"/>
              <a:t> </a:t>
            </a:r>
            <a:r>
              <a:rPr lang="en-US" altLang="zh-CN" sz="3200" dirty="0" smtClean="0"/>
              <a:t>		swap(</a:t>
            </a:r>
            <a:r>
              <a:rPr lang="en-US" altLang="zh-CN" sz="3200" dirty="0" err="1" smtClean="0"/>
              <a:t>leftElement</a:t>
            </a:r>
            <a:r>
              <a:rPr lang="en-US" altLang="zh-CN" sz="3200" dirty="0"/>
              <a:t>, </a:t>
            </a:r>
            <a:r>
              <a:rPr lang="en-US" altLang="zh-CN" sz="3200" dirty="0" err="1"/>
              <a:t>rightElement</a:t>
            </a:r>
            <a:r>
              <a:rPr lang="en-US" altLang="zh-CN" sz="3200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3200" dirty="0"/>
              <a:t>     </a:t>
            </a:r>
            <a:r>
              <a:rPr lang="en-US" altLang="zh-CN" sz="3200" dirty="0" smtClean="0"/>
              <a:t>	</a:t>
            </a:r>
            <a:r>
              <a:rPr lang="en-US" altLang="zh-CN" sz="3200" dirty="0"/>
              <a:t> </a:t>
            </a:r>
            <a:r>
              <a:rPr lang="en-US" altLang="zh-CN" sz="3200" dirty="0" smtClean="0"/>
              <a:t>		swapped </a:t>
            </a:r>
            <a:r>
              <a:rPr lang="en-US" altLang="zh-CN" sz="3200" dirty="0"/>
              <a:t>= true</a:t>
            </a:r>
          </a:p>
          <a:p>
            <a:pPr>
              <a:lnSpc>
                <a:spcPct val="150000"/>
              </a:lnSpc>
            </a:pPr>
            <a:r>
              <a:rPr lang="en-US" altLang="zh-CN" sz="3200" dirty="0" smtClean="0"/>
              <a:t>while </a:t>
            </a:r>
            <a:r>
              <a:rPr lang="en-US" altLang="zh-CN" sz="3200" dirty="0"/>
              <a:t>swapped</a:t>
            </a:r>
          </a:p>
        </p:txBody>
      </p:sp>
    </p:spTree>
    <p:extLst>
      <p:ext uri="{BB962C8B-B14F-4D97-AF65-F5344CB8AC3E}">
        <p14:creationId xmlns:p14="http://schemas.microsoft.com/office/powerpoint/2010/main" val="675816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冒泡排序算法可视化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7081162" y="2366731"/>
            <a:ext cx="6096000" cy="295003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do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  swapped = false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  for </a:t>
            </a:r>
            <a:r>
              <a:rPr lang="en-US" altLang="zh-CN" dirty="0" err="1"/>
              <a:t>i</a:t>
            </a:r>
            <a:r>
              <a:rPr lang="en-US" altLang="zh-CN" dirty="0"/>
              <a:t> = 1 to indexOfLastUnsortedElement-1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    if </a:t>
            </a:r>
            <a:r>
              <a:rPr lang="en-US" altLang="zh-CN" dirty="0" err="1"/>
              <a:t>leftElement</a:t>
            </a:r>
            <a:r>
              <a:rPr lang="en-US" altLang="zh-CN" dirty="0"/>
              <a:t> &gt; </a:t>
            </a:r>
            <a:r>
              <a:rPr lang="en-US" altLang="zh-CN" dirty="0" err="1"/>
              <a:t>rightElement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      swap(</a:t>
            </a:r>
            <a:r>
              <a:rPr lang="en-US" altLang="zh-CN" dirty="0" err="1"/>
              <a:t>leftElement</a:t>
            </a:r>
            <a:r>
              <a:rPr lang="en-US" altLang="zh-CN" dirty="0"/>
              <a:t>, </a:t>
            </a:r>
            <a:r>
              <a:rPr lang="en-US" altLang="zh-CN" dirty="0" err="1"/>
              <a:t>rightElement</a:t>
            </a:r>
            <a:r>
              <a:rPr lang="en-US" altLang="zh-CN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      swapped = true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while swapped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171700"/>
            <a:ext cx="4991100" cy="334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4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冒泡排序算法可视化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7081162" y="2366731"/>
            <a:ext cx="6096000" cy="3000821"/>
          </a:xfrm>
          <a:prstGeom prst="rect">
            <a:avLst/>
          </a:prstGeom>
          <a:effectLst>
            <a:glow rad="127000">
              <a:schemeClr val="bg1"/>
            </a:glow>
          </a:effec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do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  swapped = false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  for </a:t>
            </a:r>
            <a:r>
              <a:rPr lang="en-US" altLang="zh-CN" dirty="0" err="1"/>
              <a:t>i</a:t>
            </a:r>
            <a:r>
              <a:rPr lang="en-US" altLang="zh-CN" dirty="0"/>
              <a:t> = 1 to indexOfLastUnsortedElement-1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    if </a:t>
            </a:r>
            <a:r>
              <a:rPr lang="en-US" altLang="zh-CN" dirty="0" err="1"/>
              <a:t>leftElement</a:t>
            </a:r>
            <a:r>
              <a:rPr lang="en-US" altLang="zh-CN" dirty="0"/>
              <a:t> &gt; </a:t>
            </a:r>
            <a:r>
              <a:rPr lang="en-US" altLang="zh-CN" dirty="0" err="1"/>
              <a:t>rightElement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      </a:t>
            </a:r>
            <a:r>
              <a:rPr lang="en-US" altLang="zh-CN" dirty="0">
                <a:solidFill>
                  <a:srgbClr val="FF0000"/>
                </a:solidFill>
                <a:effectLst>
                  <a:glow rad="127000">
                    <a:srgbClr val="FFFF00"/>
                  </a:glow>
                </a:effectLst>
              </a:rPr>
              <a:t>swap(</a:t>
            </a:r>
            <a:r>
              <a:rPr lang="en-US" altLang="zh-CN" dirty="0" err="1">
                <a:solidFill>
                  <a:srgbClr val="FF0000"/>
                </a:solidFill>
                <a:effectLst>
                  <a:glow rad="127000">
                    <a:srgbClr val="FFFF00"/>
                  </a:glow>
                </a:effectLst>
              </a:rPr>
              <a:t>leftElement</a:t>
            </a:r>
            <a:r>
              <a:rPr lang="en-US" altLang="zh-CN" dirty="0">
                <a:solidFill>
                  <a:srgbClr val="FF0000"/>
                </a:solidFill>
                <a:effectLst>
                  <a:glow rad="127000">
                    <a:srgbClr val="FFFF00"/>
                  </a:glow>
                </a:effectLst>
              </a:rPr>
              <a:t>, </a:t>
            </a:r>
            <a:r>
              <a:rPr lang="en-US" altLang="zh-CN" dirty="0" err="1">
                <a:solidFill>
                  <a:srgbClr val="FF0000"/>
                </a:solidFill>
                <a:effectLst>
                  <a:glow rad="127000">
                    <a:srgbClr val="FFFF00"/>
                  </a:glow>
                </a:effectLst>
              </a:rPr>
              <a:t>rightElement</a:t>
            </a:r>
            <a:r>
              <a:rPr lang="en-US" altLang="zh-CN" dirty="0">
                <a:solidFill>
                  <a:srgbClr val="FF0000"/>
                </a:solidFill>
                <a:effectLst>
                  <a:glow rad="127000">
                    <a:srgbClr val="FFFF00"/>
                  </a:glow>
                </a:effectLst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  <a:effectLst>
                  <a:glow rad="127000">
                    <a:srgbClr val="FFFF00"/>
                  </a:glow>
                </a:effectLst>
              </a:rPr>
              <a:t>      swapped = true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while swapped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171700"/>
            <a:ext cx="4991100" cy="33401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750" y="2101335"/>
            <a:ext cx="58928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469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冒泡排序算法可视化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7081162" y="2366731"/>
            <a:ext cx="6096000" cy="3000821"/>
          </a:xfrm>
          <a:prstGeom prst="rect">
            <a:avLst/>
          </a:prstGeom>
          <a:effectLst>
            <a:glow rad="127000">
              <a:schemeClr val="bg1"/>
            </a:glow>
          </a:effec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do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  swapped = false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  for </a:t>
            </a:r>
            <a:r>
              <a:rPr lang="en-US" altLang="zh-CN" dirty="0" err="1"/>
              <a:t>i</a:t>
            </a:r>
            <a:r>
              <a:rPr lang="en-US" altLang="zh-CN" dirty="0"/>
              <a:t> = 1 to indexOfLastUnsortedElement-1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    if </a:t>
            </a:r>
            <a:r>
              <a:rPr lang="en-US" altLang="zh-CN" dirty="0" err="1"/>
              <a:t>leftElement</a:t>
            </a:r>
            <a:r>
              <a:rPr lang="en-US" altLang="zh-CN" dirty="0"/>
              <a:t> &gt; </a:t>
            </a:r>
            <a:r>
              <a:rPr lang="en-US" altLang="zh-CN" dirty="0" err="1"/>
              <a:t>rightElement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      </a:t>
            </a:r>
            <a:r>
              <a:rPr lang="en-US" altLang="zh-CN" dirty="0">
                <a:solidFill>
                  <a:srgbClr val="FF0000"/>
                </a:solidFill>
                <a:effectLst>
                  <a:glow rad="127000">
                    <a:srgbClr val="FFFF00"/>
                  </a:glow>
                </a:effectLst>
              </a:rPr>
              <a:t>swap(</a:t>
            </a:r>
            <a:r>
              <a:rPr lang="en-US" altLang="zh-CN" dirty="0" err="1">
                <a:solidFill>
                  <a:srgbClr val="FF0000"/>
                </a:solidFill>
                <a:effectLst>
                  <a:glow rad="127000">
                    <a:srgbClr val="FFFF00"/>
                  </a:glow>
                </a:effectLst>
              </a:rPr>
              <a:t>leftElement</a:t>
            </a:r>
            <a:r>
              <a:rPr lang="en-US" altLang="zh-CN" dirty="0">
                <a:solidFill>
                  <a:srgbClr val="FF0000"/>
                </a:solidFill>
                <a:effectLst>
                  <a:glow rad="127000">
                    <a:srgbClr val="FFFF00"/>
                  </a:glow>
                </a:effectLst>
              </a:rPr>
              <a:t>, </a:t>
            </a:r>
            <a:r>
              <a:rPr lang="en-US" altLang="zh-CN" dirty="0" err="1">
                <a:solidFill>
                  <a:srgbClr val="FF0000"/>
                </a:solidFill>
                <a:effectLst>
                  <a:glow rad="127000">
                    <a:srgbClr val="FFFF00"/>
                  </a:glow>
                </a:effectLst>
              </a:rPr>
              <a:t>rightElement</a:t>
            </a:r>
            <a:r>
              <a:rPr lang="en-US" altLang="zh-CN" dirty="0">
                <a:solidFill>
                  <a:srgbClr val="FF0000"/>
                </a:solidFill>
                <a:effectLst>
                  <a:glow rad="127000">
                    <a:srgbClr val="FFFF00"/>
                  </a:glow>
                </a:effectLst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  <a:effectLst>
                  <a:glow rad="127000">
                    <a:srgbClr val="FFFF00"/>
                  </a:glow>
                </a:effectLst>
              </a:rPr>
              <a:t>      swapped = true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while swapped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171700"/>
            <a:ext cx="4991100" cy="33401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0650" y="2000250"/>
            <a:ext cx="495300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31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冒泡排序算法可视化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7081162" y="2366731"/>
            <a:ext cx="6096000" cy="3000821"/>
          </a:xfrm>
          <a:prstGeom prst="rect">
            <a:avLst/>
          </a:prstGeom>
          <a:effectLst>
            <a:glow rad="127000">
              <a:schemeClr val="bg1"/>
            </a:glow>
          </a:effec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do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  swapped = false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  for </a:t>
            </a:r>
            <a:r>
              <a:rPr lang="en-US" altLang="zh-CN" dirty="0" err="1"/>
              <a:t>i</a:t>
            </a:r>
            <a:r>
              <a:rPr lang="en-US" altLang="zh-CN" dirty="0"/>
              <a:t> = 1 to indexOfLastUnsortedElement-1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    if </a:t>
            </a:r>
            <a:r>
              <a:rPr lang="en-US" altLang="zh-CN" dirty="0" err="1"/>
              <a:t>leftElement</a:t>
            </a:r>
            <a:r>
              <a:rPr lang="en-US" altLang="zh-CN" dirty="0"/>
              <a:t> &gt; </a:t>
            </a:r>
            <a:r>
              <a:rPr lang="en-US" altLang="zh-CN" dirty="0" err="1"/>
              <a:t>rightElement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      </a:t>
            </a:r>
            <a:r>
              <a:rPr lang="en-US" altLang="zh-CN" dirty="0">
                <a:solidFill>
                  <a:srgbClr val="FF0000"/>
                </a:solidFill>
                <a:effectLst>
                  <a:glow rad="127000">
                    <a:srgbClr val="FFFF00"/>
                  </a:glow>
                </a:effectLst>
              </a:rPr>
              <a:t>swap(</a:t>
            </a:r>
            <a:r>
              <a:rPr lang="en-US" altLang="zh-CN" dirty="0" err="1">
                <a:solidFill>
                  <a:srgbClr val="FF0000"/>
                </a:solidFill>
                <a:effectLst>
                  <a:glow rad="127000">
                    <a:srgbClr val="FFFF00"/>
                  </a:glow>
                </a:effectLst>
              </a:rPr>
              <a:t>leftElement</a:t>
            </a:r>
            <a:r>
              <a:rPr lang="en-US" altLang="zh-CN" dirty="0">
                <a:solidFill>
                  <a:srgbClr val="FF0000"/>
                </a:solidFill>
                <a:effectLst>
                  <a:glow rad="127000">
                    <a:srgbClr val="FFFF00"/>
                  </a:glow>
                </a:effectLst>
              </a:rPr>
              <a:t>, </a:t>
            </a:r>
            <a:r>
              <a:rPr lang="en-US" altLang="zh-CN" dirty="0" err="1">
                <a:solidFill>
                  <a:srgbClr val="FF0000"/>
                </a:solidFill>
                <a:effectLst>
                  <a:glow rad="127000">
                    <a:srgbClr val="FFFF00"/>
                  </a:glow>
                </a:effectLst>
              </a:rPr>
              <a:t>rightElement</a:t>
            </a:r>
            <a:r>
              <a:rPr lang="en-US" altLang="zh-CN" dirty="0">
                <a:solidFill>
                  <a:srgbClr val="FF0000"/>
                </a:solidFill>
                <a:effectLst>
                  <a:glow rad="127000">
                    <a:srgbClr val="FFFF00"/>
                  </a:glow>
                </a:effectLst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  <a:effectLst>
                  <a:glow rad="127000">
                    <a:srgbClr val="FFFF00"/>
                  </a:glow>
                </a:effectLst>
              </a:rPr>
              <a:t>      swapped = true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while swapped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171700"/>
            <a:ext cx="4991100" cy="33401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0950" y="2171700"/>
            <a:ext cx="52324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015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冒泡排序算法可视化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7081162" y="2366731"/>
            <a:ext cx="6096000" cy="3000821"/>
          </a:xfrm>
          <a:prstGeom prst="rect">
            <a:avLst/>
          </a:prstGeom>
          <a:effectLst>
            <a:glow rad="127000">
              <a:schemeClr val="bg1"/>
            </a:glow>
          </a:effec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do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  swapped = false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  for </a:t>
            </a:r>
            <a:r>
              <a:rPr lang="en-US" altLang="zh-CN" dirty="0" err="1"/>
              <a:t>i</a:t>
            </a:r>
            <a:r>
              <a:rPr lang="en-US" altLang="zh-CN" dirty="0"/>
              <a:t> = 1 to indexOfLastUnsortedElement-1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    if </a:t>
            </a:r>
            <a:r>
              <a:rPr lang="en-US" altLang="zh-CN" dirty="0" err="1"/>
              <a:t>leftElement</a:t>
            </a:r>
            <a:r>
              <a:rPr lang="en-US" altLang="zh-CN" dirty="0"/>
              <a:t> &gt; </a:t>
            </a:r>
            <a:r>
              <a:rPr lang="en-US" altLang="zh-CN" dirty="0" err="1"/>
              <a:t>rightElement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      </a:t>
            </a:r>
            <a:r>
              <a:rPr lang="en-US" altLang="zh-CN" dirty="0">
                <a:effectLst>
                  <a:glow rad="127000">
                    <a:srgbClr val="FFFF00">
                      <a:alpha val="0"/>
                    </a:srgbClr>
                  </a:glow>
                </a:effectLst>
              </a:rPr>
              <a:t>swap(</a:t>
            </a:r>
            <a:r>
              <a:rPr lang="en-US" altLang="zh-CN" dirty="0" err="1">
                <a:effectLst>
                  <a:glow rad="127000">
                    <a:srgbClr val="FFFF00">
                      <a:alpha val="0"/>
                    </a:srgbClr>
                  </a:glow>
                </a:effectLst>
              </a:rPr>
              <a:t>leftElement</a:t>
            </a:r>
            <a:r>
              <a:rPr lang="en-US" altLang="zh-CN" dirty="0">
                <a:effectLst>
                  <a:glow rad="127000">
                    <a:srgbClr val="FFFF00">
                      <a:alpha val="0"/>
                    </a:srgbClr>
                  </a:glow>
                </a:effectLst>
              </a:rPr>
              <a:t>, </a:t>
            </a:r>
            <a:r>
              <a:rPr lang="en-US" altLang="zh-CN" dirty="0" err="1">
                <a:effectLst>
                  <a:glow rad="127000">
                    <a:srgbClr val="FFFF00">
                      <a:alpha val="0"/>
                    </a:srgbClr>
                  </a:glow>
                </a:effectLst>
              </a:rPr>
              <a:t>rightElement</a:t>
            </a:r>
            <a:r>
              <a:rPr lang="en-US" altLang="zh-CN" dirty="0">
                <a:effectLst>
                  <a:glow rad="127000">
                    <a:srgbClr val="FFFF00">
                      <a:alpha val="0"/>
                    </a:srgbClr>
                  </a:glow>
                </a:effectLst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effectLst>
                  <a:glow rad="127000">
                    <a:srgbClr val="FFFF00">
                      <a:alpha val="0"/>
                    </a:srgbClr>
                  </a:glow>
                </a:effectLst>
              </a:rPr>
              <a:t>      swapped = true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while swapped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171700"/>
            <a:ext cx="4991100" cy="33401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2171700"/>
            <a:ext cx="49911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837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冒泡排序算法可视化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7081162" y="2366731"/>
            <a:ext cx="6096000" cy="3000821"/>
          </a:xfrm>
          <a:prstGeom prst="rect">
            <a:avLst/>
          </a:prstGeom>
          <a:effectLst>
            <a:glow rad="127000">
              <a:schemeClr val="bg1"/>
            </a:glow>
          </a:effec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do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  swapped = false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  for </a:t>
            </a:r>
            <a:r>
              <a:rPr lang="en-US" altLang="zh-CN" dirty="0" err="1"/>
              <a:t>i</a:t>
            </a:r>
            <a:r>
              <a:rPr lang="en-US" altLang="zh-CN" dirty="0"/>
              <a:t> = 1 to indexOfLastUnsortedElement-1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    if </a:t>
            </a:r>
            <a:r>
              <a:rPr lang="en-US" altLang="zh-CN" dirty="0" err="1"/>
              <a:t>leftElement</a:t>
            </a:r>
            <a:r>
              <a:rPr lang="en-US" altLang="zh-CN" dirty="0"/>
              <a:t> &gt; </a:t>
            </a:r>
            <a:r>
              <a:rPr lang="en-US" altLang="zh-CN" dirty="0" err="1"/>
              <a:t>rightElement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      </a:t>
            </a:r>
            <a:r>
              <a:rPr lang="en-US" altLang="zh-CN" dirty="0">
                <a:solidFill>
                  <a:srgbClr val="FF0000"/>
                </a:solidFill>
                <a:effectLst>
                  <a:glow rad="127000">
                    <a:srgbClr val="FFFF00"/>
                  </a:glow>
                </a:effectLst>
              </a:rPr>
              <a:t>swap(</a:t>
            </a:r>
            <a:r>
              <a:rPr lang="en-US" altLang="zh-CN" dirty="0" err="1">
                <a:solidFill>
                  <a:srgbClr val="FF0000"/>
                </a:solidFill>
                <a:effectLst>
                  <a:glow rad="127000">
                    <a:srgbClr val="FFFF00"/>
                  </a:glow>
                </a:effectLst>
              </a:rPr>
              <a:t>leftElement</a:t>
            </a:r>
            <a:r>
              <a:rPr lang="en-US" altLang="zh-CN" dirty="0">
                <a:solidFill>
                  <a:srgbClr val="FF0000"/>
                </a:solidFill>
                <a:effectLst>
                  <a:glow rad="127000">
                    <a:srgbClr val="FFFF00"/>
                  </a:glow>
                </a:effectLst>
              </a:rPr>
              <a:t>, </a:t>
            </a:r>
            <a:r>
              <a:rPr lang="en-US" altLang="zh-CN" dirty="0" err="1">
                <a:solidFill>
                  <a:srgbClr val="FF0000"/>
                </a:solidFill>
                <a:effectLst>
                  <a:glow rad="127000">
                    <a:srgbClr val="FFFF00"/>
                  </a:glow>
                </a:effectLst>
              </a:rPr>
              <a:t>rightElement</a:t>
            </a:r>
            <a:r>
              <a:rPr lang="en-US" altLang="zh-CN" dirty="0">
                <a:solidFill>
                  <a:srgbClr val="FF0000"/>
                </a:solidFill>
                <a:effectLst>
                  <a:glow rad="127000">
                    <a:srgbClr val="FFFF00"/>
                  </a:glow>
                </a:effectLst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  <a:effectLst>
                  <a:glow rad="127000">
                    <a:srgbClr val="FFFF00"/>
                  </a:glow>
                </a:effectLst>
              </a:rPr>
              <a:t>      swapped = true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while swapped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171700"/>
            <a:ext cx="4991100" cy="33401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2400" y="2154452"/>
            <a:ext cx="4749800" cy="321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748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冒泡排序算法可视化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7081162" y="2366731"/>
            <a:ext cx="6096000" cy="3000821"/>
          </a:xfrm>
          <a:prstGeom prst="rect">
            <a:avLst/>
          </a:prstGeom>
          <a:effectLst>
            <a:glow rad="127000">
              <a:schemeClr val="bg1"/>
            </a:glow>
          </a:effec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do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  swapped = false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  for </a:t>
            </a:r>
            <a:r>
              <a:rPr lang="en-US" altLang="zh-CN" dirty="0" err="1"/>
              <a:t>i</a:t>
            </a:r>
            <a:r>
              <a:rPr lang="en-US" altLang="zh-CN" dirty="0"/>
              <a:t> = 1 to indexOfLastUnsortedElement-1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    if </a:t>
            </a:r>
            <a:r>
              <a:rPr lang="en-US" altLang="zh-CN" dirty="0" err="1"/>
              <a:t>leftElement</a:t>
            </a:r>
            <a:r>
              <a:rPr lang="en-US" altLang="zh-CN" dirty="0"/>
              <a:t> &gt; </a:t>
            </a:r>
            <a:r>
              <a:rPr lang="en-US" altLang="zh-CN" dirty="0" err="1"/>
              <a:t>rightElement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      </a:t>
            </a:r>
            <a:r>
              <a:rPr lang="en-US" altLang="zh-CN" dirty="0">
                <a:effectLst>
                  <a:glow rad="127000">
                    <a:srgbClr val="FFFF00">
                      <a:alpha val="0"/>
                    </a:srgbClr>
                  </a:glow>
                </a:effectLst>
              </a:rPr>
              <a:t>swap(</a:t>
            </a:r>
            <a:r>
              <a:rPr lang="en-US" altLang="zh-CN" dirty="0" err="1">
                <a:effectLst>
                  <a:glow rad="127000">
                    <a:srgbClr val="FFFF00">
                      <a:alpha val="0"/>
                    </a:srgbClr>
                  </a:glow>
                </a:effectLst>
              </a:rPr>
              <a:t>leftElement</a:t>
            </a:r>
            <a:r>
              <a:rPr lang="en-US" altLang="zh-CN" dirty="0">
                <a:effectLst>
                  <a:glow rad="127000">
                    <a:srgbClr val="FFFF00">
                      <a:alpha val="0"/>
                    </a:srgbClr>
                  </a:glow>
                </a:effectLst>
              </a:rPr>
              <a:t>, </a:t>
            </a:r>
            <a:r>
              <a:rPr lang="en-US" altLang="zh-CN" dirty="0" err="1">
                <a:effectLst>
                  <a:glow rad="127000">
                    <a:srgbClr val="FFFF00">
                      <a:alpha val="0"/>
                    </a:srgbClr>
                  </a:glow>
                </a:effectLst>
              </a:rPr>
              <a:t>rightElement</a:t>
            </a:r>
            <a:r>
              <a:rPr lang="en-US" altLang="zh-CN" dirty="0">
                <a:effectLst>
                  <a:glow rad="127000">
                    <a:srgbClr val="FFFF00">
                      <a:alpha val="0"/>
                    </a:srgbClr>
                  </a:glow>
                </a:effectLst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effectLst>
                  <a:glow rad="127000">
                    <a:srgbClr val="FFFF00">
                      <a:alpha val="0"/>
                    </a:srgbClr>
                  </a:glow>
                </a:effectLst>
              </a:rPr>
              <a:t>      swapped = true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  <a:effectLst>
                  <a:glow rad="127000">
                    <a:srgbClr val="FFFF00"/>
                  </a:glow>
                </a:effectLst>
              </a:rPr>
              <a:t>while swapped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171700"/>
            <a:ext cx="4991100" cy="33401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4750" y="2127250"/>
            <a:ext cx="53848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61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冒泡排序算法可视化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7081162" y="2366731"/>
            <a:ext cx="6096000" cy="3000821"/>
          </a:xfrm>
          <a:prstGeom prst="rect">
            <a:avLst/>
          </a:prstGeom>
          <a:effectLst>
            <a:glow rad="127000">
              <a:schemeClr val="bg1"/>
            </a:glow>
          </a:effec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do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  swapped = false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  for </a:t>
            </a:r>
            <a:r>
              <a:rPr lang="en-US" altLang="zh-CN" dirty="0" err="1"/>
              <a:t>i</a:t>
            </a:r>
            <a:r>
              <a:rPr lang="en-US" altLang="zh-CN" dirty="0"/>
              <a:t> = 1 to indexOfLastUnsortedElement-1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    if </a:t>
            </a:r>
            <a:r>
              <a:rPr lang="en-US" altLang="zh-CN" dirty="0" err="1"/>
              <a:t>leftElement</a:t>
            </a:r>
            <a:r>
              <a:rPr lang="en-US" altLang="zh-CN" dirty="0"/>
              <a:t> &gt; </a:t>
            </a:r>
            <a:r>
              <a:rPr lang="en-US" altLang="zh-CN" dirty="0" err="1"/>
              <a:t>rightElement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      </a:t>
            </a:r>
            <a:r>
              <a:rPr lang="en-US" altLang="zh-CN" dirty="0">
                <a:effectLst>
                  <a:glow rad="127000">
                    <a:srgbClr val="FFFF00">
                      <a:alpha val="0"/>
                    </a:srgbClr>
                  </a:glow>
                </a:effectLst>
              </a:rPr>
              <a:t>swap(</a:t>
            </a:r>
            <a:r>
              <a:rPr lang="en-US" altLang="zh-CN" dirty="0" err="1">
                <a:effectLst>
                  <a:glow rad="127000">
                    <a:srgbClr val="FFFF00">
                      <a:alpha val="0"/>
                    </a:srgbClr>
                  </a:glow>
                </a:effectLst>
              </a:rPr>
              <a:t>leftElement</a:t>
            </a:r>
            <a:r>
              <a:rPr lang="en-US" altLang="zh-CN" dirty="0">
                <a:effectLst>
                  <a:glow rad="127000">
                    <a:srgbClr val="FFFF00">
                      <a:alpha val="0"/>
                    </a:srgbClr>
                  </a:glow>
                </a:effectLst>
              </a:rPr>
              <a:t>, </a:t>
            </a:r>
            <a:r>
              <a:rPr lang="en-US" altLang="zh-CN" dirty="0" err="1">
                <a:effectLst>
                  <a:glow rad="127000">
                    <a:srgbClr val="FFFF00">
                      <a:alpha val="0"/>
                    </a:srgbClr>
                  </a:glow>
                </a:effectLst>
              </a:rPr>
              <a:t>rightElement</a:t>
            </a:r>
            <a:r>
              <a:rPr lang="en-US" altLang="zh-CN" dirty="0">
                <a:effectLst>
                  <a:glow rad="127000">
                    <a:srgbClr val="FFFF00">
                      <a:alpha val="0"/>
                    </a:srgbClr>
                  </a:glow>
                </a:effectLst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effectLst>
                  <a:glow rad="127000">
                    <a:srgbClr val="FFFF00">
                      <a:alpha val="0"/>
                    </a:srgbClr>
                  </a:glow>
                </a:effectLst>
              </a:rPr>
              <a:t>      swapped = true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  <a:effectLst>
                  <a:glow rad="127000">
                    <a:srgbClr val="FFFF00"/>
                  </a:glow>
                </a:effectLst>
              </a:rPr>
              <a:t>while swapped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171700"/>
            <a:ext cx="4991100" cy="33401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9700" y="2167152"/>
            <a:ext cx="47625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658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O(n</a:t>
            </a:r>
            <a:r>
              <a:rPr kumimoji="1" lang="en-US" altLang="zh-CN" baseline="30000" dirty="0" smtClean="0"/>
              <a:t>2</a:t>
            </a:r>
            <a:r>
              <a:rPr kumimoji="1" lang="en-US" altLang="zh-CN" dirty="0" smtClean="0"/>
              <a:t>)</a:t>
            </a:r>
            <a:r>
              <a:rPr kumimoji="1" lang="zh-CN" altLang="en-US" dirty="0" smtClean="0"/>
              <a:t>复杂度的排序算法分析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4000" dirty="0" smtClean="0"/>
              <a:t>选择排序</a:t>
            </a:r>
            <a:endParaRPr kumimoji="1" lang="en-US" altLang="zh-CN" sz="4000" dirty="0" smtClean="0"/>
          </a:p>
          <a:p>
            <a:r>
              <a:rPr kumimoji="1" lang="zh-CN" altLang="en-US" sz="4000" dirty="0" smtClean="0"/>
              <a:t>冒泡排序</a:t>
            </a:r>
            <a:endParaRPr kumimoji="1" lang="en-US" altLang="zh-CN" sz="4000" dirty="0" smtClean="0"/>
          </a:p>
          <a:p>
            <a:r>
              <a:rPr kumimoji="1" lang="zh-CN" altLang="en-US" sz="4000" dirty="0" smtClean="0"/>
              <a:t>插入排序</a:t>
            </a:r>
            <a:endParaRPr kumimoji="1"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23813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冒泡排序算法可视化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7081162" y="2366731"/>
            <a:ext cx="6096000" cy="3000821"/>
          </a:xfrm>
          <a:prstGeom prst="rect">
            <a:avLst/>
          </a:prstGeom>
          <a:effectLst>
            <a:glow rad="127000">
              <a:schemeClr val="bg1"/>
            </a:glow>
          </a:effec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do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  swapped = false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  for </a:t>
            </a:r>
            <a:r>
              <a:rPr lang="en-US" altLang="zh-CN" dirty="0" err="1"/>
              <a:t>i</a:t>
            </a:r>
            <a:r>
              <a:rPr lang="en-US" altLang="zh-CN" dirty="0"/>
              <a:t> = 1 to indexOfLastUnsortedElement-1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    if </a:t>
            </a:r>
            <a:r>
              <a:rPr lang="en-US" altLang="zh-CN" dirty="0" err="1"/>
              <a:t>leftElement</a:t>
            </a:r>
            <a:r>
              <a:rPr lang="en-US" altLang="zh-CN" dirty="0"/>
              <a:t> &gt; </a:t>
            </a:r>
            <a:r>
              <a:rPr lang="en-US" altLang="zh-CN" dirty="0" err="1"/>
              <a:t>rightElement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      </a:t>
            </a:r>
            <a:r>
              <a:rPr lang="en-US" altLang="zh-CN" dirty="0">
                <a:effectLst>
                  <a:glow rad="127000">
                    <a:srgbClr val="FFFF00">
                      <a:alpha val="0"/>
                    </a:srgbClr>
                  </a:glow>
                </a:effectLst>
              </a:rPr>
              <a:t>swap(</a:t>
            </a:r>
            <a:r>
              <a:rPr lang="en-US" altLang="zh-CN" dirty="0" err="1">
                <a:effectLst>
                  <a:glow rad="127000">
                    <a:srgbClr val="FFFF00">
                      <a:alpha val="0"/>
                    </a:srgbClr>
                  </a:glow>
                </a:effectLst>
              </a:rPr>
              <a:t>leftElement</a:t>
            </a:r>
            <a:r>
              <a:rPr lang="en-US" altLang="zh-CN" dirty="0">
                <a:effectLst>
                  <a:glow rad="127000">
                    <a:srgbClr val="FFFF00">
                      <a:alpha val="0"/>
                    </a:srgbClr>
                  </a:glow>
                </a:effectLst>
              </a:rPr>
              <a:t>, </a:t>
            </a:r>
            <a:r>
              <a:rPr lang="en-US" altLang="zh-CN" dirty="0" err="1">
                <a:effectLst>
                  <a:glow rad="127000">
                    <a:srgbClr val="FFFF00">
                      <a:alpha val="0"/>
                    </a:srgbClr>
                  </a:glow>
                </a:effectLst>
              </a:rPr>
              <a:t>rightElement</a:t>
            </a:r>
            <a:r>
              <a:rPr lang="en-US" altLang="zh-CN" dirty="0">
                <a:effectLst>
                  <a:glow rad="127000">
                    <a:srgbClr val="FFFF00">
                      <a:alpha val="0"/>
                    </a:srgbClr>
                  </a:glow>
                </a:effectLst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effectLst>
                  <a:glow rad="127000">
                    <a:srgbClr val="FFFF00">
                      <a:alpha val="0"/>
                    </a:srgbClr>
                  </a:glow>
                </a:effectLst>
              </a:rPr>
              <a:t>      swapped = true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effectLst>
                  <a:glow rad="127000">
                    <a:srgbClr val="FFFF00">
                      <a:alpha val="0"/>
                    </a:srgbClr>
                  </a:glow>
                </a:effectLst>
              </a:rPr>
              <a:t>while swapped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171700"/>
            <a:ext cx="4991100" cy="33401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2146300"/>
            <a:ext cx="4965700" cy="336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冒泡排序算法测试数据</a:t>
            </a:r>
            <a:endParaRPr kumimoji="1"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2391494"/>
              </p:ext>
            </p:extLst>
          </p:nvPr>
        </p:nvGraphicFramePr>
        <p:xfrm>
          <a:off x="955418" y="2434280"/>
          <a:ext cx="10981210" cy="32273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48615"/>
                <a:gridCol w="2080029"/>
                <a:gridCol w="1908259"/>
                <a:gridCol w="1882761"/>
                <a:gridCol w="1752592"/>
                <a:gridCol w="1808954"/>
              </a:tblGrid>
              <a:tr h="806845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2200" kern="0">
                          <a:effectLst/>
                        </a:rPr>
                        <a:t>数据规模</a:t>
                      </a:r>
                      <a:endParaRPr lang="zh-CN" sz="2100" kern="10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139761" marR="139761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200" kern="0">
                          <a:effectLst/>
                        </a:rPr>
                        <a:t>10000</a:t>
                      </a:r>
                      <a:endParaRPr lang="zh-CN" sz="2100" kern="10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139761" marR="139761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200" kern="0">
                          <a:effectLst/>
                        </a:rPr>
                        <a:t>20000</a:t>
                      </a:r>
                      <a:endParaRPr lang="zh-CN" sz="2100" kern="10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139761" marR="139761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200" kern="0">
                          <a:effectLst/>
                        </a:rPr>
                        <a:t>30000</a:t>
                      </a:r>
                      <a:endParaRPr lang="zh-CN" sz="2100" kern="10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139761" marR="139761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200" kern="0">
                          <a:effectLst/>
                        </a:rPr>
                        <a:t>40000</a:t>
                      </a:r>
                      <a:endParaRPr lang="zh-CN" sz="2100" kern="10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139761" marR="139761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200" kern="0">
                          <a:effectLst/>
                        </a:rPr>
                        <a:t>50000</a:t>
                      </a:r>
                      <a:endParaRPr lang="zh-CN" sz="2100" kern="10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139761" marR="139761" marT="0" marB="0" anchor="ctr"/>
                </a:tc>
              </a:tr>
              <a:tr h="806845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2200" kern="0">
                          <a:effectLst/>
                        </a:rPr>
                        <a:t>算法用时</a:t>
                      </a:r>
                      <a:r>
                        <a:rPr lang="en-US" sz="2200" kern="0">
                          <a:effectLst/>
                        </a:rPr>
                        <a:t>(s)</a:t>
                      </a:r>
                      <a:endParaRPr lang="zh-CN" sz="2100" kern="10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139761" marR="139761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0.8901906</a:t>
                      </a:r>
                      <a:endParaRPr lang="zh-CN" sz="2100" kern="10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139761" marR="139761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3.523429</a:t>
                      </a:r>
                      <a:endParaRPr lang="zh-CN" sz="2100" kern="10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139761" marR="139761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7.87541</a:t>
                      </a:r>
                      <a:endParaRPr lang="zh-CN" sz="2100" kern="10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139761" marR="13976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14.291035</a:t>
                      </a:r>
                      <a:endParaRPr lang="zh-CN" sz="2100" kern="10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139761" marR="139761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22.093355</a:t>
                      </a:r>
                      <a:endParaRPr lang="zh-CN" sz="2100" kern="10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139761" marR="139761" marT="0" marB="0" anchor="ctr"/>
                </a:tc>
              </a:tr>
              <a:tr h="806845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2200" kern="0">
                          <a:effectLst/>
                        </a:rPr>
                        <a:t>数据规模</a:t>
                      </a:r>
                      <a:endParaRPr lang="zh-CN" sz="2100" kern="10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139761" marR="139761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100</a:t>
                      </a:r>
                      <a:endParaRPr lang="zh-CN" sz="2100" kern="10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139761" marR="139761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1000</a:t>
                      </a:r>
                      <a:endParaRPr lang="zh-CN" sz="2100" kern="10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139761" marR="139761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10000</a:t>
                      </a:r>
                      <a:endParaRPr lang="zh-CN" sz="2100" kern="10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139761" marR="139761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100000</a:t>
                      </a:r>
                      <a:endParaRPr lang="zh-CN" sz="2100" kern="10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139761" marR="139761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1000000</a:t>
                      </a:r>
                      <a:endParaRPr lang="zh-CN" sz="2100" kern="10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139761" marR="139761" marT="0" marB="0" anchor="ctr"/>
                </a:tc>
              </a:tr>
              <a:tr h="806845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2200" kern="0">
                          <a:effectLst/>
                        </a:rPr>
                        <a:t>算法用时</a:t>
                      </a:r>
                      <a:r>
                        <a:rPr lang="en-US" sz="2200" kern="0">
                          <a:effectLst/>
                        </a:rPr>
                        <a:t>(s)</a:t>
                      </a:r>
                      <a:endParaRPr lang="zh-CN" sz="2100" kern="10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139761" marR="139761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0.00011535</a:t>
                      </a:r>
                      <a:endParaRPr lang="zh-CN" sz="2100" kern="10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139761" marR="139761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0.00759215</a:t>
                      </a:r>
                      <a:endParaRPr lang="zh-CN" sz="2100" kern="10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139761" marR="139761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0.8799935</a:t>
                      </a:r>
                      <a:endParaRPr lang="zh-CN" sz="2100" kern="10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139761" marR="13976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87.676805</a:t>
                      </a:r>
                      <a:endParaRPr lang="zh-CN" sz="2100" kern="10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139761" marR="139761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100" kern="100" dirty="0">
                          <a:effectLst/>
                        </a:rPr>
                        <a:t>9021.8885</a:t>
                      </a:r>
                      <a:endParaRPr lang="zh-CN" sz="2100" kern="100" dirty="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139761" marR="139761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8570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8150" y="500756"/>
            <a:ext cx="8928100" cy="572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067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291206"/>
            <a:ext cx="9601200" cy="1485900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 smtClean="0"/>
              <a:t>计算算法耗时理论值（以</a:t>
            </a:r>
            <a:r>
              <a:rPr kumimoji="1" lang="en-US" altLang="zh-CN" dirty="0" smtClean="0"/>
              <a:t>10000</a:t>
            </a:r>
            <a:r>
              <a:rPr kumimoji="1" lang="zh-CN" altLang="en-US" dirty="0" smtClean="0"/>
              <a:t>数据量为基准），与实测数据比较，横坐标取对数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9664" y="1536253"/>
            <a:ext cx="8144587" cy="5321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3275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插入排序算法思路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zh-CN" sz="4000" dirty="0"/>
              <a:t>插入排序逐个处理待排序的记录，每个新纪录都与前面已排序的子序列进行比较，并找到相应的位置进行插入。可归纳为以下步骤：</a:t>
            </a:r>
          </a:p>
          <a:p>
            <a:r>
              <a:rPr lang="zh-CN" altLang="zh-CN" sz="4000" dirty="0"/>
              <a:t>（</a:t>
            </a:r>
            <a:r>
              <a:rPr lang="en-US" altLang="zh-CN" sz="4000" dirty="0"/>
              <a:t>1</a:t>
            </a:r>
            <a:r>
              <a:rPr lang="zh-CN" altLang="zh-CN" sz="4000" dirty="0"/>
              <a:t>）设待排序数组为</a:t>
            </a:r>
            <a:r>
              <a:rPr lang="en-US" altLang="zh-CN" sz="4000" dirty="0"/>
              <a:t>a[0, 1, </a:t>
            </a:r>
            <a:r>
              <a:rPr lang="zh-CN" altLang="zh-CN" sz="4000" dirty="0"/>
              <a:t>…</a:t>
            </a:r>
            <a:r>
              <a:rPr lang="en-US" altLang="zh-CN" sz="4000" dirty="0"/>
              <a:t>, n-1]</a:t>
            </a:r>
            <a:r>
              <a:rPr lang="zh-CN" altLang="zh-CN" sz="4000" dirty="0"/>
              <a:t>，开始时，令</a:t>
            </a:r>
            <a:r>
              <a:rPr lang="en-US" altLang="zh-CN" sz="4000" dirty="0"/>
              <a:t>a[0]</a:t>
            </a:r>
            <a:r>
              <a:rPr lang="zh-CN" altLang="zh-CN" sz="4000" dirty="0"/>
              <a:t>成为</a:t>
            </a:r>
            <a:r>
              <a:rPr lang="en-US" altLang="zh-CN" sz="4000" dirty="0"/>
              <a:t>1</a:t>
            </a:r>
            <a:r>
              <a:rPr lang="zh-CN" altLang="zh-CN" sz="4000" dirty="0"/>
              <a:t>个有序序列（即将第一个元素看成已经被排序），未排序的为</a:t>
            </a:r>
            <a:r>
              <a:rPr lang="en-US" altLang="zh-CN" sz="4000" dirty="0"/>
              <a:t>a[1..n-1]</a:t>
            </a:r>
            <a:r>
              <a:rPr lang="zh-CN" altLang="zh-CN" sz="4000" dirty="0"/>
              <a:t>。令</a:t>
            </a:r>
            <a:r>
              <a:rPr lang="en-US" altLang="zh-CN" sz="4000" dirty="0" err="1"/>
              <a:t>i</a:t>
            </a:r>
            <a:r>
              <a:rPr lang="en-US" altLang="zh-CN" sz="4000" dirty="0"/>
              <a:t>=1</a:t>
            </a:r>
            <a:r>
              <a:rPr lang="zh-CN" altLang="zh-CN" sz="4000" dirty="0"/>
              <a:t>；</a:t>
            </a:r>
          </a:p>
          <a:p>
            <a:r>
              <a:rPr lang="zh-CN" altLang="zh-CN" sz="4000" dirty="0"/>
              <a:t>（</a:t>
            </a:r>
            <a:r>
              <a:rPr lang="en-US" altLang="zh-CN" sz="4000" dirty="0"/>
              <a:t>2</a:t>
            </a:r>
            <a:r>
              <a:rPr lang="zh-CN" altLang="zh-CN" sz="4000" dirty="0"/>
              <a:t>）将</a:t>
            </a:r>
            <a:r>
              <a:rPr lang="en-US" altLang="zh-CN" sz="4000" dirty="0"/>
              <a:t>a[</a:t>
            </a:r>
            <a:r>
              <a:rPr lang="en-US" altLang="zh-CN" sz="4000" dirty="0" err="1"/>
              <a:t>i</a:t>
            </a:r>
            <a:r>
              <a:rPr lang="en-US" altLang="zh-CN" sz="4000" dirty="0"/>
              <a:t>]</a:t>
            </a:r>
            <a:r>
              <a:rPr lang="zh-CN" altLang="zh-CN" sz="4000" dirty="0"/>
              <a:t>插入当前的有序区</a:t>
            </a:r>
            <a:r>
              <a:rPr lang="en-US" altLang="zh-CN" sz="4000" dirty="0"/>
              <a:t>a[0,</a:t>
            </a:r>
            <a:r>
              <a:rPr lang="zh-CN" altLang="zh-CN" sz="4000" dirty="0"/>
              <a:t>…</a:t>
            </a:r>
            <a:r>
              <a:rPr lang="en-US" altLang="zh-CN" sz="4000" dirty="0"/>
              <a:t>,i-1]</a:t>
            </a:r>
            <a:r>
              <a:rPr lang="zh-CN" altLang="zh-CN" sz="4000" dirty="0"/>
              <a:t>中，形成</a:t>
            </a:r>
            <a:r>
              <a:rPr lang="en-US" altLang="zh-CN" sz="4000" dirty="0"/>
              <a:t>a[0,</a:t>
            </a:r>
            <a:r>
              <a:rPr lang="zh-CN" altLang="zh-CN" sz="4000" dirty="0"/>
              <a:t>…</a:t>
            </a:r>
            <a:r>
              <a:rPr lang="en-US" altLang="zh-CN" sz="4000" dirty="0"/>
              <a:t>,</a:t>
            </a:r>
            <a:r>
              <a:rPr lang="en-US" altLang="zh-CN" sz="4000" dirty="0" err="1"/>
              <a:t>i</a:t>
            </a:r>
            <a:r>
              <a:rPr lang="en-US" altLang="zh-CN" sz="4000" dirty="0"/>
              <a:t>]</a:t>
            </a:r>
            <a:r>
              <a:rPr lang="zh-CN" altLang="zh-CN" sz="4000" dirty="0"/>
              <a:t>的有序区间。</a:t>
            </a:r>
          </a:p>
          <a:p>
            <a:r>
              <a:rPr lang="zh-CN" altLang="zh-CN" sz="4000" dirty="0"/>
              <a:t>（</a:t>
            </a:r>
            <a:r>
              <a:rPr lang="en-US" altLang="zh-CN" sz="4000" dirty="0"/>
              <a:t>3</a:t>
            </a:r>
            <a:r>
              <a:rPr lang="zh-CN" altLang="zh-CN" sz="4000" dirty="0"/>
              <a:t>）</a:t>
            </a:r>
            <a:r>
              <a:rPr lang="en-US" altLang="zh-CN" sz="4000" dirty="0" err="1"/>
              <a:t>i</a:t>
            </a:r>
            <a:r>
              <a:rPr lang="en-US" altLang="zh-CN" sz="4000" dirty="0"/>
              <a:t>++</a:t>
            </a:r>
            <a:r>
              <a:rPr lang="zh-CN" altLang="zh-CN" sz="4000" dirty="0"/>
              <a:t>，重复第二步直到</a:t>
            </a:r>
            <a:r>
              <a:rPr lang="en-US" altLang="zh-CN" sz="4000" dirty="0" err="1"/>
              <a:t>i</a:t>
            </a:r>
            <a:r>
              <a:rPr lang="en-US" altLang="zh-CN" sz="4000" dirty="0"/>
              <a:t>==n-1</a:t>
            </a:r>
            <a:r>
              <a:rPr lang="zh-CN" altLang="zh-CN" sz="4000" dirty="0"/>
              <a:t>，排序完成。</a:t>
            </a:r>
          </a:p>
          <a:p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818004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插入排序算法伪代码实现（最优化）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371600" y="1595021"/>
            <a:ext cx="9212587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/>
              <a:t>mark first element as sorted</a:t>
            </a:r>
          </a:p>
          <a:p>
            <a:pPr>
              <a:lnSpc>
                <a:spcPct val="150000"/>
              </a:lnSpc>
            </a:pPr>
            <a:r>
              <a:rPr lang="en-US" altLang="zh-CN" sz="3200" dirty="0"/>
              <a:t>for each unsorted element X</a:t>
            </a:r>
          </a:p>
          <a:p>
            <a:pPr>
              <a:lnSpc>
                <a:spcPct val="150000"/>
              </a:lnSpc>
            </a:pPr>
            <a:r>
              <a:rPr lang="en-US" altLang="zh-CN" sz="3200" dirty="0"/>
              <a:t>  </a:t>
            </a:r>
            <a:r>
              <a:rPr lang="en-US" altLang="zh-CN" sz="3200" dirty="0" smtClean="0"/>
              <a:t>	'extract</a:t>
            </a:r>
            <a:r>
              <a:rPr lang="en-US" altLang="zh-CN" sz="3200" dirty="0"/>
              <a:t>' the element X</a:t>
            </a:r>
          </a:p>
          <a:p>
            <a:pPr>
              <a:lnSpc>
                <a:spcPct val="150000"/>
              </a:lnSpc>
            </a:pPr>
            <a:r>
              <a:rPr lang="en-US" altLang="zh-CN" sz="3200" dirty="0"/>
              <a:t>  </a:t>
            </a:r>
            <a:r>
              <a:rPr lang="en-US" altLang="zh-CN" sz="3200" dirty="0" smtClean="0"/>
              <a:t>	for </a:t>
            </a:r>
            <a:r>
              <a:rPr lang="en-US" altLang="zh-CN" sz="3200" dirty="0"/>
              <a:t>j = </a:t>
            </a:r>
            <a:r>
              <a:rPr lang="en-US" altLang="zh-CN" sz="3200" dirty="0" err="1"/>
              <a:t>lastSortedIndex</a:t>
            </a:r>
            <a:r>
              <a:rPr lang="en-US" altLang="zh-CN" sz="3200" dirty="0"/>
              <a:t> down to 0</a:t>
            </a:r>
          </a:p>
          <a:p>
            <a:pPr>
              <a:lnSpc>
                <a:spcPct val="150000"/>
              </a:lnSpc>
            </a:pPr>
            <a:r>
              <a:rPr lang="en-US" altLang="zh-CN" sz="3200" dirty="0"/>
              <a:t>   </a:t>
            </a:r>
            <a:r>
              <a:rPr lang="en-US" altLang="zh-CN" sz="3200" dirty="0" smtClean="0"/>
              <a:t>	</a:t>
            </a:r>
            <a:r>
              <a:rPr lang="en-US" altLang="zh-CN" sz="3200" dirty="0"/>
              <a:t> </a:t>
            </a:r>
            <a:r>
              <a:rPr lang="en-US" altLang="zh-CN" sz="3200" dirty="0" smtClean="0"/>
              <a:t>	if </a:t>
            </a:r>
            <a:r>
              <a:rPr lang="en-US" altLang="zh-CN" sz="3200" dirty="0"/>
              <a:t>current element j &gt; X</a:t>
            </a:r>
          </a:p>
          <a:p>
            <a:pPr>
              <a:lnSpc>
                <a:spcPct val="150000"/>
              </a:lnSpc>
            </a:pPr>
            <a:r>
              <a:rPr lang="en-US" altLang="zh-CN" sz="3200" dirty="0"/>
              <a:t>    </a:t>
            </a:r>
            <a:r>
              <a:rPr lang="en-US" altLang="zh-CN" sz="3200" dirty="0" smtClean="0"/>
              <a:t>	</a:t>
            </a:r>
            <a:r>
              <a:rPr lang="en-US" altLang="zh-CN" sz="3200" dirty="0"/>
              <a:t> </a:t>
            </a:r>
            <a:r>
              <a:rPr lang="en-US" altLang="zh-CN" sz="3200" dirty="0" smtClean="0"/>
              <a:t>		</a:t>
            </a:r>
            <a:r>
              <a:rPr lang="en-US" altLang="zh-CN" sz="3200" dirty="0"/>
              <a:t> move sorted element to the right by 1</a:t>
            </a:r>
          </a:p>
          <a:p>
            <a:pPr>
              <a:lnSpc>
                <a:spcPct val="150000"/>
              </a:lnSpc>
            </a:pPr>
            <a:r>
              <a:rPr lang="en-US" altLang="zh-CN" sz="3200" dirty="0"/>
              <a:t>   </a:t>
            </a:r>
            <a:r>
              <a:rPr lang="en-US" altLang="zh-CN" sz="3200" dirty="0" smtClean="0"/>
              <a:t>		break </a:t>
            </a:r>
            <a:r>
              <a:rPr lang="en-US" altLang="zh-CN" sz="3200" dirty="0"/>
              <a:t>loop and insert X here</a:t>
            </a:r>
          </a:p>
        </p:txBody>
      </p:sp>
    </p:spTree>
    <p:extLst>
      <p:ext uri="{BB962C8B-B14F-4D97-AF65-F5344CB8AC3E}">
        <p14:creationId xmlns:p14="http://schemas.microsoft.com/office/powerpoint/2010/main" val="809545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插入排序算法可视化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7081162" y="2366731"/>
            <a:ext cx="6096000" cy="295003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mark first element as sorted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for each unsorted element X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  'extract' the element X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  for j = </a:t>
            </a:r>
            <a:r>
              <a:rPr lang="en-US" altLang="zh-CN" dirty="0" err="1"/>
              <a:t>lastSortedIndex</a:t>
            </a:r>
            <a:r>
              <a:rPr lang="en-US" altLang="zh-CN" dirty="0"/>
              <a:t> down to 0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    if current element j &gt; X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      move sorted element to the right by 1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    break loop and insert X here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171700"/>
            <a:ext cx="5306046" cy="3447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819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插入排序算法可视化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7081162" y="2366731"/>
            <a:ext cx="6096000" cy="300082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effectLst>
                  <a:glow rad="101600">
                    <a:srgbClr val="FFFF00">
                      <a:alpha val="0"/>
                    </a:srgbClr>
                  </a:glow>
                </a:effectLst>
              </a:rPr>
              <a:t>mark first element as sorted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for each unsorted element X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  <a:effectLst>
                  <a:glow rad="127000">
                    <a:srgbClr val="FFFF00"/>
                  </a:glow>
                </a:effectLst>
              </a:rPr>
              <a:t>  'extract' the element X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  for j = </a:t>
            </a:r>
            <a:r>
              <a:rPr lang="en-US" altLang="zh-CN" dirty="0" err="1"/>
              <a:t>lastSortedIndex</a:t>
            </a:r>
            <a:r>
              <a:rPr lang="en-US" altLang="zh-CN" dirty="0"/>
              <a:t> down to 0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    if current element j &gt; X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      move sorted element to the right by 1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    break loop and insert X here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6364" y="1466201"/>
            <a:ext cx="4122523" cy="5391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401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插入排序算法可视化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7081162" y="2366731"/>
            <a:ext cx="6096000" cy="295003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mark first element as sorted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for each unsorted element X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  'extract' the element X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  for j = </a:t>
            </a:r>
            <a:r>
              <a:rPr lang="en-US" altLang="zh-CN" dirty="0" err="1"/>
              <a:t>lastSortedIndex</a:t>
            </a:r>
            <a:r>
              <a:rPr lang="en-US" altLang="zh-CN" dirty="0"/>
              <a:t> down to 0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    if current element j &gt; X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      move sorted element to the right by 1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  <a:effectLst>
                  <a:glow rad="127000">
                    <a:srgbClr val="FFFF00"/>
                  </a:glow>
                </a:effectLst>
              </a:rPr>
              <a:t>    break loop and insert X here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708" y="2010719"/>
            <a:ext cx="5588000" cy="345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24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插入排序算法可视化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7081162" y="2366731"/>
            <a:ext cx="6096000" cy="295003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mark first element as sorted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for each unsorted element X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  <a:effectLst>
                  <a:glow rad="127000">
                    <a:srgbClr val="FFFF00"/>
                  </a:glow>
                </a:effectLst>
              </a:rPr>
              <a:t>  'extract' the element X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  for j = </a:t>
            </a:r>
            <a:r>
              <a:rPr lang="en-US" altLang="zh-CN" dirty="0" err="1"/>
              <a:t>lastSortedIndex</a:t>
            </a:r>
            <a:r>
              <a:rPr lang="en-US" altLang="zh-CN" dirty="0"/>
              <a:t> down to 0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    if current element j &gt; X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      move sorted element to the right by 1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    break loop and insert X here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245" y="1482140"/>
            <a:ext cx="4357387" cy="5375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530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选择排序算法思路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4000" dirty="0"/>
              <a:t>每次挑选待排序数组的最值，与前置元素（在已排好序的数组末端）交换位置，然后继续挑选剩余元素的最值并重复操作。</a:t>
            </a:r>
          </a:p>
          <a:p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772743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插入排序算法可视化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7081162" y="2366731"/>
            <a:ext cx="6096000" cy="295003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mark first element as sorted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for each unsorted element X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  'extract' the element X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  for j = </a:t>
            </a:r>
            <a:r>
              <a:rPr lang="en-US" altLang="zh-CN" dirty="0" err="1"/>
              <a:t>lastSortedIndex</a:t>
            </a:r>
            <a:r>
              <a:rPr lang="en-US" altLang="zh-CN" dirty="0"/>
              <a:t> down to 0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    if current element j &gt; X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      </a:t>
            </a:r>
            <a:r>
              <a:rPr lang="en-US" altLang="zh-CN" dirty="0">
                <a:solidFill>
                  <a:srgbClr val="FF0000"/>
                </a:solidFill>
                <a:effectLst>
                  <a:glow rad="127000">
                    <a:srgbClr val="FFFF00"/>
                  </a:glow>
                </a:effectLst>
              </a:rPr>
              <a:t>move sorted element to the right by 1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  <a:effectLst>
                  <a:glow rad="127000">
                    <a:srgbClr val="FFFF00"/>
                  </a:glow>
                </a:effectLst>
              </a:rPr>
              <a:t>    break loop and insert X here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605" y="2037080"/>
            <a:ext cx="603250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514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插入排序算法可视化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648676" y="2379087"/>
            <a:ext cx="6096000" cy="295003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mark first element as sorted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for each unsorted element X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  <a:effectLst>
                  <a:glow rad="127000">
                    <a:srgbClr val="FFFF00"/>
                  </a:glow>
                </a:effectLst>
              </a:rPr>
              <a:t>  'extract' the element X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  for j = </a:t>
            </a:r>
            <a:r>
              <a:rPr lang="en-US" altLang="zh-CN" dirty="0" err="1"/>
              <a:t>lastSortedIndex</a:t>
            </a:r>
            <a:r>
              <a:rPr lang="en-US" altLang="zh-CN" dirty="0"/>
              <a:t> down to 0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    if current element j &gt; X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      move sorted element to the right by 1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    break loop and insert X here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871" y="1522918"/>
            <a:ext cx="4762329" cy="5335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38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插入排序算法可视化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648676" y="2379087"/>
            <a:ext cx="6096000" cy="295003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mark first element as sorted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for each unsorted element X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  'extract' the element X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  for j = </a:t>
            </a:r>
            <a:r>
              <a:rPr lang="en-US" altLang="zh-CN" dirty="0" err="1"/>
              <a:t>lastSortedIndex</a:t>
            </a:r>
            <a:r>
              <a:rPr lang="en-US" altLang="zh-CN" dirty="0"/>
              <a:t> down to 0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    if current element j &gt; X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      </a:t>
            </a:r>
            <a:r>
              <a:rPr lang="en-US" altLang="zh-CN" dirty="0">
                <a:solidFill>
                  <a:srgbClr val="FF0000"/>
                </a:solidFill>
                <a:effectLst>
                  <a:glow rad="127000">
                    <a:srgbClr val="FFFF00"/>
                  </a:glow>
                </a:effectLst>
              </a:rPr>
              <a:t>move sorted element to the right by 1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    break loop and insert X here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724" y="1328695"/>
            <a:ext cx="4901476" cy="5529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941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插入排序算法可视化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648676" y="2379087"/>
            <a:ext cx="6096000" cy="295003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mark first element as sorted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for each unsorted element X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  'extract' the element X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  for j = </a:t>
            </a:r>
            <a:r>
              <a:rPr lang="en-US" altLang="zh-CN" dirty="0" err="1"/>
              <a:t>lastSortedIndex</a:t>
            </a:r>
            <a:r>
              <a:rPr lang="en-US" altLang="zh-CN" dirty="0"/>
              <a:t> down to 0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    if current element j &gt; X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      move sorted element to the right by 1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 </a:t>
            </a:r>
            <a:r>
              <a:rPr lang="en-US" altLang="zh-CN" dirty="0">
                <a:solidFill>
                  <a:srgbClr val="FF0000"/>
                </a:solidFill>
                <a:effectLst>
                  <a:glow rad="127000">
                    <a:srgbClr val="FFFF00"/>
                  </a:glow>
                </a:effectLst>
              </a:rPr>
              <a:t>   break loop and insert X here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733" y="2090625"/>
            <a:ext cx="561340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245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插入排序算法可视化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537465" y="2379087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effectLst>
                  <a:glow rad="127000">
                    <a:schemeClr val="bg1">
                      <a:alpha val="0"/>
                    </a:schemeClr>
                  </a:glow>
                </a:effectLst>
              </a:rPr>
              <a:t>。</a:t>
            </a:r>
            <a:endParaRPr lang="en-US" altLang="zh-CN" b="1" dirty="0" smtClean="0">
              <a:effectLst>
                <a:glow rad="127000">
                  <a:schemeClr val="bg1">
                    <a:alpha val="0"/>
                  </a:schemeClr>
                </a:glow>
              </a:effectLst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effectLst>
                  <a:glow rad="127000">
                    <a:schemeClr val="bg1">
                      <a:alpha val="0"/>
                    </a:schemeClr>
                  </a:glow>
                </a:effectLst>
              </a:rPr>
              <a:t>。</a:t>
            </a:r>
            <a:endParaRPr lang="en-US" altLang="zh-CN" b="1" dirty="0" smtClean="0">
              <a:effectLst>
                <a:glow rad="127000">
                  <a:schemeClr val="bg1">
                    <a:alpha val="0"/>
                  </a:schemeClr>
                </a:glow>
              </a:effectLst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effectLst>
                  <a:glow rad="127000">
                    <a:schemeClr val="bg1">
                      <a:alpha val="0"/>
                    </a:schemeClr>
                  </a:glow>
                </a:effectLst>
              </a:rPr>
              <a:t>。</a:t>
            </a:r>
            <a:endParaRPr lang="en-US" altLang="zh-CN" b="1" dirty="0" smtClean="0">
              <a:effectLst>
                <a:glow rad="127000">
                  <a:schemeClr val="bg1">
                    <a:alpha val="0"/>
                  </a:schemeClr>
                </a:glow>
              </a:effectLst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effectLst>
                  <a:glow rad="127000">
                    <a:schemeClr val="bg1">
                      <a:alpha val="0"/>
                    </a:schemeClr>
                  </a:glow>
                </a:effectLst>
              </a:rPr>
              <a:t>。</a:t>
            </a:r>
            <a:endParaRPr lang="en-US" altLang="zh-CN" b="1" dirty="0" smtClean="0">
              <a:effectLst>
                <a:glow rad="127000">
                  <a:schemeClr val="bg1">
                    <a:alpha val="0"/>
                  </a:schemeClr>
                </a:glow>
              </a:effectLst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effectLst>
                  <a:glow rad="127000">
                    <a:schemeClr val="bg1">
                      <a:alpha val="0"/>
                    </a:schemeClr>
                  </a:glow>
                </a:effectLst>
              </a:rPr>
              <a:t>。</a:t>
            </a:r>
            <a:endParaRPr lang="en-US" altLang="zh-CN" b="1" dirty="0" smtClean="0">
              <a:effectLst>
                <a:glow rad="127000">
                  <a:schemeClr val="bg1">
                    <a:alpha val="0"/>
                  </a:schemeClr>
                </a:glow>
              </a:effectLst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effectLst>
                  <a:glow rad="127000">
                    <a:schemeClr val="bg1">
                      <a:alpha val="0"/>
                    </a:schemeClr>
                  </a:glow>
                </a:effectLst>
              </a:rPr>
              <a:t>。</a:t>
            </a:r>
            <a:endParaRPr lang="en-US" altLang="zh-CN" b="1" dirty="0">
              <a:effectLst>
                <a:glow rad="127000">
                  <a:schemeClr val="bg1">
                    <a:alpha val="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59152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插入排序算法可视化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7081162" y="2366731"/>
            <a:ext cx="6096000" cy="295003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mark first element as sorted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for each unsorted element X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  'extract' the element X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  for j = </a:t>
            </a:r>
            <a:r>
              <a:rPr lang="en-US" altLang="zh-CN" dirty="0" err="1"/>
              <a:t>lastSortedIndex</a:t>
            </a:r>
            <a:r>
              <a:rPr lang="en-US" altLang="zh-CN" dirty="0"/>
              <a:t> down to 0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    if current element j &gt; X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      move sorted element to the right by 1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    break loop and insert X here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171700"/>
            <a:ext cx="5306046" cy="344770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5073" y="2260600"/>
            <a:ext cx="549910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172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插入排序算法测试数据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5769106"/>
              </p:ext>
            </p:extLst>
          </p:nvPr>
        </p:nvGraphicFramePr>
        <p:xfrm>
          <a:off x="878855" y="2360140"/>
          <a:ext cx="11131911" cy="318804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60712"/>
                <a:gridCol w="2096277"/>
                <a:gridCol w="1923166"/>
                <a:gridCol w="1897470"/>
                <a:gridCol w="1766284"/>
                <a:gridCol w="1888002"/>
              </a:tblGrid>
              <a:tr h="797011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2300" kern="0">
                          <a:effectLst/>
                        </a:rPr>
                        <a:t>数据规模</a:t>
                      </a:r>
                      <a:endParaRPr lang="zh-CN" sz="2200" kern="10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141025" marR="141025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300" kern="0">
                          <a:effectLst/>
                        </a:rPr>
                        <a:t>10000</a:t>
                      </a:r>
                      <a:endParaRPr lang="zh-CN" sz="2200" kern="10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141025" marR="141025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300" kern="0">
                          <a:effectLst/>
                        </a:rPr>
                        <a:t>20000</a:t>
                      </a:r>
                      <a:endParaRPr lang="zh-CN" sz="2200" kern="10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141025" marR="141025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300" kern="0">
                          <a:effectLst/>
                        </a:rPr>
                        <a:t>30000</a:t>
                      </a:r>
                      <a:endParaRPr lang="zh-CN" sz="2200" kern="10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141025" marR="141025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300" kern="0">
                          <a:effectLst/>
                        </a:rPr>
                        <a:t>40000</a:t>
                      </a:r>
                      <a:endParaRPr lang="zh-CN" sz="2200" kern="10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141025" marR="141025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300" kern="0">
                          <a:effectLst/>
                        </a:rPr>
                        <a:t>50000</a:t>
                      </a:r>
                      <a:endParaRPr lang="zh-CN" sz="2200" kern="10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141025" marR="141025" marT="0" marB="0" anchor="ctr"/>
                </a:tc>
              </a:tr>
              <a:tr h="797011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2300" kern="0">
                          <a:effectLst/>
                        </a:rPr>
                        <a:t>算法用时</a:t>
                      </a:r>
                      <a:r>
                        <a:rPr lang="en-US" sz="2300" kern="0">
                          <a:effectLst/>
                        </a:rPr>
                        <a:t>(s)</a:t>
                      </a:r>
                      <a:endParaRPr lang="zh-CN" sz="2200" kern="10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141025" marR="141025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</a:rPr>
                        <a:t>0.410771</a:t>
                      </a:r>
                      <a:endParaRPr lang="zh-CN" sz="2200" kern="10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141025" marR="141025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</a:rPr>
                        <a:t>1.6665865</a:t>
                      </a:r>
                      <a:endParaRPr lang="zh-CN" sz="2200" kern="10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141025" marR="141025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</a:rPr>
                        <a:t>3.79498</a:t>
                      </a:r>
                      <a:endParaRPr lang="zh-CN" sz="2200" kern="10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141025" marR="14102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</a:rPr>
                        <a:t>6.6102355</a:t>
                      </a:r>
                      <a:endParaRPr lang="zh-CN" sz="2200" kern="10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141025" marR="141025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</a:rPr>
                        <a:t>10.3750545</a:t>
                      </a:r>
                      <a:endParaRPr lang="zh-CN" sz="2200" kern="10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141025" marR="141025" marT="0" marB="0" anchor="ctr"/>
                </a:tc>
              </a:tr>
              <a:tr h="797011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2300" kern="0">
                          <a:effectLst/>
                        </a:rPr>
                        <a:t>数据规模</a:t>
                      </a:r>
                      <a:endParaRPr lang="zh-CN" sz="2200" kern="10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141025" marR="141025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</a:rPr>
                        <a:t>100</a:t>
                      </a:r>
                      <a:endParaRPr lang="zh-CN" sz="2200" kern="10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141025" marR="141025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</a:rPr>
                        <a:t>1000</a:t>
                      </a:r>
                      <a:endParaRPr lang="zh-CN" sz="2200" kern="10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141025" marR="141025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</a:rPr>
                        <a:t>10000</a:t>
                      </a:r>
                      <a:endParaRPr lang="zh-CN" sz="2200" kern="10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141025" marR="141025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</a:rPr>
                        <a:t>100000</a:t>
                      </a:r>
                      <a:endParaRPr lang="zh-CN" sz="2200" kern="10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141025" marR="141025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</a:rPr>
                        <a:t>1000000</a:t>
                      </a:r>
                      <a:endParaRPr lang="zh-CN" sz="2200" kern="10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141025" marR="141025" marT="0" marB="0" anchor="ctr"/>
                </a:tc>
              </a:tr>
              <a:tr h="797011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2300" kern="0">
                          <a:effectLst/>
                        </a:rPr>
                        <a:t>算法用时</a:t>
                      </a:r>
                      <a:r>
                        <a:rPr lang="en-US" sz="2300" kern="0">
                          <a:effectLst/>
                        </a:rPr>
                        <a:t>(s)</a:t>
                      </a:r>
                      <a:endParaRPr lang="zh-CN" sz="2200" kern="10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141025" marR="141025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</a:rPr>
                        <a:t>0.00008245</a:t>
                      </a:r>
                      <a:endParaRPr lang="zh-CN" sz="2200" kern="10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141025" marR="141025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</a:rPr>
                        <a:t>0.00405375</a:t>
                      </a:r>
                      <a:endParaRPr lang="zh-CN" sz="2200" kern="10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141025" marR="141025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</a:rPr>
                        <a:t>0.3780098</a:t>
                      </a:r>
                      <a:endParaRPr lang="zh-CN" sz="2200" kern="10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141025" marR="14102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</a:rPr>
                        <a:t>40.885905</a:t>
                      </a:r>
                      <a:endParaRPr lang="zh-CN" sz="2200" kern="10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141025" marR="141025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200" kern="100" dirty="0">
                          <a:effectLst/>
                        </a:rPr>
                        <a:t>4260.82</a:t>
                      </a:r>
                      <a:endParaRPr lang="zh-CN" sz="2200" kern="100" dirty="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141025" marR="141025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9680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8589" y="685800"/>
            <a:ext cx="9182100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83603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441101"/>
            <a:ext cx="9601200" cy="1485900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 smtClean="0"/>
              <a:t>计算算法耗时理论值（以</a:t>
            </a:r>
            <a:r>
              <a:rPr kumimoji="1" lang="en-US" altLang="zh-CN" dirty="0" smtClean="0"/>
              <a:t>10000</a:t>
            </a:r>
            <a:r>
              <a:rPr kumimoji="1" lang="zh-CN" altLang="en-US" dirty="0" smtClean="0"/>
              <a:t>数据量为基准），与实测数据比较，横坐标取对数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2696" y="1698593"/>
            <a:ext cx="7879008" cy="5159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16928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84479" y="83408"/>
            <a:ext cx="9279228" cy="1191600"/>
          </a:xfrm>
        </p:spPr>
        <p:txBody>
          <a:bodyPr>
            <a:normAutofit fontScale="90000"/>
          </a:bodyPr>
          <a:lstStyle/>
          <a:p>
            <a:r>
              <a:rPr lang="zh-CN" altLang="zh-CN" b="1"/>
              <a:t>实验</a:t>
            </a:r>
            <a:r>
              <a:rPr lang="zh-CN" altLang="zh-CN" b="1" smtClean="0"/>
              <a:t>分析</a:t>
            </a:r>
            <a:r>
              <a:rPr lang="zh-CN" altLang="en-US" b="1" smtClean="0"/>
              <a:t>：</a:t>
            </a:r>
            <a:r>
              <a:rPr lang="zh-CN" altLang="zh-CN"/>
              <a:t>将选择排序、冒泡排序、插入排序三种排序的测试结果描点绘制在同一图表，如图所示。</a:t>
            </a:r>
            <a:r>
              <a:rPr lang="zh-CN" altLang="zh-CN"/>
              <a:t> 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4257" y="1777285"/>
            <a:ext cx="8830185" cy="5080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839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选择排序</a:t>
            </a:r>
            <a:r>
              <a:rPr kumimoji="1" lang="zh-CN" altLang="en-US" dirty="0" smtClean="0"/>
              <a:t>算法伪代码实现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756881" y="1781275"/>
            <a:ext cx="9852917" cy="44340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/>
              <a:t>repeat (</a:t>
            </a:r>
            <a:r>
              <a:rPr lang="en-US" altLang="zh-CN" sz="3200" dirty="0" err="1"/>
              <a:t>numOfElements</a:t>
            </a:r>
            <a:r>
              <a:rPr lang="en-US" altLang="zh-CN" sz="3200" dirty="0"/>
              <a:t> - 1) times</a:t>
            </a:r>
          </a:p>
          <a:p>
            <a:pPr>
              <a:lnSpc>
                <a:spcPct val="150000"/>
              </a:lnSpc>
            </a:pPr>
            <a:r>
              <a:rPr lang="en-US" altLang="zh-CN" sz="3200" dirty="0"/>
              <a:t>  </a:t>
            </a:r>
            <a:r>
              <a:rPr lang="zh-CN" altLang="en-US" sz="3200" dirty="0"/>
              <a:t>  </a:t>
            </a:r>
            <a:r>
              <a:rPr lang="en-US" altLang="zh-CN" sz="3200" dirty="0"/>
              <a:t>set the first unsorted element as the minimum</a:t>
            </a:r>
          </a:p>
          <a:p>
            <a:pPr>
              <a:lnSpc>
                <a:spcPct val="150000"/>
              </a:lnSpc>
            </a:pPr>
            <a:r>
              <a:rPr lang="en-US" altLang="zh-CN" sz="3200" dirty="0"/>
              <a:t>  </a:t>
            </a:r>
            <a:r>
              <a:rPr lang="zh-CN" altLang="en-US" sz="3200" dirty="0"/>
              <a:t>  </a:t>
            </a:r>
            <a:r>
              <a:rPr lang="en-US" altLang="zh-CN" sz="3200" dirty="0"/>
              <a:t>for each of the unsorted elements</a:t>
            </a:r>
          </a:p>
          <a:p>
            <a:pPr>
              <a:lnSpc>
                <a:spcPct val="150000"/>
              </a:lnSpc>
            </a:pPr>
            <a:r>
              <a:rPr lang="en-US" altLang="zh-CN" sz="3200" dirty="0"/>
              <a:t>   </a:t>
            </a:r>
            <a:r>
              <a:rPr lang="zh-CN" altLang="en-US" sz="3200" dirty="0"/>
              <a:t>    </a:t>
            </a:r>
            <a:r>
              <a:rPr lang="en-US" altLang="zh-CN" sz="3200" dirty="0"/>
              <a:t> if element &lt; </a:t>
            </a:r>
            <a:r>
              <a:rPr lang="en-US" altLang="zh-CN" sz="3200" dirty="0" err="1"/>
              <a:t>currentMinimum</a:t>
            </a:r>
            <a:endParaRPr lang="en-US" altLang="zh-CN" sz="3200" dirty="0"/>
          </a:p>
          <a:p>
            <a:pPr>
              <a:lnSpc>
                <a:spcPct val="150000"/>
              </a:lnSpc>
            </a:pPr>
            <a:r>
              <a:rPr lang="en-US" altLang="zh-CN" sz="3200" dirty="0"/>
              <a:t>   </a:t>
            </a:r>
            <a:r>
              <a:rPr lang="zh-CN" altLang="en-US" sz="3200" dirty="0"/>
              <a:t>    </a:t>
            </a:r>
            <a:r>
              <a:rPr lang="en-US" altLang="zh-CN" sz="3200" dirty="0"/>
              <a:t> </a:t>
            </a:r>
            <a:r>
              <a:rPr lang="zh-CN" altLang="en-US" sz="3200" dirty="0"/>
              <a:t>  </a:t>
            </a:r>
            <a:r>
              <a:rPr lang="en-US" altLang="zh-CN" sz="3200" dirty="0"/>
              <a:t>  set element as new minimum</a:t>
            </a:r>
          </a:p>
          <a:p>
            <a:pPr>
              <a:lnSpc>
                <a:spcPct val="150000"/>
              </a:lnSpc>
            </a:pPr>
            <a:r>
              <a:rPr lang="en-US" altLang="zh-CN" sz="3200" dirty="0"/>
              <a:t>  </a:t>
            </a:r>
            <a:r>
              <a:rPr lang="zh-CN" altLang="en-US" sz="3200" dirty="0"/>
              <a:t>  </a:t>
            </a:r>
            <a:r>
              <a:rPr lang="en-US" altLang="zh-CN" sz="3200" dirty="0"/>
              <a:t>swap minimum with first unsorted position</a:t>
            </a:r>
          </a:p>
        </p:txBody>
      </p:sp>
    </p:spTree>
    <p:extLst>
      <p:ext uri="{BB962C8B-B14F-4D97-AF65-F5344CB8AC3E}">
        <p14:creationId xmlns:p14="http://schemas.microsoft.com/office/powerpoint/2010/main" val="1879039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计算</a:t>
            </a:r>
            <a:r>
              <a:rPr kumimoji="1" lang="zh-CN" altLang="en-US" dirty="0" smtClean="0"/>
              <a:t>三种排序算法的理论值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4013225"/>
              </p:ext>
            </p:extLst>
          </p:nvPr>
        </p:nvGraphicFramePr>
        <p:xfrm>
          <a:off x="839112" y="2171700"/>
          <a:ext cx="11163996" cy="32969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97077"/>
                <a:gridCol w="2000205"/>
                <a:gridCol w="1725769"/>
                <a:gridCol w="1867437"/>
                <a:gridCol w="1944710"/>
                <a:gridCol w="1828798"/>
              </a:tblGrid>
              <a:tr h="64019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</a:rPr>
                        <a:t> </a:t>
                      </a:r>
                      <a:endParaRPr lang="zh-CN" sz="2200" kern="10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149296" marR="14929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</a:rPr>
                        <a:t>10000</a:t>
                      </a:r>
                      <a:endParaRPr lang="zh-CN" sz="2200" kern="10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149296" marR="14929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</a:rPr>
                        <a:t>20000</a:t>
                      </a:r>
                      <a:endParaRPr lang="zh-CN" sz="2200" kern="10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149296" marR="14929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</a:rPr>
                        <a:t>30000</a:t>
                      </a:r>
                      <a:endParaRPr lang="zh-CN" sz="2200" kern="10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149296" marR="14929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</a:rPr>
                        <a:t>40000</a:t>
                      </a:r>
                      <a:endParaRPr lang="zh-CN" sz="2200" kern="10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149296" marR="14929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</a:rPr>
                        <a:t>50000</a:t>
                      </a:r>
                      <a:endParaRPr lang="zh-CN" sz="2200" kern="10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149296" marR="149296" marT="0" marB="0" anchor="ctr"/>
                </a:tc>
              </a:tr>
              <a:tr h="100830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200" kern="100">
                          <a:effectLst/>
                        </a:rPr>
                        <a:t>冒泡理论值</a:t>
                      </a:r>
                      <a:endParaRPr lang="zh-CN" sz="2200" kern="10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149296" marR="14929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</a:rPr>
                        <a:t>0.8901906</a:t>
                      </a:r>
                      <a:endParaRPr lang="zh-CN" sz="2200" kern="10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149296" marR="14929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</a:rPr>
                        <a:t>3.5607624</a:t>
                      </a:r>
                      <a:endParaRPr lang="zh-CN" sz="2200" kern="10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149296" marR="14929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</a:rPr>
                        <a:t>8.0117154</a:t>
                      </a:r>
                      <a:endParaRPr lang="zh-CN" sz="2200" kern="10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149296" marR="14929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</a:rPr>
                        <a:t>14.2430496</a:t>
                      </a:r>
                      <a:endParaRPr lang="zh-CN" sz="2200" kern="10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149296" marR="14929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</a:rPr>
                        <a:t>22.254765</a:t>
                      </a:r>
                      <a:endParaRPr lang="zh-CN" sz="2200" kern="10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149296" marR="149296" marT="0" marB="0" anchor="ctr"/>
                </a:tc>
              </a:tr>
              <a:tr h="64019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200" kern="100">
                          <a:effectLst/>
                        </a:rPr>
                        <a:t>插入理论值</a:t>
                      </a:r>
                      <a:endParaRPr lang="zh-CN" sz="2200" kern="10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149296" marR="14929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</a:rPr>
                        <a:t>0.410771</a:t>
                      </a:r>
                      <a:endParaRPr lang="zh-CN" sz="2200" kern="10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149296" marR="14929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</a:rPr>
                        <a:t>1.643084</a:t>
                      </a:r>
                      <a:endParaRPr lang="zh-CN" sz="2200" kern="10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149296" marR="14929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kern="100" dirty="0">
                          <a:effectLst/>
                        </a:rPr>
                        <a:t>3.696939</a:t>
                      </a:r>
                      <a:endParaRPr lang="zh-CN" sz="2200" kern="100" dirty="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149296" marR="14929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</a:rPr>
                        <a:t>6.572336</a:t>
                      </a:r>
                      <a:endParaRPr lang="zh-CN" sz="2200" kern="10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149296" marR="14929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</a:rPr>
                        <a:t>10.269275</a:t>
                      </a:r>
                      <a:endParaRPr lang="zh-CN" sz="2200" kern="10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149296" marR="149296" marT="0" marB="0" anchor="ctr"/>
                </a:tc>
              </a:tr>
              <a:tr h="100830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200" kern="100">
                          <a:effectLst/>
                        </a:rPr>
                        <a:t>选择理论值</a:t>
                      </a:r>
                      <a:endParaRPr lang="zh-CN" sz="2200" kern="10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149296" marR="14929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</a:rPr>
                        <a:t>0.17033665</a:t>
                      </a:r>
                      <a:endParaRPr lang="zh-CN" sz="2200" kern="10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149296" marR="14929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</a:rPr>
                        <a:t>0.6813466</a:t>
                      </a:r>
                      <a:endParaRPr lang="zh-CN" sz="2200" kern="10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149296" marR="14929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</a:rPr>
                        <a:t>1.53302985</a:t>
                      </a:r>
                      <a:endParaRPr lang="zh-CN" sz="2200" kern="10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149296" marR="14929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</a:rPr>
                        <a:t>2.7253864</a:t>
                      </a:r>
                      <a:endParaRPr lang="zh-CN" sz="2200" kern="10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149296" marR="14929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kern="100" dirty="0">
                          <a:effectLst/>
                        </a:rPr>
                        <a:t>4.25841625</a:t>
                      </a:r>
                      <a:endParaRPr lang="zh-CN" sz="2200" kern="100" dirty="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149296" marR="149296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062184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596" y="0"/>
            <a:ext cx="80946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93190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实验</a:t>
            </a:r>
            <a:r>
              <a:rPr lang="zh-CN" altLang="zh-CN" b="1" dirty="0" smtClean="0"/>
              <a:t>分析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sz="4800" dirty="0"/>
              <a:t>三种算法的耗时与</a:t>
            </a:r>
            <a:r>
              <a:rPr lang="en-US" altLang="zh-CN" sz="4800" dirty="0"/>
              <a:t>n</a:t>
            </a:r>
            <a:r>
              <a:rPr lang="zh-CN" altLang="zh-CN" sz="4800" dirty="0"/>
              <a:t>的关系为二次函数，这与理论复杂度是相符合的。 </a:t>
            </a:r>
            <a:endParaRPr kumimoji="1"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47273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实验</a:t>
            </a:r>
            <a:r>
              <a:rPr lang="zh-CN" altLang="zh-CN" b="1" dirty="0" smtClean="0"/>
              <a:t>分析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297" y="1664387"/>
            <a:ext cx="8291152" cy="4750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197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实验</a:t>
            </a:r>
            <a:r>
              <a:rPr lang="zh-CN" altLang="zh-CN" b="1" dirty="0" smtClean="0"/>
              <a:t>分析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371600" y="1825710"/>
            <a:ext cx="10392032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>
                <a:latin typeface="Times New Roman" charset="0"/>
                <a:ea typeface="宋体" charset="-122"/>
              </a:rPr>
              <a:t>分析：</a:t>
            </a:r>
            <a:r>
              <a:rPr lang="zh-CN" altLang="zh-CN" sz="2800" kern="100" dirty="0">
                <a:latin typeface="Times New Roman" charset="0"/>
                <a:ea typeface="宋体" charset="-122"/>
              </a:rPr>
              <a:t>由上图可以发现实测曲线基本呈线性增长，这是符合预期的。其中冒泡排序算法耗时最多，插入排序次之，选择排序最小。</a:t>
            </a:r>
            <a:r>
              <a:rPr lang="zh-CN" altLang="zh-CN" sz="2800" b="1" kern="100" dirty="0">
                <a:latin typeface="Times New Roman" charset="0"/>
                <a:ea typeface="宋体" charset="-122"/>
              </a:rPr>
              <a:t>原因是冒泡排序和插入排序的元素移动方面效率非常低下，其中冒泡</a:t>
            </a:r>
            <a:r>
              <a:rPr lang="zh-CN" altLang="zh-CN" sz="2800" b="1" kern="100" dirty="0" smtClean="0">
                <a:latin typeface="Times New Roman" charset="0"/>
                <a:ea typeface="宋体" charset="-122"/>
              </a:rPr>
              <a:t>排序</a:t>
            </a:r>
            <a:r>
              <a:rPr lang="zh-CN" altLang="en-US" sz="2800" b="1" kern="100" dirty="0" smtClean="0">
                <a:latin typeface="Times New Roman" charset="0"/>
                <a:ea typeface="宋体" charset="-122"/>
              </a:rPr>
              <a:t>（未优化）</a:t>
            </a:r>
            <a:r>
              <a:rPr lang="zh-CN" altLang="zh-CN" sz="2800" b="1" kern="100" dirty="0" smtClean="0">
                <a:latin typeface="Times New Roman" charset="0"/>
                <a:ea typeface="宋体" charset="-122"/>
              </a:rPr>
              <a:t>的</a:t>
            </a:r>
            <a:r>
              <a:rPr lang="zh-CN" altLang="zh-CN" sz="2800" b="1" kern="100" dirty="0">
                <a:latin typeface="Times New Roman" charset="0"/>
                <a:ea typeface="宋体" charset="-122"/>
              </a:rPr>
              <a:t>比较次数为（</a:t>
            </a:r>
            <a:r>
              <a:rPr lang="en-US" altLang="zh-CN" sz="2800" b="1" kern="100" dirty="0">
                <a:latin typeface="Times New Roman" charset="0"/>
                <a:ea typeface="宋体" charset="-122"/>
              </a:rPr>
              <a:t>n-1</a:t>
            </a:r>
            <a:r>
              <a:rPr lang="zh-CN" altLang="zh-CN" sz="2800" b="1" kern="100" dirty="0">
                <a:latin typeface="Times New Roman" charset="0"/>
                <a:ea typeface="宋体" charset="-122"/>
              </a:rPr>
              <a:t>）</a:t>
            </a:r>
            <a:r>
              <a:rPr lang="en-US" altLang="zh-CN" sz="2800" b="1" kern="100" dirty="0">
                <a:latin typeface="Times New Roman" charset="0"/>
                <a:ea typeface="宋体" charset="-122"/>
              </a:rPr>
              <a:t>*</a:t>
            </a:r>
            <a:r>
              <a:rPr lang="zh-CN" altLang="zh-CN" sz="2800" b="1" kern="100" dirty="0">
                <a:latin typeface="Times New Roman" charset="0"/>
                <a:ea typeface="宋体" charset="-122"/>
              </a:rPr>
              <a:t>（</a:t>
            </a:r>
            <a:r>
              <a:rPr lang="en-US" altLang="zh-CN" sz="2800" b="1" kern="100" dirty="0">
                <a:latin typeface="Times New Roman" charset="0"/>
                <a:ea typeface="宋体" charset="-122"/>
              </a:rPr>
              <a:t>n-1</a:t>
            </a:r>
            <a:r>
              <a:rPr lang="zh-CN" altLang="zh-CN" sz="2800" b="1" kern="100" dirty="0">
                <a:latin typeface="Times New Roman" charset="0"/>
                <a:ea typeface="宋体" charset="-122"/>
              </a:rPr>
              <a:t>）约等于</a:t>
            </a:r>
            <a:r>
              <a:rPr lang="en-US" altLang="zh-CN" sz="2800" b="1" kern="100" dirty="0">
                <a:latin typeface="Times New Roman" charset="0"/>
                <a:ea typeface="宋体" charset="-122"/>
              </a:rPr>
              <a:t>n</a:t>
            </a:r>
            <a:r>
              <a:rPr lang="en-US" altLang="zh-CN" sz="2800" b="1" kern="100" baseline="30000" dirty="0">
                <a:latin typeface="Times New Roman" charset="0"/>
                <a:ea typeface="宋体" charset="-122"/>
              </a:rPr>
              <a:t>2</a:t>
            </a:r>
            <a:r>
              <a:rPr lang="zh-CN" altLang="zh-CN" sz="2800" b="1" kern="100" dirty="0">
                <a:latin typeface="Times New Roman" charset="0"/>
                <a:ea typeface="宋体" charset="-122"/>
              </a:rPr>
              <a:t>，而插入排序为</a:t>
            </a:r>
            <a:r>
              <a:rPr lang="en-US" altLang="zh-CN" sz="2800" b="1" kern="100" dirty="0">
                <a:latin typeface="Times New Roman" charset="0"/>
                <a:ea typeface="宋体" charset="-122"/>
              </a:rPr>
              <a:t>n</a:t>
            </a:r>
            <a:r>
              <a:rPr lang="zh-CN" altLang="zh-CN" sz="2800" b="1" kern="100" dirty="0">
                <a:latin typeface="Times New Roman" charset="0"/>
                <a:ea typeface="宋体" charset="-122"/>
              </a:rPr>
              <a:t>！，约等于</a:t>
            </a:r>
            <a:r>
              <a:rPr lang="en-US" altLang="zh-CN" sz="2800" b="1" kern="100" dirty="0">
                <a:latin typeface="Times New Roman" charset="0"/>
                <a:ea typeface="宋体" charset="-122"/>
              </a:rPr>
              <a:t>0.5n</a:t>
            </a:r>
            <a:r>
              <a:rPr lang="en-US" altLang="zh-CN" sz="2800" b="1" kern="100" baseline="30000" dirty="0">
                <a:latin typeface="Times New Roman" charset="0"/>
                <a:ea typeface="宋体" charset="-122"/>
              </a:rPr>
              <a:t>2</a:t>
            </a:r>
            <a:r>
              <a:rPr lang="zh-CN" altLang="zh-CN" sz="2800" b="1" kern="100" dirty="0">
                <a:latin typeface="Times New Roman" charset="0"/>
                <a:ea typeface="宋体" charset="-122"/>
              </a:rPr>
              <a:t>，故冒泡排序效率比插入排序低。选择排序的移动效率最高，平均移动次数最少，故选择排序效率最高。</a:t>
            </a:r>
            <a:endParaRPr lang="zh-CN" altLang="zh-CN" sz="2800" kern="100" dirty="0">
              <a:effectLst/>
              <a:latin typeface="Times New Roman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2406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zh-CN" sz="2800" dirty="0"/>
              <a:t>联系理论与实际进行对比，算法耗时与数据规模的关系可以用函数</a:t>
            </a:r>
            <a:r>
              <a:rPr lang="en-US" altLang="zh-CN" sz="2800" b="1" dirty="0"/>
              <a:t>T = n</a:t>
            </a:r>
            <a:r>
              <a:rPr lang="en-US" altLang="zh-CN" sz="2800" b="1" baseline="30000" dirty="0"/>
              <a:t>2</a:t>
            </a:r>
            <a:r>
              <a:rPr lang="zh-CN" altLang="zh-CN" sz="2800" dirty="0"/>
              <a:t>表示，横坐标增加</a:t>
            </a:r>
            <a:r>
              <a:rPr lang="en-US" altLang="zh-CN" sz="2800" dirty="0"/>
              <a:t>1</a:t>
            </a:r>
            <a:r>
              <a:rPr lang="zh-CN" altLang="zh-CN" sz="2800" dirty="0"/>
              <a:t>，即</a:t>
            </a:r>
            <a:r>
              <a:rPr lang="en-US" altLang="zh-CN" sz="2800" dirty="0"/>
              <a:t>n</a:t>
            </a:r>
            <a:r>
              <a:rPr lang="zh-CN" altLang="zh-CN" sz="2800" dirty="0"/>
              <a:t>扩大</a:t>
            </a:r>
            <a:r>
              <a:rPr lang="en-US" altLang="zh-CN" sz="2800" dirty="0"/>
              <a:t>10</a:t>
            </a:r>
            <a:r>
              <a:rPr lang="zh-CN" altLang="zh-CN" sz="2800" dirty="0"/>
              <a:t>，则</a:t>
            </a:r>
            <a:r>
              <a:rPr lang="en-US" altLang="zh-CN" sz="2800" dirty="0"/>
              <a:t>T</a:t>
            </a:r>
            <a:r>
              <a:rPr lang="zh-CN" altLang="zh-CN" sz="2800" dirty="0"/>
              <a:t>扩大</a:t>
            </a:r>
            <a:r>
              <a:rPr lang="en-US" altLang="zh-CN" sz="2800" dirty="0"/>
              <a:t>100</a:t>
            </a:r>
            <a:r>
              <a:rPr lang="zh-CN" altLang="zh-CN" sz="2800" dirty="0"/>
              <a:t>。以</a:t>
            </a:r>
            <a:r>
              <a:rPr lang="en-US" altLang="zh-CN" sz="2800" dirty="0"/>
              <a:t>n = 10000</a:t>
            </a:r>
            <a:r>
              <a:rPr lang="zh-CN" altLang="zh-CN" sz="2800" dirty="0"/>
              <a:t>为基准，计算理论耗时，制作表格如下图所示。 </a:t>
            </a:r>
            <a:endParaRPr kumimoji="1" lang="zh-CN" altLang="en-US" sz="2800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612905"/>
              </p:ext>
            </p:extLst>
          </p:nvPr>
        </p:nvGraphicFramePr>
        <p:xfrm>
          <a:off x="926757" y="2619633"/>
          <a:ext cx="11011959" cy="282969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71744"/>
                <a:gridCol w="1725769"/>
                <a:gridCol w="2162182"/>
                <a:gridCol w="1937356"/>
                <a:gridCol w="1858066"/>
                <a:gridCol w="1756842"/>
              </a:tblGrid>
              <a:tr h="416248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100" kern="0" dirty="0">
                          <a:effectLst/>
                        </a:rPr>
                        <a:t> </a:t>
                      </a:r>
                      <a:endParaRPr lang="zh-CN" sz="2000" kern="100" dirty="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133055" marR="133055" marT="0" marB="0" anchor="b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2</a:t>
                      </a:r>
                      <a:endParaRPr lang="zh-CN" sz="2000" kern="100" dirty="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133055" marR="133055" marT="0" marB="0" anchor="b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3</a:t>
                      </a:r>
                      <a:endParaRPr lang="zh-CN" sz="2000" kern="100" dirty="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133055" marR="133055" marT="0" marB="0" anchor="b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4</a:t>
                      </a:r>
                      <a:endParaRPr lang="zh-CN" sz="2000" kern="10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133055" marR="133055" marT="0" marB="0" anchor="b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5</a:t>
                      </a:r>
                      <a:endParaRPr lang="zh-CN" sz="2000" kern="10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133055" marR="133055" marT="0" marB="0" anchor="b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6</a:t>
                      </a:r>
                      <a:endParaRPr lang="zh-CN" sz="2000" kern="10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133055" marR="133055" marT="0" marB="0" anchor="b"/>
                </a:tc>
              </a:tr>
              <a:tr h="804483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Bubble</a:t>
                      </a:r>
                      <a:endParaRPr lang="zh-CN" sz="2000" kern="100" dirty="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133055" marR="133055" marT="0" marB="0" anchor="b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8.79994E-05</a:t>
                      </a:r>
                      <a:endParaRPr lang="zh-CN" sz="2000" kern="100" dirty="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133055" marR="133055" marT="0" marB="0" anchor="b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0.008799935</a:t>
                      </a:r>
                      <a:endParaRPr lang="zh-CN" sz="2000" kern="100" dirty="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133055" marR="133055" marT="0" marB="0" anchor="b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0.8799935</a:t>
                      </a:r>
                      <a:endParaRPr lang="zh-CN" sz="2000" kern="10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133055" marR="133055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87.99935</a:t>
                      </a:r>
                      <a:endParaRPr lang="zh-CN" sz="2000" kern="10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133055" marR="133055" marT="0" marB="0" anchor="b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8799.935</a:t>
                      </a:r>
                      <a:endParaRPr lang="zh-CN" sz="2000" kern="10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133055" marR="133055" marT="0" marB="0" anchor="b"/>
                </a:tc>
              </a:tr>
              <a:tr h="804483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Insert</a:t>
                      </a:r>
                      <a:endParaRPr lang="zh-CN" sz="2000" kern="100" dirty="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133055" marR="133055" marT="0" marB="0" anchor="b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3.7801E-05</a:t>
                      </a:r>
                      <a:endParaRPr lang="zh-CN" sz="2000" kern="100" dirty="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133055" marR="133055" marT="0" marB="0" anchor="b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0.003780098</a:t>
                      </a:r>
                      <a:endParaRPr lang="zh-CN" sz="2000" kern="100" dirty="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133055" marR="133055" marT="0" marB="0" anchor="b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0.3780098</a:t>
                      </a:r>
                      <a:endParaRPr lang="zh-CN" sz="2000" kern="100" dirty="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133055" marR="133055" marT="0" marB="0" anchor="b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37.80098</a:t>
                      </a:r>
                      <a:endParaRPr lang="zh-CN" sz="2000" kern="10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133055" marR="133055" marT="0" marB="0" anchor="b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3780.098</a:t>
                      </a:r>
                      <a:endParaRPr lang="zh-CN" sz="2000" kern="10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133055" marR="133055" marT="0" marB="0" anchor="b"/>
                </a:tc>
              </a:tr>
              <a:tr h="804483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Selection </a:t>
                      </a:r>
                      <a:endParaRPr lang="zh-CN" sz="2000" kern="100" dirty="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133055" marR="133055" marT="0" marB="0" anchor="b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1.75216E-05</a:t>
                      </a:r>
                      <a:endParaRPr lang="zh-CN" sz="2000" kern="100" dirty="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133055" marR="133055" marT="0" marB="0" anchor="b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0.001752163</a:t>
                      </a:r>
                      <a:endParaRPr lang="zh-CN" sz="2000" kern="10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133055" marR="133055" marT="0" marB="0" anchor="b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0.17521625</a:t>
                      </a:r>
                      <a:endParaRPr lang="zh-CN" sz="2000" kern="100" dirty="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133055" marR="133055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17.521625</a:t>
                      </a:r>
                      <a:endParaRPr lang="zh-CN" sz="2000" kern="100" dirty="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133055" marR="133055" marT="0" marB="0" anchor="b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1752.1625</a:t>
                      </a:r>
                      <a:endParaRPr lang="zh-CN" sz="2000" kern="100" dirty="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133055" marR="133055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820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950" y="469900"/>
            <a:ext cx="8928100" cy="591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327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00" y="438150"/>
            <a:ext cx="8890000" cy="598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185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100" y="572395"/>
            <a:ext cx="8966200" cy="584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985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00389" y="2746420"/>
            <a:ext cx="9601200" cy="2894526"/>
          </a:xfrm>
        </p:spPr>
        <p:txBody>
          <a:bodyPr>
            <a:normAutofit/>
          </a:bodyPr>
          <a:lstStyle/>
          <a:p>
            <a:r>
              <a:rPr lang="zh-CN" altLang="zh-CN" b="1" dirty="0"/>
              <a:t>分析</a:t>
            </a:r>
            <a:r>
              <a:rPr lang="zh-CN" altLang="zh-CN" b="1" dirty="0" smtClean="0"/>
              <a:t>：</a:t>
            </a:r>
            <a:r>
              <a:rPr lang="zh-CN" altLang="en-US" b="1" dirty="0"/>
              <a:t>三种算法的耗时与</a:t>
            </a:r>
            <a:r>
              <a:rPr lang="en-US" altLang="zh-CN" b="1" dirty="0"/>
              <a:t>n</a:t>
            </a:r>
            <a:r>
              <a:rPr lang="zh-CN" altLang="en-US" b="1" dirty="0"/>
              <a:t>的关系为二次函数，这与理论复杂度是相符合的。 </a:t>
            </a:r>
          </a:p>
        </p:txBody>
      </p:sp>
    </p:spTree>
    <p:extLst>
      <p:ext uri="{BB962C8B-B14F-4D97-AF65-F5344CB8AC3E}">
        <p14:creationId xmlns:p14="http://schemas.microsoft.com/office/powerpoint/2010/main" val="213663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选择排序算法可视化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7081162" y="2608948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repeat (</a:t>
            </a:r>
            <a:r>
              <a:rPr lang="en-US" altLang="zh-CN" dirty="0" err="1"/>
              <a:t>numOfElements</a:t>
            </a:r>
            <a:r>
              <a:rPr lang="en-US" altLang="zh-CN" dirty="0"/>
              <a:t> - 1) times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  </a:t>
            </a:r>
            <a:r>
              <a:rPr lang="zh-CN" altLang="en-US" dirty="0">
                <a:effectLst>
                  <a:glow rad="139700">
                    <a:srgbClr val="FFFF00">
                      <a:alpha val="40000"/>
                    </a:srgbClr>
                  </a:glow>
                </a:effectLst>
              </a:rPr>
              <a:t>  </a:t>
            </a:r>
            <a:r>
              <a:rPr lang="en-US" altLang="zh-CN" dirty="0">
                <a:solidFill>
                  <a:srgbClr val="FF0000"/>
                </a:solidFill>
                <a:effectLst>
                  <a:glow rad="139700">
                    <a:srgbClr val="FFFF00">
                      <a:alpha val="40000"/>
                    </a:srgbClr>
                  </a:glow>
                </a:effectLst>
              </a:rPr>
              <a:t>set the first unsorted element as the minimum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  </a:t>
            </a:r>
            <a:r>
              <a:rPr lang="zh-CN" altLang="en-US" dirty="0"/>
              <a:t>  </a:t>
            </a:r>
            <a:r>
              <a:rPr lang="en-US" altLang="zh-CN" dirty="0"/>
              <a:t>for each of the unsorted elements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   </a:t>
            </a:r>
            <a:r>
              <a:rPr lang="zh-CN" altLang="en-US" dirty="0"/>
              <a:t>    </a:t>
            </a:r>
            <a:r>
              <a:rPr lang="en-US" altLang="zh-CN" dirty="0"/>
              <a:t> if element &lt; </a:t>
            </a:r>
            <a:r>
              <a:rPr lang="en-US" altLang="zh-CN" dirty="0" err="1"/>
              <a:t>currentMinimum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   </a:t>
            </a:r>
            <a:r>
              <a:rPr lang="zh-CN" altLang="en-US" dirty="0"/>
              <a:t>    </a:t>
            </a:r>
            <a:r>
              <a:rPr lang="en-US" altLang="zh-CN" dirty="0"/>
              <a:t> </a:t>
            </a:r>
            <a:r>
              <a:rPr lang="zh-CN" altLang="en-US" dirty="0"/>
              <a:t>  </a:t>
            </a:r>
            <a:r>
              <a:rPr lang="en-US" altLang="zh-CN" dirty="0"/>
              <a:t>  set element as new minimum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  </a:t>
            </a:r>
            <a:r>
              <a:rPr lang="zh-CN" altLang="en-US" dirty="0"/>
              <a:t>  </a:t>
            </a:r>
            <a:r>
              <a:rPr lang="en-US" altLang="zh-CN" dirty="0"/>
              <a:t>swap minimum with first unsorted position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/>
          <a:srcRect t="2378"/>
          <a:stretch/>
        </p:blipFill>
        <p:spPr>
          <a:xfrm>
            <a:off x="1128755" y="2296717"/>
            <a:ext cx="5753958" cy="3209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80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O(</a:t>
            </a:r>
            <a:r>
              <a:rPr kumimoji="1" lang="en-US" altLang="zh-CN" dirty="0" err="1"/>
              <a:t>nlogn</a:t>
            </a:r>
            <a:r>
              <a:rPr kumimoji="1" lang="en-US" altLang="zh-CN" dirty="0"/>
              <a:t> )</a:t>
            </a:r>
            <a:r>
              <a:rPr kumimoji="1" lang="zh-CN" altLang="en-US" dirty="0" smtClean="0"/>
              <a:t>复杂度的排序算法分析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4000" dirty="0" smtClean="0"/>
              <a:t>快速排序</a:t>
            </a:r>
            <a:endParaRPr kumimoji="1" lang="en-US" altLang="zh-CN" sz="4000" dirty="0" smtClean="0"/>
          </a:p>
          <a:p>
            <a:r>
              <a:rPr kumimoji="1" lang="zh-CN" altLang="en-US" sz="4000" dirty="0" smtClean="0"/>
              <a:t>归并排序</a:t>
            </a:r>
            <a:endParaRPr kumimoji="1"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91219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快速排序算法思路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zh-CN" sz="4000" dirty="0"/>
              <a:t>（</a:t>
            </a:r>
            <a:r>
              <a:rPr lang="en-US" altLang="zh-CN" sz="4000" dirty="0"/>
              <a:t>1</a:t>
            </a:r>
            <a:r>
              <a:rPr lang="zh-CN" altLang="zh-CN" sz="4000" dirty="0"/>
              <a:t>）从数据列表中，选择一个元素，称为枢轴值</a:t>
            </a:r>
          </a:p>
          <a:p>
            <a:r>
              <a:rPr lang="zh-CN" altLang="zh-CN" sz="4000" dirty="0"/>
              <a:t>（</a:t>
            </a:r>
            <a:r>
              <a:rPr lang="en-US" altLang="zh-CN" sz="4000" dirty="0"/>
              <a:t>2</a:t>
            </a:r>
            <a:r>
              <a:rPr lang="zh-CN" altLang="zh-CN" sz="4000" dirty="0"/>
              <a:t>）重新排序列表，把所有数值小于枢轴的元素排到基准之前，所有数值大于基准的排基准之后</a:t>
            </a:r>
            <a:r>
              <a:rPr lang="en-US" altLang="zh-CN" sz="4000" dirty="0"/>
              <a:t>(</a:t>
            </a:r>
            <a:r>
              <a:rPr lang="zh-CN" altLang="zh-CN" sz="4000" dirty="0"/>
              <a:t>相等的值可以有较多的选择</a:t>
            </a:r>
            <a:r>
              <a:rPr lang="en-US" altLang="zh-CN" sz="4000" dirty="0"/>
              <a:t>)</a:t>
            </a:r>
            <a:r>
              <a:rPr lang="zh-CN" altLang="zh-CN" sz="4000" dirty="0"/>
              <a:t>。在这个分区退出之后，该基准就处于数列的中间位置。这个称为分区</a:t>
            </a:r>
            <a:r>
              <a:rPr lang="en-US" altLang="zh-CN" sz="4000" dirty="0"/>
              <a:t>(partition)</a:t>
            </a:r>
            <a:r>
              <a:rPr lang="zh-CN" altLang="zh-CN" sz="4000" dirty="0"/>
              <a:t>操作；</a:t>
            </a:r>
          </a:p>
          <a:p>
            <a:r>
              <a:rPr lang="zh-CN" altLang="zh-CN" sz="4000" dirty="0"/>
              <a:t>（</a:t>
            </a:r>
            <a:r>
              <a:rPr lang="en-US" altLang="zh-CN" sz="4000" dirty="0"/>
              <a:t>3</a:t>
            </a:r>
            <a:r>
              <a:rPr lang="zh-CN" altLang="zh-CN" sz="4000" dirty="0"/>
              <a:t>）分别递归排序较大元素的子列表和较小的元素的子列表。当列表元素个数</a:t>
            </a:r>
            <a:r>
              <a:rPr lang="en-US" altLang="zh-CN" sz="4000" dirty="0"/>
              <a:t>&lt;=1</a:t>
            </a:r>
            <a:r>
              <a:rPr lang="zh-CN" altLang="zh-CN" sz="4000" dirty="0"/>
              <a:t> 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847732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快速排序算法伪代码</a:t>
            </a:r>
            <a:r>
              <a:rPr kumimoji="1" lang="zh-CN" altLang="en-US" dirty="0" smtClean="0"/>
              <a:t>实现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371600" y="1428750"/>
            <a:ext cx="9852917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/>
              <a:t>for each (unsorted) partition</a:t>
            </a:r>
          </a:p>
          <a:p>
            <a:pPr>
              <a:lnSpc>
                <a:spcPct val="150000"/>
              </a:lnSpc>
            </a:pPr>
            <a:r>
              <a:rPr lang="en-US" altLang="zh-CN" sz="3200" dirty="0"/>
              <a:t>set first element as pivot</a:t>
            </a:r>
          </a:p>
          <a:p>
            <a:pPr>
              <a:lnSpc>
                <a:spcPct val="150000"/>
              </a:lnSpc>
            </a:pPr>
            <a:r>
              <a:rPr lang="en-US" altLang="zh-CN" sz="3200" dirty="0"/>
              <a:t>  </a:t>
            </a:r>
            <a:r>
              <a:rPr lang="en-US" altLang="zh-CN" sz="3200" dirty="0" smtClean="0"/>
              <a:t>	</a:t>
            </a:r>
            <a:r>
              <a:rPr lang="en-US" altLang="zh-CN" sz="3200" dirty="0" err="1" smtClean="0"/>
              <a:t>storeIndex</a:t>
            </a:r>
            <a:r>
              <a:rPr lang="en-US" altLang="zh-CN" sz="3200" dirty="0" smtClean="0"/>
              <a:t> </a:t>
            </a:r>
            <a:r>
              <a:rPr lang="en-US" altLang="zh-CN" sz="3200" dirty="0"/>
              <a:t>= </a:t>
            </a:r>
            <a:r>
              <a:rPr lang="en-US" altLang="zh-CN" sz="3200" dirty="0" err="1"/>
              <a:t>pivotIndex</a:t>
            </a:r>
            <a:r>
              <a:rPr lang="en-US" altLang="zh-CN" sz="3200" dirty="0"/>
              <a:t> + 1</a:t>
            </a:r>
          </a:p>
          <a:p>
            <a:pPr>
              <a:lnSpc>
                <a:spcPct val="150000"/>
              </a:lnSpc>
            </a:pPr>
            <a:r>
              <a:rPr lang="en-US" altLang="zh-CN" sz="3200" dirty="0"/>
              <a:t>  </a:t>
            </a:r>
            <a:r>
              <a:rPr lang="en-US" altLang="zh-CN" sz="3200" dirty="0" smtClean="0"/>
              <a:t>	for </a:t>
            </a:r>
            <a:r>
              <a:rPr lang="en-US" altLang="zh-CN" sz="3200" dirty="0" err="1"/>
              <a:t>i</a:t>
            </a:r>
            <a:r>
              <a:rPr lang="en-US" altLang="zh-CN" sz="3200" dirty="0"/>
              <a:t> = </a:t>
            </a:r>
            <a:r>
              <a:rPr lang="en-US" altLang="zh-CN" sz="3200" dirty="0" err="1"/>
              <a:t>pivotIndex</a:t>
            </a:r>
            <a:r>
              <a:rPr lang="en-US" altLang="zh-CN" sz="3200" dirty="0"/>
              <a:t> + 1 to </a:t>
            </a:r>
            <a:r>
              <a:rPr lang="en-US" altLang="zh-CN" sz="3200" dirty="0" err="1"/>
              <a:t>rightmostIndex</a:t>
            </a:r>
            <a:endParaRPr lang="en-US" altLang="zh-CN" sz="3200" dirty="0"/>
          </a:p>
          <a:p>
            <a:pPr>
              <a:lnSpc>
                <a:spcPct val="150000"/>
              </a:lnSpc>
            </a:pPr>
            <a:r>
              <a:rPr lang="en-US" altLang="zh-CN" sz="3200" dirty="0"/>
              <a:t>    </a:t>
            </a:r>
            <a:r>
              <a:rPr lang="en-US" altLang="zh-CN" sz="3200" dirty="0" smtClean="0"/>
              <a:t>		if </a:t>
            </a:r>
            <a:r>
              <a:rPr lang="en-US" altLang="zh-CN" sz="3200" dirty="0"/>
              <a:t>element[</a:t>
            </a:r>
            <a:r>
              <a:rPr lang="en-US" altLang="zh-CN" sz="3200" dirty="0" err="1"/>
              <a:t>i</a:t>
            </a:r>
            <a:r>
              <a:rPr lang="en-US" altLang="zh-CN" sz="3200" dirty="0"/>
              <a:t>] &lt; element[pivot]</a:t>
            </a:r>
          </a:p>
          <a:p>
            <a:pPr>
              <a:lnSpc>
                <a:spcPct val="150000"/>
              </a:lnSpc>
            </a:pPr>
            <a:r>
              <a:rPr lang="en-US" altLang="zh-CN" sz="3200" dirty="0"/>
              <a:t>      </a:t>
            </a:r>
            <a:r>
              <a:rPr lang="en-US" altLang="zh-CN" sz="3200" dirty="0" smtClean="0"/>
              <a:t>		swap(</a:t>
            </a:r>
            <a:r>
              <a:rPr lang="en-US" altLang="zh-CN" sz="3200" dirty="0" err="1" smtClean="0"/>
              <a:t>i</a:t>
            </a:r>
            <a:r>
              <a:rPr lang="en-US" altLang="zh-CN" sz="3200" dirty="0"/>
              <a:t>, </a:t>
            </a:r>
            <a:r>
              <a:rPr lang="en-US" altLang="zh-CN" sz="3200" dirty="0" err="1"/>
              <a:t>storeIndex</a:t>
            </a:r>
            <a:r>
              <a:rPr lang="en-US" altLang="zh-CN" sz="3200" dirty="0"/>
              <a:t>); </a:t>
            </a:r>
            <a:r>
              <a:rPr lang="en-US" altLang="zh-CN" sz="3200" dirty="0" err="1"/>
              <a:t>storeIndex</a:t>
            </a:r>
            <a:r>
              <a:rPr lang="en-US" altLang="zh-CN" sz="3200" dirty="0"/>
              <a:t>++</a:t>
            </a:r>
          </a:p>
          <a:p>
            <a:pPr>
              <a:lnSpc>
                <a:spcPct val="150000"/>
              </a:lnSpc>
            </a:pPr>
            <a:r>
              <a:rPr lang="en-US" altLang="zh-CN" sz="3200" dirty="0"/>
              <a:t>  </a:t>
            </a:r>
            <a:r>
              <a:rPr lang="en-US" altLang="zh-CN" sz="3200" dirty="0" smtClean="0"/>
              <a:t>	swap(pivot</a:t>
            </a:r>
            <a:r>
              <a:rPr lang="en-US" altLang="zh-CN" sz="3200" dirty="0"/>
              <a:t>, </a:t>
            </a:r>
            <a:r>
              <a:rPr lang="en-US" altLang="zh-CN" sz="3200" dirty="0" err="1"/>
              <a:t>storeIndex</a:t>
            </a:r>
            <a:r>
              <a:rPr lang="en-US" altLang="zh-CN" sz="3200" dirty="0"/>
              <a:t> - 1)</a:t>
            </a:r>
          </a:p>
        </p:txBody>
      </p:sp>
    </p:spTree>
    <p:extLst>
      <p:ext uri="{BB962C8B-B14F-4D97-AF65-F5344CB8AC3E}">
        <p14:creationId xmlns:p14="http://schemas.microsoft.com/office/powerpoint/2010/main" val="74990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快速排序算法可视化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7081162" y="2608948"/>
            <a:ext cx="6096000" cy="295003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for each (unsorted) partition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set first element as pivot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  </a:t>
            </a:r>
            <a:r>
              <a:rPr lang="en-US" altLang="zh-CN" dirty="0" err="1"/>
              <a:t>storeIndex</a:t>
            </a:r>
            <a:r>
              <a:rPr lang="en-US" altLang="zh-CN" dirty="0"/>
              <a:t> = </a:t>
            </a:r>
            <a:r>
              <a:rPr lang="en-US" altLang="zh-CN" dirty="0" err="1"/>
              <a:t>pivotIndex</a:t>
            </a:r>
            <a:r>
              <a:rPr lang="en-US" altLang="zh-CN" dirty="0"/>
              <a:t> + 1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  for </a:t>
            </a:r>
            <a:r>
              <a:rPr lang="en-US" altLang="zh-CN" dirty="0" err="1"/>
              <a:t>i</a:t>
            </a:r>
            <a:r>
              <a:rPr lang="en-US" altLang="zh-CN" dirty="0"/>
              <a:t> = </a:t>
            </a:r>
            <a:r>
              <a:rPr lang="en-US" altLang="zh-CN" dirty="0" err="1"/>
              <a:t>pivotIndex</a:t>
            </a:r>
            <a:r>
              <a:rPr lang="en-US" altLang="zh-CN" dirty="0"/>
              <a:t> + 1 to </a:t>
            </a:r>
            <a:r>
              <a:rPr lang="en-US" altLang="zh-CN" dirty="0" err="1"/>
              <a:t>rightmostIndex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    if element[</a:t>
            </a:r>
            <a:r>
              <a:rPr lang="en-US" altLang="zh-CN" dirty="0" err="1"/>
              <a:t>i</a:t>
            </a:r>
            <a:r>
              <a:rPr lang="en-US" altLang="zh-CN" dirty="0"/>
              <a:t>] &lt; element[pivot]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      swap(</a:t>
            </a:r>
            <a:r>
              <a:rPr lang="en-US" altLang="zh-CN" dirty="0" err="1"/>
              <a:t>i</a:t>
            </a:r>
            <a:r>
              <a:rPr lang="en-US" altLang="zh-CN" dirty="0"/>
              <a:t>, </a:t>
            </a:r>
            <a:r>
              <a:rPr lang="en-US" altLang="zh-CN" dirty="0" err="1"/>
              <a:t>storeIndex</a:t>
            </a:r>
            <a:r>
              <a:rPr lang="en-US" altLang="zh-CN" dirty="0"/>
              <a:t>); </a:t>
            </a:r>
            <a:r>
              <a:rPr lang="en-US" altLang="zh-CN" dirty="0" err="1"/>
              <a:t>storeIndex</a:t>
            </a:r>
            <a:r>
              <a:rPr lang="en-US" altLang="zh-CN" dirty="0"/>
              <a:t>++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  swap(pivot, </a:t>
            </a:r>
            <a:r>
              <a:rPr lang="en-US" altLang="zh-CN" dirty="0" err="1"/>
              <a:t>storeIndex</a:t>
            </a:r>
            <a:r>
              <a:rPr lang="en-US" altLang="zh-CN" dirty="0"/>
              <a:t> - 1)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034" y="2401217"/>
            <a:ext cx="5651500" cy="336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218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快速排序算法可视化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7081162" y="2608948"/>
            <a:ext cx="6096000" cy="300082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for each (unsorted) partition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  <a:effectLst>
                  <a:glow rad="127000">
                    <a:srgbClr val="FFFF00"/>
                  </a:glow>
                </a:effectLst>
              </a:rPr>
              <a:t>set first element as pivot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  </a:t>
            </a:r>
            <a:r>
              <a:rPr lang="en-US" altLang="zh-CN" dirty="0" err="1"/>
              <a:t>storeIndex</a:t>
            </a:r>
            <a:r>
              <a:rPr lang="en-US" altLang="zh-CN" dirty="0"/>
              <a:t> = </a:t>
            </a:r>
            <a:r>
              <a:rPr lang="en-US" altLang="zh-CN" dirty="0" err="1"/>
              <a:t>pivotIndex</a:t>
            </a:r>
            <a:r>
              <a:rPr lang="en-US" altLang="zh-CN" dirty="0"/>
              <a:t> + 1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  for </a:t>
            </a:r>
            <a:r>
              <a:rPr lang="en-US" altLang="zh-CN" dirty="0" err="1"/>
              <a:t>i</a:t>
            </a:r>
            <a:r>
              <a:rPr lang="en-US" altLang="zh-CN" dirty="0"/>
              <a:t> = </a:t>
            </a:r>
            <a:r>
              <a:rPr lang="en-US" altLang="zh-CN" dirty="0" err="1"/>
              <a:t>pivotIndex</a:t>
            </a:r>
            <a:r>
              <a:rPr lang="en-US" altLang="zh-CN" dirty="0"/>
              <a:t> + 1 to </a:t>
            </a:r>
            <a:r>
              <a:rPr lang="en-US" altLang="zh-CN" dirty="0" err="1"/>
              <a:t>rightmostIndex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    if element[</a:t>
            </a:r>
            <a:r>
              <a:rPr lang="en-US" altLang="zh-CN" dirty="0" err="1"/>
              <a:t>i</a:t>
            </a:r>
            <a:r>
              <a:rPr lang="en-US" altLang="zh-CN" dirty="0"/>
              <a:t>] &lt; element[pivot]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      swap(</a:t>
            </a:r>
            <a:r>
              <a:rPr lang="en-US" altLang="zh-CN" dirty="0" err="1"/>
              <a:t>i</a:t>
            </a:r>
            <a:r>
              <a:rPr lang="en-US" altLang="zh-CN" dirty="0"/>
              <a:t>, </a:t>
            </a:r>
            <a:r>
              <a:rPr lang="en-US" altLang="zh-CN" dirty="0" err="1"/>
              <a:t>storeIndex</a:t>
            </a:r>
            <a:r>
              <a:rPr lang="en-US" altLang="zh-CN" dirty="0"/>
              <a:t>); </a:t>
            </a:r>
            <a:r>
              <a:rPr lang="en-US" altLang="zh-CN" dirty="0" err="1"/>
              <a:t>storeIndex</a:t>
            </a:r>
            <a:r>
              <a:rPr lang="en-US" altLang="zh-CN" dirty="0"/>
              <a:t>++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  swap(pivot, </a:t>
            </a:r>
            <a:r>
              <a:rPr lang="en-US" altLang="zh-CN" dirty="0" err="1"/>
              <a:t>storeIndex</a:t>
            </a:r>
            <a:r>
              <a:rPr lang="en-US" altLang="zh-CN" dirty="0"/>
              <a:t> - 1)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034" y="2401217"/>
            <a:ext cx="5651500" cy="33655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/>
          <a:srcRect r="8811"/>
          <a:stretch/>
        </p:blipFill>
        <p:spPr>
          <a:xfrm>
            <a:off x="1046034" y="2401217"/>
            <a:ext cx="565150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164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快速排序算法可视化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7081162" y="2608948"/>
            <a:ext cx="6096000" cy="300082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for each (unsorted) partition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set first element as pivot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  </a:t>
            </a:r>
            <a:r>
              <a:rPr lang="en-US" altLang="zh-CN" dirty="0" err="1"/>
              <a:t>storeIndex</a:t>
            </a:r>
            <a:r>
              <a:rPr lang="en-US" altLang="zh-CN" dirty="0"/>
              <a:t> = </a:t>
            </a:r>
            <a:r>
              <a:rPr lang="en-US" altLang="zh-CN" dirty="0" err="1"/>
              <a:t>pivotIndex</a:t>
            </a:r>
            <a:r>
              <a:rPr lang="en-US" altLang="zh-CN" dirty="0"/>
              <a:t> + 1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  for </a:t>
            </a:r>
            <a:r>
              <a:rPr lang="en-US" altLang="zh-CN" dirty="0" err="1"/>
              <a:t>i</a:t>
            </a:r>
            <a:r>
              <a:rPr lang="en-US" altLang="zh-CN" dirty="0"/>
              <a:t> = </a:t>
            </a:r>
            <a:r>
              <a:rPr lang="en-US" altLang="zh-CN" dirty="0" err="1"/>
              <a:t>pivotIndex</a:t>
            </a:r>
            <a:r>
              <a:rPr lang="en-US" altLang="zh-CN" dirty="0"/>
              <a:t> + 1 to </a:t>
            </a:r>
            <a:r>
              <a:rPr lang="en-US" altLang="zh-CN" dirty="0" err="1"/>
              <a:t>rightmostIndex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    if element[</a:t>
            </a:r>
            <a:r>
              <a:rPr lang="en-US" altLang="zh-CN" dirty="0" err="1"/>
              <a:t>i</a:t>
            </a:r>
            <a:r>
              <a:rPr lang="en-US" altLang="zh-CN" dirty="0"/>
              <a:t>] &lt; element[pivot]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      swap(</a:t>
            </a:r>
            <a:r>
              <a:rPr lang="en-US" altLang="zh-CN" dirty="0" err="1"/>
              <a:t>i</a:t>
            </a:r>
            <a:r>
              <a:rPr lang="en-US" altLang="zh-CN" dirty="0"/>
              <a:t>, </a:t>
            </a:r>
            <a:r>
              <a:rPr lang="en-US" altLang="zh-CN" dirty="0" err="1"/>
              <a:t>storeIndex</a:t>
            </a:r>
            <a:r>
              <a:rPr lang="en-US" altLang="zh-CN" dirty="0"/>
              <a:t>); </a:t>
            </a:r>
            <a:r>
              <a:rPr lang="en-US" altLang="zh-CN" dirty="0" err="1"/>
              <a:t>storeIndex</a:t>
            </a:r>
            <a:r>
              <a:rPr lang="en-US" altLang="zh-CN" dirty="0"/>
              <a:t>++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  <a:effectLst>
                  <a:glow rad="127000">
                    <a:srgbClr val="FFFF00"/>
                  </a:glow>
                </a:effectLst>
              </a:rPr>
              <a:t>  swap(pivot, </a:t>
            </a:r>
            <a:r>
              <a:rPr lang="en-US" altLang="zh-CN" dirty="0" err="1">
                <a:solidFill>
                  <a:srgbClr val="FF0000"/>
                </a:solidFill>
                <a:effectLst>
                  <a:glow rad="127000">
                    <a:srgbClr val="FFFF00"/>
                  </a:glow>
                </a:effectLst>
              </a:rPr>
              <a:t>storeIndex</a:t>
            </a:r>
            <a:r>
              <a:rPr lang="en-US" altLang="zh-CN" dirty="0">
                <a:solidFill>
                  <a:srgbClr val="FF0000"/>
                </a:solidFill>
                <a:effectLst>
                  <a:glow rad="127000">
                    <a:srgbClr val="FFFF00"/>
                  </a:glow>
                </a:effectLst>
              </a:rPr>
              <a:t> - 1)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034" y="2401217"/>
            <a:ext cx="5651500" cy="33655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3534" y="2295086"/>
            <a:ext cx="5016500" cy="326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755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快速排序算法可视化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7081162" y="2608948"/>
            <a:ext cx="6096000" cy="300082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  <a:effectLst>
                  <a:glow rad="127000">
                    <a:srgbClr val="FFFF00"/>
                  </a:glow>
                </a:effectLst>
              </a:rPr>
              <a:t>for each (unsorted) partition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  <a:effectLst>
                  <a:glow rad="127000">
                    <a:srgbClr val="FFFF00"/>
                  </a:glow>
                </a:effectLst>
              </a:rPr>
              <a:t>set first element as pivot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 </a:t>
            </a:r>
            <a:r>
              <a:rPr lang="en-US" altLang="zh-CN" dirty="0">
                <a:solidFill>
                  <a:srgbClr val="FF0000"/>
                </a:solidFill>
                <a:effectLst>
                  <a:glow rad="127000">
                    <a:srgbClr val="FFFF00"/>
                  </a:glow>
                </a:effectLst>
              </a:rPr>
              <a:t> </a:t>
            </a:r>
            <a:r>
              <a:rPr lang="en-US" altLang="zh-CN" dirty="0" err="1">
                <a:solidFill>
                  <a:srgbClr val="FF0000"/>
                </a:solidFill>
                <a:effectLst>
                  <a:glow rad="127000">
                    <a:srgbClr val="FFFF00"/>
                  </a:glow>
                </a:effectLst>
              </a:rPr>
              <a:t>storeIndex</a:t>
            </a:r>
            <a:r>
              <a:rPr lang="en-US" altLang="zh-CN" dirty="0">
                <a:solidFill>
                  <a:srgbClr val="FF0000"/>
                </a:solidFill>
                <a:effectLst>
                  <a:glow rad="127000">
                    <a:srgbClr val="FFFF00"/>
                  </a:glow>
                </a:effectLst>
              </a:rPr>
              <a:t> = </a:t>
            </a:r>
            <a:r>
              <a:rPr lang="en-US" altLang="zh-CN" dirty="0" err="1">
                <a:solidFill>
                  <a:srgbClr val="FF0000"/>
                </a:solidFill>
                <a:effectLst>
                  <a:glow rad="127000">
                    <a:srgbClr val="FFFF00"/>
                  </a:glow>
                </a:effectLst>
              </a:rPr>
              <a:t>pivotIndex</a:t>
            </a:r>
            <a:r>
              <a:rPr lang="en-US" altLang="zh-CN" dirty="0">
                <a:solidFill>
                  <a:srgbClr val="FF0000"/>
                </a:solidFill>
                <a:effectLst>
                  <a:glow rad="127000">
                    <a:srgbClr val="FFFF00"/>
                  </a:glow>
                </a:effectLst>
              </a:rPr>
              <a:t> + 1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  for </a:t>
            </a:r>
            <a:r>
              <a:rPr lang="en-US" altLang="zh-CN" dirty="0" err="1"/>
              <a:t>i</a:t>
            </a:r>
            <a:r>
              <a:rPr lang="en-US" altLang="zh-CN" dirty="0"/>
              <a:t> = </a:t>
            </a:r>
            <a:r>
              <a:rPr lang="en-US" altLang="zh-CN" dirty="0" err="1"/>
              <a:t>pivotIndex</a:t>
            </a:r>
            <a:r>
              <a:rPr lang="en-US" altLang="zh-CN" dirty="0"/>
              <a:t> + 1 to </a:t>
            </a:r>
            <a:r>
              <a:rPr lang="en-US" altLang="zh-CN" dirty="0" err="1"/>
              <a:t>rightmostIndex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    if element[</a:t>
            </a:r>
            <a:r>
              <a:rPr lang="en-US" altLang="zh-CN" dirty="0" err="1"/>
              <a:t>i</a:t>
            </a:r>
            <a:r>
              <a:rPr lang="en-US" altLang="zh-CN" dirty="0"/>
              <a:t>] &lt; element[pivot]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      swap(</a:t>
            </a:r>
            <a:r>
              <a:rPr lang="en-US" altLang="zh-CN" dirty="0" err="1"/>
              <a:t>i</a:t>
            </a:r>
            <a:r>
              <a:rPr lang="en-US" altLang="zh-CN" dirty="0"/>
              <a:t>, </a:t>
            </a:r>
            <a:r>
              <a:rPr lang="en-US" altLang="zh-CN" dirty="0" err="1"/>
              <a:t>storeIndex</a:t>
            </a:r>
            <a:r>
              <a:rPr lang="en-US" altLang="zh-CN" dirty="0"/>
              <a:t>); </a:t>
            </a:r>
            <a:r>
              <a:rPr lang="en-US" altLang="zh-CN" dirty="0" err="1"/>
              <a:t>storeIndex</a:t>
            </a:r>
            <a:r>
              <a:rPr lang="en-US" altLang="zh-CN" dirty="0"/>
              <a:t>++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  swap(pivot, </a:t>
            </a:r>
            <a:r>
              <a:rPr lang="en-US" altLang="zh-CN" dirty="0" err="1"/>
              <a:t>storeIndex</a:t>
            </a:r>
            <a:r>
              <a:rPr lang="en-US" altLang="zh-CN" dirty="0"/>
              <a:t> - 1)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034" y="2401217"/>
            <a:ext cx="5651500" cy="33655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5284" y="2218886"/>
            <a:ext cx="4953000" cy="334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883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快速排序算法可视化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7081162" y="2608948"/>
            <a:ext cx="6096000" cy="300082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for each (unsorted) partition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set first element as pivot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  </a:t>
            </a:r>
            <a:r>
              <a:rPr lang="en-US" altLang="zh-CN" dirty="0" err="1"/>
              <a:t>storeIndex</a:t>
            </a:r>
            <a:r>
              <a:rPr lang="en-US" altLang="zh-CN" dirty="0"/>
              <a:t> = </a:t>
            </a:r>
            <a:r>
              <a:rPr lang="en-US" altLang="zh-CN" dirty="0" err="1"/>
              <a:t>pivotIndex</a:t>
            </a:r>
            <a:r>
              <a:rPr lang="en-US" altLang="zh-CN" dirty="0"/>
              <a:t> + 1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  for </a:t>
            </a:r>
            <a:r>
              <a:rPr lang="en-US" altLang="zh-CN" dirty="0" err="1"/>
              <a:t>i</a:t>
            </a:r>
            <a:r>
              <a:rPr lang="en-US" altLang="zh-CN" dirty="0"/>
              <a:t> = </a:t>
            </a:r>
            <a:r>
              <a:rPr lang="en-US" altLang="zh-CN" dirty="0" err="1"/>
              <a:t>pivotIndex</a:t>
            </a:r>
            <a:r>
              <a:rPr lang="en-US" altLang="zh-CN" dirty="0"/>
              <a:t> + 1 to </a:t>
            </a:r>
            <a:r>
              <a:rPr lang="en-US" altLang="zh-CN" dirty="0" err="1"/>
              <a:t>rightmostIndex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   </a:t>
            </a:r>
            <a:r>
              <a:rPr lang="en-US" altLang="zh-CN" dirty="0">
                <a:solidFill>
                  <a:srgbClr val="FF0000"/>
                </a:solidFill>
                <a:effectLst>
                  <a:glow rad="127000">
                    <a:srgbClr val="FFFF00"/>
                  </a:glow>
                </a:effectLst>
              </a:rPr>
              <a:t> if element[</a:t>
            </a:r>
            <a:r>
              <a:rPr lang="en-US" altLang="zh-CN" dirty="0" err="1">
                <a:solidFill>
                  <a:srgbClr val="FF0000"/>
                </a:solidFill>
                <a:effectLst>
                  <a:glow rad="127000">
                    <a:srgbClr val="FFFF00"/>
                  </a:glow>
                </a:effectLst>
              </a:rPr>
              <a:t>i</a:t>
            </a:r>
            <a:r>
              <a:rPr lang="en-US" altLang="zh-CN" dirty="0">
                <a:solidFill>
                  <a:srgbClr val="FF0000"/>
                </a:solidFill>
                <a:effectLst>
                  <a:glow rad="127000">
                    <a:srgbClr val="FFFF00"/>
                  </a:glow>
                </a:effectLst>
              </a:rPr>
              <a:t>] &lt; element[pivot]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  <a:effectLst>
                  <a:glow rad="127000">
                    <a:srgbClr val="FFFF00"/>
                  </a:glow>
                </a:effectLst>
              </a:rPr>
              <a:t>      swap(</a:t>
            </a:r>
            <a:r>
              <a:rPr lang="en-US" altLang="zh-CN" dirty="0" err="1">
                <a:solidFill>
                  <a:srgbClr val="FF0000"/>
                </a:solidFill>
                <a:effectLst>
                  <a:glow rad="127000">
                    <a:srgbClr val="FFFF00"/>
                  </a:glow>
                </a:effectLst>
              </a:rPr>
              <a:t>i</a:t>
            </a:r>
            <a:r>
              <a:rPr lang="en-US" altLang="zh-CN" dirty="0">
                <a:solidFill>
                  <a:srgbClr val="FF0000"/>
                </a:solidFill>
                <a:effectLst>
                  <a:glow rad="127000">
                    <a:srgbClr val="FFFF00"/>
                  </a:glow>
                </a:effectLst>
              </a:rPr>
              <a:t>, </a:t>
            </a:r>
            <a:r>
              <a:rPr lang="en-US" altLang="zh-CN" dirty="0" err="1">
                <a:solidFill>
                  <a:srgbClr val="FF0000"/>
                </a:solidFill>
                <a:effectLst>
                  <a:glow rad="127000">
                    <a:srgbClr val="FFFF00"/>
                  </a:glow>
                </a:effectLst>
              </a:rPr>
              <a:t>storeIndex</a:t>
            </a:r>
            <a:r>
              <a:rPr lang="en-US" altLang="zh-CN" dirty="0">
                <a:solidFill>
                  <a:srgbClr val="FF0000"/>
                </a:solidFill>
                <a:effectLst>
                  <a:glow rad="127000">
                    <a:srgbClr val="FFFF00"/>
                  </a:glow>
                </a:effectLst>
              </a:rPr>
              <a:t>); </a:t>
            </a:r>
            <a:r>
              <a:rPr lang="en-US" altLang="zh-CN" dirty="0" err="1">
                <a:solidFill>
                  <a:srgbClr val="FF0000"/>
                </a:solidFill>
                <a:effectLst>
                  <a:glow rad="127000">
                    <a:srgbClr val="FFFF00"/>
                  </a:glow>
                </a:effectLst>
              </a:rPr>
              <a:t>storeIndex</a:t>
            </a:r>
            <a:r>
              <a:rPr lang="en-US" altLang="zh-CN" dirty="0">
                <a:solidFill>
                  <a:srgbClr val="FF0000"/>
                </a:solidFill>
                <a:effectLst>
                  <a:glow rad="127000">
                    <a:srgbClr val="FFFF00"/>
                  </a:glow>
                </a:effectLst>
              </a:rPr>
              <a:t>++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  swap(pivot, </a:t>
            </a:r>
            <a:r>
              <a:rPr lang="en-US" altLang="zh-CN" dirty="0" err="1"/>
              <a:t>storeIndex</a:t>
            </a:r>
            <a:r>
              <a:rPr lang="en-US" altLang="zh-CN" dirty="0"/>
              <a:t> - 1)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034" y="2401217"/>
            <a:ext cx="5651500" cy="33655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9234" y="2401217"/>
            <a:ext cx="5245100" cy="330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127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快速排序算法可视化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7081162" y="2608948"/>
            <a:ext cx="6096000" cy="300082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for each (unsorted) partition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set first element as pivot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  </a:t>
            </a:r>
            <a:r>
              <a:rPr lang="en-US" altLang="zh-CN" dirty="0" err="1"/>
              <a:t>storeIndex</a:t>
            </a:r>
            <a:r>
              <a:rPr lang="en-US" altLang="zh-CN" dirty="0"/>
              <a:t> = </a:t>
            </a:r>
            <a:r>
              <a:rPr lang="en-US" altLang="zh-CN" dirty="0" err="1"/>
              <a:t>pivotIndex</a:t>
            </a:r>
            <a:r>
              <a:rPr lang="en-US" altLang="zh-CN" dirty="0"/>
              <a:t> + 1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  for </a:t>
            </a:r>
            <a:r>
              <a:rPr lang="en-US" altLang="zh-CN" dirty="0" err="1"/>
              <a:t>i</a:t>
            </a:r>
            <a:r>
              <a:rPr lang="en-US" altLang="zh-CN" dirty="0"/>
              <a:t> = </a:t>
            </a:r>
            <a:r>
              <a:rPr lang="en-US" altLang="zh-CN" dirty="0" err="1"/>
              <a:t>pivotIndex</a:t>
            </a:r>
            <a:r>
              <a:rPr lang="en-US" altLang="zh-CN" dirty="0"/>
              <a:t> + 1 to </a:t>
            </a:r>
            <a:r>
              <a:rPr lang="en-US" altLang="zh-CN" dirty="0" err="1"/>
              <a:t>rightmostIndex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    if element[</a:t>
            </a:r>
            <a:r>
              <a:rPr lang="en-US" altLang="zh-CN" dirty="0" err="1"/>
              <a:t>i</a:t>
            </a:r>
            <a:r>
              <a:rPr lang="en-US" altLang="zh-CN" dirty="0"/>
              <a:t>] &lt; element[pivot]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      </a:t>
            </a:r>
            <a:r>
              <a:rPr lang="en-US" altLang="zh-CN" dirty="0">
                <a:solidFill>
                  <a:srgbClr val="FF0000"/>
                </a:solidFill>
                <a:effectLst>
                  <a:glow rad="127000">
                    <a:srgbClr val="FFFF00"/>
                  </a:glow>
                </a:effectLst>
              </a:rPr>
              <a:t>swap(</a:t>
            </a:r>
            <a:r>
              <a:rPr lang="en-US" altLang="zh-CN" dirty="0" err="1">
                <a:solidFill>
                  <a:srgbClr val="FF0000"/>
                </a:solidFill>
                <a:effectLst>
                  <a:glow rad="127000">
                    <a:srgbClr val="FFFF00"/>
                  </a:glow>
                </a:effectLst>
              </a:rPr>
              <a:t>i</a:t>
            </a:r>
            <a:r>
              <a:rPr lang="en-US" altLang="zh-CN" dirty="0">
                <a:solidFill>
                  <a:srgbClr val="FF0000"/>
                </a:solidFill>
                <a:effectLst>
                  <a:glow rad="127000">
                    <a:srgbClr val="FFFF00"/>
                  </a:glow>
                </a:effectLst>
              </a:rPr>
              <a:t>, </a:t>
            </a:r>
            <a:r>
              <a:rPr lang="en-US" altLang="zh-CN" dirty="0" err="1">
                <a:solidFill>
                  <a:srgbClr val="FF0000"/>
                </a:solidFill>
                <a:effectLst>
                  <a:glow rad="127000">
                    <a:srgbClr val="FFFF00"/>
                  </a:glow>
                </a:effectLst>
              </a:rPr>
              <a:t>storeIndex</a:t>
            </a:r>
            <a:r>
              <a:rPr lang="en-US" altLang="zh-CN" dirty="0">
                <a:solidFill>
                  <a:srgbClr val="FF0000"/>
                </a:solidFill>
                <a:effectLst>
                  <a:glow rad="127000">
                    <a:srgbClr val="FFFF00"/>
                  </a:glow>
                </a:effectLst>
              </a:rPr>
              <a:t>); </a:t>
            </a:r>
            <a:r>
              <a:rPr lang="en-US" altLang="zh-CN" dirty="0" err="1">
                <a:solidFill>
                  <a:srgbClr val="FF0000"/>
                </a:solidFill>
                <a:effectLst>
                  <a:glow rad="127000">
                    <a:srgbClr val="FFFF00"/>
                  </a:glow>
                </a:effectLst>
              </a:rPr>
              <a:t>storeIndex</a:t>
            </a:r>
            <a:r>
              <a:rPr lang="en-US" altLang="zh-CN" dirty="0">
                <a:solidFill>
                  <a:srgbClr val="FF0000"/>
                </a:solidFill>
                <a:effectLst>
                  <a:glow rad="127000">
                    <a:srgbClr val="FFFF00"/>
                  </a:glow>
                </a:effectLst>
              </a:rPr>
              <a:t>++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  swap(pivot, </a:t>
            </a:r>
            <a:r>
              <a:rPr lang="en-US" altLang="zh-CN" dirty="0" err="1"/>
              <a:t>storeIndex</a:t>
            </a:r>
            <a:r>
              <a:rPr lang="en-US" altLang="zh-CN" dirty="0"/>
              <a:t> - 1)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034" y="2401217"/>
            <a:ext cx="5651500" cy="33655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234" y="2426617"/>
            <a:ext cx="549910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339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快速排序算法可视化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7081162" y="2608948"/>
            <a:ext cx="6096000" cy="300082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for each (unsorted) partition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set first element as pivot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  </a:t>
            </a:r>
            <a:r>
              <a:rPr lang="en-US" altLang="zh-CN" dirty="0" err="1"/>
              <a:t>storeIndex</a:t>
            </a:r>
            <a:r>
              <a:rPr lang="en-US" altLang="zh-CN" dirty="0"/>
              <a:t> = </a:t>
            </a:r>
            <a:r>
              <a:rPr lang="en-US" altLang="zh-CN" dirty="0" err="1"/>
              <a:t>pivotIndex</a:t>
            </a:r>
            <a:r>
              <a:rPr lang="en-US" altLang="zh-CN" dirty="0"/>
              <a:t> + 1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  for </a:t>
            </a:r>
            <a:r>
              <a:rPr lang="en-US" altLang="zh-CN" dirty="0" err="1"/>
              <a:t>i</a:t>
            </a:r>
            <a:r>
              <a:rPr lang="en-US" altLang="zh-CN" dirty="0"/>
              <a:t> = </a:t>
            </a:r>
            <a:r>
              <a:rPr lang="en-US" altLang="zh-CN" dirty="0" err="1"/>
              <a:t>pivotIndex</a:t>
            </a:r>
            <a:r>
              <a:rPr lang="en-US" altLang="zh-CN" dirty="0"/>
              <a:t> + 1 to </a:t>
            </a:r>
            <a:r>
              <a:rPr lang="en-US" altLang="zh-CN" dirty="0" err="1"/>
              <a:t>rightmostIndex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    if element[</a:t>
            </a:r>
            <a:r>
              <a:rPr lang="en-US" altLang="zh-CN" dirty="0" err="1"/>
              <a:t>i</a:t>
            </a:r>
            <a:r>
              <a:rPr lang="en-US" altLang="zh-CN" dirty="0"/>
              <a:t>] &lt; element[pivot]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      swap(</a:t>
            </a:r>
            <a:r>
              <a:rPr lang="en-US" altLang="zh-CN" dirty="0" err="1"/>
              <a:t>i</a:t>
            </a:r>
            <a:r>
              <a:rPr lang="en-US" altLang="zh-CN" dirty="0"/>
              <a:t>, </a:t>
            </a:r>
            <a:r>
              <a:rPr lang="en-US" altLang="zh-CN" dirty="0" err="1"/>
              <a:t>storeIndex</a:t>
            </a:r>
            <a:r>
              <a:rPr lang="en-US" altLang="zh-CN" dirty="0"/>
              <a:t>); </a:t>
            </a:r>
            <a:r>
              <a:rPr lang="en-US" altLang="zh-CN" dirty="0" err="1"/>
              <a:t>storeIndex</a:t>
            </a:r>
            <a:r>
              <a:rPr lang="en-US" altLang="zh-CN" dirty="0"/>
              <a:t>++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  <a:effectLst>
                  <a:glow rad="127000">
                    <a:srgbClr val="FFFF00"/>
                  </a:glow>
                </a:effectLst>
              </a:rPr>
              <a:t>  swap(pivot, </a:t>
            </a:r>
            <a:r>
              <a:rPr lang="en-US" altLang="zh-CN" dirty="0" err="1">
                <a:solidFill>
                  <a:srgbClr val="FF0000"/>
                </a:solidFill>
                <a:effectLst>
                  <a:glow rad="127000">
                    <a:srgbClr val="FFFF00"/>
                  </a:glow>
                </a:effectLst>
              </a:rPr>
              <a:t>storeIndex</a:t>
            </a:r>
            <a:r>
              <a:rPr lang="en-US" altLang="zh-CN" dirty="0">
                <a:solidFill>
                  <a:srgbClr val="FF0000"/>
                </a:solidFill>
                <a:effectLst>
                  <a:glow rad="127000">
                    <a:srgbClr val="FFFF00"/>
                  </a:glow>
                </a:effectLst>
              </a:rPr>
              <a:t> - 1)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034" y="2401217"/>
            <a:ext cx="5651500" cy="33655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3534" y="2401217"/>
            <a:ext cx="501650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335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选择排序算法可视化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7081162" y="2608948"/>
            <a:ext cx="6096000" cy="2585323"/>
          </a:xfrm>
          <a:prstGeom prst="rect">
            <a:avLst/>
          </a:prstGeom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repeat (</a:t>
            </a:r>
            <a:r>
              <a:rPr lang="en-US" altLang="zh-CN" dirty="0" err="1"/>
              <a:t>numOfElements</a:t>
            </a:r>
            <a:r>
              <a:rPr lang="en-US" altLang="zh-CN" dirty="0"/>
              <a:t> - 1) times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  </a:t>
            </a:r>
            <a:r>
              <a:rPr lang="zh-CN" altLang="en-US" dirty="0">
                <a:effectLst>
                  <a:glow>
                    <a:schemeClr val="accent1">
                      <a:alpha val="0"/>
                    </a:schemeClr>
                  </a:glow>
                </a:effectLst>
              </a:rPr>
              <a:t>  </a:t>
            </a:r>
            <a:r>
              <a:rPr lang="en-US" altLang="zh-CN" dirty="0">
                <a:effectLst>
                  <a:glow>
                    <a:schemeClr val="accent1">
                      <a:alpha val="0"/>
                    </a:schemeClr>
                  </a:glow>
                </a:effectLst>
              </a:rPr>
              <a:t>set the first unsorted element as the minimum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  </a:t>
            </a:r>
            <a:r>
              <a:rPr lang="zh-CN" altLang="en-US" dirty="0"/>
              <a:t>  </a:t>
            </a:r>
            <a:r>
              <a:rPr lang="en-US" altLang="zh-CN" dirty="0"/>
              <a:t>for each of the unsorted elements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   </a:t>
            </a:r>
            <a:r>
              <a:rPr lang="zh-CN" altLang="en-US" dirty="0"/>
              <a:t>    </a:t>
            </a:r>
            <a:r>
              <a:rPr lang="en-US" altLang="zh-CN" dirty="0"/>
              <a:t> if element &lt; </a:t>
            </a:r>
            <a:r>
              <a:rPr lang="en-US" altLang="zh-CN" dirty="0" err="1"/>
              <a:t>currentMinimum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   </a:t>
            </a:r>
            <a:r>
              <a:rPr lang="zh-CN" altLang="en-US" dirty="0"/>
              <a:t>    </a:t>
            </a:r>
            <a:r>
              <a:rPr lang="en-US" altLang="zh-CN" dirty="0"/>
              <a:t> </a:t>
            </a:r>
            <a:r>
              <a:rPr lang="zh-CN" altLang="en-US" dirty="0"/>
              <a:t>  </a:t>
            </a:r>
            <a:r>
              <a:rPr lang="en-US" altLang="zh-CN" dirty="0"/>
              <a:t>  set element as new minimum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  </a:t>
            </a:r>
            <a:r>
              <a:rPr lang="zh-CN" altLang="en-US" dirty="0">
                <a:solidFill>
                  <a:srgbClr val="FF0000"/>
                </a:solidFill>
                <a:effectLst>
                  <a:glow rad="127000">
                    <a:srgbClr val="FFFF00"/>
                  </a:glow>
                </a:effectLst>
              </a:rPr>
              <a:t>  </a:t>
            </a:r>
            <a:r>
              <a:rPr lang="en-US" altLang="zh-CN" dirty="0">
                <a:solidFill>
                  <a:srgbClr val="FF0000"/>
                </a:solidFill>
                <a:effectLst>
                  <a:glow rad="127000">
                    <a:srgbClr val="FFFF00"/>
                  </a:glow>
                </a:effectLst>
              </a:rPr>
              <a:t>swap minimum with first unsorted position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/>
          <a:srcRect t="2378"/>
          <a:stretch/>
        </p:blipFill>
        <p:spPr>
          <a:xfrm>
            <a:off x="1128755" y="2296717"/>
            <a:ext cx="5753958" cy="320978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9407" y="2247289"/>
            <a:ext cx="5172653" cy="3153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920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快速排序算法可视化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7081162" y="2608948"/>
            <a:ext cx="6096000" cy="300082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for each (unsorted) partition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  <a:effectLst>
                  <a:glow rad="127000">
                    <a:srgbClr val="FFFF00"/>
                  </a:glow>
                </a:effectLst>
              </a:rPr>
              <a:t>set first element as pivot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  </a:t>
            </a:r>
            <a:r>
              <a:rPr lang="en-US" altLang="zh-CN" dirty="0" err="1"/>
              <a:t>storeIndex</a:t>
            </a:r>
            <a:r>
              <a:rPr lang="en-US" altLang="zh-CN" dirty="0"/>
              <a:t> = </a:t>
            </a:r>
            <a:r>
              <a:rPr lang="en-US" altLang="zh-CN" dirty="0" err="1"/>
              <a:t>pivotIndex</a:t>
            </a:r>
            <a:r>
              <a:rPr lang="en-US" altLang="zh-CN" dirty="0"/>
              <a:t> + 1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  for </a:t>
            </a:r>
            <a:r>
              <a:rPr lang="en-US" altLang="zh-CN" dirty="0" err="1"/>
              <a:t>i</a:t>
            </a:r>
            <a:r>
              <a:rPr lang="en-US" altLang="zh-CN" dirty="0"/>
              <a:t> = </a:t>
            </a:r>
            <a:r>
              <a:rPr lang="en-US" altLang="zh-CN" dirty="0" err="1"/>
              <a:t>pivotIndex</a:t>
            </a:r>
            <a:r>
              <a:rPr lang="en-US" altLang="zh-CN" dirty="0"/>
              <a:t> + 1 to </a:t>
            </a:r>
            <a:r>
              <a:rPr lang="en-US" altLang="zh-CN" dirty="0" err="1"/>
              <a:t>rightmostIndex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    if element[</a:t>
            </a:r>
            <a:r>
              <a:rPr lang="en-US" altLang="zh-CN" dirty="0" err="1"/>
              <a:t>i</a:t>
            </a:r>
            <a:r>
              <a:rPr lang="en-US" altLang="zh-CN" dirty="0"/>
              <a:t>] &lt; element[pivot]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      swap(</a:t>
            </a:r>
            <a:r>
              <a:rPr lang="en-US" altLang="zh-CN" dirty="0" err="1"/>
              <a:t>i</a:t>
            </a:r>
            <a:r>
              <a:rPr lang="en-US" altLang="zh-CN" dirty="0"/>
              <a:t>, </a:t>
            </a:r>
            <a:r>
              <a:rPr lang="en-US" altLang="zh-CN" dirty="0" err="1"/>
              <a:t>storeIndex</a:t>
            </a:r>
            <a:r>
              <a:rPr lang="en-US" altLang="zh-CN" dirty="0"/>
              <a:t>); </a:t>
            </a:r>
            <a:r>
              <a:rPr lang="en-US" altLang="zh-CN" dirty="0" err="1"/>
              <a:t>storeIndex</a:t>
            </a:r>
            <a:r>
              <a:rPr lang="en-US" altLang="zh-CN" dirty="0"/>
              <a:t>++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  swap(pivot, </a:t>
            </a:r>
            <a:r>
              <a:rPr lang="en-US" altLang="zh-CN" dirty="0" err="1"/>
              <a:t>storeIndex</a:t>
            </a:r>
            <a:r>
              <a:rPr lang="en-US" altLang="zh-CN" dirty="0"/>
              <a:t> - 1)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034" y="2401217"/>
            <a:ext cx="5651500" cy="33655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2401217"/>
            <a:ext cx="46482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57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快速排序算法可视化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7081162" y="2608948"/>
            <a:ext cx="6096000" cy="300082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for each (unsorted) partition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set first element as pivot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  </a:t>
            </a:r>
            <a:r>
              <a:rPr lang="en-US" altLang="zh-CN" dirty="0" err="1"/>
              <a:t>storeIndex</a:t>
            </a:r>
            <a:r>
              <a:rPr lang="en-US" altLang="zh-CN" dirty="0"/>
              <a:t> = </a:t>
            </a:r>
            <a:r>
              <a:rPr lang="en-US" altLang="zh-CN" dirty="0" err="1"/>
              <a:t>pivotIndex</a:t>
            </a:r>
            <a:r>
              <a:rPr lang="en-US" altLang="zh-CN" dirty="0"/>
              <a:t> + 1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  for </a:t>
            </a:r>
            <a:r>
              <a:rPr lang="en-US" altLang="zh-CN" dirty="0" err="1"/>
              <a:t>i</a:t>
            </a:r>
            <a:r>
              <a:rPr lang="en-US" altLang="zh-CN" dirty="0"/>
              <a:t> = </a:t>
            </a:r>
            <a:r>
              <a:rPr lang="en-US" altLang="zh-CN" dirty="0" err="1"/>
              <a:t>pivotIndex</a:t>
            </a:r>
            <a:r>
              <a:rPr lang="en-US" altLang="zh-CN" dirty="0"/>
              <a:t> + 1 to </a:t>
            </a:r>
            <a:r>
              <a:rPr lang="en-US" altLang="zh-CN" dirty="0" err="1"/>
              <a:t>rightmostIndex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    if element[</a:t>
            </a:r>
            <a:r>
              <a:rPr lang="en-US" altLang="zh-CN" dirty="0" err="1"/>
              <a:t>i</a:t>
            </a:r>
            <a:r>
              <a:rPr lang="en-US" altLang="zh-CN" dirty="0"/>
              <a:t>] &lt; element[pivot]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      </a:t>
            </a:r>
            <a:r>
              <a:rPr lang="en-US" altLang="zh-CN" dirty="0">
                <a:solidFill>
                  <a:srgbClr val="FF0000"/>
                </a:solidFill>
                <a:effectLst>
                  <a:glow rad="127000">
                    <a:srgbClr val="FFFF00"/>
                  </a:glow>
                </a:effectLst>
              </a:rPr>
              <a:t>swap(</a:t>
            </a:r>
            <a:r>
              <a:rPr lang="en-US" altLang="zh-CN" dirty="0" err="1">
                <a:solidFill>
                  <a:srgbClr val="FF0000"/>
                </a:solidFill>
                <a:effectLst>
                  <a:glow rad="127000">
                    <a:srgbClr val="FFFF00"/>
                  </a:glow>
                </a:effectLst>
              </a:rPr>
              <a:t>i</a:t>
            </a:r>
            <a:r>
              <a:rPr lang="en-US" altLang="zh-CN" dirty="0">
                <a:solidFill>
                  <a:srgbClr val="FF0000"/>
                </a:solidFill>
                <a:effectLst>
                  <a:glow rad="127000">
                    <a:srgbClr val="FFFF00"/>
                  </a:glow>
                </a:effectLst>
              </a:rPr>
              <a:t>, </a:t>
            </a:r>
            <a:r>
              <a:rPr lang="en-US" altLang="zh-CN" dirty="0" err="1">
                <a:solidFill>
                  <a:srgbClr val="FF0000"/>
                </a:solidFill>
                <a:effectLst>
                  <a:glow rad="127000">
                    <a:srgbClr val="FFFF00"/>
                  </a:glow>
                </a:effectLst>
              </a:rPr>
              <a:t>storeIndex</a:t>
            </a:r>
            <a:r>
              <a:rPr lang="en-US" altLang="zh-CN" dirty="0">
                <a:solidFill>
                  <a:srgbClr val="FF0000"/>
                </a:solidFill>
                <a:effectLst>
                  <a:glow rad="127000">
                    <a:srgbClr val="FFFF00"/>
                  </a:glow>
                </a:effectLst>
              </a:rPr>
              <a:t>); </a:t>
            </a:r>
            <a:r>
              <a:rPr lang="en-US" altLang="zh-CN" dirty="0" err="1">
                <a:solidFill>
                  <a:srgbClr val="FF0000"/>
                </a:solidFill>
                <a:effectLst>
                  <a:glow rad="127000">
                    <a:srgbClr val="FFFF00"/>
                  </a:glow>
                </a:effectLst>
              </a:rPr>
              <a:t>storeIndex</a:t>
            </a:r>
            <a:r>
              <a:rPr lang="en-US" altLang="zh-CN" dirty="0">
                <a:solidFill>
                  <a:srgbClr val="FF0000"/>
                </a:solidFill>
                <a:effectLst>
                  <a:glow rad="127000">
                    <a:srgbClr val="FFFF00"/>
                  </a:glow>
                </a:effectLst>
              </a:rPr>
              <a:t>++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  swap(pivot, </a:t>
            </a:r>
            <a:r>
              <a:rPr lang="en-US" altLang="zh-CN" dirty="0" err="1"/>
              <a:t>storeIndex</a:t>
            </a:r>
            <a:r>
              <a:rPr lang="en-US" altLang="zh-CN" dirty="0"/>
              <a:t> - 1)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034" y="2401217"/>
            <a:ext cx="5651500" cy="33655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2396686"/>
            <a:ext cx="506730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725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快速排序算法可视化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7081162" y="2608948"/>
            <a:ext cx="6096000" cy="300082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for each (unsorted) partition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set first element as pivot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  </a:t>
            </a:r>
            <a:r>
              <a:rPr lang="en-US" altLang="zh-CN" dirty="0" err="1"/>
              <a:t>storeIndex</a:t>
            </a:r>
            <a:r>
              <a:rPr lang="en-US" altLang="zh-CN" dirty="0"/>
              <a:t> = </a:t>
            </a:r>
            <a:r>
              <a:rPr lang="en-US" altLang="zh-CN" dirty="0" err="1"/>
              <a:t>pivotIndex</a:t>
            </a:r>
            <a:r>
              <a:rPr lang="en-US" altLang="zh-CN" dirty="0"/>
              <a:t> + 1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  for </a:t>
            </a:r>
            <a:r>
              <a:rPr lang="en-US" altLang="zh-CN" dirty="0" err="1"/>
              <a:t>i</a:t>
            </a:r>
            <a:r>
              <a:rPr lang="en-US" altLang="zh-CN" dirty="0"/>
              <a:t> = </a:t>
            </a:r>
            <a:r>
              <a:rPr lang="en-US" altLang="zh-CN" dirty="0" err="1"/>
              <a:t>pivotIndex</a:t>
            </a:r>
            <a:r>
              <a:rPr lang="en-US" altLang="zh-CN" dirty="0"/>
              <a:t> + 1 to </a:t>
            </a:r>
            <a:r>
              <a:rPr lang="en-US" altLang="zh-CN" dirty="0" err="1"/>
              <a:t>rightmostIndex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    if element[</a:t>
            </a:r>
            <a:r>
              <a:rPr lang="en-US" altLang="zh-CN" dirty="0" err="1"/>
              <a:t>i</a:t>
            </a:r>
            <a:r>
              <a:rPr lang="en-US" altLang="zh-CN" dirty="0"/>
              <a:t>] &lt; element[pivot]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      swap(</a:t>
            </a:r>
            <a:r>
              <a:rPr lang="en-US" altLang="zh-CN" dirty="0" err="1"/>
              <a:t>i</a:t>
            </a:r>
            <a:r>
              <a:rPr lang="en-US" altLang="zh-CN" dirty="0"/>
              <a:t>, </a:t>
            </a:r>
            <a:r>
              <a:rPr lang="en-US" altLang="zh-CN" dirty="0" err="1"/>
              <a:t>storeIndex</a:t>
            </a:r>
            <a:r>
              <a:rPr lang="en-US" altLang="zh-CN" dirty="0"/>
              <a:t>); </a:t>
            </a:r>
            <a:r>
              <a:rPr lang="en-US" altLang="zh-CN" dirty="0" err="1"/>
              <a:t>storeIndex</a:t>
            </a:r>
            <a:r>
              <a:rPr lang="en-US" altLang="zh-CN" dirty="0"/>
              <a:t>++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  <a:effectLst>
                  <a:glow rad="127000">
                    <a:srgbClr val="FFFF00"/>
                  </a:glow>
                </a:effectLst>
              </a:rPr>
              <a:t>  swap(pivot, </a:t>
            </a:r>
            <a:r>
              <a:rPr lang="en-US" altLang="zh-CN" dirty="0" err="1">
                <a:solidFill>
                  <a:srgbClr val="FF0000"/>
                </a:solidFill>
                <a:effectLst>
                  <a:glow rad="127000">
                    <a:srgbClr val="FFFF00"/>
                  </a:glow>
                </a:effectLst>
              </a:rPr>
              <a:t>storeIndex</a:t>
            </a:r>
            <a:r>
              <a:rPr lang="en-US" altLang="zh-CN" dirty="0">
                <a:solidFill>
                  <a:srgbClr val="FF0000"/>
                </a:solidFill>
                <a:effectLst>
                  <a:glow rad="127000">
                    <a:srgbClr val="FFFF00"/>
                  </a:glow>
                </a:effectLst>
              </a:rPr>
              <a:t> - 1)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034" y="2401217"/>
            <a:ext cx="5651500" cy="33655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2401217"/>
            <a:ext cx="506730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431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快速排序算法可视化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7081162" y="2608948"/>
            <a:ext cx="6096000" cy="300082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for each (unsorted) partition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  <a:effectLst>
                  <a:glow rad="127000">
                    <a:srgbClr val="FFFF00"/>
                  </a:glow>
                </a:effectLst>
              </a:rPr>
              <a:t>set first element as pivot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  </a:t>
            </a:r>
            <a:r>
              <a:rPr lang="en-US" altLang="zh-CN" dirty="0" err="1"/>
              <a:t>storeIndex</a:t>
            </a:r>
            <a:r>
              <a:rPr lang="en-US" altLang="zh-CN" dirty="0"/>
              <a:t> = </a:t>
            </a:r>
            <a:r>
              <a:rPr lang="en-US" altLang="zh-CN" dirty="0" err="1"/>
              <a:t>pivotIndex</a:t>
            </a:r>
            <a:r>
              <a:rPr lang="en-US" altLang="zh-CN" dirty="0"/>
              <a:t> + 1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  for </a:t>
            </a:r>
            <a:r>
              <a:rPr lang="en-US" altLang="zh-CN" dirty="0" err="1"/>
              <a:t>i</a:t>
            </a:r>
            <a:r>
              <a:rPr lang="en-US" altLang="zh-CN" dirty="0"/>
              <a:t> = </a:t>
            </a:r>
            <a:r>
              <a:rPr lang="en-US" altLang="zh-CN" dirty="0" err="1"/>
              <a:t>pivotIndex</a:t>
            </a:r>
            <a:r>
              <a:rPr lang="en-US" altLang="zh-CN" dirty="0"/>
              <a:t> + 1 to </a:t>
            </a:r>
            <a:r>
              <a:rPr lang="en-US" altLang="zh-CN" dirty="0" err="1"/>
              <a:t>rightmostIndex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    if element[</a:t>
            </a:r>
            <a:r>
              <a:rPr lang="en-US" altLang="zh-CN" dirty="0" err="1"/>
              <a:t>i</a:t>
            </a:r>
            <a:r>
              <a:rPr lang="en-US" altLang="zh-CN" dirty="0"/>
              <a:t>] &lt; element[pivot]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      swap(</a:t>
            </a:r>
            <a:r>
              <a:rPr lang="en-US" altLang="zh-CN" dirty="0" err="1"/>
              <a:t>i</a:t>
            </a:r>
            <a:r>
              <a:rPr lang="en-US" altLang="zh-CN" dirty="0"/>
              <a:t>, </a:t>
            </a:r>
            <a:r>
              <a:rPr lang="en-US" altLang="zh-CN" dirty="0" err="1"/>
              <a:t>storeIndex</a:t>
            </a:r>
            <a:r>
              <a:rPr lang="en-US" altLang="zh-CN" dirty="0"/>
              <a:t>); </a:t>
            </a:r>
            <a:r>
              <a:rPr lang="en-US" altLang="zh-CN" dirty="0" err="1"/>
              <a:t>storeIndex</a:t>
            </a:r>
            <a:r>
              <a:rPr lang="en-US" altLang="zh-CN" dirty="0"/>
              <a:t>++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  swap(pivot, </a:t>
            </a:r>
            <a:r>
              <a:rPr lang="en-US" altLang="zh-CN" dirty="0" err="1"/>
              <a:t>storeIndex</a:t>
            </a:r>
            <a:r>
              <a:rPr lang="en-US" altLang="zh-CN" dirty="0"/>
              <a:t> - 1)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034" y="2401217"/>
            <a:ext cx="5651500" cy="33655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2584" y="2401217"/>
            <a:ext cx="4978400" cy="322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377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快速排序算法可视化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7081162" y="2608948"/>
            <a:ext cx="6096000" cy="300082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for each (unsorted) partition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  <a:effectLst>
                  <a:glow rad="127000">
                    <a:srgbClr val="FFFF00"/>
                  </a:glow>
                </a:effectLst>
              </a:rPr>
              <a:t>set first element as pivot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  </a:t>
            </a:r>
            <a:r>
              <a:rPr lang="en-US" altLang="zh-CN" dirty="0" err="1"/>
              <a:t>storeIndex</a:t>
            </a:r>
            <a:r>
              <a:rPr lang="en-US" altLang="zh-CN" dirty="0"/>
              <a:t> = </a:t>
            </a:r>
            <a:r>
              <a:rPr lang="en-US" altLang="zh-CN" dirty="0" err="1"/>
              <a:t>pivotIndex</a:t>
            </a:r>
            <a:r>
              <a:rPr lang="en-US" altLang="zh-CN" dirty="0"/>
              <a:t> + 1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  for </a:t>
            </a:r>
            <a:r>
              <a:rPr lang="en-US" altLang="zh-CN" dirty="0" err="1"/>
              <a:t>i</a:t>
            </a:r>
            <a:r>
              <a:rPr lang="en-US" altLang="zh-CN" dirty="0"/>
              <a:t> = </a:t>
            </a:r>
            <a:r>
              <a:rPr lang="en-US" altLang="zh-CN" dirty="0" err="1"/>
              <a:t>pivotIndex</a:t>
            </a:r>
            <a:r>
              <a:rPr lang="en-US" altLang="zh-CN" dirty="0"/>
              <a:t> + 1 to </a:t>
            </a:r>
            <a:r>
              <a:rPr lang="en-US" altLang="zh-CN" dirty="0" err="1"/>
              <a:t>rightmostIndex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    if element[</a:t>
            </a:r>
            <a:r>
              <a:rPr lang="en-US" altLang="zh-CN" dirty="0" err="1"/>
              <a:t>i</a:t>
            </a:r>
            <a:r>
              <a:rPr lang="en-US" altLang="zh-CN" dirty="0"/>
              <a:t>] &lt; element[pivot]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      swap(</a:t>
            </a:r>
            <a:r>
              <a:rPr lang="en-US" altLang="zh-CN" dirty="0" err="1"/>
              <a:t>i</a:t>
            </a:r>
            <a:r>
              <a:rPr lang="en-US" altLang="zh-CN" dirty="0"/>
              <a:t>, </a:t>
            </a:r>
            <a:r>
              <a:rPr lang="en-US" altLang="zh-CN" dirty="0" err="1"/>
              <a:t>storeIndex</a:t>
            </a:r>
            <a:r>
              <a:rPr lang="en-US" altLang="zh-CN" dirty="0"/>
              <a:t>); </a:t>
            </a:r>
            <a:r>
              <a:rPr lang="en-US" altLang="zh-CN" dirty="0" err="1"/>
              <a:t>storeIndex</a:t>
            </a:r>
            <a:r>
              <a:rPr lang="en-US" altLang="zh-CN" dirty="0"/>
              <a:t>++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  swap(pivot, </a:t>
            </a:r>
            <a:r>
              <a:rPr lang="en-US" altLang="zh-CN" dirty="0" err="1"/>
              <a:t>storeIndex</a:t>
            </a:r>
            <a:r>
              <a:rPr lang="en-US" altLang="zh-CN" dirty="0"/>
              <a:t> - 1)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034" y="2401217"/>
            <a:ext cx="5651500" cy="33655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2134" y="2401217"/>
            <a:ext cx="45593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599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快速排序算法可视化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7081162" y="2608948"/>
            <a:ext cx="6096000" cy="300082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for each (unsorted) partition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  <a:effectLst>
                  <a:glow rad="127000">
                    <a:srgbClr val="FFFF00"/>
                  </a:glow>
                </a:effectLst>
              </a:rPr>
              <a:t>set first element as pivot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  </a:t>
            </a:r>
            <a:r>
              <a:rPr lang="en-US" altLang="zh-CN" dirty="0" err="1"/>
              <a:t>storeIndex</a:t>
            </a:r>
            <a:r>
              <a:rPr lang="en-US" altLang="zh-CN" dirty="0"/>
              <a:t> = </a:t>
            </a:r>
            <a:r>
              <a:rPr lang="en-US" altLang="zh-CN" dirty="0" err="1"/>
              <a:t>pivotIndex</a:t>
            </a:r>
            <a:r>
              <a:rPr lang="en-US" altLang="zh-CN" dirty="0"/>
              <a:t> + 1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  for </a:t>
            </a:r>
            <a:r>
              <a:rPr lang="en-US" altLang="zh-CN" dirty="0" err="1"/>
              <a:t>i</a:t>
            </a:r>
            <a:r>
              <a:rPr lang="en-US" altLang="zh-CN" dirty="0"/>
              <a:t> = </a:t>
            </a:r>
            <a:r>
              <a:rPr lang="en-US" altLang="zh-CN" dirty="0" err="1"/>
              <a:t>pivotIndex</a:t>
            </a:r>
            <a:r>
              <a:rPr lang="en-US" altLang="zh-CN" dirty="0"/>
              <a:t> + 1 to </a:t>
            </a:r>
            <a:r>
              <a:rPr lang="en-US" altLang="zh-CN" dirty="0" err="1"/>
              <a:t>rightmostIndex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    if element[</a:t>
            </a:r>
            <a:r>
              <a:rPr lang="en-US" altLang="zh-CN" dirty="0" err="1"/>
              <a:t>i</a:t>
            </a:r>
            <a:r>
              <a:rPr lang="en-US" altLang="zh-CN" dirty="0"/>
              <a:t>] &lt; element[pivot]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      swap(</a:t>
            </a:r>
            <a:r>
              <a:rPr lang="en-US" altLang="zh-CN" dirty="0" err="1"/>
              <a:t>i</a:t>
            </a:r>
            <a:r>
              <a:rPr lang="en-US" altLang="zh-CN" dirty="0"/>
              <a:t>, </a:t>
            </a:r>
            <a:r>
              <a:rPr lang="en-US" altLang="zh-CN" dirty="0" err="1"/>
              <a:t>storeIndex</a:t>
            </a:r>
            <a:r>
              <a:rPr lang="en-US" altLang="zh-CN" dirty="0"/>
              <a:t>); </a:t>
            </a:r>
            <a:r>
              <a:rPr lang="en-US" altLang="zh-CN" dirty="0" err="1"/>
              <a:t>storeIndex</a:t>
            </a:r>
            <a:r>
              <a:rPr lang="en-US" altLang="zh-CN" dirty="0"/>
              <a:t>++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  swap(pivot, </a:t>
            </a:r>
            <a:r>
              <a:rPr lang="en-US" altLang="zh-CN" dirty="0" err="1"/>
              <a:t>storeIndex</a:t>
            </a:r>
            <a:r>
              <a:rPr lang="en-US" altLang="zh-CN" dirty="0"/>
              <a:t> - 1)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034" y="2401217"/>
            <a:ext cx="5651500" cy="33655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4784" y="2383969"/>
            <a:ext cx="5334000" cy="322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186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快速排序算法可视化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7081162" y="2608948"/>
            <a:ext cx="6096000" cy="295003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for each (unsorted) partition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set first element as pivot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  </a:t>
            </a:r>
            <a:r>
              <a:rPr lang="en-US" altLang="zh-CN" dirty="0" err="1"/>
              <a:t>storeIndex</a:t>
            </a:r>
            <a:r>
              <a:rPr lang="en-US" altLang="zh-CN" dirty="0"/>
              <a:t> = </a:t>
            </a:r>
            <a:r>
              <a:rPr lang="en-US" altLang="zh-CN" dirty="0" err="1"/>
              <a:t>pivotIndex</a:t>
            </a:r>
            <a:r>
              <a:rPr lang="en-US" altLang="zh-CN" dirty="0"/>
              <a:t> + 1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  for </a:t>
            </a:r>
            <a:r>
              <a:rPr lang="en-US" altLang="zh-CN" dirty="0" err="1"/>
              <a:t>i</a:t>
            </a:r>
            <a:r>
              <a:rPr lang="en-US" altLang="zh-CN" dirty="0"/>
              <a:t> = </a:t>
            </a:r>
            <a:r>
              <a:rPr lang="en-US" altLang="zh-CN" dirty="0" err="1"/>
              <a:t>pivotIndex</a:t>
            </a:r>
            <a:r>
              <a:rPr lang="en-US" altLang="zh-CN" dirty="0"/>
              <a:t> + 1 to </a:t>
            </a:r>
            <a:r>
              <a:rPr lang="en-US" altLang="zh-CN" dirty="0" err="1"/>
              <a:t>rightmostIndex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    if element[</a:t>
            </a:r>
            <a:r>
              <a:rPr lang="en-US" altLang="zh-CN" dirty="0" err="1"/>
              <a:t>i</a:t>
            </a:r>
            <a:r>
              <a:rPr lang="en-US" altLang="zh-CN" dirty="0"/>
              <a:t>] &lt; element[pivot]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      swap(</a:t>
            </a:r>
            <a:r>
              <a:rPr lang="en-US" altLang="zh-CN" dirty="0" err="1"/>
              <a:t>i</a:t>
            </a:r>
            <a:r>
              <a:rPr lang="en-US" altLang="zh-CN" dirty="0"/>
              <a:t>, </a:t>
            </a:r>
            <a:r>
              <a:rPr lang="en-US" altLang="zh-CN" dirty="0" err="1"/>
              <a:t>storeIndex</a:t>
            </a:r>
            <a:r>
              <a:rPr lang="en-US" altLang="zh-CN" dirty="0"/>
              <a:t>); </a:t>
            </a:r>
            <a:r>
              <a:rPr lang="en-US" altLang="zh-CN" dirty="0" err="1"/>
              <a:t>storeIndex</a:t>
            </a:r>
            <a:r>
              <a:rPr lang="en-US" altLang="zh-CN" dirty="0"/>
              <a:t>++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  swap(pivot, </a:t>
            </a:r>
            <a:r>
              <a:rPr lang="en-US" altLang="zh-CN" dirty="0" err="1"/>
              <a:t>storeIndex</a:t>
            </a:r>
            <a:r>
              <a:rPr lang="en-US" altLang="zh-CN" dirty="0"/>
              <a:t> - 1)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034" y="2401217"/>
            <a:ext cx="5651500" cy="33655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2464717"/>
            <a:ext cx="504190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900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快速排序算法测试数据</a:t>
            </a:r>
            <a:endParaRPr kumimoji="1"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796056"/>
              </p:ext>
            </p:extLst>
          </p:nvPr>
        </p:nvGraphicFramePr>
        <p:xfrm>
          <a:off x="889687" y="2579472"/>
          <a:ext cx="11041141" cy="325518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47986"/>
                <a:gridCol w="2079184"/>
                <a:gridCol w="1907484"/>
                <a:gridCol w="1881998"/>
                <a:gridCol w="1751882"/>
                <a:gridCol w="1872607"/>
              </a:tblGrid>
              <a:tr h="813796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2300" kern="0">
                          <a:effectLst/>
                        </a:rPr>
                        <a:t>数据规模</a:t>
                      </a:r>
                      <a:endParaRPr lang="zh-CN" sz="2200" kern="10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141025" marR="141025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300" kern="0">
                          <a:effectLst/>
                        </a:rPr>
                        <a:t>10000</a:t>
                      </a:r>
                      <a:endParaRPr lang="zh-CN" sz="2200" kern="10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141025" marR="141025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300" kern="0" dirty="0">
                          <a:effectLst/>
                        </a:rPr>
                        <a:t>20000</a:t>
                      </a:r>
                      <a:endParaRPr lang="zh-CN" sz="2200" kern="100" dirty="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141025" marR="141025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300" kern="0">
                          <a:effectLst/>
                        </a:rPr>
                        <a:t>30000</a:t>
                      </a:r>
                      <a:endParaRPr lang="zh-CN" sz="2200" kern="10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141025" marR="141025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300" kern="0">
                          <a:effectLst/>
                        </a:rPr>
                        <a:t>40000</a:t>
                      </a:r>
                      <a:endParaRPr lang="zh-CN" sz="2200" kern="10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141025" marR="141025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300" kern="0">
                          <a:effectLst/>
                        </a:rPr>
                        <a:t>50000</a:t>
                      </a:r>
                      <a:endParaRPr lang="zh-CN" sz="2200" kern="10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141025" marR="141025" marT="0" marB="0" anchor="ctr"/>
                </a:tc>
              </a:tr>
              <a:tr h="813796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2300" kern="0" dirty="0">
                          <a:effectLst/>
                        </a:rPr>
                        <a:t>算法用时</a:t>
                      </a:r>
                      <a:r>
                        <a:rPr lang="en-US" sz="2300" kern="0" dirty="0">
                          <a:effectLst/>
                        </a:rPr>
                        <a:t>(s)</a:t>
                      </a:r>
                      <a:endParaRPr lang="zh-CN" sz="2200" kern="100" dirty="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141025" marR="141025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</a:rPr>
                        <a:t>0.0014632</a:t>
                      </a:r>
                      <a:endParaRPr lang="zh-CN" sz="2200" kern="10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141025" marR="141025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</a:rPr>
                        <a:t>0.00371065</a:t>
                      </a:r>
                      <a:endParaRPr lang="zh-CN" sz="2200" kern="10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141025" marR="141025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</a:rPr>
                        <a:t>0.00477245</a:t>
                      </a:r>
                      <a:endParaRPr lang="zh-CN" sz="2200" kern="10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141025" marR="14102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</a:rPr>
                        <a:t>0.0070987</a:t>
                      </a:r>
                      <a:endParaRPr lang="zh-CN" sz="2200" kern="10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141025" marR="141025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</a:rPr>
                        <a:t>0.0087756</a:t>
                      </a:r>
                      <a:endParaRPr lang="zh-CN" sz="2200" kern="10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141025" marR="141025" marT="0" marB="0" anchor="ctr"/>
                </a:tc>
              </a:tr>
              <a:tr h="813796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2300" kern="0">
                          <a:effectLst/>
                        </a:rPr>
                        <a:t>数据规模</a:t>
                      </a:r>
                      <a:endParaRPr lang="zh-CN" sz="2200" kern="10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141025" marR="141025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</a:rPr>
                        <a:t>100</a:t>
                      </a:r>
                      <a:endParaRPr lang="zh-CN" sz="2200" kern="10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141025" marR="141025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</a:rPr>
                        <a:t>1000</a:t>
                      </a:r>
                      <a:endParaRPr lang="zh-CN" sz="2200" kern="10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141025" marR="141025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</a:rPr>
                        <a:t>10000</a:t>
                      </a:r>
                      <a:endParaRPr lang="zh-CN" sz="2200" kern="10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141025" marR="141025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</a:rPr>
                        <a:t>100000</a:t>
                      </a:r>
                      <a:endParaRPr lang="zh-CN" sz="2200" kern="10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141025" marR="141025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</a:rPr>
                        <a:t>1000000</a:t>
                      </a:r>
                      <a:endParaRPr lang="zh-CN" sz="2200" kern="10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141025" marR="141025" marT="0" marB="0" anchor="ctr"/>
                </a:tc>
              </a:tr>
              <a:tr h="813796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2300" kern="0">
                          <a:effectLst/>
                        </a:rPr>
                        <a:t>算法用时</a:t>
                      </a:r>
                      <a:r>
                        <a:rPr lang="en-US" sz="2300" kern="0">
                          <a:effectLst/>
                        </a:rPr>
                        <a:t>(s)</a:t>
                      </a:r>
                      <a:endParaRPr lang="zh-CN" sz="2200" kern="10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141025" marR="141025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</a:rPr>
                        <a:t>0.0000352</a:t>
                      </a:r>
                      <a:endParaRPr lang="zh-CN" sz="2200" kern="10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141025" marR="141025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200" kern="100" dirty="0">
                          <a:effectLst/>
                        </a:rPr>
                        <a:t>0.00017485</a:t>
                      </a:r>
                      <a:endParaRPr lang="zh-CN" sz="2200" kern="100" dirty="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141025" marR="141025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</a:rPr>
                        <a:t>0.00141265</a:t>
                      </a:r>
                      <a:endParaRPr lang="zh-CN" sz="2200" kern="10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141025" marR="14102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</a:rPr>
                        <a:t>0.0185158</a:t>
                      </a:r>
                      <a:endParaRPr lang="zh-CN" sz="2200" kern="10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141025" marR="141025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200" kern="100" dirty="0">
                          <a:effectLst/>
                        </a:rPr>
                        <a:t>0.2124974</a:t>
                      </a:r>
                      <a:endParaRPr lang="zh-CN" sz="2200" kern="100" dirty="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141025" marR="141025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5961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4700" y="685800"/>
            <a:ext cx="8928100" cy="567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70332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224974"/>
            <a:ext cx="9601200" cy="1485900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/>
              <a:t>计算算法耗时理论值（以</a:t>
            </a:r>
            <a:r>
              <a:rPr kumimoji="1" lang="en-US" altLang="zh-CN" dirty="0"/>
              <a:t>10000</a:t>
            </a:r>
            <a:r>
              <a:rPr kumimoji="1" lang="zh-CN" altLang="en-US" dirty="0"/>
              <a:t>数据量为基准），与实测数据比较，横坐标取对数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9177" y="1429674"/>
            <a:ext cx="9343623" cy="5428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027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选择排序算法可视化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7081162" y="2608948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repeat (</a:t>
            </a:r>
            <a:r>
              <a:rPr lang="en-US" altLang="zh-CN" dirty="0" err="1"/>
              <a:t>numOfElements</a:t>
            </a:r>
            <a:r>
              <a:rPr lang="en-US" altLang="zh-CN" dirty="0"/>
              <a:t> - 1) times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  </a:t>
            </a:r>
            <a:r>
              <a:rPr lang="zh-CN" altLang="en-US" dirty="0">
                <a:effectLst>
                  <a:glow rad="139700">
                    <a:srgbClr val="FFFF00">
                      <a:alpha val="40000"/>
                    </a:srgbClr>
                  </a:glow>
                </a:effectLst>
              </a:rPr>
              <a:t>  </a:t>
            </a:r>
            <a:r>
              <a:rPr lang="en-US" altLang="zh-CN" dirty="0">
                <a:effectLst>
                  <a:glow rad="139700">
                    <a:srgbClr val="FFFF00">
                      <a:alpha val="0"/>
                    </a:srgbClr>
                  </a:glow>
                </a:effectLst>
              </a:rPr>
              <a:t>set the first unsorted element as the minimum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  </a:t>
            </a:r>
            <a:r>
              <a:rPr lang="zh-CN" altLang="en-US" dirty="0"/>
              <a:t>  </a:t>
            </a:r>
            <a:r>
              <a:rPr lang="en-US" altLang="zh-CN" dirty="0"/>
              <a:t>for each of the unsorted elements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   </a:t>
            </a:r>
            <a:r>
              <a:rPr lang="zh-CN" altLang="en-US" dirty="0"/>
              <a:t>    </a:t>
            </a:r>
            <a:r>
              <a:rPr lang="en-US" altLang="zh-CN" dirty="0"/>
              <a:t> if element &lt; </a:t>
            </a:r>
            <a:r>
              <a:rPr lang="en-US" altLang="zh-CN" dirty="0" err="1"/>
              <a:t>currentMinimum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   </a:t>
            </a:r>
            <a:r>
              <a:rPr lang="zh-CN" altLang="en-US" dirty="0"/>
              <a:t>    </a:t>
            </a:r>
            <a:r>
              <a:rPr lang="en-US" altLang="zh-CN" dirty="0"/>
              <a:t> </a:t>
            </a:r>
            <a:r>
              <a:rPr lang="zh-CN" altLang="en-US" dirty="0"/>
              <a:t>  </a:t>
            </a:r>
            <a:r>
              <a:rPr lang="en-US" altLang="zh-CN" dirty="0"/>
              <a:t>  </a:t>
            </a:r>
            <a:r>
              <a:rPr lang="en-US" altLang="zh-CN" dirty="0">
                <a:solidFill>
                  <a:srgbClr val="FF0000"/>
                </a:solidFill>
                <a:effectLst>
                  <a:glow rad="127000">
                    <a:srgbClr val="FFFF00"/>
                  </a:glow>
                </a:effectLst>
              </a:rPr>
              <a:t>set element as new minimum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  </a:t>
            </a:r>
            <a:r>
              <a:rPr lang="zh-CN" altLang="en-US" dirty="0"/>
              <a:t>  </a:t>
            </a:r>
            <a:r>
              <a:rPr lang="en-US" altLang="zh-CN" dirty="0"/>
              <a:t>swap minimum with first unsorted position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2877" y="2171700"/>
            <a:ext cx="4670853" cy="328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617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归并排序算法思路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sz="4000" dirty="0"/>
              <a:t>归并排序基于分治的思想，将一个待排序序列分成两个长度相等的子序列，为每个子序列排序，然后再将两个序列合并起来。</a:t>
            </a:r>
          </a:p>
        </p:txBody>
      </p:sp>
    </p:spTree>
    <p:extLst>
      <p:ext uri="{BB962C8B-B14F-4D97-AF65-F5344CB8AC3E}">
        <p14:creationId xmlns:p14="http://schemas.microsoft.com/office/powerpoint/2010/main" val="350353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归并排序算法伪代码实现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371601" y="1428750"/>
            <a:ext cx="108204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/>
              <a:t>split each element into partitions of size 1</a:t>
            </a:r>
          </a:p>
          <a:p>
            <a:pPr>
              <a:lnSpc>
                <a:spcPct val="150000"/>
              </a:lnSpc>
            </a:pPr>
            <a:r>
              <a:rPr lang="en-US" altLang="zh-CN" sz="3200" dirty="0"/>
              <a:t>recursively merge </a:t>
            </a:r>
            <a:r>
              <a:rPr lang="en-US" altLang="zh-CN" sz="3200" dirty="0" err="1"/>
              <a:t>adjancent</a:t>
            </a:r>
            <a:r>
              <a:rPr lang="en-US" altLang="zh-CN" sz="3200" dirty="0"/>
              <a:t> partitions</a:t>
            </a:r>
          </a:p>
          <a:p>
            <a:pPr>
              <a:lnSpc>
                <a:spcPct val="150000"/>
              </a:lnSpc>
            </a:pPr>
            <a:r>
              <a:rPr lang="en-US" altLang="zh-CN" sz="3200" dirty="0"/>
              <a:t>  </a:t>
            </a:r>
            <a:r>
              <a:rPr lang="en-US" altLang="zh-CN" sz="3200" dirty="0" smtClean="0"/>
              <a:t>	for </a:t>
            </a:r>
            <a:r>
              <a:rPr lang="en-US" altLang="zh-CN" sz="3200" dirty="0" err="1"/>
              <a:t>i</a:t>
            </a:r>
            <a:r>
              <a:rPr lang="en-US" altLang="zh-CN" sz="3200" dirty="0"/>
              <a:t> = </a:t>
            </a:r>
            <a:r>
              <a:rPr lang="en-US" altLang="zh-CN" sz="3200" dirty="0" err="1"/>
              <a:t>leftPartStartIndex</a:t>
            </a:r>
            <a:r>
              <a:rPr lang="en-US" altLang="zh-CN" sz="3200" dirty="0"/>
              <a:t> to </a:t>
            </a:r>
            <a:r>
              <a:rPr lang="en-US" altLang="zh-CN" sz="3200" dirty="0" err="1"/>
              <a:t>rightPartLastIndex</a:t>
            </a:r>
            <a:r>
              <a:rPr lang="en-US" altLang="zh-CN" sz="3200" dirty="0"/>
              <a:t> inclusive</a:t>
            </a:r>
          </a:p>
          <a:p>
            <a:pPr>
              <a:lnSpc>
                <a:spcPct val="150000"/>
              </a:lnSpc>
            </a:pPr>
            <a:r>
              <a:rPr lang="en-US" altLang="zh-CN" sz="3200" dirty="0"/>
              <a:t>    </a:t>
            </a:r>
            <a:r>
              <a:rPr lang="en-US" altLang="zh-CN" sz="3200" dirty="0" smtClean="0"/>
              <a:t>		if </a:t>
            </a:r>
            <a:r>
              <a:rPr lang="en-US" altLang="zh-CN" sz="3200" dirty="0" err="1"/>
              <a:t>leftPartHeadValue</a:t>
            </a:r>
            <a:r>
              <a:rPr lang="en-US" altLang="zh-CN" sz="3200" dirty="0"/>
              <a:t> &lt;= </a:t>
            </a:r>
            <a:r>
              <a:rPr lang="en-US" altLang="zh-CN" sz="3200" dirty="0" err="1"/>
              <a:t>rightPartHeadValue</a:t>
            </a:r>
            <a:endParaRPr lang="en-US" altLang="zh-CN" sz="3200" dirty="0"/>
          </a:p>
          <a:p>
            <a:pPr>
              <a:lnSpc>
                <a:spcPct val="150000"/>
              </a:lnSpc>
            </a:pPr>
            <a:r>
              <a:rPr lang="en-US" altLang="zh-CN" sz="3200" dirty="0"/>
              <a:t>      </a:t>
            </a:r>
            <a:r>
              <a:rPr lang="en-US" altLang="zh-CN" sz="3200" dirty="0" smtClean="0"/>
              <a:t>		copy </a:t>
            </a:r>
            <a:r>
              <a:rPr lang="en-US" altLang="zh-CN" sz="3200" dirty="0" err="1"/>
              <a:t>leftPartHeadValue</a:t>
            </a:r>
            <a:endParaRPr lang="en-US" altLang="zh-CN" sz="3200" dirty="0"/>
          </a:p>
          <a:p>
            <a:pPr>
              <a:lnSpc>
                <a:spcPct val="150000"/>
              </a:lnSpc>
            </a:pPr>
            <a:r>
              <a:rPr lang="en-US" altLang="zh-CN" sz="3200" dirty="0"/>
              <a:t>    </a:t>
            </a:r>
            <a:r>
              <a:rPr lang="en-US" altLang="zh-CN" sz="3200" dirty="0" smtClean="0"/>
              <a:t>		else</a:t>
            </a:r>
            <a:r>
              <a:rPr lang="en-US" altLang="zh-CN" sz="3200" dirty="0"/>
              <a:t>: copy </a:t>
            </a:r>
            <a:r>
              <a:rPr lang="en-US" altLang="zh-CN" sz="3200" dirty="0" err="1"/>
              <a:t>rightPartHeadValue</a:t>
            </a:r>
            <a:endParaRPr lang="en-US" altLang="zh-CN" sz="3200" dirty="0"/>
          </a:p>
          <a:p>
            <a:pPr>
              <a:lnSpc>
                <a:spcPct val="150000"/>
              </a:lnSpc>
            </a:pPr>
            <a:r>
              <a:rPr lang="en-US" altLang="zh-CN" sz="3200" dirty="0"/>
              <a:t>copy elements back to original array</a:t>
            </a:r>
          </a:p>
        </p:txBody>
      </p:sp>
    </p:spTree>
    <p:extLst>
      <p:ext uri="{BB962C8B-B14F-4D97-AF65-F5344CB8AC3E}">
        <p14:creationId xmlns:p14="http://schemas.microsoft.com/office/powerpoint/2010/main" val="214172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归并排序算法可视化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401540" y="2608948"/>
            <a:ext cx="6096000" cy="295003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split each element into partitions of size 1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recursively merge </a:t>
            </a:r>
            <a:r>
              <a:rPr lang="en-US" altLang="zh-CN" dirty="0" err="1"/>
              <a:t>adjancent</a:t>
            </a:r>
            <a:r>
              <a:rPr lang="en-US" altLang="zh-CN" dirty="0"/>
              <a:t> partitions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  for </a:t>
            </a:r>
            <a:r>
              <a:rPr lang="en-US" altLang="zh-CN" dirty="0" err="1"/>
              <a:t>i</a:t>
            </a:r>
            <a:r>
              <a:rPr lang="en-US" altLang="zh-CN" dirty="0"/>
              <a:t> = </a:t>
            </a:r>
            <a:r>
              <a:rPr lang="en-US" altLang="zh-CN" dirty="0" err="1"/>
              <a:t>leftPartStartIndex</a:t>
            </a:r>
            <a:r>
              <a:rPr lang="en-US" altLang="zh-CN" dirty="0"/>
              <a:t> to </a:t>
            </a:r>
            <a:r>
              <a:rPr lang="en-US" altLang="zh-CN" dirty="0" err="1"/>
              <a:t>rightPartLastIndex</a:t>
            </a:r>
            <a:r>
              <a:rPr lang="en-US" altLang="zh-CN" dirty="0"/>
              <a:t> inclusive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    if </a:t>
            </a:r>
            <a:r>
              <a:rPr lang="en-US" altLang="zh-CN" dirty="0" err="1"/>
              <a:t>leftPartHeadValue</a:t>
            </a:r>
            <a:r>
              <a:rPr lang="en-US" altLang="zh-CN" dirty="0"/>
              <a:t> &lt;= </a:t>
            </a:r>
            <a:r>
              <a:rPr lang="en-US" altLang="zh-CN" dirty="0" err="1"/>
              <a:t>rightPartHeadValue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      copy </a:t>
            </a:r>
            <a:r>
              <a:rPr lang="en-US" altLang="zh-CN" dirty="0" err="1"/>
              <a:t>leftPartHeadValue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    else: copy </a:t>
            </a:r>
            <a:r>
              <a:rPr lang="en-US" altLang="zh-CN" dirty="0" err="1"/>
              <a:t>rightPartHeadValue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copy elements back to original array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600" y="2509167"/>
            <a:ext cx="4673600" cy="314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70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归并排序算法可视化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401540" y="2608948"/>
            <a:ext cx="6096000" cy="295003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  <a:effectLst>
                  <a:glow rad="127000">
                    <a:srgbClr val="FFFF00"/>
                  </a:glow>
                </a:effectLst>
              </a:rPr>
              <a:t>split each element into partitions of size 1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recursively merge </a:t>
            </a:r>
            <a:r>
              <a:rPr lang="en-US" altLang="zh-CN" dirty="0" err="1"/>
              <a:t>adjancent</a:t>
            </a:r>
            <a:r>
              <a:rPr lang="en-US" altLang="zh-CN" dirty="0"/>
              <a:t> partitions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  for </a:t>
            </a:r>
            <a:r>
              <a:rPr lang="en-US" altLang="zh-CN" dirty="0" err="1"/>
              <a:t>i</a:t>
            </a:r>
            <a:r>
              <a:rPr lang="en-US" altLang="zh-CN" dirty="0"/>
              <a:t> = </a:t>
            </a:r>
            <a:r>
              <a:rPr lang="en-US" altLang="zh-CN" dirty="0" err="1"/>
              <a:t>leftPartStartIndex</a:t>
            </a:r>
            <a:r>
              <a:rPr lang="en-US" altLang="zh-CN" dirty="0"/>
              <a:t> to </a:t>
            </a:r>
            <a:r>
              <a:rPr lang="en-US" altLang="zh-CN" dirty="0" err="1"/>
              <a:t>rightPartLastIndex</a:t>
            </a:r>
            <a:r>
              <a:rPr lang="en-US" altLang="zh-CN" dirty="0"/>
              <a:t> inclusive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    if </a:t>
            </a:r>
            <a:r>
              <a:rPr lang="en-US" altLang="zh-CN" dirty="0" err="1"/>
              <a:t>leftPartHeadValue</a:t>
            </a:r>
            <a:r>
              <a:rPr lang="en-US" altLang="zh-CN" dirty="0"/>
              <a:t> &lt;= </a:t>
            </a:r>
            <a:r>
              <a:rPr lang="en-US" altLang="zh-CN" dirty="0" err="1"/>
              <a:t>rightPartHeadValue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      copy </a:t>
            </a:r>
            <a:r>
              <a:rPr lang="en-US" altLang="zh-CN" dirty="0" err="1"/>
              <a:t>leftPartHeadValue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    else: copy </a:t>
            </a:r>
            <a:r>
              <a:rPr lang="en-US" altLang="zh-CN" dirty="0" err="1"/>
              <a:t>rightPartHeadValue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copy elements back to original array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600" y="2509167"/>
            <a:ext cx="4673600" cy="31496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2640" y="2413917"/>
            <a:ext cx="5168900" cy="334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46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归并排序算法可视化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401540" y="2608948"/>
            <a:ext cx="6096000" cy="300082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split each element into partitions of size 1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recursively merge </a:t>
            </a:r>
            <a:r>
              <a:rPr lang="en-US" altLang="zh-CN" dirty="0" err="1"/>
              <a:t>adjancent</a:t>
            </a:r>
            <a:r>
              <a:rPr lang="en-US" altLang="zh-CN" dirty="0"/>
              <a:t> partitions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  for </a:t>
            </a:r>
            <a:r>
              <a:rPr lang="en-US" altLang="zh-CN" dirty="0" err="1"/>
              <a:t>i</a:t>
            </a:r>
            <a:r>
              <a:rPr lang="en-US" altLang="zh-CN" dirty="0"/>
              <a:t> = </a:t>
            </a:r>
            <a:r>
              <a:rPr lang="en-US" altLang="zh-CN" dirty="0" err="1"/>
              <a:t>leftPartStartIndex</a:t>
            </a:r>
            <a:r>
              <a:rPr lang="en-US" altLang="zh-CN" dirty="0"/>
              <a:t> to </a:t>
            </a:r>
            <a:r>
              <a:rPr lang="en-US" altLang="zh-CN" dirty="0" err="1"/>
              <a:t>rightPartLastIndex</a:t>
            </a:r>
            <a:r>
              <a:rPr lang="en-US" altLang="zh-CN" dirty="0"/>
              <a:t> inclusive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    </a:t>
            </a:r>
            <a:r>
              <a:rPr lang="en-US" altLang="zh-CN" dirty="0">
                <a:solidFill>
                  <a:srgbClr val="FF0000"/>
                </a:solidFill>
                <a:effectLst>
                  <a:glow rad="127000">
                    <a:srgbClr val="FFFF00"/>
                  </a:glow>
                </a:effectLst>
              </a:rPr>
              <a:t>if </a:t>
            </a:r>
            <a:r>
              <a:rPr lang="en-US" altLang="zh-CN" dirty="0" err="1">
                <a:solidFill>
                  <a:srgbClr val="FF0000"/>
                </a:solidFill>
                <a:effectLst>
                  <a:glow rad="127000">
                    <a:srgbClr val="FFFF00"/>
                  </a:glow>
                </a:effectLst>
              </a:rPr>
              <a:t>leftPartHeadValue</a:t>
            </a:r>
            <a:r>
              <a:rPr lang="en-US" altLang="zh-CN" dirty="0">
                <a:solidFill>
                  <a:srgbClr val="FF0000"/>
                </a:solidFill>
                <a:effectLst>
                  <a:glow rad="127000">
                    <a:srgbClr val="FFFF00"/>
                  </a:glow>
                </a:effectLst>
              </a:rPr>
              <a:t> &lt;= </a:t>
            </a:r>
            <a:r>
              <a:rPr lang="en-US" altLang="zh-CN" dirty="0" err="1">
                <a:solidFill>
                  <a:srgbClr val="FF0000"/>
                </a:solidFill>
                <a:effectLst>
                  <a:glow rad="127000">
                    <a:srgbClr val="FFFF00"/>
                  </a:glow>
                </a:effectLst>
              </a:rPr>
              <a:t>rightPartHeadValue</a:t>
            </a:r>
            <a:endParaRPr lang="en-US" altLang="zh-CN" dirty="0">
              <a:solidFill>
                <a:srgbClr val="FF0000"/>
              </a:solidFill>
              <a:effectLst>
                <a:glow rad="127000">
                  <a:srgbClr val="FFFF00"/>
                </a:glow>
              </a:effectLst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  <a:effectLst>
                  <a:glow rad="127000">
                    <a:srgbClr val="FFFF00"/>
                  </a:glow>
                </a:effectLst>
              </a:rPr>
              <a:t>      copy </a:t>
            </a:r>
            <a:r>
              <a:rPr lang="en-US" altLang="zh-CN" dirty="0" err="1">
                <a:solidFill>
                  <a:srgbClr val="FF0000"/>
                </a:solidFill>
                <a:effectLst>
                  <a:glow rad="127000">
                    <a:srgbClr val="FFFF00"/>
                  </a:glow>
                </a:effectLst>
              </a:rPr>
              <a:t>leftPartHeadValue</a:t>
            </a:r>
            <a:endParaRPr lang="en-US" altLang="zh-CN" dirty="0">
              <a:solidFill>
                <a:srgbClr val="FF0000"/>
              </a:solidFill>
              <a:effectLst>
                <a:glow rad="127000">
                  <a:srgbClr val="FFFF00"/>
                </a:glow>
              </a:effectLst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  <a:effectLst>
                  <a:glow rad="127000">
                    <a:srgbClr val="FFFF00"/>
                  </a:glow>
                </a:effectLst>
              </a:rPr>
              <a:t>    else: copy </a:t>
            </a:r>
            <a:r>
              <a:rPr lang="en-US" altLang="zh-CN" dirty="0" err="1">
                <a:solidFill>
                  <a:srgbClr val="FF0000"/>
                </a:solidFill>
                <a:effectLst>
                  <a:glow rad="127000">
                    <a:srgbClr val="FFFF00"/>
                  </a:glow>
                </a:effectLst>
              </a:rPr>
              <a:t>rightPartHeadValue</a:t>
            </a:r>
            <a:endParaRPr lang="en-US" altLang="zh-CN" dirty="0">
              <a:solidFill>
                <a:srgbClr val="FF0000"/>
              </a:solidFill>
              <a:effectLst>
                <a:glow rad="127000">
                  <a:srgbClr val="FFFF00"/>
                </a:glow>
              </a:effectLst>
            </a:endParaRPr>
          </a:p>
          <a:p>
            <a:pPr>
              <a:lnSpc>
                <a:spcPct val="150000"/>
              </a:lnSpc>
            </a:pPr>
            <a:r>
              <a:rPr lang="en-US" altLang="zh-CN" dirty="0"/>
              <a:t>copy elements back to original array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600" y="2509167"/>
            <a:ext cx="4673600" cy="31496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6408" y="1578747"/>
            <a:ext cx="4905792" cy="5239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371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归并排序算法可视化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401540" y="2608948"/>
            <a:ext cx="6096000" cy="300082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split each element into partitions of size 1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recursively merge </a:t>
            </a:r>
            <a:r>
              <a:rPr lang="en-US" altLang="zh-CN" dirty="0" err="1"/>
              <a:t>adjancent</a:t>
            </a:r>
            <a:r>
              <a:rPr lang="en-US" altLang="zh-CN" dirty="0"/>
              <a:t> partitions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  for </a:t>
            </a:r>
            <a:r>
              <a:rPr lang="en-US" altLang="zh-CN" dirty="0" err="1"/>
              <a:t>i</a:t>
            </a:r>
            <a:r>
              <a:rPr lang="en-US" altLang="zh-CN" dirty="0"/>
              <a:t> = </a:t>
            </a:r>
            <a:r>
              <a:rPr lang="en-US" altLang="zh-CN" dirty="0" err="1"/>
              <a:t>leftPartStartIndex</a:t>
            </a:r>
            <a:r>
              <a:rPr lang="en-US" altLang="zh-CN" dirty="0"/>
              <a:t> to </a:t>
            </a:r>
            <a:r>
              <a:rPr lang="en-US" altLang="zh-CN" dirty="0" err="1"/>
              <a:t>rightPartLastIndex</a:t>
            </a:r>
            <a:r>
              <a:rPr lang="en-US" altLang="zh-CN" dirty="0"/>
              <a:t> inclusive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    if </a:t>
            </a:r>
            <a:r>
              <a:rPr lang="en-US" altLang="zh-CN" dirty="0" err="1"/>
              <a:t>leftPartHeadValue</a:t>
            </a:r>
            <a:r>
              <a:rPr lang="en-US" altLang="zh-CN" dirty="0"/>
              <a:t> &lt;= </a:t>
            </a:r>
            <a:r>
              <a:rPr lang="en-US" altLang="zh-CN" dirty="0" err="1"/>
              <a:t>rightPartHeadValue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      copy </a:t>
            </a:r>
            <a:r>
              <a:rPr lang="en-US" altLang="zh-CN" dirty="0" err="1"/>
              <a:t>leftPartHeadValue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    else: copy </a:t>
            </a:r>
            <a:r>
              <a:rPr lang="en-US" altLang="zh-CN" dirty="0" err="1"/>
              <a:t>rightPartHeadValue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  <a:effectLst>
                  <a:glow rad="127000">
                    <a:srgbClr val="FFFF00"/>
                  </a:glow>
                </a:effectLst>
              </a:rPr>
              <a:t>copy elements back to original array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600" y="2509167"/>
            <a:ext cx="4673600" cy="31496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8600" y="2509167"/>
            <a:ext cx="4749800" cy="344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764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归并排序算法可视化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401540" y="2608948"/>
            <a:ext cx="6096000" cy="300082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split each element into partitions of size 1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recursively merge </a:t>
            </a:r>
            <a:r>
              <a:rPr lang="en-US" altLang="zh-CN" dirty="0" err="1"/>
              <a:t>adjancent</a:t>
            </a:r>
            <a:r>
              <a:rPr lang="en-US" altLang="zh-CN" dirty="0"/>
              <a:t> partitions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  for </a:t>
            </a:r>
            <a:r>
              <a:rPr lang="en-US" altLang="zh-CN" dirty="0" err="1"/>
              <a:t>i</a:t>
            </a:r>
            <a:r>
              <a:rPr lang="en-US" altLang="zh-CN" dirty="0"/>
              <a:t> = </a:t>
            </a:r>
            <a:r>
              <a:rPr lang="en-US" altLang="zh-CN" dirty="0" err="1"/>
              <a:t>leftPartStartIndex</a:t>
            </a:r>
            <a:r>
              <a:rPr lang="en-US" altLang="zh-CN" dirty="0"/>
              <a:t> to </a:t>
            </a:r>
            <a:r>
              <a:rPr lang="en-US" altLang="zh-CN" dirty="0" err="1"/>
              <a:t>rightPartLastIndex</a:t>
            </a:r>
            <a:r>
              <a:rPr lang="en-US" altLang="zh-CN" dirty="0"/>
              <a:t> inclusive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  </a:t>
            </a:r>
            <a:r>
              <a:rPr lang="en-US" altLang="zh-CN" dirty="0">
                <a:solidFill>
                  <a:srgbClr val="FF0000"/>
                </a:solidFill>
                <a:effectLst>
                  <a:glow rad="127000">
                    <a:srgbClr val="FFFF00"/>
                  </a:glow>
                </a:effectLst>
              </a:rPr>
              <a:t>  if </a:t>
            </a:r>
            <a:r>
              <a:rPr lang="en-US" altLang="zh-CN" dirty="0" err="1">
                <a:solidFill>
                  <a:srgbClr val="FF0000"/>
                </a:solidFill>
                <a:effectLst>
                  <a:glow rad="127000">
                    <a:srgbClr val="FFFF00"/>
                  </a:glow>
                </a:effectLst>
              </a:rPr>
              <a:t>leftPartHeadValue</a:t>
            </a:r>
            <a:r>
              <a:rPr lang="en-US" altLang="zh-CN" dirty="0">
                <a:solidFill>
                  <a:srgbClr val="FF0000"/>
                </a:solidFill>
                <a:effectLst>
                  <a:glow rad="127000">
                    <a:srgbClr val="FFFF00"/>
                  </a:glow>
                </a:effectLst>
              </a:rPr>
              <a:t> &lt;= </a:t>
            </a:r>
            <a:r>
              <a:rPr lang="en-US" altLang="zh-CN" dirty="0" err="1">
                <a:solidFill>
                  <a:srgbClr val="FF0000"/>
                </a:solidFill>
                <a:effectLst>
                  <a:glow rad="127000">
                    <a:srgbClr val="FFFF00"/>
                  </a:glow>
                </a:effectLst>
              </a:rPr>
              <a:t>rightPartHeadValue</a:t>
            </a:r>
            <a:endParaRPr lang="en-US" altLang="zh-CN" dirty="0">
              <a:solidFill>
                <a:srgbClr val="FF0000"/>
              </a:solidFill>
              <a:effectLst>
                <a:glow rad="127000">
                  <a:srgbClr val="FFFF00"/>
                </a:glow>
              </a:effectLst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  <a:effectLst>
                  <a:glow rad="127000">
                    <a:srgbClr val="FFFF00"/>
                  </a:glow>
                </a:effectLst>
              </a:rPr>
              <a:t>      copy </a:t>
            </a:r>
            <a:r>
              <a:rPr lang="en-US" altLang="zh-CN" dirty="0" err="1">
                <a:solidFill>
                  <a:srgbClr val="FF0000"/>
                </a:solidFill>
                <a:effectLst>
                  <a:glow rad="127000">
                    <a:srgbClr val="FFFF00"/>
                  </a:glow>
                </a:effectLst>
              </a:rPr>
              <a:t>leftPartHeadValue</a:t>
            </a:r>
            <a:endParaRPr lang="en-US" altLang="zh-CN" dirty="0">
              <a:solidFill>
                <a:srgbClr val="FF0000"/>
              </a:solidFill>
              <a:effectLst>
                <a:glow rad="127000">
                  <a:srgbClr val="FFFF00"/>
                </a:glow>
              </a:effectLst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  <a:effectLst>
                  <a:glow rad="127000">
                    <a:srgbClr val="FFFF00"/>
                  </a:glow>
                </a:effectLst>
              </a:rPr>
              <a:t>    else: copy </a:t>
            </a:r>
            <a:r>
              <a:rPr lang="en-US" altLang="zh-CN" dirty="0" err="1">
                <a:solidFill>
                  <a:srgbClr val="FF0000"/>
                </a:solidFill>
                <a:effectLst>
                  <a:glow rad="127000">
                    <a:srgbClr val="FFFF00"/>
                  </a:glow>
                </a:effectLst>
              </a:rPr>
              <a:t>rightPartHeadValue</a:t>
            </a:r>
            <a:endParaRPr lang="en-US" altLang="zh-CN" dirty="0">
              <a:solidFill>
                <a:srgbClr val="FF0000"/>
              </a:solidFill>
              <a:effectLst>
                <a:glow rad="127000">
                  <a:srgbClr val="FFFF00"/>
                </a:glow>
              </a:effectLst>
            </a:endParaRPr>
          </a:p>
          <a:p>
            <a:pPr>
              <a:lnSpc>
                <a:spcPct val="150000"/>
              </a:lnSpc>
            </a:pPr>
            <a:r>
              <a:rPr lang="en-US" altLang="zh-CN" dirty="0"/>
              <a:t>copy elements back to original array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498" y="1621288"/>
            <a:ext cx="4357803" cy="4976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80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归并排序算法可视化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648675" y="2608948"/>
            <a:ext cx="6096000" cy="295003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split each element into partitions of size 1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recursively merge </a:t>
            </a:r>
            <a:r>
              <a:rPr lang="en-US" altLang="zh-CN" dirty="0" err="1"/>
              <a:t>adjancent</a:t>
            </a:r>
            <a:r>
              <a:rPr lang="en-US" altLang="zh-CN" dirty="0"/>
              <a:t> partitions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  for </a:t>
            </a:r>
            <a:r>
              <a:rPr lang="en-US" altLang="zh-CN" dirty="0" err="1"/>
              <a:t>i</a:t>
            </a:r>
            <a:r>
              <a:rPr lang="en-US" altLang="zh-CN" dirty="0"/>
              <a:t> = </a:t>
            </a:r>
            <a:r>
              <a:rPr lang="en-US" altLang="zh-CN" dirty="0" err="1"/>
              <a:t>leftPartStartIndex</a:t>
            </a:r>
            <a:r>
              <a:rPr lang="en-US" altLang="zh-CN" dirty="0"/>
              <a:t> to </a:t>
            </a:r>
            <a:r>
              <a:rPr lang="en-US" altLang="zh-CN" dirty="0" err="1"/>
              <a:t>rightPartLastIndex</a:t>
            </a:r>
            <a:r>
              <a:rPr lang="en-US" altLang="zh-CN" dirty="0"/>
              <a:t> inclusive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    if </a:t>
            </a:r>
            <a:r>
              <a:rPr lang="en-US" altLang="zh-CN" dirty="0" err="1"/>
              <a:t>leftPartHeadValue</a:t>
            </a:r>
            <a:r>
              <a:rPr lang="en-US" altLang="zh-CN" dirty="0"/>
              <a:t> &lt;= </a:t>
            </a:r>
            <a:r>
              <a:rPr lang="en-US" altLang="zh-CN" dirty="0" err="1"/>
              <a:t>rightPartHeadValue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      copy </a:t>
            </a:r>
            <a:r>
              <a:rPr lang="en-US" altLang="zh-CN" dirty="0" err="1"/>
              <a:t>leftPartHeadValue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    else: copy </a:t>
            </a:r>
            <a:r>
              <a:rPr lang="en-US" altLang="zh-CN" dirty="0" err="1"/>
              <a:t>rightPartHeadValue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  <a:effectLst>
                  <a:glow rad="127000">
                    <a:srgbClr val="FFFF00"/>
                  </a:glow>
                </a:effectLst>
              </a:rPr>
              <a:t>copy elements back to original array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600" y="2509167"/>
            <a:ext cx="4673600" cy="31496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650" y="2337717"/>
            <a:ext cx="5397500" cy="349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266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归并排序算法可视化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648675" y="2608948"/>
            <a:ext cx="6096000" cy="295003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split each element into partitions of size 1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recursively merge </a:t>
            </a:r>
            <a:r>
              <a:rPr lang="en-US" altLang="zh-CN" dirty="0" err="1"/>
              <a:t>adjancent</a:t>
            </a:r>
            <a:r>
              <a:rPr lang="en-US" altLang="zh-CN" dirty="0"/>
              <a:t> partitions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  for </a:t>
            </a:r>
            <a:r>
              <a:rPr lang="en-US" altLang="zh-CN" dirty="0" err="1"/>
              <a:t>i</a:t>
            </a:r>
            <a:r>
              <a:rPr lang="en-US" altLang="zh-CN" dirty="0"/>
              <a:t> = </a:t>
            </a:r>
            <a:r>
              <a:rPr lang="en-US" altLang="zh-CN" dirty="0" err="1"/>
              <a:t>leftPartStartIndex</a:t>
            </a:r>
            <a:r>
              <a:rPr lang="en-US" altLang="zh-CN" dirty="0"/>
              <a:t> to </a:t>
            </a:r>
            <a:r>
              <a:rPr lang="en-US" altLang="zh-CN" dirty="0" err="1"/>
              <a:t>rightPartLastIndex</a:t>
            </a:r>
            <a:r>
              <a:rPr lang="en-US" altLang="zh-CN" dirty="0"/>
              <a:t> inclusive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    </a:t>
            </a:r>
            <a:r>
              <a:rPr lang="en-US" altLang="zh-CN" dirty="0">
                <a:solidFill>
                  <a:srgbClr val="FF0000"/>
                </a:solidFill>
                <a:effectLst>
                  <a:glow rad="127000">
                    <a:srgbClr val="FFFF00"/>
                  </a:glow>
                </a:effectLst>
              </a:rPr>
              <a:t>if </a:t>
            </a:r>
            <a:r>
              <a:rPr lang="en-US" altLang="zh-CN" dirty="0" err="1">
                <a:solidFill>
                  <a:srgbClr val="FF0000"/>
                </a:solidFill>
                <a:effectLst>
                  <a:glow rad="127000">
                    <a:srgbClr val="FFFF00"/>
                  </a:glow>
                </a:effectLst>
              </a:rPr>
              <a:t>leftPartHeadValue</a:t>
            </a:r>
            <a:r>
              <a:rPr lang="en-US" altLang="zh-CN" dirty="0">
                <a:solidFill>
                  <a:srgbClr val="FF0000"/>
                </a:solidFill>
                <a:effectLst>
                  <a:glow rad="127000">
                    <a:srgbClr val="FFFF00"/>
                  </a:glow>
                </a:effectLst>
              </a:rPr>
              <a:t> &lt;= </a:t>
            </a:r>
            <a:r>
              <a:rPr lang="en-US" altLang="zh-CN" dirty="0" err="1">
                <a:solidFill>
                  <a:srgbClr val="FF0000"/>
                </a:solidFill>
                <a:effectLst>
                  <a:glow rad="127000">
                    <a:srgbClr val="FFFF00"/>
                  </a:glow>
                </a:effectLst>
              </a:rPr>
              <a:t>rightPartHeadValue</a:t>
            </a:r>
            <a:endParaRPr lang="en-US" altLang="zh-CN" dirty="0">
              <a:solidFill>
                <a:srgbClr val="FF0000"/>
              </a:solidFill>
              <a:effectLst>
                <a:glow rad="127000">
                  <a:srgbClr val="FFFF00"/>
                </a:glow>
              </a:effectLst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  <a:effectLst>
                  <a:glow rad="127000">
                    <a:srgbClr val="FFFF00"/>
                  </a:glow>
                </a:effectLst>
              </a:rPr>
              <a:t>      copy </a:t>
            </a:r>
            <a:r>
              <a:rPr lang="en-US" altLang="zh-CN" dirty="0" err="1">
                <a:solidFill>
                  <a:srgbClr val="FF0000"/>
                </a:solidFill>
                <a:effectLst>
                  <a:glow rad="127000">
                    <a:srgbClr val="FFFF00"/>
                  </a:glow>
                </a:effectLst>
              </a:rPr>
              <a:t>leftPartHeadValue</a:t>
            </a:r>
            <a:endParaRPr lang="en-US" altLang="zh-CN" dirty="0">
              <a:solidFill>
                <a:srgbClr val="FF0000"/>
              </a:solidFill>
              <a:effectLst>
                <a:glow rad="127000">
                  <a:srgbClr val="FFFF00"/>
                </a:glow>
              </a:effectLst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  <a:effectLst>
                  <a:glow rad="127000">
                    <a:srgbClr val="FFFF00"/>
                  </a:glow>
                </a:effectLst>
              </a:rPr>
              <a:t>    else: copy </a:t>
            </a:r>
            <a:r>
              <a:rPr lang="en-US" altLang="zh-CN" dirty="0" err="1">
                <a:solidFill>
                  <a:srgbClr val="FF0000"/>
                </a:solidFill>
                <a:effectLst>
                  <a:glow rad="127000">
                    <a:srgbClr val="FFFF00"/>
                  </a:glow>
                </a:effectLst>
              </a:rPr>
              <a:t>rightPartHeadValue</a:t>
            </a:r>
            <a:endParaRPr lang="en-US" altLang="zh-CN" dirty="0">
              <a:solidFill>
                <a:srgbClr val="FF0000"/>
              </a:solidFill>
              <a:effectLst>
                <a:glow rad="127000">
                  <a:srgbClr val="FFFF00"/>
                </a:glow>
              </a:effectLst>
            </a:endParaRPr>
          </a:p>
          <a:p>
            <a:pPr>
              <a:lnSpc>
                <a:spcPct val="150000"/>
              </a:lnSpc>
            </a:pPr>
            <a:r>
              <a:rPr lang="en-US" altLang="zh-CN" dirty="0"/>
              <a:t>copy elements back to original array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412044"/>
            <a:ext cx="4661739" cy="5445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94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归并排序算法可视化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648675" y="2608948"/>
            <a:ext cx="6096000" cy="295003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split each element into partitions of size 1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recursively merge </a:t>
            </a:r>
            <a:r>
              <a:rPr lang="en-US" altLang="zh-CN" dirty="0" err="1"/>
              <a:t>adjancent</a:t>
            </a:r>
            <a:r>
              <a:rPr lang="en-US" altLang="zh-CN" dirty="0"/>
              <a:t> partitions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  for </a:t>
            </a:r>
            <a:r>
              <a:rPr lang="en-US" altLang="zh-CN" dirty="0" err="1"/>
              <a:t>i</a:t>
            </a:r>
            <a:r>
              <a:rPr lang="en-US" altLang="zh-CN" dirty="0"/>
              <a:t> = </a:t>
            </a:r>
            <a:r>
              <a:rPr lang="en-US" altLang="zh-CN" dirty="0" err="1"/>
              <a:t>leftPartStartIndex</a:t>
            </a:r>
            <a:r>
              <a:rPr lang="en-US" altLang="zh-CN" dirty="0"/>
              <a:t> to </a:t>
            </a:r>
            <a:r>
              <a:rPr lang="en-US" altLang="zh-CN" dirty="0" err="1"/>
              <a:t>rightPartLastIndex</a:t>
            </a:r>
            <a:r>
              <a:rPr lang="en-US" altLang="zh-CN" dirty="0"/>
              <a:t> inclusive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    if </a:t>
            </a:r>
            <a:r>
              <a:rPr lang="en-US" altLang="zh-CN" dirty="0" err="1"/>
              <a:t>leftPartHeadValue</a:t>
            </a:r>
            <a:r>
              <a:rPr lang="en-US" altLang="zh-CN" dirty="0"/>
              <a:t> &lt;= </a:t>
            </a:r>
            <a:r>
              <a:rPr lang="en-US" altLang="zh-CN" dirty="0" err="1"/>
              <a:t>rightPartHeadValue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      copy </a:t>
            </a:r>
            <a:r>
              <a:rPr lang="en-US" altLang="zh-CN" dirty="0" err="1"/>
              <a:t>leftPartHeadValue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    else: copy </a:t>
            </a:r>
            <a:r>
              <a:rPr lang="en-US" altLang="zh-CN" dirty="0" err="1"/>
              <a:t>rightPartHeadValue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  <a:effectLst>
                  <a:glow rad="127000">
                    <a:srgbClr val="FFFF00"/>
                  </a:glow>
                </a:effectLst>
              </a:rPr>
              <a:t>copy elements back to original array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600" y="2509167"/>
            <a:ext cx="4673600" cy="31496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3800" y="2509167"/>
            <a:ext cx="5283200" cy="322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363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选择排序算法可视化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7081162" y="2608948"/>
            <a:ext cx="6096000" cy="2585323"/>
          </a:xfrm>
          <a:prstGeom prst="rect">
            <a:avLst/>
          </a:prstGeom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repeat (</a:t>
            </a:r>
            <a:r>
              <a:rPr lang="en-US" altLang="zh-CN" dirty="0" err="1"/>
              <a:t>numOfElements</a:t>
            </a:r>
            <a:r>
              <a:rPr lang="en-US" altLang="zh-CN" dirty="0"/>
              <a:t> - 1) times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  </a:t>
            </a:r>
            <a:r>
              <a:rPr lang="zh-CN" altLang="en-US" dirty="0">
                <a:effectLst>
                  <a:glow>
                    <a:schemeClr val="accent1">
                      <a:alpha val="0"/>
                    </a:schemeClr>
                  </a:glow>
                </a:effectLst>
              </a:rPr>
              <a:t>  </a:t>
            </a:r>
            <a:r>
              <a:rPr lang="en-US" altLang="zh-CN" dirty="0">
                <a:effectLst>
                  <a:glow>
                    <a:schemeClr val="accent1">
                      <a:alpha val="0"/>
                    </a:schemeClr>
                  </a:glow>
                </a:effectLst>
              </a:rPr>
              <a:t>set the first unsorted element as the minimum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  </a:t>
            </a:r>
            <a:r>
              <a:rPr lang="zh-CN" altLang="en-US" dirty="0"/>
              <a:t>  </a:t>
            </a:r>
            <a:r>
              <a:rPr lang="en-US" altLang="zh-CN" dirty="0"/>
              <a:t>for each of the unsorted elements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   </a:t>
            </a:r>
            <a:r>
              <a:rPr lang="zh-CN" altLang="en-US" dirty="0"/>
              <a:t>    </a:t>
            </a:r>
            <a:r>
              <a:rPr lang="en-US" altLang="zh-CN" dirty="0"/>
              <a:t> if element &lt; </a:t>
            </a:r>
            <a:r>
              <a:rPr lang="en-US" altLang="zh-CN" dirty="0" err="1"/>
              <a:t>currentMinimum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   </a:t>
            </a:r>
            <a:r>
              <a:rPr lang="zh-CN" altLang="en-US" dirty="0"/>
              <a:t>    </a:t>
            </a:r>
            <a:r>
              <a:rPr lang="en-US" altLang="zh-CN" dirty="0"/>
              <a:t> </a:t>
            </a:r>
            <a:r>
              <a:rPr lang="zh-CN" altLang="en-US" dirty="0"/>
              <a:t>  </a:t>
            </a:r>
            <a:r>
              <a:rPr lang="en-US" altLang="zh-CN" dirty="0"/>
              <a:t>  set element as new minimum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  </a:t>
            </a:r>
            <a:r>
              <a:rPr lang="zh-CN" altLang="en-US" dirty="0">
                <a:solidFill>
                  <a:srgbClr val="FF0000"/>
                </a:solidFill>
                <a:effectLst>
                  <a:glow rad="127000">
                    <a:srgbClr val="FFFF00"/>
                  </a:glow>
                </a:effectLst>
              </a:rPr>
              <a:t>  </a:t>
            </a:r>
            <a:r>
              <a:rPr lang="en-US" altLang="zh-CN" dirty="0">
                <a:solidFill>
                  <a:srgbClr val="FF0000"/>
                </a:solidFill>
                <a:effectLst>
                  <a:glow rad="127000">
                    <a:srgbClr val="FFFF00"/>
                  </a:glow>
                </a:effectLst>
              </a:rPr>
              <a:t>swap minimum with first unsorted position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407" y="2247289"/>
            <a:ext cx="5172653" cy="315379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/>
          <a:srcRect t="2344"/>
          <a:stretch/>
        </p:blipFill>
        <p:spPr>
          <a:xfrm>
            <a:off x="1419407" y="2171700"/>
            <a:ext cx="5281470" cy="3259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855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归并排序算法可视化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648675" y="2608948"/>
            <a:ext cx="6096000" cy="295003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split each element into partitions of size 1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recursively merge </a:t>
            </a:r>
            <a:r>
              <a:rPr lang="en-US" altLang="zh-CN" dirty="0" err="1"/>
              <a:t>adjancent</a:t>
            </a:r>
            <a:r>
              <a:rPr lang="en-US" altLang="zh-CN" dirty="0"/>
              <a:t> partitions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  for </a:t>
            </a:r>
            <a:r>
              <a:rPr lang="en-US" altLang="zh-CN" dirty="0" err="1"/>
              <a:t>i</a:t>
            </a:r>
            <a:r>
              <a:rPr lang="en-US" altLang="zh-CN" dirty="0"/>
              <a:t> = </a:t>
            </a:r>
            <a:r>
              <a:rPr lang="en-US" altLang="zh-CN" dirty="0" err="1"/>
              <a:t>leftPartStartIndex</a:t>
            </a:r>
            <a:r>
              <a:rPr lang="en-US" altLang="zh-CN" dirty="0"/>
              <a:t> to </a:t>
            </a:r>
            <a:r>
              <a:rPr lang="en-US" altLang="zh-CN" dirty="0" err="1"/>
              <a:t>rightPartLastIndex</a:t>
            </a:r>
            <a:r>
              <a:rPr lang="en-US" altLang="zh-CN" dirty="0"/>
              <a:t> inclusive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   </a:t>
            </a:r>
            <a:r>
              <a:rPr lang="en-US" altLang="zh-CN" dirty="0">
                <a:solidFill>
                  <a:srgbClr val="FF0000"/>
                </a:solidFill>
                <a:effectLst>
                  <a:glow rad="127000">
                    <a:srgbClr val="FFFF00"/>
                  </a:glow>
                </a:effectLst>
              </a:rPr>
              <a:t> if </a:t>
            </a:r>
            <a:r>
              <a:rPr lang="en-US" altLang="zh-CN" dirty="0" err="1">
                <a:solidFill>
                  <a:srgbClr val="FF0000"/>
                </a:solidFill>
                <a:effectLst>
                  <a:glow rad="127000">
                    <a:srgbClr val="FFFF00"/>
                  </a:glow>
                </a:effectLst>
              </a:rPr>
              <a:t>leftPartHeadValue</a:t>
            </a:r>
            <a:r>
              <a:rPr lang="en-US" altLang="zh-CN" dirty="0">
                <a:solidFill>
                  <a:srgbClr val="FF0000"/>
                </a:solidFill>
                <a:effectLst>
                  <a:glow rad="127000">
                    <a:srgbClr val="FFFF00"/>
                  </a:glow>
                </a:effectLst>
              </a:rPr>
              <a:t> &lt;= </a:t>
            </a:r>
            <a:r>
              <a:rPr lang="en-US" altLang="zh-CN" dirty="0" err="1">
                <a:solidFill>
                  <a:srgbClr val="FF0000"/>
                </a:solidFill>
                <a:effectLst>
                  <a:glow rad="127000">
                    <a:srgbClr val="FFFF00"/>
                  </a:glow>
                </a:effectLst>
              </a:rPr>
              <a:t>rightPartHeadValue</a:t>
            </a:r>
            <a:endParaRPr lang="en-US" altLang="zh-CN" dirty="0">
              <a:solidFill>
                <a:srgbClr val="FF0000"/>
              </a:solidFill>
              <a:effectLst>
                <a:glow rad="127000">
                  <a:srgbClr val="FFFF00"/>
                </a:glow>
              </a:effectLst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  <a:effectLst>
                  <a:glow rad="127000">
                    <a:srgbClr val="FFFF00"/>
                  </a:glow>
                </a:effectLst>
              </a:rPr>
              <a:t>      copy </a:t>
            </a:r>
            <a:r>
              <a:rPr lang="en-US" altLang="zh-CN" dirty="0" err="1">
                <a:solidFill>
                  <a:srgbClr val="FF0000"/>
                </a:solidFill>
                <a:effectLst>
                  <a:glow rad="127000">
                    <a:srgbClr val="FFFF00"/>
                  </a:glow>
                </a:effectLst>
              </a:rPr>
              <a:t>leftPartHeadValue</a:t>
            </a:r>
            <a:endParaRPr lang="en-US" altLang="zh-CN" dirty="0">
              <a:solidFill>
                <a:srgbClr val="FF0000"/>
              </a:solidFill>
              <a:effectLst>
                <a:glow rad="127000">
                  <a:srgbClr val="FFFF00"/>
                </a:glow>
              </a:effectLst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  <a:effectLst>
                  <a:glow rad="127000">
                    <a:srgbClr val="FFFF00"/>
                  </a:glow>
                </a:effectLst>
              </a:rPr>
              <a:t>    else: copy </a:t>
            </a:r>
            <a:r>
              <a:rPr lang="en-US" altLang="zh-CN" dirty="0" err="1">
                <a:solidFill>
                  <a:srgbClr val="FF0000"/>
                </a:solidFill>
                <a:effectLst>
                  <a:glow rad="127000">
                    <a:srgbClr val="FFFF00"/>
                  </a:glow>
                </a:effectLst>
              </a:rPr>
              <a:t>rightPartHeadValue</a:t>
            </a:r>
            <a:endParaRPr lang="en-US" altLang="zh-CN" dirty="0">
              <a:solidFill>
                <a:srgbClr val="FF0000"/>
              </a:solidFill>
              <a:effectLst>
                <a:glow rad="127000">
                  <a:srgbClr val="FFFF00"/>
                </a:glow>
              </a:effectLst>
            </a:endParaRPr>
          </a:p>
          <a:p>
            <a:pPr>
              <a:lnSpc>
                <a:spcPct val="150000"/>
              </a:lnSpc>
            </a:pPr>
            <a:r>
              <a:rPr lang="en-US" altLang="zh-CN" dirty="0"/>
              <a:t>copy elements back to original array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600" y="2509167"/>
            <a:ext cx="4673600" cy="31496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8600" y="1428750"/>
            <a:ext cx="4635687" cy="5479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01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归并排序算法可视化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648675" y="2608948"/>
            <a:ext cx="6096000" cy="295003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split each element into partitions of size 1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recursively merge </a:t>
            </a:r>
            <a:r>
              <a:rPr lang="en-US" altLang="zh-CN" dirty="0" err="1"/>
              <a:t>adjancent</a:t>
            </a:r>
            <a:r>
              <a:rPr lang="en-US" altLang="zh-CN" dirty="0"/>
              <a:t> partitions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  for </a:t>
            </a:r>
            <a:r>
              <a:rPr lang="en-US" altLang="zh-CN" dirty="0" err="1"/>
              <a:t>i</a:t>
            </a:r>
            <a:r>
              <a:rPr lang="en-US" altLang="zh-CN" dirty="0"/>
              <a:t> = </a:t>
            </a:r>
            <a:r>
              <a:rPr lang="en-US" altLang="zh-CN" dirty="0" err="1"/>
              <a:t>leftPartStartIndex</a:t>
            </a:r>
            <a:r>
              <a:rPr lang="en-US" altLang="zh-CN" dirty="0"/>
              <a:t> to </a:t>
            </a:r>
            <a:r>
              <a:rPr lang="en-US" altLang="zh-CN" dirty="0" err="1"/>
              <a:t>rightPartLastIndex</a:t>
            </a:r>
            <a:r>
              <a:rPr lang="en-US" altLang="zh-CN" dirty="0"/>
              <a:t> inclusive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    if </a:t>
            </a:r>
            <a:r>
              <a:rPr lang="en-US" altLang="zh-CN" dirty="0" err="1"/>
              <a:t>leftPartHeadValue</a:t>
            </a:r>
            <a:r>
              <a:rPr lang="en-US" altLang="zh-CN" dirty="0"/>
              <a:t> &lt;= </a:t>
            </a:r>
            <a:r>
              <a:rPr lang="en-US" altLang="zh-CN" dirty="0" err="1"/>
              <a:t>rightPartHeadValue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      copy </a:t>
            </a:r>
            <a:r>
              <a:rPr lang="en-US" altLang="zh-CN" dirty="0" err="1"/>
              <a:t>leftPartHeadValue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    else: copy </a:t>
            </a:r>
            <a:r>
              <a:rPr lang="en-US" altLang="zh-CN" dirty="0" err="1"/>
              <a:t>rightPartHeadValue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  <a:effectLst>
                  <a:glow rad="127000">
                    <a:srgbClr val="FFFF00"/>
                  </a:glow>
                </a:effectLst>
              </a:rPr>
              <a:t>copy elements back to original array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600" y="2509167"/>
            <a:ext cx="4673600" cy="31496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2401217"/>
            <a:ext cx="4902200" cy="336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94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归并排序算法测试数据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4847957"/>
              </p:ext>
            </p:extLst>
          </p:nvPr>
        </p:nvGraphicFramePr>
        <p:xfrm>
          <a:off x="1023179" y="2446637"/>
          <a:ext cx="10938163" cy="318749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42543"/>
                <a:gridCol w="2071875"/>
                <a:gridCol w="1900779"/>
                <a:gridCol w="1875381"/>
                <a:gridCol w="1716315"/>
                <a:gridCol w="1831270"/>
              </a:tblGrid>
              <a:tr h="659269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2200" kern="0">
                          <a:effectLst/>
                        </a:rPr>
                        <a:t>数据规模</a:t>
                      </a:r>
                      <a:endParaRPr lang="zh-CN" sz="2100" kern="10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140891" marR="140891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200" kern="0">
                          <a:effectLst/>
                        </a:rPr>
                        <a:t>10000</a:t>
                      </a:r>
                      <a:endParaRPr lang="zh-CN" sz="2100" kern="10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140891" marR="140891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200" kern="0">
                          <a:effectLst/>
                        </a:rPr>
                        <a:t>20000</a:t>
                      </a:r>
                      <a:endParaRPr lang="zh-CN" sz="2100" kern="10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140891" marR="140891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200" kern="0">
                          <a:effectLst/>
                        </a:rPr>
                        <a:t>30000</a:t>
                      </a:r>
                      <a:endParaRPr lang="zh-CN" sz="2100" kern="10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140891" marR="140891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200" kern="0">
                          <a:effectLst/>
                        </a:rPr>
                        <a:t>40000</a:t>
                      </a:r>
                      <a:endParaRPr lang="zh-CN" sz="2100" kern="10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140891" marR="140891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200" kern="0">
                          <a:effectLst/>
                        </a:rPr>
                        <a:t>50000</a:t>
                      </a:r>
                      <a:endParaRPr lang="zh-CN" sz="2100" kern="10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140891" marR="140891" marT="0" marB="0" anchor="ctr"/>
                </a:tc>
              </a:tr>
              <a:tr h="733411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2200" kern="0">
                          <a:effectLst/>
                        </a:rPr>
                        <a:t>算法用时</a:t>
                      </a:r>
                      <a:r>
                        <a:rPr lang="en-US" sz="2200" kern="0">
                          <a:effectLst/>
                        </a:rPr>
                        <a:t>(s)</a:t>
                      </a:r>
                      <a:endParaRPr lang="zh-CN" sz="2100" kern="10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140891" marR="140891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0.00210685</a:t>
                      </a:r>
                      <a:endParaRPr lang="zh-CN" sz="2100" kern="10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140891" marR="140891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0.00452215</a:t>
                      </a:r>
                      <a:endParaRPr lang="zh-CN" sz="2100" kern="10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140891" marR="140891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0.00662955</a:t>
                      </a:r>
                      <a:endParaRPr lang="zh-CN" sz="2100" kern="10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140891" marR="14089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0.0112717</a:t>
                      </a:r>
                      <a:endParaRPr lang="zh-CN" sz="2100" kern="10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140891" marR="140891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0.01204225</a:t>
                      </a:r>
                      <a:endParaRPr lang="zh-CN" sz="2100" kern="10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140891" marR="140891" marT="0" marB="0" anchor="ctr"/>
                </a:tc>
              </a:tr>
              <a:tr h="733411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2200" kern="0">
                          <a:effectLst/>
                        </a:rPr>
                        <a:t>数据规模</a:t>
                      </a:r>
                      <a:endParaRPr lang="zh-CN" sz="2100" kern="10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140891" marR="140891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100</a:t>
                      </a:r>
                      <a:endParaRPr lang="zh-CN" sz="2100" kern="10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140891" marR="140891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1000</a:t>
                      </a:r>
                      <a:endParaRPr lang="zh-CN" sz="2100" kern="10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140891" marR="140891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10000</a:t>
                      </a:r>
                      <a:endParaRPr lang="zh-CN" sz="2100" kern="10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140891" marR="140891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100000</a:t>
                      </a:r>
                      <a:endParaRPr lang="zh-CN" sz="2100" kern="10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140891" marR="140891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1000000</a:t>
                      </a:r>
                      <a:endParaRPr lang="zh-CN" sz="2100" kern="10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140891" marR="140891" marT="0" marB="0" anchor="ctr"/>
                </a:tc>
              </a:tr>
              <a:tr h="1050111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2200" kern="0">
                          <a:effectLst/>
                        </a:rPr>
                        <a:t>算法用时</a:t>
                      </a:r>
                      <a:r>
                        <a:rPr lang="en-US" sz="2200" kern="0">
                          <a:effectLst/>
                        </a:rPr>
                        <a:t>(s)</a:t>
                      </a:r>
                      <a:endParaRPr lang="zh-CN" sz="2100" kern="10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140891" marR="140891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0.0000447</a:t>
                      </a:r>
                      <a:endParaRPr lang="zh-CN" sz="2100" kern="10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140891" marR="140891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0.0001811</a:t>
                      </a:r>
                      <a:endParaRPr lang="zh-CN" sz="2100" kern="10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140891" marR="140891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0.0024956</a:t>
                      </a:r>
                      <a:endParaRPr lang="zh-CN" sz="2100" kern="10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140891" marR="14089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0.02646335</a:t>
                      </a:r>
                      <a:endParaRPr lang="zh-CN" sz="2100" kern="10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140891" marR="140891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100" kern="100" dirty="0">
                          <a:effectLst/>
                        </a:rPr>
                        <a:t>0.295913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7</a:t>
                      </a:r>
                      <a:endParaRPr lang="zh-CN" sz="2100" kern="100" dirty="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140891" marR="140891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1839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5800" y="418384"/>
            <a:ext cx="9017000" cy="591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3128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286555"/>
            <a:ext cx="9601200" cy="1485900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/>
              <a:t>计算算法耗时理论值（以</a:t>
            </a:r>
            <a:r>
              <a:rPr kumimoji="1" lang="en-US" altLang="zh-CN" dirty="0"/>
              <a:t>10000</a:t>
            </a:r>
            <a:r>
              <a:rPr kumimoji="1" lang="zh-CN" altLang="en-US" dirty="0"/>
              <a:t>数据量为基准），与实测数据比较，横坐标取对数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2085" y="1416676"/>
            <a:ext cx="9260715" cy="5441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4041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402465"/>
            <a:ext cx="9601200" cy="1485900"/>
          </a:xfrm>
        </p:spPr>
        <p:txBody>
          <a:bodyPr>
            <a:normAutofit fontScale="90000"/>
          </a:bodyPr>
          <a:lstStyle/>
          <a:p>
            <a:r>
              <a:rPr lang="zh-CN" altLang="zh-CN" b="1" dirty="0"/>
              <a:t>实验</a:t>
            </a:r>
            <a:r>
              <a:rPr lang="zh-CN" altLang="zh-CN" b="1" dirty="0" smtClean="0"/>
              <a:t>分析</a:t>
            </a:r>
            <a:r>
              <a:rPr lang="zh-CN" altLang="en-US" b="1" dirty="0" smtClean="0"/>
              <a:t>：</a:t>
            </a:r>
            <a:r>
              <a:rPr lang="zh-CN" altLang="zh-CN" dirty="0"/>
              <a:t>将归并排序、快速排序的测试结果描点绘制在同一图表，如</a:t>
            </a:r>
            <a:r>
              <a:rPr lang="zh-CN" altLang="zh-CN" dirty="0" smtClean="0"/>
              <a:t>图所示</a:t>
            </a:r>
            <a:r>
              <a:rPr lang="zh-CN" altLang="zh-CN" dirty="0"/>
              <a:t>。</a:t>
            </a:r>
            <a:br>
              <a:rPr lang="zh-CN" altLang="zh-CN" dirty="0"/>
            </a:b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3237" y="1766921"/>
            <a:ext cx="7685468" cy="5091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23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599" y="685800"/>
            <a:ext cx="10000445" cy="1485900"/>
          </a:xfrm>
        </p:spPr>
        <p:txBody>
          <a:bodyPr/>
          <a:lstStyle/>
          <a:p>
            <a:r>
              <a:rPr kumimoji="1" lang="zh-CN" altLang="en-US" dirty="0" smtClean="0"/>
              <a:t>计算归并</a:t>
            </a:r>
            <a:r>
              <a:rPr kumimoji="1" lang="zh-CN" altLang="en-US" smtClean="0"/>
              <a:t>排序和快速排序算法</a:t>
            </a:r>
            <a:r>
              <a:rPr kumimoji="1" lang="zh-CN" altLang="en-US" dirty="0" smtClean="0"/>
              <a:t>的理论值</a:t>
            </a:r>
            <a:endParaRPr kumimoji="1"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3527758"/>
              </p:ext>
            </p:extLst>
          </p:nvPr>
        </p:nvGraphicFramePr>
        <p:xfrm>
          <a:off x="873171" y="2279560"/>
          <a:ext cx="11220091" cy="28719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68526"/>
                <a:gridCol w="1696610"/>
                <a:gridCol w="1945547"/>
                <a:gridCol w="1990228"/>
                <a:gridCol w="1773207"/>
                <a:gridCol w="1845973"/>
              </a:tblGrid>
              <a:tr h="808578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2100" kern="100">
                          <a:effectLst/>
                        </a:rPr>
                        <a:t>数据量</a:t>
                      </a:r>
                      <a:endParaRPr lang="zh-CN" sz="2100" kern="10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138015" marR="138015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10000</a:t>
                      </a:r>
                      <a:endParaRPr lang="zh-CN" sz="2100" kern="10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138015" marR="138015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20000</a:t>
                      </a:r>
                      <a:endParaRPr lang="zh-CN" sz="2100" kern="10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138015" marR="138015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30000</a:t>
                      </a:r>
                      <a:endParaRPr lang="zh-CN" sz="2100" kern="10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138015" marR="13801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40000</a:t>
                      </a:r>
                      <a:endParaRPr lang="zh-CN" sz="2100" kern="10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138015" marR="138015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50000</a:t>
                      </a:r>
                      <a:endParaRPr lang="zh-CN" sz="2100" kern="10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138015" marR="138015" marT="0" marB="0" anchor="ctr"/>
                </a:tc>
              </a:tr>
              <a:tr h="1031705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Merge</a:t>
                      </a:r>
                      <a:r>
                        <a:rPr lang="zh-CN" sz="2100" kern="100">
                          <a:effectLst/>
                        </a:rPr>
                        <a:t>理论</a:t>
                      </a:r>
                      <a:endParaRPr lang="zh-CN" sz="2100" kern="10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138015" marR="138015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0.00210685</a:t>
                      </a:r>
                      <a:endParaRPr lang="zh-CN" sz="2100" kern="10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138015" marR="138015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0.004530813</a:t>
                      </a:r>
                      <a:endParaRPr lang="zh-CN" sz="2100" kern="10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138015" marR="138015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0.007074467</a:t>
                      </a:r>
                      <a:endParaRPr lang="zh-CN" sz="2100" kern="10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138015" marR="13801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0.00969585</a:t>
                      </a:r>
                      <a:endParaRPr lang="zh-CN" sz="2100" kern="10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138015" marR="138015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0.012375031</a:t>
                      </a:r>
                      <a:endParaRPr lang="zh-CN" sz="2100" kern="10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138015" marR="138015" marT="0" marB="0" anchor="ctr"/>
                </a:tc>
              </a:tr>
              <a:tr h="1031705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Quick</a:t>
                      </a:r>
                      <a:r>
                        <a:rPr lang="zh-CN" sz="2100" kern="100">
                          <a:effectLst/>
                        </a:rPr>
                        <a:t>理论</a:t>
                      </a:r>
                      <a:endParaRPr lang="zh-CN" sz="2100" kern="10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138015" marR="138015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0.0014632</a:t>
                      </a:r>
                      <a:endParaRPr lang="zh-CN" sz="2100" kern="10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138015" marR="138015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0.003146634</a:t>
                      </a:r>
                      <a:endParaRPr lang="zh-CN" sz="2100" kern="10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138015" marR="138015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0.004913193</a:t>
                      </a:r>
                      <a:endParaRPr lang="zh-CN" sz="2100" kern="10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138015" marR="138015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0.006733734</a:t>
                      </a:r>
                      <a:endParaRPr lang="zh-CN" sz="2100" kern="10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138015" marR="138015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100" kern="100" dirty="0">
                          <a:effectLst/>
                        </a:rPr>
                        <a:t>0.008594416</a:t>
                      </a:r>
                      <a:endParaRPr lang="zh-CN" sz="2100" kern="100" dirty="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138015" marR="138015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2321708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599" y="685800"/>
            <a:ext cx="10000445" cy="1485900"/>
          </a:xfrm>
        </p:spPr>
        <p:txBody>
          <a:bodyPr>
            <a:normAutofit fontScale="90000"/>
          </a:bodyPr>
          <a:lstStyle/>
          <a:p>
            <a:r>
              <a:rPr lang="zh-CN" altLang="zh-CN" dirty="0"/>
              <a:t>将上表的数据描点绘制在图表上，</a:t>
            </a:r>
            <a:r>
              <a:rPr lang="zh-CN" altLang="zh-CN"/>
              <a:t>如</a:t>
            </a:r>
            <a:r>
              <a:rPr lang="zh-CN" altLang="zh-CN" smtClean="0"/>
              <a:t>图所</a:t>
            </a:r>
            <a:r>
              <a:rPr lang="zh-CN" altLang="zh-CN"/>
              <a:t>示。</a:t>
            </a:r>
            <a:br>
              <a:rPr lang="zh-CN" altLang="zh-CN"/>
            </a:b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8571" y="1213282"/>
            <a:ext cx="8679378" cy="5644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120611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67814" y="2141114"/>
            <a:ext cx="9601200" cy="5181600"/>
          </a:xfrm>
        </p:spPr>
        <p:txBody>
          <a:bodyPr>
            <a:normAutofit/>
          </a:bodyPr>
          <a:lstStyle/>
          <a:p>
            <a:r>
              <a:rPr lang="zh-CN" altLang="zh-CN" dirty="0"/>
              <a:t>由图可以得出三种算法的理论耗时与实际耗时十分贴合。与</a:t>
            </a:r>
            <a:r>
              <a:rPr lang="en-US" altLang="zh-CN" dirty="0"/>
              <a:t>n</a:t>
            </a:r>
            <a:r>
              <a:rPr lang="zh-CN" altLang="zh-CN" dirty="0"/>
              <a:t>的关系</a:t>
            </a:r>
            <a:r>
              <a:rPr lang="zh-CN" altLang="zh-CN" dirty="0" smtClean="0"/>
              <a:t>为</a:t>
            </a:r>
            <a:r>
              <a:rPr lang="en-US" altLang="zh-CN" dirty="0" err="1" smtClean="0"/>
              <a:t>nlogn</a:t>
            </a:r>
            <a:r>
              <a:rPr lang="zh-CN" altLang="zh-CN" dirty="0" smtClean="0"/>
              <a:t>函数</a:t>
            </a:r>
            <a:r>
              <a:rPr lang="zh-CN" altLang="zh-CN" dirty="0"/>
              <a:t>，这与理论复杂度是相符合的。</a:t>
            </a:r>
            <a:br>
              <a:rPr lang="zh-CN" altLang="zh-CN" dirty="0"/>
            </a:b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3518513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将横坐标取对数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4598" y="1489076"/>
            <a:ext cx="8435203" cy="5368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282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F10001025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025" id="{F9915BBD-9749-466F-995C-8C8D6A938EC0}" vid="{CF1D1A65-FC75-42D2-B7EF-D2991382DC6F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裁剪</Template>
  <TotalTime>2758</TotalTime>
  <Words>2696</Words>
  <Application>Microsoft Macintosh PowerPoint</Application>
  <PresentationFormat>宽屏</PresentationFormat>
  <Paragraphs>740</Paragraphs>
  <Slides>109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109</vt:i4>
      </vt:variant>
    </vt:vector>
  </HeadingPairs>
  <TitlesOfParts>
    <vt:vector size="115" baseType="lpstr">
      <vt:lpstr>DengXian</vt:lpstr>
      <vt:lpstr>Franklin Gothic Book</vt:lpstr>
      <vt:lpstr>Times New Roman</vt:lpstr>
      <vt:lpstr>华文楷体</vt:lpstr>
      <vt:lpstr>宋体</vt:lpstr>
      <vt:lpstr>TF10001025</vt:lpstr>
      <vt:lpstr>多种排序算法的算法实现及性能比较 </vt:lpstr>
      <vt:lpstr>实验总体思路： </vt:lpstr>
      <vt:lpstr>O(n2)复杂度的排序算法分析</vt:lpstr>
      <vt:lpstr>选择排序算法思路</vt:lpstr>
      <vt:lpstr>选择排序算法伪代码实现</vt:lpstr>
      <vt:lpstr>选择排序算法可视化</vt:lpstr>
      <vt:lpstr>选择排序算法可视化</vt:lpstr>
      <vt:lpstr>选择排序算法可视化</vt:lpstr>
      <vt:lpstr>选择排序算法可视化</vt:lpstr>
      <vt:lpstr>选择排序算法可视化</vt:lpstr>
      <vt:lpstr>选择排序算法可视化</vt:lpstr>
      <vt:lpstr>选择排序算法可视化</vt:lpstr>
      <vt:lpstr>选择排序算法可视化</vt:lpstr>
      <vt:lpstr>选择排序算法可视化</vt:lpstr>
      <vt:lpstr>选择排序算法可视化</vt:lpstr>
      <vt:lpstr>选择排序算法可视化</vt:lpstr>
      <vt:lpstr>选择排序算法测试数据</vt:lpstr>
      <vt:lpstr>PowerPoint 演示文稿</vt:lpstr>
      <vt:lpstr>计算算法耗时理论值（以10000数据量为基准），与实测数据比较，横坐标取对数</vt:lpstr>
      <vt:lpstr>冒泡排序算法思路</vt:lpstr>
      <vt:lpstr>冒泡排序算法伪代码实现（最优化）</vt:lpstr>
      <vt:lpstr>冒泡排序算法可视化</vt:lpstr>
      <vt:lpstr>冒泡排序算法可视化</vt:lpstr>
      <vt:lpstr>冒泡排序算法可视化</vt:lpstr>
      <vt:lpstr>冒泡排序算法可视化</vt:lpstr>
      <vt:lpstr>冒泡排序算法可视化</vt:lpstr>
      <vt:lpstr>冒泡排序算法可视化</vt:lpstr>
      <vt:lpstr>冒泡排序算法可视化</vt:lpstr>
      <vt:lpstr>冒泡排序算法可视化</vt:lpstr>
      <vt:lpstr>冒泡排序算法可视化</vt:lpstr>
      <vt:lpstr>冒泡排序算法测试数据</vt:lpstr>
      <vt:lpstr>PowerPoint 演示文稿</vt:lpstr>
      <vt:lpstr>计算算法耗时理论值（以10000数据量为基准），与实测数据比较，横坐标取对数</vt:lpstr>
      <vt:lpstr>插入排序算法思路</vt:lpstr>
      <vt:lpstr>插入排序算法伪代码实现（最优化）</vt:lpstr>
      <vt:lpstr>插入排序算法可视化</vt:lpstr>
      <vt:lpstr>插入排序算法可视化</vt:lpstr>
      <vt:lpstr>插入排序算法可视化</vt:lpstr>
      <vt:lpstr>插入排序算法可视化</vt:lpstr>
      <vt:lpstr>插入排序算法可视化</vt:lpstr>
      <vt:lpstr>插入排序算法可视化</vt:lpstr>
      <vt:lpstr>插入排序算法可视化</vt:lpstr>
      <vt:lpstr>插入排序算法可视化</vt:lpstr>
      <vt:lpstr>插入排序算法可视化</vt:lpstr>
      <vt:lpstr>插入排序算法可视化</vt:lpstr>
      <vt:lpstr>插入排序算法测试数据</vt:lpstr>
      <vt:lpstr>PowerPoint 演示文稿</vt:lpstr>
      <vt:lpstr>计算算法耗时理论值（以10000数据量为基准），与实测数据比较，横坐标取对数</vt:lpstr>
      <vt:lpstr>实验分析：将选择排序、冒泡排序、插入排序三种排序的测试结果描点绘制在同一图表，如图所示。 </vt:lpstr>
      <vt:lpstr>计算三种排序算法的理论值</vt:lpstr>
      <vt:lpstr>PowerPoint 演示文稿</vt:lpstr>
      <vt:lpstr>实验分析</vt:lpstr>
      <vt:lpstr>实验分析</vt:lpstr>
      <vt:lpstr>实验分析</vt:lpstr>
      <vt:lpstr>联系理论与实际进行对比，算法耗时与数据规模的关系可以用函数T = n2表示，横坐标增加1，即n扩大10，则T扩大100。以n = 10000为基准，计算理论耗时，制作表格如下图所示。 </vt:lpstr>
      <vt:lpstr>PowerPoint 演示文稿</vt:lpstr>
      <vt:lpstr>PowerPoint 演示文稿</vt:lpstr>
      <vt:lpstr>PowerPoint 演示文稿</vt:lpstr>
      <vt:lpstr>分析：三种算法的耗时与n的关系为二次函数，这与理论复杂度是相符合的。 </vt:lpstr>
      <vt:lpstr>O(nlogn )复杂度的排序算法分析</vt:lpstr>
      <vt:lpstr>快速排序算法思路</vt:lpstr>
      <vt:lpstr>快速排序算法伪代码实现</vt:lpstr>
      <vt:lpstr>快速排序算法可视化</vt:lpstr>
      <vt:lpstr>快速排序算法可视化</vt:lpstr>
      <vt:lpstr>快速排序算法可视化</vt:lpstr>
      <vt:lpstr>快速排序算法可视化</vt:lpstr>
      <vt:lpstr>快速排序算法可视化</vt:lpstr>
      <vt:lpstr>快速排序算法可视化</vt:lpstr>
      <vt:lpstr>快速排序算法可视化</vt:lpstr>
      <vt:lpstr>快速排序算法可视化</vt:lpstr>
      <vt:lpstr>快速排序算法可视化</vt:lpstr>
      <vt:lpstr>快速排序算法可视化</vt:lpstr>
      <vt:lpstr>快速排序算法可视化</vt:lpstr>
      <vt:lpstr>快速排序算法可视化</vt:lpstr>
      <vt:lpstr>快速排序算法可视化</vt:lpstr>
      <vt:lpstr>快速排序算法可视化</vt:lpstr>
      <vt:lpstr>快速排序算法测试数据</vt:lpstr>
      <vt:lpstr>PowerPoint 演示文稿</vt:lpstr>
      <vt:lpstr>计算算法耗时理论值（以10000数据量为基准），与实测数据比较，横坐标取对数</vt:lpstr>
      <vt:lpstr>归并排序算法思路</vt:lpstr>
      <vt:lpstr>归并排序算法伪代码实现</vt:lpstr>
      <vt:lpstr>归并排序算法可视化</vt:lpstr>
      <vt:lpstr>归并排序算法可视化</vt:lpstr>
      <vt:lpstr>归并排序算法可视化</vt:lpstr>
      <vt:lpstr>归并排序算法可视化</vt:lpstr>
      <vt:lpstr>归并排序算法可视化</vt:lpstr>
      <vt:lpstr>归并排序算法可视化</vt:lpstr>
      <vt:lpstr>归并排序算法可视化</vt:lpstr>
      <vt:lpstr>归并排序算法可视化</vt:lpstr>
      <vt:lpstr>归并排序算法可视化</vt:lpstr>
      <vt:lpstr>归并排序算法可视化</vt:lpstr>
      <vt:lpstr>归并排序算法测试数据</vt:lpstr>
      <vt:lpstr>PowerPoint 演示文稿</vt:lpstr>
      <vt:lpstr>计算算法耗时理论值（以10000数据量为基准），与实测数据比较，横坐标取对数</vt:lpstr>
      <vt:lpstr>实验分析：将归并排序、快速排序的测试结果描点绘制在同一图表，如图所示。 </vt:lpstr>
      <vt:lpstr>计算归并排序和快速排序算法的理论值</vt:lpstr>
      <vt:lpstr>将上表的数据描点绘制在图表上，如图所示。 </vt:lpstr>
      <vt:lpstr>由图可以得出三种算法的理论耗时与实际耗时十分贴合。与n的关系为nlogn函数，这与理论复杂度是相符合的。 </vt:lpstr>
      <vt:lpstr>将横坐标取对数</vt:lpstr>
      <vt:lpstr>同样是O（nlogn）但快速排序更快：快速排序出现最差的情况并不是由于输入数据，而是选取到的随机数本身，选到极端的情况非常小，所以对于绝大部分数据而言都是能达O（nlogn）的复杂度，而合并排序需要赋值（复制）的操作较多，受输入数据的影响比快排大，所以当数据规模较大时，不受输入数据影响的快速排序更快。 </vt:lpstr>
      <vt:lpstr>然后进行理论对比分析。联系理论与实际进行对比，算法耗时与数据规模的关系可以用函数T = nlogn表示，横坐标增加1，即n扩大10，则T扩大10倍并加一。以n = 10000为基准，计算理论耗时，制作表格如下图所示。 </vt:lpstr>
      <vt:lpstr>分析理论值与实测值差异，可以看到实测效率与理论效率基本一致</vt:lpstr>
      <vt:lpstr>分析理论值与实测值差异，可以看到实测效率与理论效率基本一致</vt:lpstr>
      <vt:lpstr>将上述五种算法的测试数据统计成一张图表，如图所示。 </vt:lpstr>
      <vt:lpstr>分析总结： </vt:lpstr>
      <vt:lpstr>分析总结： </vt:lpstr>
      <vt:lpstr>分析总结： </vt:lpstr>
      <vt:lpstr>实验心得 </vt:lpstr>
      <vt:lpstr>谢谢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多种排序算法的算法实现及性能比较 </dc:title>
  <dc:creator>ZhangYue</dc:creator>
  <cp:lastModifiedBy>ZhangYue</cp:lastModifiedBy>
  <cp:revision>32</cp:revision>
  <dcterms:created xsi:type="dcterms:W3CDTF">2017-09-21T13:59:12Z</dcterms:created>
  <dcterms:modified xsi:type="dcterms:W3CDTF">2017-09-24T18:36:21Z</dcterms:modified>
</cp:coreProperties>
</file>