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7" r:id="rId3"/>
    <p:sldId id="643" r:id="rId5"/>
    <p:sldId id="628" r:id="rId6"/>
    <p:sldId id="598" r:id="rId7"/>
    <p:sldId id="609" r:id="rId8"/>
    <p:sldId id="627" r:id="rId9"/>
    <p:sldId id="600" r:id="rId10"/>
    <p:sldId id="61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299"/>
    <a:srgbClr val="001E67"/>
    <a:srgbClr val="4B7FA7"/>
    <a:srgbClr val="1B6AA3"/>
    <a:srgbClr val="000000"/>
    <a:srgbClr val="2B3340"/>
    <a:srgbClr val="427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75" d="100"/>
          <a:sy n="75" d="100"/>
        </p:scale>
        <p:origin x="1170" y="720"/>
      </p:cViewPr>
      <p:guideLst>
        <p:guide pos="2880"/>
        <p:guide orient="horz" pos="163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8AADD754-F49E-4351-AAFE-19D83F43501C}"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B78F6036-E835-44CB-A25A-34C755DFD5D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BDD7CB-7B5F-4BF0-AEC3-F52025458A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In order to further investigate the reasons for the change in trend, we visualize the trend of CO2 Damage data for each of the three countries.</a:t>
            </a:r>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With the two line graphs we find that CO2 emissions and CO2 Damage for the United States and the Russian Federation are rising steadily or almost unchanged, but that China's CO2 emissions have increased dramatically since 2000.The main reason for a certain downward trend in 2009 is that the data for all three countries are lower than the fitted curves in that year. Therefore an overall downward trend is also observed in the quadrant plot.</a:t>
            </a:r>
            <a:r>
              <a:rPr lang="en-US" altLang="zh-CN"/>
              <a:t> Since the inflection point of China's evolutionary trend is located between 2000 and 2004, we intercepted China's CO2-related data from 1995 to 2005 for further study.</a:t>
            </a:r>
            <a:endParaRPr lang="en-US" altLang="zh-CN"/>
          </a:p>
        </p:txBody>
      </p:sp>
      <p:sp>
        <p:nvSpPr>
          <p:cNvPr id="4" name="灯片编号占位符 3"/>
          <p:cNvSpPr>
            <a:spLocks noGrp="1"/>
          </p:cNvSpPr>
          <p:nvPr>
            <p:ph type="sldNum" sz="quarter" idx="10"/>
          </p:nvPr>
        </p:nvSpPr>
        <p:spPr/>
        <p:txBody>
          <a:bodyPr/>
          <a:lstStyle/>
          <a:p>
            <a:fld id="{A26B02EC-97C0-4E19-AA45-E904FCC1D11E}" type="slidenum">
              <a:rPr lang="en-GB" smtClean="0">
                <a:solidFill>
                  <a:prstClr val="black"/>
                </a:solidFill>
              </a:rPr>
            </a:fld>
            <a:endParaRPr lang="en-GB">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According to the statistics of the proportion of emissions from different industries, it is found that the proportion of CO2 emissions from the electric power industry is the highest, and maintains a rising trend almost year by year. The second highest is from the manufacturing industry. The proportion of CO2 emissions from the construction and transportation industries is very low.</a:t>
            </a:r>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After standardizing the z-score for all variables, the Spearman coefficients were computed after. The 10 variables most likely to be associated with CO2 Damage were obtained after screening. The green color represents positive correlation and the red color represents negative correlation. In the following 10-min project, I will use different models to verify the effect of the 10 variables on CO2 Damage.</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Picture Full Screen">
    <p:spTree>
      <p:nvGrpSpPr>
        <p:cNvPr id="1" name=""/>
        <p:cNvGrpSpPr/>
        <p:nvPr/>
      </p:nvGrpSpPr>
      <p:grpSpPr>
        <a:xfrm>
          <a:off x="0" y="0"/>
          <a:ext cx="0" cy="0"/>
          <a:chOff x="0" y="0"/>
          <a:chExt cx="0" cy="0"/>
        </a:xfrm>
      </p:grpSpPr>
      <p:sp>
        <p:nvSpPr>
          <p:cNvPr id="9" name="Picture Placeholder 7_Picture100_TextBox2020_TextBox04_TextBox15_cnxin88_39666774_小泥人_a38f018dd25"/>
          <p:cNvSpPr>
            <a:spLocks noGrp="1"/>
          </p:cNvSpPr>
          <p:nvPr>
            <p:ph type="pic" sz="quarter" idx="13"/>
          </p:nvPr>
        </p:nvSpPr>
        <p:spPr>
          <a:xfrm>
            <a:off x="0" y="0"/>
            <a:ext cx="9144000" cy="5143500"/>
          </a:xfrm>
          <a:prstGeom prst="rect">
            <a:avLst/>
          </a:prstGeom>
        </p:spPr>
        <p:txBody>
          <a:bodyPr>
            <a:normAutofit/>
          </a:bodyPr>
          <a:lstStyle>
            <a:lvl1pPr marL="0" indent="0">
              <a:buNone/>
              <a:defRPr sz="1200">
                <a:solidFill>
                  <a:schemeClr val="bg2"/>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汉仪雅酷黑 55W" panose="020B0504020202020204" charset="-122"/>
              <a:ea typeface="汉仪雅酷黑 55W" panose="020B0504020202020204" charset="-122"/>
              <a:cs typeface="汉仪雅酷黑 55W" panose="020B0504020202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790575"/>
            <a:ext cx="9144000" cy="1524000"/>
          </a:xfrm>
          <a:prstGeom prst="rect">
            <a:avLst/>
          </a:prstGeom>
          <a:solidFill>
            <a:schemeClr val="bg1"/>
          </a:solidFill>
          <a:ln>
            <a:noFill/>
          </a:ln>
        </p:spPr>
        <p:txBody>
          <a:bodyPr/>
          <a:lstStyle>
            <a:lvl1pPr marL="0" indent="0" algn="ctr">
              <a:buNone/>
              <a:defRPr sz="1600"/>
            </a:lvl1pPr>
          </a:lstStyle>
          <a:p>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c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rcRect l="23074" t="53758" r="15919" b="39855"/>
          <a:stretch>
            <a:fillRect/>
          </a:stretch>
        </p:blipFill>
        <p:spPr>
          <a:xfrm>
            <a:off x="0" y="0"/>
            <a:ext cx="9144000" cy="790575"/>
          </a:xfrm>
          <a:custGeom>
            <a:avLst/>
            <a:gdLst>
              <a:gd name="connsiteX0" fmla="*/ 0 w 9144000"/>
              <a:gd name="connsiteY0" fmla="*/ 0 h 638175"/>
              <a:gd name="connsiteX1" fmla="*/ 9144000 w 9144000"/>
              <a:gd name="connsiteY1" fmla="*/ 0 h 638175"/>
              <a:gd name="connsiteX2" fmla="*/ 9144000 w 9144000"/>
              <a:gd name="connsiteY2" fmla="*/ 638175 h 638175"/>
              <a:gd name="connsiteX3" fmla="*/ 0 w 9144000"/>
              <a:gd name="connsiteY3" fmla="*/ 638175 h 638175"/>
            </a:gdLst>
            <a:ahLst/>
            <a:cxnLst>
              <a:cxn ang="0">
                <a:pos x="connsiteX0" y="connsiteY0"/>
              </a:cxn>
              <a:cxn ang="0">
                <a:pos x="connsiteX1" y="connsiteY1"/>
              </a:cxn>
              <a:cxn ang="0">
                <a:pos x="connsiteX2" y="connsiteY2"/>
              </a:cxn>
              <a:cxn ang="0">
                <a:pos x="connsiteX3" y="connsiteY3"/>
              </a:cxn>
            </a:cxnLst>
            <a:rect l="l" t="t" r="r" b="b"/>
            <a:pathLst>
              <a:path w="9144000" h="638175">
                <a:moveTo>
                  <a:pt x="0" y="0"/>
                </a:moveTo>
                <a:lnTo>
                  <a:pt x="9144000" y="0"/>
                </a:lnTo>
                <a:lnTo>
                  <a:pt x="9144000" y="638175"/>
                </a:lnTo>
                <a:lnTo>
                  <a:pt x="0" y="638175"/>
                </a:lnTo>
                <a:close/>
              </a:path>
            </a:pathLst>
          </a:cu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19496" t="15357" r="19496" b="33169"/>
          <a:stretch>
            <a:fillRect/>
          </a:stretch>
        </p:blipFill>
        <p:spPr>
          <a:xfrm>
            <a:off x="2" y="0"/>
            <a:ext cx="9143999" cy="5143500"/>
          </a:xfrm>
          <a:custGeom>
            <a:avLst/>
            <a:gdLst>
              <a:gd name="connsiteX0" fmla="*/ 0 w 9143999"/>
              <a:gd name="connsiteY0" fmla="*/ 0 h 5143500"/>
              <a:gd name="connsiteX1" fmla="*/ 9143999 w 9143999"/>
              <a:gd name="connsiteY1" fmla="*/ 0 h 5143500"/>
              <a:gd name="connsiteX2" fmla="*/ 9143999 w 9143999"/>
              <a:gd name="connsiteY2" fmla="*/ 5143500 h 5143500"/>
              <a:gd name="connsiteX3" fmla="*/ 0 w 9143999"/>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3999" h="5143500">
                <a:moveTo>
                  <a:pt x="0" y="0"/>
                </a:moveTo>
                <a:lnTo>
                  <a:pt x="9143999" y="0"/>
                </a:lnTo>
                <a:lnTo>
                  <a:pt x="9143999" y="5143500"/>
                </a:lnTo>
                <a:lnTo>
                  <a:pt x="0" y="5143500"/>
                </a:lnTo>
                <a:close/>
              </a:path>
            </a:pathLst>
          </a:custGeom>
        </p:spPr>
      </p:pic>
      <p:sp>
        <p:nvSpPr>
          <p:cNvPr id="18" name="文本框 17"/>
          <p:cNvSpPr txBox="1"/>
          <p:nvPr/>
        </p:nvSpPr>
        <p:spPr>
          <a:xfrm>
            <a:off x="699397" y="1910462"/>
            <a:ext cx="7746477" cy="1322070"/>
          </a:xfrm>
          <a:prstGeom prst="rect">
            <a:avLst/>
          </a:prstGeom>
          <a:noFill/>
        </p:spPr>
        <p:txBody>
          <a:bodyPr wrap="square" rtlCol="0">
            <a:spAutoFit/>
          </a:bodyPr>
          <a:lstStyle>
            <a:defPPr>
              <a:defRPr lang="zh-CN"/>
            </a:defPPr>
            <a:lvl1pPr algn="ctr">
              <a:defRPr sz="6600">
                <a:solidFill>
                  <a:schemeClr val="bg1"/>
                </a:solidFill>
                <a:latin typeface="方正清刻本悦宋简体" panose="02000000000000000000" pitchFamily="2" charset="-122"/>
                <a:ea typeface="方正清刻本悦宋简体" panose="02000000000000000000" pitchFamily="2" charset="-122"/>
              </a:defRPr>
            </a:lvl1pPr>
          </a:lstStyle>
          <a:p>
            <a:r>
              <a:rPr lang="zh-CN" altLang="en-US"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rPr>
              <a:t>Analysis of </a:t>
            </a:r>
            <a:r>
              <a:rPr lang="en-US" altLang="zh-CN"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rPr>
              <a:t>CO2</a:t>
            </a:r>
            <a:r>
              <a:rPr lang="zh-CN" altLang="en-US"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rPr>
              <a:t> emissions and affecting</a:t>
            </a:r>
            <a:r>
              <a:rPr lang="en-US" altLang="zh-CN"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rPr>
              <a:t> </a:t>
            </a:r>
            <a:r>
              <a:rPr lang="zh-CN" altLang="en-US"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rPr>
              <a:t>factors </a:t>
            </a:r>
            <a:endParaRPr lang="zh-CN" altLang="en-US" sz="4000" b="1" dirty="0" smtClean="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23" name="直接连接符 22"/>
          <p:cNvCxnSpPr/>
          <p:nvPr/>
        </p:nvCxnSpPr>
        <p:spPr>
          <a:xfrm>
            <a:off x="4340206" y="3129488"/>
            <a:ext cx="463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90885" y="3943197"/>
            <a:ext cx="1962232" cy="542290"/>
          </a:xfrm>
          <a:prstGeom prst="rect">
            <a:avLst/>
          </a:prstGeom>
        </p:spPr>
        <p:txBody>
          <a:bodyPr wrap="square">
            <a:spAutoFit/>
          </a:bodyPr>
          <a:lstStyle/>
          <a:p>
            <a:pPr algn="ctr" defTabSz="685800">
              <a:lnSpc>
                <a:spcPct val="150000"/>
              </a:lnSpc>
              <a:defRPr/>
            </a:pPr>
            <a:r>
              <a:rPr lang="en-US" sz="98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BMIS - 2542</a:t>
            </a:r>
            <a:endParaRPr lang="en-US" sz="98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algn="ctr" defTabSz="685800">
              <a:lnSpc>
                <a:spcPct val="150000"/>
              </a:lnSpc>
              <a:defRPr/>
            </a:pPr>
            <a:r>
              <a:rPr lang="en-US" sz="98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Peng Yuan</a:t>
            </a:r>
            <a:endParaRPr lang="en-US" sz="98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26005" y="133350"/>
            <a:ext cx="4491355"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Global </a:t>
            </a: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C</a:t>
            </a: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O2</a:t>
            </a:r>
            <a:r>
              <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 damage data</a:t>
            </a:r>
            <a:endPar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 name="文本框 2"/>
          <p:cNvSpPr txBox="1"/>
          <p:nvPr/>
        </p:nvSpPr>
        <p:spPr>
          <a:xfrm>
            <a:off x="5638800" y="1809750"/>
            <a:ext cx="3106420" cy="2061210"/>
          </a:xfrm>
          <a:prstGeom prst="rect">
            <a:avLst/>
          </a:prstGeom>
          <a:noFill/>
        </p:spPr>
        <p:txBody>
          <a:bodyPr wrap="square" rtlCol="0">
            <a:spAutoFit/>
          </a:bodyPr>
          <a:p>
            <a:r>
              <a:rPr lang="zh-CN" altLang="en-US" sz="1600"/>
              <a:t>The blue color from light to dark represents the data from low to high</a:t>
            </a:r>
            <a:r>
              <a:rPr lang="en-US" altLang="zh-CN" sz="1600"/>
              <a:t>. </a:t>
            </a:r>
            <a:r>
              <a:rPr lang="zh-CN" altLang="en-US" sz="1600"/>
              <a:t>A visualization of CO2 </a:t>
            </a:r>
            <a:r>
              <a:rPr lang="en-US" altLang="zh-CN" sz="1600"/>
              <a:t>Damage </a:t>
            </a:r>
            <a:r>
              <a:rPr lang="zh-CN" altLang="en-US" sz="1600"/>
              <a:t>data for all countries reveals that China, Russia</a:t>
            </a:r>
            <a:r>
              <a:rPr lang="en-US" altLang="zh-CN" sz="1600"/>
              <a:t>n Federation</a:t>
            </a:r>
            <a:r>
              <a:rPr lang="zh-CN" altLang="en-US" sz="1600"/>
              <a:t>, and the United States have particularly significant emissions</a:t>
            </a:r>
            <a:endParaRPr lang="zh-CN" altLang="en-US" sz="1600"/>
          </a:p>
        </p:txBody>
      </p:sp>
      <p:pic>
        <p:nvPicPr>
          <p:cNvPr id="9" name="图片 8" descr="截屏2023-10-16 下午6.30.56"/>
          <p:cNvPicPr>
            <a:picLocks noChangeAspect="1"/>
          </p:cNvPicPr>
          <p:nvPr/>
        </p:nvPicPr>
        <p:blipFill>
          <a:blip r:embed="rId1"/>
          <a:stretch>
            <a:fillRect/>
          </a:stretch>
        </p:blipFill>
        <p:spPr>
          <a:xfrm>
            <a:off x="228600" y="1123950"/>
            <a:ext cx="5130800" cy="3436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1676400" y="209550"/>
            <a:ext cx="6021705"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CO2 Damage Overall Trend</a:t>
            </a:r>
            <a:endPar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6" name="图片 5" descr="截屏2023-10-16 下午9.05.39"/>
          <p:cNvPicPr>
            <a:picLocks noChangeAspect="1"/>
          </p:cNvPicPr>
          <p:nvPr/>
        </p:nvPicPr>
        <p:blipFill>
          <a:blip r:embed="rId1"/>
          <a:stretch>
            <a:fillRect/>
          </a:stretch>
        </p:blipFill>
        <p:spPr>
          <a:xfrm>
            <a:off x="1524000" y="819150"/>
            <a:ext cx="6025515" cy="2976245"/>
          </a:xfrm>
          <a:prstGeom prst="rect">
            <a:avLst/>
          </a:prstGeom>
        </p:spPr>
      </p:pic>
      <p:sp>
        <p:nvSpPr>
          <p:cNvPr id="7" name="文本框 6"/>
          <p:cNvSpPr txBox="1"/>
          <p:nvPr/>
        </p:nvSpPr>
        <p:spPr>
          <a:xfrm>
            <a:off x="948055" y="3867150"/>
            <a:ext cx="7478395" cy="829945"/>
          </a:xfrm>
          <a:prstGeom prst="rect">
            <a:avLst/>
          </a:prstGeom>
          <a:noFill/>
        </p:spPr>
        <p:txBody>
          <a:bodyPr wrap="square" rtlCol="0">
            <a:spAutoFit/>
          </a:bodyPr>
          <a:p>
            <a:r>
              <a:rPr sz="1600"/>
              <a:t>There is an overall upward trend in the CO2 Damage data for the three countries. The growth rate of the data has increased since 2000. A certain downward trend is found in the 2009 data.</a:t>
            </a:r>
            <a:endParaRPr sz="1600"/>
          </a:p>
        </p:txBody>
      </p:sp>
    </p:spTree>
  </p:cSld>
  <p:clrMapOvr>
    <a:masterClrMapping/>
  </p:clrMapOvr>
  <mc:AlternateContent xmlns:mc="http://schemas.openxmlformats.org/markup-compatibility/2006">
    <mc:Choice xmlns:p14="http://schemas.microsoft.com/office/powerpoint/2010/main" Requires="p14">
      <p:transition spd="slow" p14:dur="800" advClick="0">
        <p14:flythrough/>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2667000" y="209550"/>
            <a:ext cx="3838575"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Statistics by country</a:t>
            </a:r>
            <a:endPar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2" name="图片 1" descr="截屏2023-10-16 下午9.15.04"/>
          <p:cNvPicPr>
            <a:picLocks noChangeAspect="1"/>
          </p:cNvPicPr>
          <p:nvPr/>
        </p:nvPicPr>
        <p:blipFill>
          <a:blip r:embed="rId1"/>
          <a:stretch>
            <a:fillRect/>
          </a:stretch>
        </p:blipFill>
        <p:spPr>
          <a:xfrm>
            <a:off x="4724400" y="1276350"/>
            <a:ext cx="4262755" cy="3094355"/>
          </a:xfrm>
          <a:prstGeom prst="rect">
            <a:avLst/>
          </a:prstGeom>
        </p:spPr>
      </p:pic>
      <p:pic>
        <p:nvPicPr>
          <p:cNvPr id="3" name="图片 2" descr="截屏2023-10-16 下午9.15.13"/>
          <p:cNvPicPr>
            <a:picLocks noChangeAspect="1"/>
          </p:cNvPicPr>
          <p:nvPr/>
        </p:nvPicPr>
        <p:blipFill>
          <a:blip r:embed="rId2"/>
          <a:stretch>
            <a:fillRect/>
          </a:stretch>
        </p:blipFill>
        <p:spPr>
          <a:xfrm>
            <a:off x="152400" y="1200150"/>
            <a:ext cx="4379595" cy="3141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2507615" y="209550"/>
            <a:ext cx="4128770"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Emission by Fuel </a:t>
            </a: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Category </a:t>
            </a:r>
            <a:endPar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2" name="图片 1" descr="截屏2023-10-16 下午9.20.46"/>
          <p:cNvPicPr>
            <a:picLocks noChangeAspect="1"/>
          </p:cNvPicPr>
          <p:nvPr/>
        </p:nvPicPr>
        <p:blipFill>
          <a:blip r:embed="rId1"/>
          <a:stretch>
            <a:fillRect/>
          </a:stretch>
        </p:blipFill>
        <p:spPr>
          <a:xfrm>
            <a:off x="3352800" y="1047750"/>
            <a:ext cx="5643245" cy="3654425"/>
          </a:xfrm>
          <a:prstGeom prst="rect">
            <a:avLst/>
          </a:prstGeom>
        </p:spPr>
      </p:pic>
      <p:sp>
        <p:nvSpPr>
          <p:cNvPr id="3" name="文本框 2"/>
          <p:cNvSpPr txBox="1"/>
          <p:nvPr/>
        </p:nvSpPr>
        <p:spPr>
          <a:xfrm>
            <a:off x="228600" y="1228725"/>
            <a:ext cx="3092450" cy="3291840"/>
          </a:xfrm>
          <a:prstGeom prst="rect">
            <a:avLst/>
          </a:prstGeom>
          <a:noFill/>
        </p:spPr>
        <p:txBody>
          <a:bodyPr wrap="square" rtlCol="0">
            <a:spAutoFit/>
          </a:bodyPr>
          <a:p>
            <a:r>
              <a:rPr lang="en-US" altLang="zh-CN" sz="1600"/>
              <a:t>T</a:t>
            </a:r>
            <a:r>
              <a:rPr lang="zh-CN" altLang="en-US" sz="1600"/>
              <a:t>he proportion of China's CO2 emissions originating from solid fuels is much higher than that from liquids and gases. The proportion of emissions from solid fuels tends to decrease and then increase. The proportion of emissions from liquid fuels increases and then decreases. The proportion of gaseous emissions remains almost constant.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800" advClick="0">
        <p14:flythrough/>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2287905" y="209550"/>
            <a:ext cx="4568825"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Emission by Industry </a:t>
            </a:r>
            <a:r>
              <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Category</a:t>
            </a:r>
            <a:endParaRPr lang="en-US" altLang="zh-CN"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2" name="图片 1" descr="截屏2023-10-16 下午9.27.30"/>
          <p:cNvPicPr>
            <a:picLocks noChangeAspect="1"/>
          </p:cNvPicPr>
          <p:nvPr/>
        </p:nvPicPr>
        <p:blipFill>
          <a:blip r:embed="rId1"/>
          <a:stretch>
            <a:fillRect/>
          </a:stretch>
        </p:blipFill>
        <p:spPr>
          <a:xfrm>
            <a:off x="1532890" y="895350"/>
            <a:ext cx="6078855" cy="4175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p14:flythrough/>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057400" y="209550"/>
            <a:ext cx="4947285" cy="4603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Variable correlation calculation</a:t>
            </a:r>
            <a:endParaRPr lang="zh-CN" altLang="en-US" sz="24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5" name="图片 4" descr="截屏2023-10-16 下午10.39.43"/>
          <p:cNvPicPr>
            <a:picLocks noChangeAspect="1"/>
          </p:cNvPicPr>
          <p:nvPr/>
        </p:nvPicPr>
        <p:blipFill>
          <a:blip r:embed="rId1"/>
          <a:stretch>
            <a:fillRect/>
          </a:stretch>
        </p:blipFill>
        <p:spPr>
          <a:xfrm>
            <a:off x="1817370" y="971550"/>
            <a:ext cx="5509895" cy="3736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p14:flythrough/>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19496" t="15357" r="19496" b="33169"/>
          <a:stretch>
            <a:fillRect/>
          </a:stretch>
        </p:blipFill>
        <p:spPr>
          <a:xfrm>
            <a:off x="2" y="0"/>
            <a:ext cx="9143999" cy="5143500"/>
          </a:xfrm>
          <a:custGeom>
            <a:avLst/>
            <a:gdLst>
              <a:gd name="connsiteX0" fmla="*/ 0 w 9143999"/>
              <a:gd name="connsiteY0" fmla="*/ 0 h 5143500"/>
              <a:gd name="connsiteX1" fmla="*/ 9143999 w 9143999"/>
              <a:gd name="connsiteY1" fmla="*/ 0 h 5143500"/>
              <a:gd name="connsiteX2" fmla="*/ 9143999 w 9143999"/>
              <a:gd name="connsiteY2" fmla="*/ 5143500 h 5143500"/>
              <a:gd name="connsiteX3" fmla="*/ 0 w 9143999"/>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3999" h="5143500">
                <a:moveTo>
                  <a:pt x="0" y="0"/>
                </a:moveTo>
                <a:lnTo>
                  <a:pt x="9143999" y="0"/>
                </a:lnTo>
                <a:lnTo>
                  <a:pt x="9143999" y="5143500"/>
                </a:lnTo>
                <a:lnTo>
                  <a:pt x="0" y="5143500"/>
                </a:lnTo>
                <a:close/>
              </a:path>
            </a:pathLst>
          </a:custGeom>
        </p:spPr>
      </p:pic>
      <p:sp>
        <p:nvSpPr>
          <p:cNvPr id="18" name="文本框 17"/>
          <p:cNvSpPr txBox="1"/>
          <p:nvPr/>
        </p:nvSpPr>
        <p:spPr>
          <a:xfrm>
            <a:off x="698762" y="1657350"/>
            <a:ext cx="7746477" cy="1445260"/>
          </a:xfrm>
          <a:prstGeom prst="rect">
            <a:avLst/>
          </a:prstGeom>
          <a:noFill/>
        </p:spPr>
        <p:txBody>
          <a:bodyPr wrap="square" rtlCol="0">
            <a:spAutoFit/>
          </a:bodyPr>
          <a:lstStyle>
            <a:defPPr>
              <a:defRPr lang="zh-CN"/>
            </a:defPPr>
            <a:lvl1pPr algn="ctr">
              <a:defRPr sz="6600">
                <a:solidFill>
                  <a:schemeClr val="bg1"/>
                </a:solidFill>
                <a:latin typeface="方正清刻本悦宋简体" panose="02000000000000000000" pitchFamily="2" charset="-122"/>
                <a:ea typeface="方正清刻本悦宋简体" panose="02000000000000000000" pitchFamily="2" charset="-122"/>
              </a:defRPr>
            </a:lvl1pPr>
          </a:lstStyle>
          <a:p>
            <a:r>
              <a:rPr lang="en-US" altLang="zh-CN" sz="8800" b="1"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Thanks</a:t>
            </a:r>
            <a:endParaRPr lang="en-US" altLang="zh-CN" sz="8800" b="1"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25" name="直接连接符 24"/>
          <p:cNvCxnSpPr/>
          <p:nvPr/>
        </p:nvCxnSpPr>
        <p:spPr>
          <a:xfrm rot="16200000">
            <a:off x="4572000" y="1029984"/>
            <a:ext cx="0" cy="6285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r0vzrldx">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Words>
  <Application>WPS 文字</Application>
  <PresentationFormat>全屏显示(16:9)</PresentationFormat>
  <Paragraphs>25</Paragraphs>
  <Slides>8</Slides>
  <Notes>15</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宋体</vt:lpstr>
      <vt:lpstr>Wingdings</vt:lpstr>
      <vt:lpstr>汉仪雅酷黑 55W</vt:lpstr>
      <vt:lpstr>微软雅黑</vt:lpstr>
      <vt:lpstr>方正清刻本悦宋简体</vt:lpstr>
      <vt:lpstr>汉仪润圆-65简</vt:lpstr>
      <vt:lpstr>苹方-简</vt:lpstr>
      <vt:lpstr>Microsoft YaHei</vt:lpstr>
      <vt:lpstr>Arial</vt:lpstr>
      <vt:lpstr>Roboto condensed</vt:lpstr>
      <vt:lpstr>Calibri</vt:lpstr>
      <vt:lpstr>Arial Unicode MS</vt:lpstr>
      <vt:lpstr>汉仪中黑KW</vt:lpstr>
      <vt:lpstr>汉仪润圆-65简</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Peng</cp:lastModifiedBy>
  <cp:revision>214</cp:revision>
  <dcterms:created xsi:type="dcterms:W3CDTF">2023-10-17T03:47:19Z</dcterms:created>
  <dcterms:modified xsi:type="dcterms:W3CDTF">2023-10-17T03:47:19Z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2052-5.2.0.7734</vt:lpwstr>
  </property>
  <property fmtid="{D5CDD505-2E9C-101B-9397-08002B2CF9AE}" pid="3" name="KSOTemplateUUID">
    <vt:lpwstr>v1.0_mb_cZwryOtqEWBZu+NJxAZqog==</vt:lpwstr>
  </property>
  <property fmtid="{D5CDD505-2E9C-101B-9397-08002B2CF9AE}" pid="4" name="ICV">
    <vt:lpwstr>D565FF6FA6028C92E46E206597CC6056_41</vt:lpwstr>
  </property>
</Properties>
</file>