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3" r:id="rId4"/>
    <p:sldId id="264" r:id="rId5"/>
    <p:sldId id="265" r:id="rId6"/>
    <p:sldId id="266" r:id="rId7"/>
    <p:sldId id="267" r:id="rId8"/>
    <p:sldId id="262" r:id="rId9"/>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9" autoAdjust="0"/>
    <p:restoredTop sz="50452" autoAdjust="0"/>
  </p:normalViewPr>
  <p:slideViewPr>
    <p:cSldViewPr snapToGrid="0">
      <p:cViewPr varScale="1">
        <p:scale>
          <a:sx n="45" d="100"/>
          <a:sy n="45" d="100"/>
        </p:scale>
        <p:origin x="22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09/05/2018</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89917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You work as a developer for the </a:t>
            </a:r>
            <a:r>
              <a:rPr lang="en-GB" sz="1200" dirty="0" err="1"/>
              <a:t>BlowThingsUp</a:t>
            </a:r>
            <a:r>
              <a:rPr lang="en-GB" sz="1200" dirty="0"/>
              <a:t> Software company producing large applications for military use. To win the latest multi-billion-pound contract your sales team made certain claims about the security of your software.</a:t>
            </a:r>
          </a:p>
          <a:p>
            <a:endParaRPr lang="en-GB" sz="1200" dirty="0"/>
          </a:p>
          <a:p>
            <a:r>
              <a:rPr lang="en-GB" sz="1200" dirty="0"/>
              <a:t>One of these claims was that if someone got hold of a copy of your source code then they wouldn’t be able to understand what it does.</a:t>
            </a:r>
          </a:p>
          <a:p>
            <a:endParaRPr lang="en-GB" sz="1200" dirty="0"/>
          </a:p>
          <a:p>
            <a:r>
              <a:rPr lang="en-GB" sz="1200" dirty="0"/>
              <a:t>At your latest team meeting, your boss, volunteered you for the job of researching if this is possible and how you would achieve it.  She would like you to produce a proof-of-concept by the end of this evening.</a:t>
            </a:r>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1247342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Open-ended – write to screen,  return a result,  take an input etc</a:t>
            </a:r>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271480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09/05/2018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09/05/2018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09/05/2018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09/05/2018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09/05/2018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09/05/2018</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09/05/2018</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09/05/2018</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09/05/2018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09/05/2018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tionary.org/wiki/obscure#Verb" TargetMode="External"/><Relationship Id="rId7" Type="http://schemas.openxmlformats.org/officeDocument/2006/relationships/hyperlink" Target="https://en.wikipedia.org/wiki/Ambigu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en.wikipedia.org/wiki/Mental_confusion" TargetMode="External"/><Relationship Id="rId5" Type="http://schemas.openxmlformats.org/officeDocument/2006/relationships/hyperlink" Target="https://en.wikipedia.org/wiki/Communication" TargetMode="External"/><Relationship Id="rId4" Type="http://schemas.openxmlformats.org/officeDocument/2006/relationships/hyperlink" Target="https://en.wikipedia.org/wiki/Meaning_(linguistic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Tonight – Code Obfuscation</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2007076" y="1989960"/>
            <a:ext cx="8683256" cy="2062103"/>
          </a:xfrm>
          <a:prstGeom prst="rect">
            <a:avLst/>
          </a:prstGeom>
          <a:noFill/>
        </p:spPr>
        <p:txBody>
          <a:bodyPr wrap="square" rtlCol="0">
            <a:spAutoFit/>
          </a:bodyPr>
          <a:lstStyle/>
          <a:p>
            <a:r>
              <a:rPr lang="en-GB" sz="3200" b="1" dirty="0"/>
              <a:t>Obfuscation</a:t>
            </a:r>
            <a:r>
              <a:rPr lang="en-GB" sz="3200" dirty="0"/>
              <a:t> is the </a:t>
            </a:r>
            <a:r>
              <a:rPr lang="en-GB" sz="3200" dirty="0">
                <a:hlinkClick r:id="rId3" tooltip="wikt:obscure"/>
              </a:rPr>
              <a:t>obscuring</a:t>
            </a:r>
            <a:r>
              <a:rPr lang="en-GB" sz="3200" dirty="0"/>
              <a:t> of the intended </a:t>
            </a:r>
            <a:r>
              <a:rPr lang="en-GB" sz="3200" dirty="0">
                <a:hlinkClick r:id="rId4" tooltip="Meaning (linguistics)"/>
              </a:rPr>
              <a:t>meaning</a:t>
            </a:r>
            <a:r>
              <a:rPr lang="en-GB" sz="3200" dirty="0"/>
              <a:t> of </a:t>
            </a:r>
            <a:r>
              <a:rPr lang="en-GB" sz="3200" dirty="0">
                <a:hlinkClick r:id="rId5" tooltip="Communication"/>
              </a:rPr>
              <a:t>communication</a:t>
            </a:r>
            <a:r>
              <a:rPr lang="en-GB" sz="3200" dirty="0"/>
              <a:t> by making the message difficult to understand, usually with </a:t>
            </a:r>
            <a:r>
              <a:rPr lang="en-GB" sz="3200" dirty="0">
                <a:hlinkClick r:id="rId6" tooltip="Mental confusion"/>
              </a:rPr>
              <a:t>confusing</a:t>
            </a:r>
            <a:r>
              <a:rPr lang="en-GB" sz="3200" dirty="0"/>
              <a:t> and </a:t>
            </a:r>
            <a:r>
              <a:rPr lang="en-GB" sz="3200" dirty="0">
                <a:hlinkClick r:id="rId7" tooltip="Ambiguity"/>
              </a:rPr>
              <a:t>ambiguous</a:t>
            </a:r>
            <a:r>
              <a:rPr lang="en-GB" sz="3200" dirty="0"/>
              <a:t> language</a:t>
            </a:r>
          </a:p>
        </p:txBody>
      </p:sp>
    </p:spTree>
    <p:extLst>
      <p:ext uri="{BB962C8B-B14F-4D97-AF65-F5344CB8AC3E}">
        <p14:creationId xmlns:p14="http://schemas.microsoft.com/office/powerpoint/2010/main" val="25834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The Story</a:t>
            </a:r>
          </a:p>
        </p:txBody>
      </p:sp>
      <p:sp>
        <p:nvSpPr>
          <p:cNvPr id="3" name="Content Placeholder 2"/>
          <p:cNvSpPr>
            <a:spLocks noGrp="1"/>
          </p:cNvSpPr>
          <p:nvPr>
            <p:ph idx="1"/>
          </p:nvPr>
        </p:nvSpPr>
        <p:spPr>
          <a:xfrm>
            <a:off x="1343608" y="1825625"/>
            <a:ext cx="10010192" cy="4439708"/>
          </a:xfrm>
        </p:spPr>
        <p:txBody>
          <a:bodyPr/>
          <a:lstStyle/>
          <a:p>
            <a:endParaRPr lang="en-GB" dirty="0"/>
          </a:p>
          <a:p>
            <a:endParaRPr lang="en-GB" dirty="0"/>
          </a:p>
          <a:p>
            <a:endParaRPr lang="en-GB" dirty="0"/>
          </a:p>
        </p:txBody>
      </p:sp>
      <p:sp>
        <p:nvSpPr>
          <p:cNvPr id="5" name="TextBox 4">
            <a:extLst>
              <a:ext uri="{FF2B5EF4-FFF2-40B4-BE49-F238E27FC236}">
                <a16:creationId xmlns:a16="http://schemas.microsoft.com/office/drawing/2014/main" id="{7EF03643-1149-4D5C-884B-889AB370F629}"/>
              </a:ext>
            </a:extLst>
          </p:cNvPr>
          <p:cNvSpPr txBox="1"/>
          <p:nvPr/>
        </p:nvSpPr>
        <p:spPr>
          <a:xfrm>
            <a:off x="1896533" y="1410355"/>
            <a:ext cx="8398934" cy="5447645"/>
          </a:xfrm>
          <a:prstGeom prst="rect">
            <a:avLst/>
          </a:prstGeom>
          <a:noFill/>
        </p:spPr>
        <p:txBody>
          <a:bodyPr wrap="square" rtlCol="0">
            <a:spAutoFit/>
          </a:bodyPr>
          <a:lstStyle/>
          <a:p>
            <a:r>
              <a:rPr lang="en-GB" sz="2400" dirty="0"/>
              <a:t>You work as a developer for the </a:t>
            </a:r>
            <a:r>
              <a:rPr lang="en-GB" sz="2400" dirty="0" err="1"/>
              <a:t>BlowThingsUp</a:t>
            </a:r>
            <a:r>
              <a:rPr lang="en-GB" sz="2400" dirty="0"/>
              <a:t> Software company producing large applications for military use. To win the latest multi-billion-pound contract your sales team made certain claims about the security of your software.</a:t>
            </a:r>
          </a:p>
          <a:p>
            <a:endParaRPr lang="en-GB" sz="2400" dirty="0"/>
          </a:p>
          <a:p>
            <a:r>
              <a:rPr lang="en-GB" sz="2400" dirty="0"/>
              <a:t>One of these claims was that if someone got hold of a copy of your source code then they wouldn’t be able to understand what it does.</a:t>
            </a:r>
          </a:p>
          <a:p>
            <a:endParaRPr lang="en-GB" sz="2400" dirty="0"/>
          </a:p>
          <a:p>
            <a:r>
              <a:rPr lang="en-GB" sz="2400" dirty="0"/>
              <a:t>At your latest team meeting, your boss, volunteered you for the job of researching if this is possible and how you would achieve it.  She would like you to produce a proof-of-concept by the end of this evening.</a:t>
            </a:r>
          </a:p>
          <a:p>
            <a:endParaRPr lang="en-GB" dirty="0"/>
          </a:p>
          <a:p>
            <a:endParaRPr lang="en-GB" dirty="0"/>
          </a:p>
        </p:txBody>
      </p:sp>
    </p:spTree>
    <p:extLst>
      <p:ext uri="{BB962C8B-B14F-4D97-AF65-F5344CB8AC3E}">
        <p14:creationId xmlns:p14="http://schemas.microsoft.com/office/powerpoint/2010/main" val="100712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4BB2-3064-49D4-97AE-F20F8342C8A5}"/>
              </a:ext>
            </a:extLst>
          </p:cNvPr>
          <p:cNvSpPr>
            <a:spLocks noGrp="1"/>
          </p:cNvSpPr>
          <p:nvPr>
            <p:ph type="title"/>
          </p:nvPr>
        </p:nvSpPr>
        <p:spPr>
          <a:xfrm>
            <a:off x="1913860" y="365125"/>
            <a:ext cx="9439940" cy="1325563"/>
          </a:xfrm>
        </p:spPr>
        <p:txBody>
          <a:bodyPr/>
          <a:lstStyle/>
          <a:p>
            <a:r>
              <a:rPr lang="en-GB" dirty="0"/>
              <a:t>Tonight</a:t>
            </a:r>
          </a:p>
        </p:txBody>
      </p:sp>
      <p:sp>
        <p:nvSpPr>
          <p:cNvPr id="3" name="Content Placeholder 2">
            <a:extLst>
              <a:ext uri="{FF2B5EF4-FFF2-40B4-BE49-F238E27FC236}">
                <a16:creationId xmlns:a16="http://schemas.microsoft.com/office/drawing/2014/main" id="{31E7FDFA-A30B-471E-B8CE-969F38700A38}"/>
              </a:ext>
            </a:extLst>
          </p:cNvPr>
          <p:cNvSpPr>
            <a:spLocks noGrp="1"/>
          </p:cNvSpPr>
          <p:nvPr>
            <p:ph idx="1"/>
          </p:nvPr>
        </p:nvSpPr>
        <p:spPr>
          <a:xfrm>
            <a:off x="2083980" y="1825625"/>
            <a:ext cx="9269819" cy="4351338"/>
          </a:xfrm>
        </p:spPr>
        <p:txBody>
          <a:bodyPr/>
          <a:lstStyle/>
          <a:p>
            <a:pPr lvl="0"/>
            <a:r>
              <a:rPr lang="en-GB" dirty="0"/>
              <a:t>Work in pairs</a:t>
            </a:r>
          </a:p>
          <a:p>
            <a:pPr lvl="0"/>
            <a:r>
              <a:rPr lang="en-GB" dirty="0"/>
              <a:t>Secretly pick one of the exercises from the list</a:t>
            </a:r>
          </a:p>
          <a:p>
            <a:pPr lvl="0"/>
            <a:r>
              <a:rPr lang="en-GB" dirty="0"/>
              <a:t>Code it up so that it works</a:t>
            </a:r>
          </a:p>
          <a:p>
            <a:pPr lvl="0"/>
            <a:r>
              <a:rPr lang="en-GB" dirty="0"/>
              <a:t>Create some unit tests</a:t>
            </a:r>
          </a:p>
          <a:p>
            <a:pPr lvl="0"/>
            <a:r>
              <a:rPr lang="en-GB" dirty="0"/>
              <a:t>Obfuscate your code to make it hard to read/follow</a:t>
            </a:r>
          </a:p>
          <a:p>
            <a:pPr lvl="0"/>
            <a:r>
              <a:rPr lang="en-GB" dirty="0"/>
              <a:t>After each change ensure your tests are still green</a:t>
            </a:r>
          </a:p>
          <a:p>
            <a:pPr lvl="0"/>
            <a:r>
              <a:rPr lang="en-GB" dirty="0"/>
              <a:t>At the end of the evening we will try to work out what each teams code does</a:t>
            </a:r>
          </a:p>
          <a:p>
            <a:endParaRPr lang="en-GB" dirty="0"/>
          </a:p>
        </p:txBody>
      </p:sp>
    </p:spTree>
    <p:extLst>
      <p:ext uri="{BB962C8B-B14F-4D97-AF65-F5344CB8AC3E}">
        <p14:creationId xmlns:p14="http://schemas.microsoft.com/office/powerpoint/2010/main" val="3745625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C2F6-3BB3-469E-8880-6DA013D53A8E}"/>
              </a:ext>
            </a:extLst>
          </p:cNvPr>
          <p:cNvSpPr>
            <a:spLocks noGrp="1"/>
          </p:cNvSpPr>
          <p:nvPr>
            <p:ph type="title"/>
          </p:nvPr>
        </p:nvSpPr>
        <p:spPr>
          <a:xfrm>
            <a:off x="1233376" y="365125"/>
            <a:ext cx="10120423" cy="1325563"/>
          </a:xfrm>
        </p:spPr>
        <p:txBody>
          <a:bodyPr/>
          <a:lstStyle/>
          <a:p>
            <a:r>
              <a:rPr lang="en-GB" dirty="0"/>
              <a:t>Exercises</a:t>
            </a:r>
          </a:p>
        </p:txBody>
      </p:sp>
      <p:sp>
        <p:nvSpPr>
          <p:cNvPr id="3" name="Content Placeholder 2">
            <a:extLst>
              <a:ext uri="{FF2B5EF4-FFF2-40B4-BE49-F238E27FC236}">
                <a16:creationId xmlns:a16="http://schemas.microsoft.com/office/drawing/2014/main" id="{5EF765C1-66C2-48B8-9EEC-FBB5D3218A14}"/>
              </a:ext>
            </a:extLst>
          </p:cNvPr>
          <p:cNvSpPr>
            <a:spLocks noGrp="1"/>
          </p:cNvSpPr>
          <p:nvPr>
            <p:ph idx="1"/>
          </p:nvPr>
        </p:nvSpPr>
        <p:spPr>
          <a:xfrm>
            <a:off x="1509822" y="1467293"/>
            <a:ext cx="9843977" cy="5061098"/>
          </a:xfrm>
        </p:spPr>
        <p:txBody>
          <a:bodyPr/>
          <a:lstStyle/>
          <a:p>
            <a:r>
              <a:rPr lang="en-GB" dirty="0"/>
              <a:t>Generate a list of square or triangular numbers</a:t>
            </a:r>
          </a:p>
          <a:p>
            <a:r>
              <a:rPr lang="en-GB" dirty="0"/>
              <a:t>Generate a list of prime numbers</a:t>
            </a:r>
          </a:p>
          <a:p>
            <a:r>
              <a:rPr lang="en-GB" dirty="0"/>
              <a:t>Generate a list of leap years</a:t>
            </a:r>
          </a:p>
          <a:p>
            <a:r>
              <a:rPr lang="en-GB" dirty="0"/>
              <a:t>Generate a list of factorial numbers  (1 x 2 x 3 …. x n)</a:t>
            </a:r>
          </a:p>
          <a:p>
            <a:r>
              <a:rPr lang="en-GB" dirty="0"/>
              <a:t>Generate a list of Fibonacci numbers  Fib(n) = fib(n-1) + fib(n-2)</a:t>
            </a:r>
          </a:p>
          <a:p>
            <a:r>
              <a:rPr lang="en-GB" dirty="0"/>
              <a:t>Calculate PI using random numbers (Monte Carlo Method)</a:t>
            </a:r>
          </a:p>
          <a:p>
            <a:r>
              <a:rPr lang="en-GB" dirty="0"/>
              <a:t>Find all the prime factors of a number</a:t>
            </a:r>
          </a:p>
          <a:p>
            <a:r>
              <a:rPr lang="en-GB" dirty="0"/>
              <a:t>Encrypt a string (substitution cypher)</a:t>
            </a:r>
          </a:p>
          <a:p>
            <a:endParaRPr lang="en-GB" dirty="0"/>
          </a:p>
        </p:txBody>
      </p:sp>
    </p:spTree>
    <p:extLst>
      <p:ext uri="{BB962C8B-B14F-4D97-AF65-F5344CB8AC3E}">
        <p14:creationId xmlns:p14="http://schemas.microsoft.com/office/powerpoint/2010/main" val="390405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a:t>
            </a:r>
          </a:p>
        </p:txBody>
      </p:sp>
      <p:sp>
        <p:nvSpPr>
          <p:cNvPr id="3" name="Content Placeholder 2"/>
          <p:cNvSpPr>
            <a:spLocks noGrp="1"/>
          </p:cNvSpPr>
          <p:nvPr>
            <p:ph idx="1"/>
          </p:nvPr>
        </p:nvSpPr>
        <p:spPr>
          <a:xfrm>
            <a:off x="1424762" y="1825625"/>
            <a:ext cx="9929037" cy="4351338"/>
          </a:xfrm>
        </p:spPr>
        <p:txBody>
          <a:bodyPr/>
          <a:lstStyle/>
          <a:p>
            <a:endParaRPr lang="en-GB" dirty="0"/>
          </a:p>
          <a:p>
            <a:r>
              <a:rPr lang="en-GB" dirty="0"/>
              <a:t>Games Developers  (Last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4870</TotalTime>
  <Words>667</Words>
  <Application>Microsoft Office PowerPoint</Application>
  <PresentationFormat>Widescreen</PresentationFormat>
  <Paragraphs>78</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Welcome To York Code Dojo</vt:lpstr>
      <vt:lpstr>Agenda</vt:lpstr>
      <vt:lpstr>Code Dojo</vt:lpstr>
      <vt:lpstr>Tonight – Code Obfuscation</vt:lpstr>
      <vt:lpstr>The Story</vt:lpstr>
      <vt:lpstr>Tonight</vt:lpstr>
      <vt:lpstr>Exercises</vt:lpstr>
      <vt:lpstr>York Developers</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53</cp:revision>
  <dcterms:created xsi:type="dcterms:W3CDTF">2016-03-25T23:14:04Z</dcterms:created>
  <dcterms:modified xsi:type="dcterms:W3CDTF">2018-05-09T22:18:01Z</dcterms:modified>
</cp:coreProperties>
</file>