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63" r:id="rId4"/>
    <p:sldId id="264" r:id="rId5"/>
    <p:sldId id="265" r:id="rId6"/>
    <p:sldId id="266" r:id="rId7"/>
    <p:sldId id="267" r:id="rId8"/>
    <p:sldId id="270" r:id="rId9"/>
    <p:sldId id="269" r:id="rId10"/>
    <p:sldId id="268" r:id="rId11"/>
    <p:sldId id="262" r:id="rId12"/>
  </p:sldIdLst>
  <p:sldSz cx="12192000" cy="6858000"/>
  <p:notesSz cx="6742113"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39" autoAdjust="0"/>
    <p:restoredTop sz="50452" autoAdjust="0"/>
  </p:normalViewPr>
  <p:slideViewPr>
    <p:cSldViewPr snapToGrid="0">
      <p:cViewPr varScale="1">
        <p:scale>
          <a:sx n="47" d="100"/>
          <a:sy n="47" d="100"/>
        </p:scale>
        <p:origin x="2026" y="4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534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vl1pPr>
          </a:lstStyle>
          <a:p>
            <a:fld id="{FB773726-3C10-4818-9970-B221DD7BDD81}" type="datetimeFigureOut">
              <a:rPr lang="en-GB" smtClean="0"/>
              <a:t>13/03/2019</a:t>
            </a:fld>
            <a:endParaRPr lang="en-GB"/>
          </a:p>
        </p:txBody>
      </p:sp>
      <p:sp>
        <p:nvSpPr>
          <p:cNvPr id="4" name="Slide Image Placeholder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4212" y="4751219"/>
            <a:ext cx="5393690" cy="38873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17"/>
            <a:ext cx="2921582" cy="49534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8971" y="9377317"/>
            <a:ext cx="2921582" cy="495347"/>
          </a:xfrm>
          <a:prstGeom prst="rect">
            <a:avLst/>
          </a:prstGeom>
        </p:spPr>
        <p:txBody>
          <a:bodyPr vert="horz" lIns="91440" tIns="45720" rIns="91440" bIns="45720" rtlCol="0" anchor="b"/>
          <a:lstStyle>
            <a:lvl1pPr algn="r">
              <a:defRPr sz="1200"/>
            </a:lvl1pPr>
          </a:lstStyle>
          <a:p>
            <a:fld id="{59855E35-2792-42B5-AA9B-1CC1651621A6}" type="slidenum">
              <a:rPr lang="en-GB" smtClean="0"/>
              <a:t>‹#›</a:t>
            </a:fld>
            <a:endParaRPr lang="en-GB"/>
          </a:p>
        </p:txBody>
      </p:sp>
    </p:spTree>
    <p:extLst>
      <p:ext uri="{BB962C8B-B14F-4D97-AF65-F5344CB8AC3E}">
        <p14:creationId xmlns:p14="http://schemas.microsoft.com/office/powerpoint/2010/main" val="3448256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many languages do you know?</a:t>
            </a:r>
          </a:p>
        </p:txBody>
      </p:sp>
      <p:sp>
        <p:nvSpPr>
          <p:cNvPr id="4" name="Slide Number Placeholder 3"/>
          <p:cNvSpPr>
            <a:spLocks noGrp="1"/>
          </p:cNvSpPr>
          <p:nvPr>
            <p:ph type="sldNum" sz="quarter" idx="10"/>
          </p:nvPr>
        </p:nvSpPr>
        <p:spPr/>
        <p:txBody>
          <a:bodyPr/>
          <a:lstStyle/>
          <a:p>
            <a:fld id="{59855E35-2792-42B5-AA9B-1CC1651621A6}" type="slidenum">
              <a:rPr lang="en-GB" smtClean="0"/>
              <a:t>1</a:t>
            </a:fld>
            <a:endParaRPr lang="en-GB"/>
          </a:p>
        </p:txBody>
      </p:sp>
    </p:spTree>
    <p:extLst>
      <p:ext uri="{BB962C8B-B14F-4D97-AF65-F5344CB8AC3E}">
        <p14:creationId xmlns:p14="http://schemas.microsoft.com/office/powerpoint/2010/main" val="1303761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11</a:t>
            </a:fld>
            <a:endParaRPr lang="en-GB"/>
          </a:p>
        </p:txBody>
      </p:sp>
    </p:spTree>
    <p:extLst>
      <p:ext uri="{BB962C8B-B14F-4D97-AF65-F5344CB8AC3E}">
        <p14:creationId xmlns:p14="http://schemas.microsoft.com/office/powerpoint/2010/main" val="1147015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2</a:t>
            </a:fld>
            <a:endParaRPr lang="en-GB"/>
          </a:p>
        </p:txBody>
      </p:sp>
    </p:spTree>
    <p:extLst>
      <p:ext uri="{BB962C8B-B14F-4D97-AF65-F5344CB8AC3E}">
        <p14:creationId xmlns:p14="http://schemas.microsoft.com/office/powerpoint/2010/main" val="2060826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Aim for tonight isn’t to get a job,  but to learn something news.</a:t>
            </a:r>
          </a:p>
          <a:p>
            <a:endParaRPr lang="en-GB" dirty="0"/>
          </a:p>
          <a:p>
            <a:endParaRPr lang="en-GB" dirty="0"/>
          </a:p>
          <a:p>
            <a:endParaRPr lang="en-GB" dirty="0"/>
          </a:p>
          <a:p>
            <a:endParaRPr lang="en-GB" dirty="0"/>
          </a:p>
          <a:p>
            <a:endParaRPr lang="en-GB" dirty="0"/>
          </a:p>
          <a:p>
            <a:r>
              <a:rPr lang="en-GB" dirty="0"/>
              <a:t>Who has been to a code dojo before?</a:t>
            </a:r>
          </a:p>
          <a:p>
            <a:endParaRPr lang="en-GB" dirty="0"/>
          </a:p>
          <a:p>
            <a:r>
              <a:rPr lang="en-GB" dirty="0"/>
              <a:t>What is the point?</a:t>
            </a:r>
          </a:p>
          <a:p>
            <a:endParaRPr lang="en-GB" dirty="0"/>
          </a:p>
          <a:p>
            <a:r>
              <a:rPr lang="en-GB" dirty="0"/>
              <a:t>It’s a place to practice coding safely.  By that we mean it doesn’t matter if you haven’t solved the problem by the end of the evening.  No one will judge you on it.  It’s a place to practice, learn and try out new things.</a:t>
            </a:r>
          </a:p>
          <a:p>
            <a:endParaRPr lang="en-GB" dirty="0"/>
          </a:p>
          <a:p>
            <a:r>
              <a:rPr lang="en-GB" dirty="0"/>
              <a:t>For example you could use a language you have never used before,  partner with someone new,  try a different approach to solving the problem.  You could add your own constraints;  like my functions won’t have more than three lines;  or I’m not going to use any IF statements.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also meant to be fun) It’s driving a car to work every day,  you might cover a lot of miles,  but if you are doing the same journey then does your driving ability really improve?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driving a car to work every day,  you might cover a lot of miles,  but if you are doing the same journey then does your driving ability really improve?</a:t>
            </a:r>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3</a:t>
            </a:fld>
            <a:endParaRPr lang="en-GB"/>
          </a:p>
        </p:txBody>
      </p:sp>
    </p:spTree>
    <p:extLst>
      <p:ext uri="{BB962C8B-B14F-4D97-AF65-F5344CB8AC3E}">
        <p14:creationId xmlns:p14="http://schemas.microsoft.com/office/powerpoint/2010/main" val="3331825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4</a:t>
            </a:fld>
            <a:endParaRPr lang="en-GB"/>
          </a:p>
        </p:txBody>
      </p:sp>
    </p:spTree>
    <p:extLst>
      <p:ext uri="{BB962C8B-B14F-4D97-AF65-F5344CB8AC3E}">
        <p14:creationId xmlns:p14="http://schemas.microsoft.com/office/powerpoint/2010/main" val="899174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First language created in 1972</a:t>
            </a:r>
          </a:p>
          <a:p>
            <a:endParaRPr lang="en-GB" dirty="0"/>
          </a:p>
          <a:p>
            <a:r>
              <a:rPr lang="en-GB" dirty="0"/>
              <a:t>Designed to be completely different from all other languages of it’s time</a:t>
            </a:r>
          </a:p>
          <a:p>
            <a:endParaRPr lang="en-GB" dirty="0"/>
          </a:p>
          <a:p>
            <a:r>
              <a:rPr lang="en-GB" dirty="0"/>
              <a:t>PLEASE 1/3 to 1/5</a:t>
            </a:r>
          </a:p>
          <a:p>
            <a:endParaRPr lang="en-GB" dirty="0"/>
          </a:p>
          <a:p>
            <a:r>
              <a:rPr lang="en-GB" dirty="0"/>
              <a:t>Both the language and documentation were written to make no sense!</a:t>
            </a:r>
          </a:p>
        </p:txBody>
      </p:sp>
      <p:sp>
        <p:nvSpPr>
          <p:cNvPr id="4" name="Slide Number Placeholder 3"/>
          <p:cNvSpPr>
            <a:spLocks noGrp="1"/>
          </p:cNvSpPr>
          <p:nvPr>
            <p:ph type="sldNum" sz="quarter" idx="10"/>
          </p:nvPr>
        </p:nvSpPr>
        <p:spPr/>
        <p:txBody>
          <a:bodyPr/>
          <a:lstStyle/>
          <a:p>
            <a:fld id="{59855E35-2792-42B5-AA9B-1CC1651621A6}" type="slidenum">
              <a:rPr lang="en-GB" smtClean="0"/>
              <a:t>5</a:t>
            </a:fld>
            <a:endParaRPr lang="en-GB"/>
          </a:p>
        </p:txBody>
      </p:sp>
    </p:spTree>
    <p:extLst>
      <p:ext uri="{BB962C8B-B14F-4D97-AF65-F5344CB8AC3E}">
        <p14:creationId xmlns:p14="http://schemas.microsoft.com/office/powerpoint/2010/main" val="2215683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Programs look like </a:t>
            </a:r>
            <a:r>
              <a:rPr lang="en-GB" sz="1200" b="1" i="0" u="none" strike="noStrike" kern="1200" dirty="0">
                <a:solidFill>
                  <a:schemeClr val="tx1"/>
                </a:solidFill>
                <a:effectLst/>
                <a:latin typeface="+mn-lt"/>
                <a:ea typeface="+mn-ea"/>
                <a:cs typeface="+mn-cs"/>
              </a:rPr>
              <a:t>abstract</a:t>
            </a:r>
            <a:r>
              <a:rPr lang="en-GB" sz="1200" b="0" i="0" u="none" strike="noStrike" kern="1200" dirty="0">
                <a:solidFill>
                  <a:schemeClr val="tx1"/>
                </a:solidFill>
                <a:effectLst/>
                <a:latin typeface="+mn-lt"/>
                <a:ea typeface="+mn-ea"/>
                <a:cs typeface="+mn-cs"/>
              </a:rPr>
              <a:t> paintings. It uses 20 </a:t>
            </a:r>
            <a:r>
              <a:rPr lang="en-GB" sz="1200" b="0" i="0" u="none" strike="noStrike" kern="1200" dirty="0" err="1">
                <a:solidFill>
                  <a:schemeClr val="tx1"/>
                </a:solidFill>
                <a:effectLst/>
                <a:latin typeface="+mn-lt"/>
                <a:ea typeface="+mn-ea"/>
                <a:cs typeface="+mn-cs"/>
              </a:rPr>
              <a:t>colors</a:t>
            </a:r>
            <a:r>
              <a:rPr lang="en-GB" sz="1200" b="0" i="0" u="none" strike="noStrike" kern="1200" dirty="0">
                <a:solidFill>
                  <a:schemeClr val="tx1"/>
                </a:solidFill>
                <a:effectLst/>
                <a:latin typeface="+mn-lt"/>
                <a:ea typeface="+mn-ea"/>
                <a:cs typeface="+mn-cs"/>
              </a:rPr>
              <a:t>, of which 18 are related cyclically through a </a:t>
            </a:r>
            <a:r>
              <a:rPr lang="en-GB" sz="1200" b="1" i="0" u="none" strike="noStrike" kern="1200" dirty="0">
                <a:solidFill>
                  <a:schemeClr val="tx1"/>
                </a:solidFill>
                <a:effectLst/>
                <a:latin typeface="+mn-lt"/>
                <a:ea typeface="+mn-ea"/>
                <a:cs typeface="+mn-cs"/>
              </a:rPr>
              <a:t>lightness</a:t>
            </a:r>
            <a:r>
              <a:rPr lang="en-GB" sz="1200" b="0" i="0" u="none" strike="noStrike" kern="1200" dirty="0">
                <a:solidFill>
                  <a:schemeClr val="tx1"/>
                </a:solidFill>
                <a:effectLst/>
                <a:latin typeface="+mn-lt"/>
                <a:ea typeface="+mn-ea"/>
                <a:cs typeface="+mn-cs"/>
              </a:rPr>
              <a:t> cycle and a </a:t>
            </a:r>
            <a:r>
              <a:rPr lang="en-GB" sz="1200" b="1" i="0" u="none" strike="noStrike" kern="1200" dirty="0">
                <a:solidFill>
                  <a:schemeClr val="tx1"/>
                </a:solidFill>
                <a:effectLst/>
                <a:latin typeface="+mn-lt"/>
                <a:ea typeface="+mn-ea"/>
                <a:cs typeface="+mn-cs"/>
              </a:rPr>
              <a:t>hue</a:t>
            </a:r>
            <a:r>
              <a:rPr lang="en-GB" sz="1200" b="0" i="0" u="none" strike="noStrike" kern="1200" dirty="0">
                <a:solidFill>
                  <a:schemeClr val="tx1"/>
                </a:solidFill>
                <a:effectLst/>
                <a:latin typeface="+mn-lt"/>
                <a:ea typeface="+mn-ea"/>
                <a:cs typeface="+mn-cs"/>
              </a:rPr>
              <a:t> cycle. A single stack is used for data storage, together with some unusual operations. </a:t>
            </a:r>
          </a:p>
          <a:p>
            <a:endParaRPr lang="en-GB" sz="1200" b="0" i="0" u="none" strike="noStrike"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59855E35-2792-42B5-AA9B-1CC1651621A6}" type="slidenum">
              <a:rPr lang="en-GB" smtClean="0"/>
              <a:t>6</a:t>
            </a:fld>
            <a:endParaRPr lang="en-GB"/>
          </a:p>
        </p:txBody>
      </p:sp>
    </p:spTree>
    <p:extLst>
      <p:ext uri="{BB962C8B-B14F-4D97-AF65-F5344CB8AC3E}">
        <p14:creationId xmlns:p14="http://schemas.microsoft.com/office/powerpoint/2010/main" val="514944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Program is as hard to compile as possible</a:t>
            </a:r>
          </a:p>
          <a:p>
            <a:r>
              <a:rPr lang="en-GB" dirty="0"/>
              <a:t>On a 2D grid</a:t>
            </a:r>
          </a:p>
          <a:p>
            <a:r>
              <a:rPr lang="en-GB" dirty="0"/>
              <a:t>Leeds Code Dojo</a:t>
            </a:r>
          </a:p>
          <a:p>
            <a:endParaRPr lang="en-GB" dirty="0"/>
          </a:p>
          <a:p>
            <a:r>
              <a:rPr lang="en-GB" dirty="0"/>
              <a:t>And there are many </a:t>
            </a:r>
            <a:r>
              <a:rPr lang="en-GB" dirty="0" err="1"/>
              <a:t>many</a:t>
            </a:r>
            <a:r>
              <a:rPr lang="en-GB" dirty="0"/>
              <a:t> more!</a:t>
            </a:r>
          </a:p>
        </p:txBody>
      </p:sp>
      <p:sp>
        <p:nvSpPr>
          <p:cNvPr id="4" name="Slide Number Placeholder 3"/>
          <p:cNvSpPr>
            <a:spLocks noGrp="1"/>
          </p:cNvSpPr>
          <p:nvPr>
            <p:ph type="sldNum" sz="quarter" idx="5"/>
          </p:nvPr>
        </p:nvSpPr>
        <p:spPr/>
        <p:txBody>
          <a:bodyPr/>
          <a:lstStyle/>
          <a:p>
            <a:fld id="{59855E35-2792-42B5-AA9B-1CC1651621A6}" type="slidenum">
              <a:rPr lang="en-GB" smtClean="0"/>
              <a:t>7</a:t>
            </a:fld>
            <a:endParaRPr lang="en-GB"/>
          </a:p>
        </p:txBody>
      </p:sp>
    </p:spTree>
    <p:extLst>
      <p:ext uri="{BB962C8B-B14F-4D97-AF65-F5344CB8AC3E}">
        <p14:creationId xmlns:p14="http://schemas.microsoft.com/office/powerpoint/2010/main" val="1020444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4 variables called Po,  </a:t>
            </a:r>
            <a:r>
              <a:rPr lang="en-GB" dirty="0" err="1"/>
              <a:t>Laa</a:t>
            </a:r>
            <a:r>
              <a:rPr lang="en-GB" dirty="0"/>
              <a:t> </a:t>
            </a:r>
            <a:r>
              <a:rPr lang="en-GB" dirty="0" err="1"/>
              <a:t>Laa</a:t>
            </a:r>
            <a:r>
              <a:rPr lang="en-GB" dirty="0"/>
              <a:t>, </a:t>
            </a:r>
            <a:r>
              <a:rPr lang="en-GB" dirty="0" err="1"/>
              <a:t>Tinky</a:t>
            </a:r>
            <a:r>
              <a:rPr lang="en-GB" dirty="0"/>
              <a:t> </a:t>
            </a:r>
            <a:r>
              <a:rPr lang="en-GB" dirty="0" err="1"/>
              <a:t>Winky</a:t>
            </a:r>
            <a:r>
              <a:rPr lang="en-GB" dirty="0"/>
              <a:t> and Dipsy</a:t>
            </a:r>
          </a:p>
          <a:p>
            <a:endParaRPr lang="en-GB" dirty="0"/>
          </a:p>
          <a:p>
            <a:r>
              <a:rPr lang="en-GB" dirty="0"/>
              <a:t>Po is Green  (assign a constant)</a:t>
            </a:r>
          </a:p>
          <a:p>
            <a:r>
              <a:rPr lang="en-GB" dirty="0"/>
              <a:t>Ask Po         (print variable)</a:t>
            </a:r>
          </a:p>
          <a:p>
            <a:endParaRPr lang="en-GB" dirty="0"/>
          </a:p>
          <a:p>
            <a:r>
              <a:rPr lang="en-GB" dirty="0"/>
              <a:t>Po speaks to </a:t>
            </a:r>
            <a:r>
              <a:rPr lang="en-GB" dirty="0" err="1"/>
              <a:t>Laa</a:t>
            </a:r>
            <a:r>
              <a:rPr lang="en-GB" dirty="0"/>
              <a:t> </a:t>
            </a:r>
            <a:r>
              <a:rPr lang="en-GB" dirty="0" err="1"/>
              <a:t>Laa</a:t>
            </a:r>
            <a:r>
              <a:rPr lang="en-GB" dirty="0"/>
              <a:t>  (assign a variable to another variable)</a:t>
            </a:r>
          </a:p>
          <a:p>
            <a:r>
              <a:rPr lang="en-GB" dirty="0"/>
              <a:t>Ask </a:t>
            </a:r>
            <a:r>
              <a:rPr lang="en-GB" dirty="0" err="1"/>
              <a:t>Laa</a:t>
            </a:r>
            <a:r>
              <a:rPr lang="en-GB" dirty="0"/>
              <a:t> </a:t>
            </a:r>
            <a:r>
              <a:rPr lang="en-GB" dirty="0" err="1"/>
              <a:t>Laa</a:t>
            </a:r>
            <a:endParaRPr lang="en-GB" dirty="0"/>
          </a:p>
          <a:p>
            <a:endParaRPr lang="en-GB" dirty="0"/>
          </a:p>
          <a:p>
            <a:r>
              <a:rPr lang="en-GB" dirty="0"/>
              <a:t>Po yells to </a:t>
            </a:r>
            <a:r>
              <a:rPr lang="en-GB" dirty="0" err="1"/>
              <a:t>Tinky</a:t>
            </a:r>
            <a:r>
              <a:rPr lang="en-GB" dirty="0"/>
              <a:t> </a:t>
            </a:r>
            <a:r>
              <a:rPr lang="en-GB" dirty="0" err="1"/>
              <a:t>Winky</a:t>
            </a:r>
            <a:r>
              <a:rPr lang="en-GB" dirty="0"/>
              <a:t> (but in uppercase  - whisper for lowercase )</a:t>
            </a:r>
          </a:p>
          <a:p>
            <a:r>
              <a:rPr lang="en-GB" dirty="0"/>
              <a:t>Ask </a:t>
            </a:r>
            <a:r>
              <a:rPr lang="en-GB" dirty="0" err="1"/>
              <a:t>Tinky</a:t>
            </a:r>
            <a:r>
              <a:rPr lang="en-GB" dirty="0"/>
              <a:t> </a:t>
            </a:r>
            <a:r>
              <a:rPr lang="en-GB" dirty="0" err="1"/>
              <a:t>Winky</a:t>
            </a:r>
            <a:endParaRPr lang="en-GB" dirty="0"/>
          </a:p>
          <a:p>
            <a:endParaRPr lang="en-GB" dirty="0"/>
          </a:p>
          <a:p>
            <a:r>
              <a:rPr lang="en-GB" dirty="0"/>
              <a:t>Tell Dipsy your address  (user input)</a:t>
            </a:r>
          </a:p>
          <a:p>
            <a:r>
              <a:rPr lang="en-GB" dirty="0"/>
              <a:t>Ask Dipsy</a:t>
            </a:r>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59855E35-2792-42B5-AA9B-1CC1651621A6}" type="slidenum">
              <a:rPr lang="en-GB" smtClean="0"/>
              <a:t>8</a:t>
            </a:fld>
            <a:endParaRPr lang="en-GB"/>
          </a:p>
        </p:txBody>
      </p:sp>
    </p:spTree>
    <p:extLst>
      <p:ext uri="{BB962C8B-B14F-4D97-AF65-F5344CB8AC3E}">
        <p14:creationId xmlns:p14="http://schemas.microsoft.com/office/powerpoint/2010/main" val="1756362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Keep parsing easy</a:t>
            </a:r>
          </a:p>
        </p:txBody>
      </p:sp>
      <p:sp>
        <p:nvSpPr>
          <p:cNvPr id="4" name="Slide Number Placeholder 3"/>
          <p:cNvSpPr>
            <a:spLocks noGrp="1"/>
          </p:cNvSpPr>
          <p:nvPr>
            <p:ph type="sldNum" sz="quarter" idx="5"/>
          </p:nvPr>
        </p:nvSpPr>
        <p:spPr/>
        <p:txBody>
          <a:bodyPr/>
          <a:lstStyle/>
          <a:p>
            <a:fld id="{59855E35-2792-42B5-AA9B-1CC1651621A6}" type="slidenum">
              <a:rPr lang="en-GB" smtClean="0"/>
              <a:t>9</a:t>
            </a:fld>
            <a:endParaRPr lang="en-GB"/>
          </a:p>
        </p:txBody>
      </p:sp>
    </p:spTree>
    <p:extLst>
      <p:ext uri="{BB962C8B-B14F-4D97-AF65-F5344CB8AC3E}">
        <p14:creationId xmlns:p14="http://schemas.microsoft.com/office/powerpoint/2010/main" val="1892617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baseline="0"/>
            </a:lvl1pPr>
          </a:lstStyle>
          <a:p>
            <a:endParaRPr lang="en-GB"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13/03/2019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14606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13/03/2019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3922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13/03/2019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46206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13/03/2019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55118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13/03/2019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81002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13/03/2019</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0557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13/03/2019</a:t>
            </a:fld>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6861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13/03/2019</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84012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13/03/2019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19025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13/03/2019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3642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5400000">
            <a:off x="-2894402" y="2894402"/>
            <a:ext cx="6858000" cy="1069196"/>
          </a:xfrm>
          <a:prstGeom prst="rect">
            <a:avLst/>
          </a:prstGeom>
        </p:spPr>
      </p:pic>
    </p:spTree>
    <p:extLst>
      <p:ext uri="{BB962C8B-B14F-4D97-AF65-F5344CB8AC3E}">
        <p14:creationId xmlns:p14="http://schemas.microsoft.com/office/powerpoint/2010/main" val="217097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YorkCodeDojo/EsotericLanguages" TargetMode="External"/><Relationship Id="rId2" Type="http://schemas.openxmlformats.org/officeDocument/2006/relationships/hyperlink" Target="https://esolangs.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Welcome To York Code Dojo</a:t>
            </a:r>
          </a:p>
        </p:txBody>
      </p:sp>
      <p:sp>
        <p:nvSpPr>
          <p:cNvPr id="3" name="Subtitle 2"/>
          <p:cNvSpPr>
            <a:spLocks noGrp="1"/>
          </p:cNvSpPr>
          <p:nvPr>
            <p:ph type="subTitle" idx="1"/>
          </p:nvPr>
        </p:nvSpPr>
        <p:spPr>
          <a:xfrm>
            <a:off x="1375144" y="3665833"/>
            <a:ext cx="9144000" cy="1655762"/>
          </a:xfrm>
        </p:spPr>
        <p:txBody>
          <a:bodyPr/>
          <a:lstStyle/>
          <a:p>
            <a:r>
              <a:rPr lang="en-GB" dirty="0"/>
              <a:t>David Betteridge @</a:t>
            </a:r>
            <a:r>
              <a:rPr lang="en-GB" dirty="0" err="1"/>
              <a:t>da_betteridge</a:t>
            </a:r>
            <a:endParaRPr lang="en-GB" dirty="0"/>
          </a:p>
          <a:p>
            <a:r>
              <a:rPr lang="en-GB" dirty="0"/>
              <a:t>Yorkdevelopers.org</a:t>
            </a:r>
          </a:p>
          <a:p>
            <a:r>
              <a:rPr lang="en-GB" dirty="0"/>
              <a:t>@</a:t>
            </a:r>
            <a:r>
              <a:rPr lang="en-GB" dirty="0" err="1"/>
              <a:t>yorkdevelopers</a:t>
            </a:r>
            <a:endParaRPr lang="en-GB" dirty="0"/>
          </a:p>
          <a:p>
            <a:r>
              <a:rPr lang="en-GB" dirty="0"/>
              <a:t>@</a:t>
            </a:r>
            <a:r>
              <a:rPr lang="en-GB" dirty="0" err="1"/>
              <a:t>yorkcodedojo</a:t>
            </a:r>
            <a:endParaRPr lang="en-GB" dirty="0"/>
          </a:p>
        </p:txBody>
      </p:sp>
    </p:spTree>
    <p:extLst>
      <p:ext uri="{BB962C8B-B14F-4D97-AF65-F5344CB8AC3E}">
        <p14:creationId xmlns:p14="http://schemas.microsoft.com/office/powerpoint/2010/main" val="3963478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5147C-6C83-4072-A0EC-09786271B688}"/>
              </a:ext>
            </a:extLst>
          </p:cNvPr>
          <p:cNvSpPr>
            <a:spLocks noGrp="1"/>
          </p:cNvSpPr>
          <p:nvPr>
            <p:ph type="title"/>
          </p:nvPr>
        </p:nvSpPr>
        <p:spPr>
          <a:xfrm>
            <a:off x="1255058" y="365125"/>
            <a:ext cx="10098741" cy="1325563"/>
          </a:xfrm>
        </p:spPr>
        <p:txBody>
          <a:bodyPr/>
          <a:lstStyle/>
          <a:p>
            <a:r>
              <a:rPr lang="en-GB" dirty="0"/>
              <a:t>Resources</a:t>
            </a:r>
          </a:p>
        </p:txBody>
      </p:sp>
      <p:sp>
        <p:nvSpPr>
          <p:cNvPr id="3" name="Content Placeholder 2">
            <a:extLst>
              <a:ext uri="{FF2B5EF4-FFF2-40B4-BE49-F238E27FC236}">
                <a16:creationId xmlns:a16="http://schemas.microsoft.com/office/drawing/2014/main" id="{3E630999-C87A-47ED-9B5F-40ACAAA5B34E}"/>
              </a:ext>
            </a:extLst>
          </p:cNvPr>
          <p:cNvSpPr>
            <a:spLocks noGrp="1"/>
          </p:cNvSpPr>
          <p:nvPr>
            <p:ph idx="1"/>
          </p:nvPr>
        </p:nvSpPr>
        <p:spPr>
          <a:xfrm>
            <a:off x="1757082" y="1825625"/>
            <a:ext cx="9596718" cy="4351338"/>
          </a:xfrm>
        </p:spPr>
        <p:txBody>
          <a:bodyPr/>
          <a:lstStyle/>
          <a:p>
            <a:r>
              <a:rPr lang="en-GB" dirty="0">
                <a:hlinkClick r:id="rId2"/>
              </a:rPr>
              <a:t>https://esolangs.org</a:t>
            </a:r>
            <a:endParaRPr lang="en-GB" dirty="0"/>
          </a:p>
          <a:p>
            <a:endParaRPr lang="en-GB" dirty="0"/>
          </a:p>
          <a:p>
            <a:r>
              <a:rPr lang="en-GB" dirty="0">
                <a:hlinkClick r:id="rId3"/>
              </a:rPr>
              <a:t>https://github.com/YorkCodeDojo/EsotericLanguages</a:t>
            </a:r>
            <a:endParaRPr lang="en-GB" dirty="0"/>
          </a:p>
          <a:p>
            <a:endParaRPr lang="en-GB" dirty="0"/>
          </a:p>
          <a:p>
            <a:r>
              <a:rPr lang="en-GB" dirty="0"/>
              <a:t>WIFI – YSJ Guest</a:t>
            </a:r>
          </a:p>
          <a:p>
            <a:r>
              <a:rPr lang="en-GB" dirty="0"/>
              <a:t>sunshinelayout26</a:t>
            </a:r>
          </a:p>
        </p:txBody>
      </p:sp>
    </p:spTree>
    <p:extLst>
      <p:ext uri="{BB962C8B-B14F-4D97-AF65-F5344CB8AC3E}">
        <p14:creationId xmlns:p14="http://schemas.microsoft.com/office/powerpoint/2010/main" val="1748359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5906" y="365125"/>
            <a:ext cx="10077893" cy="1325563"/>
          </a:xfrm>
        </p:spPr>
        <p:txBody>
          <a:bodyPr/>
          <a:lstStyle/>
          <a:p>
            <a:r>
              <a:rPr lang="en-GB" dirty="0"/>
              <a:t>York Developers include…</a:t>
            </a:r>
          </a:p>
        </p:txBody>
      </p:sp>
      <p:sp>
        <p:nvSpPr>
          <p:cNvPr id="3" name="Content Placeholder 2"/>
          <p:cNvSpPr>
            <a:spLocks noGrp="1"/>
          </p:cNvSpPr>
          <p:nvPr>
            <p:ph idx="1"/>
          </p:nvPr>
        </p:nvSpPr>
        <p:spPr>
          <a:xfrm>
            <a:off x="1424762" y="1825625"/>
            <a:ext cx="9929037" cy="4351338"/>
          </a:xfrm>
        </p:spPr>
        <p:txBody>
          <a:bodyPr/>
          <a:lstStyle/>
          <a:p>
            <a:r>
              <a:rPr lang="en-GB" dirty="0"/>
              <a:t>Games Developers  (3rd Thursday of the month)</a:t>
            </a:r>
          </a:p>
          <a:p>
            <a:endParaRPr lang="en-GB" dirty="0"/>
          </a:p>
          <a:p>
            <a:r>
              <a:rPr lang="en-GB" dirty="0"/>
              <a:t>Code and Coffee (Monday and Wednesday mornings)</a:t>
            </a:r>
          </a:p>
          <a:p>
            <a:endParaRPr lang="en-GB" dirty="0"/>
          </a:p>
          <a:p>
            <a:r>
              <a:rPr lang="en-GB" dirty="0"/>
              <a:t>Agile York (3</a:t>
            </a:r>
            <a:r>
              <a:rPr lang="en-GB" baseline="30000" dirty="0"/>
              <a:t>rd</a:t>
            </a:r>
            <a:r>
              <a:rPr lang="en-GB" dirty="0"/>
              <a:t> Wednesday of the month)</a:t>
            </a:r>
          </a:p>
          <a:p>
            <a:endParaRPr lang="en-GB" dirty="0"/>
          </a:p>
          <a:p>
            <a:r>
              <a:rPr lang="en-GB" dirty="0"/>
              <a:t>Dot Net York (1</a:t>
            </a:r>
            <a:r>
              <a:rPr lang="en-GB" baseline="30000" dirty="0"/>
              <a:t>st</a:t>
            </a:r>
            <a:r>
              <a:rPr lang="en-GB" dirty="0"/>
              <a:t> Tuesday of the month)</a:t>
            </a:r>
          </a:p>
          <a:p>
            <a:endParaRPr lang="en-GB" dirty="0"/>
          </a:p>
          <a:p>
            <a:r>
              <a:rPr lang="en-GB" dirty="0"/>
              <a:t>And more</a:t>
            </a:r>
          </a:p>
          <a:p>
            <a:endParaRPr lang="en-GB" dirty="0"/>
          </a:p>
          <a:p>
            <a:endParaRPr lang="en-GB" dirty="0"/>
          </a:p>
        </p:txBody>
      </p:sp>
    </p:spTree>
    <p:extLst>
      <p:ext uri="{BB962C8B-B14F-4D97-AF65-F5344CB8AC3E}">
        <p14:creationId xmlns:p14="http://schemas.microsoft.com/office/powerpoint/2010/main" val="2768969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Agenda</a:t>
            </a:r>
          </a:p>
        </p:txBody>
      </p:sp>
      <p:sp>
        <p:nvSpPr>
          <p:cNvPr id="3" name="Content Placeholder 2"/>
          <p:cNvSpPr>
            <a:spLocks noGrp="1"/>
          </p:cNvSpPr>
          <p:nvPr>
            <p:ph idx="1"/>
          </p:nvPr>
        </p:nvSpPr>
        <p:spPr>
          <a:xfrm>
            <a:off x="1343608" y="1825625"/>
            <a:ext cx="10010192" cy="4351338"/>
          </a:xfrm>
        </p:spPr>
        <p:txBody>
          <a:bodyPr/>
          <a:lstStyle/>
          <a:p>
            <a:r>
              <a:rPr lang="en-GB" dirty="0"/>
              <a:t>Quick Introduction</a:t>
            </a:r>
          </a:p>
          <a:p>
            <a:endParaRPr lang="en-GB" dirty="0"/>
          </a:p>
          <a:p>
            <a:r>
              <a:rPr lang="en-GB" dirty="0"/>
              <a:t>Explain the problem</a:t>
            </a:r>
          </a:p>
          <a:p>
            <a:endParaRPr lang="en-GB" dirty="0"/>
          </a:p>
          <a:p>
            <a:r>
              <a:rPr lang="en-GB" dirty="0"/>
              <a:t>Work in pairs till 8.45pm</a:t>
            </a:r>
          </a:p>
          <a:p>
            <a:endParaRPr lang="en-GB" dirty="0"/>
          </a:p>
          <a:p>
            <a:r>
              <a:rPr lang="en-GB" dirty="0"/>
              <a:t>Opportunity to show off solutions</a:t>
            </a:r>
          </a:p>
          <a:p>
            <a:endParaRPr lang="en-GB" dirty="0"/>
          </a:p>
          <a:p>
            <a:r>
              <a:rPr lang="en-GB" dirty="0"/>
              <a:t>Pub about 9pm</a:t>
            </a:r>
          </a:p>
          <a:p>
            <a:endParaRPr lang="en-GB" dirty="0"/>
          </a:p>
          <a:p>
            <a:endParaRPr lang="en-GB" dirty="0"/>
          </a:p>
        </p:txBody>
      </p:sp>
    </p:spTree>
    <p:extLst>
      <p:ext uri="{BB962C8B-B14F-4D97-AF65-F5344CB8AC3E}">
        <p14:creationId xmlns:p14="http://schemas.microsoft.com/office/powerpoint/2010/main" val="987541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Code Dojo</a:t>
            </a:r>
          </a:p>
        </p:txBody>
      </p:sp>
      <p:sp>
        <p:nvSpPr>
          <p:cNvPr id="3" name="Content Placeholder 2"/>
          <p:cNvSpPr>
            <a:spLocks noGrp="1"/>
          </p:cNvSpPr>
          <p:nvPr>
            <p:ph idx="1"/>
          </p:nvPr>
        </p:nvSpPr>
        <p:spPr>
          <a:xfrm>
            <a:off x="1343608" y="1825625"/>
            <a:ext cx="10010192" cy="4351338"/>
          </a:xfrm>
        </p:spPr>
        <p:txBody>
          <a:bodyPr/>
          <a:lstStyle/>
          <a:p>
            <a:endParaRPr lang="en-GB" dirty="0"/>
          </a:p>
          <a:p>
            <a:endParaRPr lang="en-GB" dirty="0"/>
          </a:p>
          <a:p>
            <a:endParaRPr lang="en-GB" dirty="0"/>
          </a:p>
        </p:txBody>
      </p:sp>
      <p:pic>
        <p:nvPicPr>
          <p:cNvPr id="7" name="Picture 6">
            <a:extLst>
              <a:ext uri="{FF2B5EF4-FFF2-40B4-BE49-F238E27FC236}">
                <a16:creationId xmlns:a16="http://schemas.microsoft.com/office/drawing/2014/main" id="{FC6FDD09-B978-4072-A2D8-0D3AD33ED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476" y="1490135"/>
            <a:ext cx="7736650" cy="4351866"/>
          </a:xfrm>
          <a:prstGeom prst="rect">
            <a:avLst/>
          </a:prstGeom>
        </p:spPr>
      </p:pic>
    </p:spTree>
    <p:extLst>
      <p:ext uri="{BB962C8B-B14F-4D97-AF65-F5344CB8AC3E}">
        <p14:creationId xmlns:p14="http://schemas.microsoft.com/office/powerpoint/2010/main" val="428620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608" y="1825625"/>
            <a:ext cx="10010192" cy="2390775"/>
          </a:xfrm>
        </p:spPr>
        <p:txBody>
          <a:bodyPr/>
          <a:lstStyle/>
          <a:p>
            <a:endParaRPr lang="en-GB" dirty="0"/>
          </a:p>
          <a:p>
            <a:endParaRPr lang="en-GB" dirty="0"/>
          </a:p>
          <a:p>
            <a:endParaRPr lang="en-GB" dirty="0"/>
          </a:p>
        </p:txBody>
      </p:sp>
      <p:sp>
        <p:nvSpPr>
          <p:cNvPr id="4" name="TextBox 3">
            <a:extLst>
              <a:ext uri="{FF2B5EF4-FFF2-40B4-BE49-F238E27FC236}">
                <a16:creationId xmlns:a16="http://schemas.microsoft.com/office/drawing/2014/main" id="{59215B13-2D46-488A-BFD1-D64F7A95460F}"/>
              </a:ext>
            </a:extLst>
          </p:cNvPr>
          <p:cNvSpPr txBox="1"/>
          <p:nvPr/>
        </p:nvSpPr>
        <p:spPr>
          <a:xfrm>
            <a:off x="1612628" y="1097408"/>
            <a:ext cx="10220783" cy="3847207"/>
          </a:xfrm>
          <a:prstGeom prst="rect">
            <a:avLst/>
          </a:prstGeom>
          <a:noFill/>
        </p:spPr>
        <p:txBody>
          <a:bodyPr wrap="square" rtlCol="0">
            <a:spAutoFit/>
          </a:bodyPr>
          <a:lstStyle/>
          <a:p>
            <a:endParaRPr lang="en-GB" sz="3200" dirty="0"/>
          </a:p>
          <a:p>
            <a:r>
              <a:rPr lang="en-GB" sz="3600" dirty="0"/>
              <a:t>“An </a:t>
            </a:r>
            <a:r>
              <a:rPr lang="en-GB" sz="3600" b="1" dirty="0"/>
              <a:t>esoteric programming language</a:t>
            </a:r>
            <a:r>
              <a:rPr lang="en-GB" sz="3600" dirty="0"/>
              <a:t> (</a:t>
            </a:r>
            <a:r>
              <a:rPr lang="en-GB" sz="3600" dirty="0" err="1"/>
              <a:t>ess</a:t>
            </a:r>
            <a:r>
              <a:rPr lang="en-GB" sz="3600" dirty="0"/>
              <a:t>-oh-</a:t>
            </a:r>
            <a:r>
              <a:rPr lang="en-GB" sz="3600" dirty="0" err="1"/>
              <a:t>terr</a:t>
            </a:r>
            <a:r>
              <a:rPr lang="en-GB" sz="3600" dirty="0"/>
              <a:t>-ick), or </a:t>
            </a:r>
            <a:r>
              <a:rPr lang="en-GB" sz="3600" b="1" dirty="0" err="1"/>
              <a:t>esolang</a:t>
            </a:r>
            <a:r>
              <a:rPr lang="en-GB" sz="3600" dirty="0"/>
              <a:t>, is a computer programming language designed to experiment with weird ideas, to be hard to program in, or as a joke, rather than for practical use. “</a:t>
            </a:r>
          </a:p>
          <a:p>
            <a:endParaRPr lang="en-GB" sz="3200" dirty="0"/>
          </a:p>
        </p:txBody>
      </p:sp>
    </p:spTree>
    <p:extLst>
      <p:ext uri="{BB962C8B-B14F-4D97-AF65-F5344CB8AC3E}">
        <p14:creationId xmlns:p14="http://schemas.microsoft.com/office/powerpoint/2010/main" val="258342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INTERCAL</a:t>
            </a:r>
          </a:p>
        </p:txBody>
      </p:sp>
      <p:sp>
        <p:nvSpPr>
          <p:cNvPr id="3" name="Content Placeholder 2"/>
          <p:cNvSpPr>
            <a:spLocks noGrp="1"/>
          </p:cNvSpPr>
          <p:nvPr>
            <p:ph idx="1"/>
          </p:nvPr>
        </p:nvSpPr>
        <p:spPr>
          <a:xfrm>
            <a:off x="1343608" y="1825625"/>
            <a:ext cx="10010192" cy="2390775"/>
          </a:xfrm>
        </p:spPr>
        <p:txBody>
          <a:bodyPr/>
          <a:lstStyle/>
          <a:p>
            <a:endParaRPr lang="en-GB" dirty="0"/>
          </a:p>
          <a:p>
            <a:endParaRPr lang="en-GB" dirty="0"/>
          </a:p>
          <a:p>
            <a:endParaRPr lang="en-GB" dirty="0"/>
          </a:p>
        </p:txBody>
      </p:sp>
      <p:sp>
        <p:nvSpPr>
          <p:cNvPr id="4" name="TextBox 3">
            <a:extLst>
              <a:ext uri="{FF2B5EF4-FFF2-40B4-BE49-F238E27FC236}">
                <a16:creationId xmlns:a16="http://schemas.microsoft.com/office/drawing/2014/main" id="{59215B13-2D46-488A-BFD1-D64F7A95460F}"/>
              </a:ext>
            </a:extLst>
          </p:cNvPr>
          <p:cNvSpPr txBox="1"/>
          <p:nvPr/>
        </p:nvSpPr>
        <p:spPr>
          <a:xfrm>
            <a:off x="2007076" y="1989960"/>
            <a:ext cx="8683256" cy="4031873"/>
          </a:xfrm>
          <a:prstGeom prst="rect">
            <a:avLst/>
          </a:prstGeom>
          <a:noFill/>
        </p:spPr>
        <p:txBody>
          <a:bodyPr wrap="square" rtlCol="0">
            <a:spAutoFit/>
          </a:bodyPr>
          <a:lstStyle/>
          <a:p>
            <a:r>
              <a:rPr lang="en-GB" sz="3200" dirty="0"/>
              <a:t>PLEASE ,1 &lt;- #2</a:t>
            </a:r>
          </a:p>
          <a:p>
            <a:r>
              <a:rPr lang="en-GB" sz="3200" dirty="0"/>
              <a:t>DO .1 &lt;- #2</a:t>
            </a:r>
          </a:p>
          <a:p>
            <a:r>
              <a:rPr lang="en-GB" sz="3200" dirty="0"/>
              <a:t>DO ,1 SUB .1 &lt;- #1</a:t>
            </a:r>
          </a:p>
          <a:p>
            <a:r>
              <a:rPr lang="en-GB" sz="3200" dirty="0"/>
              <a:t>DO ,1 SUB #1 &lt;- ,1 SUB #2</a:t>
            </a:r>
          </a:p>
          <a:p>
            <a:r>
              <a:rPr lang="en-GB" sz="3200" dirty="0"/>
              <a:t>PLEASE ;1 &lt;- #2 BY #2</a:t>
            </a:r>
          </a:p>
          <a:p>
            <a:r>
              <a:rPr lang="en-GB" sz="3200" dirty="0"/>
              <a:t>DO ;1 SUB #1 #2 &lt;- ,1 SUB ,1 SUB .1</a:t>
            </a:r>
          </a:p>
          <a:p>
            <a:r>
              <a:rPr lang="en-GB" sz="3200" dirty="0"/>
              <a:t>DO READ OUT ;1SUB#1.1</a:t>
            </a:r>
          </a:p>
          <a:p>
            <a:r>
              <a:rPr lang="en-GB" sz="3200" dirty="0"/>
              <a:t>DO GIVE UP</a:t>
            </a:r>
          </a:p>
        </p:txBody>
      </p:sp>
    </p:spTree>
    <p:extLst>
      <p:ext uri="{BB962C8B-B14F-4D97-AF65-F5344CB8AC3E}">
        <p14:creationId xmlns:p14="http://schemas.microsoft.com/office/powerpoint/2010/main" val="322083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C05B9-28A3-44FA-B9CB-8E236788F50E}"/>
              </a:ext>
            </a:extLst>
          </p:cNvPr>
          <p:cNvSpPr>
            <a:spLocks noGrp="1"/>
          </p:cNvSpPr>
          <p:nvPr>
            <p:ph type="title"/>
          </p:nvPr>
        </p:nvSpPr>
        <p:spPr>
          <a:xfrm>
            <a:off x="2366682" y="365125"/>
            <a:ext cx="8987118" cy="1325563"/>
          </a:xfrm>
        </p:spPr>
        <p:txBody>
          <a:bodyPr/>
          <a:lstStyle/>
          <a:p>
            <a:r>
              <a:rPr lang="en-GB" dirty="0"/>
              <a:t>PIET</a:t>
            </a:r>
          </a:p>
        </p:txBody>
      </p:sp>
      <p:pic>
        <p:nvPicPr>
          <p:cNvPr id="4" name="Content Placeholder 3">
            <a:extLst>
              <a:ext uri="{FF2B5EF4-FFF2-40B4-BE49-F238E27FC236}">
                <a16:creationId xmlns:a16="http://schemas.microsoft.com/office/drawing/2014/main" id="{976D0B73-65E3-4B3F-9C3A-408A6FDCA126}"/>
              </a:ext>
            </a:extLst>
          </p:cNvPr>
          <p:cNvPicPr>
            <a:picLocks noGrp="1" noChangeAspect="1"/>
          </p:cNvPicPr>
          <p:nvPr>
            <p:ph idx="1"/>
          </p:nvPr>
        </p:nvPicPr>
        <p:blipFill>
          <a:blip r:embed="rId3"/>
          <a:stretch>
            <a:fillRect/>
          </a:stretch>
        </p:blipFill>
        <p:spPr>
          <a:xfrm>
            <a:off x="1746716" y="1690688"/>
            <a:ext cx="5762625" cy="2133600"/>
          </a:xfrm>
          <a:prstGeom prst="rect">
            <a:avLst/>
          </a:prstGeom>
        </p:spPr>
      </p:pic>
      <p:pic>
        <p:nvPicPr>
          <p:cNvPr id="5" name="Picture 4">
            <a:extLst>
              <a:ext uri="{FF2B5EF4-FFF2-40B4-BE49-F238E27FC236}">
                <a16:creationId xmlns:a16="http://schemas.microsoft.com/office/drawing/2014/main" id="{E32B4103-71C1-43FA-97C8-DF76862BD6F7}"/>
              </a:ext>
            </a:extLst>
          </p:cNvPr>
          <p:cNvPicPr>
            <a:picLocks noChangeAspect="1"/>
          </p:cNvPicPr>
          <p:nvPr/>
        </p:nvPicPr>
        <p:blipFill>
          <a:blip r:embed="rId4"/>
          <a:stretch>
            <a:fillRect/>
          </a:stretch>
        </p:blipFill>
        <p:spPr>
          <a:xfrm>
            <a:off x="6860241" y="3469341"/>
            <a:ext cx="3981450" cy="2657475"/>
          </a:xfrm>
          <a:prstGeom prst="rect">
            <a:avLst/>
          </a:prstGeom>
        </p:spPr>
      </p:pic>
      <p:pic>
        <p:nvPicPr>
          <p:cNvPr id="7" name="Picture 6" descr="A picture containing screenshot&#10;&#10;Description generated with high confidence">
            <a:extLst>
              <a:ext uri="{FF2B5EF4-FFF2-40B4-BE49-F238E27FC236}">
                <a16:creationId xmlns:a16="http://schemas.microsoft.com/office/drawing/2014/main" id="{2300FA78-D43D-43FA-BE78-4BFDAFD2A5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7834" y="1277693"/>
            <a:ext cx="5016332" cy="4849123"/>
          </a:xfrm>
          <a:prstGeom prst="rect">
            <a:avLst/>
          </a:prstGeom>
        </p:spPr>
      </p:pic>
    </p:spTree>
    <p:extLst>
      <p:ext uri="{BB962C8B-B14F-4D97-AF65-F5344CB8AC3E}">
        <p14:creationId xmlns:p14="http://schemas.microsoft.com/office/powerpoint/2010/main" val="64269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DE235-19CB-4933-A47F-CB1BF4E2F979}"/>
              </a:ext>
            </a:extLst>
          </p:cNvPr>
          <p:cNvSpPr>
            <a:spLocks noGrp="1"/>
          </p:cNvSpPr>
          <p:nvPr>
            <p:ph type="title"/>
          </p:nvPr>
        </p:nvSpPr>
        <p:spPr>
          <a:xfrm>
            <a:off x="1667434" y="365125"/>
            <a:ext cx="9686365" cy="1325563"/>
          </a:xfrm>
        </p:spPr>
        <p:txBody>
          <a:bodyPr/>
          <a:lstStyle/>
          <a:p>
            <a:r>
              <a:rPr lang="en-GB" dirty="0" err="1"/>
              <a:t>Befunge</a:t>
            </a:r>
            <a:endParaRPr lang="en-GB" dirty="0"/>
          </a:p>
        </p:txBody>
      </p:sp>
      <p:sp>
        <p:nvSpPr>
          <p:cNvPr id="3" name="Content Placeholder 2">
            <a:extLst>
              <a:ext uri="{FF2B5EF4-FFF2-40B4-BE49-F238E27FC236}">
                <a16:creationId xmlns:a16="http://schemas.microsoft.com/office/drawing/2014/main" id="{3221EC0D-A78D-4A0F-A3BF-61AC8F8363DF}"/>
              </a:ext>
            </a:extLst>
          </p:cNvPr>
          <p:cNvSpPr>
            <a:spLocks noGrp="1"/>
          </p:cNvSpPr>
          <p:nvPr>
            <p:ph idx="1"/>
          </p:nvPr>
        </p:nvSpPr>
        <p:spPr>
          <a:xfrm>
            <a:off x="3603811" y="1384300"/>
            <a:ext cx="9525000" cy="612775"/>
          </a:xfrm>
        </p:spPr>
        <p:txBody>
          <a:bodyPr/>
          <a:lstStyle/>
          <a:p>
            <a:pPr marL="0" indent="0">
              <a:buNone/>
            </a:pPr>
            <a:r>
              <a:rPr lang="en-GB" dirty="0"/>
              <a:t>64+"!</a:t>
            </a:r>
            <a:r>
              <a:rPr lang="en-GB" dirty="0" err="1"/>
              <a:t>dlroW</a:t>
            </a:r>
            <a:r>
              <a:rPr lang="en-GB" dirty="0"/>
              <a:t> ,</a:t>
            </a:r>
            <a:r>
              <a:rPr lang="en-GB" dirty="0" err="1"/>
              <a:t>olleH</a:t>
            </a:r>
            <a:r>
              <a:rPr lang="en-GB" dirty="0"/>
              <a:t>"&gt;:#,_@</a:t>
            </a:r>
          </a:p>
        </p:txBody>
      </p:sp>
      <p:pic>
        <p:nvPicPr>
          <p:cNvPr id="4" name="Picture 3">
            <a:extLst>
              <a:ext uri="{FF2B5EF4-FFF2-40B4-BE49-F238E27FC236}">
                <a16:creationId xmlns:a16="http://schemas.microsoft.com/office/drawing/2014/main" id="{439E0ED7-100C-46C7-9DBF-80861B132573}"/>
              </a:ext>
            </a:extLst>
          </p:cNvPr>
          <p:cNvPicPr>
            <a:picLocks noChangeAspect="1"/>
          </p:cNvPicPr>
          <p:nvPr/>
        </p:nvPicPr>
        <p:blipFill>
          <a:blip r:embed="rId3"/>
          <a:stretch>
            <a:fillRect/>
          </a:stretch>
        </p:blipFill>
        <p:spPr>
          <a:xfrm>
            <a:off x="2638144" y="2263775"/>
            <a:ext cx="7381875" cy="4229100"/>
          </a:xfrm>
          <a:prstGeom prst="rect">
            <a:avLst/>
          </a:prstGeom>
        </p:spPr>
      </p:pic>
    </p:spTree>
    <p:extLst>
      <p:ext uri="{BB962C8B-B14F-4D97-AF65-F5344CB8AC3E}">
        <p14:creationId xmlns:p14="http://schemas.microsoft.com/office/powerpoint/2010/main" val="3917457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3F6F5-E3A9-4425-A2EF-4B7BA2A766E4}"/>
              </a:ext>
            </a:extLst>
          </p:cNvPr>
          <p:cNvSpPr>
            <a:spLocks noGrp="1"/>
          </p:cNvSpPr>
          <p:nvPr>
            <p:ph type="title"/>
          </p:nvPr>
        </p:nvSpPr>
        <p:spPr>
          <a:xfrm>
            <a:off x="1506070" y="365125"/>
            <a:ext cx="9847729" cy="1325563"/>
          </a:xfrm>
        </p:spPr>
        <p:txBody>
          <a:bodyPr/>
          <a:lstStyle/>
          <a:p>
            <a:pPr algn="ctr"/>
            <a:endParaRPr lang="en-GB" dirty="0"/>
          </a:p>
        </p:txBody>
      </p:sp>
      <p:pic>
        <p:nvPicPr>
          <p:cNvPr id="5" name="Content Placeholder 4" descr="A group of stuffed animals&#10;&#10;Description generated with high confidence">
            <a:extLst>
              <a:ext uri="{FF2B5EF4-FFF2-40B4-BE49-F238E27FC236}">
                <a16:creationId xmlns:a16="http://schemas.microsoft.com/office/drawing/2014/main" id="{F02D923A-4090-472B-8648-301CB9FA8B96}"/>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643719" y="996297"/>
            <a:ext cx="3735294" cy="5602941"/>
          </a:xfrm>
        </p:spPr>
      </p:pic>
    </p:spTree>
    <p:extLst>
      <p:ext uri="{BB962C8B-B14F-4D97-AF65-F5344CB8AC3E}">
        <p14:creationId xmlns:p14="http://schemas.microsoft.com/office/powerpoint/2010/main" val="1206734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88955-3792-4C86-8860-24F3CE6D89F7}"/>
              </a:ext>
            </a:extLst>
          </p:cNvPr>
          <p:cNvSpPr>
            <a:spLocks noGrp="1"/>
          </p:cNvSpPr>
          <p:nvPr>
            <p:ph type="title"/>
          </p:nvPr>
        </p:nvSpPr>
        <p:spPr>
          <a:xfrm>
            <a:off x="1470212" y="365125"/>
            <a:ext cx="9883588" cy="1325563"/>
          </a:xfrm>
        </p:spPr>
        <p:txBody>
          <a:bodyPr/>
          <a:lstStyle/>
          <a:p>
            <a:r>
              <a:rPr lang="en-GB" dirty="0"/>
              <a:t>Tonight</a:t>
            </a:r>
          </a:p>
        </p:txBody>
      </p:sp>
      <p:sp>
        <p:nvSpPr>
          <p:cNvPr id="3" name="Content Placeholder 2">
            <a:extLst>
              <a:ext uri="{FF2B5EF4-FFF2-40B4-BE49-F238E27FC236}">
                <a16:creationId xmlns:a16="http://schemas.microsoft.com/office/drawing/2014/main" id="{B373C273-8937-4B58-BC8C-46FA6580ECDC}"/>
              </a:ext>
            </a:extLst>
          </p:cNvPr>
          <p:cNvSpPr>
            <a:spLocks noGrp="1"/>
          </p:cNvSpPr>
          <p:nvPr>
            <p:ph idx="1"/>
          </p:nvPr>
        </p:nvSpPr>
        <p:spPr>
          <a:xfrm>
            <a:off x="1631576" y="1825625"/>
            <a:ext cx="9722224" cy="4351338"/>
          </a:xfrm>
        </p:spPr>
        <p:txBody>
          <a:bodyPr/>
          <a:lstStyle/>
          <a:p>
            <a:r>
              <a:rPr lang="en-GB" dirty="0"/>
              <a:t>Invent your own (design and/or code)</a:t>
            </a:r>
          </a:p>
          <a:p>
            <a:endParaRPr lang="en-GB" dirty="0"/>
          </a:p>
          <a:p>
            <a:r>
              <a:rPr lang="en-GB" dirty="0"/>
              <a:t>Implement and extend my Teletubbies language</a:t>
            </a:r>
          </a:p>
          <a:p>
            <a:endParaRPr lang="en-GB" dirty="0"/>
          </a:p>
          <a:p>
            <a:r>
              <a:rPr lang="en-GB" dirty="0"/>
              <a:t>Use an existing language</a:t>
            </a:r>
          </a:p>
          <a:p>
            <a:endParaRPr lang="en-GB" dirty="0"/>
          </a:p>
        </p:txBody>
      </p:sp>
    </p:spTree>
    <p:extLst>
      <p:ext uri="{BB962C8B-B14F-4D97-AF65-F5344CB8AC3E}">
        <p14:creationId xmlns:p14="http://schemas.microsoft.com/office/powerpoint/2010/main" val="87684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CodeGolf</Template>
  <TotalTime>5022</TotalTime>
  <Words>635</Words>
  <Application>Microsoft Office PowerPoint</Application>
  <PresentationFormat>Widescreen</PresentationFormat>
  <Paragraphs>115</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Welcome To York Code Dojo</vt:lpstr>
      <vt:lpstr>Agenda</vt:lpstr>
      <vt:lpstr>Code Dojo</vt:lpstr>
      <vt:lpstr>PowerPoint Presentation</vt:lpstr>
      <vt:lpstr>INTERCAL</vt:lpstr>
      <vt:lpstr>PIET</vt:lpstr>
      <vt:lpstr>Befunge</vt:lpstr>
      <vt:lpstr>PowerPoint Presentation</vt:lpstr>
      <vt:lpstr>Tonight</vt:lpstr>
      <vt:lpstr>Resources</vt:lpstr>
      <vt:lpstr>York Developers include…</vt:lpstr>
    </vt:vector>
  </TitlesOfParts>
  <Company>Proactis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York Code Dojo</dc:title>
  <dc:creator>David Betteridge</dc:creator>
  <cp:lastModifiedBy>David Betteridge</cp:lastModifiedBy>
  <cp:revision>72</cp:revision>
  <dcterms:created xsi:type="dcterms:W3CDTF">2016-03-25T23:14:04Z</dcterms:created>
  <dcterms:modified xsi:type="dcterms:W3CDTF">2019-03-13T18:21:20Z</dcterms:modified>
</cp:coreProperties>
</file>