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3" r:id="rId4"/>
    <p:sldId id="264" r:id="rId5"/>
    <p:sldId id="265" r:id="rId6"/>
    <p:sldId id="266" r:id="rId7"/>
    <p:sldId id="267" r:id="rId8"/>
    <p:sldId id="270" r:id="rId9"/>
    <p:sldId id="269" r:id="rId10"/>
    <p:sldId id="268" r:id="rId11"/>
    <p:sldId id="262" r:id="rId12"/>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43" d="100"/>
          <a:sy n="43" d="100"/>
        </p:scale>
        <p:origin x="214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12/03/2019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languages do </a:t>
            </a:r>
            <a:r>
              <a:rPr lang="en-GB"/>
              <a:t>you know?</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11</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First language created in 1972</a:t>
            </a:r>
          </a:p>
          <a:p>
            <a:endParaRPr lang="en-GB" dirty="0"/>
          </a:p>
          <a:p>
            <a:r>
              <a:rPr lang="en-GB" dirty="0"/>
              <a:t>Designed to be completely different from all other languages of it’s time</a:t>
            </a:r>
          </a:p>
          <a:p>
            <a:endParaRPr lang="en-GB" dirty="0"/>
          </a:p>
          <a:p>
            <a:r>
              <a:rPr lang="en-GB" dirty="0"/>
              <a:t>PLEASE 1/3 to 1/5</a:t>
            </a:r>
          </a:p>
          <a:p>
            <a:endParaRPr lang="en-GB" dirty="0"/>
          </a:p>
          <a:p>
            <a:r>
              <a:rPr lang="en-GB" dirty="0"/>
              <a:t>Both the language and documentation were written to make no sense!</a:t>
            </a:r>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21568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Programs look like </a:t>
            </a:r>
            <a:r>
              <a:rPr lang="en-GB" sz="1200" b="1" i="0" u="none" strike="noStrike" kern="1200" dirty="0">
                <a:solidFill>
                  <a:schemeClr val="tx1"/>
                </a:solidFill>
                <a:effectLst/>
                <a:latin typeface="+mn-lt"/>
                <a:ea typeface="+mn-ea"/>
                <a:cs typeface="+mn-cs"/>
              </a:rPr>
              <a:t>abstract</a:t>
            </a:r>
            <a:r>
              <a:rPr lang="en-GB" sz="1200" b="0" i="0" u="none" strike="noStrike" kern="1200" dirty="0">
                <a:solidFill>
                  <a:schemeClr val="tx1"/>
                </a:solidFill>
                <a:effectLst/>
                <a:latin typeface="+mn-lt"/>
                <a:ea typeface="+mn-ea"/>
                <a:cs typeface="+mn-cs"/>
              </a:rPr>
              <a:t> paintings. It uses 20 </a:t>
            </a:r>
            <a:r>
              <a:rPr lang="en-GB" sz="1200" b="0" i="0" u="none" strike="noStrike" kern="1200" dirty="0" err="1">
                <a:solidFill>
                  <a:schemeClr val="tx1"/>
                </a:solidFill>
                <a:effectLst/>
                <a:latin typeface="+mn-lt"/>
                <a:ea typeface="+mn-ea"/>
                <a:cs typeface="+mn-cs"/>
              </a:rPr>
              <a:t>colors</a:t>
            </a:r>
            <a:r>
              <a:rPr lang="en-GB" sz="1200" b="0" i="0" u="none" strike="noStrike" kern="1200" dirty="0">
                <a:solidFill>
                  <a:schemeClr val="tx1"/>
                </a:solidFill>
                <a:effectLst/>
                <a:latin typeface="+mn-lt"/>
                <a:ea typeface="+mn-ea"/>
                <a:cs typeface="+mn-cs"/>
              </a:rPr>
              <a:t>, of which 18 are related cyclically through a </a:t>
            </a:r>
            <a:r>
              <a:rPr lang="en-GB" sz="1200" b="1" i="0" u="none" strike="noStrike" kern="1200" dirty="0">
                <a:solidFill>
                  <a:schemeClr val="tx1"/>
                </a:solidFill>
                <a:effectLst/>
                <a:latin typeface="+mn-lt"/>
                <a:ea typeface="+mn-ea"/>
                <a:cs typeface="+mn-cs"/>
              </a:rPr>
              <a:t>lightness</a:t>
            </a:r>
            <a:r>
              <a:rPr lang="en-GB" sz="1200" b="0" i="0" u="none" strike="noStrike" kern="1200" dirty="0">
                <a:solidFill>
                  <a:schemeClr val="tx1"/>
                </a:solidFill>
                <a:effectLst/>
                <a:latin typeface="+mn-lt"/>
                <a:ea typeface="+mn-ea"/>
                <a:cs typeface="+mn-cs"/>
              </a:rPr>
              <a:t> cycle and a </a:t>
            </a:r>
            <a:r>
              <a:rPr lang="en-GB" sz="1200" b="1" i="0" u="none" strike="noStrike" kern="1200" dirty="0">
                <a:solidFill>
                  <a:schemeClr val="tx1"/>
                </a:solidFill>
                <a:effectLst/>
                <a:latin typeface="+mn-lt"/>
                <a:ea typeface="+mn-ea"/>
                <a:cs typeface="+mn-cs"/>
              </a:rPr>
              <a:t>hue</a:t>
            </a:r>
            <a:r>
              <a:rPr lang="en-GB" sz="1200" b="0" i="0" u="none" strike="noStrike" kern="1200" dirty="0">
                <a:solidFill>
                  <a:schemeClr val="tx1"/>
                </a:solidFill>
                <a:effectLst/>
                <a:latin typeface="+mn-lt"/>
                <a:ea typeface="+mn-ea"/>
                <a:cs typeface="+mn-cs"/>
              </a:rPr>
              <a:t> cycle. A single stack is used for data storage, together with some unusual operations. </a:t>
            </a:r>
          </a:p>
          <a:p>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51494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Program is as hard to compile as possible</a:t>
            </a:r>
          </a:p>
          <a:p>
            <a:r>
              <a:rPr lang="en-GB" dirty="0"/>
              <a:t>On a 2D grid</a:t>
            </a:r>
          </a:p>
          <a:p>
            <a:r>
              <a:rPr lang="en-GB" dirty="0"/>
              <a:t>Leeds Code Dojo</a:t>
            </a:r>
          </a:p>
          <a:p>
            <a:endParaRPr lang="en-GB" dirty="0"/>
          </a:p>
          <a:p>
            <a:r>
              <a:rPr lang="en-GB" dirty="0"/>
              <a:t>And there are many </a:t>
            </a:r>
            <a:r>
              <a:rPr lang="en-GB" dirty="0" err="1"/>
              <a:t>many</a:t>
            </a:r>
            <a:r>
              <a:rPr lang="en-GB" dirty="0"/>
              <a:t> more!</a:t>
            </a:r>
          </a:p>
        </p:txBody>
      </p:sp>
      <p:sp>
        <p:nvSpPr>
          <p:cNvPr id="4" name="Slide Number Placeholder 3"/>
          <p:cNvSpPr>
            <a:spLocks noGrp="1"/>
          </p:cNvSpPr>
          <p:nvPr>
            <p:ph type="sldNum" sz="quarter" idx="5"/>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2044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variables called Po,  </a:t>
            </a:r>
            <a:r>
              <a:rPr lang="en-GB" dirty="0" err="1"/>
              <a:t>Laa</a:t>
            </a:r>
            <a:r>
              <a:rPr lang="en-GB" dirty="0"/>
              <a:t> </a:t>
            </a:r>
            <a:r>
              <a:rPr lang="en-GB" dirty="0" err="1"/>
              <a:t>Laa</a:t>
            </a:r>
            <a:r>
              <a:rPr lang="en-GB" dirty="0"/>
              <a:t>, </a:t>
            </a:r>
            <a:r>
              <a:rPr lang="en-GB" dirty="0" err="1"/>
              <a:t>Tinky</a:t>
            </a:r>
            <a:r>
              <a:rPr lang="en-GB" dirty="0"/>
              <a:t> </a:t>
            </a:r>
            <a:r>
              <a:rPr lang="en-GB" dirty="0" err="1"/>
              <a:t>Winky</a:t>
            </a:r>
            <a:r>
              <a:rPr lang="en-GB" dirty="0"/>
              <a:t> and Dipsy</a:t>
            </a:r>
          </a:p>
          <a:p>
            <a:endParaRPr lang="en-GB" dirty="0"/>
          </a:p>
          <a:p>
            <a:r>
              <a:rPr lang="en-GB" dirty="0"/>
              <a:t>Po is Green  (assign a constant)</a:t>
            </a:r>
          </a:p>
          <a:p>
            <a:r>
              <a:rPr lang="en-GB" dirty="0"/>
              <a:t>Ask Po         (print variable)</a:t>
            </a:r>
          </a:p>
          <a:p>
            <a:endParaRPr lang="en-GB" dirty="0"/>
          </a:p>
          <a:p>
            <a:r>
              <a:rPr lang="en-GB" dirty="0"/>
              <a:t>Po speaks to </a:t>
            </a:r>
            <a:r>
              <a:rPr lang="en-GB" dirty="0" err="1"/>
              <a:t>Laa</a:t>
            </a:r>
            <a:r>
              <a:rPr lang="en-GB" dirty="0"/>
              <a:t> </a:t>
            </a:r>
            <a:r>
              <a:rPr lang="en-GB" dirty="0" err="1"/>
              <a:t>Laa</a:t>
            </a:r>
            <a:r>
              <a:rPr lang="en-GB" dirty="0"/>
              <a:t>  (assign a variable to another variable)</a:t>
            </a:r>
          </a:p>
          <a:p>
            <a:r>
              <a:rPr lang="en-GB" dirty="0"/>
              <a:t>Ask </a:t>
            </a:r>
            <a:r>
              <a:rPr lang="en-GB" dirty="0" err="1"/>
              <a:t>Laa</a:t>
            </a:r>
            <a:r>
              <a:rPr lang="en-GB" dirty="0"/>
              <a:t> </a:t>
            </a:r>
            <a:r>
              <a:rPr lang="en-GB" dirty="0" err="1"/>
              <a:t>Laa</a:t>
            </a:r>
            <a:endParaRPr lang="en-GB" dirty="0"/>
          </a:p>
          <a:p>
            <a:endParaRPr lang="en-GB" dirty="0"/>
          </a:p>
          <a:p>
            <a:r>
              <a:rPr lang="en-GB" dirty="0"/>
              <a:t>Po yells to </a:t>
            </a:r>
            <a:r>
              <a:rPr lang="en-GB" dirty="0" err="1"/>
              <a:t>Tinky</a:t>
            </a:r>
            <a:r>
              <a:rPr lang="en-GB" dirty="0"/>
              <a:t> </a:t>
            </a:r>
            <a:r>
              <a:rPr lang="en-GB" dirty="0" err="1"/>
              <a:t>Winky</a:t>
            </a:r>
            <a:r>
              <a:rPr lang="en-GB" dirty="0"/>
              <a:t> (but in uppercase  - whisper for lowercase )</a:t>
            </a:r>
          </a:p>
          <a:p>
            <a:r>
              <a:rPr lang="en-GB" dirty="0"/>
              <a:t>Ask </a:t>
            </a:r>
            <a:r>
              <a:rPr lang="en-GB" dirty="0" err="1"/>
              <a:t>Tinky</a:t>
            </a:r>
            <a:r>
              <a:rPr lang="en-GB" dirty="0"/>
              <a:t> </a:t>
            </a:r>
            <a:r>
              <a:rPr lang="en-GB" dirty="0" err="1"/>
              <a:t>Winky</a:t>
            </a:r>
            <a:endParaRPr lang="en-GB" dirty="0"/>
          </a:p>
          <a:p>
            <a:endParaRPr lang="en-GB" dirty="0"/>
          </a:p>
          <a:p>
            <a:r>
              <a:rPr lang="en-GB" dirty="0"/>
              <a:t>Tell Dipsy your address  (user input)</a:t>
            </a:r>
          </a:p>
          <a:p>
            <a:r>
              <a:rPr lang="en-GB" dirty="0"/>
              <a:t>Ask Dipsy</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1756362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Keep parsing easy</a:t>
            </a:r>
          </a:p>
        </p:txBody>
      </p:sp>
      <p:sp>
        <p:nvSpPr>
          <p:cNvPr id="4" name="Slide Number Placeholder 3"/>
          <p:cNvSpPr>
            <a:spLocks noGrp="1"/>
          </p:cNvSpPr>
          <p:nvPr>
            <p:ph type="sldNum" sz="quarter" idx="5"/>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189261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solang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147C-6C83-4072-A0EC-09786271B688}"/>
              </a:ext>
            </a:extLst>
          </p:cNvPr>
          <p:cNvSpPr>
            <a:spLocks noGrp="1"/>
          </p:cNvSpPr>
          <p:nvPr>
            <p:ph type="title"/>
          </p:nvPr>
        </p:nvSpPr>
        <p:spPr>
          <a:xfrm>
            <a:off x="1255058" y="365125"/>
            <a:ext cx="10098741" cy="1325563"/>
          </a:xfrm>
        </p:spPr>
        <p:txBody>
          <a:bodyPr/>
          <a:lstStyle/>
          <a:p>
            <a:r>
              <a:rPr lang="en-GB" dirty="0"/>
              <a:t>Resources</a:t>
            </a:r>
          </a:p>
        </p:txBody>
      </p:sp>
      <p:sp>
        <p:nvSpPr>
          <p:cNvPr id="3" name="Content Placeholder 2">
            <a:extLst>
              <a:ext uri="{FF2B5EF4-FFF2-40B4-BE49-F238E27FC236}">
                <a16:creationId xmlns:a16="http://schemas.microsoft.com/office/drawing/2014/main" id="{3E630999-C87A-47ED-9B5F-40ACAAA5B34E}"/>
              </a:ext>
            </a:extLst>
          </p:cNvPr>
          <p:cNvSpPr>
            <a:spLocks noGrp="1"/>
          </p:cNvSpPr>
          <p:nvPr>
            <p:ph idx="1"/>
          </p:nvPr>
        </p:nvSpPr>
        <p:spPr>
          <a:xfrm>
            <a:off x="1757082" y="1825625"/>
            <a:ext cx="9596718" cy="4351338"/>
          </a:xfrm>
        </p:spPr>
        <p:txBody>
          <a:bodyPr/>
          <a:lstStyle/>
          <a:p>
            <a:r>
              <a:rPr lang="en-GB" dirty="0">
                <a:hlinkClick r:id="rId2"/>
              </a:rPr>
              <a:t>https://esolangs.org</a:t>
            </a:r>
            <a:endParaRPr lang="en-GB" dirty="0"/>
          </a:p>
          <a:p>
            <a:endParaRPr lang="en-GB" dirty="0"/>
          </a:p>
          <a:p>
            <a:r>
              <a:rPr lang="en-GB" dirty="0"/>
              <a:t>https://github.com/YorkCodeDojo/EsotericLanguages</a:t>
            </a:r>
          </a:p>
        </p:txBody>
      </p:sp>
    </p:spTree>
    <p:extLst>
      <p:ext uri="{BB962C8B-B14F-4D97-AF65-F5344CB8AC3E}">
        <p14:creationId xmlns:p14="http://schemas.microsoft.com/office/powerpoint/2010/main" val="174835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612628" y="1097408"/>
            <a:ext cx="10220783" cy="3847207"/>
          </a:xfrm>
          <a:prstGeom prst="rect">
            <a:avLst/>
          </a:prstGeom>
          <a:noFill/>
        </p:spPr>
        <p:txBody>
          <a:bodyPr wrap="square" rtlCol="0">
            <a:spAutoFit/>
          </a:bodyPr>
          <a:lstStyle/>
          <a:p>
            <a:endParaRPr lang="en-GB" sz="3200" dirty="0"/>
          </a:p>
          <a:p>
            <a:r>
              <a:rPr lang="en-GB" sz="3600" dirty="0"/>
              <a:t>“An </a:t>
            </a:r>
            <a:r>
              <a:rPr lang="en-GB" sz="3600" b="1" dirty="0"/>
              <a:t>esoteric programming language</a:t>
            </a:r>
            <a:r>
              <a:rPr lang="en-GB" sz="3600" dirty="0"/>
              <a:t> (</a:t>
            </a:r>
            <a:r>
              <a:rPr lang="en-GB" sz="3600" dirty="0" err="1"/>
              <a:t>ess</a:t>
            </a:r>
            <a:r>
              <a:rPr lang="en-GB" sz="3600" dirty="0"/>
              <a:t>-oh-</a:t>
            </a:r>
            <a:r>
              <a:rPr lang="en-GB" sz="3600" dirty="0" err="1"/>
              <a:t>terr</a:t>
            </a:r>
            <a:r>
              <a:rPr lang="en-GB" sz="3600" dirty="0"/>
              <a:t>-ick), or </a:t>
            </a:r>
            <a:r>
              <a:rPr lang="en-GB" sz="3600" b="1" dirty="0" err="1"/>
              <a:t>esolang</a:t>
            </a:r>
            <a:r>
              <a:rPr lang="en-GB" sz="3600" dirty="0"/>
              <a:t>, is a computer programming language designed to experiment with weird ideas, to be hard to program in, or as a joke, rather than for practical use. “</a:t>
            </a:r>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INTERCAL</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4031873"/>
          </a:xfrm>
          <a:prstGeom prst="rect">
            <a:avLst/>
          </a:prstGeom>
          <a:noFill/>
        </p:spPr>
        <p:txBody>
          <a:bodyPr wrap="square" rtlCol="0">
            <a:spAutoFit/>
          </a:bodyPr>
          <a:lstStyle/>
          <a:p>
            <a:r>
              <a:rPr lang="en-GB" sz="3200" dirty="0"/>
              <a:t>PLEASE ,1 &lt;- #2</a:t>
            </a:r>
          </a:p>
          <a:p>
            <a:r>
              <a:rPr lang="en-GB" sz="3200" dirty="0"/>
              <a:t>DO .1 &lt;- #2</a:t>
            </a:r>
          </a:p>
          <a:p>
            <a:r>
              <a:rPr lang="en-GB" sz="3200" dirty="0"/>
              <a:t>DO ,1 SUB .1 &lt;- #1</a:t>
            </a:r>
          </a:p>
          <a:p>
            <a:r>
              <a:rPr lang="en-GB" sz="3200" dirty="0"/>
              <a:t>DO ,1 SUB #1 &lt;- ,1 SUB #2</a:t>
            </a:r>
          </a:p>
          <a:p>
            <a:r>
              <a:rPr lang="en-GB" sz="3200" dirty="0"/>
              <a:t>PLEASE ;1 &lt;- #2 BY #2</a:t>
            </a:r>
          </a:p>
          <a:p>
            <a:r>
              <a:rPr lang="en-GB" sz="3200" dirty="0"/>
              <a:t>DO ;1 SUB #1 #2 &lt;- ,1 SUB ,1 SUB .1</a:t>
            </a:r>
          </a:p>
          <a:p>
            <a:r>
              <a:rPr lang="en-GB" sz="3200" dirty="0"/>
              <a:t>DO READ OUT ;1SUB#1.1</a:t>
            </a:r>
          </a:p>
          <a:p>
            <a:r>
              <a:rPr lang="en-GB" sz="3200" dirty="0"/>
              <a:t>DO GIVE UP</a:t>
            </a:r>
          </a:p>
        </p:txBody>
      </p:sp>
    </p:spTree>
    <p:extLst>
      <p:ext uri="{BB962C8B-B14F-4D97-AF65-F5344CB8AC3E}">
        <p14:creationId xmlns:p14="http://schemas.microsoft.com/office/powerpoint/2010/main" val="3220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05B9-28A3-44FA-B9CB-8E236788F50E}"/>
              </a:ext>
            </a:extLst>
          </p:cNvPr>
          <p:cNvSpPr>
            <a:spLocks noGrp="1"/>
          </p:cNvSpPr>
          <p:nvPr>
            <p:ph type="title"/>
          </p:nvPr>
        </p:nvSpPr>
        <p:spPr>
          <a:xfrm>
            <a:off x="2366682" y="365125"/>
            <a:ext cx="8987118" cy="1325563"/>
          </a:xfrm>
        </p:spPr>
        <p:txBody>
          <a:bodyPr/>
          <a:lstStyle/>
          <a:p>
            <a:r>
              <a:rPr lang="en-GB" dirty="0"/>
              <a:t>PIET</a:t>
            </a:r>
          </a:p>
        </p:txBody>
      </p:sp>
      <p:pic>
        <p:nvPicPr>
          <p:cNvPr id="4" name="Content Placeholder 3">
            <a:extLst>
              <a:ext uri="{FF2B5EF4-FFF2-40B4-BE49-F238E27FC236}">
                <a16:creationId xmlns:a16="http://schemas.microsoft.com/office/drawing/2014/main" id="{976D0B73-65E3-4B3F-9C3A-408A6FDCA126}"/>
              </a:ext>
            </a:extLst>
          </p:cNvPr>
          <p:cNvPicPr>
            <a:picLocks noGrp="1" noChangeAspect="1"/>
          </p:cNvPicPr>
          <p:nvPr>
            <p:ph idx="1"/>
          </p:nvPr>
        </p:nvPicPr>
        <p:blipFill>
          <a:blip r:embed="rId3"/>
          <a:stretch>
            <a:fillRect/>
          </a:stretch>
        </p:blipFill>
        <p:spPr>
          <a:xfrm>
            <a:off x="1746716" y="1690688"/>
            <a:ext cx="5762625" cy="2133600"/>
          </a:xfrm>
          <a:prstGeom prst="rect">
            <a:avLst/>
          </a:prstGeom>
        </p:spPr>
      </p:pic>
      <p:pic>
        <p:nvPicPr>
          <p:cNvPr id="5" name="Picture 4">
            <a:extLst>
              <a:ext uri="{FF2B5EF4-FFF2-40B4-BE49-F238E27FC236}">
                <a16:creationId xmlns:a16="http://schemas.microsoft.com/office/drawing/2014/main" id="{E32B4103-71C1-43FA-97C8-DF76862BD6F7}"/>
              </a:ext>
            </a:extLst>
          </p:cNvPr>
          <p:cNvPicPr>
            <a:picLocks noChangeAspect="1"/>
          </p:cNvPicPr>
          <p:nvPr/>
        </p:nvPicPr>
        <p:blipFill>
          <a:blip r:embed="rId4"/>
          <a:stretch>
            <a:fillRect/>
          </a:stretch>
        </p:blipFill>
        <p:spPr>
          <a:xfrm>
            <a:off x="6860241" y="3469341"/>
            <a:ext cx="3981450" cy="2657475"/>
          </a:xfrm>
          <a:prstGeom prst="rect">
            <a:avLst/>
          </a:prstGeom>
        </p:spPr>
      </p:pic>
      <p:pic>
        <p:nvPicPr>
          <p:cNvPr id="7" name="Picture 6" descr="A picture containing screenshot&#10;&#10;Description generated with high confidence">
            <a:extLst>
              <a:ext uri="{FF2B5EF4-FFF2-40B4-BE49-F238E27FC236}">
                <a16:creationId xmlns:a16="http://schemas.microsoft.com/office/drawing/2014/main" id="{2300FA78-D43D-43FA-BE78-4BFDAFD2A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834" y="1277693"/>
            <a:ext cx="5016332" cy="4849123"/>
          </a:xfrm>
          <a:prstGeom prst="rect">
            <a:avLst/>
          </a:prstGeom>
        </p:spPr>
      </p:pic>
    </p:spTree>
    <p:extLst>
      <p:ext uri="{BB962C8B-B14F-4D97-AF65-F5344CB8AC3E}">
        <p14:creationId xmlns:p14="http://schemas.microsoft.com/office/powerpoint/2010/main" val="6426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E235-19CB-4933-A47F-CB1BF4E2F979}"/>
              </a:ext>
            </a:extLst>
          </p:cNvPr>
          <p:cNvSpPr>
            <a:spLocks noGrp="1"/>
          </p:cNvSpPr>
          <p:nvPr>
            <p:ph type="title"/>
          </p:nvPr>
        </p:nvSpPr>
        <p:spPr>
          <a:xfrm>
            <a:off x="1667434" y="365125"/>
            <a:ext cx="9686365" cy="1325563"/>
          </a:xfrm>
        </p:spPr>
        <p:txBody>
          <a:bodyPr/>
          <a:lstStyle/>
          <a:p>
            <a:r>
              <a:rPr lang="en-GB" dirty="0" err="1"/>
              <a:t>Befunge</a:t>
            </a:r>
            <a:endParaRPr lang="en-GB" dirty="0"/>
          </a:p>
        </p:txBody>
      </p:sp>
      <p:sp>
        <p:nvSpPr>
          <p:cNvPr id="3" name="Content Placeholder 2">
            <a:extLst>
              <a:ext uri="{FF2B5EF4-FFF2-40B4-BE49-F238E27FC236}">
                <a16:creationId xmlns:a16="http://schemas.microsoft.com/office/drawing/2014/main" id="{3221EC0D-A78D-4A0F-A3BF-61AC8F8363DF}"/>
              </a:ext>
            </a:extLst>
          </p:cNvPr>
          <p:cNvSpPr>
            <a:spLocks noGrp="1"/>
          </p:cNvSpPr>
          <p:nvPr>
            <p:ph idx="1"/>
          </p:nvPr>
        </p:nvSpPr>
        <p:spPr>
          <a:xfrm>
            <a:off x="3603811" y="1384300"/>
            <a:ext cx="9525000" cy="612775"/>
          </a:xfrm>
        </p:spPr>
        <p:txBody>
          <a:bodyPr/>
          <a:lstStyle/>
          <a:p>
            <a:pPr marL="0" indent="0">
              <a:buNone/>
            </a:pPr>
            <a:r>
              <a:rPr lang="en-GB" dirty="0"/>
              <a:t>64+"!</a:t>
            </a:r>
            <a:r>
              <a:rPr lang="en-GB" dirty="0" err="1"/>
              <a:t>dlroW</a:t>
            </a:r>
            <a:r>
              <a:rPr lang="en-GB" dirty="0"/>
              <a:t> ,</a:t>
            </a:r>
            <a:r>
              <a:rPr lang="en-GB" dirty="0" err="1"/>
              <a:t>olleH</a:t>
            </a:r>
            <a:r>
              <a:rPr lang="en-GB" dirty="0"/>
              <a:t>"&gt;:#,_@</a:t>
            </a:r>
          </a:p>
        </p:txBody>
      </p:sp>
      <p:pic>
        <p:nvPicPr>
          <p:cNvPr id="4" name="Picture 3">
            <a:extLst>
              <a:ext uri="{FF2B5EF4-FFF2-40B4-BE49-F238E27FC236}">
                <a16:creationId xmlns:a16="http://schemas.microsoft.com/office/drawing/2014/main" id="{439E0ED7-100C-46C7-9DBF-80861B132573}"/>
              </a:ext>
            </a:extLst>
          </p:cNvPr>
          <p:cNvPicPr>
            <a:picLocks noChangeAspect="1"/>
          </p:cNvPicPr>
          <p:nvPr/>
        </p:nvPicPr>
        <p:blipFill>
          <a:blip r:embed="rId3"/>
          <a:stretch>
            <a:fillRect/>
          </a:stretch>
        </p:blipFill>
        <p:spPr>
          <a:xfrm>
            <a:off x="2638144" y="2263775"/>
            <a:ext cx="7381875" cy="4229100"/>
          </a:xfrm>
          <a:prstGeom prst="rect">
            <a:avLst/>
          </a:prstGeom>
        </p:spPr>
      </p:pic>
    </p:spTree>
    <p:extLst>
      <p:ext uri="{BB962C8B-B14F-4D97-AF65-F5344CB8AC3E}">
        <p14:creationId xmlns:p14="http://schemas.microsoft.com/office/powerpoint/2010/main" val="391745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F6F5-E3A9-4425-A2EF-4B7BA2A766E4}"/>
              </a:ext>
            </a:extLst>
          </p:cNvPr>
          <p:cNvSpPr>
            <a:spLocks noGrp="1"/>
          </p:cNvSpPr>
          <p:nvPr>
            <p:ph type="title"/>
          </p:nvPr>
        </p:nvSpPr>
        <p:spPr>
          <a:xfrm>
            <a:off x="1506070" y="365125"/>
            <a:ext cx="9847729" cy="1325563"/>
          </a:xfrm>
        </p:spPr>
        <p:txBody>
          <a:bodyPr/>
          <a:lstStyle/>
          <a:p>
            <a:pPr algn="ctr"/>
            <a:endParaRPr lang="en-GB" dirty="0"/>
          </a:p>
        </p:txBody>
      </p:sp>
      <p:pic>
        <p:nvPicPr>
          <p:cNvPr id="5" name="Content Placeholder 4" descr="A group of stuffed animals&#10;&#10;Description generated with high confidence">
            <a:extLst>
              <a:ext uri="{FF2B5EF4-FFF2-40B4-BE49-F238E27FC236}">
                <a16:creationId xmlns:a16="http://schemas.microsoft.com/office/drawing/2014/main" id="{F02D923A-4090-472B-8648-301CB9FA8B9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43719" y="996297"/>
            <a:ext cx="3735294" cy="5602941"/>
          </a:xfrm>
        </p:spPr>
      </p:pic>
    </p:spTree>
    <p:extLst>
      <p:ext uri="{BB962C8B-B14F-4D97-AF65-F5344CB8AC3E}">
        <p14:creationId xmlns:p14="http://schemas.microsoft.com/office/powerpoint/2010/main" val="120673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955-3792-4C86-8860-24F3CE6D89F7}"/>
              </a:ext>
            </a:extLst>
          </p:cNvPr>
          <p:cNvSpPr>
            <a:spLocks noGrp="1"/>
          </p:cNvSpPr>
          <p:nvPr>
            <p:ph type="title"/>
          </p:nvPr>
        </p:nvSpPr>
        <p:spPr>
          <a:xfrm>
            <a:off x="1470212" y="365125"/>
            <a:ext cx="9883588" cy="1325563"/>
          </a:xfrm>
        </p:spPr>
        <p:txBody>
          <a:bodyPr/>
          <a:lstStyle/>
          <a:p>
            <a:r>
              <a:rPr lang="en-GB" dirty="0"/>
              <a:t>Tonight</a:t>
            </a:r>
          </a:p>
        </p:txBody>
      </p:sp>
      <p:sp>
        <p:nvSpPr>
          <p:cNvPr id="3" name="Content Placeholder 2">
            <a:extLst>
              <a:ext uri="{FF2B5EF4-FFF2-40B4-BE49-F238E27FC236}">
                <a16:creationId xmlns:a16="http://schemas.microsoft.com/office/drawing/2014/main" id="{B373C273-8937-4B58-BC8C-46FA6580ECDC}"/>
              </a:ext>
            </a:extLst>
          </p:cNvPr>
          <p:cNvSpPr>
            <a:spLocks noGrp="1"/>
          </p:cNvSpPr>
          <p:nvPr>
            <p:ph idx="1"/>
          </p:nvPr>
        </p:nvSpPr>
        <p:spPr>
          <a:xfrm>
            <a:off x="1631576" y="1825625"/>
            <a:ext cx="9722224" cy="4351338"/>
          </a:xfrm>
        </p:spPr>
        <p:txBody>
          <a:bodyPr/>
          <a:lstStyle/>
          <a:p>
            <a:r>
              <a:rPr lang="en-GB" dirty="0"/>
              <a:t>Invent your own (design and/or code)</a:t>
            </a:r>
          </a:p>
          <a:p>
            <a:endParaRPr lang="en-GB" dirty="0"/>
          </a:p>
          <a:p>
            <a:r>
              <a:rPr lang="en-GB" dirty="0"/>
              <a:t>Implement and extend my Teletubbies language</a:t>
            </a:r>
          </a:p>
          <a:p>
            <a:endParaRPr lang="en-GB" dirty="0"/>
          </a:p>
          <a:p>
            <a:r>
              <a:rPr lang="en-GB" dirty="0"/>
              <a:t>Use an existing language</a:t>
            </a:r>
          </a:p>
          <a:p>
            <a:endParaRPr lang="en-GB" dirty="0"/>
          </a:p>
        </p:txBody>
      </p:sp>
    </p:spTree>
    <p:extLst>
      <p:ext uri="{BB962C8B-B14F-4D97-AF65-F5344CB8AC3E}">
        <p14:creationId xmlns:p14="http://schemas.microsoft.com/office/powerpoint/2010/main" val="8768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4967</TotalTime>
  <Words>630</Words>
  <Application>Microsoft Office PowerPoint</Application>
  <PresentationFormat>Widescreen</PresentationFormat>
  <Paragraphs>112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Welcome To York Code Dojo</vt:lpstr>
      <vt:lpstr>Agenda</vt:lpstr>
      <vt:lpstr>Code Dojo</vt:lpstr>
      <vt:lpstr>PowerPoint Presentation</vt:lpstr>
      <vt:lpstr>INTERCAL</vt:lpstr>
      <vt:lpstr>PIET</vt:lpstr>
      <vt:lpstr>Befunge</vt:lpstr>
      <vt:lpstr>PowerPoint Presentation</vt:lpstr>
      <vt:lpstr>Tonight</vt:lpstr>
      <vt:lpstr>Resources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71</cp:revision>
  <dcterms:created xsi:type="dcterms:W3CDTF">2016-03-25T23:14:04Z</dcterms:created>
  <dcterms:modified xsi:type="dcterms:W3CDTF">2019-03-12T22:33:24Z</dcterms:modified>
</cp:coreProperties>
</file>