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2" r:id="rId6"/>
    <p:sldId id="263" r:id="rId7"/>
    <p:sldId id="261" r:id="rId8"/>
    <p:sldId id="259" r:id="rId9"/>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19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09/01/2018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159039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162313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Code up a solution to the problem which I will describe in a moment.</a:t>
            </a:r>
          </a:p>
          <a:p>
            <a:pPr marL="0" indent="0">
              <a:buNone/>
            </a:pPr>
            <a:endParaRPr lang="en-GB" dirty="0"/>
          </a:p>
          <a:p>
            <a:pPr marL="0" indent="0">
              <a:buNone/>
            </a:pPr>
            <a:r>
              <a:rPr lang="en-GB" dirty="0"/>
              <a:t>Extend your solution with your additional requirement.  I will give each group a different requirement.</a:t>
            </a:r>
          </a:p>
          <a:p>
            <a:pPr marL="0" indent="0">
              <a:buNone/>
            </a:pPr>
            <a:endParaRPr lang="en-GB" dirty="0"/>
          </a:p>
          <a:p>
            <a:pPr marL="0" indent="0">
              <a:buNone/>
            </a:pPr>
            <a:r>
              <a:rPr lang="en-GB" dirty="0"/>
              <a:t>Ensure your requirement has unit tests.  The unit tests cannot include any comments.</a:t>
            </a:r>
          </a:p>
          <a:p>
            <a:pPr marL="0" indent="0">
              <a:buNone/>
            </a:pPr>
            <a:endParaRPr lang="en-GB" dirty="0"/>
          </a:p>
          <a:p>
            <a:pPr marL="0" indent="0">
              <a:buNone/>
            </a:pPr>
            <a:r>
              <a:rPr lang="en-GB" dirty="0"/>
              <a:t>Group-by-group you give me your unit tests,  and we all try and implement your requirement just using your unit test</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75635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406885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Unit Testing Game</a:t>
            </a:r>
          </a:p>
        </p:txBody>
      </p:sp>
      <p:sp>
        <p:nvSpPr>
          <p:cNvPr id="3" name="Subtitle 2"/>
          <p:cNvSpPr>
            <a:spLocks noGrp="1"/>
          </p:cNvSpPr>
          <p:nvPr>
            <p:ph type="subTitle" idx="1"/>
          </p:nvPr>
        </p:nvSpPr>
        <p:spPr/>
        <p:txBody>
          <a:bodyPr/>
          <a:lstStyle/>
          <a:p>
            <a:r>
              <a:rPr lang="en-GB" dirty="0"/>
              <a:t>David Betteridge</a:t>
            </a:r>
          </a:p>
          <a:p>
            <a:r>
              <a:rPr lang="en-GB" dirty="0"/>
              <a:t>david@yorkdevelopers.org</a:t>
            </a:r>
          </a:p>
          <a:p>
            <a:r>
              <a:rPr lang="en-GB" dirty="0"/>
              <a:t>@</a:t>
            </a:r>
            <a:r>
              <a:rPr lang="en-GB" dirty="0" err="1"/>
              <a:t>da_betteridge</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49F-7ED7-4641-8C95-55CC38149BCF}"/>
              </a:ext>
            </a:extLst>
          </p:cNvPr>
          <p:cNvSpPr>
            <a:spLocks noGrp="1"/>
          </p:cNvSpPr>
          <p:nvPr>
            <p:ph type="title"/>
          </p:nvPr>
        </p:nvSpPr>
        <p:spPr>
          <a:xfrm>
            <a:off x="1320800" y="365125"/>
            <a:ext cx="10033000" cy="1325563"/>
          </a:xfrm>
        </p:spPr>
        <p:txBody>
          <a:bodyPr/>
          <a:lstStyle/>
          <a:p>
            <a:r>
              <a:rPr lang="en-GB" dirty="0"/>
              <a:t>The Game</a:t>
            </a:r>
          </a:p>
        </p:txBody>
      </p:sp>
      <p:sp>
        <p:nvSpPr>
          <p:cNvPr id="3" name="Content Placeholder 2">
            <a:extLst>
              <a:ext uri="{FF2B5EF4-FFF2-40B4-BE49-F238E27FC236}">
                <a16:creationId xmlns:a16="http://schemas.microsoft.com/office/drawing/2014/main" id="{8985759A-0D6C-49D0-BF73-69BD801968CF}"/>
              </a:ext>
            </a:extLst>
          </p:cNvPr>
          <p:cNvSpPr>
            <a:spLocks noGrp="1"/>
          </p:cNvSpPr>
          <p:nvPr>
            <p:ph idx="1"/>
          </p:nvPr>
        </p:nvSpPr>
        <p:spPr>
          <a:xfrm>
            <a:off x="1320800" y="1825625"/>
            <a:ext cx="10033000" cy="4795308"/>
          </a:xfrm>
        </p:spPr>
        <p:txBody>
          <a:bodyPr/>
          <a:lstStyle/>
          <a:p>
            <a:pPr marL="0" indent="0">
              <a:buNone/>
            </a:pPr>
            <a:r>
              <a:rPr lang="en-GB" dirty="0"/>
              <a:t>1. Code up a solution to the problem, along with unit tests</a:t>
            </a:r>
          </a:p>
          <a:p>
            <a:pPr marL="0" indent="0">
              <a:buNone/>
            </a:pPr>
            <a:endParaRPr lang="en-GB" dirty="0"/>
          </a:p>
          <a:p>
            <a:pPr marL="0" indent="0">
              <a:buNone/>
            </a:pPr>
            <a:r>
              <a:rPr lang="en-GB" dirty="0"/>
              <a:t>2. Extend your solution with your additional requirement</a:t>
            </a:r>
          </a:p>
          <a:p>
            <a:pPr marL="0" indent="0">
              <a:buNone/>
            </a:pPr>
            <a:endParaRPr lang="en-GB" dirty="0"/>
          </a:p>
          <a:p>
            <a:pPr marL="0" indent="0">
              <a:buNone/>
            </a:pPr>
            <a:r>
              <a:rPr lang="en-GB" dirty="0"/>
              <a:t>3. Ensure your requirement has unit tests.  The unit tests cannot include any comments and can’t duplicate the logic from the requirement.</a:t>
            </a:r>
          </a:p>
          <a:p>
            <a:pPr marL="0" indent="0">
              <a:buNone/>
            </a:pPr>
            <a:endParaRPr lang="en-GB" dirty="0"/>
          </a:p>
          <a:p>
            <a:pPr marL="0" indent="0">
              <a:buNone/>
            </a:pPr>
            <a:r>
              <a:rPr lang="en-GB" dirty="0"/>
              <a:t>4. Group-by-group you give me your unit tests,  and we all try and implement the functionality by reading your tests</a:t>
            </a:r>
          </a:p>
          <a:p>
            <a:pPr marL="0" indent="0">
              <a:buNone/>
            </a:pPr>
            <a:endParaRPr lang="en-GB" dirty="0"/>
          </a:p>
        </p:txBody>
      </p:sp>
    </p:spTree>
    <p:extLst>
      <p:ext uri="{BB962C8B-B14F-4D97-AF65-F5344CB8AC3E}">
        <p14:creationId xmlns:p14="http://schemas.microsoft.com/office/powerpoint/2010/main" val="136678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6AC-F4EB-458E-831F-374C8031973E}"/>
              </a:ext>
            </a:extLst>
          </p:cNvPr>
          <p:cNvSpPr>
            <a:spLocks noGrp="1"/>
          </p:cNvSpPr>
          <p:nvPr>
            <p:ph type="title"/>
          </p:nvPr>
        </p:nvSpPr>
        <p:spPr>
          <a:xfrm>
            <a:off x="1202266" y="365125"/>
            <a:ext cx="10151533" cy="1325563"/>
          </a:xfrm>
        </p:spPr>
        <p:txBody>
          <a:bodyPr/>
          <a:lstStyle/>
          <a:p>
            <a:r>
              <a:rPr lang="en-GB" dirty="0"/>
              <a:t>Bad Example</a:t>
            </a:r>
          </a:p>
        </p:txBody>
      </p:sp>
      <p:sp>
        <p:nvSpPr>
          <p:cNvPr id="3" name="Content Placeholder 2">
            <a:extLst>
              <a:ext uri="{FF2B5EF4-FFF2-40B4-BE49-F238E27FC236}">
                <a16:creationId xmlns:a16="http://schemas.microsoft.com/office/drawing/2014/main" id="{CB99B209-F96A-4534-BA6E-56EEF7289C11}"/>
              </a:ext>
            </a:extLst>
          </p:cNvPr>
          <p:cNvSpPr>
            <a:spLocks noGrp="1"/>
          </p:cNvSpPr>
          <p:nvPr>
            <p:ph idx="1"/>
          </p:nvPr>
        </p:nvSpPr>
        <p:spPr>
          <a:xfrm>
            <a:off x="1490132" y="1825625"/>
            <a:ext cx="9863667" cy="4351338"/>
          </a:xfrm>
        </p:spPr>
        <p:txBody>
          <a:bodyPr/>
          <a:lstStyle/>
          <a:p>
            <a:pPr marL="0" indent="0">
              <a:buNone/>
            </a:pPr>
            <a:r>
              <a:rPr lang="en-GB" sz="1800" dirty="0"/>
              <a:t> [Fact]</a:t>
            </a:r>
          </a:p>
          <a:p>
            <a:pPr marL="0" indent="0">
              <a:buNone/>
            </a:pPr>
            <a:r>
              <a:rPr lang="en-GB" sz="1800" dirty="0"/>
              <a:t>        public void </a:t>
            </a:r>
            <a:r>
              <a:rPr lang="en-GB" sz="1800" dirty="0" err="1"/>
              <a:t>BadUnitTest</a:t>
            </a:r>
            <a:r>
              <a:rPr lang="en-GB" sz="1800" dirty="0"/>
              <a:t>()</a:t>
            </a:r>
          </a:p>
          <a:p>
            <a:pPr marL="0" indent="0">
              <a:buNone/>
            </a:pPr>
            <a:r>
              <a:rPr lang="en-GB" sz="1800" dirty="0"/>
              <a:t>        {</a:t>
            </a:r>
          </a:p>
          <a:p>
            <a:pPr marL="0" indent="0">
              <a:buNone/>
            </a:pPr>
            <a:r>
              <a:rPr lang="en-GB" sz="1800" dirty="0"/>
              <a:t>            </a:t>
            </a:r>
            <a:r>
              <a:rPr lang="en-GB" sz="1800" dirty="0">
                <a:highlight>
                  <a:srgbClr val="FFFF00"/>
                </a:highlight>
              </a:rPr>
              <a:t>// Check that we can add together two integers</a:t>
            </a:r>
          </a:p>
          <a:p>
            <a:pPr marL="0" indent="0">
              <a:buNone/>
            </a:pPr>
            <a:r>
              <a:rPr lang="en-GB" sz="1800" dirty="0"/>
              <a:t>            </a:t>
            </a:r>
            <a:r>
              <a:rPr lang="en-GB" sz="1800" dirty="0" err="1"/>
              <a:t>var</a:t>
            </a:r>
            <a:r>
              <a:rPr lang="en-GB" sz="1800" dirty="0"/>
              <a:t> number1 = 2;</a:t>
            </a:r>
          </a:p>
          <a:p>
            <a:pPr marL="0" indent="0">
              <a:buNone/>
            </a:pPr>
            <a:r>
              <a:rPr lang="en-GB" sz="1800" dirty="0"/>
              <a:t>            </a:t>
            </a:r>
            <a:r>
              <a:rPr lang="en-GB" sz="1800" dirty="0" err="1"/>
              <a:t>var</a:t>
            </a:r>
            <a:r>
              <a:rPr lang="en-GB" sz="1800" dirty="0"/>
              <a:t> number2 = 10;</a:t>
            </a:r>
          </a:p>
          <a:p>
            <a:pPr marL="0" indent="0">
              <a:buNone/>
            </a:pPr>
            <a:endParaRPr lang="en-GB" sz="1800" dirty="0"/>
          </a:p>
          <a:p>
            <a:pPr marL="0" indent="0">
              <a:buNone/>
            </a:pPr>
            <a:r>
              <a:rPr lang="en-GB" sz="1800" dirty="0"/>
              <a:t>            </a:t>
            </a:r>
            <a:r>
              <a:rPr lang="en-GB" sz="1800" dirty="0" err="1"/>
              <a:t>var</a:t>
            </a:r>
            <a:r>
              <a:rPr lang="en-GB" sz="1800" dirty="0"/>
              <a:t> actual = Add(number1, number2);</a:t>
            </a:r>
          </a:p>
          <a:p>
            <a:pPr marL="0" indent="0">
              <a:buNone/>
            </a:pPr>
            <a:endParaRPr lang="en-GB" sz="1800" dirty="0"/>
          </a:p>
          <a:p>
            <a:pPr marL="0" indent="0">
              <a:buNone/>
            </a:pPr>
            <a:r>
              <a:rPr lang="en-GB" sz="1800" dirty="0"/>
              <a:t>            </a:t>
            </a:r>
            <a:r>
              <a:rPr lang="en-GB" sz="1800" dirty="0" err="1"/>
              <a:t>Assert.Equal</a:t>
            </a:r>
            <a:r>
              <a:rPr lang="en-GB" sz="1800" dirty="0"/>
              <a:t>(</a:t>
            </a:r>
            <a:r>
              <a:rPr lang="en-GB" sz="1800" dirty="0">
                <a:highlight>
                  <a:srgbClr val="FFFF00"/>
                </a:highlight>
              </a:rPr>
              <a:t>number1 + number2</a:t>
            </a:r>
            <a:r>
              <a:rPr lang="en-GB" sz="1800" dirty="0"/>
              <a:t>, actual);</a:t>
            </a:r>
          </a:p>
          <a:p>
            <a:pPr marL="0" indent="0">
              <a:buNone/>
            </a:pPr>
            <a:endParaRPr lang="en-GB" sz="1800" dirty="0"/>
          </a:p>
          <a:p>
            <a:pPr marL="0" indent="0">
              <a:buNone/>
            </a:pPr>
            <a:r>
              <a:rPr lang="en-GB" sz="1800" dirty="0"/>
              <a:t>        }</a:t>
            </a:r>
          </a:p>
        </p:txBody>
      </p:sp>
    </p:spTree>
    <p:extLst>
      <p:ext uri="{BB962C8B-B14F-4D97-AF65-F5344CB8AC3E}">
        <p14:creationId xmlns:p14="http://schemas.microsoft.com/office/powerpoint/2010/main" val="206140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6AC-F4EB-458E-831F-374C8031973E}"/>
              </a:ext>
            </a:extLst>
          </p:cNvPr>
          <p:cNvSpPr>
            <a:spLocks noGrp="1"/>
          </p:cNvSpPr>
          <p:nvPr>
            <p:ph type="title"/>
          </p:nvPr>
        </p:nvSpPr>
        <p:spPr>
          <a:xfrm>
            <a:off x="1202266" y="365125"/>
            <a:ext cx="10151533" cy="1325563"/>
          </a:xfrm>
        </p:spPr>
        <p:txBody>
          <a:bodyPr/>
          <a:lstStyle/>
          <a:p>
            <a:r>
              <a:rPr lang="en-GB" dirty="0"/>
              <a:t>How Evil?</a:t>
            </a:r>
          </a:p>
        </p:txBody>
      </p:sp>
      <p:sp>
        <p:nvSpPr>
          <p:cNvPr id="3" name="Content Placeholder 2">
            <a:extLst>
              <a:ext uri="{FF2B5EF4-FFF2-40B4-BE49-F238E27FC236}">
                <a16:creationId xmlns:a16="http://schemas.microsoft.com/office/drawing/2014/main" id="{CB99B209-F96A-4534-BA6E-56EEF7289C11}"/>
              </a:ext>
            </a:extLst>
          </p:cNvPr>
          <p:cNvSpPr>
            <a:spLocks noGrp="1"/>
          </p:cNvSpPr>
          <p:nvPr>
            <p:ph idx="1"/>
          </p:nvPr>
        </p:nvSpPr>
        <p:spPr>
          <a:xfrm>
            <a:off x="1490132" y="1825625"/>
            <a:ext cx="9863667" cy="4351338"/>
          </a:xfrm>
        </p:spPr>
        <p:txBody>
          <a:bodyPr/>
          <a:lstStyle/>
          <a:p>
            <a:pPr marL="0" indent="0">
              <a:buNone/>
            </a:pPr>
            <a:endParaRPr lang="en-GB" sz="1800" dirty="0"/>
          </a:p>
          <a:p>
            <a:pPr marL="0" indent="0">
              <a:buNone/>
            </a:pPr>
            <a:r>
              <a:rPr lang="en-GB" sz="1800" dirty="0"/>
              <a:t>It’s up to you to decide how descriptive you make your unit test names</a:t>
            </a:r>
          </a:p>
          <a:p>
            <a:pPr marL="0" indent="0">
              <a:buNone/>
            </a:pPr>
            <a:endParaRPr lang="en-GB" sz="1800" dirty="0"/>
          </a:p>
          <a:p>
            <a:pPr marL="0" indent="0">
              <a:buNone/>
            </a:pPr>
            <a:r>
              <a:rPr lang="en-GB" sz="1800"/>
              <a:t>Warning - Future </a:t>
            </a:r>
            <a:r>
              <a:rPr lang="en-GB" sz="1800" dirty="0"/>
              <a:t>requirements may break your unit tests</a:t>
            </a:r>
          </a:p>
        </p:txBody>
      </p:sp>
    </p:spTree>
    <p:extLst>
      <p:ext uri="{BB962C8B-B14F-4D97-AF65-F5344CB8AC3E}">
        <p14:creationId xmlns:p14="http://schemas.microsoft.com/office/powerpoint/2010/main" val="158041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49F-7ED7-4641-8C95-55CC38149BCF}"/>
              </a:ext>
            </a:extLst>
          </p:cNvPr>
          <p:cNvSpPr>
            <a:spLocks noGrp="1"/>
          </p:cNvSpPr>
          <p:nvPr>
            <p:ph type="title"/>
          </p:nvPr>
        </p:nvSpPr>
        <p:spPr>
          <a:xfrm>
            <a:off x="1320800" y="365125"/>
            <a:ext cx="10033000" cy="1325563"/>
          </a:xfrm>
        </p:spPr>
        <p:txBody>
          <a:bodyPr/>
          <a:lstStyle/>
          <a:p>
            <a:r>
              <a:rPr lang="en-GB" dirty="0"/>
              <a:t>The Problem</a:t>
            </a:r>
          </a:p>
        </p:txBody>
      </p:sp>
      <p:sp>
        <p:nvSpPr>
          <p:cNvPr id="3" name="Content Placeholder 2">
            <a:extLst>
              <a:ext uri="{FF2B5EF4-FFF2-40B4-BE49-F238E27FC236}">
                <a16:creationId xmlns:a16="http://schemas.microsoft.com/office/drawing/2014/main" id="{8985759A-0D6C-49D0-BF73-69BD801968CF}"/>
              </a:ext>
            </a:extLst>
          </p:cNvPr>
          <p:cNvSpPr>
            <a:spLocks noGrp="1"/>
          </p:cNvSpPr>
          <p:nvPr>
            <p:ph idx="1"/>
          </p:nvPr>
        </p:nvSpPr>
        <p:spPr>
          <a:xfrm>
            <a:off x="1320800" y="1168400"/>
            <a:ext cx="10033000" cy="5300133"/>
          </a:xfrm>
        </p:spPr>
        <p:txBody>
          <a:bodyPr/>
          <a:lstStyle/>
          <a:p>
            <a:pPr marL="0" indent="0">
              <a:buNone/>
            </a:pPr>
            <a:r>
              <a:rPr lang="en-GB" dirty="0"/>
              <a:t>Eric the elf has invented a new game with some very complicated scoring rules.</a:t>
            </a:r>
          </a:p>
          <a:p>
            <a:pPr marL="0" indent="0">
              <a:buNone/>
            </a:pPr>
            <a:endParaRPr lang="en-GB" dirty="0"/>
          </a:p>
          <a:p>
            <a:pPr marL="0" indent="0">
              <a:buNone/>
            </a:pPr>
            <a:r>
              <a:rPr lang="en-GB" dirty="0"/>
              <a:t>Initially you play 100 rounds of the game,  each round giving you a numeric score.</a:t>
            </a:r>
          </a:p>
          <a:p>
            <a:pPr marL="0" indent="0">
              <a:buNone/>
            </a:pPr>
            <a:endParaRPr lang="en-GB" dirty="0"/>
          </a:p>
          <a:p>
            <a:pPr marL="0" indent="0">
              <a:buNone/>
            </a:pPr>
            <a:r>
              <a:rPr lang="en-GB" dirty="0"/>
              <a:t>Your final score is the sum of each round.</a:t>
            </a:r>
          </a:p>
          <a:p>
            <a:pPr marL="0" indent="0">
              <a:buNone/>
            </a:pPr>
            <a:endParaRPr lang="en-GB" dirty="0"/>
          </a:p>
          <a:p>
            <a:pPr marL="0" indent="0">
              <a:buNone/>
            </a:pPr>
            <a:r>
              <a:rPr lang="en-GB" dirty="0"/>
              <a:t>Your first task is to write a function which takes 100 scores as a parameter and then returns the total score.</a:t>
            </a:r>
          </a:p>
          <a:p>
            <a:pPr marL="0" indent="0">
              <a:buNone/>
            </a:pPr>
            <a:r>
              <a:rPr lang="en-GB" dirty="0"/>
              <a:t>public </a:t>
            </a:r>
            <a:r>
              <a:rPr lang="en-GB" dirty="0" err="1"/>
              <a:t>int</a:t>
            </a:r>
            <a:r>
              <a:rPr lang="en-GB" dirty="0"/>
              <a:t> </a:t>
            </a:r>
            <a:r>
              <a:rPr lang="en-GB" dirty="0" err="1"/>
              <a:t>CalculateScore</a:t>
            </a:r>
            <a:r>
              <a:rPr lang="en-GB" dirty="0"/>
              <a:t>(List&lt;</a:t>
            </a:r>
            <a:r>
              <a:rPr lang="en-GB" dirty="0" err="1"/>
              <a:t>int</a:t>
            </a:r>
            <a:r>
              <a:rPr lang="en-GB" dirty="0"/>
              <a:t>&gt; rounds)</a:t>
            </a:r>
          </a:p>
        </p:txBody>
      </p:sp>
    </p:spTree>
    <p:extLst>
      <p:ext uri="{BB962C8B-B14F-4D97-AF65-F5344CB8AC3E}">
        <p14:creationId xmlns:p14="http://schemas.microsoft.com/office/powerpoint/2010/main" val="297574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endParaRPr lang="en-GB" dirty="0"/>
          </a:p>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5293</TotalTime>
  <Words>563</Words>
  <Application>Microsoft Office PowerPoint</Application>
  <PresentationFormat>Widescreen</PresentationFormat>
  <Paragraphs>85</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Unit Testing Game</vt:lpstr>
      <vt:lpstr>Agenda</vt:lpstr>
      <vt:lpstr>Code Dojo</vt:lpstr>
      <vt:lpstr>The Game</vt:lpstr>
      <vt:lpstr>Bad Example</vt:lpstr>
      <vt:lpstr>How Evil?</vt:lpstr>
      <vt:lpstr>The Problem</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64</cp:revision>
  <dcterms:created xsi:type="dcterms:W3CDTF">2016-03-25T23:14:04Z</dcterms:created>
  <dcterms:modified xsi:type="dcterms:W3CDTF">2018-01-10T17:19:40Z</dcterms:modified>
</cp:coreProperties>
</file>