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6" r:id="rId2"/>
    <p:sldId id="256" r:id="rId3"/>
    <p:sldId id="258" r:id="rId4"/>
    <p:sldId id="263" r:id="rId5"/>
    <p:sldId id="273" r:id="rId6"/>
    <p:sldId id="274" r:id="rId7"/>
    <p:sldId id="275" r:id="rId8"/>
    <p:sldId id="276" r:id="rId9"/>
    <p:sldId id="278" r:id="rId10"/>
    <p:sldId id="277" r:id="rId11"/>
    <p:sldId id="279" r:id="rId12"/>
    <p:sldId id="280" r:id="rId13"/>
    <p:sldId id="281" r:id="rId14"/>
    <p:sldId id="282" r:id="rId15"/>
    <p:sldId id="283" r:id="rId16"/>
    <p:sldId id="264" r:id="rId17"/>
    <p:sldId id="270" r:id="rId18"/>
    <p:sldId id="271" r:id="rId19"/>
    <p:sldId id="284" r:id="rId20"/>
    <p:sldId id="285" r:id="rId21"/>
    <p:sldId id="272" r:id="rId22"/>
    <p:sldId id="269" r:id="rId23"/>
    <p:sldId id="268" r:id="rId24"/>
    <p:sldId id="262" r:id="rId25"/>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10/04/2019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bebenita.github.io/WasmExplor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used web assembly?</a:t>
            </a:r>
          </a:p>
          <a:p>
            <a:endParaRPr lang="en-GB" dirty="0"/>
          </a:p>
          <a:p>
            <a:r>
              <a:rPr lang="en-GB" dirty="0"/>
              <a:t>Who has heard of it?</a:t>
            </a:r>
          </a:p>
          <a:p>
            <a:endParaRPr lang="en-GB" dirty="0"/>
          </a:p>
          <a:p>
            <a:r>
              <a:rPr lang="en-GB" dirty="0"/>
              <a:t>Who is a frontend web dev?</a:t>
            </a:r>
          </a:p>
          <a:p>
            <a:endParaRPr lang="en-GB" dirty="0"/>
          </a:p>
          <a:p>
            <a:r>
              <a:rPr lang="en-GB" dirty="0"/>
              <a:t>Who hasn’t every written any </a:t>
            </a:r>
            <a:r>
              <a:rPr lang="en-GB" dirty="0" err="1"/>
              <a:t>Javascript</a:t>
            </a:r>
            <a:endParaRPr lang="en-GB" dirty="0"/>
          </a:p>
          <a:p>
            <a:endParaRPr lang="en-GB" dirty="0"/>
          </a:p>
          <a:p>
            <a:r>
              <a:rPr lang="en-GB" dirty="0"/>
              <a:t>Thank you to York St Johns for food and room</a:t>
            </a:r>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Languages like TypeScript exist which can </a:t>
            </a:r>
            <a:r>
              <a:rPr lang="en-GB" dirty="0" err="1"/>
              <a:t>transpile</a:t>
            </a:r>
            <a:r>
              <a:rPr lang="en-GB" dirty="0"/>
              <a:t> into </a:t>
            </a:r>
            <a:r>
              <a:rPr lang="en-GB" dirty="0" err="1"/>
              <a:t>Javascript</a:t>
            </a:r>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388485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gives us some type safety, IDE assistance.  (Although recent versions of </a:t>
            </a:r>
            <a:r>
              <a:rPr lang="en-GB" dirty="0" err="1"/>
              <a:t>Javascript</a:t>
            </a:r>
            <a:r>
              <a:rPr lang="en-GB" dirty="0"/>
              <a:t> also support some of this,  they don’t stop you from shooting yourself in the foot)</a:t>
            </a:r>
          </a:p>
        </p:txBody>
      </p:sp>
      <p:sp>
        <p:nvSpPr>
          <p:cNvPr id="4" name="Slide Number Placeholder 3"/>
          <p:cNvSpPr>
            <a:spLocks noGrp="1"/>
          </p:cNvSpPr>
          <p:nvPr>
            <p:ph type="sldNum" sz="quarter" idx="5"/>
          </p:nvPr>
        </p:nvSpPr>
        <p:spPr/>
        <p:txBody>
          <a:bodyPr/>
          <a:lstStyle/>
          <a:p>
            <a:fld id="{59855E35-2792-42B5-AA9B-1CC1651621A6}" type="slidenum">
              <a:rPr lang="en-GB" smtClean="0"/>
              <a:t>12</a:t>
            </a:fld>
            <a:endParaRPr lang="en-GB"/>
          </a:p>
        </p:txBody>
      </p:sp>
    </p:spTree>
    <p:extLst>
      <p:ext uri="{BB962C8B-B14F-4D97-AF65-F5344CB8AC3E}">
        <p14:creationId xmlns:p14="http://schemas.microsoft.com/office/powerpoint/2010/main" val="203621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Javascript</a:t>
            </a:r>
            <a:r>
              <a:rPr lang="en-GB" dirty="0"/>
              <a:t> is the assembly language of the web </a:t>
            </a:r>
          </a:p>
        </p:txBody>
      </p:sp>
      <p:sp>
        <p:nvSpPr>
          <p:cNvPr id="4" name="Slide Number Placeholder 3"/>
          <p:cNvSpPr>
            <a:spLocks noGrp="1"/>
          </p:cNvSpPr>
          <p:nvPr>
            <p:ph type="sldNum" sz="quarter" idx="5"/>
          </p:nvPr>
        </p:nvSpPr>
        <p:spPr/>
        <p:txBody>
          <a:bodyPr/>
          <a:lstStyle/>
          <a:p>
            <a:fld id="{59855E35-2792-42B5-AA9B-1CC1651621A6}" type="slidenum">
              <a:rPr lang="en-GB" smtClean="0"/>
              <a:t>13</a:t>
            </a:fld>
            <a:endParaRPr lang="en-GB"/>
          </a:p>
        </p:txBody>
      </p:sp>
    </p:spTree>
    <p:extLst>
      <p:ext uri="{BB962C8B-B14F-4D97-AF65-F5344CB8AC3E}">
        <p14:creationId xmlns:p14="http://schemas.microsoft.com/office/powerpoint/2010/main" val="2840720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maybe not</a:t>
            </a:r>
          </a:p>
        </p:txBody>
      </p:sp>
      <p:sp>
        <p:nvSpPr>
          <p:cNvPr id="4" name="Slide Number Placeholder 3"/>
          <p:cNvSpPr>
            <a:spLocks noGrp="1"/>
          </p:cNvSpPr>
          <p:nvPr>
            <p:ph type="sldNum" sz="quarter" idx="5"/>
          </p:nvPr>
        </p:nvSpPr>
        <p:spPr/>
        <p:txBody>
          <a:bodyPr/>
          <a:lstStyle/>
          <a:p>
            <a:fld id="{59855E35-2792-42B5-AA9B-1CC1651621A6}" type="slidenum">
              <a:rPr lang="en-GB" smtClean="0"/>
              <a:t>14</a:t>
            </a:fld>
            <a:endParaRPr lang="en-GB"/>
          </a:p>
        </p:txBody>
      </p:sp>
    </p:spTree>
    <p:extLst>
      <p:ext uri="{BB962C8B-B14F-4D97-AF65-F5344CB8AC3E}">
        <p14:creationId xmlns:p14="http://schemas.microsoft.com/office/powerpoint/2010/main" val="274512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happens with the </a:t>
            </a:r>
            <a:r>
              <a:rPr lang="en-GB" dirty="0" err="1"/>
              <a:t>Javascript</a:t>
            </a:r>
            <a:r>
              <a:rPr lang="en-GB" dirty="0"/>
              <a:t> when your browser sees it?</a:t>
            </a:r>
          </a:p>
          <a:p>
            <a:endParaRPr lang="en-GB" dirty="0"/>
          </a:p>
          <a:p>
            <a:r>
              <a:rPr lang="en-GB" dirty="0"/>
              <a:t>Explain</a:t>
            </a:r>
          </a:p>
          <a:p>
            <a:endParaRPr lang="en-GB" dirty="0"/>
          </a:p>
          <a:p>
            <a:r>
              <a:rPr lang="en-GB" dirty="0"/>
              <a:t>The top bit is quite slow </a:t>
            </a:r>
          </a:p>
          <a:p>
            <a:endParaRPr lang="en-GB" dirty="0"/>
          </a:p>
          <a:p>
            <a:r>
              <a:rPr lang="en-GB" dirty="0"/>
              <a:t>The bottom bit is quite clever</a:t>
            </a:r>
          </a:p>
          <a:p>
            <a:endParaRPr lang="en-GB" dirty="0"/>
          </a:p>
          <a:p>
            <a:r>
              <a:rPr lang="en-GB" dirty="0"/>
              <a:t>What we really want,  is the ability to program in a nice language and some how miss out the slow part…</a:t>
            </a:r>
          </a:p>
        </p:txBody>
      </p:sp>
      <p:sp>
        <p:nvSpPr>
          <p:cNvPr id="4" name="Slide Number Placeholder 3"/>
          <p:cNvSpPr>
            <a:spLocks noGrp="1"/>
          </p:cNvSpPr>
          <p:nvPr>
            <p:ph type="sldNum" sz="quarter" idx="5"/>
          </p:nvPr>
        </p:nvSpPr>
        <p:spPr/>
        <p:txBody>
          <a:bodyPr/>
          <a:lstStyle/>
          <a:p>
            <a:fld id="{59855E35-2792-42B5-AA9B-1CC1651621A6}" type="slidenum">
              <a:rPr lang="en-GB" smtClean="0"/>
              <a:t>15</a:t>
            </a:fld>
            <a:endParaRPr lang="en-GB"/>
          </a:p>
        </p:txBody>
      </p:sp>
    </p:spTree>
    <p:extLst>
      <p:ext uri="{BB962C8B-B14F-4D97-AF65-F5344CB8AC3E}">
        <p14:creationId xmlns:p14="http://schemas.microsoft.com/office/powerpoint/2010/main" val="27033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In other words,  you write the code in a language of your choice and it compiles down to </a:t>
            </a:r>
            <a:r>
              <a:rPr lang="en-GB" dirty="0" err="1"/>
              <a:t>WebAssembly</a:t>
            </a:r>
            <a:endParaRPr lang="en-GB" dirty="0"/>
          </a:p>
          <a:p>
            <a:endParaRPr lang="en-GB" dirty="0"/>
          </a:p>
          <a:p>
            <a:r>
              <a:rPr lang="en-GB" sz="1200" b="0" i="0" u="none" strike="noStrike" kern="1200" dirty="0" err="1">
                <a:solidFill>
                  <a:schemeClr val="tx1"/>
                </a:solidFill>
                <a:effectLst/>
                <a:latin typeface="+mn-lt"/>
                <a:ea typeface="+mn-ea"/>
                <a:cs typeface="+mn-cs"/>
              </a:rPr>
              <a:t>WebAssembly</a:t>
            </a:r>
            <a:r>
              <a:rPr lang="en-GB" sz="1200" b="0" i="0" u="none" strike="noStrike" kern="1200" dirty="0">
                <a:solidFill>
                  <a:schemeClr val="tx1"/>
                </a:solidFill>
                <a:effectLst/>
                <a:latin typeface="+mn-lt"/>
                <a:ea typeface="+mn-ea"/>
                <a:cs typeface="+mn-cs"/>
              </a:rPr>
              <a:t> is an intermediate format more akin to .NET or Java bytecode than machine code.</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16</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supported in the 4 major browsers</a:t>
            </a:r>
          </a:p>
        </p:txBody>
      </p:sp>
      <p:sp>
        <p:nvSpPr>
          <p:cNvPr id="4" name="Slide Number Placeholder 3"/>
          <p:cNvSpPr>
            <a:spLocks noGrp="1"/>
          </p:cNvSpPr>
          <p:nvPr>
            <p:ph type="sldNum" sz="quarter" idx="5"/>
          </p:nvPr>
        </p:nvSpPr>
        <p:spPr/>
        <p:txBody>
          <a:bodyPr/>
          <a:lstStyle/>
          <a:p>
            <a:fld id="{59855E35-2792-42B5-AA9B-1CC1651621A6}" type="slidenum">
              <a:rPr lang="en-GB" smtClean="0"/>
              <a:t>17</a:t>
            </a:fld>
            <a:endParaRPr lang="en-GB"/>
          </a:p>
        </p:txBody>
      </p:sp>
    </p:spTree>
    <p:extLst>
      <p:ext uri="{BB962C8B-B14F-4D97-AF65-F5344CB8AC3E}">
        <p14:creationId xmlns:p14="http://schemas.microsoft.com/office/powerpoint/2010/main" val="48150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chrome</a:t>
            </a:r>
          </a:p>
          <a:p>
            <a:endParaRPr lang="en-GB" dirty="0"/>
          </a:p>
          <a:p>
            <a:r>
              <a:rPr lang="en-GB" dirty="0"/>
              <a:t>Note generated function name</a:t>
            </a:r>
          </a:p>
          <a:p>
            <a:endParaRPr lang="en-GB" dirty="0"/>
          </a:p>
          <a:p>
            <a:r>
              <a:rPr lang="en-GB" dirty="0"/>
              <a:t>Explain </a:t>
            </a:r>
            <a:r>
              <a:rPr lang="en-GB" dirty="0" err="1"/>
              <a:t>Javascript</a:t>
            </a:r>
            <a:r>
              <a:rPr lang="en-GB" dirty="0"/>
              <a:t> shim – will be built in</a:t>
            </a:r>
          </a:p>
          <a:p>
            <a:endParaRPr lang="en-GB" dirty="0"/>
          </a:p>
          <a:p>
            <a:r>
              <a:rPr lang="en-GB" dirty="0"/>
              <a:t>F12 -&gt; Console -&gt; squarer(11)</a:t>
            </a:r>
          </a:p>
        </p:txBody>
      </p:sp>
      <p:sp>
        <p:nvSpPr>
          <p:cNvPr id="4" name="Slide Number Placeholder 3"/>
          <p:cNvSpPr>
            <a:spLocks noGrp="1"/>
          </p:cNvSpPr>
          <p:nvPr>
            <p:ph type="sldNum" sz="quarter" idx="5"/>
          </p:nvPr>
        </p:nvSpPr>
        <p:spPr/>
        <p:txBody>
          <a:bodyPr/>
          <a:lstStyle/>
          <a:p>
            <a:fld id="{59855E35-2792-42B5-AA9B-1CC1651621A6}" type="slidenum">
              <a:rPr lang="en-GB" smtClean="0"/>
              <a:t>18</a:t>
            </a:fld>
            <a:endParaRPr lang="en-GB"/>
          </a:p>
        </p:txBody>
      </p:sp>
    </p:spTree>
    <p:extLst>
      <p:ext uri="{BB962C8B-B14F-4D97-AF65-F5344CB8AC3E}">
        <p14:creationId xmlns:p14="http://schemas.microsoft.com/office/powerpoint/2010/main" val="398072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if you don’t like C</a:t>
            </a:r>
          </a:p>
          <a:p>
            <a:endParaRPr lang="en-GB" dirty="0"/>
          </a:p>
          <a:p>
            <a:r>
              <a:rPr lang="en-GB" dirty="0"/>
              <a:t>Supported Languages</a:t>
            </a:r>
          </a:p>
        </p:txBody>
      </p:sp>
      <p:sp>
        <p:nvSpPr>
          <p:cNvPr id="4" name="Slide Number Placeholder 3"/>
          <p:cNvSpPr>
            <a:spLocks noGrp="1"/>
          </p:cNvSpPr>
          <p:nvPr>
            <p:ph type="sldNum" sz="quarter" idx="5"/>
          </p:nvPr>
        </p:nvSpPr>
        <p:spPr/>
        <p:txBody>
          <a:bodyPr/>
          <a:lstStyle/>
          <a:p>
            <a:fld id="{59855E35-2792-42B5-AA9B-1CC1651621A6}" type="slidenum">
              <a:rPr lang="en-GB" smtClean="0"/>
              <a:t>19</a:t>
            </a:fld>
            <a:endParaRPr lang="en-GB"/>
          </a:p>
        </p:txBody>
      </p:sp>
    </p:spTree>
    <p:extLst>
      <p:ext uri="{BB962C8B-B14F-4D97-AF65-F5344CB8AC3E}">
        <p14:creationId xmlns:p14="http://schemas.microsoft.com/office/powerpoint/2010/main" val="260323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Gmail etc</a:t>
            </a:r>
          </a:p>
          <a:p>
            <a:endParaRPr lang="en-GB" dirty="0"/>
          </a:p>
          <a:p>
            <a:r>
              <a:rPr lang="en-GB" dirty="0"/>
              <a:t>But they have a lot of </a:t>
            </a:r>
            <a:r>
              <a:rPr lang="en-GB" dirty="0" err="1"/>
              <a:t>javascript</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20</a:t>
            </a:fld>
            <a:endParaRPr lang="en-GB"/>
          </a:p>
        </p:txBody>
      </p:sp>
    </p:spTree>
    <p:extLst>
      <p:ext uri="{BB962C8B-B14F-4D97-AF65-F5344CB8AC3E}">
        <p14:creationId xmlns:p14="http://schemas.microsoft.com/office/powerpoint/2010/main" val="304080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Blazor</a:t>
            </a:r>
            <a:r>
              <a:rPr lang="en-GB" dirty="0"/>
              <a:t> is the C# version</a:t>
            </a:r>
          </a:p>
          <a:p>
            <a:endParaRPr lang="en-GB" dirty="0"/>
          </a:p>
          <a:p>
            <a:r>
              <a:rPr lang="en-GB" dirty="0"/>
              <a:t>Demo Pages</a:t>
            </a:r>
          </a:p>
          <a:p>
            <a:endParaRPr lang="en-GB" dirty="0"/>
          </a:p>
          <a:p>
            <a:r>
              <a:rPr lang="en-GB"/>
              <a:t>Community - https://blazor.net/community.html</a:t>
            </a:r>
            <a:endParaRPr lang="en-GB" dirty="0"/>
          </a:p>
          <a:p>
            <a:endParaRPr lang="en-GB" dirty="0"/>
          </a:p>
          <a:p>
            <a:r>
              <a:rPr lang="en-GB" dirty="0"/>
              <a:t>Custom Components</a:t>
            </a:r>
          </a:p>
        </p:txBody>
      </p:sp>
      <p:sp>
        <p:nvSpPr>
          <p:cNvPr id="4" name="Slide Number Placeholder 3"/>
          <p:cNvSpPr>
            <a:spLocks noGrp="1"/>
          </p:cNvSpPr>
          <p:nvPr>
            <p:ph type="sldNum" sz="quarter" idx="5"/>
          </p:nvPr>
        </p:nvSpPr>
        <p:spPr/>
        <p:txBody>
          <a:bodyPr/>
          <a:lstStyle/>
          <a:p>
            <a:fld id="{59855E35-2792-42B5-AA9B-1CC1651621A6}" type="slidenum">
              <a:rPr lang="en-GB" smtClean="0"/>
              <a:t>21</a:t>
            </a:fld>
            <a:endParaRPr lang="en-GB"/>
          </a:p>
        </p:txBody>
      </p:sp>
    </p:spTree>
    <p:extLst>
      <p:ext uri="{BB962C8B-B14F-4D97-AF65-F5344CB8AC3E}">
        <p14:creationId xmlns:p14="http://schemas.microsoft.com/office/powerpoint/2010/main" val="906313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Either….</a:t>
            </a:r>
          </a:p>
          <a:p>
            <a:r>
              <a:rPr lang="en-GB" dirty="0">
                <a:hlinkClick r:id="rId3"/>
              </a:rPr>
              <a:t>https://mbebenita.github.io/WasmExplorer/</a:t>
            </a:r>
            <a:endParaRPr lang="en-GB" dirty="0"/>
          </a:p>
          <a:p>
            <a:r>
              <a:rPr lang="en-GB" dirty="0"/>
              <a:t>Try creating your own </a:t>
            </a:r>
            <a:r>
              <a:rPr lang="en-GB" dirty="0" err="1"/>
              <a:t>wasm</a:t>
            </a:r>
            <a:r>
              <a:rPr lang="en-GB" dirty="0"/>
              <a:t> file,  either using the an online tool or download one for a language of your choice.  Ideas to get you started.</a:t>
            </a:r>
          </a:p>
          <a:p>
            <a:r>
              <a:rPr lang="en-GB" dirty="0"/>
              <a:t>Write a program to add two numbers together</a:t>
            </a:r>
          </a:p>
          <a:p>
            <a:r>
              <a:rPr lang="en-GB" dirty="0"/>
              <a:t>Write a program which returns a string</a:t>
            </a:r>
          </a:p>
          <a:p>
            <a:r>
              <a:rPr lang="en-GB" dirty="0"/>
              <a:t>Compare the performance of a native </a:t>
            </a:r>
            <a:r>
              <a:rPr lang="en-GB" dirty="0" err="1"/>
              <a:t>javascript</a:t>
            </a:r>
            <a:r>
              <a:rPr lang="en-GB" dirty="0"/>
              <a:t> program with a web assembly one</a:t>
            </a:r>
          </a:p>
          <a:p>
            <a:r>
              <a:rPr lang="en-GB" dirty="0"/>
              <a:t>Can you read/update the DOM from instead web assembly.</a:t>
            </a:r>
          </a:p>
          <a:p>
            <a:endParaRPr lang="en-GB" dirty="0"/>
          </a:p>
          <a:p>
            <a:r>
              <a:rPr lang="en-GB" dirty="0"/>
              <a:t>Or</a:t>
            </a:r>
          </a:p>
          <a:p>
            <a:endParaRPr lang="en-GB" dirty="0"/>
          </a:p>
          <a:p>
            <a:r>
              <a:rPr lang="en-GB" dirty="0"/>
              <a:t>Install </a:t>
            </a:r>
            <a:r>
              <a:rPr lang="en-GB" dirty="0" err="1"/>
              <a:t>Blazor</a:t>
            </a:r>
            <a:r>
              <a:rPr lang="en-GB" dirty="0"/>
              <a:t> - https://blazor.net/</a:t>
            </a:r>
          </a:p>
          <a:p>
            <a:r>
              <a:rPr lang="en-GB" dirty="0"/>
              <a:t>Try installing a community component</a:t>
            </a:r>
          </a:p>
          <a:p>
            <a:r>
              <a:rPr lang="en-GB" dirty="0"/>
              <a:t>Write your own component</a:t>
            </a:r>
          </a:p>
          <a:p>
            <a:r>
              <a:rPr lang="en-GB" dirty="0"/>
              <a:t>Write an app which calls an API from this site - https://github.com/toddmotto/public-apis</a:t>
            </a:r>
          </a:p>
        </p:txBody>
      </p:sp>
      <p:sp>
        <p:nvSpPr>
          <p:cNvPr id="4" name="Slide Number Placeholder 3"/>
          <p:cNvSpPr>
            <a:spLocks noGrp="1"/>
          </p:cNvSpPr>
          <p:nvPr>
            <p:ph type="sldNum" sz="quarter" idx="5"/>
          </p:nvPr>
        </p:nvSpPr>
        <p:spPr/>
        <p:txBody>
          <a:bodyPr/>
          <a:lstStyle/>
          <a:p>
            <a:fld id="{59855E35-2792-42B5-AA9B-1CC1651621A6}" type="slidenum">
              <a:rPr lang="en-GB" smtClean="0"/>
              <a:t>22</a:t>
            </a:fld>
            <a:endParaRPr lang="en-GB"/>
          </a:p>
        </p:txBody>
      </p:sp>
    </p:spTree>
    <p:extLst>
      <p:ext uri="{BB962C8B-B14F-4D97-AF65-F5344CB8AC3E}">
        <p14:creationId xmlns:p14="http://schemas.microsoft.com/office/powerpoint/2010/main" val="1892617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24</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Simplified!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Computers understand instructions which are stored as 0 and 1s in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1001001110 is hard to remember which give them nice names such as mov or add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assembly is very low level,  no constructs such as for loops,  we then use languages such as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that was in the past - what about modern day stuff? </a:t>
            </a:r>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70970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few blogs have been using this imaging when promoting functional languages</a:t>
            </a:r>
          </a:p>
          <a:p>
            <a:r>
              <a:rPr lang="en-GB" dirty="0"/>
              <a:t>I don’t think this is really true</a:t>
            </a:r>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274037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C,  C++ etc aren’t mentioned</a:t>
            </a:r>
          </a:p>
          <a:p>
            <a:endParaRPr lang="en-GB" dirty="0"/>
          </a:p>
          <a:p>
            <a:r>
              <a:rPr lang="en-GB" dirty="0"/>
              <a:t>Lambda calculus was invented in 1932</a:t>
            </a:r>
          </a:p>
          <a:p>
            <a:endParaRPr lang="en-GB" dirty="0"/>
          </a:p>
          <a:p>
            <a:r>
              <a:rPr lang="en-GB" dirty="0"/>
              <a:t>What’s the difference – the former are based on the hardware of the machine,  whilst functional languages are based on Maths.</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where does </a:t>
            </a:r>
            <a:r>
              <a:rPr lang="en-GB" dirty="0" err="1"/>
              <a:t>Javascript</a:t>
            </a:r>
            <a:r>
              <a:rPr lang="en-GB" dirty="0"/>
              <a:t> fit in?</a:t>
            </a:r>
          </a:p>
          <a:p>
            <a:r>
              <a:rPr lang="en-GB" dirty="0"/>
              <a:t> - Languages (C#,  Kotlin,  </a:t>
            </a:r>
            <a:r>
              <a:rPr lang="en-GB" dirty="0" err="1"/>
              <a:t>Javascript</a:t>
            </a:r>
            <a:r>
              <a:rPr lang="en-GB" dirty="0"/>
              <a:t>) now fall in the middle.</a:t>
            </a:r>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284819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10 days in </a:t>
            </a:r>
            <a:r>
              <a:rPr lang="en-GB" sz="1200" b="1" i="0" u="none" strike="noStrike" kern="1200" dirty="0">
                <a:solidFill>
                  <a:schemeClr val="tx1"/>
                </a:solidFill>
                <a:effectLst/>
                <a:latin typeface="+mn-lt"/>
                <a:ea typeface="+mn-ea"/>
                <a:cs typeface="+mn-cs"/>
              </a:rPr>
              <a:t>May 1995</a:t>
            </a:r>
            <a:r>
              <a:rPr lang="en-GB" sz="1200" b="0" i="0" u="none" strike="noStrike" kern="1200" dirty="0">
                <a:solidFill>
                  <a:schemeClr val="tx1"/>
                </a:solidFill>
                <a:effectLst/>
                <a:latin typeface="+mn-lt"/>
                <a:ea typeface="+mn-ea"/>
                <a:cs typeface="+mn-cs"/>
              </a:rPr>
              <a:t> by Brendan </a:t>
            </a:r>
            <a:r>
              <a:rPr lang="en-GB" sz="1200" b="0" i="0" u="none" strike="noStrike" kern="1200" dirty="0" err="1">
                <a:solidFill>
                  <a:schemeClr val="tx1"/>
                </a:solidFill>
                <a:effectLst/>
                <a:latin typeface="+mn-lt"/>
                <a:ea typeface="+mn-ea"/>
                <a:cs typeface="+mn-cs"/>
              </a:rPr>
              <a:t>Eich</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It’s embedded in web pages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There are lots of frameworks – from </a:t>
            </a:r>
            <a:r>
              <a:rPr lang="en-GB" sz="1200" b="0" i="0" u="none" strike="noStrike" kern="1200" dirty="0" err="1">
                <a:solidFill>
                  <a:schemeClr val="tx1"/>
                </a:solidFill>
                <a:effectLst/>
                <a:latin typeface="+mn-lt"/>
                <a:ea typeface="+mn-ea"/>
                <a:cs typeface="+mn-cs"/>
              </a:rPr>
              <a:t>jquery</a:t>
            </a:r>
            <a:r>
              <a:rPr lang="en-GB" sz="1200" b="0" i="0" u="none" strike="noStrike" kern="1200" dirty="0">
                <a:solidFill>
                  <a:schemeClr val="tx1"/>
                </a:solidFill>
                <a:effectLst/>
                <a:latin typeface="+mn-lt"/>
                <a:ea typeface="+mn-ea"/>
                <a:cs typeface="+mn-cs"/>
              </a:rPr>
              <a:t> to angular 8</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It can be used on the server</a:t>
            </a:r>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88863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 can be functional</a:t>
            </a:r>
          </a:p>
          <a:p>
            <a:endParaRPr lang="en-GB" dirty="0"/>
          </a:p>
          <a:p>
            <a:r>
              <a:rPr lang="en-GB" dirty="0"/>
              <a:t>And dynamic</a:t>
            </a:r>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69997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also strange….</a:t>
            </a:r>
          </a:p>
        </p:txBody>
      </p:sp>
      <p:sp>
        <p:nvSpPr>
          <p:cNvPr id="4" name="Slide Number Placeholder 3"/>
          <p:cNvSpPr>
            <a:spLocks noGrp="1"/>
          </p:cNvSpPr>
          <p:nvPr>
            <p:ph type="sldNum" sz="quarter" idx="5"/>
          </p:nvPr>
        </p:nvSpPr>
        <p:spPr/>
        <p:txBody>
          <a:bodyPr/>
          <a:lstStyle/>
          <a:p>
            <a:fld id="{59855E35-2792-42B5-AA9B-1CC1651621A6}" type="slidenum">
              <a:rPr lang="en-GB" smtClean="0"/>
              <a:t>10</a:t>
            </a:fld>
            <a:endParaRPr lang="en-GB"/>
          </a:p>
        </p:txBody>
      </p:sp>
    </p:spTree>
    <p:extLst>
      <p:ext uri="{BB962C8B-B14F-4D97-AF65-F5344CB8AC3E}">
        <p14:creationId xmlns:p14="http://schemas.microsoft.com/office/powerpoint/2010/main" val="353483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10/04/2019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bebenita.github.io/WasmExplor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ppcypher/awesome-wasm-lang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Web_application" TargetMode="External"/><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en.wikipedia.org/wiki/Web_sit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2A3C1-CCCA-4017-A912-906820BC1776}"/>
              </a:ext>
            </a:extLst>
          </p:cNvPr>
          <p:cNvSpPr>
            <a:spLocks noGrp="1"/>
          </p:cNvSpPr>
          <p:nvPr>
            <p:ph idx="1"/>
          </p:nvPr>
        </p:nvSpPr>
        <p:spPr>
          <a:xfrm>
            <a:off x="1329267" y="945092"/>
            <a:ext cx="10515600" cy="4351338"/>
          </a:xfrm>
        </p:spPr>
        <p:txBody>
          <a:bodyPr/>
          <a:lstStyle/>
          <a:p>
            <a:pPr marL="0" indent="0">
              <a:buNone/>
            </a:pPr>
            <a:r>
              <a:rPr lang="en-GB" dirty="0"/>
              <a:t>[0,97,115,109,1,0,0,0,1,133,128,128,128,0,1,96,0,1,127,3,130,128,128,128,0,1,0,4,132,128,128,128,0,1,112,0,0,5,131,128,128,128,0,1,0,1,6,129,128,128,128,0,0,7,146,128,128,128,0,2,6,109,101,109,111,114,121,2,0,5,104,101,108,108,111,0,0,10,138,128,128,128,0,1,132,128,128,128,0,0,65,16,11,11,146,128,128,128,0,1,0,65,16,11,12,72,101,108,108,111,32,87,111,114,108,100,0]</a:t>
            </a:r>
          </a:p>
        </p:txBody>
      </p:sp>
    </p:spTree>
    <p:extLst>
      <p:ext uri="{BB962C8B-B14F-4D97-AF65-F5344CB8AC3E}">
        <p14:creationId xmlns:p14="http://schemas.microsoft.com/office/powerpoint/2010/main" val="87212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2CC82-926B-4FE1-B79D-87B6FED15233}"/>
              </a:ext>
            </a:extLst>
          </p:cNvPr>
          <p:cNvSpPr>
            <a:spLocks noGrp="1"/>
          </p:cNvSpPr>
          <p:nvPr>
            <p:ph idx="1"/>
          </p:nvPr>
        </p:nvSpPr>
        <p:spPr>
          <a:xfrm>
            <a:off x="1862666" y="846667"/>
            <a:ext cx="9491133" cy="5646208"/>
          </a:xfrm>
        </p:spPr>
        <p:txBody>
          <a:bodyPr/>
          <a:lstStyle/>
          <a:p>
            <a:pPr marL="0" indent="0">
              <a:buNone/>
            </a:pPr>
            <a:r>
              <a:rPr lang="en-GB" dirty="0"/>
              <a:t>!![] + !![]</a:t>
            </a:r>
          </a:p>
          <a:p>
            <a:pPr marL="0" indent="0">
              <a:buNone/>
            </a:pPr>
            <a:endParaRPr lang="en-GB" dirty="0"/>
          </a:p>
          <a:p>
            <a:pPr marL="0" indent="0">
              <a:buNone/>
            </a:pPr>
            <a:r>
              <a:rPr lang="en-GB" dirty="0"/>
              <a:t>function dojo(name, session, date) { return name; }</a:t>
            </a:r>
          </a:p>
          <a:p>
            <a:pPr marL="0" indent="0">
              <a:buNone/>
            </a:pPr>
            <a:r>
              <a:rPr lang="en-GB" dirty="0"/>
              <a:t>dojo("David")</a:t>
            </a:r>
          </a:p>
          <a:p>
            <a:pPr marL="0" indent="0">
              <a:buNone/>
            </a:pPr>
            <a:endParaRPr lang="en-GB" dirty="0"/>
          </a:p>
          <a:p>
            <a:pPr marL="0" indent="0">
              <a:buNone/>
            </a:pPr>
            <a:r>
              <a:rPr lang="en-GB" dirty="0"/>
              <a:t>a = "David“</a:t>
            </a:r>
          </a:p>
          <a:p>
            <a:pPr marL="0" indent="0">
              <a:buNone/>
            </a:pPr>
            <a:r>
              <a:rPr lang="en-GB" dirty="0"/>
              <a:t>b = 43</a:t>
            </a:r>
          </a:p>
          <a:p>
            <a:pPr marL="0" indent="0">
              <a:buNone/>
            </a:pPr>
            <a:r>
              <a:rPr lang="en-GB" dirty="0"/>
              <a:t>c = a + b</a:t>
            </a:r>
          </a:p>
          <a:p>
            <a:pPr marL="0" indent="0">
              <a:buNone/>
            </a:pPr>
            <a:r>
              <a:rPr lang="en-GB" dirty="0"/>
              <a:t>d = b + b</a:t>
            </a:r>
          </a:p>
        </p:txBody>
      </p:sp>
    </p:spTree>
    <p:extLst>
      <p:ext uri="{BB962C8B-B14F-4D97-AF65-F5344CB8AC3E}">
        <p14:creationId xmlns:p14="http://schemas.microsoft.com/office/powerpoint/2010/main" val="4220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3D24-DD00-4AD8-98F8-F3B0E866EDE8}"/>
              </a:ext>
            </a:extLst>
          </p:cNvPr>
          <p:cNvSpPr>
            <a:spLocks noGrp="1"/>
          </p:cNvSpPr>
          <p:nvPr>
            <p:ph type="title"/>
          </p:nvPr>
        </p:nvSpPr>
        <p:spPr/>
        <p:txBody>
          <a:bodyPr/>
          <a:lstStyle/>
          <a:p>
            <a:endParaRPr lang="en-GB"/>
          </a:p>
        </p:txBody>
      </p:sp>
      <p:pic>
        <p:nvPicPr>
          <p:cNvPr id="5" name="Content Placeholder 4" descr="A close up of a sign&#10;&#10;Description generated with very high confidence">
            <a:extLst>
              <a:ext uri="{FF2B5EF4-FFF2-40B4-BE49-F238E27FC236}">
                <a16:creationId xmlns:a16="http://schemas.microsoft.com/office/drawing/2014/main" id="{3400B3BD-F9CB-4EB1-8CF0-8D388AE341B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98422" y="1499659"/>
            <a:ext cx="6395156" cy="3597275"/>
          </a:xfrm>
        </p:spPr>
      </p:pic>
    </p:spTree>
    <p:extLst>
      <p:ext uri="{BB962C8B-B14F-4D97-AF65-F5344CB8AC3E}">
        <p14:creationId xmlns:p14="http://schemas.microsoft.com/office/powerpoint/2010/main" val="32761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B1E64600-3EAF-41C1-8771-71143C1F2A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9870" y="1017051"/>
            <a:ext cx="9161463" cy="4823898"/>
          </a:xfrm>
        </p:spPr>
      </p:pic>
    </p:spTree>
    <p:extLst>
      <p:ext uri="{BB962C8B-B14F-4D97-AF65-F5344CB8AC3E}">
        <p14:creationId xmlns:p14="http://schemas.microsoft.com/office/powerpoint/2010/main" val="359163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470AE-6F26-4141-96A0-1200E133E8B5}"/>
              </a:ext>
            </a:extLst>
          </p:cNvPr>
          <p:cNvSpPr txBox="1"/>
          <p:nvPr/>
        </p:nvSpPr>
        <p:spPr>
          <a:xfrm>
            <a:off x="4411133" y="2641600"/>
            <a:ext cx="3369733" cy="923330"/>
          </a:xfrm>
          <a:prstGeom prst="rect">
            <a:avLst/>
          </a:prstGeom>
          <a:noFill/>
        </p:spPr>
        <p:txBody>
          <a:bodyPr wrap="square" rtlCol="0">
            <a:spAutoFit/>
          </a:bodyPr>
          <a:lstStyle/>
          <a:p>
            <a:r>
              <a:rPr lang="en-GB" sz="5400" dirty="0" err="1"/>
              <a:t>Javascript</a:t>
            </a:r>
            <a:endParaRPr lang="en-GB" sz="5400" dirty="0"/>
          </a:p>
        </p:txBody>
      </p:sp>
      <p:sp>
        <p:nvSpPr>
          <p:cNvPr id="5" name="TextBox 4">
            <a:extLst>
              <a:ext uri="{FF2B5EF4-FFF2-40B4-BE49-F238E27FC236}">
                <a16:creationId xmlns:a16="http://schemas.microsoft.com/office/drawing/2014/main" id="{C80554C9-E719-4859-BE89-F24E319DF5E9}"/>
              </a:ext>
            </a:extLst>
          </p:cNvPr>
          <p:cNvSpPr txBox="1"/>
          <p:nvPr/>
        </p:nvSpPr>
        <p:spPr>
          <a:xfrm>
            <a:off x="2192866" y="1016000"/>
            <a:ext cx="3369733" cy="923330"/>
          </a:xfrm>
          <a:prstGeom prst="rect">
            <a:avLst/>
          </a:prstGeom>
          <a:noFill/>
        </p:spPr>
        <p:txBody>
          <a:bodyPr wrap="square" rtlCol="0">
            <a:spAutoFit/>
          </a:bodyPr>
          <a:lstStyle/>
          <a:p>
            <a:r>
              <a:rPr lang="en-GB" sz="5400" dirty="0"/>
              <a:t>TypeScript</a:t>
            </a:r>
          </a:p>
        </p:txBody>
      </p:sp>
      <p:cxnSp>
        <p:nvCxnSpPr>
          <p:cNvPr id="7" name="Straight Arrow Connector 6">
            <a:extLst>
              <a:ext uri="{FF2B5EF4-FFF2-40B4-BE49-F238E27FC236}">
                <a16:creationId xmlns:a16="http://schemas.microsoft.com/office/drawing/2014/main" id="{90919584-DDFD-4FD0-8E68-9FD86B0F4458}"/>
              </a:ext>
            </a:extLst>
          </p:cNvPr>
          <p:cNvCxnSpPr/>
          <p:nvPr/>
        </p:nvCxnSpPr>
        <p:spPr>
          <a:xfrm>
            <a:off x="4250267" y="1939330"/>
            <a:ext cx="1049866" cy="70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E0C534-3099-4A87-9CBB-A7E96F8003A0}"/>
              </a:ext>
            </a:extLst>
          </p:cNvPr>
          <p:cNvSpPr txBox="1"/>
          <p:nvPr/>
        </p:nvSpPr>
        <p:spPr>
          <a:xfrm>
            <a:off x="6764866" y="4318927"/>
            <a:ext cx="3369733" cy="923330"/>
          </a:xfrm>
          <a:prstGeom prst="rect">
            <a:avLst/>
          </a:prstGeom>
          <a:noFill/>
        </p:spPr>
        <p:txBody>
          <a:bodyPr wrap="square" rtlCol="0">
            <a:spAutoFit/>
          </a:bodyPr>
          <a:lstStyle/>
          <a:p>
            <a:r>
              <a:rPr lang="en-GB" sz="5400" dirty="0"/>
              <a:t>Minified</a:t>
            </a:r>
          </a:p>
        </p:txBody>
      </p:sp>
      <p:cxnSp>
        <p:nvCxnSpPr>
          <p:cNvPr id="11" name="Straight Arrow Connector 10">
            <a:extLst>
              <a:ext uri="{FF2B5EF4-FFF2-40B4-BE49-F238E27FC236}">
                <a16:creationId xmlns:a16="http://schemas.microsoft.com/office/drawing/2014/main" id="{346856DB-3818-4047-BFAE-F9FDF491ABCE}"/>
              </a:ext>
            </a:extLst>
          </p:cNvPr>
          <p:cNvCxnSpPr/>
          <p:nvPr/>
        </p:nvCxnSpPr>
        <p:spPr>
          <a:xfrm>
            <a:off x="6468533" y="3590793"/>
            <a:ext cx="1049866" cy="70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1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generated with high confidence">
            <a:extLst>
              <a:ext uri="{FF2B5EF4-FFF2-40B4-BE49-F238E27FC236}">
                <a16:creationId xmlns:a16="http://schemas.microsoft.com/office/drawing/2014/main" id="{DEC5C4E7-7F18-4AA0-9FA5-67E80E5C0C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222" y="403225"/>
            <a:ext cx="10227227" cy="6031442"/>
          </a:xfrm>
        </p:spPr>
      </p:pic>
      <p:pic>
        <p:nvPicPr>
          <p:cNvPr id="2" name="Picture 1">
            <a:extLst>
              <a:ext uri="{FF2B5EF4-FFF2-40B4-BE49-F238E27FC236}">
                <a16:creationId xmlns:a16="http://schemas.microsoft.com/office/drawing/2014/main" id="{C5C6C421-E74B-4AF7-87AF-742E0C9DC5B4}"/>
              </a:ext>
            </a:extLst>
          </p:cNvPr>
          <p:cNvPicPr>
            <a:picLocks noChangeAspect="1"/>
          </p:cNvPicPr>
          <p:nvPr/>
        </p:nvPicPr>
        <p:blipFill>
          <a:blip r:embed="rId4"/>
          <a:stretch>
            <a:fillRect/>
          </a:stretch>
        </p:blipFill>
        <p:spPr>
          <a:xfrm>
            <a:off x="4113477" y="1731963"/>
            <a:ext cx="3965046" cy="3671339"/>
          </a:xfrm>
          <a:prstGeom prst="rect">
            <a:avLst/>
          </a:prstGeom>
        </p:spPr>
      </p:pic>
    </p:spTree>
    <p:extLst>
      <p:ext uri="{BB962C8B-B14F-4D97-AF65-F5344CB8AC3E}">
        <p14:creationId xmlns:p14="http://schemas.microsoft.com/office/powerpoint/2010/main" val="3875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generated with very high confidence">
            <a:extLst>
              <a:ext uri="{FF2B5EF4-FFF2-40B4-BE49-F238E27FC236}">
                <a16:creationId xmlns:a16="http://schemas.microsoft.com/office/drawing/2014/main" id="{53312ACF-319A-4712-8545-99E0BAF48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5360" y="652991"/>
            <a:ext cx="7947974" cy="5959031"/>
          </a:xfrm>
        </p:spPr>
      </p:pic>
    </p:spTree>
    <p:extLst>
      <p:ext uri="{BB962C8B-B14F-4D97-AF65-F5344CB8AC3E}">
        <p14:creationId xmlns:p14="http://schemas.microsoft.com/office/powerpoint/2010/main" val="105245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576769" y="1169412"/>
            <a:ext cx="10220783" cy="3046988"/>
          </a:xfrm>
          <a:prstGeom prst="rect">
            <a:avLst/>
          </a:prstGeom>
          <a:noFill/>
        </p:spPr>
        <p:txBody>
          <a:bodyPr wrap="square" rtlCol="0">
            <a:spAutoFit/>
          </a:bodyPr>
          <a:lstStyle/>
          <a:p>
            <a:r>
              <a:rPr lang="en-GB" sz="3200" dirty="0"/>
              <a:t>“</a:t>
            </a:r>
            <a:r>
              <a:rPr lang="en-GB" sz="3200" dirty="0" err="1"/>
              <a:t>WebAssembly</a:t>
            </a:r>
            <a:r>
              <a:rPr lang="en-GB" sz="3200" dirty="0"/>
              <a:t> (abbreviated </a:t>
            </a:r>
            <a:r>
              <a:rPr lang="en-GB" sz="3200" i="1" dirty="0" err="1"/>
              <a:t>Wasm</a:t>
            </a:r>
            <a:r>
              <a:rPr lang="en-GB" sz="3200" dirty="0"/>
              <a:t>) is a binary instruction format for a stack-based virtual machine. </a:t>
            </a:r>
            <a:r>
              <a:rPr lang="en-GB" sz="3200" dirty="0" err="1"/>
              <a:t>Wasm</a:t>
            </a:r>
            <a:r>
              <a:rPr lang="en-GB" sz="3200" dirty="0"/>
              <a:t> is designed as a portable target for compilation of high-level languages like C/C++/Rust, enabling deployment on the web for client and server applications.”</a:t>
            </a:r>
          </a:p>
          <a:p>
            <a:endParaRPr lang="en-GB" sz="3200" dirty="0"/>
          </a:p>
        </p:txBody>
      </p:sp>
      <p:sp>
        <p:nvSpPr>
          <p:cNvPr id="2" name="TextBox 1">
            <a:extLst>
              <a:ext uri="{FF2B5EF4-FFF2-40B4-BE49-F238E27FC236}">
                <a16:creationId xmlns:a16="http://schemas.microsoft.com/office/drawing/2014/main" id="{D12E91CF-7888-493F-BECE-7AB0FB31569D}"/>
              </a:ext>
            </a:extLst>
          </p:cNvPr>
          <p:cNvSpPr txBox="1"/>
          <p:nvPr/>
        </p:nvSpPr>
        <p:spPr>
          <a:xfrm>
            <a:off x="5271248" y="4041616"/>
            <a:ext cx="8086165" cy="830997"/>
          </a:xfrm>
          <a:prstGeom prst="rect">
            <a:avLst/>
          </a:prstGeom>
          <a:noFill/>
        </p:spPr>
        <p:txBody>
          <a:bodyPr wrap="square" rtlCol="0">
            <a:spAutoFit/>
          </a:bodyPr>
          <a:lstStyle/>
          <a:p>
            <a:r>
              <a:rPr lang="en-GB" sz="4800" dirty="0"/>
              <a:t>https://webassembly.org/</a:t>
            </a:r>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ECEC-3124-457F-9F30-76553B0ECD37}"/>
              </a:ext>
            </a:extLst>
          </p:cNvPr>
          <p:cNvSpPr>
            <a:spLocks noGrp="1"/>
          </p:cNvSpPr>
          <p:nvPr>
            <p:ph type="title"/>
          </p:nvPr>
        </p:nvSpPr>
        <p:spPr>
          <a:xfrm>
            <a:off x="1452282" y="365125"/>
            <a:ext cx="9901518" cy="1325563"/>
          </a:xfrm>
        </p:spPr>
        <p:txBody>
          <a:bodyPr/>
          <a:lstStyle/>
          <a:p>
            <a:endParaRPr lang="en-GB" dirty="0"/>
          </a:p>
        </p:txBody>
      </p:sp>
      <p:pic>
        <p:nvPicPr>
          <p:cNvPr id="4" name="Content Placeholder 3">
            <a:extLst>
              <a:ext uri="{FF2B5EF4-FFF2-40B4-BE49-F238E27FC236}">
                <a16:creationId xmlns:a16="http://schemas.microsoft.com/office/drawing/2014/main" id="{5D104C4C-61A6-458F-865D-65F97BB76030}"/>
              </a:ext>
            </a:extLst>
          </p:cNvPr>
          <p:cNvPicPr>
            <a:picLocks noGrp="1" noChangeAspect="1"/>
          </p:cNvPicPr>
          <p:nvPr>
            <p:ph idx="1"/>
          </p:nvPr>
        </p:nvPicPr>
        <p:blipFill>
          <a:blip r:embed="rId3"/>
          <a:stretch>
            <a:fillRect/>
          </a:stretch>
        </p:blipFill>
        <p:spPr>
          <a:xfrm>
            <a:off x="3119585" y="2285113"/>
            <a:ext cx="5952829" cy="1623499"/>
          </a:xfrm>
          <a:prstGeom prst="rect">
            <a:avLst/>
          </a:prstGeom>
        </p:spPr>
      </p:pic>
    </p:spTree>
    <p:extLst>
      <p:ext uri="{BB962C8B-B14F-4D97-AF65-F5344CB8AC3E}">
        <p14:creationId xmlns:p14="http://schemas.microsoft.com/office/powerpoint/2010/main" val="346891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B3D8-804F-43E7-8254-9CD706D96B59}"/>
              </a:ext>
            </a:extLst>
          </p:cNvPr>
          <p:cNvSpPr>
            <a:spLocks noGrp="1"/>
          </p:cNvSpPr>
          <p:nvPr>
            <p:ph type="title"/>
          </p:nvPr>
        </p:nvSpPr>
        <p:spPr>
          <a:xfrm>
            <a:off x="1368611" y="932890"/>
            <a:ext cx="10278035" cy="1325563"/>
          </a:xfrm>
        </p:spPr>
        <p:txBody>
          <a:bodyPr/>
          <a:lstStyle/>
          <a:p>
            <a:r>
              <a:rPr lang="en-GB" dirty="0">
                <a:hlinkClick r:id="rId3"/>
              </a:rPr>
              <a:t>https://mbebenita.github.io/WasmExplorer/</a:t>
            </a:r>
            <a:endParaRPr lang="en-GB" dirty="0"/>
          </a:p>
        </p:txBody>
      </p:sp>
      <p:sp>
        <p:nvSpPr>
          <p:cNvPr id="3" name="Content Placeholder 2">
            <a:extLst>
              <a:ext uri="{FF2B5EF4-FFF2-40B4-BE49-F238E27FC236}">
                <a16:creationId xmlns:a16="http://schemas.microsoft.com/office/drawing/2014/main" id="{FD315063-9C8E-4D0A-9206-737368040634}"/>
              </a:ext>
            </a:extLst>
          </p:cNvPr>
          <p:cNvSpPr>
            <a:spLocks noGrp="1"/>
          </p:cNvSpPr>
          <p:nvPr>
            <p:ph idx="1"/>
          </p:nvPr>
        </p:nvSpPr>
        <p:spPr>
          <a:xfrm>
            <a:off x="2922494" y="3277907"/>
            <a:ext cx="7929282" cy="1742328"/>
          </a:xfrm>
        </p:spPr>
        <p:txBody>
          <a:bodyPr/>
          <a:lstStyle/>
          <a:p>
            <a:pPr marL="0" indent="0">
              <a:buNone/>
            </a:pPr>
            <a:r>
              <a:rPr lang="pt-BR" dirty="0"/>
              <a:t>int squarer(int num) {</a:t>
            </a:r>
          </a:p>
          <a:p>
            <a:pPr marL="0" indent="0">
              <a:buNone/>
            </a:pPr>
            <a:r>
              <a:rPr lang="pt-BR" dirty="0"/>
              <a:t>  return num * num;</a:t>
            </a:r>
          </a:p>
          <a:p>
            <a:pPr marL="0" indent="0">
              <a:buNone/>
            </a:pPr>
            <a:r>
              <a:rPr lang="pt-BR" dirty="0"/>
              <a:t>}</a:t>
            </a:r>
            <a:endParaRPr lang="en-GB" dirty="0"/>
          </a:p>
        </p:txBody>
      </p:sp>
    </p:spTree>
    <p:extLst>
      <p:ext uri="{BB962C8B-B14F-4D97-AF65-F5344CB8AC3E}">
        <p14:creationId xmlns:p14="http://schemas.microsoft.com/office/powerpoint/2010/main" val="241340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2307D-1C1C-4E44-A763-313518C7B6FF}"/>
              </a:ext>
            </a:extLst>
          </p:cNvPr>
          <p:cNvSpPr>
            <a:spLocks noGrp="1"/>
          </p:cNvSpPr>
          <p:nvPr>
            <p:ph idx="1"/>
          </p:nvPr>
        </p:nvSpPr>
        <p:spPr>
          <a:xfrm>
            <a:off x="1591733" y="491331"/>
            <a:ext cx="10151533" cy="558536"/>
          </a:xfrm>
        </p:spPr>
        <p:txBody>
          <a:bodyPr/>
          <a:lstStyle/>
          <a:p>
            <a:r>
              <a:rPr lang="en-GB" dirty="0">
                <a:hlinkClick r:id="rId3"/>
              </a:rPr>
              <a:t>https://github.com/appcypher/awesome-wasm-langs</a:t>
            </a:r>
            <a:endParaRPr lang="en-GB" dirty="0"/>
          </a:p>
        </p:txBody>
      </p:sp>
      <p:pic>
        <p:nvPicPr>
          <p:cNvPr id="4" name="Picture 3">
            <a:extLst>
              <a:ext uri="{FF2B5EF4-FFF2-40B4-BE49-F238E27FC236}">
                <a16:creationId xmlns:a16="http://schemas.microsoft.com/office/drawing/2014/main" id="{B36C8F95-7A21-4DE8-8D78-797E2EA94F82}"/>
              </a:ext>
            </a:extLst>
          </p:cNvPr>
          <p:cNvPicPr>
            <a:picLocks noChangeAspect="1"/>
          </p:cNvPicPr>
          <p:nvPr/>
        </p:nvPicPr>
        <p:blipFill>
          <a:blip r:embed="rId4"/>
          <a:stretch>
            <a:fillRect/>
          </a:stretch>
        </p:blipFill>
        <p:spPr>
          <a:xfrm>
            <a:off x="5318124" y="1215496"/>
            <a:ext cx="2437343" cy="5450972"/>
          </a:xfrm>
          <a:prstGeom prst="rect">
            <a:avLst/>
          </a:prstGeom>
        </p:spPr>
      </p:pic>
    </p:spTree>
    <p:extLst>
      <p:ext uri="{BB962C8B-B14F-4D97-AF65-F5344CB8AC3E}">
        <p14:creationId xmlns:p14="http://schemas.microsoft.com/office/powerpoint/2010/main" val="255563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4E13-A774-4BFC-A127-EEA7E77AFFFB}"/>
              </a:ext>
            </a:extLst>
          </p:cNvPr>
          <p:cNvSpPr>
            <a:spLocks noGrp="1"/>
          </p:cNvSpPr>
          <p:nvPr>
            <p:ph type="title"/>
          </p:nvPr>
        </p:nvSpPr>
        <p:spPr>
          <a:xfrm>
            <a:off x="1354666" y="365125"/>
            <a:ext cx="9999133" cy="1325563"/>
          </a:xfrm>
        </p:spPr>
        <p:txBody>
          <a:bodyPr/>
          <a:lstStyle/>
          <a:p>
            <a:r>
              <a:rPr lang="en-GB" dirty="0"/>
              <a:t>Single-page applications (SPA)</a:t>
            </a:r>
          </a:p>
        </p:txBody>
      </p:sp>
      <p:sp>
        <p:nvSpPr>
          <p:cNvPr id="3" name="Content Placeholder 2">
            <a:extLst>
              <a:ext uri="{FF2B5EF4-FFF2-40B4-BE49-F238E27FC236}">
                <a16:creationId xmlns:a16="http://schemas.microsoft.com/office/drawing/2014/main" id="{4CFE7DDF-1AC8-432C-BDAC-F4FD01CCDD0D}"/>
              </a:ext>
            </a:extLst>
          </p:cNvPr>
          <p:cNvSpPr>
            <a:spLocks noGrp="1"/>
          </p:cNvSpPr>
          <p:nvPr>
            <p:ph idx="1"/>
          </p:nvPr>
        </p:nvSpPr>
        <p:spPr>
          <a:xfrm>
            <a:off x="1617132" y="1554692"/>
            <a:ext cx="9474200" cy="1325563"/>
          </a:xfrm>
        </p:spPr>
        <p:txBody>
          <a:bodyPr/>
          <a:lstStyle/>
          <a:p>
            <a:pPr marL="0" indent="0">
              <a:buNone/>
            </a:pPr>
            <a:r>
              <a:rPr lang="en-GB" i="1" dirty="0"/>
              <a:t>“A </a:t>
            </a:r>
            <a:r>
              <a:rPr lang="en-GB" b="1" i="1" dirty="0"/>
              <a:t>single-page application</a:t>
            </a:r>
            <a:r>
              <a:rPr lang="en-GB" i="1" dirty="0"/>
              <a:t> (</a:t>
            </a:r>
            <a:r>
              <a:rPr lang="en-GB" b="1" i="1" dirty="0"/>
              <a:t>SPA</a:t>
            </a:r>
            <a:r>
              <a:rPr lang="en-GB" i="1" dirty="0"/>
              <a:t>) is a </a:t>
            </a:r>
            <a:r>
              <a:rPr lang="en-GB" i="1" dirty="0">
                <a:hlinkClick r:id="rId3" tooltip="Web application"/>
              </a:rPr>
              <a:t>web application</a:t>
            </a:r>
            <a:r>
              <a:rPr lang="en-GB" i="1" dirty="0"/>
              <a:t> or </a:t>
            </a:r>
            <a:r>
              <a:rPr lang="en-GB" i="1" dirty="0">
                <a:hlinkClick r:id="rId4" tooltip="Web site"/>
              </a:rPr>
              <a:t>web site</a:t>
            </a:r>
            <a:r>
              <a:rPr lang="en-GB" i="1" dirty="0"/>
              <a:t> that interacts with the user by dynamically rewriting the current page rather than loading entire new pages from a server. ”</a:t>
            </a:r>
          </a:p>
        </p:txBody>
      </p:sp>
      <p:pic>
        <p:nvPicPr>
          <p:cNvPr id="4" name="Picture 3">
            <a:extLst>
              <a:ext uri="{FF2B5EF4-FFF2-40B4-BE49-F238E27FC236}">
                <a16:creationId xmlns:a16="http://schemas.microsoft.com/office/drawing/2014/main" id="{2A1EE21E-27DB-4E8D-9694-78F42399F3B6}"/>
              </a:ext>
            </a:extLst>
          </p:cNvPr>
          <p:cNvPicPr>
            <a:picLocks noChangeAspect="1"/>
          </p:cNvPicPr>
          <p:nvPr/>
        </p:nvPicPr>
        <p:blipFill>
          <a:blip r:embed="rId5"/>
          <a:stretch>
            <a:fillRect/>
          </a:stretch>
        </p:blipFill>
        <p:spPr>
          <a:xfrm>
            <a:off x="1617132" y="3429000"/>
            <a:ext cx="2219325" cy="2038350"/>
          </a:xfrm>
          <a:prstGeom prst="rect">
            <a:avLst/>
          </a:prstGeom>
        </p:spPr>
      </p:pic>
      <p:pic>
        <p:nvPicPr>
          <p:cNvPr id="5" name="Picture 4">
            <a:extLst>
              <a:ext uri="{FF2B5EF4-FFF2-40B4-BE49-F238E27FC236}">
                <a16:creationId xmlns:a16="http://schemas.microsoft.com/office/drawing/2014/main" id="{A107EB33-9BA4-45D2-A58E-6B61BD8F5B5C}"/>
              </a:ext>
            </a:extLst>
          </p:cNvPr>
          <p:cNvPicPr>
            <a:picLocks noChangeAspect="1"/>
          </p:cNvPicPr>
          <p:nvPr/>
        </p:nvPicPr>
        <p:blipFill>
          <a:blip r:embed="rId6"/>
          <a:stretch>
            <a:fillRect/>
          </a:stretch>
        </p:blipFill>
        <p:spPr>
          <a:xfrm>
            <a:off x="5159904" y="3409950"/>
            <a:ext cx="1533525" cy="2057400"/>
          </a:xfrm>
          <a:prstGeom prst="rect">
            <a:avLst/>
          </a:prstGeom>
        </p:spPr>
      </p:pic>
      <p:pic>
        <p:nvPicPr>
          <p:cNvPr id="6" name="Picture 5">
            <a:extLst>
              <a:ext uri="{FF2B5EF4-FFF2-40B4-BE49-F238E27FC236}">
                <a16:creationId xmlns:a16="http://schemas.microsoft.com/office/drawing/2014/main" id="{1BB2A7ED-7095-4679-A36F-6A5441B15ED7}"/>
              </a:ext>
            </a:extLst>
          </p:cNvPr>
          <p:cNvPicPr>
            <a:picLocks noChangeAspect="1"/>
          </p:cNvPicPr>
          <p:nvPr/>
        </p:nvPicPr>
        <p:blipFill>
          <a:blip r:embed="rId7"/>
          <a:stretch>
            <a:fillRect/>
          </a:stretch>
        </p:blipFill>
        <p:spPr>
          <a:xfrm>
            <a:off x="7564437" y="3409950"/>
            <a:ext cx="1838325" cy="2438400"/>
          </a:xfrm>
          <a:prstGeom prst="rect">
            <a:avLst/>
          </a:prstGeom>
        </p:spPr>
      </p:pic>
    </p:spTree>
    <p:extLst>
      <p:ext uri="{BB962C8B-B14F-4D97-AF65-F5344CB8AC3E}">
        <p14:creationId xmlns:p14="http://schemas.microsoft.com/office/powerpoint/2010/main" val="3207894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A576F0-37F1-4AC2-8104-56DC91E5C10D}"/>
              </a:ext>
            </a:extLst>
          </p:cNvPr>
          <p:cNvSpPr>
            <a:spLocks noGrp="1"/>
          </p:cNvSpPr>
          <p:nvPr>
            <p:ph type="title"/>
          </p:nvPr>
        </p:nvSpPr>
        <p:spPr/>
        <p:txBody>
          <a:bodyPr/>
          <a:lstStyle/>
          <a:p>
            <a:endParaRPr lang="en-GB"/>
          </a:p>
        </p:txBody>
      </p:sp>
      <p:sp>
        <p:nvSpPr>
          <p:cNvPr id="6" name="AutoShape 4" descr="Image result for dotnet in the browser">
            <a:extLst>
              <a:ext uri="{FF2B5EF4-FFF2-40B4-BE49-F238E27FC236}">
                <a16:creationId xmlns:a16="http://schemas.microsoft.com/office/drawing/2014/main" id="{D8FD0087-9D61-4A2E-8AB1-D1A79A16BD42}"/>
              </a:ext>
            </a:extLst>
          </p:cNvPr>
          <p:cNvSpPr>
            <a:spLocks noGrp="1" noChangeAspect="1" noChangeArrowheads="1"/>
          </p:cNvSpPr>
          <p:nvPr>
            <p:ph idx="1"/>
          </p:nvPr>
        </p:nvSpPr>
        <p:spPr bwMode="auto">
          <a:xfrm>
            <a:off x="1595438" y="1825625"/>
            <a:ext cx="9758362"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descr="Image result for dotnet in the browser">
            <a:extLst>
              <a:ext uri="{FF2B5EF4-FFF2-40B4-BE49-F238E27FC236}">
                <a16:creationId xmlns:a16="http://schemas.microsoft.com/office/drawing/2014/main" id="{DB47FAB6-DEEA-4E9B-9F9C-A7162C201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71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55-3792-4C86-8860-24F3CE6D89F7}"/>
              </a:ext>
            </a:extLst>
          </p:cNvPr>
          <p:cNvSpPr>
            <a:spLocks noGrp="1"/>
          </p:cNvSpPr>
          <p:nvPr>
            <p:ph type="title"/>
          </p:nvPr>
        </p:nvSpPr>
        <p:spPr>
          <a:xfrm>
            <a:off x="1470212" y="365125"/>
            <a:ext cx="9883588" cy="1325563"/>
          </a:xfrm>
        </p:spPr>
        <p:txBody>
          <a:bodyPr/>
          <a:lstStyle/>
          <a:p>
            <a:r>
              <a:rPr lang="en-GB" dirty="0"/>
              <a:t>Tonight</a:t>
            </a:r>
          </a:p>
        </p:txBody>
      </p:sp>
      <p:sp>
        <p:nvSpPr>
          <p:cNvPr id="3" name="Content Placeholder 2">
            <a:extLst>
              <a:ext uri="{FF2B5EF4-FFF2-40B4-BE49-F238E27FC236}">
                <a16:creationId xmlns:a16="http://schemas.microsoft.com/office/drawing/2014/main" id="{B373C273-8937-4B58-BC8C-46FA6580ECDC}"/>
              </a:ext>
            </a:extLst>
          </p:cNvPr>
          <p:cNvSpPr>
            <a:spLocks noGrp="1"/>
          </p:cNvSpPr>
          <p:nvPr>
            <p:ph idx="1"/>
          </p:nvPr>
        </p:nvSpPr>
        <p:spPr>
          <a:xfrm>
            <a:off x="1631576" y="1825625"/>
            <a:ext cx="9722224" cy="4351338"/>
          </a:xfrm>
        </p:spPr>
        <p:txBody>
          <a:bodyPr/>
          <a:lstStyle/>
          <a:p>
            <a:endParaRPr lang="en-GB" dirty="0"/>
          </a:p>
          <a:p>
            <a:r>
              <a:rPr lang="en-GB" dirty="0"/>
              <a:t>WASM</a:t>
            </a:r>
          </a:p>
          <a:p>
            <a:endParaRPr lang="en-GB" dirty="0"/>
          </a:p>
          <a:p>
            <a:r>
              <a:rPr lang="en-GB" dirty="0"/>
              <a:t>BLAZOR</a:t>
            </a:r>
          </a:p>
          <a:p>
            <a:endParaRPr lang="en-GB" dirty="0"/>
          </a:p>
          <a:p>
            <a:r>
              <a:rPr lang="en-GB" dirty="0"/>
              <a:t>?</a:t>
            </a:r>
          </a:p>
        </p:txBody>
      </p:sp>
    </p:spTree>
    <p:extLst>
      <p:ext uri="{BB962C8B-B14F-4D97-AF65-F5344CB8AC3E}">
        <p14:creationId xmlns:p14="http://schemas.microsoft.com/office/powerpoint/2010/main" val="87684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147C-6C83-4072-A0EC-09786271B688}"/>
              </a:ext>
            </a:extLst>
          </p:cNvPr>
          <p:cNvSpPr>
            <a:spLocks noGrp="1"/>
          </p:cNvSpPr>
          <p:nvPr>
            <p:ph type="title"/>
          </p:nvPr>
        </p:nvSpPr>
        <p:spPr>
          <a:xfrm>
            <a:off x="1255058" y="365125"/>
            <a:ext cx="10098741" cy="1325563"/>
          </a:xfrm>
        </p:spPr>
        <p:txBody>
          <a:bodyPr/>
          <a:lstStyle/>
          <a:p>
            <a:r>
              <a:rPr lang="en-GB" dirty="0"/>
              <a:t>Resources</a:t>
            </a:r>
          </a:p>
        </p:txBody>
      </p:sp>
      <p:sp>
        <p:nvSpPr>
          <p:cNvPr id="3" name="Content Placeholder 2">
            <a:extLst>
              <a:ext uri="{FF2B5EF4-FFF2-40B4-BE49-F238E27FC236}">
                <a16:creationId xmlns:a16="http://schemas.microsoft.com/office/drawing/2014/main" id="{3E630999-C87A-47ED-9B5F-40ACAAA5B34E}"/>
              </a:ext>
            </a:extLst>
          </p:cNvPr>
          <p:cNvSpPr>
            <a:spLocks noGrp="1"/>
          </p:cNvSpPr>
          <p:nvPr>
            <p:ph idx="1"/>
          </p:nvPr>
        </p:nvSpPr>
        <p:spPr>
          <a:xfrm>
            <a:off x="1757082" y="1825625"/>
            <a:ext cx="9596718" cy="4351338"/>
          </a:xfrm>
        </p:spPr>
        <p:txBody>
          <a:bodyPr/>
          <a:lstStyle/>
          <a:p>
            <a:endParaRPr lang="en-GB" dirty="0"/>
          </a:p>
          <a:p>
            <a:r>
              <a:rPr lang="en-GB" dirty="0"/>
              <a:t>WIFI – YSJ Guest</a:t>
            </a:r>
          </a:p>
        </p:txBody>
      </p:sp>
    </p:spTree>
    <p:extLst>
      <p:ext uri="{BB962C8B-B14F-4D97-AF65-F5344CB8AC3E}">
        <p14:creationId xmlns:p14="http://schemas.microsoft.com/office/powerpoint/2010/main" val="1748359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1FED25-D1C0-4B12-A4A7-6EBB6E266F8E}"/>
              </a:ext>
            </a:extLst>
          </p:cNvPr>
          <p:cNvPicPr>
            <a:picLocks noChangeAspect="1"/>
          </p:cNvPicPr>
          <p:nvPr/>
        </p:nvPicPr>
        <p:blipFill>
          <a:blip r:embed="rId3"/>
          <a:stretch>
            <a:fillRect/>
          </a:stretch>
        </p:blipFill>
        <p:spPr>
          <a:xfrm>
            <a:off x="4622802" y="1466632"/>
            <a:ext cx="3335867" cy="3922393"/>
          </a:xfrm>
          <a:prstGeom prst="rect">
            <a:avLst/>
          </a:prstGeom>
        </p:spPr>
      </p:pic>
      <p:pic>
        <p:nvPicPr>
          <p:cNvPr id="7" name="Picture 6">
            <a:extLst>
              <a:ext uri="{FF2B5EF4-FFF2-40B4-BE49-F238E27FC236}">
                <a16:creationId xmlns:a16="http://schemas.microsoft.com/office/drawing/2014/main" id="{1252717F-6AFB-44A7-8346-8D6247BA59C2}"/>
              </a:ext>
            </a:extLst>
          </p:cNvPr>
          <p:cNvPicPr>
            <a:picLocks noChangeAspect="1"/>
          </p:cNvPicPr>
          <p:nvPr/>
        </p:nvPicPr>
        <p:blipFill>
          <a:blip r:embed="rId4"/>
          <a:stretch>
            <a:fillRect/>
          </a:stretch>
        </p:blipFill>
        <p:spPr>
          <a:xfrm>
            <a:off x="1370152" y="1447480"/>
            <a:ext cx="3252650" cy="4105804"/>
          </a:xfrm>
          <a:prstGeom prst="rect">
            <a:avLst/>
          </a:prstGeom>
        </p:spPr>
      </p:pic>
      <p:pic>
        <p:nvPicPr>
          <p:cNvPr id="11" name="Picture 10">
            <a:extLst>
              <a:ext uri="{FF2B5EF4-FFF2-40B4-BE49-F238E27FC236}">
                <a16:creationId xmlns:a16="http://schemas.microsoft.com/office/drawing/2014/main" id="{45F6E79C-5007-4734-8B0A-F71764D87F91}"/>
              </a:ext>
            </a:extLst>
          </p:cNvPr>
          <p:cNvPicPr>
            <a:picLocks noChangeAspect="1"/>
          </p:cNvPicPr>
          <p:nvPr/>
        </p:nvPicPr>
        <p:blipFill>
          <a:blip r:embed="rId5"/>
          <a:stretch>
            <a:fillRect/>
          </a:stretch>
        </p:blipFill>
        <p:spPr>
          <a:xfrm>
            <a:off x="8390861" y="2214770"/>
            <a:ext cx="3599102" cy="2428460"/>
          </a:xfrm>
          <a:prstGeom prst="rect">
            <a:avLst/>
          </a:prstGeom>
        </p:spPr>
      </p:pic>
    </p:spTree>
    <p:extLst>
      <p:ext uri="{BB962C8B-B14F-4D97-AF65-F5344CB8AC3E}">
        <p14:creationId xmlns:p14="http://schemas.microsoft.com/office/powerpoint/2010/main" val="28778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E63BA8-AA1D-4D8A-97B1-A4AB0691D7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8768" y="1131888"/>
            <a:ext cx="9805832" cy="4351338"/>
          </a:xfrm>
        </p:spPr>
      </p:pic>
    </p:spTree>
    <p:extLst>
      <p:ext uri="{BB962C8B-B14F-4D97-AF65-F5344CB8AC3E}">
        <p14:creationId xmlns:p14="http://schemas.microsoft.com/office/powerpoint/2010/main" val="45782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9094F302-D71F-4094-A566-D45C7FD076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3476" y="513953"/>
            <a:ext cx="7773458" cy="5830094"/>
          </a:xfrm>
        </p:spPr>
      </p:pic>
    </p:spTree>
    <p:extLst>
      <p:ext uri="{BB962C8B-B14F-4D97-AF65-F5344CB8AC3E}">
        <p14:creationId xmlns:p14="http://schemas.microsoft.com/office/powerpoint/2010/main" val="103452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8F0D-5348-46B7-8DA6-F1275B99CC00}"/>
              </a:ext>
            </a:extLst>
          </p:cNvPr>
          <p:cNvSpPr>
            <a:spLocks noGrp="1"/>
          </p:cNvSpPr>
          <p:nvPr>
            <p:ph type="title"/>
          </p:nvPr>
        </p:nvSpPr>
        <p:spPr>
          <a:xfrm>
            <a:off x="1286933" y="246592"/>
            <a:ext cx="9880600" cy="1325563"/>
          </a:xfrm>
        </p:spPr>
        <p:txBody>
          <a:bodyPr/>
          <a:lstStyle/>
          <a:p>
            <a:r>
              <a:rPr lang="en-GB"/>
              <a:t>Javascript</a:t>
            </a:r>
            <a:endParaRPr lang="en-GB" dirty="0"/>
          </a:p>
        </p:txBody>
      </p:sp>
      <p:pic>
        <p:nvPicPr>
          <p:cNvPr id="5" name="Content Placeholder 4">
            <a:extLst>
              <a:ext uri="{FF2B5EF4-FFF2-40B4-BE49-F238E27FC236}">
                <a16:creationId xmlns:a16="http://schemas.microsoft.com/office/drawing/2014/main" id="{3570A337-F23D-46F0-9227-9F661E57E5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5099" y="1236929"/>
            <a:ext cx="6368645" cy="3321578"/>
          </a:xfrm>
        </p:spPr>
      </p:pic>
      <p:pic>
        <p:nvPicPr>
          <p:cNvPr id="6" name="Picture 5">
            <a:extLst>
              <a:ext uri="{FF2B5EF4-FFF2-40B4-BE49-F238E27FC236}">
                <a16:creationId xmlns:a16="http://schemas.microsoft.com/office/drawing/2014/main" id="{DF1056CA-5334-430A-9397-C8FCD068BB56}"/>
              </a:ext>
            </a:extLst>
          </p:cNvPr>
          <p:cNvPicPr>
            <a:picLocks noChangeAspect="1"/>
          </p:cNvPicPr>
          <p:nvPr/>
        </p:nvPicPr>
        <p:blipFill>
          <a:blip r:embed="rId4"/>
          <a:stretch>
            <a:fillRect/>
          </a:stretch>
        </p:blipFill>
        <p:spPr>
          <a:xfrm>
            <a:off x="2396067" y="1779059"/>
            <a:ext cx="9054554" cy="2237317"/>
          </a:xfrm>
          <a:prstGeom prst="rect">
            <a:avLst/>
          </a:prstGeom>
          <a:ln>
            <a:solidFill>
              <a:schemeClr val="tx1"/>
            </a:solidFill>
          </a:ln>
        </p:spPr>
      </p:pic>
    </p:spTree>
    <p:extLst>
      <p:ext uri="{BB962C8B-B14F-4D97-AF65-F5344CB8AC3E}">
        <p14:creationId xmlns:p14="http://schemas.microsoft.com/office/powerpoint/2010/main" val="245831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D9549-ED10-4838-9118-E84552A3B9A5}"/>
              </a:ext>
            </a:extLst>
          </p:cNvPr>
          <p:cNvPicPr>
            <a:picLocks noChangeAspect="1"/>
          </p:cNvPicPr>
          <p:nvPr/>
        </p:nvPicPr>
        <p:blipFill>
          <a:blip r:embed="rId3"/>
          <a:stretch>
            <a:fillRect/>
          </a:stretch>
        </p:blipFill>
        <p:spPr>
          <a:xfrm>
            <a:off x="1664229" y="505882"/>
            <a:ext cx="6439077" cy="2592917"/>
          </a:xfrm>
          <a:prstGeom prst="rect">
            <a:avLst/>
          </a:prstGeom>
        </p:spPr>
      </p:pic>
      <p:pic>
        <p:nvPicPr>
          <p:cNvPr id="7" name="Picture 6">
            <a:extLst>
              <a:ext uri="{FF2B5EF4-FFF2-40B4-BE49-F238E27FC236}">
                <a16:creationId xmlns:a16="http://schemas.microsoft.com/office/drawing/2014/main" id="{CD7A9E2A-199F-4D8A-ABB4-256224A8E5D4}"/>
              </a:ext>
            </a:extLst>
          </p:cNvPr>
          <p:cNvPicPr>
            <a:picLocks noChangeAspect="1"/>
          </p:cNvPicPr>
          <p:nvPr/>
        </p:nvPicPr>
        <p:blipFill>
          <a:blip r:embed="rId4"/>
          <a:stretch>
            <a:fillRect/>
          </a:stretch>
        </p:blipFill>
        <p:spPr>
          <a:xfrm>
            <a:off x="4883767" y="3902075"/>
            <a:ext cx="6618759" cy="2592916"/>
          </a:xfrm>
          <a:prstGeom prst="rect">
            <a:avLst/>
          </a:prstGeom>
        </p:spPr>
      </p:pic>
    </p:spTree>
    <p:extLst>
      <p:ext uri="{BB962C8B-B14F-4D97-AF65-F5344CB8AC3E}">
        <p14:creationId xmlns:p14="http://schemas.microsoft.com/office/powerpoint/2010/main" val="168580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5789</TotalTime>
  <Words>965</Words>
  <Application>Microsoft Office PowerPoint</Application>
  <PresentationFormat>Widescreen</PresentationFormat>
  <Paragraphs>194</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Welcome To York Code Dojo</vt:lpstr>
      <vt:lpstr>Agenda</vt:lpstr>
      <vt:lpstr>Code Dojo</vt:lpstr>
      <vt:lpstr>PowerPoint Presentation</vt:lpstr>
      <vt:lpstr>PowerPoint Presentation</vt:lpstr>
      <vt:lpstr>PowerPoint Presentation</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https://mbebenita.github.io/WasmExplorer/</vt:lpstr>
      <vt:lpstr>PowerPoint Presentation</vt:lpstr>
      <vt:lpstr>Single-page applications (SPA)</vt:lpstr>
      <vt:lpstr>PowerPoint Presentation</vt:lpstr>
      <vt:lpstr>Tonight</vt:lpstr>
      <vt:lpstr>Resources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126</cp:revision>
  <dcterms:created xsi:type="dcterms:W3CDTF">2016-03-25T23:14:04Z</dcterms:created>
  <dcterms:modified xsi:type="dcterms:W3CDTF">2019-04-10T15:20:43Z</dcterms:modified>
</cp:coreProperties>
</file>