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9" r:id="rId4"/>
    <p:sldId id="286" r:id="rId5"/>
    <p:sldId id="281" r:id="rId6"/>
    <p:sldId id="277" r:id="rId7"/>
    <p:sldId id="289" r:id="rId8"/>
    <p:sldId id="290" r:id="rId9"/>
    <p:sldId id="291" r:id="rId10"/>
    <p:sldId id="284" r:id="rId11"/>
    <p:sldId id="278" r:id="rId12"/>
    <p:sldId id="282" r:id="rId13"/>
    <p:sldId id="287" r:id="rId14"/>
    <p:sldId id="288" r:id="rId15"/>
    <p:sldId id="293" r:id="rId16"/>
    <p:sldId id="280" r:id="rId17"/>
    <p:sldId id="285" r:id="rId18"/>
    <p:sldId id="29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00"/>
    <a:srgbClr val="9933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8" autoAdjust="0"/>
    <p:restoredTop sz="75613" autoAdjust="0"/>
  </p:normalViewPr>
  <p:slideViewPr>
    <p:cSldViewPr snapToGrid="0">
      <p:cViewPr>
        <p:scale>
          <a:sx n="94" d="100"/>
          <a:sy n="94" d="100"/>
        </p:scale>
        <p:origin x="6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F425D-DEA3-43AE-8BD4-73C15BA73D62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5EE-AF0F-4566-84E6-937F0AB4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Codeeeee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Score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is everything else added up, and determines each robot's rank in this battle.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Survival Score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Each robot that's still alive scores 50 points every time another robot dies.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Survivor Bonus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last robot alive scores 10 additional points for each robot that died before it.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Bullet Damage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Robots score 1 point for each point of damage they do to enemies.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Bullet Damage Bonus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When a robot kills an enemy, it scores an additional 20% of all the damage it did to that enemy.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Damage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Robots score 2 points for each point of damage they cause by ramming enemies.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Damage Bonus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When a robot kills an enemy by ramming, it scores an additional 30% of all the damage it did to that enemy.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1sts, 2nds, 3rds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These do not actually contribute to score, but are there to show how long the robot survived, i.e. the number of rounds the robot was placed 1st, 2nd, and 3rd.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5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5EE-AF0F-4566-84E6-937F0AB40E5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0377B-17DB-432A-9D3A-36B76F25822C}" type="datetime1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5EE1B2-6622-402D-BD42-120A79715118}" type="datetime1">
              <a:rPr lang="en-GB" smtClean="0"/>
              <a:t>14/06/2017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1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1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71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BCEFD4-195B-4BB2-BF50-CE2CA29AA4F9}" type="datetime1">
              <a:rPr lang="en-GB" smtClean="0"/>
              <a:t>14/06/2017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97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132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1EA304-1EC6-4A9F-BF58-B6AF7EEAA671}" type="datetime1">
              <a:rPr lang="en-GB" smtClean="0"/>
              <a:t>14/06/2017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56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256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6256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22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79A6BA-F320-4167-8817-CB5D36661B22}" type="datetime1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6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960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7960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37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37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637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B6520-41B6-4B47-B9E5-C26016F094ED}" type="datetime1">
              <a:rPr lang="en-GB" smtClean="0"/>
              <a:t>14/06/2017</a:t>
            </a:fld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84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76684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F3FB7-C51D-4479-B63E-7CDCCC267217}" type="datetime1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51424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966A35-267A-470D-A615-F07C90C3E5EC}" type="datetime1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22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620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322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716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E76D9C-DB90-4FC6-B90B-C310798310EB}" type="datetime1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987CD-1521-436D-87EF-76B1F28B10EA}" type="datetime1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87530" y="6356350"/>
            <a:ext cx="2593747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@kev_bite / @</a:t>
            </a:r>
            <a:r>
              <a:rPr lang="en-GB" dirty="0" err="1"/>
              <a:t>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-code/robocode/blob/master/robocode.samples/src/main/java/sample/MyFirstRobot.java" TargetMode="External"/><Relationship Id="rId2" Type="http://schemas.openxmlformats.org/officeDocument/2006/relationships/hyperlink" Target="https://github.com/robo-code/robocode/blob/master/plugins/dotnet/robocode.dotnet.samples/src/SampleCs/MyFirstRobot.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-code/robocode/blob/master/robocode.samples/src/main/java/sample/" TargetMode="External"/><Relationship Id="rId2" Type="http://schemas.openxmlformats.org/officeDocument/2006/relationships/hyperlink" Target="http://robowiki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bo-code/robocode/blob/master/plugins/dotnet/robocode.dotnet.samples/src/SampleC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obowiki.net/wiki/Robocode/Package_Robo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obocode/files/robocode/1.9.2.6/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umuz.nl/projects/roboj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bretkikehara.files.wordpress.com/2013/03/hu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57" y="114551"/>
            <a:ext cx="8391525" cy="64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994" y="3039531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Kevin Smith</a:t>
            </a:r>
          </a:p>
          <a:p>
            <a:r>
              <a:rPr lang="en-GB" sz="1200" dirty="0">
                <a:solidFill>
                  <a:srgbClr val="FFFF00"/>
                </a:solidFill>
              </a:rPr>
              <a:t>@kev_bite / kevsoft.net</a:t>
            </a:r>
          </a:p>
          <a:p>
            <a:r>
              <a:rPr lang="en-GB" sz="1200" dirty="0">
                <a:solidFill>
                  <a:srgbClr val="FFFF00"/>
                </a:solidFill>
              </a:rPr>
              <a:t>@</a:t>
            </a:r>
            <a:r>
              <a:rPr lang="en-GB" sz="1200" dirty="0" err="1">
                <a:solidFill>
                  <a:srgbClr val="FFFF00"/>
                </a:solidFill>
              </a:rPr>
              <a:t>YorkCodeDojo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1030" name="Picture 6" descr="http://robocode.sourceforge.net/gfx/robocode_logo_tank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94" y="795609"/>
            <a:ext cx="5429250" cy="20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/>
              <a:t>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4" y="1825625"/>
            <a:ext cx="10246896" cy="4351338"/>
          </a:xfrm>
        </p:spPr>
        <p:txBody>
          <a:bodyPr/>
          <a:lstStyle/>
          <a:p>
            <a:r>
              <a:rPr lang="en-GB" dirty="0"/>
              <a:t>Total Score</a:t>
            </a:r>
          </a:p>
          <a:p>
            <a:r>
              <a:rPr lang="en-GB" dirty="0"/>
              <a:t>Survival Score</a:t>
            </a:r>
          </a:p>
          <a:p>
            <a:r>
              <a:rPr lang="en-GB" dirty="0"/>
              <a:t>Last Survivor Bonus</a:t>
            </a:r>
          </a:p>
          <a:p>
            <a:r>
              <a:rPr lang="en-GB" dirty="0"/>
              <a:t>Bullet Damage</a:t>
            </a:r>
          </a:p>
          <a:p>
            <a:r>
              <a:rPr lang="en-GB" dirty="0"/>
              <a:t>Bullet Damage Bonus</a:t>
            </a:r>
          </a:p>
          <a:p>
            <a:r>
              <a:rPr lang="en-GB" dirty="0"/>
              <a:t>Ram Damage</a:t>
            </a:r>
          </a:p>
          <a:p>
            <a:r>
              <a:rPr lang="en-GB" dirty="0"/>
              <a:t>Ram Damage Bonus</a:t>
            </a:r>
          </a:p>
          <a:p>
            <a:r>
              <a:rPr lang="en-GB" dirty="0"/>
              <a:t>1sts, 2nds, 3rds</a:t>
            </a:r>
          </a:p>
        </p:txBody>
      </p:sp>
      <p:pic>
        <p:nvPicPr>
          <p:cNvPr id="6146" name="Picture 2" descr="Shows the battle results for 3 sample robots that have just completed a battle of 10 rou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99" y="3569050"/>
            <a:ext cx="60293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23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365125"/>
            <a:ext cx="10112141" cy="1325563"/>
          </a:xfrm>
        </p:spPr>
        <p:txBody>
          <a:bodyPr/>
          <a:lstStyle/>
          <a:p>
            <a:r>
              <a:rPr lang="en-GB" dirty="0"/>
              <a:t>Show me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657" y="1151857"/>
            <a:ext cx="10112142" cy="4351338"/>
          </a:xfrm>
        </p:spPr>
        <p:txBody>
          <a:bodyPr/>
          <a:lstStyle/>
          <a:p>
            <a:r>
              <a:rPr lang="en-GB" dirty="0"/>
              <a:t>Inherit/Extend `</a:t>
            </a:r>
            <a:r>
              <a:rPr lang="en-GB" dirty="0">
                <a:solidFill>
                  <a:schemeClr val="accent6"/>
                </a:solidFill>
              </a:rPr>
              <a:t>Robot</a:t>
            </a:r>
            <a:r>
              <a:rPr lang="en-GB" dirty="0"/>
              <a:t>` class</a:t>
            </a:r>
          </a:p>
          <a:p>
            <a:r>
              <a:rPr lang="en-GB" dirty="0"/>
              <a:t>Override  `void Run()`</a:t>
            </a:r>
          </a:p>
          <a:p>
            <a:r>
              <a:rPr lang="en-GB" dirty="0"/>
              <a:t>Override `void </a:t>
            </a:r>
            <a:r>
              <a:rPr lang="en-GB" dirty="0" err="1"/>
              <a:t>OnScannedRobot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ScannedRobotEvent</a:t>
            </a:r>
            <a:r>
              <a:rPr lang="en-GB" dirty="0"/>
              <a:t> e)`</a:t>
            </a:r>
          </a:p>
          <a:p>
            <a:r>
              <a:rPr lang="en-GB" dirty="0"/>
              <a:t>Override `void </a:t>
            </a:r>
            <a:r>
              <a:rPr lang="en-GB" dirty="0" err="1"/>
              <a:t>OnHitByBullet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HitByBulletEvent</a:t>
            </a:r>
            <a:r>
              <a:rPr lang="en-GB" dirty="0"/>
              <a:t> e)`</a:t>
            </a:r>
          </a:p>
          <a:p>
            <a:r>
              <a:rPr lang="en-GB" dirty="0"/>
              <a:t>Override `void </a:t>
            </a:r>
            <a:r>
              <a:rPr lang="en-GB" dirty="0" err="1"/>
              <a:t>OnHitRobot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HitRobotEvent</a:t>
            </a:r>
            <a:r>
              <a:rPr lang="en-GB" dirty="0"/>
              <a:t> e)`</a:t>
            </a:r>
          </a:p>
          <a:p>
            <a:endParaRPr lang="en-GB" dirty="0"/>
          </a:p>
          <a:p>
            <a:r>
              <a:rPr lang="en-GB" dirty="0"/>
              <a:t>C# - </a:t>
            </a:r>
            <a:r>
              <a:rPr lang="en-GB" sz="2000" dirty="0">
                <a:hlinkClick r:id="rId2"/>
              </a:rPr>
              <a:t>https://github.com/robo-code/robocode/blob/master/plugins/dotnet/robocode.dotnet.samples/src/SampleCs/MyFirstRobot.cs</a:t>
            </a:r>
            <a:endParaRPr lang="en-GB" sz="2000" dirty="0"/>
          </a:p>
          <a:p>
            <a:r>
              <a:rPr lang="en-GB" dirty="0"/>
              <a:t>Java - </a:t>
            </a:r>
            <a:r>
              <a:rPr lang="en-GB" sz="2000" dirty="0">
                <a:hlinkClick r:id="rId3"/>
              </a:rPr>
              <a:t>https://github.com/robo-code/robocode/blob/master/robocode.samples/src/main/java/sample/MyFirstRobot.java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42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365125"/>
            <a:ext cx="10112141" cy="1325563"/>
          </a:xfrm>
        </p:spPr>
        <p:txBody>
          <a:bodyPr/>
          <a:lstStyle/>
          <a:p>
            <a:r>
              <a:rPr lang="en-GB" dirty="0"/>
              <a:t>More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657" y="1151857"/>
            <a:ext cx="10112142" cy="4351338"/>
          </a:xfrm>
        </p:spPr>
        <p:txBody>
          <a:bodyPr/>
          <a:lstStyle/>
          <a:p>
            <a:r>
              <a:rPr lang="en-GB" dirty="0"/>
              <a:t>Ahead(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distance) / Back(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distance) </a:t>
            </a:r>
          </a:p>
          <a:p>
            <a:r>
              <a:rPr lang="en-GB" dirty="0" err="1"/>
              <a:t>TurnGunLeft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degrees) / </a:t>
            </a:r>
            <a:r>
              <a:rPr lang="en-GB" dirty="0" err="1"/>
              <a:t>TurnGunRight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degrees)</a:t>
            </a:r>
          </a:p>
          <a:p>
            <a:r>
              <a:rPr lang="en-GB" dirty="0" err="1"/>
              <a:t>TurnLeft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 </a:t>
            </a:r>
            <a:r>
              <a:rPr lang="en-GB" dirty="0"/>
              <a:t>degrees) / </a:t>
            </a:r>
            <a:r>
              <a:rPr lang="en-GB" dirty="0" err="1"/>
              <a:t>TurnRight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degrees)</a:t>
            </a:r>
          </a:p>
          <a:p>
            <a:r>
              <a:rPr lang="en-GB" dirty="0" err="1"/>
              <a:t>TurnRadarLeft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degrees) / </a:t>
            </a:r>
            <a:r>
              <a:rPr lang="en-GB" dirty="0" err="1"/>
              <a:t>TurnRadarRight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degrees)</a:t>
            </a:r>
          </a:p>
          <a:p>
            <a:r>
              <a:rPr lang="en-GB" dirty="0" err="1"/>
              <a:t>DoNothing</a:t>
            </a:r>
            <a:r>
              <a:rPr lang="en-GB" dirty="0"/>
              <a:t>() </a:t>
            </a:r>
          </a:p>
          <a:p>
            <a:r>
              <a:rPr lang="en-GB" dirty="0"/>
              <a:t>Fire(</a:t>
            </a:r>
            <a:r>
              <a:rPr lang="en-GB" dirty="0">
                <a:solidFill>
                  <a:schemeClr val="accent6"/>
                </a:solidFill>
              </a:rPr>
              <a:t>double</a:t>
            </a:r>
            <a:r>
              <a:rPr lang="en-GB" dirty="0"/>
              <a:t> power) </a:t>
            </a:r>
          </a:p>
          <a:p>
            <a:r>
              <a:rPr lang="en-GB" dirty="0"/>
              <a:t>Stop()</a:t>
            </a:r>
          </a:p>
          <a:p>
            <a:r>
              <a:rPr lang="en-GB" dirty="0"/>
              <a:t>Resume() </a:t>
            </a:r>
          </a:p>
          <a:p>
            <a:r>
              <a:rPr lang="en-GB" dirty="0"/>
              <a:t>Scan()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0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658" y="365125"/>
            <a:ext cx="10201141" cy="1325563"/>
          </a:xfrm>
        </p:spPr>
        <p:txBody>
          <a:bodyPr/>
          <a:lstStyle/>
          <a:p>
            <a:r>
              <a:rPr lang="en-GB" dirty="0"/>
              <a:t>Let me code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0" y="1825625"/>
            <a:ext cx="101045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package</a:t>
            </a:r>
            <a:r>
              <a:rPr lang="en-GB" dirty="0"/>
              <a:t> {team-name};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robocode.HitByBulletEvent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robocode.HitRobotEvent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robocode.Robot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class</a:t>
            </a:r>
            <a:r>
              <a:rPr lang="en-GB" dirty="0"/>
              <a:t> {bot-name} </a:t>
            </a:r>
            <a:r>
              <a:rPr lang="en-GB" dirty="0">
                <a:solidFill>
                  <a:schemeClr val="accent5"/>
                </a:solidFill>
              </a:rPr>
              <a:t>extends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Robot</a:t>
            </a:r>
            <a:r>
              <a:rPr lang="en-GB" dirty="0"/>
              <a:t> { 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98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658" y="365125"/>
            <a:ext cx="10201141" cy="1325563"/>
          </a:xfrm>
        </p:spPr>
        <p:txBody>
          <a:bodyPr/>
          <a:lstStyle/>
          <a:p>
            <a:r>
              <a:rPr lang="en-GB" dirty="0"/>
              <a:t>Let me code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250" y="1825625"/>
            <a:ext cx="1010454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using</a:t>
            </a:r>
            <a:r>
              <a:rPr lang="en-GB" dirty="0"/>
              <a:t> </a:t>
            </a:r>
            <a:r>
              <a:rPr lang="en-GB" dirty="0" err="1"/>
              <a:t>Robocode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using</a:t>
            </a:r>
            <a:r>
              <a:rPr lang="en-GB" dirty="0"/>
              <a:t> </a:t>
            </a:r>
            <a:r>
              <a:rPr lang="en-GB" dirty="0" err="1"/>
              <a:t>Robocode.Util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namespace</a:t>
            </a:r>
            <a:r>
              <a:rPr lang="en-GB" dirty="0"/>
              <a:t> {team-name}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chemeClr val="accent5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class</a:t>
            </a:r>
            <a:r>
              <a:rPr lang="en-GB" dirty="0"/>
              <a:t> {bot-name}: </a:t>
            </a:r>
            <a:r>
              <a:rPr lang="en-GB" dirty="0">
                <a:solidFill>
                  <a:schemeClr val="accent6"/>
                </a:solidFill>
              </a:rPr>
              <a:t>Robot</a:t>
            </a:r>
            <a:r>
              <a:rPr lang="en-GB" dirty="0"/>
              <a:t> {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5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Robot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277931" y="1395306"/>
            <a:ext cx="89041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class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Fire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extends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Robot</a:t>
            </a:r>
            <a:r>
              <a:rPr lang="en-GB" dirty="0"/>
              <a:t> {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5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void</a:t>
            </a:r>
            <a:r>
              <a:rPr lang="en-GB" dirty="0"/>
              <a:t> run() {</a:t>
            </a:r>
          </a:p>
          <a:p>
            <a:r>
              <a:rPr lang="en-GB" dirty="0"/>
              <a:t>      // Spin the gun around slowly... forever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accent5"/>
                </a:solidFill>
              </a:rPr>
              <a:t>while</a:t>
            </a:r>
            <a:r>
              <a:rPr lang="en-GB" dirty="0"/>
              <a:t> (</a:t>
            </a:r>
            <a:r>
              <a:rPr lang="en-GB" dirty="0">
                <a:solidFill>
                  <a:schemeClr val="accent5"/>
                </a:solidFill>
              </a:rPr>
              <a:t>true</a:t>
            </a:r>
            <a:r>
              <a:rPr lang="en-GB" dirty="0"/>
              <a:t>) {</a:t>
            </a:r>
          </a:p>
          <a:p>
            <a:r>
              <a:rPr lang="en-GB" dirty="0"/>
              <a:t>          </a:t>
            </a:r>
            <a:r>
              <a:rPr lang="en-GB" dirty="0" err="1"/>
              <a:t>turnGunRight</a:t>
            </a:r>
            <a:r>
              <a:rPr lang="en-GB" dirty="0"/>
              <a:t>(5);</a:t>
            </a:r>
          </a:p>
          <a:p>
            <a:r>
              <a:rPr lang="en-GB" dirty="0"/>
              <a:t>          fire(1);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}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>
                <a:solidFill>
                  <a:schemeClr val="accent5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5"/>
                </a:solidFill>
              </a:rPr>
              <a:t>void</a:t>
            </a:r>
            <a:r>
              <a:rPr lang="en-GB" dirty="0"/>
              <a:t> </a:t>
            </a:r>
            <a:r>
              <a:rPr lang="en-GB" dirty="0" err="1"/>
              <a:t>onHitRobot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HitRobotEvent</a:t>
            </a:r>
            <a:r>
              <a:rPr lang="en-GB" dirty="0"/>
              <a:t> e) {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chemeClr val="accent5"/>
                </a:solidFill>
              </a:rPr>
              <a:t>double</a:t>
            </a:r>
            <a:r>
              <a:rPr lang="en-GB" dirty="0"/>
              <a:t> </a:t>
            </a:r>
            <a:r>
              <a:rPr lang="en-GB" dirty="0" err="1"/>
              <a:t>turnGunAmt</a:t>
            </a:r>
            <a:r>
              <a:rPr lang="en-GB" dirty="0"/>
              <a:t> =</a:t>
            </a:r>
          </a:p>
          <a:p>
            <a:r>
              <a:rPr lang="en-GB" dirty="0"/>
              <a:t>         </a:t>
            </a:r>
            <a:r>
              <a:rPr lang="en-GB" dirty="0" err="1"/>
              <a:t>normalRelativeAngleDegrees</a:t>
            </a:r>
            <a:r>
              <a:rPr lang="en-GB" dirty="0"/>
              <a:t>(</a:t>
            </a:r>
            <a:r>
              <a:rPr lang="en-GB" dirty="0" err="1"/>
              <a:t>e.getBearing</a:t>
            </a:r>
            <a:r>
              <a:rPr lang="en-GB" dirty="0"/>
              <a:t>() + </a:t>
            </a:r>
            <a:r>
              <a:rPr lang="en-GB" dirty="0" err="1"/>
              <a:t>getHeading</a:t>
            </a:r>
            <a:r>
              <a:rPr lang="en-GB" dirty="0"/>
              <a:t>() - </a:t>
            </a:r>
            <a:r>
              <a:rPr lang="en-GB" dirty="0" err="1"/>
              <a:t>getGunHeading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    </a:t>
            </a:r>
            <a:r>
              <a:rPr lang="en-GB" dirty="0" err="1"/>
              <a:t>turnGunRight</a:t>
            </a:r>
            <a:r>
              <a:rPr lang="en-GB" dirty="0"/>
              <a:t>(</a:t>
            </a:r>
            <a:r>
              <a:rPr lang="en-GB" dirty="0" err="1"/>
              <a:t>turnGunAmt</a:t>
            </a:r>
            <a:r>
              <a:rPr lang="en-GB" dirty="0"/>
              <a:t>);</a:t>
            </a:r>
          </a:p>
          <a:p>
            <a:r>
              <a:rPr lang="en-GB" dirty="0"/>
              <a:t>      fire(3);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33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82" y="365125"/>
            <a:ext cx="10179518" cy="1325563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825625"/>
            <a:ext cx="10179518" cy="4351338"/>
          </a:xfrm>
        </p:spPr>
        <p:txBody>
          <a:bodyPr/>
          <a:lstStyle/>
          <a:p>
            <a:r>
              <a:rPr lang="en-GB" dirty="0"/>
              <a:t>Wiki - </a:t>
            </a:r>
            <a:r>
              <a:rPr lang="en-GB" dirty="0">
                <a:hlinkClick r:id="rId2"/>
              </a:rPr>
              <a:t>http://robowiki.net/</a:t>
            </a:r>
            <a:endParaRPr lang="en-GB" dirty="0"/>
          </a:p>
          <a:p>
            <a:r>
              <a:rPr lang="en-GB" dirty="0"/>
              <a:t>Java Examples - </a:t>
            </a:r>
            <a:r>
              <a:rPr lang="en-GB" dirty="0">
                <a:hlinkClick r:id="rId3"/>
              </a:rPr>
              <a:t>https://github.com/robo-code/robocode/blob/master/robocode.samples/src/main/java/sample/</a:t>
            </a:r>
            <a:endParaRPr lang="en-GB" dirty="0"/>
          </a:p>
          <a:p>
            <a:r>
              <a:rPr lang="en-GB" dirty="0"/>
              <a:t>C# Examples - </a:t>
            </a:r>
            <a:r>
              <a:rPr lang="en-GB" dirty="0">
                <a:hlinkClick r:id="rId4"/>
              </a:rPr>
              <a:t>https://github.com/robo-code/robocode/blob/master/plugins/dotnet/robocode.dotnet.samples/src/SampleCs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7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365125"/>
            <a:ext cx="10275772" cy="1325563"/>
          </a:xfrm>
        </p:spPr>
        <p:txBody>
          <a:bodyPr/>
          <a:lstStyle/>
          <a:p>
            <a:r>
              <a:rPr lang="en-GB" dirty="0"/>
              <a:t>Bot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028" y="1825625"/>
            <a:ext cx="10275771" cy="4351338"/>
          </a:xfrm>
        </p:spPr>
        <p:txBody>
          <a:bodyPr/>
          <a:lstStyle/>
          <a:p>
            <a:r>
              <a:rPr lang="en-GB" dirty="0"/>
              <a:t>Running and Firing</a:t>
            </a:r>
          </a:p>
          <a:p>
            <a:r>
              <a:rPr lang="en-GB" dirty="0"/>
              <a:t>Scan, Fire then Ram</a:t>
            </a:r>
          </a:p>
          <a:p>
            <a:r>
              <a:rPr lang="en-GB" dirty="0"/>
              <a:t>Spin and Fire</a:t>
            </a:r>
          </a:p>
          <a:p>
            <a:r>
              <a:rPr lang="en-GB" dirty="0"/>
              <a:t>Artificial Intelligence</a:t>
            </a:r>
          </a:p>
          <a:p>
            <a:r>
              <a:rPr lang="en-GB" dirty="0"/>
              <a:t>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09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124" y="365125"/>
            <a:ext cx="10515600" cy="1325563"/>
          </a:xfrm>
        </p:spPr>
        <p:txBody>
          <a:bodyPr/>
          <a:lstStyle/>
          <a:p>
            <a:r>
              <a:rPr lang="en-GB" dirty="0"/>
              <a:t>Packing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20" y="1825625"/>
            <a:ext cx="10515600" cy="4351338"/>
          </a:xfrm>
        </p:spPr>
        <p:txBody>
          <a:bodyPr/>
          <a:lstStyle/>
          <a:p>
            <a:r>
              <a:rPr lang="en-GB" dirty="0"/>
              <a:t>Java - </a:t>
            </a:r>
            <a:r>
              <a:rPr lang="en-GB" dirty="0">
                <a:hlinkClick r:id="rId2"/>
              </a:rPr>
              <a:t>http://robowiki.net/wiki/Robocode/Package_Robot</a:t>
            </a:r>
            <a:endParaRPr lang="en-GB" dirty="0"/>
          </a:p>
          <a:p>
            <a:r>
              <a:rPr lang="en-GB" dirty="0"/>
              <a:t>.NET – Send </a:t>
            </a:r>
            <a:r>
              <a:rPr lang="en-GB" dirty="0" err="1"/>
              <a:t>Dlls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71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4" y="365125"/>
            <a:ext cx="10043615" cy="1325563"/>
          </a:xfrm>
        </p:spPr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44" y="1825625"/>
            <a:ext cx="9797955" cy="4351338"/>
          </a:xfrm>
        </p:spPr>
        <p:txBody>
          <a:bodyPr/>
          <a:lstStyle/>
          <a:p>
            <a:r>
              <a:rPr lang="en-GB" dirty="0"/>
              <a:t>Pair Up</a:t>
            </a:r>
          </a:p>
          <a:p>
            <a:endParaRPr lang="en-GB" dirty="0"/>
          </a:p>
          <a:p>
            <a:r>
              <a:rPr lang="en-GB" dirty="0"/>
              <a:t>Make an Awesome Bot</a:t>
            </a:r>
          </a:p>
          <a:p>
            <a:endParaRPr lang="en-GB" dirty="0"/>
          </a:p>
          <a:p>
            <a:r>
              <a:rPr lang="en-GB" dirty="0"/>
              <a:t>Explain Ideas &amp; Battle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3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/>
              <a:t>What’s </a:t>
            </a:r>
            <a:r>
              <a:rPr lang="en-GB" dirty="0" err="1"/>
              <a:t>Robocode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4" y="1825625"/>
            <a:ext cx="1024689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Robocode</a:t>
            </a:r>
            <a:r>
              <a:rPr lang="en-GB" dirty="0"/>
              <a:t> is a programming game where the goal is to code a robot battle tank to compete against other robots in a battle arena.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Runs on the Java Runtime but bots can be developed in Java or any language that is compiled down to IL (C#, F#, VB.NET)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3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06" y="365125"/>
            <a:ext cx="10208394" cy="1325563"/>
          </a:xfrm>
        </p:spPr>
        <p:txBody>
          <a:bodyPr/>
          <a:lstStyle/>
          <a:p>
            <a:r>
              <a:rPr lang="en-GB" dirty="0"/>
              <a:t>What do I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06" y="1825625"/>
            <a:ext cx="10208394" cy="4351338"/>
          </a:xfrm>
        </p:spPr>
        <p:txBody>
          <a:bodyPr/>
          <a:lstStyle/>
          <a:p>
            <a:r>
              <a:rPr lang="en-GB" dirty="0"/>
              <a:t>Java Standard Edition - </a:t>
            </a:r>
            <a:r>
              <a:rPr lang="en-GB" sz="2000" dirty="0">
                <a:hlinkClick r:id="rId2"/>
              </a:rPr>
              <a:t>https://java.com/en/download/</a:t>
            </a:r>
            <a:endParaRPr lang="en-GB" sz="2000" dirty="0"/>
          </a:p>
          <a:p>
            <a:r>
              <a:rPr lang="en-GB" dirty="0" err="1"/>
              <a:t>Robocode</a:t>
            </a:r>
            <a:r>
              <a:rPr lang="en-GB" dirty="0"/>
              <a:t> - </a:t>
            </a:r>
            <a:r>
              <a:rPr lang="en-GB" sz="2000" dirty="0">
                <a:hlinkClick r:id="rId3"/>
              </a:rPr>
              <a:t>https://sourceforge.net/projects/robocode/files/robocode/1.9.2.6/</a:t>
            </a:r>
            <a:endParaRPr lang="en-GB" sz="2000" dirty="0"/>
          </a:p>
          <a:p>
            <a:pPr lvl="1"/>
            <a:r>
              <a:rPr lang="en-GB" dirty="0"/>
              <a:t>robocode-1.9.2.6-setup.jar</a:t>
            </a:r>
          </a:p>
          <a:p>
            <a:pPr lvl="1"/>
            <a:r>
              <a:rPr lang="en-GB" dirty="0"/>
              <a:t>robocode.dotnet-1.9.2.6-setup.jar</a:t>
            </a:r>
          </a:p>
          <a:p>
            <a:endParaRPr lang="en-GB" dirty="0"/>
          </a:p>
          <a:p>
            <a:r>
              <a:rPr lang="en-GB" dirty="0"/>
              <a:t>An IDE – Eclipse, NetBeans, Visual Studio </a:t>
            </a:r>
            <a:r>
              <a:rPr lang="en-GB" dirty="0" err="1"/>
              <a:t>etc</a:t>
            </a:r>
            <a:r>
              <a:rPr lang="en-GB" dirty="0"/>
              <a:t>…</a:t>
            </a:r>
          </a:p>
          <a:p>
            <a:r>
              <a:rPr lang="en-GB" dirty="0"/>
              <a:t>or notepad &amp; </a:t>
            </a:r>
            <a:r>
              <a:rPr lang="en-GB" dirty="0" err="1"/>
              <a:t>javac</a:t>
            </a:r>
            <a:r>
              <a:rPr lang="en-GB" dirty="0"/>
              <a:t>/</a:t>
            </a:r>
            <a:r>
              <a:rPr lang="en-GB" dirty="0" err="1"/>
              <a:t>csc</a:t>
            </a:r>
            <a:endParaRPr lang="en-GB" dirty="0"/>
          </a:p>
          <a:p>
            <a:r>
              <a:rPr lang="en-GB" dirty="0"/>
              <a:t>or use my VM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6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56" y="365125"/>
            <a:ext cx="10189143" cy="1325563"/>
          </a:xfrm>
        </p:spPr>
        <p:txBody>
          <a:bodyPr/>
          <a:lstStyle/>
          <a:p>
            <a:r>
              <a:rPr lang="en-GB" dirty="0"/>
              <a:t>No JavaScript?!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656" y="1825625"/>
            <a:ext cx="10189144" cy="4351338"/>
          </a:xfrm>
        </p:spPr>
        <p:txBody>
          <a:bodyPr/>
          <a:lstStyle/>
          <a:p>
            <a:r>
              <a:rPr lang="en-GB" dirty="0" err="1"/>
              <a:t>RoboJS</a:t>
            </a:r>
            <a:r>
              <a:rPr lang="en-GB" dirty="0"/>
              <a:t> – </a:t>
            </a:r>
            <a:r>
              <a:rPr lang="en-GB" dirty="0" err="1"/>
              <a:t>Robocode</a:t>
            </a:r>
            <a:r>
              <a:rPr lang="en-GB" dirty="0"/>
              <a:t> in JavaScript</a:t>
            </a:r>
          </a:p>
          <a:p>
            <a:pPr lvl="1"/>
            <a:r>
              <a:rPr lang="en-GB" dirty="0"/>
              <a:t>Port of </a:t>
            </a:r>
            <a:r>
              <a:rPr lang="en-GB" dirty="0" err="1"/>
              <a:t>Robocode</a:t>
            </a:r>
            <a:endParaRPr lang="en-GB" dirty="0"/>
          </a:p>
          <a:p>
            <a:pPr lvl="1"/>
            <a:r>
              <a:rPr lang="en-GB" dirty="0"/>
              <a:t>Only runs JavaScript</a:t>
            </a:r>
          </a:p>
          <a:p>
            <a:pPr lvl="1"/>
            <a:r>
              <a:rPr lang="en-GB" dirty="0"/>
              <a:t>Requires hacking HTML</a:t>
            </a:r>
          </a:p>
          <a:p>
            <a:pPr lvl="1"/>
            <a:r>
              <a:rPr lang="en-GB" dirty="0"/>
              <a:t>Can’t play in battle at end</a:t>
            </a:r>
          </a:p>
          <a:p>
            <a:pPr lvl="1"/>
            <a:endParaRPr lang="en-GB" dirty="0"/>
          </a:p>
          <a:p>
            <a:r>
              <a:rPr lang="en-GB" dirty="0">
                <a:hlinkClick r:id="rId2"/>
              </a:rPr>
              <a:t>http://gumuz.nl/projects/robojs/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9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25563"/>
          </a:xfrm>
        </p:spPr>
        <p:txBody>
          <a:bodyPr/>
          <a:lstStyle/>
          <a:p>
            <a:r>
              <a:rPr lang="en-GB" dirty="0"/>
              <a:t>The Arena</a:t>
            </a:r>
          </a:p>
        </p:txBody>
      </p:sp>
      <p:pic>
        <p:nvPicPr>
          <p:cNvPr id="4098" name="Picture 2" descr="http://worldofgnome.org/uploads/2013/04/Screenshot-from-2013-04-14-17554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2" t="16178" r="14536" b="16074"/>
          <a:stretch/>
        </p:blipFill>
        <p:spPr bwMode="auto">
          <a:xfrm>
            <a:off x="1896178" y="1027906"/>
            <a:ext cx="7719460" cy="58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59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30" y="365125"/>
            <a:ext cx="10237269" cy="1325563"/>
          </a:xfrm>
        </p:spPr>
        <p:txBody>
          <a:bodyPr/>
          <a:lstStyle/>
          <a:p>
            <a:r>
              <a:rPr lang="en-GB" dirty="0"/>
              <a:t>Robot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530" y="972152"/>
            <a:ext cx="10237270" cy="520481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Body - Carries the gun with the radar on top. The body is used for moving the robot ahead and back, as well as turning left or right.</a:t>
            </a:r>
          </a:p>
          <a:p>
            <a:r>
              <a:rPr lang="en-GB" dirty="0"/>
              <a:t>Gun - Mounted on the body and is used for firing energy bullets. The gun can turn left or right.</a:t>
            </a:r>
          </a:p>
          <a:p>
            <a:r>
              <a:rPr lang="en-GB" dirty="0"/>
              <a:t>Radar - Mounted on the gun and is used to scan for other robots when moved. The radar can turn left or right. The radar generates </a:t>
            </a:r>
            <a:r>
              <a:rPr lang="en-GB" dirty="0" err="1"/>
              <a:t>onScannedRobot</a:t>
            </a:r>
            <a:r>
              <a:rPr lang="en-GB" dirty="0"/>
              <a:t> events when robots are detected.</a:t>
            </a:r>
          </a:p>
        </p:txBody>
      </p:sp>
      <p:pic>
        <p:nvPicPr>
          <p:cNvPr id="2050" name="Picture 2" descr="The anatomy of a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37" y="4812313"/>
            <a:ext cx="21431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3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-3GK5-5ErZpo/AAAAAAAAAAI/AAAAAAAAAFY/-koba5-1MFQ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5063" y="2336801"/>
            <a:ext cx="1728787" cy="1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5063" y="4727020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Forward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5062" y="4727020"/>
            <a:ext cx="986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Backward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064" y="4727020"/>
            <a:ext cx="9954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5063" y="4727020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Left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4100" y="365125"/>
            <a:ext cx="10515600" cy="1325563"/>
          </a:xfrm>
        </p:spPr>
        <p:txBody>
          <a:bodyPr/>
          <a:lstStyle/>
          <a:p>
            <a:r>
              <a:rPr lang="en-GB" dirty="0"/>
              <a:t>Movements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7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72357 -0.00556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357 -0.00556 L 0.35482 -0.0018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1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2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82 -0.00186 L 0.5974 -0.00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74 -0.00417 L 0.95899 -0.58241 L 0.96237 -0.57408 " pathEditMode="relative" ptsTypes="AAA">
                                      <p:cBhvr>
                                        <p:cTn id="5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0" y="365125"/>
            <a:ext cx="10515600" cy="1325563"/>
          </a:xfrm>
        </p:spPr>
        <p:txBody>
          <a:bodyPr/>
          <a:lstStyle/>
          <a:p>
            <a:r>
              <a:rPr lang="en-GB" dirty="0"/>
              <a:t>Attacking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963" y="4758162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Radar Right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32" y="2492972"/>
            <a:ext cx="1619333" cy="1619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9902" t="-1664" r="-10258" b="-18498"/>
          <a:stretch/>
        </p:blipFill>
        <p:spPr>
          <a:xfrm>
            <a:off x="5449824" y="2674925"/>
            <a:ext cx="1945843" cy="1945843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0800000">
            <a:off x="4970771" y="1144311"/>
            <a:ext cx="2920018" cy="2652266"/>
          </a:xfrm>
          <a:prstGeom prst="triangle">
            <a:avLst/>
          </a:prstGeom>
          <a:solidFill>
            <a:srgbClr val="CCECFF">
              <a:alpha val="5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6093" t="35484" r="26697" b="18694"/>
          <a:stretch/>
        </p:blipFill>
        <p:spPr>
          <a:xfrm>
            <a:off x="6048530" y="3301584"/>
            <a:ext cx="764500" cy="742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2050" y="4758162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Radar Left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2050" y="4783264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Gun Right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3963" y="4783264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Turn Gun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3962" y="4834064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/>
              <a:t>Fire</a:t>
            </a:r>
            <a:endParaRPr lang="en-GB" sz="4800" dirty="0"/>
          </a:p>
        </p:txBody>
      </p:sp>
      <p:sp>
        <p:nvSpPr>
          <p:cNvPr id="14" name="Oval 13"/>
          <p:cNvSpPr/>
          <p:nvPr/>
        </p:nvSpPr>
        <p:spPr>
          <a:xfrm>
            <a:off x="6343649" y="908348"/>
            <a:ext cx="139700" cy="13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334166" y="908348"/>
            <a:ext cx="139700" cy="13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343566" y="904123"/>
            <a:ext cx="139700" cy="136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366510" y="5582353"/>
            <a:ext cx="995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Scanning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8DF7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8DF7"/>
                                      </p:to>
                                    </p:animClr>
                                    <p:set>
                                      <p:cBhvr>
                                        <p:cTn id="36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7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4.16667E-7 0.25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1.66667E-6 0.25 " pathEditMode="relative" rAng="0" ptsTypes="AA">
                                      <p:cBhvr>
                                        <p:cTn id="95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4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amo.githubusercontent.com/b3a4d84d3236b173bfebd2c2d2f63bf14335d777/68747470733a2f2f6a2e676966732e636f6d2f79384d3871372e67696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1940719"/>
            <a:ext cx="5291666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4cb25acc5a19fb3e8e646db90af4c1d3bd53af0d/68747470733a2f2f6a2e676966732e636f6d2f475a675a31372e67696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5" y="1940719"/>
            <a:ext cx="5291667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Battles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@kev_bite / @YorkCodeDojo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84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1082</TotalTime>
  <Words>636</Words>
  <Application>Microsoft Office PowerPoint</Application>
  <PresentationFormat>Widescreen</PresentationFormat>
  <Paragraphs>156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What’s Robocode?</vt:lpstr>
      <vt:lpstr>What do I need?</vt:lpstr>
      <vt:lpstr>No JavaScript?!</vt:lpstr>
      <vt:lpstr>The Arena</vt:lpstr>
      <vt:lpstr>Robot Anatomy</vt:lpstr>
      <vt:lpstr>Movements</vt:lpstr>
      <vt:lpstr>Attacking</vt:lpstr>
      <vt:lpstr>Battles</vt:lpstr>
      <vt:lpstr>Scoring</vt:lpstr>
      <vt:lpstr>Show me some code</vt:lpstr>
      <vt:lpstr>More code…</vt:lpstr>
      <vt:lpstr>Let me code (Java)</vt:lpstr>
      <vt:lpstr>Let me code (C#)</vt:lpstr>
      <vt:lpstr>Example Robot</vt:lpstr>
      <vt:lpstr>Resources</vt:lpstr>
      <vt:lpstr>Bot Ideas</vt:lpstr>
      <vt:lpstr>Packing Robot</vt:lpstr>
      <vt:lpstr>Exercises</vt:lpstr>
    </vt:vector>
  </TitlesOfParts>
  <Company>Proactis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 your own programming language</dc:title>
  <dc:creator>David Betteridge</dc:creator>
  <cp:lastModifiedBy>kevin smith</cp:lastModifiedBy>
  <cp:revision>66</cp:revision>
  <dcterms:created xsi:type="dcterms:W3CDTF">2016-06-20T21:58:14Z</dcterms:created>
  <dcterms:modified xsi:type="dcterms:W3CDTF">2017-06-14T11:09:47Z</dcterms:modified>
</cp:coreProperties>
</file>