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7"/>
  </p:notesMasterIdLst>
  <p:sldIdLst>
    <p:sldId id="256" r:id="rId2"/>
    <p:sldId id="257" r:id="rId3"/>
    <p:sldId id="259" r:id="rId4"/>
    <p:sldId id="264" r:id="rId5"/>
    <p:sldId id="265" r:id="rId6"/>
    <p:sldId id="266" r:id="rId7"/>
    <p:sldId id="261" r:id="rId8"/>
    <p:sldId id="262" r:id="rId9"/>
    <p:sldId id="263" r:id="rId10"/>
    <p:sldId id="258" r:id="rId11"/>
    <p:sldId id="267" r:id="rId12"/>
    <p:sldId id="268" r:id="rId13"/>
    <p:sldId id="271" r:id="rId14"/>
    <p:sldId id="269" r:id="rId15"/>
    <p:sldId id="27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4" autoAdjust="0"/>
  </p:normalViewPr>
  <p:slideViewPr>
    <p:cSldViewPr>
      <p:cViewPr varScale="1">
        <p:scale>
          <a:sx n="63" d="100"/>
          <a:sy n="63" d="100"/>
        </p:scale>
        <p:origin x="-158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0F2FC7-440D-472F-8DA2-77B35E4B4624}" type="datetimeFigureOut">
              <a:rPr lang="en-US" smtClean="0"/>
              <a:t>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B538D-AAE7-45C2-A66A-7CAC1FA3C42D}" type="slidenum">
              <a:rPr lang="en-US" smtClean="0"/>
              <a:t>‹#›</a:t>
            </a:fld>
            <a:endParaRPr lang="en-US"/>
          </a:p>
        </p:txBody>
      </p:sp>
    </p:spTree>
    <p:extLst>
      <p:ext uri="{BB962C8B-B14F-4D97-AF65-F5344CB8AC3E}">
        <p14:creationId xmlns:p14="http://schemas.microsoft.com/office/powerpoint/2010/main" val="173584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slide. Nothing to see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a:t>
            </a:fld>
            <a:endParaRPr lang="en-US"/>
          </a:p>
        </p:txBody>
      </p:sp>
    </p:spTree>
    <p:extLst>
      <p:ext uri="{BB962C8B-B14F-4D97-AF65-F5344CB8AC3E}">
        <p14:creationId xmlns:p14="http://schemas.microsoft.com/office/powerpoint/2010/main" val="385011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description</a:t>
            </a:r>
            <a:r>
              <a:rPr lang="en-US" baseline="0" dirty="0" smtClean="0"/>
              <a:t> of the various pins on the Arduino.</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10</a:t>
            </a:fld>
            <a:endParaRPr lang="en-US"/>
          </a:p>
        </p:txBody>
      </p:sp>
    </p:spTree>
    <p:extLst>
      <p:ext uri="{BB962C8B-B14F-4D97-AF65-F5344CB8AC3E}">
        <p14:creationId xmlns:p14="http://schemas.microsoft.com/office/powerpoint/2010/main" val="410085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 to a bigger example</a:t>
            </a:r>
            <a:r>
              <a:rPr lang="en-US" baseline="0" dirty="0" smtClean="0"/>
              <a:t> with the servo. You can use the Motor Direction and Motor Off blocks to target a specific servo. This is the first time participant will be hooking up a component themselves so it’s good to overview the electrical connections that are required.</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11</a:t>
            </a:fld>
            <a:endParaRPr lang="en-US"/>
          </a:p>
        </p:txBody>
      </p:sp>
    </p:spTree>
    <p:extLst>
      <p:ext uri="{BB962C8B-B14F-4D97-AF65-F5344CB8AC3E}">
        <p14:creationId xmlns:p14="http://schemas.microsoft.com/office/powerpoint/2010/main" val="424038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build this example. It will turn the motor one way for 5 seconds, then reverse</a:t>
            </a:r>
            <a:r>
              <a:rPr lang="en-US" baseline="0" dirty="0" smtClean="0"/>
              <a:t> direction. They can play with this example to change the delays or have it loop continuously. Let the groups explore as they will.</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12</a:t>
            </a:fld>
            <a:endParaRPr lang="en-US"/>
          </a:p>
        </p:txBody>
      </p:sp>
    </p:spTree>
    <p:extLst>
      <p:ext uri="{BB962C8B-B14F-4D97-AF65-F5344CB8AC3E}">
        <p14:creationId xmlns:p14="http://schemas.microsoft.com/office/powerpoint/2010/main" val="316153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a:t>
            </a:r>
            <a:r>
              <a:rPr lang="en-US" baseline="0" dirty="0" smtClean="0"/>
              <a:t> the analog block to turn on and off the LED attached to pin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everyone is comfortable</a:t>
            </a:r>
            <a:r>
              <a:rPr lang="en-US" baseline="0" dirty="0" smtClean="0"/>
              <a:t> with the servo example, you can move on to the LED. This should already be wired up as the pin connections aren’t obvious. It’s good practice to attach a colored wire to each LED color. For example, the pin that controls the red LED has a red wire. That way the participants can hook it up themselves, but they know red wire means red LED and can remember which analog pin that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example can be augmented with loops or different delay to create different color patterns. Also, there can be other independent blocks controlling the other LEDs. The next slide will show an advanced version of this involving loops and variables.</a:t>
            </a:r>
          </a:p>
          <a:p>
            <a:endParaRPr lang="en-US" dirty="0" smtClean="0"/>
          </a:p>
        </p:txBody>
      </p:sp>
      <p:sp>
        <p:nvSpPr>
          <p:cNvPr id="4" name="Slide Number Placeholder 3"/>
          <p:cNvSpPr>
            <a:spLocks noGrp="1"/>
          </p:cNvSpPr>
          <p:nvPr>
            <p:ph type="sldNum" sz="quarter" idx="10"/>
          </p:nvPr>
        </p:nvSpPr>
        <p:spPr/>
        <p:txBody>
          <a:bodyPr/>
          <a:lstStyle/>
          <a:p>
            <a:fld id="{995B538D-AAE7-45C2-A66A-7CAC1FA3C42D}" type="slidenum">
              <a:rPr lang="en-US" smtClean="0"/>
              <a:t>13</a:t>
            </a:fld>
            <a:endParaRPr lang="en-US"/>
          </a:p>
        </p:txBody>
      </p:sp>
    </p:spTree>
    <p:extLst>
      <p:ext uri="{BB962C8B-B14F-4D97-AF65-F5344CB8AC3E}">
        <p14:creationId xmlns:p14="http://schemas.microsoft.com/office/powerpoint/2010/main" val="2711884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Advanced version of the LED example. You can have the participants build this, without explaining it, and then go line by line to describe what each block does. This serves as a good introduction to variables, loops, and parallelism. This should be the most advanced concepts you need to cover. The analog 0 block at the top of the example is good way to turn off any LEDs with a single command.</a:t>
            </a:r>
          </a:p>
        </p:txBody>
      </p:sp>
      <p:sp>
        <p:nvSpPr>
          <p:cNvPr id="4" name="Slide Number Placeholder 3"/>
          <p:cNvSpPr>
            <a:spLocks noGrp="1"/>
          </p:cNvSpPr>
          <p:nvPr>
            <p:ph type="sldNum" sz="quarter" idx="10"/>
          </p:nvPr>
        </p:nvSpPr>
        <p:spPr/>
        <p:txBody>
          <a:bodyPr/>
          <a:lstStyle/>
          <a:p>
            <a:fld id="{995B538D-AAE7-45C2-A66A-7CAC1FA3C42D}" type="slidenum">
              <a:rPr lang="en-US" smtClean="0"/>
              <a:t>14</a:t>
            </a:fld>
            <a:endParaRPr lang="en-US"/>
          </a:p>
        </p:txBody>
      </p:sp>
    </p:spTree>
    <p:extLst>
      <p:ext uri="{BB962C8B-B14F-4D97-AF65-F5344CB8AC3E}">
        <p14:creationId xmlns:p14="http://schemas.microsoft.com/office/powerpoint/2010/main" val="3190566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connects a sensor to an LED and shows participants how to link input and output. They will need to create a variable called “force” to store the sensor readings. For this particular sensor, it is difficult to translate the sensor reading to a physical unit, so we will just use the raw units and say “0 is no force, 1023 is max force”.</a:t>
            </a:r>
          </a:p>
          <a:p>
            <a:endParaRPr lang="en-US" baseline="0" dirty="0" smtClean="0"/>
          </a:p>
          <a:p>
            <a:r>
              <a:rPr lang="en-US" baseline="0" dirty="0" smtClean="0"/>
              <a:t>At this point we’ve covered enough inputs, outputs, and programming concepts that everyone should be comfortable on their own. If you want, there are examples of how to work each sensor on their respective datasheets You can continue to go through those, or just let them play.</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15</a:t>
            </a:fld>
            <a:endParaRPr lang="en-US"/>
          </a:p>
        </p:txBody>
      </p:sp>
    </p:spTree>
    <p:extLst>
      <p:ext uri="{BB962C8B-B14F-4D97-AF65-F5344CB8AC3E}">
        <p14:creationId xmlns:p14="http://schemas.microsoft.com/office/powerpoint/2010/main" val="295431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existing working in interdisciplinary</a:t>
            </a:r>
            <a:r>
              <a:rPr lang="en-US" baseline="0" dirty="0" smtClean="0"/>
              <a:t> design. Show that design and technology need a tight coupling to achieve an effective product.</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2</a:t>
            </a:fld>
            <a:endParaRPr lang="en-US"/>
          </a:p>
        </p:txBody>
      </p:sp>
    </p:spTree>
    <p:extLst>
      <p:ext uri="{BB962C8B-B14F-4D97-AF65-F5344CB8AC3E}">
        <p14:creationId xmlns:p14="http://schemas.microsoft.com/office/powerpoint/2010/main" val="11579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outline of the workshop.</a:t>
            </a:r>
            <a:r>
              <a:rPr lang="en-US" baseline="0" dirty="0" smtClean="0"/>
              <a:t> The key points are to introduce the sensors and hardware that are going to be used, and also to “unload” any terms that might be used. For example, you need to explain the difference between Power (+5V), Ground, Analog, Digital, Circuit…</a:t>
            </a:r>
            <a:r>
              <a:rPr lang="en-US" baseline="0" dirty="0" err="1" smtClean="0"/>
              <a:t>etc</a:t>
            </a:r>
            <a:r>
              <a:rPr lang="en-US" baseline="0" dirty="0" smtClean="0"/>
              <a:t>, words that are commonly understood by those familiar with the subject, but are extremely foreign to new learners. To help with this process we’ll describe each sensor as providing some information, such as light, rotation, force, and ignore their more technical names such as photocell, accelerometer, and force sensitive resistor. The same thinking applies to outputs/actuators as well.</a:t>
            </a:r>
          </a:p>
          <a:p>
            <a:endParaRPr lang="en-US" baseline="0" dirty="0" smtClean="0"/>
          </a:p>
          <a:p>
            <a:r>
              <a:rPr lang="en-US" baseline="0" dirty="0" smtClean="0"/>
              <a:t>Overall the workshop is an introduction of these terms, the sensors, a walkthrough of several examples, and then free time. In our experience, 4-5 examples is the perfect amount to get everyone comfortable and working.</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3</a:t>
            </a:fld>
            <a:endParaRPr lang="en-US"/>
          </a:p>
        </p:txBody>
      </p:sp>
    </p:spTree>
    <p:extLst>
      <p:ext uri="{BB962C8B-B14F-4D97-AF65-F5344CB8AC3E}">
        <p14:creationId xmlns:p14="http://schemas.microsoft.com/office/powerpoint/2010/main" val="235590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sensors and actuators that we will be using today. Try to describe them in terms</a:t>
            </a:r>
            <a:r>
              <a:rPr lang="en-US" baseline="0" dirty="0" smtClean="0"/>
              <a:t> of the information they provide, or the things they can do. For example, an accelerometer can tell you the amount of rotation in the three axis, or it can tell you how hard it’s hit. You don’t need to explain the physics behind it, just tell people what they can sense or do with each object. However, the participants do need to know how each object works so they can understand when things go wrong. For example, the range finder has a wide sensing area that expands away from the device, thus objects in the periphery might be accidently detected. The participants need to understand information such as this to debug problems.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4</a:t>
            </a:fld>
            <a:endParaRPr lang="en-US"/>
          </a:p>
        </p:txBody>
      </p:sp>
    </p:spTree>
    <p:extLst>
      <p:ext uri="{BB962C8B-B14F-4D97-AF65-F5344CB8AC3E}">
        <p14:creationId xmlns:p14="http://schemas.microsoft.com/office/powerpoint/2010/main" val="225020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user friendly data</a:t>
            </a:r>
            <a:r>
              <a:rPr lang="en-US" baseline="0" dirty="0" smtClean="0"/>
              <a:t> sheets that we have constructed for each object. The explain what it does, how it works, and how to hook it up to the Arduino. Additionally there are some example blocks that show how to get started with each object.</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5</a:t>
            </a:fld>
            <a:endParaRPr lang="en-US"/>
          </a:p>
        </p:txBody>
      </p:sp>
    </p:spTree>
    <p:extLst>
      <p:ext uri="{BB962C8B-B14F-4D97-AF65-F5344CB8AC3E}">
        <p14:creationId xmlns:p14="http://schemas.microsoft.com/office/powerpoint/2010/main" val="21783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the Accelerometer. Probably</a:t>
            </a:r>
            <a:r>
              <a:rPr lang="en-US" baseline="0" dirty="0" smtClean="0"/>
              <a:t> could skip this slide.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6</a:t>
            </a:fld>
            <a:endParaRPr lang="en-US"/>
          </a:p>
        </p:txBody>
      </p:sp>
    </p:spTree>
    <p:extLst>
      <p:ext uri="{BB962C8B-B14F-4D97-AF65-F5344CB8AC3E}">
        <p14:creationId xmlns:p14="http://schemas.microsoft.com/office/powerpoint/2010/main" val="2775497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description</a:t>
            </a:r>
            <a:r>
              <a:rPr lang="en-US" baseline="0" dirty="0" smtClean="0"/>
              <a:t> of the Scratch language. It’s easier to learn that others and operates using a “jigsaw puzzle” metaphor. Blocks that work together fit together, and you avoid the syntax errors that plague other languages. There are many groups of blocks, but we’re only concerned with these four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7</a:t>
            </a:fld>
            <a:endParaRPr lang="en-US"/>
          </a:p>
        </p:txBody>
      </p:sp>
    </p:spTree>
    <p:extLst>
      <p:ext uri="{BB962C8B-B14F-4D97-AF65-F5344CB8AC3E}">
        <p14:creationId xmlns:p14="http://schemas.microsoft.com/office/powerpoint/2010/main" val="1955945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example, make the LED on the Arduino</a:t>
            </a:r>
            <a:r>
              <a:rPr lang="en-US" baseline="0" dirty="0" smtClean="0"/>
              <a:t> blink on and off. The participants can just pull down a “Digital On/Off” block and target it at pin 13. Simply clicking the block will execute the command. This example can be built up using delays and loops to make it blink at different rates and can serve as a great introduction to these concepts.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8</a:t>
            </a:fld>
            <a:endParaRPr lang="en-US"/>
          </a:p>
        </p:txBody>
      </p:sp>
    </p:spTree>
    <p:extLst>
      <p:ext uri="{BB962C8B-B14F-4D97-AF65-F5344CB8AC3E}">
        <p14:creationId xmlns:p14="http://schemas.microsoft.com/office/powerpoint/2010/main" val="342603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need to</a:t>
            </a:r>
            <a:r>
              <a:rPr lang="en-US" baseline="0" dirty="0" smtClean="0"/>
              <a:t> explain and unload these terms so the participants can explain how to hook up the parts on there own. The datasheets will say “Connect to Analog Input [0-5]” so they need to know the difference between digital and analog inputs.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9</a:t>
            </a:fld>
            <a:endParaRPr lang="en-US"/>
          </a:p>
        </p:txBody>
      </p:sp>
    </p:spTree>
    <p:extLst>
      <p:ext uri="{BB962C8B-B14F-4D97-AF65-F5344CB8AC3E}">
        <p14:creationId xmlns:p14="http://schemas.microsoft.com/office/powerpoint/2010/main" val="260480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3FEE-5B4C-49C4-843F-60CED8BEA356}" type="slidenum">
              <a:rPr lang="en-US" smtClean="0"/>
              <a:pPr/>
              <a:t>‹#›</a:t>
            </a:fld>
            <a:endParaRPr lang="en-US"/>
          </a:p>
        </p:txBody>
      </p:sp>
    </p:spTree>
    <p:extLst>
      <p:ext uri="{BB962C8B-B14F-4D97-AF65-F5344CB8AC3E}">
        <p14:creationId xmlns:p14="http://schemas.microsoft.com/office/powerpoint/2010/main" val="37777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41CA-3CDD-4041-9A42-DE6F7D3D3EFF}" type="slidenum">
              <a:rPr lang="en-US" smtClean="0"/>
              <a:pPr/>
              <a:t>‹#›</a:t>
            </a:fld>
            <a:endParaRPr lang="en-US"/>
          </a:p>
        </p:txBody>
      </p:sp>
    </p:spTree>
    <p:extLst>
      <p:ext uri="{BB962C8B-B14F-4D97-AF65-F5344CB8AC3E}">
        <p14:creationId xmlns:p14="http://schemas.microsoft.com/office/powerpoint/2010/main" val="205535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9A17-9B26-4E69-BE24-42582291A8E9}" type="slidenum">
              <a:rPr lang="en-US" smtClean="0"/>
              <a:pPr/>
              <a:t>‹#›</a:t>
            </a:fld>
            <a:endParaRPr lang="en-US"/>
          </a:p>
        </p:txBody>
      </p:sp>
    </p:spTree>
    <p:extLst>
      <p:ext uri="{BB962C8B-B14F-4D97-AF65-F5344CB8AC3E}">
        <p14:creationId xmlns:p14="http://schemas.microsoft.com/office/powerpoint/2010/main" val="121505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C5FB-3156-40C1-867F-6145F43C9DD1}" type="slidenum">
              <a:rPr lang="en-US" smtClean="0"/>
              <a:pPr/>
              <a:t>‹#›</a:t>
            </a:fld>
            <a:endParaRPr lang="en-US"/>
          </a:p>
        </p:txBody>
      </p:sp>
    </p:spTree>
    <p:extLst>
      <p:ext uri="{BB962C8B-B14F-4D97-AF65-F5344CB8AC3E}">
        <p14:creationId xmlns:p14="http://schemas.microsoft.com/office/powerpoint/2010/main" val="188509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71B9-9077-479B-9B26-CE777E7D16A6}" type="slidenum">
              <a:rPr lang="en-US" smtClean="0"/>
              <a:pPr/>
              <a:t>‹#›</a:t>
            </a:fld>
            <a:endParaRPr lang="en-US"/>
          </a:p>
        </p:txBody>
      </p:sp>
    </p:spTree>
    <p:extLst>
      <p:ext uri="{BB962C8B-B14F-4D97-AF65-F5344CB8AC3E}">
        <p14:creationId xmlns:p14="http://schemas.microsoft.com/office/powerpoint/2010/main" val="347773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940AE-015D-408C-8A3B-655A0835D51F}" type="slidenum">
              <a:rPr lang="en-US" smtClean="0"/>
              <a:pPr/>
              <a:t>‹#›</a:t>
            </a:fld>
            <a:endParaRPr lang="en-US"/>
          </a:p>
        </p:txBody>
      </p:sp>
    </p:spTree>
    <p:extLst>
      <p:ext uri="{BB962C8B-B14F-4D97-AF65-F5344CB8AC3E}">
        <p14:creationId xmlns:p14="http://schemas.microsoft.com/office/powerpoint/2010/main" val="37198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22B37-9E8B-464A-8E58-FCE84ACFE309}" type="slidenum">
              <a:rPr lang="en-US" smtClean="0"/>
              <a:pPr/>
              <a:t>‹#›</a:t>
            </a:fld>
            <a:endParaRPr lang="en-US"/>
          </a:p>
        </p:txBody>
      </p:sp>
    </p:spTree>
    <p:extLst>
      <p:ext uri="{BB962C8B-B14F-4D97-AF65-F5344CB8AC3E}">
        <p14:creationId xmlns:p14="http://schemas.microsoft.com/office/powerpoint/2010/main" val="232436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5BF0A-AA15-4840-A20F-34E722986595}" type="slidenum">
              <a:rPr lang="en-US" smtClean="0"/>
              <a:pPr/>
              <a:t>‹#›</a:t>
            </a:fld>
            <a:endParaRPr lang="en-US"/>
          </a:p>
        </p:txBody>
      </p:sp>
    </p:spTree>
    <p:extLst>
      <p:ext uri="{BB962C8B-B14F-4D97-AF65-F5344CB8AC3E}">
        <p14:creationId xmlns:p14="http://schemas.microsoft.com/office/powerpoint/2010/main" val="6366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F3E29-3CA5-4088-99C4-8881A85ACC0F}" type="slidenum">
              <a:rPr lang="en-US" smtClean="0"/>
              <a:pPr/>
              <a:t>‹#›</a:t>
            </a:fld>
            <a:endParaRPr lang="en-US"/>
          </a:p>
        </p:txBody>
      </p:sp>
    </p:spTree>
    <p:extLst>
      <p:ext uri="{BB962C8B-B14F-4D97-AF65-F5344CB8AC3E}">
        <p14:creationId xmlns:p14="http://schemas.microsoft.com/office/powerpoint/2010/main" val="37122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9580A-C142-4528-A654-D19CB3A024D0}" type="slidenum">
              <a:rPr lang="en-US" smtClean="0"/>
              <a:pPr/>
              <a:t>‹#›</a:t>
            </a:fld>
            <a:endParaRPr lang="en-US"/>
          </a:p>
        </p:txBody>
      </p:sp>
    </p:spTree>
    <p:extLst>
      <p:ext uri="{BB962C8B-B14F-4D97-AF65-F5344CB8AC3E}">
        <p14:creationId xmlns:p14="http://schemas.microsoft.com/office/powerpoint/2010/main" val="62198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E819-BAC8-4401-9E2D-F72E42B75676}" type="slidenum">
              <a:rPr lang="en-US" smtClean="0"/>
              <a:pPr/>
              <a:t>‹#›</a:t>
            </a:fld>
            <a:endParaRPr lang="en-US"/>
          </a:p>
        </p:txBody>
      </p:sp>
    </p:spTree>
    <p:extLst>
      <p:ext uri="{BB962C8B-B14F-4D97-AF65-F5344CB8AC3E}">
        <p14:creationId xmlns:p14="http://schemas.microsoft.com/office/powerpoint/2010/main" val="207464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6E824-CFC8-4D41-A0E3-39AA727C5C49}" type="slidenum">
              <a:rPr lang="en-US" smtClean="0"/>
              <a:pPr/>
              <a:t>‹#›</a:t>
            </a:fld>
            <a:endParaRPr lang="en-US"/>
          </a:p>
        </p:txBody>
      </p:sp>
    </p:spTree>
    <p:extLst>
      <p:ext uri="{BB962C8B-B14F-4D97-AF65-F5344CB8AC3E}">
        <p14:creationId xmlns:p14="http://schemas.microsoft.com/office/powerpoint/2010/main" val="33872239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600" dirty="0" smtClean="0"/>
              <a:t>Creating Interactive Prototypes</a:t>
            </a:r>
            <a:endParaRPr lang="en-US" sz="3600" dirty="0"/>
          </a:p>
        </p:txBody>
      </p:sp>
      <p:sp>
        <p:nvSpPr>
          <p:cNvPr id="2051" name="Rectangle 3"/>
          <p:cNvSpPr>
            <a:spLocks noGrp="1" noChangeArrowheads="1"/>
          </p:cNvSpPr>
          <p:nvPr>
            <p:ph type="subTitle" idx="1"/>
          </p:nvPr>
        </p:nvSpPr>
        <p:spPr>
          <a:xfrm>
            <a:off x="914400" y="3429000"/>
            <a:ext cx="7696200" cy="1600200"/>
          </a:xfrm>
        </p:spPr>
        <p:txBody>
          <a:bodyPr/>
          <a:lstStyle/>
          <a:p>
            <a:pPr algn="just">
              <a:lnSpc>
                <a:spcPct val="90000"/>
              </a:lnSpc>
            </a:pPr>
            <a:r>
              <a:rPr lang="en-US" dirty="0"/>
              <a:t>Jason </a:t>
            </a:r>
            <a:r>
              <a:rPr lang="en-US" dirty="0" smtClean="0"/>
              <a:t>Forsyth			Ed Dorsa</a:t>
            </a:r>
            <a:endParaRPr lang="en-US" dirty="0"/>
          </a:p>
          <a:p>
            <a:pPr algn="just">
              <a:lnSpc>
                <a:spcPct val="90000"/>
              </a:lnSpc>
            </a:pPr>
            <a:r>
              <a:rPr lang="en-US" sz="2000" dirty="0"/>
              <a:t>PhD </a:t>
            </a:r>
            <a:r>
              <a:rPr lang="en-US" sz="2000" dirty="0" smtClean="0"/>
              <a:t>Student				Associate Professor</a:t>
            </a:r>
            <a:endParaRPr lang="en-US" sz="2000" dirty="0"/>
          </a:p>
          <a:p>
            <a:pPr algn="just">
              <a:lnSpc>
                <a:spcPct val="90000"/>
              </a:lnSpc>
            </a:pPr>
            <a:r>
              <a:rPr lang="en-US" sz="2000" dirty="0"/>
              <a:t>ECE </a:t>
            </a:r>
            <a:r>
              <a:rPr lang="en-US" sz="2000" dirty="0" smtClean="0"/>
              <a:t>Department				Industrial Design</a:t>
            </a:r>
            <a:endParaRPr lang="en-US" sz="2000" dirty="0"/>
          </a:p>
          <a:p>
            <a:pPr algn="just">
              <a:lnSpc>
                <a:spcPct val="90000"/>
              </a:lnSpc>
            </a:pPr>
            <a:r>
              <a:rPr lang="en-US" sz="2000" dirty="0"/>
              <a:t>Virginia </a:t>
            </a:r>
            <a:r>
              <a:rPr lang="en-US" sz="2000" dirty="0" smtClean="0"/>
              <a:t>Tech				Virginia Tech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ttp://arduino.cc/en/uploads/Main/ArduinoUno_R3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8" y="381000"/>
            <a:ext cx="8820578" cy="6096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6553200" y="5334000"/>
            <a:ext cx="1905000" cy="11430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10000" y="381000"/>
            <a:ext cx="48006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0" y="0"/>
            <a:ext cx="4648200" cy="381000"/>
          </a:xfrm>
          <a:prstGeom prst="rect">
            <a:avLst/>
          </a:prstGeom>
          <a:noFill/>
        </p:spPr>
        <p:txBody>
          <a:bodyPr wrap="square" rtlCol="0">
            <a:spAutoFit/>
          </a:bodyPr>
          <a:lstStyle/>
          <a:p>
            <a:pPr algn="ctr"/>
            <a:r>
              <a:rPr lang="en-US" dirty="0" smtClean="0"/>
              <a:t>Digital </a:t>
            </a:r>
            <a:r>
              <a:rPr lang="en-US" dirty="0" err="1" smtClean="0"/>
              <a:t>Input/Output</a:t>
            </a:r>
            <a:endParaRPr lang="en-US" dirty="0"/>
          </a:p>
        </p:txBody>
      </p:sp>
      <p:sp>
        <p:nvSpPr>
          <p:cNvPr id="11" name="TextBox 10"/>
          <p:cNvSpPr txBox="1"/>
          <p:nvPr/>
        </p:nvSpPr>
        <p:spPr>
          <a:xfrm>
            <a:off x="5105400" y="6477000"/>
            <a:ext cx="4648200" cy="381000"/>
          </a:xfrm>
          <a:prstGeom prst="rect">
            <a:avLst/>
          </a:prstGeom>
          <a:noFill/>
        </p:spPr>
        <p:txBody>
          <a:bodyPr wrap="square" rtlCol="0">
            <a:spAutoFit/>
          </a:bodyPr>
          <a:lstStyle/>
          <a:p>
            <a:pPr algn="ctr"/>
            <a:r>
              <a:rPr lang="en-US" dirty="0" smtClean="0"/>
              <a:t>Analog Input</a:t>
            </a:r>
            <a:endParaRPr lang="en-US" dirty="0"/>
          </a:p>
        </p:txBody>
      </p:sp>
      <p:sp>
        <p:nvSpPr>
          <p:cNvPr id="12" name="TextBox 11"/>
          <p:cNvSpPr txBox="1"/>
          <p:nvPr/>
        </p:nvSpPr>
        <p:spPr>
          <a:xfrm>
            <a:off x="2895600" y="6477000"/>
            <a:ext cx="4648200" cy="381000"/>
          </a:xfrm>
          <a:prstGeom prst="rect">
            <a:avLst/>
          </a:prstGeom>
          <a:noFill/>
        </p:spPr>
        <p:txBody>
          <a:bodyPr wrap="square" rtlCol="0">
            <a:spAutoFit/>
          </a:bodyPr>
          <a:lstStyle/>
          <a:p>
            <a:pPr algn="ctr"/>
            <a:r>
              <a:rPr lang="en-US" dirty="0" smtClean="0"/>
              <a:t>Power &amp; Ground</a:t>
            </a:r>
            <a:endParaRPr lang="en-US" dirty="0"/>
          </a:p>
        </p:txBody>
      </p:sp>
      <p:sp>
        <p:nvSpPr>
          <p:cNvPr id="14" name="Rounded Rectangle 13"/>
          <p:cNvSpPr/>
          <p:nvPr/>
        </p:nvSpPr>
        <p:spPr>
          <a:xfrm>
            <a:off x="3810000" y="5257800"/>
            <a:ext cx="26670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97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sp>
        <p:nvSpPr>
          <p:cNvPr id="3" name="Content Placeholder 2"/>
          <p:cNvSpPr>
            <a:spLocks noGrp="1"/>
          </p:cNvSpPr>
          <p:nvPr>
            <p:ph idx="1"/>
          </p:nvPr>
        </p:nvSpPr>
        <p:spPr>
          <a:xfrm>
            <a:off x="457200" y="1600200"/>
            <a:ext cx="8229600" cy="5029199"/>
          </a:xfrm>
        </p:spPr>
        <p:txBody>
          <a:bodyPr>
            <a:normAutofit/>
          </a:bodyPr>
          <a:lstStyle/>
          <a:p>
            <a:r>
              <a:rPr lang="en-US" dirty="0" smtClean="0"/>
              <a:t>Connect Servo to Arduino</a:t>
            </a:r>
          </a:p>
          <a:p>
            <a:pPr lvl="1"/>
            <a:r>
              <a:rPr lang="en-US" dirty="0" smtClean="0"/>
              <a:t>Red =&gt; 5V</a:t>
            </a:r>
          </a:p>
          <a:p>
            <a:pPr lvl="1"/>
            <a:r>
              <a:rPr lang="en-US" dirty="0" smtClean="0"/>
              <a:t>Black =&gt; Ground/GND</a:t>
            </a:r>
          </a:p>
          <a:p>
            <a:pPr lvl="1"/>
            <a:r>
              <a:rPr lang="en-US" dirty="0" smtClean="0"/>
              <a:t>White =&gt; Digital Input 4 or 7</a:t>
            </a:r>
            <a:br>
              <a:rPr lang="en-US" dirty="0" smtClean="0"/>
            </a:br>
            <a:endParaRPr lang="en-US" dirty="0" smtClean="0"/>
          </a:p>
          <a:p>
            <a:r>
              <a:rPr lang="en-US" dirty="0" smtClean="0"/>
              <a:t>Blocks</a:t>
            </a:r>
          </a:p>
          <a:p>
            <a:pPr lvl="1"/>
            <a:r>
              <a:rPr lang="en-US" i="1" dirty="0" smtClean="0"/>
              <a:t>Motor Direction </a:t>
            </a:r>
            <a:r>
              <a:rPr lang="en-US" dirty="0" smtClean="0"/>
              <a:t>: rotate motor</a:t>
            </a:r>
          </a:p>
          <a:p>
            <a:pPr lvl="1"/>
            <a:r>
              <a:rPr lang="en-US" i="1" dirty="0" smtClean="0"/>
              <a:t>Motor Off</a:t>
            </a:r>
            <a:r>
              <a:rPr lang="en-US" dirty="0" smtClean="0"/>
              <a:t>: stop motor</a:t>
            </a:r>
            <a:endParaRPr lang="en-US" i="1" dirty="0"/>
          </a:p>
        </p:txBody>
      </p:sp>
    </p:spTree>
    <p:extLst>
      <p:ext uri="{BB962C8B-B14F-4D97-AF65-F5344CB8AC3E}">
        <p14:creationId xmlns:p14="http://schemas.microsoft.com/office/powerpoint/2010/main" val="294748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pic>
        <p:nvPicPr>
          <p:cNvPr id="4" name="Picture 2" descr="C:\Users\Jason Forsyth\Documents\My Dropbox\PhD\IDSA Workshop\Images\MotorExamp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819775" cy="447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RBG LED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42836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78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LED</a:t>
            </a:r>
            <a:endParaRPr lang="en-US" dirty="0"/>
          </a:p>
        </p:txBody>
      </p:sp>
      <p:pic>
        <p:nvPicPr>
          <p:cNvPr id="1027" name="Picture 3" descr="E:\My Dropbox\PhD\IDSA Workshop\Images\RGB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296025" cy="52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3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Sliders / Force</a:t>
            </a:r>
            <a:endParaRPr lang="en-US" dirty="0"/>
          </a:p>
        </p:txBody>
      </p:sp>
      <p:pic>
        <p:nvPicPr>
          <p:cNvPr id="2050" name="Picture 2" descr="E:\My Dropbox\PhD\IDSA Workshop\Images\FSR_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4700587" cy="420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2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 Who Are We?</a:t>
            </a:r>
            <a:endParaRPr lang="en-US" dirty="0"/>
          </a:p>
        </p:txBody>
      </p:sp>
      <p:pic>
        <p:nvPicPr>
          <p:cNvPr id="51202" name="Picture 2" descr="Students working on designs in k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399"/>
            <a:ext cx="8229600" cy="2477453"/>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714591"/>
            <a:ext cx="3249994"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14800"/>
            <a:ext cx="35528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829964"/>
            <a:ext cx="3040544" cy="2188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86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a:bodyPr>
          <a:lstStyle/>
          <a:p>
            <a:r>
              <a:rPr lang="en-US" dirty="0" smtClean="0"/>
              <a:t>Introduce Sensors/Actuators, Scratch, Arduino</a:t>
            </a:r>
          </a:p>
          <a:p>
            <a:r>
              <a:rPr lang="en-US" dirty="0" smtClean="0"/>
              <a:t>Walk through 4 examples</a:t>
            </a:r>
          </a:p>
          <a:p>
            <a:pPr lvl="1"/>
            <a:r>
              <a:rPr lang="en-US" dirty="0" smtClean="0"/>
              <a:t>Input: Slide sensor, Force sensor</a:t>
            </a:r>
          </a:p>
          <a:p>
            <a:pPr lvl="1"/>
            <a:r>
              <a:rPr lang="en-US" dirty="0" smtClean="0"/>
              <a:t>Output: Tri-color LED, Servo motor</a:t>
            </a:r>
          </a:p>
          <a:p>
            <a:r>
              <a:rPr lang="en-US" dirty="0" smtClean="0"/>
              <a:t>Create Simple Game/Children’s Toy</a:t>
            </a:r>
          </a:p>
          <a:p>
            <a:r>
              <a:rPr lang="en-US" dirty="0" smtClean="0"/>
              <a:t>Free Time</a:t>
            </a:r>
          </a:p>
          <a:p>
            <a:pPr lvl="1"/>
            <a:r>
              <a:rPr lang="en-US" dirty="0" smtClean="0"/>
              <a:t>Explore the sensors</a:t>
            </a:r>
          </a:p>
          <a:p>
            <a:pPr lvl="1"/>
            <a:r>
              <a:rPr lang="en-US" dirty="0" smtClean="0"/>
              <a:t>Storyboard your ideas</a:t>
            </a:r>
          </a:p>
        </p:txBody>
      </p:sp>
    </p:spTree>
    <p:extLst>
      <p:ext uri="{BB962C8B-B14F-4D97-AF65-F5344CB8AC3E}">
        <p14:creationId xmlns:p14="http://schemas.microsoft.com/office/powerpoint/2010/main" val="115284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&amp; Actuators Available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473788"/>
              </p:ext>
            </p:extLst>
          </p:nvPr>
        </p:nvGraphicFramePr>
        <p:xfrm>
          <a:off x="457200" y="1600200"/>
          <a:ext cx="8229600" cy="4267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133600">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r>
              <a:tr h="2133600">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p:pic>
        <p:nvPicPr>
          <p:cNvPr id="5" name="Picture 4" descr="E:\My Dropbox\PhD\IDSA Workshop\Images\Accel.png"/>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1433195" cy="1371600"/>
          </a:xfrm>
          <a:prstGeom prst="rect">
            <a:avLst/>
          </a:prstGeom>
          <a:noFill/>
          <a:ln>
            <a:noFill/>
          </a:ln>
        </p:spPr>
      </p:pic>
      <p:pic>
        <p:nvPicPr>
          <p:cNvPr id="6" name="Picture 5" descr="http://dlnmh9ip6v2uc.cloudfront.net/images/products/09375-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8531" y="1752600"/>
            <a:ext cx="1352550" cy="1504950"/>
          </a:xfrm>
          <a:prstGeom prst="rect">
            <a:avLst/>
          </a:prstGeom>
          <a:noFill/>
          <a:ln>
            <a:noFill/>
          </a:ln>
        </p:spPr>
      </p:pic>
      <p:pic>
        <p:nvPicPr>
          <p:cNvPr id="7" name="Picture 6" descr="http://dlnmh9ip6v2uc.cloudfront.net/images/products/09088-02-L.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244" y="1828800"/>
            <a:ext cx="1433512" cy="1204912"/>
          </a:xfrm>
          <a:prstGeom prst="rect">
            <a:avLst/>
          </a:prstGeom>
          <a:noFill/>
          <a:ln>
            <a:noFill/>
          </a:ln>
        </p:spPr>
      </p:pic>
      <p:pic>
        <p:nvPicPr>
          <p:cNvPr id="8" name="Picture 7" descr="http://dlnmh9ip6v2uc.cloudfront.net/images/products/08642-02-L.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38800" y="1943100"/>
            <a:ext cx="1219200" cy="1314450"/>
          </a:xfrm>
          <a:prstGeom prst="rect">
            <a:avLst/>
          </a:prstGeom>
          <a:noFill/>
          <a:ln>
            <a:noFill/>
          </a:ln>
        </p:spPr>
      </p:pic>
      <p:pic>
        <p:nvPicPr>
          <p:cNvPr id="9" name="Picture 8" descr="5mm-Tri-colo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2110794"/>
            <a:ext cx="1109662" cy="957262"/>
          </a:xfrm>
          <a:prstGeom prst="rect">
            <a:avLst/>
          </a:prstGeom>
          <a:noFill/>
          <a:ln>
            <a:noFill/>
          </a:ln>
        </p:spPr>
      </p:pic>
      <p:pic>
        <p:nvPicPr>
          <p:cNvPr id="10" name="Picture 9" descr="http://dlnmh9ip6v2uc.cloudfront.net/images/products/09347-1.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00" y="4038600"/>
            <a:ext cx="1441781" cy="1519238"/>
          </a:xfrm>
          <a:prstGeom prst="rect">
            <a:avLst/>
          </a:prstGeom>
          <a:noFill/>
          <a:ln>
            <a:noFill/>
          </a:ln>
        </p:spPr>
      </p:pic>
      <p:pic>
        <p:nvPicPr>
          <p:cNvPr id="11" name="Picture 10" descr="http://dlnmh9ip6v2uc.cloudfront.net/images/products/08680-03-L.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84579" y="4002110"/>
            <a:ext cx="1590675" cy="1494419"/>
          </a:xfrm>
          <a:prstGeom prst="rect">
            <a:avLst/>
          </a:prstGeom>
          <a:noFill/>
          <a:ln>
            <a:noFill/>
          </a:ln>
        </p:spPr>
      </p:pic>
      <p:pic>
        <p:nvPicPr>
          <p:cNvPr id="12" name="Picture 11" descr="http://dlnmh9ip6v2uc.cloudfront.net/images/products/08678-03-L.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0" y="3971926"/>
            <a:ext cx="1585912" cy="1585912"/>
          </a:xfrm>
          <a:prstGeom prst="rect">
            <a:avLst/>
          </a:prstGeom>
          <a:noFill/>
          <a:ln>
            <a:noFill/>
          </a:ln>
        </p:spPr>
      </p:pic>
      <p:pic>
        <p:nvPicPr>
          <p:cNvPr id="13" name="Picture 12" descr="http://dlnmh9ip6v2uc.cloudfront.net/images/products/00639-01.jp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1637" y="4002110"/>
            <a:ext cx="1533525" cy="1609725"/>
          </a:xfrm>
          <a:prstGeom prst="rect">
            <a:avLst/>
          </a:prstGeom>
          <a:noFill/>
          <a:ln>
            <a:noFill/>
          </a:ln>
        </p:spPr>
      </p:pic>
      <p:pic>
        <p:nvPicPr>
          <p:cNvPr id="14" name="Picture 13" descr="http://dlnmh9ip6v2uc.cloudfront.net/images/products/VibrationMotor-01-L.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33823" y="4000903"/>
            <a:ext cx="1562100" cy="1562100"/>
          </a:xfrm>
          <a:prstGeom prst="rect">
            <a:avLst/>
          </a:prstGeom>
          <a:noFill/>
          <a:ln>
            <a:noFill/>
          </a:ln>
        </p:spPr>
      </p:pic>
      <p:sp>
        <p:nvSpPr>
          <p:cNvPr id="15" name="TextBox 14"/>
          <p:cNvSpPr txBox="1"/>
          <p:nvPr/>
        </p:nvSpPr>
        <p:spPr>
          <a:xfrm>
            <a:off x="304800" y="6019800"/>
            <a:ext cx="8610600" cy="369332"/>
          </a:xfrm>
          <a:prstGeom prst="rect">
            <a:avLst/>
          </a:prstGeom>
          <a:noFill/>
        </p:spPr>
        <p:txBody>
          <a:bodyPr wrap="square" rtlCol="0">
            <a:spAutoFit/>
          </a:bodyPr>
          <a:lstStyle/>
          <a:p>
            <a:r>
              <a:rPr lang="en-US" dirty="0" smtClean="0"/>
              <a:t>Rotation – Force – Light – Magnet – Motor – Touch – Range - Vibration</a:t>
            </a:r>
            <a:endParaRPr lang="en-US" dirty="0"/>
          </a:p>
        </p:txBody>
      </p:sp>
    </p:spTree>
    <p:extLst>
      <p:ext uri="{BB962C8B-B14F-4D97-AF65-F5344CB8AC3E}">
        <p14:creationId xmlns:p14="http://schemas.microsoft.com/office/powerpoint/2010/main" val="3946911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Friendly Data Sheets</a:t>
            </a:r>
            <a:endParaRPr lang="en-US" dirty="0"/>
          </a:p>
        </p:txBody>
      </p:sp>
      <p:pic>
        <p:nvPicPr>
          <p:cNvPr id="56324" name="Picture 4" descr="C:\Users\Jason Forsyth\Documents\My Dropbox\PhD\IDSA Workshop\Images\Datashee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5562600" cy="50544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5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 Examples for Each Sensor</a:t>
            </a:r>
            <a:endParaRPr lang="en-US" dirty="0"/>
          </a:p>
        </p:txBody>
      </p:sp>
      <p:pic>
        <p:nvPicPr>
          <p:cNvPr id="57346" name="Picture 2" descr="C:\Users\Jason Forsyth\Documents\My Dropbox\PhD\IDSA Workshop\Images\Scratc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3046" y="1600200"/>
            <a:ext cx="617790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03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Sensors with Scratch</a:t>
            </a:r>
            <a:endParaRPr lang="en-US" dirty="0"/>
          </a:p>
        </p:txBody>
      </p:sp>
      <p:sp>
        <p:nvSpPr>
          <p:cNvPr id="6" name="Content Placeholder 5"/>
          <p:cNvSpPr>
            <a:spLocks noGrp="1"/>
          </p:cNvSpPr>
          <p:nvPr>
            <p:ph idx="1"/>
          </p:nvPr>
        </p:nvSpPr>
        <p:spPr>
          <a:xfrm>
            <a:off x="457200" y="1600200"/>
            <a:ext cx="8229600" cy="4571999"/>
          </a:xfrm>
        </p:spPr>
        <p:txBody>
          <a:bodyPr>
            <a:normAutofit fontScale="92500" lnSpcReduction="10000"/>
          </a:bodyPr>
          <a:lstStyle/>
          <a:p>
            <a:r>
              <a:rPr lang="en-US" dirty="0" smtClean="0"/>
              <a:t>Programming through Blocks</a:t>
            </a:r>
          </a:p>
          <a:p>
            <a:pPr lvl="1"/>
            <a:r>
              <a:rPr lang="en-US" dirty="0" smtClean="0"/>
              <a:t>Blocks are individual commands, appropriate blocks fit together like a jigsaw</a:t>
            </a:r>
          </a:p>
          <a:p>
            <a:pPr lvl="1"/>
            <a:r>
              <a:rPr lang="en-US" dirty="0" smtClean="0"/>
              <a:t>Blocks stack to form a program</a:t>
            </a:r>
            <a:br>
              <a:rPr lang="en-US" dirty="0" smtClean="0"/>
            </a:br>
            <a:endParaRPr lang="en-US" dirty="0" smtClean="0"/>
          </a:p>
          <a:p>
            <a:r>
              <a:rPr lang="en-US" dirty="0" smtClean="0"/>
              <a:t>Four Main Groups for this Workshop</a:t>
            </a:r>
          </a:p>
          <a:p>
            <a:pPr lvl="1"/>
            <a:r>
              <a:rPr lang="en-US" dirty="0" smtClean="0"/>
              <a:t>Motion (blue): send/receive data from Arduino</a:t>
            </a:r>
          </a:p>
          <a:p>
            <a:pPr lvl="1"/>
            <a:r>
              <a:rPr lang="en-US" dirty="0" smtClean="0"/>
              <a:t>Control (yellow): direct the flow of your program</a:t>
            </a:r>
          </a:p>
          <a:p>
            <a:pPr lvl="1"/>
            <a:r>
              <a:rPr lang="en-US" dirty="0" smtClean="0"/>
              <a:t>Operators (green): add, subtract, multiply…</a:t>
            </a:r>
          </a:p>
          <a:p>
            <a:pPr lvl="1"/>
            <a:r>
              <a:rPr lang="en-US" dirty="0" smtClean="0"/>
              <a:t>Variable (orange): create and store variables</a:t>
            </a:r>
            <a:endParaRPr lang="en-US" dirty="0"/>
          </a:p>
        </p:txBody>
      </p:sp>
    </p:spTree>
    <p:extLst>
      <p:ext uri="{BB962C8B-B14F-4D97-AF65-F5344CB8AC3E}">
        <p14:creationId xmlns:p14="http://schemas.microsoft.com/office/powerpoint/2010/main" val="1711941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Examples</a:t>
            </a:r>
            <a:endParaRPr lang="en-US" dirty="0"/>
          </a:p>
        </p:txBody>
      </p:sp>
      <p:sp>
        <p:nvSpPr>
          <p:cNvPr id="3" name="Content Placeholder 2"/>
          <p:cNvSpPr>
            <a:spLocks noGrp="1"/>
          </p:cNvSpPr>
          <p:nvPr>
            <p:ph idx="1"/>
          </p:nvPr>
        </p:nvSpPr>
        <p:spPr/>
        <p:txBody>
          <a:bodyPr/>
          <a:lstStyle/>
          <a:p>
            <a:r>
              <a:rPr lang="en-US" dirty="0" smtClean="0"/>
              <a:t>Make the LED on your Arduino Blink</a:t>
            </a:r>
          </a:p>
          <a:p>
            <a:r>
              <a:rPr lang="en-US" dirty="0" smtClean="0"/>
              <a:t>Use </a:t>
            </a:r>
            <a:r>
              <a:rPr lang="en-US" i="1" dirty="0" smtClean="0"/>
              <a:t>Digital On</a:t>
            </a:r>
            <a:r>
              <a:rPr lang="en-US" dirty="0" smtClean="0"/>
              <a:t> and </a:t>
            </a:r>
            <a:r>
              <a:rPr lang="en-US" i="1" dirty="0" smtClean="0"/>
              <a:t>Digital Off</a:t>
            </a:r>
            <a:r>
              <a:rPr lang="en-US" dirty="0" smtClean="0"/>
              <a:t> blocks under the Motion Tab</a:t>
            </a:r>
          </a:p>
          <a:p>
            <a:r>
              <a:rPr lang="en-US" dirty="0" smtClean="0"/>
              <a:t>Key points:</a:t>
            </a:r>
          </a:p>
          <a:p>
            <a:pPr lvl="1"/>
            <a:r>
              <a:rPr lang="en-US" dirty="0" smtClean="0"/>
              <a:t>Click to activate/deactivate blocks</a:t>
            </a:r>
          </a:p>
          <a:p>
            <a:pPr lvl="1"/>
            <a:r>
              <a:rPr lang="en-US" dirty="0" smtClean="0"/>
              <a:t>Blocks are like messages to the Arduino</a:t>
            </a:r>
          </a:p>
        </p:txBody>
      </p:sp>
      <p:pic>
        <p:nvPicPr>
          <p:cNvPr id="1026" name="Picture 2" descr="E:\My Dropbox\PhD\IDSA Workshop\Images\digital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43045"/>
            <a:ext cx="2491317"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My Dropbox\PhD\IDSA Workshop\Images\digital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443045"/>
            <a:ext cx="2104073" cy="81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0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To Better Things….</a:t>
            </a:r>
            <a:endParaRPr lang="en-US" dirty="0"/>
          </a:p>
        </p:txBody>
      </p:sp>
      <p:sp>
        <p:nvSpPr>
          <p:cNvPr id="3" name="Content Placeholder 2"/>
          <p:cNvSpPr>
            <a:spLocks noGrp="1"/>
          </p:cNvSpPr>
          <p:nvPr>
            <p:ph idx="1"/>
          </p:nvPr>
        </p:nvSpPr>
        <p:spPr/>
        <p:txBody>
          <a:bodyPr/>
          <a:lstStyle/>
          <a:p>
            <a:r>
              <a:rPr lang="en-US" dirty="0" smtClean="0"/>
              <a:t>Need to understand our Arduino board</a:t>
            </a:r>
          </a:p>
          <a:p>
            <a:r>
              <a:rPr lang="en-US" dirty="0" smtClean="0"/>
              <a:t>Difference between Input / Output / Analog / Digital</a:t>
            </a:r>
            <a:endParaRPr lang="en-US" dirty="0"/>
          </a:p>
        </p:txBody>
      </p:sp>
    </p:spTree>
    <p:extLst>
      <p:ext uri="{BB962C8B-B14F-4D97-AF65-F5344CB8AC3E}">
        <p14:creationId xmlns:p14="http://schemas.microsoft.com/office/powerpoint/2010/main" val="2909894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Words>1244</Words>
  <Application>Microsoft Office PowerPoint</Application>
  <PresentationFormat>On-screen Show (4:3)</PresentationFormat>
  <Paragraphs>90</Paragraphs>
  <Slides>15</Slides>
  <Notes>15</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Creating Interactive Prototypes</vt:lpstr>
      <vt:lpstr>Preliminaries: Who Are We?</vt:lpstr>
      <vt:lpstr>Today</vt:lpstr>
      <vt:lpstr>Sensors &amp; Actuators Available</vt:lpstr>
      <vt:lpstr>User Friendly Data Sheets</vt:lpstr>
      <vt:lpstr>Scratch Examples for Each Sensor</vt:lpstr>
      <vt:lpstr>Controlling Sensors with Scratch</vt:lpstr>
      <vt:lpstr>Learning Through Examples</vt:lpstr>
      <vt:lpstr>Moving On To Better Things….</vt:lpstr>
      <vt:lpstr>PowerPoint Presentation</vt:lpstr>
      <vt:lpstr>Servo Example</vt:lpstr>
      <vt:lpstr>Servo Example</vt:lpstr>
      <vt:lpstr>RBG LED</vt:lpstr>
      <vt:lpstr>RGB LED</vt:lpstr>
      <vt:lpstr>Sliders / Force</vt:lpstr>
    </vt:vector>
  </TitlesOfParts>
  <Company>Virginia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 Forsyth</dc:creator>
  <cp:lastModifiedBy>Jason Forsyth</cp:lastModifiedBy>
  <cp:revision>80</cp:revision>
  <dcterms:created xsi:type="dcterms:W3CDTF">2011-03-18T03:44:24Z</dcterms:created>
  <dcterms:modified xsi:type="dcterms:W3CDTF">2015-02-05T06:20:06Z</dcterms:modified>
</cp:coreProperties>
</file>