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0" r:id="rId2"/>
    <p:sldId id="278" r:id="rId3"/>
    <p:sldId id="286" r:id="rId4"/>
    <p:sldId id="277" r:id="rId5"/>
    <p:sldId id="287" r:id="rId6"/>
    <p:sldId id="280" r:id="rId7"/>
    <p:sldId id="288" r:id="rId8"/>
    <p:sldId id="279" r:id="rId9"/>
    <p:sldId id="282" r:id="rId10"/>
    <p:sldId id="281" r:id="rId11"/>
    <p:sldId id="284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299" r:id="rId22"/>
    <p:sldId id="302" r:id="rId23"/>
    <p:sldId id="301" r:id="rId24"/>
    <p:sldId id="304" r:id="rId25"/>
    <p:sldId id="30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894" autoAdjust="0"/>
  </p:normalViewPr>
  <p:slideViewPr>
    <p:cSldViewPr>
      <p:cViewPr varScale="1">
        <p:scale>
          <a:sx n="106" d="100"/>
          <a:sy n="106" d="100"/>
        </p:scale>
        <p:origin x="12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C18-F5A0-433B-9B34-FD9BC4DA81A4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C3CB6-64F2-47EE-9A69-4B7DCA5BB5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7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2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9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05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38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1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1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70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08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3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67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8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5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4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90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81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8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1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5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6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8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1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5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find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://yeouching.com/?p=2149" TargetMode="External"/><Relationship Id="rId4" Type="http://schemas.openxmlformats.org/officeDocument/2006/relationships/hyperlink" Target="http://tw.tonytuan.org/2007/10/cin-getlinecin-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921625" cy="118053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Workshop</a:t>
            </a: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b="1" dirty="0" smtClean="0"/>
              <a:t>Strings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DEE 1319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Department of Electronics Engineering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</a:t>
            </a:r>
            <a:r>
              <a:rPr lang="en-US" altLang="zh-TW" sz="2400" dirty="0" smtClean="0"/>
              <a:t>University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05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Other Functions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b="1" dirty="0" err="1" smtClean="0"/>
              <a:t>strlen</a:t>
            </a:r>
            <a:r>
              <a:rPr lang="en-US" altLang="zh-TW" sz="2400" b="1" dirty="0" smtClean="0"/>
              <a:t>()</a:t>
            </a:r>
            <a:endParaRPr lang="zh-TW" altLang="en-US" sz="2400" dirty="0" smtClean="0"/>
          </a:p>
          <a:p>
            <a:pPr>
              <a:buNone/>
            </a:pPr>
            <a:r>
              <a:rPr lang="en-US" altLang="zh-TW" sz="2000" dirty="0" smtClean="0"/>
              <a:t>Get string length  </a:t>
            </a:r>
            <a:r>
              <a:rPr lang="en-US" altLang="zh-TW" sz="2000" dirty="0" err="1" smtClean="0"/>
              <a:t>size_t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strlen</a:t>
            </a:r>
            <a:r>
              <a:rPr lang="en-US" altLang="zh-TW" sz="2000" dirty="0" smtClean="0"/>
              <a:t>(const char*);</a:t>
            </a:r>
          </a:p>
          <a:p>
            <a:pPr>
              <a:buNone/>
            </a:pPr>
            <a:r>
              <a:rPr lang="sv-SE" altLang="zh-TW" sz="2000" dirty="0" smtClean="0"/>
              <a:t>char myString[10] = “dobedo”;</a:t>
            </a:r>
          </a:p>
          <a:p>
            <a:pPr>
              <a:buNone/>
            </a:pPr>
            <a:r>
              <a:rPr lang="sv-SE" altLang="zh-TW" sz="2000" dirty="0" smtClean="0"/>
              <a:t>cout &lt;&lt; strlen(myString);</a:t>
            </a:r>
          </a:p>
          <a:p>
            <a:r>
              <a:rPr lang="en-US" altLang="zh-TW" sz="2400" b="1" dirty="0" err="1" smtClean="0"/>
              <a:t>strcat</a:t>
            </a:r>
            <a:r>
              <a:rPr lang="en-US" altLang="zh-TW" sz="2400" b="1" dirty="0" smtClean="0"/>
              <a:t>()</a:t>
            </a:r>
          </a:p>
          <a:p>
            <a:pPr>
              <a:buNone/>
            </a:pPr>
            <a:r>
              <a:rPr lang="en-US" altLang="zh-TW" sz="2000" dirty="0" smtClean="0"/>
              <a:t>Concatenate two strings char* </a:t>
            </a:r>
            <a:r>
              <a:rPr lang="en-US" altLang="zh-TW" sz="2000" dirty="0" err="1" smtClean="0"/>
              <a:t>strcat</a:t>
            </a:r>
            <a:r>
              <a:rPr lang="en-US" altLang="zh-TW" sz="2000" dirty="0" smtClean="0"/>
              <a:t>(char* </a:t>
            </a:r>
            <a:r>
              <a:rPr lang="en-US" altLang="zh-TW" sz="2000" dirty="0" err="1" smtClean="0"/>
              <a:t>dest</a:t>
            </a:r>
            <a:r>
              <a:rPr lang="en-US" altLang="zh-TW" sz="2000" dirty="0" smtClean="0"/>
              <a:t>, const char*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);</a:t>
            </a:r>
          </a:p>
          <a:p>
            <a:pPr>
              <a:buNone/>
            </a:pPr>
            <a:r>
              <a:rPr lang="en-US" altLang="zh-TW" sz="2000" dirty="0" smtClean="0"/>
              <a:t>char str1[30] = “Hello ”;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2000" dirty="0" smtClean="0"/>
              <a:t>char str2[20] = “wonderful world!\n”;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2000" dirty="0" err="1" smtClean="0"/>
              <a:t>strcat</a:t>
            </a:r>
            <a:r>
              <a:rPr lang="en-US" altLang="zh-TW" sz="2000" dirty="0" smtClean="0"/>
              <a:t>(str1, str2);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&lt;&lt; str1;            // “Hello wonderful world!”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2000" dirty="0" err="1" smtClean="0"/>
              <a:t>strcat</a:t>
            </a:r>
            <a:r>
              <a:rPr lang="en-US" altLang="zh-TW" sz="2000" dirty="0" smtClean="0"/>
              <a:t>(str1, str2);      // </a:t>
            </a:r>
            <a:r>
              <a:rPr lang="en-US" altLang="zh-TW" sz="2000" dirty="0" smtClean="0">
                <a:solidFill>
                  <a:srgbClr val="FF0000"/>
                </a:solidFill>
              </a:rPr>
              <a:t>a big runtime problem here</a:t>
            </a:r>
          </a:p>
          <a:p>
            <a:endParaRPr lang="zh-TW" altLang="en-US" sz="2400" dirty="0" smtClean="0"/>
          </a:p>
          <a:p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Line Input (1/2)</a:t>
            </a:r>
            <a:endParaRPr lang="zh-TW" altLang="en-US" sz="3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0000" lnSpcReduction="20000"/>
          </a:bodyPr>
          <a:lstStyle/>
          <a:p>
            <a:endParaRPr lang="zh-TW" altLang="en-US" dirty="0" smtClean="0"/>
          </a:p>
          <a:p>
            <a:r>
              <a:rPr lang="en-US" altLang="zh-TW" sz="3400" dirty="0" smtClean="0"/>
              <a:t>What if we want to input a string having whitespaces?</a:t>
            </a:r>
          </a:p>
          <a:p>
            <a:r>
              <a:rPr lang="en-US" altLang="zh-TW" sz="3400" dirty="0"/>
              <a:t>Use </a:t>
            </a:r>
            <a:r>
              <a:rPr lang="en-US" altLang="zh-TW" sz="3400" dirty="0" err="1"/>
              <a:t>cin.getline</a:t>
            </a:r>
            <a:r>
              <a:rPr lang="en-US" altLang="zh-TW" sz="3400" dirty="0"/>
              <a:t>() </a:t>
            </a:r>
            <a:endParaRPr lang="en-US" altLang="zh-TW" sz="3400" dirty="0" smtClean="0"/>
          </a:p>
          <a:p>
            <a:pPr lvl="1"/>
            <a:r>
              <a:rPr lang="en-US" altLang="zh-TW" sz="2900" dirty="0" err="1" smtClean="0"/>
              <a:t>getline</a:t>
            </a:r>
            <a:r>
              <a:rPr lang="en-US" altLang="zh-TW" sz="2900" dirty="0" smtClean="0"/>
              <a:t>(char</a:t>
            </a:r>
            <a:r>
              <a:rPr lang="en-US" altLang="zh-TW" sz="2900" dirty="0"/>
              <a:t>* s, </a:t>
            </a:r>
            <a:r>
              <a:rPr lang="en-US" altLang="zh-TW" sz="2900" dirty="0" err="1"/>
              <a:t>stream_size</a:t>
            </a:r>
            <a:r>
              <a:rPr lang="en-US" altLang="zh-TW" sz="2900" dirty="0"/>
              <a:t> n) is a member function of class </a:t>
            </a:r>
            <a:r>
              <a:rPr lang="en-US" altLang="zh-TW" sz="2900" dirty="0" err="1" smtClean="0"/>
              <a:t>istream</a:t>
            </a:r>
            <a:endParaRPr lang="en-US" altLang="zh-TW" sz="2900" dirty="0" smtClean="0"/>
          </a:p>
          <a:p>
            <a:pPr lvl="1"/>
            <a:r>
              <a:rPr lang="en-US" altLang="zh-TW" sz="2900" dirty="0" smtClean="0"/>
              <a:t>it can receive an entire input line into C-string</a:t>
            </a:r>
          </a:p>
          <a:p>
            <a:pPr lvl="1"/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		char a[80];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 “Enter input:” ;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cin.getline</a:t>
            </a:r>
            <a:r>
              <a:rPr lang="en-US" altLang="zh-TW" dirty="0" smtClean="0"/>
              <a:t>(a, </a:t>
            </a:r>
            <a:r>
              <a:rPr lang="en-US" altLang="zh-TW" dirty="0" smtClean="0">
                <a:solidFill>
                  <a:srgbClr val="0070C0"/>
                </a:solidFill>
              </a:rPr>
              <a:t>80</a:t>
            </a:r>
            <a:r>
              <a:rPr lang="en-US" altLang="zh-TW" dirty="0" smtClean="0"/>
              <a:t>);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 a &lt;&lt; “END OF OUTPUT\n”;</a:t>
            </a:r>
          </a:p>
          <a:p>
            <a:pPr>
              <a:buNone/>
            </a:pPr>
            <a:r>
              <a:rPr lang="en-US" altLang="zh-TW" dirty="0" smtClean="0"/>
              <a:t>dialogue:</a:t>
            </a:r>
          </a:p>
          <a:p>
            <a:pPr>
              <a:buNone/>
            </a:pPr>
            <a:r>
              <a:rPr lang="en-US" altLang="zh-TW" dirty="0" smtClean="0"/>
              <a:t>		Enter input: </a:t>
            </a:r>
            <a:r>
              <a:rPr lang="en-US" altLang="zh-TW" u="sng" dirty="0" smtClean="0"/>
              <a:t>Do be do to you!</a:t>
            </a:r>
          </a:p>
          <a:p>
            <a:pPr>
              <a:buNone/>
            </a:pPr>
            <a:r>
              <a:rPr lang="en-US" altLang="zh-TW" dirty="0" smtClean="0"/>
              <a:t>		Do be do to </a:t>
            </a:r>
            <a:r>
              <a:rPr lang="en-US" altLang="zh-TW" dirty="0" err="1" smtClean="0"/>
              <a:t>you!END</a:t>
            </a:r>
            <a:r>
              <a:rPr lang="en-US" altLang="zh-TW" dirty="0" smtClean="0"/>
              <a:t> OF OUTPUT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Line Input (2/2)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Can explicitly tell the maximum length to receive:</a:t>
            </a:r>
          </a:p>
          <a:p>
            <a:pPr>
              <a:buNone/>
            </a:pPr>
            <a:r>
              <a:rPr lang="en-US" altLang="zh-TW" sz="2000" dirty="0" smtClean="0"/>
              <a:t>char </a:t>
            </a:r>
            <a:r>
              <a:rPr lang="en-US" altLang="zh-TW" sz="2000" dirty="0" err="1" smtClean="0"/>
              <a:t>shortString</a:t>
            </a:r>
            <a:r>
              <a:rPr lang="en-US" altLang="zh-TW" sz="2000" dirty="0" smtClean="0"/>
              <a:t>[</a:t>
            </a:r>
            <a:r>
              <a:rPr lang="en-US" altLang="zh-TW" sz="2000" dirty="0" smtClean="0">
                <a:solidFill>
                  <a:srgbClr val="0070C0"/>
                </a:solidFill>
              </a:rPr>
              <a:t>5</a:t>
            </a:r>
            <a:r>
              <a:rPr lang="en-US" altLang="zh-TW" sz="2000" dirty="0" smtClean="0"/>
              <a:t>];</a:t>
            </a:r>
          </a:p>
          <a:p>
            <a:pPr>
              <a:buNone/>
            </a:pP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&lt;&lt; “Enter input: ”;</a:t>
            </a:r>
          </a:p>
          <a:p>
            <a:pPr>
              <a:buNone/>
            </a:pPr>
            <a:r>
              <a:rPr lang="en-US" altLang="zh-TW" sz="2000" dirty="0" err="1" smtClean="0"/>
              <a:t>cin.getline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shortString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70C0"/>
                </a:solidFill>
              </a:rPr>
              <a:t>5</a:t>
            </a:r>
            <a:r>
              <a:rPr lang="en-US" altLang="zh-TW" sz="2000" dirty="0" smtClean="0"/>
              <a:t>);</a:t>
            </a:r>
          </a:p>
          <a:p>
            <a:pPr>
              <a:buNone/>
            </a:pP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&lt;&lt; </a:t>
            </a:r>
            <a:r>
              <a:rPr lang="en-US" altLang="zh-TW" sz="2000" dirty="0" err="1" smtClean="0"/>
              <a:t>shortString</a:t>
            </a:r>
            <a:r>
              <a:rPr lang="en-US" altLang="zh-TW" sz="2000" dirty="0" smtClean="0"/>
              <a:t>&lt;&lt; “END OF OUTPUT\n”;</a:t>
            </a:r>
          </a:p>
          <a:p>
            <a:pPr lvl="1">
              <a:buNone/>
            </a:pPr>
            <a:r>
              <a:rPr lang="en-US" altLang="zh-TW" sz="2000" dirty="0" smtClean="0"/>
              <a:t>results: </a:t>
            </a:r>
          </a:p>
          <a:p>
            <a:pPr lvl="1">
              <a:buNone/>
            </a:pPr>
            <a:r>
              <a:rPr lang="en-US" altLang="zh-TW" sz="2000" dirty="0" smtClean="0"/>
              <a:t>Enter input: </a:t>
            </a:r>
            <a:r>
              <a:rPr lang="en-US" altLang="zh-TW" sz="2000" u="sng" dirty="0" err="1" smtClean="0">
                <a:solidFill>
                  <a:srgbClr val="0070C0"/>
                </a:solidFill>
              </a:rPr>
              <a:t>dobe</a:t>
            </a:r>
            <a:r>
              <a:rPr lang="en-US" altLang="zh-TW" sz="2000" u="sng" dirty="0" err="1" smtClean="0"/>
              <a:t>dowap</a:t>
            </a:r>
            <a:endParaRPr lang="en-US" altLang="zh-TW" sz="2000" u="sng" dirty="0" smtClean="0"/>
          </a:p>
          <a:p>
            <a:pPr lvl="1">
              <a:buNone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dobe</a:t>
            </a:r>
            <a:r>
              <a:rPr lang="en-US" altLang="zh-TW" sz="2000" dirty="0" err="1" smtClean="0"/>
              <a:t>END</a:t>
            </a:r>
            <a:r>
              <a:rPr lang="en-US" altLang="zh-TW" sz="2000" dirty="0" smtClean="0"/>
              <a:t> OF OUTPUT</a:t>
            </a:r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forces </a:t>
            </a:r>
            <a:r>
              <a:rPr lang="en-US" altLang="zh-TW" sz="2000" dirty="0" smtClean="0">
                <a:solidFill>
                  <a:srgbClr val="0070C0"/>
                </a:solidFill>
              </a:rPr>
              <a:t>FOUR</a:t>
            </a:r>
            <a:r>
              <a:rPr lang="en-US" altLang="zh-TW" sz="2000" dirty="0" smtClean="0"/>
              <a:t> characters only be read </a:t>
            </a:r>
          </a:p>
          <a:p>
            <a:pPr lvl="1">
              <a:buNone/>
            </a:pPr>
            <a:r>
              <a:rPr lang="en-US" altLang="zh-TW" sz="2000" dirty="0" smtClean="0"/>
              <a:t>     the last one for a null character!</a:t>
            </a:r>
          </a:p>
          <a:p>
            <a:pPr lvl="2"/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 smtClean="0"/>
              <a:t>Functions in &lt;</a:t>
            </a:r>
            <a:r>
              <a:rPr lang="en-US" altLang="zh-TW" sz="4000" b="1" dirty="0" err="1" smtClean="0">
                <a:solidFill>
                  <a:srgbClr val="FF0000"/>
                </a:solidFill>
              </a:rPr>
              <a:t>cctype</a:t>
            </a:r>
            <a:r>
              <a:rPr lang="en-US" altLang="zh-TW" sz="4000" b="1" dirty="0" smtClean="0"/>
              <a:t>&gt; (1/2)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zh-TW" altLang="en-US" sz="2800" dirty="0" smtClean="0"/>
          </a:p>
          <a:p>
            <a:r>
              <a:rPr lang="en-US" altLang="zh-TW" sz="2800" dirty="0" smtClean="0"/>
              <a:t>Upper-lower case conversions</a:t>
            </a:r>
          </a:p>
          <a:p>
            <a:pPr lvl="1"/>
            <a:r>
              <a:rPr lang="en-US" altLang="zh-TW" sz="2500" dirty="0" err="1" smtClean="0"/>
              <a:t>Int</a:t>
            </a:r>
            <a:r>
              <a:rPr lang="en-US" altLang="zh-TW" sz="2500" dirty="0" smtClean="0"/>
              <a:t> </a:t>
            </a:r>
            <a:r>
              <a:rPr lang="en-US" altLang="zh-TW" sz="2500" dirty="0" err="1" smtClean="0"/>
              <a:t>toupper</a:t>
            </a:r>
            <a:r>
              <a:rPr lang="en-US" altLang="zh-TW" sz="2500" dirty="0" smtClean="0"/>
              <a:t>(</a:t>
            </a:r>
            <a:r>
              <a:rPr lang="en-US" altLang="zh-TW" sz="2500" dirty="0" err="1" smtClean="0"/>
              <a:t>int</a:t>
            </a:r>
            <a:r>
              <a:rPr lang="en-US" altLang="zh-TW" sz="2500" dirty="0" smtClean="0"/>
              <a:t>);</a:t>
            </a:r>
          </a:p>
          <a:p>
            <a:pPr lvl="1"/>
            <a:r>
              <a:rPr lang="en-US" altLang="zh-TW" sz="2500" dirty="0" err="1" smtClean="0"/>
              <a:t>Int</a:t>
            </a:r>
            <a:r>
              <a:rPr lang="en-US" altLang="zh-TW" sz="2500" dirty="0" smtClean="0"/>
              <a:t> </a:t>
            </a:r>
            <a:r>
              <a:rPr lang="en-US" altLang="zh-TW" sz="2500" dirty="0" err="1" smtClean="0"/>
              <a:t>tolower</a:t>
            </a:r>
            <a:r>
              <a:rPr lang="en-US" altLang="zh-TW" sz="2500" dirty="0" smtClean="0"/>
              <a:t>(</a:t>
            </a:r>
            <a:r>
              <a:rPr lang="en-US" altLang="zh-TW" sz="2500" dirty="0" err="1" smtClean="0"/>
              <a:t>int</a:t>
            </a:r>
            <a:r>
              <a:rPr lang="en-US" altLang="zh-TW" sz="2500" dirty="0" smtClean="0"/>
              <a:t>);</a:t>
            </a:r>
          </a:p>
          <a:p>
            <a:pPr>
              <a:buNone/>
            </a:pPr>
            <a:endParaRPr lang="zh-TW" altLang="en-US" sz="2800" dirty="0" smtClean="0"/>
          </a:p>
          <a:p>
            <a:r>
              <a:rPr lang="en-US" altLang="zh-TW" sz="2800" dirty="0" smtClean="0"/>
              <a:t>Examples: char ch1, ch2;</a:t>
            </a:r>
          </a:p>
          <a:p>
            <a:pPr>
              <a:buNone/>
            </a:pPr>
            <a:r>
              <a:rPr lang="en-US" altLang="zh-TW" sz="2800" dirty="0" smtClean="0"/>
              <a:t>ch1 = ‘a’;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toupper</a:t>
            </a:r>
            <a:r>
              <a:rPr lang="en-US" altLang="zh-TW" sz="2800" dirty="0" smtClean="0"/>
              <a:t>(ch1);     // ch2 = ‘A’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toupper</a:t>
            </a:r>
            <a:r>
              <a:rPr lang="en-US" altLang="zh-TW" sz="2800" dirty="0" smtClean="0"/>
              <a:t>(‘B’);      // ch2 = ‘B’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toupper</a:t>
            </a:r>
            <a:r>
              <a:rPr lang="en-US" altLang="zh-TW" sz="2800" dirty="0" smtClean="0"/>
              <a:t>(‘5’);      // ch2 = ‘5’ 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tolower</a:t>
            </a:r>
            <a:r>
              <a:rPr lang="en-US" altLang="zh-TW" sz="2800" dirty="0" smtClean="0"/>
              <a:t>(‘A’);       // ch2 = ‘a’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tolower</a:t>
            </a:r>
            <a:r>
              <a:rPr lang="en-US" altLang="zh-TW" sz="2800" dirty="0" smtClean="0"/>
              <a:t>(‘b’);      // ch2 = ‘b’</a:t>
            </a:r>
          </a:p>
          <a:p>
            <a:pPr>
              <a:buNone/>
            </a:pPr>
            <a:r>
              <a:rPr lang="en-US" altLang="zh-TW" sz="2800" dirty="0" smtClean="0"/>
              <a:t>ch2 = </a:t>
            </a:r>
            <a:r>
              <a:rPr lang="en-US" altLang="zh-TW" sz="2800" dirty="0" err="1" smtClean="0"/>
              <a:t>tolower</a:t>
            </a:r>
            <a:r>
              <a:rPr lang="en-US" altLang="zh-TW" sz="2800" dirty="0" smtClean="0"/>
              <a:t>(‘5’);      // ch2 = ‘5’</a:t>
            </a:r>
          </a:p>
          <a:p>
            <a:pPr>
              <a:buNone/>
            </a:pPr>
            <a:endParaRPr lang="zh-TW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Functions in &lt;</a:t>
            </a:r>
            <a:r>
              <a:rPr lang="en-US" altLang="zh-TW" sz="4000" b="1" dirty="0" err="1" smtClean="0"/>
              <a:t>cctype</a:t>
            </a:r>
            <a:r>
              <a:rPr lang="en-US" altLang="zh-TW" sz="4000" b="1" dirty="0" smtClean="0"/>
              <a:t>&gt; (2/2)</a:t>
            </a:r>
            <a:endParaRPr lang="zh-TW" altLang="en-US" sz="3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7507421" cy="35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9672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 smtClean="0">
                <a:solidFill>
                  <a:srgbClr val="0070C0"/>
                </a:solidFill>
              </a:rPr>
              <a:t>intisXXXXX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en-US" altLang="zh-TW" b="1" dirty="0" err="1" smtClean="0">
                <a:solidFill>
                  <a:srgbClr val="0070C0"/>
                </a:solidFill>
              </a:rPr>
              <a:t>intc</a:t>
            </a:r>
            <a:r>
              <a:rPr lang="en-US" altLang="zh-TW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b="1" dirty="0" smtClean="0"/>
              <a:t>Return </a:t>
            </a:r>
            <a:r>
              <a:rPr lang="en-US" altLang="zh-TW" b="1" dirty="0" smtClean="0">
                <a:solidFill>
                  <a:srgbClr val="00B050"/>
                </a:solidFill>
              </a:rPr>
              <a:t>nonzero if true </a:t>
            </a:r>
            <a:r>
              <a:rPr lang="en-US" altLang="zh-TW" b="1" dirty="0" smtClean="0">
                <a:solidFill>
                  <a:srgbClr val="FF0000"/>
                </a:solidFill>
              </a:rPr>
              <a:t>; zero if false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Class string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Defined in the standard C++ library</a:t>
            </a:r>
          </a:p>
          <a:p>
            <a:pPr>
              <a:buNone/>
            </a:pPr>
            <a:r>
              <a:rPr lang="en-US" altLang="zh-TW" sz="2400" dirty="0" smtClean="0"/>
              <a:t>    #include &lt;string&gt;</a:t>
            </a:r>
          </a:p>
          <a:p>
            <a:pPr>
              <a:buNone/>
            </a:pPr>
            <a:r>
              <a:rPr lang="en-US" altLang="zh-TW" sz="2400" dirty="0" smtClean="0"/>
              <a:t>    using namespace std;</a:t>
            </a:r>
          </a:p>
          <a:p>
            <a:r>
              <a:rPr lang="en-US" altLang="zh-TW" sz="2400" dirty="0" smtClean="0"/>
              <a:t>Can perform assignment, comparison, addition, …</a:t>
            </a:r>
          </a:p>
          <a:p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    Example:</a:t>
            </a:r>
          </a:p>
          <a:p>
            <a:pPr>
              <a:buNone/>
            </a:pPr>
            <a:r>
              <a:rPr lang="en-US" altLang="zh-TW" sz="2400" dirty="0" smtClean="0"/>
              <a:t>    string s1, s2, s3;</a:t>
            </a:r>
          </a:p>
          <a:p>
            <a:pPr>
              <a:buNone/>
            </a:pPr>
            <a:r>
              <a:rPr lang="en-US" altLang="zh-TW" sz="2400" dirty="0" smtClean="0"/>
              <a:t>    s3 = s1 +s2;                          // </a:t>
            </a:r>
            <a:r>
              <a:rPr lang="en-US" altLang="zh-TW" sz="2400" dirty="0" smtClean="0">
                <a:solidFill>
                  <a:srgbClr val="0070C0"/>
                </a:solidFill>
              </a:rPr>
              <a:t>concatenation</a:t>
            </a:r>
          </a:p>
          <a:p>
            <a:pPr>
              <a:buNone/>
            </a:pPr>
            <a:r>
              <a:rPr lang="en-US" altLang="zh-TW" sz="2400" dirty="0" smtClean="0"/>
              <a:t>    s3 =“Hello Mom!”                  // </a:t>
            </a:r>
            <a:r>
              <a:rPr lang="en-US" altLang="zh-TW" sz="2400" dirty="0" smtClean="0">
                <a:solidFill>
                  <a:srgbClr val="00B050"/>
                </a:solidFill>
              </a:rPr>
              <a:t>assignment</a:t>
            </a:r>
          </a:p>
          <a:p>
            <a:pPr lvl="1"/>
            <a:r>
              <a:rPr lang="en-US" altLang="zh-TW" sz="2400" dirty="0" smtClean="0"/>
              <a:t>note C-string “Hello Mom!” can be assigned to a string using </a:t>
            </a:r>
            <a:r>
              <a:rPr lang="en-US" altLang="zh-TW" sz="2400" dirty="0" smtClean="0">
                <a:solidFill>
                  <a:srgbClr val="0070C0"/>
                </a:solidFill>
              </a:rPr>
              <a:t>string&amp; operator=(const char*);</a:t>
            </a:r>
          </a:p>
          <a:p>
            <a:pPr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Constructors and Assignment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 err="1" smtClean="0"/>
              <a:t>Ctors</a:t>
            </a:r>
            <a:endParaRPr lang="en-US" altLang="zh-TW" sz="2600" dirty="0" smtClean="0"/>
          </a:p>
          <a:p>
            <a:pPr>
              <a:buNone/>
            </a:pPr>
            <a:r>
              <a:rPr lang="en-US" altLang="zh-TW" sz="2600" dirty="0" smtClean="0"/>
              <a:t>	string();                          // default, an empty string</a:t>
            </a:r>
          </a:p>
          <a:p>
            <a:pPr>
              <a:buNone/>
            </a:pPr>
            <a:r>
              <a:rPr lang="en-US" altLang="zh-TW" sz="2600" dirty="0" smtClean="0"/>
              <a:t>	string(</a:t>
            </a:r>
            <a:r>
              <a:rPr lang="en-US" altLang="zh-TW" sz="2600" dirty="0" err="1" smtClean="0"/>
              <a:t>const</a:t>
            </a:r>
            <a:r>
              <a:rPr lang="en-US" altLang="zh-TW" sz="2600" dirty="0" smtClean="0"/>
              <a:t> string&amp;);       // copy </a:t>
            </a:r>
            <a:r>
              <a:rPr lang="en-US" altLang="zh-TW" sz="2600" dirty="0" err="1" smtClean="0"/>
              <a:t>ctor</a:t>
            </a:r>
            <a:endParaRPr lang="en-US" altLang="zh-TW" sz="2600" dirty="0" smtClean="0"/>
          </a:p>
          <a:p>
            <a:pPr>
              <a:buNone/>
            </a:pPr>
            <a:r>
              <a:rPr lang="en-US" altLang="zh-TW" sz="2600" dirty="0" smtClean="0"/>
              <a:t>	string(</a:t>
            </a:r>
            <a:r>
              <a:rPr lang="en-US" altLang="zh-TW" sz="2600" dirty="0" err="1" smtClean="0"/>
              <a:t>const</a:t>
            </a:r>
            <a:r>
              <a:rPr lang="en-US" altLang="zh-TW" sz="2600" dirty="0" smtClean="0"/>
              <a:t> char* s);       // a string initialized by s</a:t>
            </a:r>
          </a:p>
          <a:p>
            <a:pPr>
              <a:buNone/>
            </a:pPr>
            <a:r>
              <a:rPr lang="en-US" altLang="zh-TW" sz="2600" smtClean="0"/>
              <a:t>	and </a:t>
            </a:r>
            <a:r>
              <a:rPr lang="en-US" altLang="zh-TW" sz="2600" dirty="0" smtClean="0"/>
              <a:t>more …</a:t>
            </a:r>
          </a:p>
          <a:p>
            <a:endParaRPr lang="zh-TW" altLang="en-US" sz="2600" dirty="0" smtClean="0"/>
          </a:p>
          <a:p>
            <a:r>
              <a:rPr lang="en-US" altLang="zh-TW" sz="2600" dirty="0" smtClean="0"/>
              <a:t>Assignment operators (member functions)</a:t>
            </a:r>
          </a:p>
          <a:p>
            <a:pPr lvl="1"/>
            <a:r>
              <a:rPr lang="en-US" altLang="zh-TW" sz="2300" dirty="0" smtClean="0"/>
              <a:t>string&amp; operator=(const string&amp;);</a:t>
            </a:r>
          </a:p>
          <a:p>
            <a:pPr lvl="1"/>
            <a:r>
              <a:rPr lang="en-US" altLang="zh-TW" sz="2400" dirty="0"/>
              <a:t>string&amp; operator=(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char*);</a:t>
            </a:r>
          </a:p>
          <a:p>
            <a:pPr lvl="1"/>
            <a:r>
              <a:rPr lang="en-US" altLang="zh-TW" sz="2400" dirty="0"/>
              <a:t>string&amp; operator+=(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string&amp;);</a:t>
            </a:r>
          </a:p>
          <a:p>
            <a:pPr lvl="1"/>
            <a:r>
              <a:rPr lang="en-US" altLang="zh-TW" sz="2400" dirty="0"/>
              <a:t>string&amp; operator+=(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char*);</a:t>
            </a:r>
          </a:p>
          <a:p>
            <a:pPr lvl="1"/>
            <a:r>
              <a:rPr lang="en-US" altLang="zh-TW" sz="2400" dirty="0"/>
              <a:t>and more …</a:t>
            </a:r>
          </a:p>
          <a:p>
            <a:pPr lvl="1"/>
            <a:endParaRPr lang="en-US" altLang="zh-TW" sz="2300" dirty="0" smtClean="0"/>
          </a:p>
          <a:p>
            <a:endParaRPr lang="zh-TW" altLang="en-US" sz="2800" dirty="0" smtClean="0"/>
          </a:p>
          <a:p>
            <a:pPr>
              <a:buNone/>
            </a:pPr>
            <a:endParaRPr lang="en-US" altLang="zh-TW" sz="2800" dirty="0" smtClean="0"/>
          </a:p>
          <a:p>
            <a:endParaRPr lang="zh-TW" altLang="en-US" sz="2800" dirty="0" smtClean="0"/>
          </a:p>
          <a:p>
            <a:pPr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Capacity and Element Access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Capacity (member functions)</a:t>
            </a:r>
          </a:p>
          <a:p>
            <a:pPr lvl="1"/>
            <a:r>
              <a:rPr lang="en-US" altLang="zh-TW" sz="1800" dirty="0" err="1"/>
              <a:t>size_t</a:t>
            </a:r>
            <a:r>
              <a:rPr lang="en-US" altLang="zh-TW" sz="1800" dirty="0"/>
              <a:t> size()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              // get string length</a:t>
            </a:r>
          </a:p>
          <a:p>
            <a:pPr lvl="1"/>
            <a:r>
              <a:rPr lang="en-US" altLang="zh-TW" sz="1800" dirty="0" err="1"/>
              <a:t>size_t</a:t>
            </a:r>
            <a:r>
              <a:rPr lang="en-US" altLang="zh-TW" sz="1800" dirty="0"/>
              <a:t> length()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          // get string length; same as size()</a:t>
            </a:r>
          </a:p>
          <a:p>
            <a:pPr lvl="1"/>
            <a:r>
              <a:rPr lang="en-US" altLang="zh-TW" sz="1800" dirty="0" err="1"/>
              <a:t>bool</a:t>
            </a:r>
            <a:r>
              <a:rPr lang="en-US" altLang="zh-TW" sz="1800" dirty="0"/>
              <a:t> empty()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           // Is it an empty string?</a:t>
            </a:r>
          </a:p>
          <a:p>
            <a:pPr lvl="1"/>
            <a:r>
              <a:rPr lang="en-US" altLang="zh-TW" sz="1800" dirty="0"/>
              <a:t>and more …</a:t>
            </a:r>
            <a:endParaRPr lang="zh-TW" altLang="en-US" sz="1800" dirty="0"/>
          </a:p>
          <a:p>
            <a:r>
              <a:rPr lang="en-US" altLang="zh-TW" sz="2000" dirty="0" smtClean="0"/>
              <a:t>Element access (member functions)</a:t>
            </a:r>
          </a:p>
          <a:p>
            <a:pPr lvl="1"/>
            <a:r>
              <a:rPr lang="en-US" altLang="zh-TW" sz="1800" dirty="0"/>
              <a:t>char&amp; operator[](</a:t>
            </a:r>
            <a:r>
              <a:rPr lang="en-US" altLang="zh-TW" sz="1800" dirty="0" err="1" smtClean="0"/>
              <a:t>size_t</a:t>
            </a:r>
            <a:r>
              <a:rPr lang="en-US" altLang="zh-TW" sz="1800" dirty="0" smtClean="0"/>
              <a:t> p</a:t>
            </a:r>
            <a:r>
              <a:rPr lang="en-US" altLang="zh-TW" sz="1800" dirty="0"/>
              <a:t>); // return the reference of </a:t>
            </a:r>
            <a:r>
              <a:rPr lang="en-US" altLang="zh-TW" sz="1800" dirty="0" err="1"/>
              <a:t>p</a:t>
            </a:r>
            <a:r>
              <a:rPr lang="en-US" altLang="zh-TW" sz="1800" baseline="30000" dirty="0" err="1"/>
              <a:t>th</a:t>
            </a:r>
            <a:r>
              <a:rPr lang="en-US" altLang="zh-TW" sz="1800" dirty="0"/>
              <a:t> character in string</a:t>
            </a:r>
            <a:r>
              <a:rPr lang="en-US" altLang="zh-TW" sz="1800" dirty="0">
                <a:solidFill>
                  <a:srgbClr val="FF0000"/>
                </a:solidFill>
              </a:rPr>
              <a:t>, no </a:t>
            </a:r>
            <a:r>
              <a:rPr lang="en-US" altLang="zh-TW" sz="1800" dirty="0">
                <a:solidFill>
                  <a:srgbClr val="0070C0"/>
                </a:solidFill>
              </a:rPr>
              <a:t>range checking</a:t>
            </a:r>
          </a:p>
          <a:p>
            <a:pPr lvl="1"/>
            <a:r>
              <a:rPr lang="en-US" altLang="zh-TW" sz="1800" dirty="0"/>
              <a:t>char&amp; </a:t>
            </a:r>
            <a:r>
              <a:rPr lang="en-US" altLang="zh-TW" sz="1800" dirty="0" smtClean="0"/>
              <a:t>at(</a:t>
            </a:r>
            <a:r>
              <a:rPr lang="en-US" altLang="zh-TW" sz="1800" dirty="0" err="1" smtClean="0"/>
              <a:t>size_t</a:t>
            </a:r>
            <a:r>
              <a:rPr lang="en-US" altLang="zh-TW" sz="1800" dirty="0" smtClean="0"/>
              <a:t> p</a:t>
            </a:r>
            <a:r>
              <a:rPr lang="en-US" altLang="zh-TW" sz="1800" dirty="0"/>
              <a:t>); // return the reference of </a:t>
            </a:r>
            <a:r>
              <a:rPr lang="en-US" altLang="zh-TW" sz="1800" dirty="0" err="1"/>
              <a:t>p</a:t>
            </a:r>
            <a:r>
              <a:rPr lang="en-US" altLang="zh-TW" sz="1800" baseline="30000" dirty="0" err="1"/>
              <a:t>th</a:t>
            </a:r>
            <a:r>
              <a:rPr lang="en-US" altLang="zh-TW" sz="1800" dirty="0"/>
              <a:t> character in string, </a:t>
            </a:r>
            <a:r>
              <a:rPr lang="en-US" altLang="zh-TW" sz="1800" dirty="0">
                <a:solidFill>
                  <a:srgbClr val="FF0000"/>
                </a:solidFill>
              </a:rPr>
              <a:t>with </a:t>
            </a:r>
            <a:r>
              <a:rPr lang="en-US" altLang="zh-TW" sz="1800" dirty="0">
                <a:solidFill>
                  <a:srgbClr val="0070C0"/>
                </a:solidFill>
              </a:rPr>
              <a:t>range checking</a:t>
            </a:r>
          </a:p>
          <a:p>
            <a:pPr lvl="1"/>
            <a:r>
              <a:rPr lang="en-US" altLang="zh-TW" sz="1800" dirty="0"/>
              <a:t>and more </a:t>
            </a:r>
            <a:r>
              <a:rPr lang="en-US" altLang="zh-TW" sz="1800" dirty="0" smtClean="0"/>
              <a:t>…</a:t>
            </a:r>
          </a:p>
          <a:p>
            <a:pPr lvl="4"/>
            <a:endParaRPr lang="en-US" altLang="zh-TW" sz="1200" dirty="0" smtClean="0"/>
          </a:p>
          <a:p>
            <a:pPr>
              <a:buNone/>
            </a:pPr>
            <a:r>
              <a:rPr lang="en-US" altLang="zh-TW" sz="1600" dirty="0" smtClean="0"/>
              <a:t>string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(“hello”);</a:t>
            </a:r>
          </a:p>
          <a:p>
            <a:pPr>
              <a:buNone/>
            </a:pP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[0] = ‘H’;                        //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 contains “Hello” now</a:t>
            </a:r>
          </a:p>
          <a:p>
            <a:pPr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i= </a:t>
            </a:r>
            <a:r>
              <a:rPr lang="en-US" altLang="zh-TW" sz="1600" dirty="0" err="1" smtClean="0"/>
              <a:t>str.size</a:t>
            </a:r>
            <a:r>
              <a:rPr lang="en-US" altLang="zh-TW" sz="1600" dirty="0" smtClean="0"/>
              <a:t>();                   // i= 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Uses of string </a:t>
            </a:r>
            <a:endParaRPr lang="zh-TW" altLang="en-US" sz="3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67252"/>
            <a:ext cx="7488832" cy="52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string I/O with &gt;&gt; and &lt;&lt;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Operators &gt;&gt; and &lt;&lt; are overloaded for string type</a:t>
            </a:r>
          </a:p>
          <a:p>
            <a:pPr lvl="1"/>
            <a:r>
              <a:rPr lang="en-US" altLang="zh-TW" sz="1600" dirty="0" err="1" smtClean="0"/>
              <a:t>istream</a:t>
            </a:r>
            <a:r>
              <a:rPr lang="en-US" altLang="zh-TW" sz="1600" dirty="0" smtClean="0"/>
              <a:t>&amp; operator&gt;&gt;(</a:t>
            </a:r>
            <a:r>
              <a:rPr lang="en-US" altLang="zh-TW" sz="1600" dirty="0" err="1" smtClean="0"/>
              <a:t>istream</a:t>
            </a:r>
            <a:r>
              <a:rPr lang="en-US" altLang="zh-TW" sz="1600" dirty="0" smtClean="0"/>
              <a:t>&amp;, string&amp;);</a:t>
            </a:r>
          </a:p>
          <a:p>
            <a:pPr lvl="1"/>
            <a:r>
              <a:rPr lang="en-US" altLang="zh-TW" sz="1600" dirty="0" err="1" smtClean="0"/>
              <a:t>ostream</a:t>
            </a:r>
            <a:r>
              <a:rPr lang="en-US" altLang="zh-TW" sz="1600" dirty="0" smtClean="0"/>
              <a:t>&amp; operator&lt;&lt;(</a:t>
            </a:r>
            <a:r>
              <a:rPr lang="en-US" altLang="zh-TW" sz="1600" dirty="0" err="1" smtClean="0"/>
              <a:t>ostream</a:t>
            </a:r>
            <a:r>
              <a:rPr lang="en-US" altLang="zh-TW" sz="1600" dirty="0" smtClean="0"/>
              <a:t>&amp;, const string&amp;);</a:t>
            </a:r>
          </a:p>
          <a:p>
            <a:pPr lvl="3"/>
            <a:endParaRPr lang="zh-TW" altLang="en-US" sz="1000" dirty="0" smtClean="0"/>
          </a:p>
          <a:p>
            <a:pPr marL="0" indent="0">
              <a:buNone/>
            </a:pPr>
            <a:r>
              <a:rPr lang="en-US" altLang="zh-TW" sz="1800" b="1" dirty="0"/>
              <a:t> </a:t>
            </a:r>
            <a:r>
              <a:rPr lang="en-US" altLang="zh-TW" sz="1800" b="1" dirty="0" smtClean="0"/>
              <a:t>    string s1, s2, s3(“Hello world!”);</a:t>
            </a:r>
          </a:p>
          <a:p>
            <a:pPr>
              <a:buNone/>
            </a:pPr>
            <a:r>
              <a:rPr lang="en-US" altLang="zh-TW" sz="1800" b="1" dirty="0" smtClean="0"/>
              <a:t>     </a:t>
            </a:r>
            <a:r>
              <a:rPr lang="en-US" altLang="zh-TW" sz="1800" b="1" dirty="0" err="1" smtClean="0"/>
              <a:t>cin</a:t>
            </a:r>
            <a:r>
              <a:rPr lang="en-US" altLang="zh-TW" sz="1800" b="1" dirty="0" smtClean="0"/>
              <a:t>&gt;&gt; s1 &gt;&gt; s2;</a:t>
            </a:r>
          </a:p>
          <a:p>
            <a:pPr>
              <a:buNone/>
            </a:pPr>
            <a:r>
              <a:rPr lang="en-US" altLang="zh-TW" sz="1800" b="1" dirty="0" smtClean="0"/>
              <a:t>     </a:t>
            </a:r>
            <a:r>
              <a:rPr lang="en-US" altLang="zh-TW" sz="1800" b="1" dirty="0" err="1" smtClean="0"/>
              <a:t>cout</a:t>
            </a:r>
            <a:r>
              <a:rPr lang="en-US" altLang="zh-TW" sz="1800" b="1" dirty="0" smtClean="0"/>
              <a:t>&lt;&lt; s3;</a:t>
            </a:r>
          </a:p>
          <a:p>
            <a:pPr>
              <a:buNone/>
            </a:pPr>
            <a:r>
              <a:rPr lang="en-US" altLang="zh-TW" sz="1800" dirty="0" smtClean="0"/>
              <a:t>		</a:t>
            </a:r>
          </a:p>
          <a:p>
            <a:r>
              <a:rPr lang="en-US" altLang="zh-TW" sz="2000" dirty="0" smtClean="0"/>
              <a:t>Results </a:t>
            </a:r>
          </a:p>
          <a:p>
            <a:pPr>
              <a:buNone/>
            </a:pPr>
            <a:r>
              <a:rPr lang="en-US" altLang="zh-TW" sz="2000" dirty="0" smtClean="0"/>
              <a:t>     User types in:  </a:t>
            </a:r>
            <a:r>
              <a:rPr lang="en-US" altLang="zh-TW" sz="2000" u="sng" dirty="0" smtClean="0"/>
              <a:t>Long live the king!</a:t>
            </a:r>
          </a:p>
          <a:p>
            <a:r>
              <a:rPr lang="en-US" altLang="zh-TW" sz="2000" dirty="0" smtClean="0"/>
              <a:t>Extraction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still ignores</a:t>
            </a:r>
            <a:r>
              <a:rPr lang="en-US" altLang="zh-TW" sz="2000" dirty="0" smtClean="0"/>
              <a:t> whitespaces</a:t>
            </a:r>
          </a:p>
          <a:p>
            <a:pPr>
              <a:buNone/>
            </a:pPr>
            <a:r>
              <a:rPr lang="en-US" altLang="zh-TW" sz="2000" dirty="0" smtClean="0"/>
              <a:t>     s1 receives value “Long”</a:t>
            </a:r>
          </a:p>
          <a:p>
            <a:pPr>
              <a:buNone/>
            </a:pPr>
            <a:r>
              <a:rPr lang="en-US" altLang="zh-TW" sz="2000" dirty="0" smtClean="0"/>
              <a:t>	s2 receives value “live”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Introduction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511256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Two string types:</a:t>
            </a:r>
          </a:p>
          <a:p>
            <a:pPr lvl="1"/>
            <a:r>
              <a:rPr lang="en-US" altLang="zh-TW" sz="3200" dirty="0" smtClean="0"/>
              <a:t>Legacy C-string</a:t>
            </a:r>
          </a:p>
          <a:p>
            <a:pPr lvl="2"/>
            <a:r>
              <a:rPr lang="en-US" altLang="zh-TW" sz="2800" dirty="0" smtClean="0"/>
              <a:t>represented as an array of characters</a:t>
            </a:r>
          </a:p>
          <a:p>
            <a:pPr lvl="2"/>
            <a:r>
              <a:rPr lang="en-US" altLang="zh-TW" sz="2800" dirty="0" smtClean="0"/>
              <a:t>end of string marked with a null character, ‘\0’</a:t>
            </a:r>
          </a:p>
          <a:p>
            <a:pPr lvl="2"/>
            <a:r>
              <a:rPr lang="en-US" altLang="zh-TW" sz="2800" dirty="0" smtClean="0"/>
              <a:t>old string style inherited from C</a:t>
            </a:r>
            <a:endParaRPr lang="zh-TW" altLang="en-US" sz="2800" dirty="0" smtClean="0"/>
          </a:p>
          <a:p>
            <a:pPr lvl="1"/>
            <a:r>
              <a:rPr lang="en-US" altLang="zh-TW" sz="3200" dirty="0" smtClean="0"/>
              <a:t>String class</a:t>
            </a:r>
          </a:p>
          <a:p>
            <a:pPr lvl="2"/>
            <a:r>
              <a:rPr lang="en-US" altLang="zh-TW" sz="2800" dirty="0" smtClean="0"/>
              <a:t>newly provided in C++</a:t>
            </a:r>
          </a:p>
          <a:p>
            <a:pPr lvl="2"/>
            <a:r>
              <a:rPr lang="en-US" altLang="zh-TW" sz="2800" dirty="0" smtClean="0"/>
              <a:t>part of the C++ standard library</a:t>
            </a:r>
          </a:p>
          <a:p>
            <a:pPr lvl="2"/>
            <a:r>
              <a:rPr lang="fr-FR" altLang="zh-TW" sz="2800" dirty="0" smtClean="0"/>
              <a:t>uses templates (Chapter 16, 19)</a:t>
            </a:r>
          </a:p>
          <a:p>
            <a:pPr lvl="1"/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string I/O with </a:t>
            </a:r>
            <a:r>
              <a:rPr lang="en-US" altLang="zh-TW" sz="4000" b="1" dirty="0" err="1" smtClean="0"/>
              <a:t>getline</a:t>
            </a:r>
            <a:r>
              <a:rPr lang="en-US" altLang="zh-TW" sz="4000" b="1" dirty="0" smtClean="0"/>
              <a:t>() (1/2)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zh-TW" altLang="en-US" sz="2800" dirty="0" smtClean="0"/>
          </a:p>
          <a:p>
            <a:r>
              <a:rPr lang="en-US" altLang="zh-TW" sz="2400" dirty="0" smtClean="0"/>
              <a:t>To get a complete input line</a:t>
            </a:r>
          </a:p>
          <a:p>
            <a:pPr lvl="1"/>
            <a:r>
              <a:rPr lang="en-US" altLang="zh-TW" sz="2000" dirty="0"/>
              <a:t>global function: </a:t>
            </a:r>
            <a:r>
              <a:rPr lang="en-US" altLang="zh-TW" sz="2000" dirty="0" err="1">
                <a:solidFill>
                  <a:srgbClr val="0070C0"/>
                </a:solidFill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</a:rPr>
              <a:t>&amp; </a:t>
            </a:r>
            <a:r>
              <a:rPr lang="en-US" altLang="zh-TW" sz="2000" dirty="0" err="1">
                <a:solidFill>
                  <a:srgbClr val="0070C0"/>
                </a:solidFill>
              </a:rPr>
              <a:t>getline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</a:rPr>
              <a:t>&amp;, string&amp;);</a:t>
            </a:r>
          </a:p>
          <a:p>
            <a:pPr>
              <a:buNone/>
            </a:pPr>
            <a:r>
              <a:rPr lang="en-US" altLang="zh-TW" sz="2400" dirty="0" smtClean="0"/>
              <a:t>		string line;</a:t>
            </a:r>
          </a:p>
          <a:p>
            <a:pPr>
              <a:buNone/>
            </a:pPr>
            <a:r>
              <a:rPr lang="en-US" altLang="zh-TW" sz="2400" dirty="0" smtClean="0"/>
              <a:t>    		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&lt;&lt; “Enter a line of input: ”;</a:t>
            </a:r>
          </a:p>
          <a:p>
            <a:pPr>
              <a:buNone/>
            </a:pPr>
            <a:r>
              <a:rPr lang="en-US" altLang="zh-TW" sz="2000" dirty="0" smtClean="0"/>
              <a:t>              </a:t>
            </a:r>
            <a:r>
              <a:rPr lang="en-US" altLang="zh-TW" sz="2400" dirty="0" err="1" smtClean="0"/>
              <a:t>cin.clear</a:t>
            </a:r>
            <a:r>
              <a:rPr lang="en-US" altLang="zh-TW" sz="2400" dirty="0"/>
              <a:t>();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    		</a:t>
            </a:r>
            <a:r>
              <a:rPr lang="en-US" altLang="zh-TW" sz="2400" dirty="0" err="1" smtClean="0"/>
              <a:t>getline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, line);</a:t>
            </a:r>
          </a:p>
          <a:p>
            <a:pPr>
              <a:buNone/>
            </a:pPr>
            <a:r>
              <a:rPr lang="en-US" altLang="zh-TW" sz="2400" dirty="0" smtClean="0"/>
              <a:t>    		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&lt;&lt; line &lt;&lt; “END OF OUTPUT”;</a:t>
            </a:r>
            <a:endParaRPr lang="zh-TW" altLang="en-US" sz="2400" dirty="0" smtClean="0"/>
          </a:p>
          <a:p>
            <a:r>
              <a:rPr lang="en-US" altLang="zh-TW" sz="2400" dirty="0" smtClean="0"/>
              <a:t>Dialogue produced</a:t>
            </a:r>
          </a:p>
          <a:p>
            <a:pPr>
              <a:buNone/>
            </a:pPr>
            <a:r>
              <a:rPr lang="en-US" altLang="zh-TW" sz="2400" dirty="0" smtClean="0"/>
              <a:t>    Enter a line of input: </a:t>
            </a:r>
            <a:r>
              <a:rPr lang="en-US" altLang="zh-TW" sz="2400" u="sng" dirty="0" smtClean="0"/>
              <a:t>Do be do to you!</a:t>
            </a:r>
          </a:p>
          <a:p>
            <a:pPr>
              <a:buNone/>
            </a:pPr>
            <a:r>
              <a:rPr lang="en-US" altLang="zh-TW" sz="2400" dirty="0" smtClean="0"/>
              <a:t>    Do be do to you !END OF INPUT</a:t>
            </a:r>
          </a:p>
          <a:p>
            <a:pPr>
              <a:buNone/>
            </a:pPr>
            <a:r>
              <a:rPr lang="en-US" altLang="zh-TW" sz="2400" dirty="0" smtClean="0"/>
              <a:t>    		</a:t>
            </a:r>
            <a:r>
              <a:rPr lang="en-US" altLang="zh-TW" sz="2400" dirty="0" smtClean="0">
                <a:solidFill>
                  <a:srgbClr val="0070C0"/>
                </a:solidFill>
              </a:rPr>
              <a:t>Similar to C-string’s usage of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getline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</a:p>
          <a:p>
            <a:endParaRPr lang="zh-TW" altLang="en-US" sz="24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string I/O with </a:t>
            </a:r>
            <a:r>
              <a:rPr lang="en-US" altLang="zh-TW" sz="4000" b="1" dirty="0" err="1" smtClean="0"/>
              <a:t>getline</a:t>
            </a:r>
            <a:r>
              <a:rPr lang="en-US" altLang="zh-TW" sz="4000" b="1" dirty="0" smtClean="0"/>
              <a:t>()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endParaRPr lang="zh-TW" altLang="en-US" sz="2800" dirty="0" smtClean="0"/>
          </a:p>
          <a:p>
            <a:r>
              <a:rPr lang="en-US" altLang="zh-TW" sz="2400" dirty="0" smtClean="0"/>
              <a:t>You can specify your own </a:t>
            </a:r>
            <a:r>
              <a:rPr lang="en-US" altLang="zh-TW" sz="2400" dirty="0" smtClean="0">
                <a:solidFill>
                  <a:srgbClr val="0070C0"/>
                </a:solidFill>
              </a:rPr>
              <a:t>delimiter </a:t>
            </a:r>
            <a:r>
              <a:rPr lang="en-US" altLang="zh-TW" sz="2400" dirty="0" smtClean="0"/>
              <a:t>character</a:t>
            </a:r>
          </a:p>
          <a:p>
            <a:pPr lvl="1"/>
            <a:r>
              <a:rPr lang="en-US" altLang="zh-TW" sz="2000" dirty="0" err="1">
                <a:solidFill>
                  <a:srgbClr val="0070C0"/>
                </a:solidFill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</a:rPr>
              <a:t>&amp; </a:t>
            </a:r>
            <a:r>
              <a:rPr lang="en-US" altLang="zh-TW" sz="2000" dirty="0" err="1">
                <a:solidFill>
                  <a:srgbClr val="0070C0"/>
                </a:solidFill>
              </a:rPr>
              <a:t>getline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</a:rPr>
              <a:t>&amp;, string&amp;, char </a:t>
            </a:r>
            <a:r>
              <a:rPr lang="en-US" altLang="zh-TW" sz="2000" dirty="0" err="1">
                <a:solidFill>
                  <a:srgbClr val="0070C0"/>
                </a:solidFill>
              </a:rPr>
              <a:t>delim</a:t>
            </a:r>
            <a:r>
              <a:rPr lang="en-US" altLang="zh-TW" sz="2000" dirty="0">
                <a:solidFill>
                  <a:srgbClr val="0070C0"/>
                </a:solidFill>
              </a:rPr>
              <a:t>); </a:t>
            </a:r>
            <a:endParaRPr lang="en-US" altLang="zh-TW" sz="2100" dirty="0" smtClean="0"/>
          </a:p>
          <a:p>
            <a:pPr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	</a:t>
            </a:r>
            <a:r>
              <a:rPr lang="en-US" altLang="zh-TW" sz="2400" dirty="0" smtClean="0"/>
              <a:t>    string line;</a:t>
            </a:r>
          </a:p>
          <a:p>
            <a:pPr>
              <a:buNone/>
            </a:pPr>
            <a:r>
              <a:rPr lang="en-US" altLang="zh-TW" sz="2400" dirty="0" smtClean="0"/>
              <a:t>	  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&lt;&lt; “Enter input: ”;</a:t>
            </a:r>
          </a:p>
          <a:p>
            <a:pPr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cin.clear</a:t>
            </a:r>
            <a:r>
              <a:rPr lang="en-US" altLang="zh-TW" sz="2400" dirty="0"/>
              <a:t>();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  <a:r>
              <a:rPr lang="en-US" altLang="zh-TW" sz="2400" dirty="0" err="1" smtClean="0"/>
              <a:t>getline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, line, </a:t>
            </a:r>
            <a:r>
              <a:rPr lang="en-US" altLang="zh-TW" sz="2400" dirty="0" smtClean="0">
                <a:solidFill>
                  <a:srgbClr val="0070C0"/>
                </a:solidFill>
              </a:rPr>
              <a:t>‘?’</a:t>
            </a:r>
            <a:r>
              <a:rPr lang="en-US" altLang="zh-TW" sz="2400" dirty="0" smtClean="0"/>
              <a:t>);</a:t>
            </a:r>
          </a:p>
          <a:p>
            <a:pPr lvl="1"/>
            <a:r>
              <a:rPr lang="en-US" altLang="zh-TW" sz="2100" dirty="0" smtClean="0"/>
              <a:t>receives input until </a:t>
            </a:r>
            <a:r>
              <a:rPr lang="en-US" altLang="zh-TW" sz="2100" dirty="0" smtClean="0">
                <a:solidFill>
                  <a:srgbClr val="0070C0"/>
                </a:solidFill>
              </a:rPr>
              <a:t>‘?’</a:t>
            </a:r>
            <a:r>
              <a:rPr lang="en-US" altLang="zh-TW" sz="2100" dirty="0" smtClean="0"/>
              <a:t> is encountered</a:t>
            </a:r>
            <a:endParaRPr lang="zh-TW" altLang="en-US" sz="2100" dirty="0" smtClean="0"/>
          </a:p>
          <a:p>
            <a:r>
              <a:rPr lang="en-US" altLang="zh-TW" sz="2400" dirty="0" err="1" smtClean="0"/>
              <a:t>getline</a:t>
            </a:r>
            <a:r>
              <a:rPr lang="en-US" altLang="zh-TW" sz="2400" dirty="0" smtClean="0"/>
              <a:t>() returns reference</a:t>
            </a:r>
          </a:p>
          <a:p>
            <a:pPr>
              <a:buNone/>
            </a:pPr>
            <a:r>
              <a:rPr lang="en-US" altLang="zh-TW" sz="2400" dirty="0" smtClean="0"/>
              <a:t>		string s1, s2;</a:t>
            </a:r>
          </a:p>
          <a:p>
            <a:pPr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getline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, s1) &gt;&gt; s2;          // ok to do this</a:t>
            </a:r>
          </a:p>
          <a:p>
            <a:endParaRPr lang="zh-TW" altLang="en-US" sz="2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Substring and Find Operations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62500" lnSpcReduction="20000"/>
          </a:bodyPr>
          <a:lstStyle/>
          <a:p>
            <a:endParaRPr lang="zh-TW" altLang="en-US" dirty="0" smtClean="0"/>
          </a:p>
          <a:p>
            <a:r>
              <a:rPr lang="en-US" altLang="zh-TW" sz="4400" dirty="0" smtClean="0"/>
              <a:t>Substring (member functions)</a:t>
            </a:r>
          </a:p>
          <a:p>
            <a:pPr lvl="1"/>
            <a:r>
              <a:rPr lang="en-US" altLang="zh-TW" sz="3600" dirty="0" smtClean="0"/>
              <a:t>string </a:t>
            </a:r>
            <a:r>
              <a:rPr lang="en-US" altLang="zh-TW" sz="3600" dirty="0" err="1" smtClean="0"/>
              <a:t>substr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size_tpos</a:t>
            </a:r>
            <a:r>
              <a:rPr lang="en-US" altLang="zh-TW" sz="3600" dirty="0" smtClean="0"/>
              <a:t> = 0, </a:t>
            </a:r>
            <a:r>
              <a:rPr lang="en-US" altLang="zh-TW" sz="3600" dirty="0" err="1" smtClean="0"/>
              <a:t>size_tn</a:t>
            </a:r>
            <a:r>
              <a:rPr lang="en-US" altLang="zh-TW" sz="3600" dirty="0" smtClean="0"/>
              <a:t> = </a:t>
            </a:r>
            <a:r>
              <a:rPr lang="en-US" altLang="zh-TW" sz="3600" dirty="0" err="1" smtClean="0"/>
              <a:t>npos</a:t>
            </a:r>
            <a:r>
              <a:rPr lang="en-US" altLang="zh-TW" sz="3600" dirty="0" smtClean="0"/>
              <a:t>) </a:t>
            </a:r>
            <a:r>
              <a:rPr lang="en-US" altLang="zh-TW" sz="3600" dirty="0" err="1" smtClean="0"/>
              <a:t>const</a:t>
            </a:r>
            <a:r>
              <a:rPr lang="en-US" altLang="zh-TW" sz="3600" dirty="0" smtClean="0"/>
              <a:t>;</a:t>
            </a:r>
          </a:p>
          <a:p>
            <a:pPr lvl="7"/>
            <a:endParaRPr lang="en-US" altLang="zh-TW" sz="2800" dirty="0" smtClean="0"/>
          </a:p>
          <a:p>
            <a:r>
              <a:rPr lang="en-US" altLang="zh-TW" sz="4400" dirty="0" smtClean="0"/>
              <a:t>Find (member functions)</a:t>
            </a:r>
          </a:p>
          <a:p>
            <a:pPr lvl="1"/>
            <a:r>
              <a:rPr lang="en-US" altLang="zh-TW" sz="2900" dirty="0" err="1" smtClean="0"/>
              <a:t>size_t</a:t>
            </a:r>
            <a:r>
              <a:rPr lang="en-US" altLang="zh-TW" sz="2900" dirty="0" smtClean="0"/>
              <a:t> find(</a:t>
            </a:r>
            <a:r>
              <a:rPr lang="en-US" altLang="zh-TW" sz="2900" dirty="0" err="1" smtClean="0"/>
              <a:t>const</a:t>
            </a:r>
            <a:r>
              <a:rPr lang="en-US" altLang="zh-TW" sz="2900" dirty="0" smtClean="0"/>
              <a:t> string&amp; </a:t>
            </a:r>
            <a:r>
              <a:rPr lang="en-US" altLang="zh-TW" sz="2900" dirty="0" err="1" smtClean="0"/>
              <a:t>str</a:t>
            </a:r>
            <a:r>
              <a:rPr lang="en-US" altLang="zh-TW" sz="2900" dirty="0" smtClean="0"/>
              <a:t>, </a:t>
            </a:r>
            <a:r>
              <a:rPr lang="en-US" altLang="zh-TW" sz="2900" dirty="0" err="1" smtClean="0"/>
              <a:t>size_tpos</a:t>
            </a:r>
            <a:r>
              <a:rPr lang="en-US" altLang="zh-TW" sz="2900" dirty="0" smtClean="0"/>
              <a:t> = 0) const;         // first one</a:t>
            </a:r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find(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char* s,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0) </a:t>
            </a:r>
            <a:r>
              <a:rPr lang="en-US" altLang="zh-TW" sz="2900" dirty="0" err="1"/>
              <a:t>const</a:t>
            </a:r>
            <a:r>
              <a:rPr lang="en-US" altLang="zh-TW" sz="2900" dirty="0" smtClean="0"/>
              <a:t>;</a:t>
            </a:r>
          </a:p>
          <a:p>
            <a:pPr lvl="6"/>
            <a:endParaRPr lang="en-US" altLang="zh-TW" dirty="0"/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>
                <a:solidFill>
                  <a:srgbClr val="FF0000"/>
                </a:solidFill>
              </a:rPr>
              <a:t>r</a:t>
            </a:r>
            <a:r>
              <a:rPr lang="en-US" altLang="zh-TW" sz="2900" dirty="0" err="1"/>
              <a:t>find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string&amp; </a:t>
            </a:r>
            <a:r>
              <a:rPr lang="en-US" altLang="zh-TW" sz="2900" dirty="0" err="1"/>
              <a:t>str</a:t>
            </a:r>
            <a:r>
              <a:rPr lang="en-US" altLang="zh-TW" sz="2900" dirty="0"/>
              <a:t>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</a:t>
            </a:r>
            <a:r>
              <a:rPr lang="en-US" altLang="zh-TW" sz="2900" dirty="0" err="1"/>
              <a:t>npos</a:t>
            </a:r>
            <a:r>
              <a:rPr lang="en-US" altLang="zh-TW" sz="2900" dirty="0"/>
              <a:t>) 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; </a:t>
            </a:r>
            <a:r>
              <a:rPr lang="en-US" altLang="zh-TW" sz="2900" dirty="0" smtClean="0"/>
              <a:t>  // </a:t>
            </a:r>
            <a:r>
              <a:rPr lang="en-US" altLang="zh-TW" sz="2900" dirty="0"/>
              <a:t>last one</a:t>
            </a:r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>
                <a:solidFill>
                  <a:srgbClr val="FF0000"/>
                </a:solidFill>
              </a:rPr>
              <a:t>r</a:t>
            </a:r>
            <a:r>
              <a:rPr lang="en-US" altLang="zh-TW" sz="2900" dirty="0" err="1"/>
              <a:t>find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char* s,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</a:t>
            </a:r>
            <a:r>
              <a:rPr lang="en-US" altLang="zh-TW" sz="2900" dirty="0" err="1"/>
              <a:t>npos</a:t>
            </a:r>
            <a:r>
              <a:rPr lang="en-US" altLang="zh-TW" sz="2900" dirty="0"/>
              <a:t>) </a:t>
            </a:r>
            <a:r>
              <a:rPr lang="en-US" altLang="zh-TW" sz="2900" dirty="0" err="1"/>
              <a:t>const</a:t>
            </a:r>
            <a:r>
              <a:rPr lang="en-US" altLang="zh-TW" sz="2900" dirty="0" smtClean="0"/>
              <a:t>;</a:t>
            </a:r>
          </a:p>
          <a:p>
            <a:pPr lvl="7"/>
            <a:endParaRPr lang="en-US" altLang="zh-TW" dirty="0"/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/>
              <a:t>find</a:t>
            </a:r>
            <a:r>
              <a:rPr lang="en-US" altLang="zh-TW" sz="2900" dirty="0" err="1">
                <a:solidFill>
                  <a:srgbClr val="FF0000"/>
                </a:solidFill>
              </a:rPr>
              <a:t>_first</a:t>
            </a:r>
            <a:r>
              <a:rPr lang="en-US" altLang="zh-TW" sz="2900" dirty="0" err="1"/>
              <a:t>_of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string&amp; </a:t>
            </a:r>
            <a:r>
              <a:rPr lang="en-US" altLang="zh-TW" sz="2900" dirty="0" err="1"/>
              <a:t>str</a:t>
            </a:r>
            <a:r>
              <a:rPr lang="en-US" altLang="zh-TW" sz="2900" dirty="0"/>
              <a:t>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0) 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;</a:t>
            </a:r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/>
              <a:t>find</a:t>
            </a:r>
            <a:r>
              <a:rPr lang="en-US" altLang="zh-TW" sz="2900" dirty="0" err="1">
                <a:solidFill>
                  <a:srgbClr val="FF0000"/>
                </a:solidFill>
              </a:rPr>
              <a:t>_last</a:t>
            </a:r>
            <a:r>
              <a:rPr lang="en-US" altLang="zh-TW" sz="2900" dirty="0" err="1"/>
              <a:t>_of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string&amp; </a:t>
            </a:r>
            <a:r>
              <a:rPr lang="en-US" altLang="zh-TW" sz="2900" dirty="0" err="1"/>
              <a:t>str</a:t>
            </a:r>
            <a:r>
              <a:rPr lang="en-US" altLang="zh-TW" sz="2900" dirty="0"/>
              <a:t>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</a:t>
            </a:r>
            <a:r>
              <a:rPr lang="en-US" altLang="zh-TW" sz="2900" dirty="0" err="1"/>
              <a:t>npos</a:t>
            </a:r>
            <a:r>
              <a:rPr lang="en-US" altLang="zh-TW" sz="2900" dirty="0"/>
              <a:t>) </a:t>
            </a:r>
            <a:r>
              <a:rPr lang="en-US" altLang="zh-TW" sz="2900" dirty="0" err="1"/>
              <a:t>const</a:t>
            </a:r>
            <a:r>
              <a:rPr lang="en-US" altLang="zh-TW" sz="2900" dirty="0" smtClean="0"/>
              <a:t>;</a:t>
            </a:r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/>
              <a:t>find_</a:t>
            </a:r>
            <a:r>
              <a:rPr lang="en-US" altLang="zh-TW" sz="2900" dirty="0" err="1">
                <a:solidFill>
                  <a:srgbClr val="FF0000"/>
                </a:solidFill>
              </a:rPr>
              <a:t>first_not_</a:t>
            </a:r>
            <a:r>
              <a:rPr lang="en-US" altLang="zh-TW" sz="2900" dirty="0" err="1"/>
              <a:t>of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string&amp; </a:t>
            </a:r>
            <a:r>
              <a:rPr lang="en-US" altLang="zh-TW" sz="2900" dirty="0" err="1"/>
              <a:t>str</a:t>
            </a:r>
            <a:r>
              <a:rPr lang="en-US" altLang="zh-TW" sz="2900" dirty="0"/>
              <a:t>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0) </a:t>
            </a:r>
            <a:r>
              <a:rPr lang="en-US" altLang="zh-TW" sz="2900" dirty="0" err="1"/>
              <a:t>const</a:t>
            </a:r>
            <a:r>
              <a:rPr lang="en-US" altLang="zh-TW" sz="2900" dirty="0" smtClean="0"/>
              <a:t>;</a:t>
            </a:r>
          </a:p>
          <a:p>
            <a:pPr lvl="1"/>
            <a:r>
              <a:rPr lang="en-US" altLang="zh-TW" sz="2900" dirty="0" err="1"/>
              <a:t>size_t</a:t>
            </a:r>
            <a:r>
              <a:rPr lang="en-US" altLang="zh-TW" sz="2900" dirty="0"/>
              <a:t> </a:t>
            </a:r>
            <a:r>
              <a:rPr lang="en-US" altLang="zh-TW" sz="2900" dirty="0" err="1"/>
              <a:t>find_</a:t>
            </a:r>
            <a:r>
              <a:rPr lang="en-US" altLang="zh-TW" sz="2900" dirty="0" err="1">
                <a:solidFill>
                  <a:srgbClr val="FF0000"/>
                </a:solidFill>
              </a:rPr>
              <a:t>last_not</a:t>
            </a:r>
            <a:r>
              <a:rPr lang="en-US" altLang="zh-TW" sz="2900" dirty="0" err="1"/>
              <a:t>_of</a:t>
            </a:r>
            <a:r>
              <a:rPr lang="en-US" altLang="zh-TW" sz="2900" dirty="0"/>
              <a:t>(</a:t>
            </a:r>
            <a:r>
              <a:rPr lang="en-US" altLang="zh-TW" sz="2900" dirty="0" err="1"/>
              <a:t>const</a:t>
            </a:r>
            <a:r>
              <a:rPr lang="en-US" altLang="zh-TW" sz="2900" dirty="0"/>
              <a:t> string&amp; </a:t>
            </a:r>
            <a:r>
              <a:rPr lang="en-US" altLang="zh-TW" sz="2900" dirty="0" err="1"/>
              <a:t>str</a:t>
            </a:r>
            <a:r>
              <a:rPr lang="en-US" altLang="zh-TW" sz="2900" dirty="0"/>
              <a:t>, </a:t>
            </a:r>
            <a:r>
              <a:rPr lang="en-US" altLang="zh-TW" sz="2900" dirty="0" err="1"/>
              <a:t>size_tpos</a:t>
            </a:r>
            <a:r>
              <a:rPr lang="en-US" altLang="zh-TW" sz="2900" dirty="0"/>
              <a:t> = </a:t>
            </a:r>
            <a:r>
              <a:rPr lang="en-US" altLang="zh-TW" sz="2900" dirty="0" err="1"/>
              <a:t>npos</a:t>
            </a:r>
            <a:r>
              <a:rPr lang="en-US" altLang="zh-TW" sz="2900" dirty="0"/>
              <a:t>) </a:t>
            </a:r>
            <a:r>
              <a:rPr lang="en-US" altLang="zh-TW" sz="2900" dirty="0" err="1"/>
              <a:t>const</a:t>
            </a:r>
            <a:r>
              <a:rPr lang="en-US" altLang="zh-TW" sz="2900" dirty="0" smtClean="0"/>
              <a:t>;</a:t>
            </a:r>
          </a:p>
          <a:p>
            <a:pPr lvl="1"/>
            <a:r>
              <a:rPr lang="en-US" altLang="zh-TW" sz="2900" dirty="0"/>
              <a:t>and more </a:t>
            </a:r>
            <a:r>
              <a:rPr lang="en-US" altLang="zh-TW" sz="2900" dirty="0" smtClean="0"/>
              <a:t>…</a:t>
            </a:r>
            <a:endParaRPr lang="zh-TW" alt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Substring and Find Operations (2/2)</a:t>
            </a:r>
            <a:endParaRPr lang="zh-TW" altLang="en-US" sz="3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95536" y="1844824"/>
            <a:ext cx="849563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338" y="4725144"/>
            <a:ext cx="758808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7812360" cy="5013176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altLang="zh-TW" sz="2800" dirty="0" smtClean="0"/>
              <a:t>Input a string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altLang="zh-TW" sz="2800" dirty="0" smtClean="0"/>
              <a:t>Input a number, if we input -1, the program ends. </a:t>
            </a:r>
            <a:br>
              <a:rPr lang="en-US" altLang="zh-TW" sz="2800" dirty="0" smtClean="0"/>
            </a:br>
            <a:r>
              <a:rPr lang="en-US" altLang="zh-TW" sz="2800" dirty="0" smtClean="0"/>
              <a:t>If we input 0, it replaces substrings in left table with substrings in right table. </a:t>
            </a:r>
            <a:br>
              <a:rPr lang="en-US" altLang="zh-TW" sz="2800" dirty="0" smtClean="0"/>
            </a:br>
            <a:r>
              <a:rPr lang="en-US" altLang="zh-TW" sz="2800" dirty="0"/>
              <a:t>If we input </a:t>
            </a:r>
            <a:r>
              <a:rPr lang="en-US" altLang="zh-TW" sz="2800" dirty="0" smtClean="0"/>
              <a:t>1, </a:t>
            </a:r>
            <a:r>
              <a:rPr lang="en-US" altLang="zh-TW" sz="2800" dirty="0"/>
              <a:t>it replaces substrings in </a:t>
            </a:r>
            <a:r>
              <a:rPr lang="en-US" altLang="zh-TW" sz="2800" dirty="0" smtClean="0"/>
              <a:t>right </a:t>
            </a:r>
            <a:r>
              <a:rPr lang="en-US" altLang="zh-TW" sz="2800" dirty="0"/>
              <a:t>table with substrings in </a:t>
            </a:r>
            <a:r>
              <a:rPr lang="en-US" altLang="zh-TW" sz="2800" dirty="0" smtClean="0"/>
              <a:t>left </a:t>
            </a:r>
            <a:r>
              <a:rPr lang="en-US" altLang="zh-TW" sz="2800" dirty="0"/>
              <a:t>table. </a:t>
            </a:r>
            <a:br>
              <a:rPr lang="en-US" altLang="zh-TW" sz="2800" dirty="0"/>
            </a:br>
            <a:r>
              <a:rPr lang="en-US" altLang="zh-TW" sz="2800" dirty="0" smtClean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070676"/>
            <a:ext cx="2919846" cy="25580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02241"/>
              </p:ext>
            </p:extLst>
          </p:nvPr>
        </p:nvGraphicFramePr>
        <p:xfrm>
          <a:off x="-18066" y="441693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(happy)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:D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(heart)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(confused)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o.O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(good)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(angel)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O:)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7675" cy="4495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Useful link: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://www.cplusplus.com/reference/string/string/find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tw.tonytuan.org/2007/10/cin-getlinecin-s.html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http://yeouching.com/?</a:t>
            </a:r>
            <a:r>
              <a:rPr lang="en-US" altLang="zh-TW" dirty="0" smtClean="0">
                <a:hlinkClick r:id="rId5"/>
              </a:rPr>
              <a:t>p=2149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38" y="3848100"/>
            <a:ext cx="8882819" cy="283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Storage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A C-style string:</a:t>
            </a:r>
          </a:p>
          <a:p>
            <a:pPr>
              <a:buNone/>
            </a:pPr>
            <a:r>
              <a:rPr lang="en-US" altLang="zh-TW" sz="2400" dirty="0" smtClean="0"/>
              <a:t>    char s[10];</a:t>
            </a:r>
          </a:p>
          <a:p>
            <a:pPr lvl="1"/>
            <a:r>
              <a:rPr lang="en-US" altLang="zh-TW" sz="2400" dirty="0" smtClean="0"/>
              <a:t>if s contains a string “Hi Mom!”, it is stored as:</a:t>
            </a:r>
          </a:p>
          <a:p>
            <a:pPr lvl="1"/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pPr lvl="1"/>
            <a:r>
              <a:rPr lang="en-US" altLang="zh-TW" sz="2400" dirty="0" smtClean="0"/>
              <a:t>‘\0’ is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implicitly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appended at the end</a:t>
            </a:r>
          </a:p>
          <a:p>
            <a:pPr lvl="1"/>
            <a:r>
              <a:rPr lang="en-US" altLang="zh-TW" sz="2400" dirty="0" smtClean="0"/>
              <a:t>the value of ‘</a:t>
            </a:r>
            <a:r>
              <a:rPr lang="en-US" altLang="zh-TW" sz="2400" dirty="0" smtClean="0">
                <a:solidFill>
                  <a:srgbClr val="0070C0"/>
                </a:solidFill>
              </a:rPr>
              <a:t>\0</a:t>
            </a:r>
            <a:r>
              <a:rPr lang="en-US" altLang="zh-TW" sz="2400" dirty="0" smtClean="0"/>
              <a:t>’is actually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</a:p>
          <a:p>
            <a:endParaRPr lang="zh-TW" altLang="en-US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140968"/>
            <a:ext cx="6419445" cy="62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Initialization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C-string initialization</a:t>
            </a:r>
          </a:p>
          <a:p>
            <a:pPr>
              <a:buNone/>
            </a:pPr>
            <a:r>
              <a:rPr lang="en-US" altLang="zh-TW" sz="2000" dirty="0" smtClean="0"/>
              <a:t>     char </a:t>
            </a:r>
            <a:r>
              <a:rPr lang="en-US" altLang="zh-TW" sz="2000" dirty="0" err="1" smtClean="0"/>
              <a:t>msg</a:t>
            </a:r>
            <a:r>
              <a:rPr lang="en-US" altLang="zh-TW" sz="2000" dirty="0" smtClean="0"/>
              <a:t>[20] = “Hi there.”;        // needn’t fill up the entire array</a:t>
            </a:r>
          </a:p>
          <a:p>
            <a:pPr>
              <a:buNone/>
            </a:pPr>
            <a:r>
              <a:rPr lang="en-US" altLang="zh-TW" sz="2000" dirty="0" smtClean="0"/>
              <a:t>     char </a:t>
            </a:r>
            <a:r>
              <a:rPr lang="en-US" altLang="zh-TW" sz="2000" dirty="0" err="1" smtClean="0"/>
              <a:t>msg</a:t>
            </a:r>
            <a:r>
              <a:rPr lang="en-US" altLang="zh-TW" sz="2000" dirty="0" smtClean="0"/>
              <a:t>[10] = “Hello world!”   // </a:t>
            </a:r>
            <a:r>
              <a:rPr lang="en-US" altLang="zh-TW" sz="2000" dirty="0" smtClean="0">
                <a:solidFill>
                  <a:srgbClr val="FF0000"/>
                </a:solidFill>
              </a:rPr>
              <a:t>error!</a:t>
            </a:r>
            <a:r>
              <a:rPr lang="en-US" altLang="zh-TW" sz="2000" dirty="0" smtClean="0"/>
              <a:t> string literal is too long</a:t>
            </a:r>
          </a:p>
          <a:p>
            <a:r>
              <a:rPr lang="en-US" altLang="zh-TW" sz="2800" dirty="0" smtClean="0"/>
              <a:t>Array size can be omitted</a:t>
            </a:r>
          </a:p>
          <a:p>
            <a:pPr>
              <a:buNone/>
            </a:pPr>
            <a:r>
              <a:rPr lang="en-US" altLang="zh-TW" sz="2000" dirty="0" smtClean="0"/>
              <a:t>     char short String[] = </a:t>
            </a:r>
            <a:r>
              <a:rPr lang="en-US" altLang="zh-TW" sz="2000" dirty="0" smtClean="0">
                <a:solidFill>
                  <a:srgbClr val="00B050"/>
                </a:solidFill>
              </a:rPr>
              <a:t>“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abc</a:t>
            </a:r>
            <a:r>
              <a:rPr lang="en-US" altLang="zh-TW" sz="2000" dirty="0" smtClean="0">
                <a:solidFill>
                  <a:srgbClr val="00B050"/>
                </a:solidFill>
              </a:rPr>
              <a:t>”</a:t>
            </a:r>
            <a:r>
              <a:rPr lang="en-US" altLang="zh-TW" sz="2000" dirty="0" smtClean="0"/>
              <a:t>; // initialized by a </a:t>
            </a:r>
            <a:r>
              <a:rPr lang="en-US" altLang="zh-TW" sz="2000" dirty="0" smtClean="0">
                <a:solidFill>
                  <a:srgbClr val="00B050"/>
                </a:solidFill>
              </a:rPr>
              <a:t>string literal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</a:rPr>
              <a:t>automatically</a:t>
            </a:r>
            <a:r>
              <a:rPr lang="en-US" altLang="zh-TW" sz="2000" dirty="0" smtClean="0"/>
              <a:t> makes size </a:t>
            </a:r>
            <a:r>
              <a:rPr lang="en-US" altLang="zh-TW" sz="2000" dirty="0" smtClean="0">
                <a:solidFill>
                  <a:srgbClr val="0070C0"/>
                </a:solidFill>
              </a:rPr>
              <a:t>one more than length </a:t>
            </a:r>
            <a:r>
              <a:rPr lang="en-US" altLang="zh-TW" sz="2000" dirty="0" smtClean="0"/>
              <a:t>of </a:t>
            </a:r>
            <a:r>
              <a:rPr lang="en-US" altLang="zh-TW" sz="2000" dirty="0" smtClean="0">
                <a:solidFill>
                  <a:srgbClr val="00B050"/>
                </a:solidFill>
              </a:rPr>
              <a:t>string literal</a:t>
            </a:r>
          </a:p>
          <a:p>
            <a:pPr lvl="1"/>
            <a:r>
              <a:rPr lang="en-US" altLang="zh-TW" sz="2000" dirty="0" smtClean="0"/>
              <a:t>in this case, equivalent to short String[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r>
              <a:rPr lang="en-US" altLang="zh-TW" sz="2000" b="1" dirty="0" smtClean="0"/>
              <a:t>]</a:t>
            </a:r>
          </a:p>
          <a:p>
            <a:pPr lvl="1"/>
            <a:endParaRPr lang="en-US" altLang="zh-TW" sz="2000" b="1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NOT</a:t>
            </a:r>
            <a:r>
              <a:rPr lang="en-US" altLang="zh-TW" sz="2000" dirty="0" smtClean="0"/>
              <a:t> same as: char short String[] = {‘a’, ‘b’, ‘c’};</a:t>
            </a:r>
          </a:p>
          <a:p>
            <a:pPr lvl="1"/>
            <a:r>
              <a:rPr lang="en-US" altLang="zh-TW" sz="2000" dirty="0" smtClean="0"/>
              <a:t>in this case, equivalent to short String[</a:t>
            </a:r>
            <a:r>
              <a:rPr lang="en-US" altLang="zh-TW" sz="2000" b="1" dirty="0" smtClean="0"/>
              <a:t>3]</a:t>
            </a:r>
          </a:p>
          <a:p>
            <a:pPr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Header File and Library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endParaRPr lang="zh-TW" altLang="en-US" sz="2400" dirty="0" smtClean="0"/>
          </a:p>
          <a:p>
            <a:r>
              <a:rPr lang="en-US" altLang="zh-TW" sz="3200" dirty="0" smtClean="0"/>
              <a:t>Declaring C-strings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800" dirty="0" smtClean="0"/>
              <a:t>require no C++ library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800" dirty="0" smtClean="0"/>
              <a:t>no need to include any header files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800" dirty="0" smtClean="0"/>
              <a:t>built into standard C++ (just like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, double, …)</a:t>
            </a:r>
          </a:p>
          <a:p>
            <a:endParaRPr lang="zh-TW" altLang="en-US" sz="3200" dirty="0" smtClean="0"/>
          </a:p>
          <a:p>
            <a:r>
              <a:rPr lang="en-US" altLang="zh-TW" sz="3200" dirty="0" smtClean="0"/>
              <a:t>Extra manipulation functions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800" dirty="0" smtClean="0"/>
              <a:t>need to include the header file </a:t>
            </a:r>
            <a:r>
              <a:rPr lang="en-US" altLang="zh-TW" sz="2800" dirty="0" smtClean="0">
                <a:solidFill>
                  <a:srgbClr val="FF0000"/>
                </a:solidFill>
              </a:rPr>
              <a:t>&lt;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cstring</a:t>
            </a:r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800" dirty="0" smtClean="0"/>
              <a:t>typically included when using C-strings</a:t>
            </a:r>
          </a:p>
          <a:p>
            <a:endParaRPr lang="zh-TW" altLang="en-US" sz="2400" dirty="0" smtClean="0"/>
          </a:p>
          <a:p>
            <a:pPr>
              <a:buNone/>
            </a:pP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Assignment (1/2)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4400" dirty="0" smtClean="0"/>
              <a:t>C-strings are not like other built-in types</a:t>
            </a:r>
          </a:p>
          <a:p>
            <a:r>
              <a:rPr lang="en-US" altLang="zh-TW" sz="4400" dirty="0" smtClean="0"/>
              <a:t>Assignment</a:t>
            </a:r>
          </a:p>
          <a:p>
            <a:pPr>
              <a:buNone/>
            </a:pPr>
            <a:r>
              <a:rPr lang="en-US" altLang="zh-TW" sz="3200" dirty="0" smtClean="0"/>
              <a:t>    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val</a:t>
            </a:r>
            <a:r>
              <a:rPr lang="en-US" altLang="zh-TW" sz="3200" dirty="0" smtClean="0"/>
              <a:t>=</a:t>
            </a:r>
            <a:r>
              <a:rPr lang="en-US" altLang="zh-TW" sz="3200" dirty="0" smtClean="0">
                <a:solidFill>
                  <a:srgbClr val="00B050"/>
                </a:solidFill>
              </a:rPr>
              <a:t>10</a:t>
            </a:r>
            <a:r>
              <a:rPr lang="en-US" altLang="zh-TW" sz="3200" dirty="0" smtClean="0"/>
              <a:t>;                           // ok, </a:t>
            </a:r>
            <a:r>
              <a:rPr lang="en-US" altLang="zh-TW" sz="3200" dirty="0" err="1" smtClean="0"/>
              <a:t>val</a:t>
            </a:r>
            <a:r>
              <a:rPr lang="en-US" altLang="zh-TW" sz="3200" dirty="0" smtClean="0"/>
              <a:t> is </a:t>
            </a:r>
            <a:r>
              <a:rPr lang="en-US" altLang="zh-TW" sz="3200" dirty="0" smtClean="0">
                <a:solidFill>
                  <a:srgbClr val="0070C0"/>
                </a:solidFill>
              </a:rPr>
              <a:t>initialized</a:t>
            </a:r>
            <a:r>
              <a:rPr lang="en-US" altLang="zh-TW" sz="3200" dirty="0" smtClean="0"/>
              <a:t> with </a:t>
            </a:r>
            <a:r>
              <a:rPr lang="en-US" altLang="zh-TW" sz="3200" dirty="0" smtClean="0">
                <a:solidFill>
                  <a:srgbClr val="00B050"/>
                </a:solidFill>
              </a:rPr>
              <a:t>10</a:t>
            </a:r>
          </a:p>
          <a:p>
            <a:pPr>
              <a:buNone/>
            </a:pPr>
            <a:r>
              <a:rPr lang="en-US" altLang="zh-TW" sz="3200" dirty="0" smtClean="0"/>
              <a:t>	</a:t>
            </a:r>
            <a:r>
              <a:rPr lang="en-US" altLang="zh-TW" sz="3200" dirty="0" err="1" smtClean="0"/>
              <a:t>val</a:t>
            </a:r>
            <a:r>
              <a:rPr lang="en-US" altLang="zh-TW" sz="3200" dirty="0" smtClean="0"/>
              <a:t>=</a:t>
            </a:r>
            <a:r>
              <a:rPr lang="en-US" altLang="zh-TW" sz="3200" dirty="0" smtClean="0">
                <a:solidFill>
                  <a:srgbClr val="00B050"/>
                </a:solidFill>
              </a:rPr>
              <a:t>20</a:t>
            </a:r>
            <a:r>
              <a:rPr lang="en-US" altLang="zh-TW" sz="3200" dirty="0" smtClean="0"/>
              <a:t>;                               // ok, </a:t>
            </a:r>
            <a:r>
              <a:rPr lang="en-US" altLang="zh-TW" sz="3200" dirty="0" err="1" smtClean="0"/>
              <a:t>val</a:t>
            </a:r>
            <a:r>
              <a:rPr lang="en-US" altLang="zh-TW" sz="3200" dirty="0" smtClean="0"/>
              <a:t> is </a:t>
            </a:r>
            <a:r>
              <a:rPr lang="en-US" altLang="zh-TW" sz="3200" dirty="0" smtClean="0">
                <a:solidFill>
                  <a:srgbClr val="FF0000"/>
                </a:solidFill>
              </a:rPr>
              <a:t>assigned</a:t>
            </a:r>
            <a:r>
              <a:rPr lang="en-US" altLang="zh-TW" sz="3200" dirty="0" smtClean="0"/>
              <a:t> with </a:t>
            </a:r>
            <a:r>
              <a:rPr lang="en-US" altLang="zh-TW" sz="3200" dirty="0" smtClean="0">
                <a:solidFill>
                  <a:srgbClr val="00B050"/>
                </a:solidFill>
              </a:rPr>
              <a:t>20</a:t>
            </a:r>
          </a:p>
          <a:p>
            <a:pPr>
              <a:buNone/>
            </a:pPr>
            <a:r>
              <a:rPr lang="en-US" altLang="zh-TW" sz="3200" dirty="0" smtClean="0"/>
              <a:t>	char </a:t>
            </a:r>
            <a:r>
              <a:rPr lang="en-US" altLang="zh-TW" sz="3200" dirty="0" err="1" smtClean="0"/>
              <a:t>str</a:t>
            </a:r>
            <a:r>
              <a:rPr lang="en-US" altLang="zh-TW" sz="3200" dirty="0" smtClean="0"/>
              <a:t>[10] =</a:t>
            </a:r>
            <a:r>
              <a:rPr lang="en-US" altLang="zh-TW" sz="3200" dirty="0" smtClean="0">
                <a:solidFill>
                  <a:srgbClr val="00B050"/>
                </a:solidFill>
              </a:rPr>
              <a:t>“Hello”</a:t>
            </a:r>
            <a:r>
              <a:rPr lang="en-US" altLang="zh-TW" sz="3200" dirty="0" smtClean="0"/>
              <a:t>;           // </a:t>
            </a:r>
            <a:r>
              <a:rPr lang="en-US" altLang="zh-TW" sz="3200" dirty="0" err="1" smtClean="0"/>
              <a:t>str</a:t>
            </a:r>
            <a:r>
              <a:rPr lang="en-US" altLang="zh-TW" sz="3200" dirty="0" smtClean="0"/>
              <a:t> is </a:t>
            </a:r>
            <a:r>
              <a:rPr lang="en-US" altLang="zh-TW" sz="3200" dirty="0" smtClean="0">
                <a:solidFill>
                  <a:srgbClr val="0070C0"/>
                </a:solidFill>
              </a:rPr>
              <a:t>initialized</a:t>
            </a:r>
            <a:r>
              <a:rPr lang="en-US" altLang="zh-TW" sz="3200" dirty="0" smtClean="0"/>
              <a:t> with a </a:t>
            </a:r>
            <a:r>
              <a:rPr lang="en-US" altLang="zh-TW" sz="3200" dirty="0" smtClean="0">
                <a:solidFill>
                  <a:srgbClr val="00B050"/>
                </a:solidFill>
              </a:rPr>
              <a:t>string literal</a:t>
            </a:r>
          </a:p>
          <a:p>
            <a:pPr>
              <a:buNone/>
            </a:pPr>
            <a:r>
              <a:rPr lang="en-US" altLang="zh-TW" sz="3200" dirty="0" smtClean="0"/>
              <a:t>	char str2[10] = “world!”</a:t>
            </a:r>
          </a:p>
          <a:p>
            <a:pPr>
              <a:buNone/>
            </a:pPr>
            <a:r>
              <a:rPr lang="en-US" altLang="zh-TW" sz="3200" dirty="0" smtClean="0"/>
              <a:t>	</a:t>
            </a:r>
            <a:r>
              <a:rPr lang="en-US" altLang="zh-TW" sz="3200" dirty="0" err="1" smtClean="0"/>
              <a:t>str</a:t>
            </a:r>
            <a:r>
              <a:rPr lang="en-US" altLang="zh-TW" sz="3200" dirty="0" smtClean="0"/>
              <a:t> =</a:t>
            </a:r>
            <a:r>
              <a:rPr lang="en-US" altLang="zh-TW" sz="3200" dirty="0" smtClean="0">
                <a:solidFill>
                  <a:srgbClr val="00B050"/>
                </a:solidFill>
              </a:rPr>
              <a:t>“world!”</a:t>
            </a:r>
            <a:r>
              <a:rPr lang="en-US" altLang="zh-TW" sz="3200" dirty="0" smtClean="0"/>
              <a:t>;                      //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error</a:t>
            </a:r>
            <a:r>
              <a:rPr lang="en-US" altLang="zh-TW" sz="3200" b="1" dirty="0" smtClean="0"/>
              <a:t>!! </a:t>
            </a:r>
            <a:r>
              <a:rPr lang="en-US" altLang="zh-TW" sz="3200" b="1" dirty="0" err="1" smtClean="0"/>
              <a:t>str</a:t>
            </a:r>
            <a:r>
              <a:rPr lang="en-US" altLang="zh-TW" sz="3200" b="1" dirty="0" smtClean="0"/>
              <a:t> is a 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constant</a:t>
            </a:r>
            <a:r>
              <a:rPr lang="en-US" altLang="zh-TW" sz="3200" b="1" dirty="0" smtClean="0"/>
              <a:t> pointer</a:t>
            </a:r>
          </a:p>
          <a:p>
            <a:pPr>
              <a:buNone/>
            </a:pPr>
            <a:r>
              <a:rPr lang="en-US" altLang="zh-TW" sz="3200" dirty="0" smtClean="0"/>
              <a:t>	</a:t>
            </a:r>
            <a:r>
              <a:rPr lang="en-US" altLang="zh-TW" sz="3200" dirty="0" err="1" smtClean="0"/>
              <a:t>str</a:t>
            </a:r>
            <a:r>
              <a:rPr lang="en-US" altLang="zh-TW" sz="3200" dirty="0" smtClean="0"/>
              <a:t> = str2;                           //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error</a:t>
            </a:r>
            <a:r>
              <a:rPr lang="en-US" altLang="zh-TW" sz="3200" b="1" dirty="0" smtClean="0"/>
              <a:t>!! </a:t>
            </a:r>
            <a:r>
              <a:rPr lang="en-US" altLang="zh-TW" sz="3200" b="1" dirty="0" err="1" smtClean="0"/>
              <a:t>str</a:t>
            </a:r>
            <a:r>
              <a:rPr lang="en-US" altLang="zh-TW" sz="3200" b="1" dirty="0" smtClean="0"/>
              <a:t> is a 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constant</a:t>
            </a:r>
            <a:r>
              <a:rPr lang="en-US" altLang="zh-TW" sz="3200" b="1" dirty="0" smtClean="0"/>
              <a:t> pointer</a:t>
            </a:r>
          </a:p>
          <a:p>
            <a:pPr>
              <a:buNone/>
            </a:pPr>
            <a:r>
              <a:rPr lang="en-US" altLang="zh-TW" sz="3200" dirty="0" smtClean="0"/>
              <a:t>	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ia</a:t>
            </a:r>
            <a:r>
              <a:rPr lang="en-US" altLang="zh-TW" sz="3200" dirty="0" smtClean="0"/>
              <a:t>[10], </a:t>
            </a:r>
            <a:r>
              <a:rPr lang="en-US" altLang="zh-TW" sz="3200" dirty="0" err="1" smtClean="0"/>
              <a:t>ib</a:t>
            </a:r>
            <a:r>
              <a:rPr lang="en-US" altLang="zh-TW" sz="3200" dirty="0" smtClean="0"/>
              <a:t>[10];</a:t>
            </a:r>
          </a:p>
          <a:p>
            <a:pPr>
              <a:buNone/>
            </a:pPr>
            <a:r>
              <a:rPr lang="pt-BR" altLang="zh-TW" sz="3200" dirty="0" smtClean="0"/>
              <a:t>	ia= 100;                            // </a:t>
            </a:r>
            <a:r>
              <a:rPr lang="pt-BR" altLang="zh-TW" sz="3200" b="1" dirty="0" smtClean="0">
                <a:solidFill>
                  <a:srgbClr val="FF0000"/>
                </a:solidFill>
              </a:rPr>
              <a:t>error</a:t>
            </a:r>
            <a:r>
              <a:rPr lang="pt-BR" altLang="zh-TW" sz="3200" b="1" dirty="0" smtClean="0"/>
              <a:t>!! ia</a:t>
            </a:r>
            <a:r>
              <a:rPr lang="zh-TW" altLang="en-US" sz="3200" b="1" dirty="0" smtClean="0"/>
              <a:t> </a:t>
            </a:r>
            <a:r>
              <a:rPr lang="pt-BR" altLang="zh-TW" sz="3200" b="1" dirty="0" smtClean="0"/>
              <a:t>is a </a:t>
            </a:r>
            <a:r>
              <a:rPr lang="pt-BR" altLang="zh-TW" sz="3200" b="1" dirty="0" smtClean="0">
                <a:solidFill>
                  <a:srgbClr val="7030A0"/>
                </a:solidFill>
              </a:rPr>
              <a:t>constant </a:t>
            </a:r>
            <a:r>
              <a:rPr lang="pt-BR" altLang="zh-TW" sz="3200" b="1" dirty="0" smtClean="0"/>
              <a:t>pointer</a:t>
            </a:r>
          </a:p>
          <a:p>
            <a:pPr>
              <a:buNone/>
            </a:pPr>
            <a:r>
              <a:rPr lang="pt-BR" altLang="zh-TW" sz="3200" dirty="0" smtClean="0"/>
              <a:t>	ia= ib;                               // </a:t>
            </a:r>
            <a:r>
              <a:rPr lang="pt-BR" altLang="zh-TW" sz="3200" b="1" dirty="0" smtClean="0">
                <a:solidFill>
                  <a:srgbClr val="FF0000"/>
                </a:solidFill>
              </a:rPr>
              <a:t>error</a:t>
            </a:r>
            <a:r>
              <a:rPr lang="pt-BR" altLang="zh-TW" sz="3200" b="1" dirty="0" smtClean="0"/>
              <a:t>!! ia</a:t>
            </a:r>
            <a:r>
              <a:rPr lang="zh-TW" altLang="en-US" sz="3200" b="1" dirty="0" smtClean="0"/>
              <a:t> </a:t>
            </a:r>
            <a:r>
              <a:rPr lang="pt-BR" altLang="zh-TW" sz="3200" b="1" dirty="0" smtClean="0"/>
              <a:t>is a </a:t>
            </a:r>
            <a:r>
              <a:rPr lang="pt-BR" altLang="zh-TW" sz="3200" b="1" dirty="0" smtClean="0">
                <a:solidFill>
                  <a:srgbClr val="7030A0"/>
                </a:solidFill>
              </a:rPr>
              <a:t>constant </a:t>
            </a:r>
            <a:r>
              <a:rPr lang="pt-BR" altLang="zh-TW" sz="3200" b="1" dirty="0" smtClean="0"/>
              <a:t>pointer</a:t>
            </a:r>
          </a:p>
          <a:p>
            <a:pPr>
              <a:buNone/>
            </a:pPr>
            <a:endParaRPr lang="pt-BR" altLang="zh-TW" sz="3200" b="1" dirty="0" smtClean="0"/>
          </a:p>
          <a:p>
            <a:r>
              <a:rPr lang="en-US" altLang="zh-TW" sz="4400" dirty="0" smtClean="0"/>
              <a:t>The reason is → the type of </a:t>
            </a:r>
            <a:r>
              <a:rPr lang="en-US" altLang="zh-TW" sz="4400" dirty="0" err="1"/>
              <a:t>str</a:t>
            </a:r>
            <a:r>
              <a:rPr lang="en-US" altLang="zh-TW" sz="4400" dirty="0"/>
              <a:t>: </a:t>
            </a:r>
            <a:endParaRPr lang="en-US" altLang="zh-TW" sz="4400" dirty="0" smtClean="0"/>
          </a:p>
          <a:p>
            <a:pPr lvl="1"/>
            <a:r>
              <a:rPr lang="en-US" altLang="zh-TW" sz="3300" dirty="0" smtClean="0"/>
              <a:t>array of characters, or</a:t>
            </a:r>
          </a:p>
          <a:p>
            <a:pPr lvl="1"/>
            <a:r>
              <a:rPr lang="en-US" altLang="zh-TW" sz="3600" dirty="0" smtClean="0"/>
              <a:t>a </a:t>
            </a:r>
            <a:r>
              <a:rPr lang="en-US" altLang="zh-TW" sz="3600" b="1" dirty="0" smtClean="0">
                <a:solidFill>
                  <a:srgbClr val="7030A0"/>
                </a:solidFill>
              </a:rPr>
              <a:t>constant pointer</a:t>
            </a:r>
            <a:r>
              <a:rPr lang="en-US" altLang="zh-TW" sz="3600" b="1" dirty="0" smtClean="0"/>
              <a:t> pointing to character</a:t>
            </a:r>
          </a:p>
          <a:p>
            <a:pPr lvl="1"/>
            <a:r>
              <a:rPr lang="en-US" altLang="zh-TW" sz="3600" dirty="0" smtClean="0"/>
              <a:t>that is, </a:t>
            </a:r>
            <a:r>
              <a:rPr lang="en-US" altLang="zh-TW" sz="3600" dirty="0" err="1" smtClean="0"/>
              <a:t>str</a:t>
            </a:r>
            <a:r>
              <a:rPr lang="en-US" altLang="zh-TW" sz="3600" dirty="0" smtClean="0"/>
              <a:t> cannot be on the left side of assignment operator</a:t>
            </a:r>
          </a:p>
          <a:p>
            <a:pPr lvl="1"/>
            <a:endParaRPr lang="zh-TW" altLang="en-US" sz="2800" dirty="0" smtClean="0"/>
          </a:p>
          <a:p>
            <a:pPr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Assignment (2/2)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 smtClean="0"/>
              <a:t>Q: How to do C-string assignment?</a:t>
            </a:r>
          </a:p>
          <a:p>
            <a:r>
              <a:rPr lang="en-US" altLang="zh-TW" sz="2800" dirty="0" smtClean="0"/>
              <a:t>A: Use a library function: </a:t>
            </a:r>
            <a:r>
              <a:rPr lang="en-US" altLang="zh-TW" sz="2800" dirty="0" smtClean="0">
                <a:solidFill>
                  <a:srgbClr val="0070C0"/>
                </a:solidFill>
              </a:rPr>
              <a:t>char*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cpy</a:t>
            </a:r>
            <a:r>
              <a:rPr lang="en-US" altLang="zh-TW" sz="2800" dirty="0" smtClean="0">
                <a:solidFill>
                  <a:srgbClr val="0070C0"/>
                </a:solidFill>
              </a:rPr>
              <a:t>(char*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dest</a:t>
            </a:r>
            <a:r>
              <a:rPr lang="en-US" altLang="zh-TW" sz="2800" dirty="0" smtClean="0">
                <a:solidFill>
                  <a:srgbClr val="0070C0"/>
                </a:solidFill>
              </a:rPr>
              <a:t>,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const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 char* 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src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altLang="zh-TW" sz="2400" dirty="0" smtClean="0"/>
              <a:t>     a built-in library function declared in &lt;</a:t>
            </a:r>
            <a:r>
              <a:rPr lang="en-US" altLang="zh-TW" sz="2400" dirty="0" err="1" smtClean="0"/>
              <a:t>cstring</a:t>
            </a:r>
            <a:r>
              <a:rPr lang="en-US" altLang="zh-TW" sz="2400" dirty="0" smtClean="0"/>
              <a:t>&gt;</a:t>
            </a:r>
          </a:p>
          <a:p>
            <a:pPr>
              <a:buNone/>
            </a:pPr>
            <a:r>
              <a:rPr lang="en-US" altLang="zh-TW" sz="2400" dirty="0" smtClean="0"/>
              <a:t>     string copy from </a:t>
            </a:r>
            <a:r>
              <a:rPr lang="en-US" altLang="zh-TW" sz="2400" dirty="0" err="1" smtClean="0"/>
              <a:t>src</a:t>
            </a:r>
            <a:r>
              <a:rPr lang="en-US" altLang="zh-TW" sz="2400" dirty="0" smtClean="0"/>
              <a:t> to </a:t>
            </a:r>
            <a:r>
              <a:rPr lang="en-US" altLang="zh-TW" sz="2400" dirty="0" err="1" smtClean="0"/>
              <a:t>dest</a:t>
            </a:r>
            <a:r>
              <a:rPr lang="en-US" altLang="zh-TW" sz="2400" dirty="0" smtClean="0"/>
              <a:t> char-by-char until ‘\0’ is reached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   NO</a:t>
            </a:r>
            <a:r>
              <a:rPr lang="en-US" altLang="zh-TW" sz="2400" b="1" dirty="0" smtClean="0"/>
              <a:t> checks for string size! programmer’s responsibility!</a:t>
            </a:r>
          </a:p>
          <a:p>
            <a:endParaRPr lang="zh-TW" altLang="en-US" sz="2400" dirty="0" smtClean="0"/>
          </a:p>
          <a:p>
            <a:r>
              <a:rPr lang="en-US" altLang="zh-TW" sz="2800" dirty="0" smtClean="0"/>
              <a:t>Example</a:t>
            </a:r>
          </a:p>
          <a:p>
            <a:pPr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char str1[10] = “Hello”;</a:t>
            </a:r>
          </a:p>
          <a:p>
            <a:pPr>
              <a:buNone/>
            </a:pPr>
            <a:r>
              <a:rPr lang="en-US" altLang="zh-TW" sz="2800" dirty="0" smtClean="0"/>
              <a:t>     char str2[20] = “world!”;</a:t>
            </a:r>
          </a:p>
          <a:p>
            <a:pPr>
              <a:buNone/>
            </a:pPr>
            <a:r>
              <a:rPr lang="en-US" altLang="zh-TW" sz="2800" dirty="0" smtClean="0"/>
              <a:t>     </a:t>
            </a:r>
            <a:r>
              <a:rPr lang="en-US" altLang="zh-TW" sz="2800" dirty="0" err="1" smtClean="0"/>
              <a:t>strcpy</a:t>
            </a:r>
            <a:r>
              <a:rPr lang="en-US" altLang="zh-TW" sz="2800" dirty="0" smtClean="0"/>
              <a:t>(str1, “C++”);                      // ok now!</a:t>
            </a:r>
          </a:p>
          <a:p>
            <a:pPr>
              <a:buNone/>
            </a:pPr>
            <a:r>
              <a:rPr lang="en-US" altLang="zh-TW" sz="2800" dirty="0" smtClean="0"/>
              <a:t>     </a:t>
            </a:r>
            <a:r>
              <a:rPr lang="en-US" altLang="zh-TW" sz="2800" dirty="0" err="1" smtClean="0"/>
              <a:t>strcpy</a:t>
            </a:r>
            <a:r>
              <a:rPr lang="en-US" altLang="zh-TW" sz="2800" dirty="0" smtClean="0"/>
              <a:t>(str1, “Adar’s handsome”);    // </a:t>
            </a:r>
            <a:r>
              <a:rPr lang="en-US" altLang="zh-TW" sz="2800" dirty="0" smtClean="0">
                <a:solidFill>
                  <a:srgbClr val="FF0000"/>
                </a:solidFill>
              </a:rPr>
              <a:t>no compilation error,</a:t>
            </a:r>
          </a:p>
          <a:p>
            <a:pPr>
              <a:buNone/>
            </a:pPr>
            <a:r>
              <a:rPr lang="en-US" altLang="zh-TW" sz="2800" dirty="0" smtClean="0"/>
              <a:t>                                                      // </a:t>
            </a:r>
            <a:r>
              <a:rPr lang="en-US" altLang="zh-TW" sz="2800" dirty="0" smtClean="0">
                <a:solidFill>
                  <a:srgbClr val="FF0000"/>
                </a:solidFill>
              </a:rPr>
              <a:t>but big runtime problem!</a:t>
            </a:r>
          </a:p>
          <a:p>
            <a:pPr>
              <a:buNone/>
            </a:pPr>
            <a:r>
              <a:rPr lang="en-US" altLang="zh-TW" sz="2800" dirty="0" smtClean="0"/>
              <a:t>     </a:t>
            </a:r>
            <a:r>
              <a:rPr lang="en-US" altLang="zh-TW" sz="2800" dirty="0" err="1" smtClean="0"/>
              <a:t>strcpy</a:t>
            </a:r>
            <a:r>
              <a:rPr lang="en-US" altLang="zh-TW" sz="2800" dirty="0" smtClean="0"/>
              <a:t>(str1, str2);                         // ok!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Comparison (1/2)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 smtClean="0"/>
              <a:t>C-strings are not like other built-in types</a:t>
            </a:r>
          </a:p>
          <a:p>
            <a:r>
              <a:rPr lang="en-US" altLang="zh-TW" sz="2800" dirty="0" smtClean="0"/>
              <a:t>Comparison</a:t>
            </a:r>
            <a:endParaRPr lang="zh-TW" altLang="en-US" sz="2800" dirty="0" smtClean="0"/>
          </a:p>
          <a:p>
            <a:pPr>
              <a:buNone/>
            </a:pPr>
            <a:r>
              <a:rPr lang="sv-SE" altLang="zh-TW" sz="2800" dirty="0" smtClean="0"/>
              <a:t>char str1[10] = “Hello”; char str2[10] = “Hello”;</a:t>
            </a:r>
          </a:p>
          <a:p>
            <a:pPr>
              <a:buNone/>
            </a:pPr>
            <a:r>
              <a:rPr lang="en-US" altLang="zh-TW" sz="2800" dirty="0" err="1" smtClean="0"/>
              <a:t>bool</a:t>
            </a:r>
            <a:r>
              <a:rPr lang="en-US" altLang="zh-TW" sz="2800" dirty="0" smtClean="0"/>
              <a:t> eq1 = (str1 == str2);                // eq1 ← </a:t>
            </a:r>
            <a:r>
              <a:rPr lang="en-US" altLang="zh-TW" sz="2800" dirty="0" smtClean="0">
                <a:solidFill>
                  <a:srgbClr val="FF0000"/>
                </a:solidFill>
              </a:rPr>
              <a:t>false!!!</a:t>
            </a:r>
          </a:p>
          <a:p>
            <a:pPr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a1[2] = {1, 2};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a2[2] = {1, 2};</a:t>
            </a:r>
          </a:p>
          <a:p>
            <a:pPr>
              <a:buNone/>
            </a:pPr>
            <a:r>
              <a:rPr lang="pt-BR" altLang="zh-TW" sz="2800" dirty="0" smtClean="0"/>
              <a:t>Bool eq2 = (a1 == a2);                  // eq2 </a:t>
            </a:r>
            <a:r>
              <a:rPr lang="en-US" altLang="zh-TW" sz="2800" dirty="0"/>
              <a:t>← </a:t>
            </a:r>
            <a:r>
              <a:rPr lang="pt-BR" altLang="zh-TW" sz="2800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altLang="zh-TW" sz="2800" dirty="0" smtClean="0"/>
          </a:p>
          <a:p>
            <a:r>
              <a:rPr lang="en-US" altLang="zh-TW" sz="3100" dirty="0" smtClean="0"/>
              <a:t>The reason is → the type of </a:t>
            </a:r>
            <a:r>
              <a:rPr lang="en-US" altLang="zh-TW" sz="3100" dirty="0" err="1" smtClean="0"/>
              <a:t>str</a:t>
            </a:r>
            <a:r>
              <a:rPr lang="en-US" altLang="zh-TW" sz="3100" dirty="0" smtClean="0"/>
              <a:t>: </a:t>
            </a:r>
          </a:p>
          <a:p>
            <a:pPr lvl="1"/>
            <a:r>
              <a:rPr lang="en-US" altLang="zh-TW" sz="2800" dirty="0" smtClean="0"/>
              <a:t>array of characters, or</a:t>
            </a:r>
          </a:p>
          <a:p>
            <a:pPr lvl="1"/>
            <a:r>
              <a:rPr lang="en-US" altLang="zh-TW" sz="2800" dirty="0" smtClean="0"/>
              <a:t>a </a:t>
            </a:r>
            <a:r>
              <a:rPr lang="en-US" altLang="zh-TW" sz="2800" b="1" dirty="0" smtClean="0">
                <a:solidFill>
                  <a:srgbClr val="7030A0"/>
                </a:solidFill>
              </a:rPr>
              <a:t>constant pointer </a:t>
            </a:r>
            <a:r>
              <a:rPr lang="en-US" altLang="zh-TW" sz="2800" b="1" dirty="0" smtClean="0"/>
              <a:t>pointing to character</a:t>
            </a:r>
          </a:p>
          <a:p>
            <a:pPr lvl="1"/>
            <a:r>
              <a:rPr lang="en-US" altLang="zh-TW" sz="2800" dirty="0" smtClean="0"/>
              <a:t>that is, the value of </a:t>
            </a:r>
            <a:r>
              <a:rPr lang="en-US" altLang="zh-TW" sz="2800" dirty="0" err="1" smtClean="0"/>
              <a:t>str</a:t>
            </a:r>
            <a:r>
              <a:rPr lang="en-US" altLang="zh-TW" sz="2800" dirty="0" smtClean="0"/>
              <a:t> represents a specific address</a:t>
            </a:r>
          </a:p>
          <a:p>
            <a:pPr lvl="1"/>
            <a:endParaRPr lang="zh-TW" altLang="en-US" sz="2800" dirty="0" smtClean="0"/>
          </a:p>
          <a:p>
            <a:pPr>
              <a:buNone/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C-String Comparison (2/2)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4400" dirty="0" smtClean="0"/>
              <a:t>Q: How to do C-string comparison?</a:t>
            </a:r>
          </a:p>
          <a:p>
            <a:r>
              <a:rPr lang="en-US" altLang="zh-TW" sz="4400" dirty="0" smtClean="0"/>
              <a:t>A: Use a library function: </a:t>
            </a:r>
            <a:r>
              <a:rPr lang="en-US" altLang="zh-TW" sz="36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600" dirty="0" smtClean="0">
                <a:solidFill>
                  <a:srgbClr val="0070C0"/>
                </a:solidFill>
              </a:rPr>
              <a:t> </a:t>
            </a:r>
            <a:r>
              <a:rPr lang="en-US" altLang="zh-TW" sz="36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cmp</a:t>
            </a:r>
            <a:r>
              <a:rPr lang="en-US" altLang="zh-TW" sz="3600" dirty="0" smtClean="0">
                <a:solidFill>
                  <a:srgbClr val="0070C0"/>
                </a:solidFill>
              </a:rPr>
              <a:t>(</a:t>
            </a:r>
            <a:r>
              <a:rPr lang="en-US" altLang="zh-TW" sz="3600" dirty="0" smtClean="0">
                <a:solidFill>
                  <a:srgbClr val="FF0000"/>
                </a:solidFill>
              </a:rPr>
              <a:t>const</a:t>
            </a:r>
            <a:r>
              <a:rPr lang="en-US" altLang="zh-TW" sz="3600" dirty="0" smtClean="0">
                <a:solidFill>
                  <a:srgbClr val="0070C0"/>
                </a:solidFill>
              </a:rPr>
              <a:t> char* str1, </a:t>
            </a:r>
            <a:r>
              <a:rPr lang="en-US" altLang="zh-TW" sz="3600" dirty="0" smtClean="0">
                <a:solidFill>
                  <a:srgbClr val="FF0000"/>
                </a:solidFill>
              </a:rPr>
              <a:t>const</a:t>
            </a:r>
            <a:r>
              <a:rPr lang="en-US" altLang="zh-TW" sz="3600" dirty="0" smtClean="0">
                <a:solidFill>
                  <a:srgbClr val="0070C0"/>
                </a:solidFill>
              </a:rPr>
              <a:t> char* </a:t>
            </a:r>
            <a:r>
              <a:rPr lang="en-US" altLang="zh-TW" sz="3600" dirty="0" err="1" smtClean="0">
                <a:solidFill>
                  <a:srgbClr val="0070C0"/>
                </a:solidFill>
              </a:rPr>
              <a:t>src</a:t>
            </a:r>
            <a:r>
              <a:rPr lang="en-US" altLang="zh-TW" sz="3600" dirty="0" smtClean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sz="3600" dirty="0" smtClean="0"/>
              <a:t>a built-in library function declared in &lt;</a:t>
            </a:r>
            <a:r>
              <a:rPr lang="en-US" altLang="zh-TW" sz="3600" dirty="0" err="1" smtClean="0"/>
              <a:t>cstring</a:t>
            </a:r>
            <a:r>
              <a:rPr lang="en-US" altLang="zh-TW" sz="3600" dirty="0" smtClean="0"/>
              <a:t>&gt;</a:t>
            </a:r>
          </a:p>
          <a:p>
            <a:pPr lvl="1"/>
            <a:r>
              <a:rPr lang="en-US" altLang="zh-TW" sz="3600" dirty="0" smtClean="0"/>
              <a:t>compare str1 against str2 using 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lexicographic order</a:t>
            </a:r>
          </a:p>
          <a:p>
            <a:pPr lvl="1">
              <a:buNone/>
            </a:pPr>
            <a:r>
              <a:rPr lang="en-US" altLang="zh-TW" sz="4400" dirty="0" smtClean="0"/>
              <a:t>	return value:</a:t>
            </a:r>
          </a:p>
          <a:p>
            <a:pPr lvl="2"/>
            <a:r>
              <a:rPr lang="en-US" altLang="zh-TW" sz="3300" dirty="0" smtClean="0"/>
              <a:t>negative  → str1 &lt; str2</a:t>
            </a:r>
          </a:p>
          <a:p>
            <a:pPr lvl="2"/>
            <a:r>
              <a:rPr lang="en-US" altLang="zh-TW" sz="3300" dirty="0" smtClean="0"/>
              <a:t>0 </a:t>
            </a:r>
            <a:r>
              <a:rPr lang="en-US" altLang="zh-TW" sz="3300" dirty="0"/>
              <a:t>→ str1 </a:t>
            </a:r>
            <a:r>
              <a:rPr lang="en-US" altLang="zh-TW" sz="3300" dirty="0" smtClean="0"/>
              <a:t>== str2 (str1 and str2 are identical)</a:t>
            </a:r>
          </a:p>
          <a:p>
            <a:pPr lvl="2"/>
            <a:r>
              <a:rPr lang="en-US" altLang="zh-TW" sz="3300" dirty="0" smtClean="0"/>
              <a:t>positive </a:t>
            </a:r>
            <a:r>
              <a:rPr lang="en-US" altLang="zh-TW" sz="3300" dirty="0"/>
              <a:t>→ str1 </a:t>
            </a:r>
            <a:r>
              <a:rPr lang="en-US" altLang="zh-TW" sz="3300" dirty="0" smtClean="0"/>
              <a:t>&gt; str2</a:t>
            </a:r>
          </a:p>
          <a:p>
            <a:pPr lvl="1"/>
            <a:endParaRPr lang="zh-TW" altLang="en-US" sz="2800" dirty="0" smtClean="0"/>
          </a:p>
          <a:p>
            <a:r>
              <a:rPr lang="en-US" altLang="zh-TW" sz="4400" dirty="0" smtClean="0"/>
              <a:t>Example</a:t>
            </a:r>
          </a:p>
          <a:p>
            <a:pPr>
              <a:buNone/>
            </a:pPr>
            <a:r>
              <a:rPr lang="en-US" altLang="zh-TW" sz="4400" dirty="0" smtClean="0"/>
              <a:t>     char str1[10] = “Hello”;</a:t>
            </a:r>
          </a:p>
          <a:p>
            <a:pPr>
              <a:buNone/>
            </a:pPr>
            <a:r>
              <a:rPr lang="en-US" altLang="zh-TW" sz="4400" dirty="0" smtClean="0"/>
              <a:t>     char str2[20] = “world!”</a:t>
            </a:r>
          </a:p>
          <a:p>
            <a:pPr>
              <a:buNone/>
            </a:pPr>
            <a:r>
              <a:rPr lang="en-US" altLang="zh-TW" sz="4400" dirty="0" smtClean="0"/>
              <a:t>     if ( </a:t>
            </a:r>
            <a:r>
              <a:rPr lang="en-US" altLang="zh-TW" sz="4400" dirty="0" err="1" smtClean="0"/>
              <a:t>strcmp</a:t>
            </a:r>
            <a:r>
              <a:rPr lang="en-US" altLang="zh-TW" sz="4400" dirty="0" smtClean="0"/>
              <a:t>(str1, str2) == 0 )</a:t>
            </a:r>
          </a:p>
          <a:p>
            <a:pPr>
              <a:buNone/>
            </a:pPr>
            <a:r>
              <a:rPr lang="en-US" altLang="zh-TW" sz="4400" dirty="0" smtClean="0"/>
              <a:t>          </a:t>
            </a:r>
            <a:r>
              <a:rPr lang="en-US" altLang="zh-TW" sz="4400" dirty="0" err="1" smtClean="0"/>
              <a:t>cout</a:t>
            </a:r>
            <a:r>
              <a:rPr lang="en-US" altLang="zh-TW" sz="4400" dirty="0" smtClean="0"/>
              <a:t>&lt;&lt; “Same!\n” &lt;&lt; </a:t>
            </a:r>
            <a:r>
              <a:rPr lang="en-US" altLang="zh-TW" sz="4400" dirty="0" err="1" smtClean="0"/>
              <a:t>endl</a:t>
            </a:r>
            <a:r>
              <a:rPr lang="en-US" altLang="zh-TW" sz="4400" dirty="0" smtClean="0"/>
              <a:t>;</a:t>
            </a:r>
            <a:endParaRPr lang="en-US" altLang="zh-TW" sz="3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2756</TotalTime>
  <Words>1387</Words>
  <Application>Microsoft Office PowerPoint</Application>
  <PresentationFormat>如螢幕大小 (4:3)</PresentationFormat>
  <Paragraphs>301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 Unicode MS</vt:lpstr>
      <vt:lpstr>微軟正黑體</vt:lpstr>
      <vt:lpstr>新細明體</vt:lpstr>
      <vt:lpstr>Calibri</vt:lpstr>
      <vt:lpstr>Tw Cen MT</vt:lpstr>
      <vt:lpstr>Wingdings</vt:lpstr>
      <vt:lpstr>Wingdings 2</vt:lpstr>
      <vt:lpstr>中庸</vt:lpstr>
      <vt:lpstr>    Workshop  Strings</vt:lpstr>
      <vt:lpstr>Introduction</vt:lpstr>
      <vt:lpstr>C-String Storage</vt:lpstr>
      <vt:lpstr>C-String Initialization</vt:lpstr>
      <vt:lpstr>Header File and Library</vt:lpstr>
      <vt:lpstr>C-String Assignment (1/2)</vt:lpstr>
      <vt:lpstr>C-String Assignment (2/2)</vt:lpstr>
      <vt:lpstr>C-String Comparison (1/2)</vt:lpstr>
      <vt:lpstr>C-String Comparison (2/2)</vt:lpstr>
      <vt:lpstr>Other Functions</vt:lpstr>
      <vt:lpstr>C-String Line Input (1/2)</vt:lpstr>
      <vt:lpstr>C-String Line Input (2/2)</vt:lpstr>
      <vt:lpstr>Functions in &lt;cctype&gt; (1/2)</vt:lpstr>
      <vt:lpstr>Functions in &lt;cctype&gt; (2/2)</vt:lpstr>
      <vt:lpstr>Class string</vt:lpstr>
      <vt:lpstr>Constructors and Assignment</vt:lpstr>
      <vt:lpstr>Capacity and Element Access</vt:lpstr>
      <vt:lpstr>Uses of string </vt:lpstr>
      <vt:lpstr>string I/O with &gt;&gt; and &lt;&lt;</vt:lpstr>
      <vt:lpstr>string I/O with getline() (1/2)</vt:lpstr>
      <vt:lpstr>string I/O with getline() (2/2)</vt:lpstr>
      <vt:lpstr>Substring and Find Operations (1/2)</vt:lpstr>
      <vt:lpstr>Substring and Find Operations (2/2)</vt:lpstr>
      <vt:lpstr>Exercise (1/2)</vt:lpstr>
      <vt:lpstr>Exercise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VDA</dc:creator>
  <cp:lastModifiedBy>lingege32</cp:lastModifiedBy>
  <cp:revision>802</cp:revision>
  <dcterms:created xsi:type="dcterms:W3CDTF">2011-03-17T06:50:40Z</dcterms:created>
  <dcterms:modified xsi:type="dcterms:W3CDTF">2018-03-26T05:05:07Z</dcterms:modified>
</cp:coreProperties>
</file>