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67" r:id="rId8"/>
    <p:sldId id="268" r:id="rId9"/>
    <p:sldId id="269" r:id="rId10"/>
    <p:sldId id="279" r:id="rId11"/>
    <p:sldId id="277" r:id="rId12"/>
    <p:sldId id="273" r:id="rId13"/>
    <p:sldId id="274" r:id="rId14"/>
    <p:sldId id="276" r:id="rId15"/>
    <p:sldId id="304" r:id="rId16"/>
    <p:sldId id="297" r:id="rId17"/>
    <p:sldId id="298" r:id="rId18"/>
    <p:sldId id="294" r:id="rId19"/>
    <p:sldId id="295" r:id="rId20"/>
    <p:sldId id="296" r:id="rId21"/>
    <p:sldId id="299" r:id="rId22"/>
    <p:sldId id="300" r:id="rId23"/>
    <p:sldId id="301" r:id="rId24"/>
    <p:sldId id="302" r:id="rId25"/>
    <p:sldId id="259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85" autoAdjust="0"/>
  </p:normalViewPr>
  <p:slideViewPr>
    <p:cSldViewPr snapToGrid="0">
      <p:cViewPr>
        <p:scale>
          <a:sx n="77" d="100"/>
          <a:sy n="77" d="100"/>
        </p:scale>
        <p:origin x="-2508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0E4A9E-B6B6-4479-AA02-8692A818F4FA}" type="datetimeFigureOut">
              <a:rPr lang="zh-TW" altLang="en-US" smtClean="0"/>
              <a:t>2015/3/9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25A025-6BDC-49DC-94FC-1CF32ABA35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1</a:t>
            </a:r>
            <a:b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Basics 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&amp; Flow of Control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DEE 1319</a:t>
            </a:r>
          </a:p>
          <a:p>
            <a:pPr>
              <a:defRPr/>
            </a:pPr>
            <a:r>
              <a:rPr lang="en-US" altLang="zh-TW" sz="2400" dirty="0"/>
              <a:t>Department of Electronics Engineering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</a:t>
            </a:r>
            <a:r>
              <a:rPr lang="en-US" altLang="zh-TW" sz="2400" dirty="0" smtClean="0"/>
              <a:t>University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Libraries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standard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libraries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Input/output, math, strings, …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#include &lt;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Library_Name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directive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"add" contents of the specified library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file to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your program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called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"preprocessor directive"</a:t>
            </a: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Executes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before compilation,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simply “copies” library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file into your program file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89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defined: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collection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name definitions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b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#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include &lt;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using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std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includes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entire standard library of name definitions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Input/Output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I/O objects </a:t>
            </a:r>
            <a:r>
              <a:rPr lang="en-US" altLang="zh-TW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input, </a:t>
            </a:r>
            <a:r>
              <a:rPr lang="en-US" altLang="zh-TW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output, </a:t>
            </a:r>
            <a:r>
              <a:rPr lang="en-US" altLang="zh-TW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cerr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error output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Defined in the C++ library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called &lt;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have these lines (called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pre-processor directives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near start of file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</a:t>
            </a:r>
          </a:p>
          <a:p>
            <a:pPr marL="365760" lvl="1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#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include &lt;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iostream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using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namespace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std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Tells C++ compiler to use appropriate library so we can use the I/O objects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cerr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Output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 can be outputted to display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screen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Variables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Constants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Literals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Expressions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(which can include all of above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numberOfGames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" games played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.";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“value”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variable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numberOfGames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literal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string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“games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played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.” are outputted</a:t>
            </a:r>
          </a:p>
          <a:p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Cascading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multiple values in one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New lines in output</a:t>
            </a:r>
          </a:p>
          <a:p>
            <a:pPr lvl="1"/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Hello World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\n"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&lt;&lt; "Hello World" &lt;&lt;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endl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Console Input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&gt;&gt;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waits on-screen for keyboard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entry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value entered at keyboard is "assigned" to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&gt;&gt;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 (extraction operator) points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opposite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Think of it as "pointing toward where the data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goes“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literals allowed for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input to a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</a:t>
            </a:r>
          </a:p>
          <a:p>
            <a:pPr lvl="2"/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cin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&gt;&gt; 23; // compilation error!</a:t>
            </a: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661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Branch Mechanisms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statements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Choice of two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mutually exclusive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statements based on </a:t>
            </a: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condition expression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Syntax:</a:t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if(&lt;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Boolean_expression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&gt;){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&lt;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true_statement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}else{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&lt;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false_statement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4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Multiway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Avoid “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excessive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indenting</a:t>
            </a:r>
          </a:p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768722"/>
            <a:ext cx="8250237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4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Multiway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if-else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236108"/>
            <a:ext cx="87312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(1/3)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Controlling expression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return an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integral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value</a:t>
            </a: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OK</a:t>
            </a:r>
            <a:r>
              <a:rPr lang="en-US" altLang="zh-TW" sz="2000" dirty="0" smtClean="0"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char,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bool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enum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 OK: float, double, …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Case labels must also be integral values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break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default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are optional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Execution “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falls thru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 until </a:t>
            </a:r>
            <a:r>
              <a:rPr lang="en-US" altLang="zh-TW" sz="24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break</a:t>
            </a:r>
            <a:endParaRPr lang="zh-TW" altLang="en-US" sz="2400" dirty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10" y="4216998"/>
            <a:ext cx="4317594" cy="264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1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(2/3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0" y="2204355"/>
            <a:ext cx="7161722" cy="43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8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basics and flow of control reviews</a:t>
            </a: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Lab1 exercise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96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Switch Statement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(3/3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 :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4" y="2219099"/>
            <a:ext cx="6528746" cy="45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8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 Types of loops in C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</a:t>
            </a:r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hile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do-while</a:t>
            </a:r>
          </a:p>
          <a:p>
            <a:pPr lvl="2"/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always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enters the loop body at least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once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</a:t>
            </a:r>
          </a:p>
          <a:p>
            <a:pPr lvl="2"/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appropriate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“counting” loops</a:t>
            </a:r>
            <a:endParaRPr lang="zh-TW" altLang="en-US" sz="2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while Loop Syntax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1672835"/>
            <a:ext cx="7266214" cy="50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do-while Loop Syntax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677084"/>
            <a:ext cx="852011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Loop Syntax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5" y="1599974"/>
            <a:ext cx="6128784" cy="498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Exercise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a C++ program such that</a:t>
            </a:r>
          </a:p>
          <a:p>
            <a:pPr lvl="1"/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</a:t>
            </a:r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</a:t>
            </a:r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collect people's age</a:t>
            </a:r>
          </a:p>
          <a:p>
            <a:pPr lvl="1"/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can </a:t>
            </a:r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compute </a:t>
            </a:r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average </a:t>
            </a:r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age </a:t>
            </a:r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these people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can compute the number of </a:t>
            </a:r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adults (age≧18)</a:t>
            </a:r>
          </a:p>
          <a:p>
            <a:pPr lvl="1"/>
            <a:r>
              <a:rPr lang="en-US" altLang="zh-TW" sz="25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 will eliminate the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negative</a:t>
            </a:r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values and show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warning messages </a:t>
            </a:r>
            <a:endParaRPr lang="en-US" altLang="zh-TW" sz="25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Use </a:t>
            </a:r>
            <a:r>
              <a:rPr lang="en-US" altLang="zh-TW" sz="28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unsigned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to store the legal age </a:t>
            </a:r>
          </a:p>
          <a:p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variables to store the 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average age should be </a:t>
            </a:r>
            <a:r>
              <a:rPr lang="en-US" altLang="zh-TW" sz="28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type,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 of people and number of adults should be </a:t>
            </a:r>
            <a:r>
              <a:rPr lang="en-US" altLang="zh-TW" sz="28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unsigned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type, so you are asked to use type casting to calculate the mean value of the ages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2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Exercise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 :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861604" y="1700808"/>
            <a:ext cx="5832648" cy="5067716"/>
            <a:chOff x="971600" y="2077591"/>
            <a:chExt cx="6124575" cy="53213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077591"/>
              <a:ext cx="6124575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598473"/>
              <a:ext cx="6115050" cy="38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67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Identifiers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Identifier is a name of variables constant, …</a:t>
            </a:r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identifier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Consists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a sequence of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digits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and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underscore character (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) 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start with either a letter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or an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underscore character  //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avoid doing so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general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case-sensitive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of any length  //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true in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reality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Keywords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are special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identifiers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char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…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Cannot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used for user-defined entities</a:t>
            </a:r>
          </a:p>
        </p:txBody>
      </p:sp>
    </p:spTree>
    <p:extLst>
      <p:ext uri="{BB962C8B-B14F-4D97-AF65-F5344CB8AC3E}">
        <p14:creationId xmlns:p14="http://schemas.microsoft.com/office/powerpoint/2010/main" val="33354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Variables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Variables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 is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identifier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memory location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 store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declared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before its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use</a:t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2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number;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//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 &amp; definition</a:t>
            </a:r>
          </a:p>
          <a:p>
            <a:pPr marL="365760" lvl="1" indent="0">
              <a:buNone/>
            </a:pP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double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width, length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 //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 &amp; definition</a:t>
            </a:r>
          </a:p>
          <a:p>
            <a:pPr marL="365760" lvl="1" indent="0">
              <a:buNone/>
            </a:pP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2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extern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count;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// 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 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ONLY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discuss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later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Meaningful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Naming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convention: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starting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with a lowercase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</a:t>
            </a: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E.g., weight, 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total_weight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Fundamental Data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Types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00808"/>
            <a:ext cx="8589963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Fundamental Data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Types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2816"/>
            <a:ext cx="8761413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33082" y="1600200"/>
            <a:ext cx="8785412" cy="5051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money *= (1 + 0.05); //What is 0.05?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RATE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0.05;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//all </a:t>
            </a:r>
            <a:r>
              <a:rPr lang="en-US" altLang="zh-TW" sz="20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uppercase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letters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double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money *= (1 + RATE); 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better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readability</a:t>
            </a:r>
            <a:b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RATE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 0.1;  //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error</a:t>
            </a:r>
          </a:p>
          <a:p>
            <a:endParaRPr lang="en-US" altLang="zh-TW" dirty="0" smtClean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Named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constants or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declared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constants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e.g., RATE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Better readability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maintainability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Change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attempts result in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Named constants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MUST be initialized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myWeight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 </a:t>
            </a:r>
            <a:r>
              <a:rPr lang="en-US" altLang="zh-TW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//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compilation error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466165" y="1990165"/>
            <a:ext cx="7799294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Arithmetic Precision 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 / 5  evaluates to 3 in C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++!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Both operands are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integers (Integer division)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17.0 / 5 equals 3.4 in C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++!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Highest-order operand is "double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type“ (Double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"precision"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division) </a:t>
            </a:r>
          </a:p>
          <a:p>
            <a:pPr lvl="1"/>
            <a:r>
              <a:rPr lang="en-US" altLang="zh-TW" sz="24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intVar1 =1,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intVar2=2; 	intVar1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intVar2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Result: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0! (Integer division)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Calculations done "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one-by-one“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 / 2 / 3.0 / 4  performs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 separate divisions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First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1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2   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equals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</a:t>
            </a: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Then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0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3.0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equals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0.0</a:t>
            </a:r>
          </a:p>
          <a:p>
            <a:pPr lvl="2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Then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0.0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4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equals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0.0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 not necessarily sufficient to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change just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"one operand" in a large expression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Casting 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Casting for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Variables</a:t>
            </a:r>
          </a:p>
          <a:p>
            <a:pPr lvl="1"/>
            <a:r>
              <a:rPr lang="fr-FR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 style </a:t>
            </a:r>
            <a:endParaRPr lang="fr-FR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2"/>
            <a:r>
              <a:rPr lang="fr-FR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fr-FR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dvar = </a:t>
            </a:r>
            <a:r>
              <a:rPr lang="fr-FR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fr-FR" altLang="zh-TW" sz="22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fr-FR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fr-FR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ivar</a:t>
            </a:r>
            <a:r>
              <a:rPr lang="fr-FR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1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C++ style </a:t>
            </a:r>
          </a:p>
          <a:p>
            <a:pPr lvl="2"/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 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dvar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</a:t>
            </a:r>
            <a:r>
              <a:rPr lang="en-US" altLang="zh-TW" sz="2200" dirty="0" err="1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lang="en-US" altLang="zh-TW" sz="22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double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&gt;(</a:t>
            </a: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ivar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lvl="2"/>
            <a:r>
              <a:rPr lang="en-US" altLang="zh-TW" sz="2200" dirty="0" err="1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200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lang="en-US" altLang="zh-TW" sz="2200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&gt;(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expression</a:t>
            </a:r>
            <a:r>
              <a:rPr lang="en-US" altLang="zh-TW" sz="22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</a:t>
            </a:r>
            <a:endParaRPr lang="en-US" altLang="zh-TW" sz="2200" dirty="0" smtClean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Two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kinds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implicit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— also called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automatic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done for you automatically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 / 5.5</a:t>
            </a:r>
            <a:b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casting the 17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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17.0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explicit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type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conversion</a:t>
            </a:r>
          </a:p>
          <a:p>
            <a:pPr lvl="2"/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programmer specifies conversion with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operator</a:t>
            </a:r>
            <a:b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m;</a:t>
            </a:r>
            <a:b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2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static_cast</a:t>
            </a:r>
            <a:r>
              <a:rPr lang="en-US" altLang="zh-TW" sz="2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&lt;double&gt;(m) / 5.5</a:t>
            </a:r>
            <a:endParaRPr lang="zh-TW" altLang="en-US" sz="2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4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3520</TotalTime>
  <Words>725</Words>
  <Application>Microsoft Office PowerPoint</Application>
  <PresentationFormat>如螢幕大小 (4:3)</PresentationFormat>
  <Paragraphs>147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中庸</vt:lpstr>
      <vt:lpstr>    Lab 1  C++ Basics &amp; Flow of Control </vt:lpstr>
      <vt:lpstr>Outline</vt:lpstr>
      <vt:lpstr>C++ Identifiers</vt:lpstr>
      <vt:lpstr>C++ Variables</vt:lpstr>
      <vt:lpstr>Fundamental Data Types (1/2)</vt:lpstr>
      <vt:lpstr>Fundamental Data Types (2/2)</vt:lpstr>
      <vt:lpstr>Constants</vt:lpstr>
      <vt:lpstr>Arithmetic Precision </vt:lpstr>
      <vt:lpstr>Type Casting </vt:lpstr>
      <vt:lpstr>Libraries</vt:lpstr>
      <vt:lpstr>Namespaces</vt:lpstr>
      <vt:lpstr>Console Input/Output</vt:lpstr>
      <vt:lpstr>Console Output</vt:lpstr>
      <vt:lpstr>Console Input</vt:lpstr>
      <vt:lpstr>Branch Mechanisms</vt:lpstr>
      <vt:lpstr>Multiway if-else (1/2)</vt:lpstr>
      <vt:lpstr>Multiway if-else (2/2)</vt:lpstr>
      <vt:lpstr>Switch Statement (1/3)</vt:lpstr>
      <vt:lpstr>Switch Statement (2/3)</vt:lpstr>
      <vt:lpstr>Switch Statement (3/3)</vt:lpstr>
      <vt:lpstr>Loops</vt:lpstr>
      <vt:lpstr>while Loop Syntax</vt:lpstr>
      <vt:lpstr>do-while Loop Syntax</vt:lpstr>
      <vt:lpstr>for Loop Syntax</vt:lpstr>
      <vt:lpstr>Lab Exercise (1/2)</vt:lpstr>
      <vt:lpstr>Lab Exercise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 C++ Basics &amp; Flow of Control</dc:title>
  <dc:creator>hslin</dc:creator>
  <cp:lastModifiedBy>carl</cp:lastModifiedBy>
  <cp:revision>80</cp:revision>
  <dcterms:created xsi:type="dcterms:W3CDTF">2011-02-26T07:09:34Z</dcterms:created>
  <dcterms:modified xsi:type="dcterms:W3CDTF">2015-03-09T09:58:58Z</dcterms:modified>
</cp:coreProperties>
</file>