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notesMasterIdLst>
    <p:notesMasterId r:id="rId27"/>
  </p:notesMasterIdLst>
  <p:sldIdLst>
    <p:sldId id="256" r:id="rId3"/>
    <p:sldId id="257" r:id="rId4"/>
    <p:sldId id="258" r:id="rId5"/>
    <p:sldId id="260" r:id="rId6"/>
    <p:sldId id="259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3" r:id="rId17"/>
    <p:sldId id="328" r:id="rId18"/>
    <p:sldId id="314" r:id="rId19"/>
    <p:sldId id="315" r:id="rId20"/>
    <p:sldId id="316" r:id="rId21"/>
    <p:sldId id="331" r:id="rId22"/>
    <p:sldId id="329" r:id="rId23"/>
    <p:sldId id="317" r:id="rId24"/>
    <p:sldId id="318" r:id="rId25"/>
    <p:sldId id="332" r:id="rId2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1706"/>
    <a:srgbClr val="008000"/>
    <a:srgbClr val="00FFFF"/>
    <a:srgbClr val="66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10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1B81E-0046-4A21-9D76-9029FB3053B0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78DC-3CA5-4E0E-99A8-7313EFE72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78DC-3CA5-4E0E-99A8-7313EFE7271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76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FA81F-4669-4E46-B583-B9E9B0EF2BD6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00732-B1F9-4C9B-AA43-BB34C4BCCE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7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6606C-6229-4513-8C04-BD4C59A91281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B8AB0-EBCA-43C8-B113-154F8E96E9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3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D512-8F90-46AB-94A2-4FCC180A11D3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A821B-58F5-4BCD-BCC5-CFC96CBCAC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A6C76C-DC85-4C77-95EC-029710B69F43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A17D65-34A1-4477-BE7D-689358324D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9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A599-91C8-4FE0-BBA3-72FBBA4BFCF9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2EF0-01E3-4BC2-AE08-D73ED786EF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F186-1F21-4C63-870F-5A189A24EC80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883-4F82-4DC5-BA8F-7E241D6186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488-00D8-4436-A246-6ABD5C14EBC8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2ADA0-5EA2-4928-A815-A5BEF84346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8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4A0B-48DA-4DB6-8DBE-24A8EA879196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7CE1B-6C5C-443C-A636-BBB55B2411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4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AD2E-E580-456D-A9A9-F0AFDEED078C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D2155-FB0D-46F6-B19C-5C95DF23E0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2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43D0A-2DDF-4B5A-BF58-EDF20834AF1C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9C4B-6BB0-4E68-B7FE-2C20AE6B5E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1DAA-6AA0-49F0-8DF6-03B358FC72A0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AD6B4-2F03-452F-9E2A-D11074D5FA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63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8F9F-7A9A-4ED0-9BD6-B75471C5ED00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CC8F3-A7FC-4A3D-9A0D-3DE3A670CF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3119EF-8870-41BA-AFF8-4240992885F6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 smtClean="0">
                <a:solidFill>
                  <a:srgbClr val="FFFFFF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F508D88-1284-4320-BF36-BE274EB3A9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3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2BE9AE-86E7-46F3-8F62-40EEF626D14F}" type="datetimeFigureOut">
              <a:rPr lang="zh-TW" altLang="en-US"/>
              <a:pPr>
                <a:defRPr/>
              </a:pPr>
              <a:t>2018/5/10</a:t>
            </a:fld>
            <a:endParaRPr lang="zh-TW" altLang="en-US"/>
          </a:p>
        </p:txBody>
      </p:sp>
      <p:sp>
        <p:nvSpPr>
          <p:cNvPr id="15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E9E42CD-2923-452A-BB0C-122E932AEF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Lab</a:t>
            </a:r>
            <a:r>
              <a:rPr lang="zh-TW" altLang="en-US" sz="4800" b="1" cap="none" dirty="0" smtClean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4800" b="1" cap="none" dirty="0" smtClean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5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Inheritance</a:t>
            </a:r>
            <a: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  <a:t/>
            </a:r>
            <a:br>
              <a:rPr lang="en-US" altLang="zh-TW" sz="4000" cap="none" dirty="0" smtClean="0">
                <a:latin typeface="Tw Cen MT" pitchFamily="34" charset="0"/>
                <a:ea typeface="微軟正黑體" pitchFamily="34" charset="-120"/>
              </a:rPr>
            </a:br>
            <a:endParaRPr lang="zh-TW" altLang="en-US" sz="4000" cap="none" dirty="0" smtClean="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DEE 1319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Department of Electronics Engineering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National </a:t>
            </a:r>
            <a:r>
              <a:rPr lang="en-US" altLang="zh-TW" sz="2400" dirty="0" err="1">
                <a:latin typeface="+mn-lt"/>
              </a:rPr>
              <a:t>Chiao</a:t>
            </a:r>
            <a:r>
              <a:rPr lang="en-US" altLang="zh-TW" sz="2400" dirty="0">
                <a:latin typeface="+mn-lt"/>
              </a:rPr>
              <a:t> Tung </a:t>
            </a:r>
            <a:r>
              <a:rPr lang="en-US" altLang="zh-TW" sz="2400" dirty="0" smtClean="0">
                <a:latin typeface="+mn-lt"/>
              </a:rPr>
              <a:t>University</a:t>
            </a:r>
            <a:endParaRPr lang="en-US" altLang="zh-TW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Constructor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Constructor (</a:t>
            </a:r>
            <a:r>
              <a:rPr lang="en-US" altLang="zh-TW" dirty="0" err="1" smtClean="0"/>
              <a:t>Ctor</a:t>
            </a:r>
            <a:r>
              <a:rPr lang="en-US" altLang="zh-TW" dirty="0" smtClean="0"/>
              <a:t>) of derived class is responsible to call </a:t>
            </a:r>
            <a:r>
              <a:rPr lang="en-US" altLang="zh-TW" dirty="0" err="1" smtClean="0"/>
              <a:t>ctors</a:t>
            </a:r>
            <a:r>
              <a:rPr lang="en-US" altLang="zh-TW" dirty="0" smtClean="0"/>
              <a:t> for its </a:t>
            </a:r>
            <a:r>
              <a:rPr lang="en-US" altLang="zh-TW" dirty="0" smtClean="0">
                <a:solidFill>
                  <a:srgbClr val="C00000"/>
                </a:solidFill>
              </a:rPr>
              <a:t>base classes</a:t>
            </a:r>
            <a:r>
              <a:rPr lang="en-US" altLang="zh-TW" dirty="0" smtClean="0"/>
              <a:t> (and its own non-</a:t>
            </a:r>
            <a:r>
              <a:rPr lang="en-US" altLang="zh-TW" dirty="0" err="1" smtClean="0"/>
              <a:t>staticclass</a:t>
            </a:r>
            <a:r>
              <a:rPr lang="en-US" altLang="zh-TW" dirty="0" smtClean="0"/>
              <a:t> data members)</a:t>
            </a:r>
          </a:p>
          <a:p>
            <a:pPr lvl="1">
              <a:defRPr/>
            </a:pPr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Manager::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Manager(string&amp; name,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short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dep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lvl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Employee(name, </a:t>
            </a:r>
            <a:r>
              <a:rPr lang="en-US" altLang="zh-TW" sz="2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dep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level(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lvl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) {	// … } 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		// initialize base and non-static data members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TW" dirty="0" smtClean="0"/>
              <a:t>Initialize base and non-static data members </a:t>
            </a:r>
            <a:r>
              <a:rPr lang="en-US" altLang="zh-TW" dirty="0" smtClean="0">
                <a:solidFill>
                  <a:srgbClr val="C00000"/>
                </a:solidFill>
              </a:rPr>
              <a:t>using their corresponding </a:t>
            </a:r>
            <a:r>
              <a:rPr lang="en-US" altLang="zh-TW" dirty="0" err="1" smtClean="0">
                <a:solidFill>
                  <a:srgbClr val="C00000"/>
                </a:solidFill>
              </a:rPr>
              <a:t>ctors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rgbClr val="008000"/>
                </a:solidFill>
              </a:rPr>
              <a:t>Default </a:t>
            </a:r>
            <a:r>
              <a:rPr lang="en-US" altLang="zh-TW" dirty="0" err="1" smtClean="0">
                <a:solidFill>
                  <a:srgbClr val="008000"/>
                </a:solidFill>
              </a:rPr>
              <a:t>ctor</a:t>
            </a:r>
            <a:r>
              <a:rPr lang="en-US" altLang="zh-TW" dirty="0" smtClean="0"/>
              <a:t> for base/derived should be well defined</a:t>
            </a:r>
            <a:endParaRPr lang="zh-TW" altLang="en-US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1350963" y="4378325"/>
            <a:ext cx="2986087" cy="446088"/>
          </a:xfrm>
          <a:prstGeom prst="wedgeRoundRectCallout">
            <a:avLst>
              <a:gd name="adj1" fmla="val -36713"/>
              <a:gd name="adj2" fmla="val -126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919413" y="3036888"/>
            <a:ext cx="2986087" cy="444500"/>
          </a:xfrm>
          <a:prstGeom prst="wedgeRoundRectCallout">
            <a:avLst>
              <a:gd name="adj1" fmla="val -72950"/>
              <a:gd name="adj2" fmla="val 58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Manager::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Execution Order of Constructor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A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A()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~A()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B()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ctorB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~B()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dtorB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C :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C():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B()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a()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ctorC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~C() {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dtorC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main()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0;</a:t>
            </a:r>
            <a:r>
              <a:rPr lang="zh-TW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TW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10350" y="3925888"/>
            <a:ext cx="1262063" cy="2308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Output: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========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  <a:endParaRPr lang="zh-TW" altLang="en-US" dirty="0">
              <a:solidFill>
                <a:schemeClr val="bg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16200000" flipV="1">
            <a:off x="1024731" y="5368132"/>
            <a:ext cx="104298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230925">
            <a:off x="1627188" y="4029075"/>
            <a:ext cx="1460500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659984">
            <a:off x="1341437" y="3403601"/>
            <a:ext cx="2517775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696119" y="5865019"/>
            <a:ext cx="1344612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5300000">
            <a:off x="601663" y="3748088"/>
            <a:ext cx="2465387" cy="16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5300000">
            <a:off x="1500188" y="4333875"/>
            <a:ext cx="1284287" cy="14446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475288" y="1866900"/>
            <a:ext cx="2024062" cy="927100"/>
          </a:xfrm>
          <a:prstGeom prst="roundRect">
            <a:avLst>
              <a:gd name="adj" fmla="val 8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938838" y="2008188"/>
            <a:ext cx="1292225" cy="1465262"/>
          </a:xfrm>
          <a:prstGeom prst="roundRect">
            <a:avLst>
              <a:gd name="adj" fmla="val 101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399338" y="2965450"/>
            <a:ext cx="947737" cy="4238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300788" y="3028950"/>
            <a:ext cx="309562" cy="3095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cxnSp>
        <p:nvCxnSpPr>
          <p:cNvPr id="29" name="直線單箭頭接點 28"/>
          <p:cNvCxnSpPr>
            <a:stCxn id="20" idx="6"/>
            <a:endCxn id="19" idx="1"/>
          </p:cNvCxnSpPr>
          <p:nvPr/>
        </p:nvCxnSpPr>
        <p:spPr>
          <a:xfrm flipV="1">
            <a:off x="6610350" y="3176588"/>
            <a:ext cx="788988" cy="63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向右箭號 31"/>
          <p:cNvSpPr/>
          <p:nvPr/>
        </p:nvSpPr>
        <p:spPr>
          <a:xfrm rot="10800000" flipH="1" flipV="1">
            <a:off x="2547938" y="4778375"/>
            <a:ext cx="1068387" cy="15398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1511300" y="5100638"/>
            <a:ext cx="1344613" cy="1333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32" grpId="0" animBg="1"/>
      <p:bldP spid="32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Copy Ctor &amp; Assignment Operator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ctors</a:t>
            </a:r>
            <a:r>
              <a:rPr lang="en-US" altLang="zh-TW" dirty="0" smtClean="0"/>
              <a:t> and copy assignment operators are </a:t>
            </a:r>
            <a:r>
              <a:rPr lang="en-US" altLang="zh-TW" dirty="0" smtClean="0">
                <a:solidFill>
                  <a:srgbClr val="C00000"/>
                </a:solidFill>
              </a:rPr>
              <a:t>never inherited </a:t>
            </a:r>
            <a:r>
              <a:rPr lang="en-US" altLang="zh-TW" dirty="0" smtClean="0"/>
              <a:t>(should be </a:t>
            </a:r>
            <a:r>
              <a:rPr lang="en-US" altLang="zh-TW" dirty="0" err="1" smtClean="0"/>
              <a:t>rewrited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i="1" dirty="0" smtClean="0"/>
              <a:t>Example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struct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C :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public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B {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A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a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d;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* pi;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C(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n1=0,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n2=0,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n3 = 0) : </a:t>
            </a:r>
            <a:r>
              <a:rPr lang="en-US" altLang="zh-TW" sz="2000" dirty="0" smtClean="0">
                <a:solidFill>
                  <a:srgbClr val="C00000"/>
                </a:solidFill>
                <a:latin typeface="Shruti" pitchFamily="34" charset="0"/>
                <a:cs typeface="Shruti" pitchFamily="34" charset="0"/>
              </a:rPr>
              <a:t>B(n1)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, a(n2), d(n3) {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    pi =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new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[10]; for(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=0;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&lt;10; ++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) pi[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]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} 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C(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const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C&amp; c) : </a:t>
            </a:r>
            <a:r>
              <a:rPr lang="en-US" altLang="zh-TW" sz="2000" dirty="0" smtClean="0">
                <a:solidFill>
                  <a:srgbClr val="C00000"/>
                </a:solidFill>
                <a:latin typeface="Shruti" pitchFamily="34" charset="0"/>
                <a:cs typeface="Shruti" pitchFamily="34" charset="0"/>
              </a:rPr>
              <a:t>B(c)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, a(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c.a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), d(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c.d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) { // </a:t>
            </a:r>
            <a:r>
              <a:rPr lang="en-US" altLang="zh-TW" sz="2000" dirty="0" smtClean="0">
                <a:solidFill>
                  <a:srgbClr val="008000"/>
                </a:solidFill>
                <a:latin typeface="Shruti" pitchFamily="34" charset="0"/>
                <a:cs typeface="Shruti" pitchFamily="34" charset="0"/>
              </a:rPr>
              <a:t>c is also of type B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/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    pi =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new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[10]; for(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=0;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&lt;10; ++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) pi[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]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c.pi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]; }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C&amp;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operator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=(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const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C&amp; c) {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    </a:t>
            </a:r>
            <a:r>
              <a:rPr lang="en-US" altLang="zh-TW" sz="2000" dirty="0" smtClean="0">
                <a:solidFill>
                  <a:srgbClr val="C00000"/>
                </a:solidFill>
                <a:latin typeface="Shruti" pitchFamily="34" charset="0"/>
                <a:cs typeface="Shruti" pitchFamily="34" charset="0"/>
              </a:rPr>
              <a:t>B::operator=(c)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a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c.a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d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c.d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*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tmp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=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new 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[10];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    for(</a:t>
            </a:r>
            <a:r>
              <a:rPr lang="en-US" altLang="zh-TW" sz="2000" dirty="0" err="1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int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=0;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&lt; 10; ++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)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tmp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]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c.pi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i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];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   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delete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[] pi; pi = </a:t>
            </a:r>
            <a:r>
              <a:rPr lang="en-US" altLang="zh-TW" sz="2000" dirty="0" err="1" smtClean="0">
                <a:latin typeface="Shruti" pitchFamily="34" charset="0"/>
                <a:cs typeface="Shruti" pitchFamily="34" charset="0"/>
              </a:rPr>
              <a:t>tmp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return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 *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this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; }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~C() { </a:t>
            </a:r>
            <a:r>
              <a:rPr lang="en-US" altLang="zh-TW" sz="2000" dirty="0" smtClean="0">
                <a:solidFill>
                  <a:srgbClr val="0070C0"/>
                </a:solidFill>
                <a:latin typeface="Shruti" pitchFamily="34" charset="0"/>
                <a:cs typeface="Shruti" pitchFamily="34" charset="0"/>
              </a:rPr>
              <a:t>delete</a:t>
            </a: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[] pi; }</a:t>
            </a:r>
            <a:br>
              <a:rPr lang="en-US" altLang="zh-TW" sz="2000" dirty="0" smtClean="0">
                <a:latin typeface="Shruti" pitchFamily="34" charset="0"/>
                <a:cs typeface="Shruti" pitchFamily="34" charset="0"/>
              </a:rPr>
            </a:br>
            <a:r>
              <a:rPr lang="en-US" altLang="zh-TW" sz="2000" dirty="0" smtClean="0">
                <a:latin typeface="Shruti" pitchFamily="34" charset="0"/>
                <a:cs typeface="Shruti" pitchFamily="34" charset="0"/>
              </a:rPr>
              <a:t>};</a:t>
            </a:r>
            <a:endParaRPr lang="zh-TW" altLang="en-US" sz="2000" dirty="0" smtClean="0">
              <a:latin typeface="Shruti" pitchFamily="34" charset="0"/>
              <a:cs typeface="Shruti" pitchFamily="34" charset="0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142875" y="5049838"/>
            <a:ext cx="1223963" cy="1066800"/>
          </a:xfrm>
          <a:prstGeom prst="wedgeRoundRectCallout">
            <a:avLst>
              <a:gd name="adj1" fmla="val 72828"/>
              <a:gd name="adj2" fmla="val -3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Assignment </a:t>
            </a:r>
            <a:r>
              <a:rPr lang="en-US" altLang="zh-TW" sz="1600" dirty="0" err="1"/>
              <a:t>operater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27013" y="3716338"/>
            <a:ext cx="930275" cy="1066800"/>
          </a:xfrm>
          <a:prstGeom prst="wedgeRoundRectCallout">
            <a:avLst>
              <a:gd name="adj1" fmla="val 73076"/>
              <a:gd name="adj2" fmla="val -6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copy </a:t>
            </a:r>
            <a:r>
              <a:rPr lang="en-US" altLang="zh-TW" sz="1600" dirty="0" err="1"/>
              <a:t>ctor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654675" y="2860675"/>
            <a:ext cx="2071688" cy="536575"/>
          </a:xfrm>
          <a:prstGeom prst="wedgeRoundRectCallout">
            <a:avLst>
              <a:gd name="adj1" fmla="val -47565"/>
              <a:gd name="adj2" fmla="val 75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Call B’s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Protected Members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Protected members (data and functions)</a:t>
            </a:r>
          </a:p>
          <a:p>
            <a:pPr lvl="1"/>
            <a:r>
              <a:rPr lang="en-US" altLang="zh-TW" smtClean="0"/>
              <a:t>Its name can be used by </a:t>
            </a:r>
            <a:r>
              <a:rPr lang="en-US" altLang="zh-TW" smtClean="0">
                <a:solidFill>
                  <a:srgbClr val="008000"/>
                </a:solidFill>
              </a:rPr>
              <a:t>member functions </a:t>
            </a:r>
            <a:r>
              <a:rPr lang="en-US" altLang="zh-TW" smtClean="0"/>
              <a:t>and</a:t>
            </a:r>
            <a:r>
              <a:rPr lang="en-US" altLang="zh-TW" smtClean="0">
                <a:solidFill>
                  <a:srgbClr val="008000"/>
                </a:solidFill>
              </a:rPr>
              <a:t> friends</a:t>
            </a:r>
            <a:r>
              <a:rPr lang="en-US" altLang="zh-TW" smtClean="0"/>
              <a:t> of the class only in which it is declared, and</a:t>
            </a:r>
            <a:br>
              <a:rPr lang="en-US" altLang="zh-TW" smtClean="0"/>
            </a:br>
            <a:r>
              <a:rPr lang="en-US" altLang="zh-TW" smtClean="0"/>
              <a:t>by member functions and friends of </a:t>
            </a:r>
            <a:r>
              <a:rPr lang="en-US" altLang="zh-TW" smtClean="0">
                <a:solidFill>
                  <a:srgbClr val="C00000"/>
                </a:solidFill>
              </a:rPr>
              <a:t>classes derived from this class</a:t>
            </a:r>
            <a:endParaRPr lang="zh-TW" altLang="en-US" smtClean="0">
              <a:solidFill>
                <a:srgbClr val="C00000"/>
              </a:solidFill>
            </a:endParaRPr>
          </a:p>
        </p:txBody>
      </p:sp>
      <p:sp>
        <p:nvSpPr>
          <p:cNvPr id="16388" name="文字方塊 3"/>
          <p:cNvSpPr txBox="1">
            <a:spLocks noChangeArrowheads="1"/>
          </p:cNvSpPr>
          <p:nvPr/>
        </p:nvSpPr>
        <p:spPr bwMode="auto">
          <a:xfrm>
            <a:off x="1493838" y="3800475"/>
            <a:ext cx="25415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b_priv;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protected: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b_prot();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b_pub();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 :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d_func(); };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9" name="文字方塊 4"/>
          <p:cNvSpPr txBox="1">
            <a:spLocks noChangeArrowheads="1"/>
          </p:cNvSpPr>
          <p:nvPr/>
        </p:nvSpPr>
        <p:spPr bwMode="auto">
          <a:xfrm>
            <a:off x="4344988" y="3567113"/>
            <a:ext cx="42195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D::</a:t>
            </a:r>
            <a:r>
              <a:rPr lang="en-US" altLang="zh-TW" dirty="0" err="1">
                <a:latin typeface="Arial" charset="0"/>
                <a:ea typeface="新細明體" charset="-120"/>
              </a:rPr>
              <a:t>d_func</a:t>
            </a:r>
            <a:r>
              <a:rPr lang="en-US" altLang="zh-TW" dirty="0">
                <a:latin typeface="Arial" charset="0"/>
                <a:ea typeface="新細明體" charset="-120"/>
              </a:rPr>
              <a:t>() { 	// D is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derived from B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b_priv= 1;  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b_prot</a:t>
            </a:r>
            <a:r>
              <a:rPr lang="en-US" altLang="zh-TW" dirty="0">
                <a:latin typeface="Arial" charset="0"/>
                <a:ea typeface="新細明體" charset="-120"/>
              </a:rPr>
              <a:t>();    	// </a:t>
            </a:r>
            <a:r>
              <a:rPr lang="en-US" altLang="zh-TW" b="1" dirty="0">
                <a:solidFill>
                  <a:srgbClr val="008000"/>
                </a:solidFill>
                <a:latin typeface="Arial" charset="0"/>
                <a:ea typeface="新細明體" charset="-120"/>
              </a:rPr>
              <a:t>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  <a:br>
              <a:rPr lang="en-US" altLang="zh-TW" dirty="0">
                <a:latin typeface="Arial" charset="0"/>
                <a:ea typeface="新細明體" charset="-120"/>
              </a:rPr>
            </a:b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</a:p>
          <a:p>
            <a:pPr eaLnBrk="1" hangingPunct="1">
              <a:defRPr/>
            </a:pPr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func</a:t>
            </a:r>
            <a:r>
              <a:rPr lang="en-US" altLang="zh-TW" dirty="0">
                <a:latin typeface="Arial" charset="0"/>
                <a:ea typeface="新細明體" charset="-120"/>
              </a:rPr>
              <a:t>(B&amp; b) {	// a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global function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b.b_priv= 1;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b.b_prot</a:t>
            </a:r>
            <a:r>
              <a:rPr lang="en-US" altLang="zh-TW" dirty="0">
                <a:latin typeface="Arial" charset="0"/>
                <a:ea typeface="新細明體" charset="-120"/>
              </a:rPr>
              <a:t>();	//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  <a:endParaRPr lang="zh-TW" altLang="en-US" dirty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Different Kind of Inheritance 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a member, a base class can be declared </a:t>
            </a:r>
            <a:r>
              <a:rPr lang="en-US" altLang="zh-TW" dirty="0" smtClean="0">
                <a:solidFill>
                  <a:srgbClr val="008000"/>
                </a:solidFill>
              </a:rPr>
              <a:t>private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8000"/>
                </a:solidFill>
              </a:rPr>
              <a:t> protected</a:t>
            </a:r>
            <a:r>
              <a:rPr lang="en-US" altLang="zh-TW" dirty="0" smtClean="0"/>
              <a:t>, or</a:t>
            </a:r>
            <a:r>
              <a:rPr lang="en-US" altLang="zh-TW" dirty="0" smtClean="0">
                <a:solidFill>
                  <a:srgbClr val="008000"/>
                </a:solidFill>
              </a:rPr>
              <a:t> public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X : </a:t>
            </a:r>
            <a:r>
              <a:rPr lang="en-US" altLang="zh-TW" sz="20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 { / * … */ };	// public inheritance</a:t>
            </a:r>
          </a:p>
          <a:p>
            <a:pPr lvl="2"/>
            <a:r>
              <a:rPr lang="en-US" altLang="zh-TW" dirty="0" smtClean="0"/>
              <a:t>Public inheritance models is “</a:t>
            </a:r>
            <a:r>
              <a:rPr lang="en-US" altLang="zh-TW" dirty="0" smtClean="0">
                <a:solidFill>
                  <a:srgbClr val="C00000"/>
                </a:solidFill>
              </a:rPr>
              <a:t>is-a</a:t>
            </a:r>
            <a:r>
              <a:rPr lang="en-US" altLang="zh-TW" dirty="0" smtClean="0"/>
              <a:t>” relationship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Y : </a:t>
            </a:r>
            <a:r>
              <a:rPr lang="en-US" altLang="zh-TW" sz="20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 { / * … */ };	// protected inheritance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Z : </a:t>
            </a:r>
            <a:r>
              <a:rPr lang="en-US" altLang="zh-TW" sz="20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 { /* … */ };	// private inheritance</a:t>
            </a:r>
          </a:p>
          <a:p>
            <a:pPr lvl="2"/>
            <a:r>
              <a:rPr lang="en-US" altLang="zh-TW" dirty="0" smtClean="0"/>
              <a:t>both model are “</a:t>
            </a:r>
            <a:r>
              <a:rPr lang="en-US" altLang="zh-TW" dirty="0" smtClean="0">
                <a:solidFill>
                  <a:srgbClr val="C00000"/>
                </a:solidFill>
              </a:rPr>
              <a:t>is-implemented-in-terms-of</a:t>
            </a:r>
            <a:r>
              <a:rPr lang="en-US" altLang="zh-TW" dirty="0" smtClean="0"/>
              <a:t>” relationship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6075" y="470217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Member in base class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Type of Inheritance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private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no access</a:t>
                      </a:r>
                      <a:endParaRPr lang="zh-TW" alt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specifier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(since </a:t>
            </a:r>
            <a:r>
              <a:rPr lang="en-US" altLang="zh-TW" dirty="0" err="1" smtClean="0"/>
              <a:t>c++</a:t>
            </a:r>
            <a:r>
              <a:rPr lang="en-US" altLang="zh-TW" smtClean="0"/>
              <a:t>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Specifies that a virtual function(will be introduced in future) cannot be overridden in a derived class or that a class cannot be inherited from.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" y="3017183"/>
            <a:ext cx="7449980" cy="31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Is-a vs. Has-a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“Is-a” relationship is modeled by </a:t>
            </a:r>
            <a:r>
              <a:rPr lang="en-US" altLang="zh-TW" dirty="0" smtClean="0">
                <a:solidFill>
                  <a:srgbClr val="C00000"/>
                </a:solidFill>
              </a:rPr>
              <a:t>public inheritance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Manager : public Employee { /* … */ };</a:t>
            </a:r>
          </a:p>
          <a:p>
            <a:pPr lvl="2"/>
            <a:r>
              <a:rPr lang="en-US" altLang="zh-TW" dirty="0" smtClean="0"/>
              <a:t>It says a Manager </a:t>
            </a:r>
            <a:r>
              <a:rPr lang="en-US" altLang="zh-TW" b="1" dirty="0" smtClean="0"/>
              <a:t>is an </a:t>
            </a:r>
            <a:r>
              <a:rPr lang="en-US" altLang="zh-TW" dirty="0" err="1" smtClean="0"/>
              <a:t>Empoyee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“Has-a” relationship is modeled through </a:t>
            </a:r>
            <a:r>
              <a:rPr lang="en-US" altLang="zh-TW" dirty="0" smtClean="0">
                <a:solidFill>
                  <a:srgbClr val="C00000"/>
                </a:solidFill>
              </a:rPr>
              <a:t>composition</a:t>
            </a:r>
          </a:p>
          <a:p>
            <a:pPr lvl="1"/>
            <a:r>
              <a:rPr lang="en-US" altLang="zh-TW" dirty="0" smtClean="0"/>
              <a:t>Also called </a:t>
            </a:r>
            <a:r>
              <a:rPr lang="en-US" altLang="zh-TW" dirty="0" smtClean="0">
                <a:solidFill>
                  <a:srgbClr val="008000"/>
                </a:solidFill>
              </a:rPr>
              <a:t>layering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Employee {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string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family_name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 … };</a:t>
            </a:r>
          </a:p>
          <a:p>
            <a:pPr lvl="2"/>
            <a:r>
              <a:rPr lang="en-US" altLang="zh-TW" dirty="0" smtClean="0"/>
              <a:t>It says every Employee </a:t>
            </a:r>
            <a:r>
              <a:rPr lang="en-US" altLang="zh-TW" b="1" dirty="0" smtClean="0"/>
              <a:t>has 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first_nameand</a:t>
            </a:r>
            <a:r>
              <a:rPr lang="en-US" altLang="zh-TW" dirty="0" smtClean="0"/>
              <a:t> a </a:t>
            </a:r>
            <a:r>
              <a:rPr lang="en-US" altLang="zh-TW" dirty="0" err="1" smtClean="0"/>
              <a:t>family_name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Lab5 Exercise </a:t>
            </a:r>
            <a:endParaRPr lang="zh-TW" altLang="en-US" dirty="0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employee list of a company</a:t>
            </a:r>
          </a:p>
          <a:p>
            <a:pPr lvl="1"/>
            <a:r>
              <a:rPr lang="en-US" altLang="zh-TW" dirty="0" smtClean="0"/>
              <a:t>This list may contain 4 kinds of employee</a:t>
            </a:r>
          </a:p>
          <a:p>
            <a:pPr lvl="2"/>
            <a:r>
              <a:rPr lang="en-US" altLang="zh-TW" dirty="0" smtClean="0"/>
              <a:t>Part-timer (P), Manager (M), Employee(E) ,and Chairman (C)</a:t>
            </a:r>
          </a:p>
          <a:p>
            <a:pPr lvl="1"/>
            <a:r>
              <a:rPr lang="en-US" altLang="zh-TW" dirty="0" smtClean="0"/>
              <a:t>File format</a:t>
            </a:r>
          </a:p>
          <a:p>
            <a:pPr lvl="2"/>
            <a:r>
              <a:rPr lang="en-US" altLang="zh-TW" dirty="0" smtClean="0"/>
              <a:t>Total number of employee</a:t>
            </a:r>
          </a:p>
          <a:p>
            <a:pPr lvl="2"/>
            <a:r>
              <a:rPr lang="en-US" altLang="zh-TW" dirty="0" smtClean="0"/>
              <a:t>Name:	[worker’s name]</a:t>
            </a:r>
          </a:p>
          <a:p>
            <a:pPr lvl="2"/>
            <a:r>
              <a:rPr lang="en-US" altLang="zh-TW" dirty="0" smtClean="0"/>
              <a:t>Title:	[worker’s title]</a:t>
            </a:r>
          </a:p>
          <a:p>
            <a:pPr lvl="2"/>
            <a:r>
              <a:rPr lang="en-US" altLang="zh-TW" dirty="0" smtClean="0"/>
              <a:t>Years of service for each employee (a </a:t>
            </a:r>
            <a:r>
              <a:rPr lang="en-US" altLang="zh-TW" dirty="0" smtClean="0">
                <a:solidFill>
                  <a:srgbClr val="008000"/>
                </a:solidFill>
              </a:rPr>
              <a:t>float</a:t>
            </a:r>
            <a:r>
              <a:rPr lang="en-US" altLang="zh-TW" dirty="0" smtClean="0"/>
              <a:t> number)</a:t>
            </a:r>
          </a:p>
          <a:p>
            <a:pPr lvl="1"/>
            <a:r>
              <a:rPr lang="en-US" altLang="zh-TW" dirty="0" smtClean="0"/>
              <a:t>You also need </a:t>
            </a:r>
            <a:r>
              <a:rPr lang="en-US" altLang="zh-TW" dirty="0" smtClean="0">
                <a:solidFill>
                  <a:srgbClr val="008000"/>
                </a:solidFill>
              </a:rPr>
              <a:t>dynamic array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B050"/>
                </a:solidFill>
              </a:rPr>
              <a:t>vector</a:t>
            </a:r>
            <a:r>
              <a:rPr lang="en-US" altLang="zh-TW" dirty="0" smtClean="0"/>
              <a:t> to store graphs</a:t>
            </a:r>
          </a:p>
          <a:p>
            <a:pPr lvl="2"/>
            <a:r>
              <a:rPr lang="en-US" altLang="zh-TW" dirty="0" smtClean="0"/>
              <a:t>But, not “</a:t>
            </a:r>
            <a:r>
              <a:rPr lang="en-US" altLang="zh-TW" dirty="0" smtClean="0">
                <a:solidFill>
                  <a:srgbClr val="C00000"/>
                </a:solidFill>
              </a:rPr>
              <a:t>array	of object</a:t>
            </a:r>
            <a:r>
              <a:rPr lang="en-US" altLang="zh-TW" dirty="0" smtClean="0"/>
              <a:t>”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dirty="0" smtClean="0"/>
              <a:t>Dynamic array</a:t>
            </a:r>
            <a:r>
              <a:rPr lang="en-US" altLang="zh-TW" sz="1800" dirty="0" smtClean="0">
                <a:solidFill>
                  <a:srgbClr val="FA1706"/>
                </a:solidFill>
              </a:rPr>
              <a:t>:  (</a:t>
            </a:r>
            <a:r>
              <a:rPr lang="en-US" altLang="zh-TW" sz="1800" dirty="0" err="1" smtClean="0">
                <a:solidFill>
                  <a:srgbClr val="FA1706"/>
                </a:solidFill>
              </a:rPr>
              <a:t>base_employee</a:t>
            </a:r>
            <a:r>
              <a:rPr lang="en-US" altLang="zh-TW" sz="1800" dirty="0" smtClean="0">
                <a:solidFill>
                  <a:srgbClr val="FA1706"/>
                </a:solidFill>
              </a:rPr>
              <a:t> must have default constructor)</a:t>
            </a:r>
            <a:endParaRPr lang="en-US" altLang="zh-TW" dirty="0" smtClean="0">
              <a:solidFill>
                <a:srgbClr val="FA1706"/>
              </a:solidFill>
            </a:endParaRPr>
          </a:p>
          <a:p>
            <a:pPr marL="685800" lvl="2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base_employee</a:t>
            </a:r>
            <a:r>
              <a:rPr lang="en-US" altLang="zh-TW" dirty="0" smtClean="0"/>
              <a:t>* object=</a:t>
            </a:r>
            <a:r>
              <a:rPr lang="en-US" altLang="zh-TW" dirty="0" smtClean="0">
                <a:solidFill>
                  <a:srgbClr val="FA1706"/>
                </a:solidFill>
              </a:rPr>
              <a:t>new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base_employee</a:t>
            </a:r>
            <a:r>
              <a:rPr lang="en-US" altLang="zh-TW" dirty="0" smtClean="0"/>
              <a:t>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Testcase Example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45" y="2075328"/>
            <a:ext cx="7059426" cy="4160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 Formulation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</a:p>
          <a:p>
            <a:pPr lvl="1"/>
            <a:r>
              <a:rPr lang="en-US" altLang="zh-TW" dirty="0" smtClean="0"/>
              <a:t>Given: a file contains employee list of a company</a:t>
            </a:r>
          </a:p>
          <a:p>
            <a:pPr lvl="1"/>
            <a:r>
              <a:rPr lang="en-US" altLang="zh-TW" dirty="0" smtClean="0"/>
              <a:t>Purposes: </a:t>
            </a:r>
            <a:r>
              <a:rPr lang="en-US" altLang="zh-TW" dirty="0" smtClean="0">
                <a:solidFill>
                  <a:srgbClr val="C00000"/>
                </a:solidFill>
              </a:rPr>
              <a:t>sort </a:t>
            </a:r>
            <a:r>
              <a:rPr lang="en-US" altLang="zh-TW" dirty="0" smtClean="0"/>
              <a:t>these employees with </a:t>
            </a:r>
            <a:r>
              <a:rPr lang="en-US" altLang="zh-TW" dirty="0" smtClean="0">
                <a:solidFill>
                  <a:srgbClr val="008000"/>
                </a:solidFill>
              </a:rPr>
              <a:t>their salary</a:t>
            </a:r>
          </a:p>
          <a:p>
            <a:pPr lvl="2"/>
            <a:r>
              <a:rPr lang="en-US" altLang="zh-TW" dirty="0" smtClean="0"/>
              <a:t>Constraints:</a:t>
            </a:r>
          </a:p>
          <a:p>
            <a:pPr lvl="3"/>
            <a:r>
              <a:rPr lang="en-US" altLang="zh-TW" dirty="0" smtClean="0"/>
              <a:t>Build up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 derived classes (</a:t>
            </a:r>
            <a:r>
              <a:rPr lang="en-US" altLang="zh-TW" dirty="0" err="1" smtClean="0">
                <a:solidFill>
                  <a:srgbClr val="008000"/>
                </a:solidFill>
              </a:rPr>
              <a:t>parttimer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employee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8000"/>
                </a:solidFill>
              </a:rPr>
              <a:t>manager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008000"/>
                </a:solidFill>
              </a:rPr>
              <a:t>chairman</a:t>
            </a:r>
            <a:r>
              <a:rPr lang="en-US" altLang="zh-TW" dirty="0" smtClean="0"/>
              <a:t>) by yourself, and the base class </a:t>
            </a:r>
            <a:r>
              <a:rPr lang="en-US" altLang="zh-TW" dirty="0" err="1" smtClean="0">
                <a:solidFill>
                  <a:srgbClr val="00B050"/>
                </a:solidFill>
              </a:rPr>
              <a:t>base_</a:t>
            </a:r>
            <a:r>
              <a:rPr lang="en-US" altLang="zh-TW" dirty="0" err="1" smtClean="0">
                <a:solidFill>
                  <a:srgbClr val="008000"/>
                </a:solidFill>
              </a:rPr>
              <a:t>employee</a:t>
            </a:r>
            <a:r>
              <a:rPr lang="en-US" altLang="zh-TW" dirty="0" smtClean="0"/>
              <a:t> is given</a:t>
            </a:r>
          </a:p>
          <a:p>
            <a:pPr lvl="3"/>
            <a:r>
              <a:rPr lang="en-US" altLang="zh-TW" dirty="0" err="1" smtClean="0">
                <a:solidFill>
                  <a:srgbClr val="008000"/>
                </a:solidFill>
              </a:rPr>
              <a:t>Parttimer</a:t>
            </a:r>
            <a:r>
              <a:rPr lang="en-US" altLang="zh-TW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8000"/>
                </a:solidFill>
              </a:rPr>
              <a:t>manager</a:t>
            </a:r>
            <a:r>
              <a:rPr lang="en-US" altLang="zh-TW" dirty="0" smtClean="0"/>
              <a:t> is derived from </a:t>
            </a:r>
            <a:r>
              <a:rPr lang="en-US" altLang="zh-TW" dirty="0" err="1" smtClean="0"/>
              <a:t>base_employee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008000"/>
                </a:solidFill>
              </a:rPr>
              <a:t>chairman </a:t>
            </a:r>
            <a:r>
              <a:rPr lang="en-US" altLang="zh-TW" dirty="0" smtClean="0"/>
              <a:t>is derived from </a:t>
            </a:r>
            <a:r>
              <a:rPr lang="en-US" altLang="zh-TW" dirty="0" smtClean="0">
                <a:solidFill>
                  <a:srgbClr val="008000"/>
                </a:solidFill>
              </a:rPr>
              <a:t>manager</a:t>
            </a:r>
          </a:p>
          <a:p>
            <a:pPr lvl="3"/>
            <a:r>
              <a:rPr lang="en-US" altLang="zh-TW" dirty="0" smtClean="0"/>
              <a:t>Salary formula: (</a:t>
            </a:r>
            <a:r>
              <a:rPr lang="en-US" altLang="zh-TW" dirty="0" smtClean="0">
                <a:solidFill>
                  <a:srgbClr val="C00000"/>
                </a:solidFill>
              </a:rPr>
              <a:t>base salary</a:t>
            </a:r>
            <a:r>
              <a:rPr lang="en-US" altLang="zh-TW" dirty="0" smtClean="0"/>
              <a:t>) + (</a:t>
            </a:r>
            <a:r>
              <a:rPr lang="en-US" altLang="zh-TW" dirty="0" smtClean="0">
                <a:solidFill>
                  <a:srgbClr val="C00000"/>
                </a:solidFill>
              </a:rPr>
              <a:t>additional payment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The base class </a:t>
            </a:r>
            <a:r>
              <a:rPr lang="en-US" altLang="zh-TW" b="1" dirty="0" smtClean="0">
                <a:solidFill>
                  <a:srgbClr val="C00000"/>
                </a:solidFill>
              </a:rPr>
              <a:t>CANNOT</a:t>
            </a:r>
            <a:r>
              <a:rPr lang="en-US" altLang="zh-TW" dirty="0" smtClean="0"/>
              <a:t> be modified, please inherit it properly</a:t>
            </a:r>
          </a:p>
          <a:p>
            <a:pPr lvl="3"/>
            <a:r>
              <a:rPr lang="en-US" altLang="zh-TW" dirty="0" smtClean="0"/>
              <a:t>A reference is provided to help you for developing your </a:t>
            </a:r>
            <a:r>
              <a:rPr lang="en-US" altLang="zh-TW" dirty="0" err="1" smtClean="0"/>
              <a:t>prog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Output: </a:t>
            </a:r>
            <a:r>
              <a:rPr lang="en-US" altLang="zh-TW" dirty="0" smtClean="0">
                <a:solidFill>
                  <a:srgbClr val="C00000"/>
                </a:solidFill>
              </a:rPr>
              <a:t>print out</a:t>
            </a:r>
            <a:r>
              <a:rPr lang="en-US" altLang="zh-TW" dirty="0" smtClean="0"/>
              <a:t> worker’s salary in </a:t>
            </a:r>
            <a:r>
              <a:rPr lang="en-US" altLang="zh-TW" dirty="0" smtClean="0">
                <a:solidFill>
                  <a:srgbClr val="008000"/>
                </a:solidFill>
              </a:rPr>
              <a:t>descending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Inheritance basics</a:t>
            </a:r>
          </a:p>
          <a:p>
            <a:pPr lvl="1"/>
            <a:r>
              <a:rPr lang="en-US" altLang="zh-TW" dirty="0" smtClean="0"/>
              <a:t>Derived classes</a:t>
            </a:r>
          </a:p>
          <a:p>
            <a:pPr lvl="1"/>
            <a:r>
              <a:rPr lang="en-US" altLang="zh-TW" dirty="0" smtClean="0"/>
              <a:t>Protected: qualifier</a:t>
            </a:r>
          </a:p>
          <a:p>
            <a:pPr lvl="1"/>
            <a:r>
              <a:rPr lang="en-US" altLang="zh-TW" dirty="0" smtClean="0"/>
              <a:t>Redefining member functions</a:t>
            </a:r>
          </a:p>
          <a:p>
            <a:r>
              <a:rPr lang="en-US" altLang="zh-TW" dirty="0" smtClean="0"/>
              <a:t>Programming with Inheritance</a:t>
            </a:r>
          </a:p>
          <a:p>
            <a:pPr lvl="1"/>
            <a:r>
              <a:rPr lang="en-US" altLang="zh-TW" dirty="0" smtClean="0"/>
              <a:t>Assignment operators and copy constructors</a:t>
            </a:r>
          </a:p>
          <a:p>
            <a:pPr lvl="1"/>
            <a:r>
              <a:rPr lang="en-US" altLang="zh-TW" dirty="0" smtClean="0"/>
              <a:t>Destructors in derived classes</a:t>
            </a:r>
          </a:p>
          <a:p>
            <a:r>
              <a:rPr lang="en-US" altLang="zh-TW" dirty="0" smtClean="0"/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Salary Formula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kind of employee, their base salary is:</a:t>
            </a:r>
          </a:p>
          <a:p>
            <a:pPr lvl="1"/>
            <a:r>
              <a:rPr lang="en-US" altLang="zh-TW" dirty="0" smtClean="0"/>
              <a:t>Base salary of employee (BSE): 22000/month</a:t>
            </a:r>
          </a:p>
          <a:p>
            <a:pPr lvl="1"/>
            <a:r>
              <a:rPr lang="en-US" altLang="zh-TW" dirty="0" err="1" smtClean="0"/>
              <a:t>Parttimer</a:t>
            </a:r>
            <a:r>
              <a:rPr lang="en-US" altLang="zh-TW" dirty="0" smtClean="0"/>
              <a:t>: BSE </a:t>
            </a:r>
            <a:endParaRPr lang="en-US" altLang="zh-TW" dirty="0"/>
          </a:p>
          <a:p>
            <a:pPr lvl="1"/>
            <a:r>
              <a:rPr lang="en-US" altLang="zh-TW" dirty="0" smtClean="0"/>
              <a:t>Employee: BSE + 3,000*(year)</a:t>
            </a:r>
          </a:p>
          <a:p>
            <a:pPr lvl="1"/>
            <a:r>
              <a:rPr lang="en-US" altLang="zh-TW" dirty="0" smtClean="0"/>
              <a:t>Manager: BSE + 24,000 + 5,000*(year)</a:t>
            </a:r>
          </a:p>
          <a:p>
            <a:pPr lvl="1"/>
            <a:r>
              <a:rPr lang="en-US" altLang="zh-TW" dirty="0" smtClean="0"/>
              <a:t>Chairman: </a:t>
            </a:r>
          </a:p>
          <a:p>
            <a:pPr marL="366713" lvl="1" indent="0">
              <a:buNone/>
            </a:pPr>
            <a:r>
              <a:rPr lang="en-US" altLang="zh-TW" dirty="0" smtClean="0"/>
              <a:t>   salary of Manager + 40,000 + 5,000*(year)</a:t>
            </a:r>
          </a:p>
          <a:p>
            <a:r>
              <a:rPr lang="en-US" altLang="zh-TW" dirty="0" smtClean="0"/>
              <a:t>The salary of each employee can be calculated in its constructor or member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Useful Hints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When you inherit base a class, remember..</a:t>
            </a:r>
          </a:p>
          <a:p>
            <a:pPr lvl="2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008000"/>
                </a:solidFill>
              </a:rPr>
              <a:t>functions (interface) </a:t>
            </a:r>
            <a:r>
              <a:rPr lang="en-US" altLang="zh-TW" dirty="0" smtClean="0"/>
              <a:t>the base class provided</a:t>
            </a:r>
          </a:p>
          <a:p>
            <a:pPr lvl="3"/>
            <a:r>
              <a:rPr lang="en-US" altLang="zh-TW" dirty="0" smtClean="0"/>
              <a:t>E.g., </a:t>
            </a:r>
            <a:r>
              <a:rPr lang="en-US" altLang="zh-TW" dirty="0" err="1" smtClean="0"/>
              <a:t>get_year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get_salary</a:t>
            </a:r>
            <a:r>
              <a:rPr lang="en-US" altLang="zh-TW" dirty="0" smtClean="0"/>
              <a:t>(), …</a:t>
            </a:r>
          </a:p>
          <a:p>
            <a:pPr lvl="4"/>
            <a:r>
              <a:rPr lang="en-US" altLang="zh-TW" dirty="0" smtClean="0"/>
              <a:t>Shouldn't access </a:t>
            </a:r>
            <a:r>
              <a:rPr lang="en-US" altLang="zh-TW" dirty="0" smtClean="0">
                <a:solidFill>
                  <a:srgbClr val="C00000"/>
                </a:solidFill>
              </a:rPr>
              <a:t>private member </a:t>
            </a:r>
            <a:r>
              <a:rPr lang="en-US" altLang="zh-TW" dirty="0" smtClean="0"/>
              <a:t>directly</a:t>
            </a:r>
          </a:p>
          <a:p>
            <a:pPr lvl="4"/>
            <a:r>
              <a:rPr lang="en-US" altLang="zh-TW" dirty="0" smtClean="0"/>
              <a:t>Basic concept of OOP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Constructor</a:t>
            </a:r>
            <a:r>
              <a:rPr lang="en-US" altLang="zh-TW" dirty="0" smtClean="0"/>
              <a:t> may not be inherited</a:t>
            </a:r>
          </a:p>
          <a:p>
            <a:pPr lvl="1"/>
            <a:r>
              <a:rPr lang="en-US" altLang="zh-TW" dirty="0" smtClean="0"/>
              <a:t>Essential data members of an object should be built up  via its </a:t>
            </a:r>
            <a:r>
              <a:rPr lang="en-US" altLang="zh-TW" dirty="0" smtClean="0">
                <a:solidFill>
                  <a:srgbClr val="008000"/>
                </a:solidFill>
              </a:rPr>
              <a:t>constructor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Pointer</a:t>
            </a:r>
            <a:r>
              <a:rPr lang="en-US" altLang="zh-TW" dirty="0" smtClean="0"/>
              <a:t> of basic class also can point to the derived class</a:t>
            </a:r>
          </a:p>
          <a:p>
            <a:pPr lvl="1"/>
            <a:r>
              <a:rPr lang="en-US" altLang="zh-TW" dirty="0" smtClean="0"/>
              <a:t>If a global function need to access private member</a:t>
            </a:r>
          </a:p>
          <a:p>
            <a:pPr lvl="2"/>
            <a:r>
              <a:rPr lang="en-US" altLang="zh-TW" dirty="0" smtClean="0"/>
              <a:t>It should be declared as a </a:t>
            </a:r>
            <a:r>
              <a:rPr lang="en-US" altLang="zh-TW" dirty="0" smtClean="0">
                <a:solidFill>
                  <a:srgbClr val="008000"/>
                </a:solidFill>
              </a:rPr>
              <a:t>friend</a:t>
            </a:r>
            <a:endParaRPr lang="zh-TW" altLang="en-US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Output Format 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</a:p>
          <a:p>
            <a:pPr lvl="1"/>
            <a:r>
              <a:rPr lang="en-US" altLang="zh-TW" dirty="0" smtClean="0"/>
              <a:t>Total salary payment of this company</a:t>
            </a:r>
          </a:p>
          <a:p>
            <a:pPr lvl="1"/>
            <a:r>
              <a:rPr lang="en-US" altLang="zh-TW" dirty="0" smtClean="0"/>
              <a:t>Worker’s information of this company</a:t>
            </a:r>
          </a:p>
          <a:p>
            <a:pPr lvl="2"/>
            <a:r>
              <a:rPr lang="en-US" altLang="zh-TW" dirty="0" smtClean="0"/>
              <a:t>Manager: [#M] Employee: [#P] </a:t>
            </a:r>
          </a:p>
          <a:p>
            <a:pPr lvl="3"/>
            <a:r>
              <a:rPr lang="en-US" altLang="zh-TW" dirty="0" smtClean="0"/>
              <a:t>A chairman is also a manager</a:t>
            </a:r>
          </a:p>
          <a:p>
            <a:pPr lvl="1"/>
            <a:r>
              <a:rPr lang="en-US" altLang="zh-TW" dirty="0" smtClean="0"/>
              <a:t>All employees’ salary with descending order</a:t>
            </a:r>
          </a:p>
          <a:p>
            <a:pPr lvl="2"/>
            <a:r>
              <a:rPr lang="en-US" altLang="zh-TW" dirty="0" smtClean="0"/>
              <a:t>[worker’s name] [title] [year of service] [salary]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Execution Result</a:t>
            </a:r>
            <a:endParaRPr lang="zh-TW" altLang="en-US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1588714"/>
            <a:ext cx="6544235" cy="5028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Congratulation No Homework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14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Inheritance</a:t>
            </a:r>
          </a:p>
          <a:p>
            <a:pPr lvl="1"/>
            <a:r>
              <a:rPr lang="en-US" altLang="zh-TW" dirty="0" smtClean="0"/>
              <a:t>Purpose: </a:t>
            </a:r>
            <a:r>
              <a:rPr lang="en-US" altLang="zh-TW" u="sng" dirty="0" smtClean="0">
                <a:solidFill>
                  <a:srgbClr val="C00000"/>
                </a:solidFill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</a:rPr>
              <a:t>bject-</a:t>
            </a:r>
            <a:r>
              <a:rPr lang="en-US" altLang="zh-TW" u="sng" dirty="0" smtClean="0">
                <a:solidFill>
                  <a:srgbClr val="C00000"/>
                </a:solidFill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</a:rPr>
              <a:t>riented </a:t>
            </a:r>
            <a:r>
              <a:rPr lang="en-US" altLang="zh-TW" u="sng" dirty="0" smtClean="0">
                <a:solidFill>
                  <a:srgbClr val="C00000"/>
                </a:solidFill>
              </a:rPr>
              <a:t>P</a:t>
            </a:r>
            <a:r>
              <a:rPr lang="en-US" altLang="zh-TW" dirty="0" smtClean="0">
                <a:solidFill>
                  <a:srgbClr val="C00000"/>
                </a:solidFill>
              </a:rPr>
              <a:t>rogramming</a:t>
            </a:r>
          </a:p>
          <a:p>
            <a:pPr lvl="1"/>
            <a:r>
              <a:rPr lang="en-US" altLang="zh-TW" dirty="0" smtClean="0"/>
              <a:t>Provides </a:t>
            </a:r>
            <a:r>
              <a:rPr lang="en-US" altLang="zh-TW" dirty="0" smtClean="0">
                <a:solidFill>
                  <a:srgbClr val="008000"/>
                </a:solidFill>
              </a:rPr>
              <a:t>abstraction</a:t>
            </a:r>
            <a:r>
              <a:rPr lang="en-US" altLang="zh-TW" dirty="0" smtClean="0"/>
              <a:t> dimension:</a:t>
            </a:r>
          </a:p>
          <a:p>
            <a:pPr lvl="2"/>
            <a:r>
              <a:rPr lang="en-US" altLang="zh-TW" dirty="0" smtClean="0"/>
              <a:t>Defines general form of class, then specialized versions inherit properties of general class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Add </a:t>
            </a:r>
            <a:r>
              <a:rPr lang="en-US" altLang="zh-TW" dirty="0" smtClean="0">
                <a:solidFill>
                  <a:srgbClr val="008000"/>
                </a:solidFill>
              </a:rPr>
              <a:t>new/modify</a:t>
            </a:r>
            <a:r>
              <a:rPr lang="en-US" altLang="zh-TW" dirty="0" smtClean="0"/>
              <a:t> base’s functionality for it’s appropriate use</a:t>
            </a:r>
          </a:p>
        </p:txBody>
      </p:sp>
      <p:sp>
        <p:nvSpPr>
          <p:cNvPr id="8" name="橢圓 7"/>
          <p:cNvSpPr/>
          <p:nvPr/>
        </p:nvSpPr>
        <p:spPr>
          <a:xfrm>
            <a:off x="2097088" y="4157663"/>
            <a:ext cx="2986087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1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Derived Classes (1/3)</a:t>
            </a:r>
          </a:p>
        </p:txBody>
      </p:sp>
      <p:sp>
        <p:nvSpPr>
          <p:cNvPr id="2" name="橢圓 1"/>
          <p:cNvSpPr/>
          <p:nvPr/>
        </p:nvSpPr>
        <p:spPr>
          <a:xfrm>
            <a:off x="3792538" y="4157663"/>
            <a:ext cx="3001962" cy="1079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716338" y="4352925"/>
            <a:ext cx="1443037" cy="6905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b="1" dirty="0"/>
              <a:t>Employee</a:t>
            </a:r>
            <a:endParaRPr lang="zh-TW" altLang="en-US" sz="1600" dirty="0"/>
          </a:p>
        </p:txBody>
      </p:sp>
      <p:sp>
        <p:nvSpPr>
          <p:cNvPr id="6151" name="矩形 2"/>
          <p:cNvSpPr>
            <a:spLocks noChangeArrowheads="1"/>
          </p:cNvSpPr>
          <p:nvPr/>
        </p:nvSpPr>
        <p:spPr bwMode="auto">
          <a:xfrm>
            <a:off x="5356225" y="4513263"/>
            <a:ext cx="1028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Manager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2513013" y="4513263"/>
            <a:ext cx="1155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Part-timer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3" name="矩形 3"/>
          <p:cNvSpPr>
            <a:spLocks noChangeArrowheads="1"/>
          </p:cNvSpPr>
          <p:nvPr/>
        </p:nvSpPr>
        <p:spPr bwMode="auto">
          <a:xfrm>
            <a:off x="7046913" y="3984625"/>
            <a:ext cx="1393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specialized version</a:t>
            </a:r>
            <a:endParaRPr lang="zh-TW" altLang="en-US" sz="1800">
              <a:solidFill>
                <a:srgbClr val="008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4" name="矩形 11"/>
          <p:cNvSpPr>
            <a:spLocks noChangeArrowheads="1"/>
          </p:cNvSpPr>
          <p:nvPr/>
        </p:nvSpPr>
        <p:spPr bwMode="auto">
          <a:xfrm>
            <a:off x="627063" y="3984625"/>
            <a:ext cx="139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general form</a:t>
            </a:r>
            <a:endParaRPr lang="zh-TW" altLang="en-US" sz="180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36738" y="4260850"/>
            <a:ext cx="2282825" cy="3286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384925" y="4260850"/>
            <a:ext cx="661988" cy="4222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90925" y="4260850"/>
            <a:ext cx="3455988" cy="920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Derived Classes (2/3)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 class</a:t>
            </a:r>
          </a:p>
          <a:p>
            <a:pPr lvl="1"/>
            <a:r>
              <a:rPr lang="en-US" altLang="zh-TW" dirty="0" smtClean="0"/>
              <a:t>"</a:t>
            </a:r>
            <a:r>
              <a:rPr lang="en-US" altLang="zh-TW" dirty="0" smtClean="0">
                <a:solidFill>
                  <a:srgbClr val="C00000"/>
                </a:solidFill>
              </a:rPr>
              <a:t>General</a:t>
            </a:r>
            <a:r>
              <a:rPr lang="en-US" altLang="zh-TW" dirty="0" smtClean="0"/>
              <a:t>" class from which others derive</a:t>
            </a:r>
          </a:p>
          <a:p>
            <a:r>
              <a:rPr lang="en-US" altLang="zh-TW" dirty="0" smtClean="0"/>
              <a:t>Derived class</a:t>
            </a:r>
          </a:p>
          <a:p>
            <a:pPr lvl="1"/>
            <a:r>
              <a:rPr lang="en-US" altLang="zh-TW" dirty="0" smtClean="0"/>
              <a:t>New class</a:t>
            </a:r>
          </a:p>
          <a:p>
            <a:pPr lvl="1"/>
            <a:r>
              <a:rPr lang="en-US" altLang="zh-TW" dirty="0" smtClean="0"/>
              <a:t>Automatically has base class’s:</a:t>
            </a:r>
          </a:p>
          <a:p>
            <a:pPr lvl="2"/>
            <a:r>
              <a:rPr lang="en-US" altLang="zh-TW" dirty="0" smtClean="0"/>
              <a:t>Member variables</a:t>
            </a:r>
          </a:p>
          <a:p>
            <a:pPr lvl="2"/>
            <a:r>
              <a:rPr lang="en-US" altLang="zh-TW" dirty="0" smtClean="0"/>
              <a:t>Member functions</a:t>
            </a:r>
          </a:p>
          <a:p>
            <a:pPr lvl="1"/>
            <a:r>
              <a:rPr lang="en-US" altLang="zh-TW" dirty="0" smtClean="0"/>
              <a:t>Can then add additional member functions and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Derived Classes (3/3)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Base Class</a:t>
            </a:r>
          </a:p>
          <a:p>
            <a:pPr lvl="2"/>
            <a:r>
              <a:rPr lang="en-US" altLang="zh-TW" dirty="0" smtClean="0"/>
              <a:t>Each </a:t>
            </a:r>
            <a:r>
              <a:rPr lang="en-US" altLang="zh-TW" b="1" dirty="0" smtClean="0"/>
              <a:t>Employee</a:t>
            </a:r>
            <a:r>
              <a:rPr lang="en-US" altLang="zh-TW" dirty="0" smtClean="0"/>
              <a:t> has name and will be paid</a:t>
            </a:r>
          </a:p>
          <a:p>
            <a:pPr lvl="1"/>
            <a:r>
              <a:rPr lang="en-US" altLang="zh-TW" dirty="0" smtClean="0"/>
              <a:t>An Employee may be…</a:t>
            </a:r>
          </a:p>
          <a:p>
            <a:pPr lvl="2"/>
            <a:r>
              <a:rPr lang="en-US" altLang="zh-TW" b="1" dirty="0" err="1" smtClean="0"/>
              <a:t>SalariedEmployee</a:t>
            </a:r>
            <a:endParaRPr lang="en-US" altLang="zh-TW" b="1" dirty="0" smtClean="0"/>
          </a:p>
          <a:p>
            <a:pPr lvl="2"/>
            <a:r>
              <a:rPr lang="en-US" altLang="zh-TW" b="1" dirty="0" err="1" smtClean="0"/>
              <a:t>HourlyEmployee</a:t>
            </a:r>
            <a:endParaRPr lang="en-US" altLang="zh-TW" b="1" dirty="0" smtClean="0"/>
          </a:p>
          <a:p>
            <a:pPr lvl="2"/>
            <a:r>
              <a:rPr lang="en-US" altLang="zh-TW" b="1" dirty="0" smtClean="0"/>
              <a:t>Manager</a:t>
            </a:r>
          </a:p>
          <a:p>
            <a:pPr lvl="1"/>
            <a:r>
              <a:rPr lang="en-US" altLang="zh-TW" dirty="0" smtClean="0"/>
              <a:t>Each is "subset" of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Base Class: Employee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definition is just like what we done before</a:t>
            </a:r>
          </a:p>
          <a:p>
            <a:pPr lvl="1"/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 {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family_name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middle_initial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Date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hiring_date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department;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public: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 …</a:t>
            </a:r>
            <a:b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Derived Classes: Manager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Derived class interface only lists </a:t>
            </a:r>
            <a:r>
              <a:rPr lang="en-US" altLang="zh-TW" dirty="0" smtClean="0">
                <a:solidFill>
                  <a:srgbClr val="C00000"/>
                </a:solidFill>
              </a:rPr>
              <a:t>new</a:t>
            </a:r>
            <a:r>
              <a:rPr lang="en-US" altLang="zh-TW" dirty="0" smtClean="0"/>
              <a:t> or "</a:t>
            </a:r>
            <a:r>
              <a:rPr lang="en-US" altLang="zh-TW" dirty="0" smtClean="0">
                <a:solidFill>
                  <a:srgbClr val="C00000"/>
                </a:solidFill>
              </a:rPr>
              <a:t>to be redefined</a:t>
            </a:r>
            <a:r>
              <a:rPr lang="en-US" altLang="zh-TW" dirty="0" smtClean="0"/>
              <a:t>" members </a:t>
            </a:r>
          </a:p>
          <a:p>
            <a:pPr lvl="1">
              <a:defRPr/>
            </a:pPr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Manager: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Employee {	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public inheritance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Employee* group[100];		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people managed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short level;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// …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008000"/>
                </a:solidFill>
              </a:rPr>
              <a:t>All the variables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first_name</a:t>
            </a:r>
            <a:r>
              <a:rPr lang="en-US" altLang="zh-TW" dirty="0" smtClean="0"/>
              <a:t>, department, …) which belong to Employee, the Manager also has them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Pointer’s Conversion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Because a Manager is also an Employee, we can make the Employee‘s pointer point to the Manager</a:t>
            </a:r>
          </a:p>
          <a:p>
            <a:pPr lvl="1">
              <a:defRPr/>
            </a:pPr>
            <a:r>
              <a:rPr lang="en-US" altLang="zh-TW" i="1" dirty="0" smtClean="0">
                <a:cs typeface="+mn-cs"/>
              </a:rPr>
              <a:t>Example</a:t>
            </a:r>
            <a:r>
              <a:rPr lang="en-US" altLang="zh-TW" dirty="0" smtClean="0">
                <a:cs typeface="+mn-cs"/>
              </a:rPr>
              <a:t>: </a:t>
            </a:r>
            <a:r>
              <a:rPr lang="en-US" altLang="zh-TW" dirty="0" smtClean="0">
                <a:solidFill>
                  <a:srgbClr val="008000"/>
                </a:solidFill>
                <a:cs typeface="+mn-cs"/>
              </a:rPr>
              <a:t>(</a:t>
            </a:r>
            <a:r>
              <a:rPr lang="en-US" altLang="zh-TW" dirty="0" err="1" smtClean="0">
                <a:solidFill>
                  <a:srgbClr val="008000"/>
                </a:solidFill>
                <a:cs typeface="+mn-cs"/>
              </a:rPr>
              <a:t>upcasting</a:t>
            </a:r>
            <a:r>
              <a:rPr lang="en-US" altLang="zh-TW" dirty="0" smtClean="0">
                <a:solidFill>
                  <a:srgbClr val="008000"/>
                </a:solidFill>
                <a:cs typeface="+mn-cs"/>
              </a:rPr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Manager m;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Employee *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 &amp;m;		// “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,”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public inheritance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But the inverse conversion (</a:t>
            </a:r>
            <a:r>
              <a:rPr lang="en-US" altLang="zh-TW" dirty="0" err="1" smtClean="0"/>
              <a:t>downcasting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C00000"/>
                </a:solidFill>
              </a:rPr>
              <a:t>will cause a damage</a:t>
            </a:r>
            <a:r>
              <a:rPr lang="en-US" altLang="zh-TW" dirty="0" smtClean="0"/>
              <a:t> (An Employee is not a Manager certainly)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Access Controls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The same </a:t>
            </a:r>
            <a:r>
              <a:rPr lang="en-US" altLang="zh-TW" dirty="0" smtClean="0">
                <a:solidFill>
                  <a:srgbClr val="008000"/>
                </a:solidFill>
              </a:rPr>
              <a:t>access control rules</a:t>
            </a:r>
            <a:r>
              <a:rPr lang="en-US" altLang="zh-TW" dirty="0" smtClean="0"/>
              <a:t> still apply in a inheritance relationship</a:t>
            </a:r>
          </a:p>
          <a:p>
            <a:pPr lvl="1">
              <a:defRPr/>
            </a:pPr>
            <a:r>
              <a:rPr lang="en-US" altLang="zh-TW" dirty="0" smtClean="0"/>
              <a:t>Generally, data member won’t be public (packaging)</a:t>
            </a:r>
          </a:p>
          <a:p>
            <a:pPr lvl="1">
              <a:defRPr/>
            </a:pPr>
            <a:r>
              <a:rPr lang="en-US" altLang="zh-TW" dirty="0" smtClean="0"/>
              <a:t>Use interface to access these data members</a:t>
            </a:r>
          </a:p>
          <a:p>
            <a:pPr lvl="2">
              <a:defRPr/>
            </a:pPr>
            <a:r>
              <a:rPr lang="en-US" altLang="zh-TW" i="1" dirty="0" smtClean="0"/>
              <a:t>Example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“Name is ” &lt;&lt; </a:t>
            </a: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full_name</a:t>
            </a:r>
            <a:r>
              <a:rPr lang="en-US" altLang="zh-TW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if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full_name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() is a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member </a:t>
            </a:r>
            <a: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(interface)</a:t>
            </a:r>
            <a:br>
              <a:rPr lang="en-US" altLang="zh-TW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“Name is ” &lt;&lt; </a:t>
            </a:r>
            <a:r>
              <a:rPr lang="en-US" altLang="zh-TW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family_name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&lt;&lt;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, if </a:t>
            </a: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family_name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US" altLang="zh-TW" sz="2000" b="1" dirty="0" smtClean="0"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member</a:t>
            </a:r>
            <a:br>
              <a:rPr lang="en-US" altLang="zh-TW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5192713" y="3992563"/>
            <a:ext cx="2986087" cy="444500"/>
          </a:xfrm>
          <a:prstGeom prst="wedgeRoundRectCallout">
            <a:avLst>
              <a:gd name="adj1" fmla="val -43456"/>
              <a:gd name="adj2" fmla="val 75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192713" y="5233988"/>
            <a:ext cx="2986087" cy="446087"/>
          </a:xfrm>
          <a:prstGeom prst="wedgeRoundRectCallout">
            <a:avLst>
              <a:gd name="adj1" fmla="val -43456"/>
              <a:gd name="adj2" fmla="val 75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8601</TotalTime>
  <Words>904</Words>
  <Application>Microsoft Office PowerPoint</Application>
  <PresentationFormat>如螢幕大小 (4:3)</PresentationFormat>
  <Paragraphs>213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 Unicode MS</vt:lpstr>
      <vt:lpstr>Shruti</vt:lpstr>
      <vt:lpstr>微軟正黑體</vt:lpstr>
      <vt:lpstr>新細明體</vt:lpstr>
      <vt:lpstr>Arial</vt:lpstr>
      <vt:lpstr>Calibri</vt:lpstr>
      <vt:lpstr>Tw Cen MT</vt:lpstr>
      <vt:lpstr>Wingdings</vt:lpstr>
      <vt:lpstr>Wingdings 2</vt:lpstr>
      <vt:lpstr>4_中庸</vt:lpstr>
      <vt:lpstr>2_中庸</vt:lpstr>
      <vt:lpstr>         Lab 5 Inheritance </vt:lpstr>
      <vt:lpstr>Outline</vt:lpstr>
      <vt:lpstr>Derived Classes (1/3)</vt:lpstr>
      <vt:lpstr>Derived Classes (2/3)</vt:lpstr>
      <vt:lpstr>Derived Classes (3/3)</vt:lpstr>
      <vt:lpstr>Base Class: Employee</vt:lpstr>
      <vt:lpstr>Derived Classes: Manager</vt:lpstr>
      <vt:lpstr>Pointer’s Conversion</vt:lpstr>
      <vt:lpstr>Access Controls</vt:lpstr>
      <vt:lpstr>Constructor</vt:lpstr>
      <vt:lpstr>Execution Order of Constructor</vt:lpstr>
      <vt:lpstr>Copy Ctor &amp; Assignment Operator</vt:lpstr>
      <vt:lpstr>Protected Members</vt:lpstr>
      <vt:lpstr>Different Kind of Inheritance </vt:lpstr>
      <vt:lpstr>final specifier (since c++11)</vt:lpstr>
      <vt:lpstr>Is-a vs. Has-a</vt:lpstr>
      <vt:lpstr>Lab5 Exercise </vt:lpstr>
      <vt:lpstr>Testcase Example</vt:lpstr>
      <vt:lpstr>Problem Formulation</vt:lpstr>
      <vt:lpstr>Salary Formula</vt:lpstr>
      <vt:lpstr>Some Useful Hints</vt:lpstr>
      <vt:lpstr>Output Format </vt:lpstr>
      <vt:lpstr>Execution Result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Lab9 Inheritance</dc:title>
  <dc:creator>skywind Liu</dc:creator>
  <cp:lastModifiedBy>lingege32</cp:lastModifiedBy>
  <cp:revision>441</cp:revision>
  <dcterms:created xsi:type="dcterms:W3CDTF">2011-02-26T07:09:34Z</dcterms:created>
  <dcterms:modified xsi:type="dcterms:W3CDTF">2018-05-10T05:08:44Z</dcterms:modified>
</cp:coreProperties>
</file>