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9" r:id="rId1"/>
    <p:sldMasterId id="2147483711" r:id="rId2"/>
  </p:sldMasterIdLst>
  <p:sldIdLst>
    <p:sldId id="256" r:id="rId3"/>
    <p:sldId id="257" r:id="rId4"/>
    <p:sldId id="320" r:id="rId5"/>
    <p:sldId id="322" r:id="rId6"/>
    <p:sldId id="339" r:id="rId7"/>
    <p:sldId id="268" r:id="rId8"/>
    <p:sldId id="265" r:id="rId9"/>
    <p:sldId id="279" r:id="rId10"/>
    <p:sldId id="288" r:id="rId11"/>
    <p:sldId id="289" r:id="rId12"/>
    <p:sldId id="291" r:id="rId13"/>
    <p:sldId id="284" r:id="rId14"/>
    <p:sldId id="299" r:id="rId15"/>
    <p:sldId id="300" r:id="rId16"/>
    <p:sldId id="301" r:id="rId17"/>
    <p:sldId id="304" r:id="rId18"/>
    <p:sldId id="305" r:id="rId19"/>
    <p:sldId id="340" r:id="rId20"/>
    <p:sldId id="341" r:id="rId21"/>
    <p:sldId id="342" r:id="rId22"/>
    <p:sldId id="343" r:id="rId23"/>
    <p:sldId id="344" r:id="rId24"/>
    <p:sldId id="325" r:id="rId25"/>
    <p:sldId id="314" r:id="rId26"/>
    <p:sldId id="316" r:id="rId27"/>
    <p:sldId id="326" r:id="rId28"/>
    <p:sldId id="328" r:id="rId29"/>
    <p:sldId id="327" r:id="rId3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FFFF"/>
    <a:srgbClr val="6600FF"/>
    <a:srgbClr val="00FF00"/>
    <a:srgbClr val="FA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10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BFCB-FEEF-9345-9D50-B0FC25399A77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5883-B62A-3443-A9B5-48436C68D7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7AA1-3F62-4648-A953-6691EF7E87F3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9F77-3C36-F34A-A796-FCBF8CF8B2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A3ED-E57B-6B43-990D-2BDAC96B8789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1949-4C48-8A44-9DD8-6E77A71B5C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C65EE1-E3A1-CD46-9054-532EBA759FDA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F5143-39DE-7945-8E03-07B32A5ED3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5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8A5A1-8561-3A49-A643-DF0E3F284A22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5B5D-AAE3-9F47-A446-FCF5DB6EFD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5E31-7440-1A4F-A08D-86BA28D862D0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D07F8-1570-2449-86D6-ACE27391A3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21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662B3-D855-8540-A81D-CBFB85F4BC96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C996-B994-D847-87A5-9CEAD42DE5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6B81-C7D1-7641-A0A7-F44EC1EEEC54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EA8F-802E-FC49-A7A7-C0837BEB58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07B7-69D8-1D40-A5E4-4F86B8E806C4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600C-32EE-C441-B0DB-899BEC26C1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CF322-45CC-514A-8463-471C31541341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18FE-4F6C-2644-AECD-E33C37FDC7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B5DF-7DC0-1442-9E84-0452F4BA9C96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D45D-C9A0-6B45-A68E-4C6A2A454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7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E757-A833-D147-B6CC-936A9E7435D2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26E79-A47C-FF44-81C8-4FA872DBF6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DFFF28-58E0-BD4B-A65E-8B6792BFAA47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charset="0"/>
                <a:ea typeface="微軟正黑體" charset="0"/>
              </a:defRPr>
            </a:lvl1pPr>
          </a:lstStyle>
          <a:p>
            <a:pPr>
              <a:defRPr/>
            </a:pPr>
            <a:fld id="{0BDEFDE6-4E41-BC48-B460-8AE80F65A9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3315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3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524411-8B97-504C-A666-CFD86F184E2E}" type="datetimeFigureOut">
              <a:rPr lang="zh-TW" altLang="en-US"/>
              <a:pPr>
                <a:defRPr/>
              </a:pPr>
              <a:t>2018/5/30</a:t>
            </a:fld>
            <a:endParaRPr lang="zh-TW" altLang="en-US"/>
          </a:p>
        </p:txBody>
      </p:sp>
      <p:sp>
        <p:nvSpPr>
          <p:cNvPr id="15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chemeClr val="tx2"/>
                </a:solidFill>
                <a:latin typeface="Arial" charset="0"/>
                <a:ea typeface="新細明體" charset="0"/>
              </a:defRPr>
            </a:lvl1pPr>
          </a:lstStyle>
          <a:p>
            <a:pPr>
              <a:defRPr/>
            </a:pPr>
            <a:fld id="{EB609417-DDB1-124F-8C7A-0DFB41E7096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Lab7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 Dynamic Arrays </a:t>
            </a:r>
            <a:r>
              <a:rPr lang="zh-TW" altLang="en-US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zh-TW" altLang="en-US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&amp;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Streams and File I/O</a:t>
            </a:r>
            <a: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</a:br>
            <a:endParaRPr lang="zh-TW" altLang="en-US" sz="4000" cap="none" dirty="0" smtClean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DEE 1319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Department of Electronics Engineering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National </a:t>
            </a:r>
            <a:r>
              <a:rPr lang="en-US" altLang="zh-TW" sz="2400" dirty="0" err="1">
                <a:latin typeface="+mn-lt"/>
              </a:rPr>
              <a:t>Chiao</a:t>
            </a:r>
            <a:r>
              <a:rPr lang="en-US" altLang="zh-TW" sz="2400" dirty="0">
                <a:latin typeface="+mn-lt"/>
              </a:rPr>
              <a:t> Tung </a:t>
            </a:r>
            <a:r>
              <a:rPr lang="en-US" altLang="zh-TW" sz="2400" dirty="0" smtClean="0">
                <a:latin typeface="+mn-lt"/>
              </a:rPr>
              <a:t>University</a:t>
            </a:r>
            <a:endParaRPr lang="en-US" altLang="zh-TW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Creating Dynamic Arrays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246063" y="1600200"/>
            <a:ext cx="8767762" cy="5076825"/>
          </a:xfrm>
        </p:spPr>
        <p:txBody>
          <a:bodyPr/>
          <a:lstStyle/>
          <a:p>
            <a:r>
              <a:rPr lang="en-US" altLang="zh-TW">
                <a:latin typeface="Arial Unicode MS" charset="0"/>
                <a:ea typeface="Arial Unicode MS" charset="0"/>
              </a:rPr>
              <a:t>Use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new[]</a:t>
            </a:r>
            <a:r>
              <a:rPr lang="en-US" altLang="zh-TW">
                <a:latin typeface="Arial Unicode MS" charset="0"/>
                <a:ea typeface="Arial Unicode MS" charset="0"/>
              </a:rPr>
              <a:t> operator </a:t>
            </a:r>
            <a:r>
              <a:rPr lang="en-US" altLang="zh-TW">
                <a:latin typeface="Arial Unicode MS" charset="0"/>
                <a:ea typeface="Arial Unicode MS" charset="0"/>
                <a:sym typeface="Wingdings" charset="2"/>
              </a:rPr>
              <a:t> </a:t>
            </a:r>
            <a:r>
              <a:rPr lang="en-US" altLang="zh-TW">
                <a:latin typeface="Arial Unicode MS" charset="0"/>
                <a:ea typeface="Arial Unicode MS" charset="0"/>
              </a:rPr>
              <a:t>X *pX = new X[</a:t>
            </a:r>
            <a:r>
              <a:rPr lang="en-US" altLang="zh-TW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sz</a:t>
            </a:r>
            <a:r>
              <a:rPr lang="en-US" altLang="zh-TW">
                <a:latin typeface="Arial Unicode MS" charset="0"/>
                <a:ea typeface="Arial Unicode MS" charset="0"/>
              </a:rPr>
              <a:t>];</a:t>
            </a:r>
          </a:p>
          <a:p>
            <a:pPr lvl="1"/>
            <a:r>
              <a:rPr lang="en-US" altLang="zh-TW" sz="24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sz</a:t>
            </a:r>
            <a:r>
              <a:rPr lang="en-US" altLang="zh-TW" sz="2400">
                <a:latin typeface="Arial Unicode MS" charset="0"/>
                <a:ea typeface="Arial Unicode MS" charset="0"/>
              </a:rPr>
              <a:t> can be a variable, determined at </a:t>
            </a: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runtime</a:t>
            </a:r>
          </a:p>
          <a:p>
            <a:pPr lvl="1"/>
            <a:r>
              <a:rPr lang="en-US" altLang="zh-TW" sz="2400">
                <a:latin typeface="Arial Unicode MS" charset="0"/>
                <a:ea typeface="Arial Unicode MS" charset="0"/>
              </a:rPr>
              <a:t>Dynamically allocate enough memory for </a:t>
            </a:r>
            <a:r>
              <a:rPr lang="en-US" altLang="zh-TW" sz="24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sz</a:t>
            </a:r>
            <a:r>
              <a:rPr lang="en-US" altLang="zh-TW" sz="2400">
                <a:latin typeface="Arial Unicode MS" charset="0"/>
                <a:ea typeface="Arial Unicode MS" charset="0"/>
              </a:rPr>
              <a:t> elements of X</a:t>
            </a:r>
          </a:p>
          <a:p>
            <a:pPr lvl="1"/>
            <a:r>
              <a:rPr lang="en-US" altLang="zh-TW" sz="2400">
                <a:latin typeface="Arial Unicode MS" charset="0"/>
                <a:ea typeface="Arial Unicode MS" charset="0"/>
              </a:rPr>
              <a:t>Return the start address with type X*</a:t>
            </a:r>
          </a:p>
          <a:p>
            <a:pPr lvl="1"/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If X is a user-defined type, </a:t>
            </a:r>
            <a:r>
              <a:rPr lang="en-US" altLang="zh-TW" sz="2400" b="1">
                <a:solidFill>
                  <a:srgbClr val="7030A0"/>
                </a:solidFill>
                <a:latin typeface="Arial Unicode MS" charset="0"/>
                <a:ea typeface="Arial Unicode MS" charset="0"/>
              </a:rPr>
              <a:t>default ctor of X </a:t>
            </a: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is invoked for </a:t>
            </a:r>
            <a:r>
              <a:rPr lang="en-US" altLang="zh-TW" sz="24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every </a:t>
            </a: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element in this dynamic array </a:t>
            </a:r>
            <a:r>
              <a:rPr lang="en-US" altLang="zh-TW" sz="24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in order</a:t>
            </a:r>
          </a:p>
          <a:p>
            <a:pPr lvl="1"/>
            <a:r>
              <a:rPr lang="en-US" altLang="zh-TW" sz="2400">
                <a:latin typeface="Arial Unicode MS" charset="0"/>
                <a:ea typeface="Arial Unicode MS" charset="0"/>
              </a:rPr>
              <a:t>What if there is no default ctor? </a:t>
            </a:r>
            <a:r>
              <a:rPr lang="en-US" altLang="zh-TW" sz="2400">
                <a:latin typeface="Arial Unicode MS" charset="0"/>
                <a:ea typeface="Arial Unicode MS" charset="0"/>
                <a:sym typeface="Wingdings" charset="2"/>
              </a:rPr>
              <a:t> </a:t>
            </a:r>
            <a:r>
              <a:rPr lang="en-US" altLang="zh-TW" sz="24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new[] is not allowed!</a:t>
            </a:r>
          </a:p>
          <a:p>
            <a:pPr>
              <a:lnSpc>
                <a:spcPts val="22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	int sz = 10;</a:t>
            </a:r>
          </a:p>
          <a:p>
            <a:pPr>
              <a:lnSpc>
                <a:spcPts val="22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	double *pd = new double[sz]; //ok, double is a built-in data type</a:t>
            </a:r>
          </a:p>
          <a:p>
            <a:pPr>
              <a:lnSpc>
                <a:spcPts val="22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	//assume class X has default ctor and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class</a:t>
            </a:r>
            <a:r>
              <a:rPr lang="en-US" altLang="zh-TW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Y doesn't</a:t>
            </a:r>
          </a:p>
          <a:p>
            <a:pPr>
              <a:lnSpc>
                <a:spcPts val="22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	X* pX = new X[sz];  //ok, call default ctor for </a:t>
            </a: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pX[0], pX[1], …, pX[sz-1]</a:t>
            </a:r>
          </a:p>
          <a:p>
            <a:pPr>
              <a:lnSpc>
                <a:spcPts val="2200"/>
              </a:lnSpc>
              <a:buFont typeface="Wingdings" charset="2"/>
              <a:buNone/>
            </a:pP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	</a:t>
            </a:r>
            <a:r>
              <a:rPr lang="en-US" altLang="zh-TW" sz="2000">
                <a:latin typeface="Arial Unicode MS" charset="0"/>
                <a:ea typeface="Arial Unicode MS" charset="0"/>
              </a:rPr>
              <a:t>Y* pY = new Y[sz];  //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error</a:t>
            </a:r>
            <a:r>
              <a:rPr lang="en-US" altLang="zh-TW" sz="2000">
                <a:latin typeface="Arial Unicode MS" charset="0"/>
                <a:ea typeface="Arial Unicode MS" charset="0"/>
              </a:rPr>
              <a:t> !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No</a:t>
            </a:r>
            <a:r>
              <a:rPr lang="en-US" altLang="zh-TW" sz="2000">
                <a:latin typeface="Arial Unicode MS" charset="0"/>
                <a:ea typeface="Arial Unicode MS" charset="0"/>
              </a:rPr>
              <a:t> default ctor is available </a:t>
            </a:r>
          </a:p>
          <a:p>
            <a:pPr lvl="1"/>
            <a:endParaRPr lang="en-US" altLang="zh-TW" sz="24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Destroying Dynamic Arrays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Use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delete[]</a:t>
            </a:r>
            <a:r>
              <a:rPr lang="en-US" altLang="zh-TW">
                <a:latin typeface="Arial Unicode MS" charset="0"/>
                <a:ea typeface="Arial Unicode MS" charset="0"/>
              </a:rPr>
              <a:t> operator </a:t>
            </a:r>
            <a:r>
              <a:rPr lang="en-US" altLang="zh-TW">
                <a:latin typeface="Arial Unicode MS" charset="0"/>
                <a:ea typeface="Arial Unicode MS" charset="0"/>
                <a:sym typeface="Wingdings" charset="2"/>
              </a:rPr>
              <a:t></a:t>
            </a:r>
            <a:r>
              <a:rPr lang="en-US" altLang="zh-TW">
                <a:latin typeface="Arial Unicode MS" charset="0"/>
                <a:ea typeface="Arial Unicode MS" charset="0"/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delete[] pX;</a:t>
            </a: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</a:rPr>
              <a:t>no need to put 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sz</a:t>
            </a:r>
            <a:r>
              <a:rPr lang="en-US" altLang="zh-TW" sz="2000">
                <a:latin typeface="Arial Unicode MS" charset="0"/>
                <a:ea typeface="Arial Unicode MS" charset="0"/>
              </a:rPr>
              <a:t> in []</a:t>
            </a: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</a:rPr>
              <a:t>need [] to tell compiler that pX points to an array instead of a single object</a:t>
            </a: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</a:rPr>
              <a:t>dynamically deallocated previously-allocated memory</a:t>
            </a:r>
          </a:p>
          <a:p>
            <a:pPr lvl="1"/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no</a:t>
            </a:r>
            <a:r>
              <a:rPr lang="en-US" altLang="zh-TW" sz="2000">
                <a:latin typeface="Arial Unicode MS" charset="0"/>
                <a:ea typeface="Arial Unicode MS" charset="0"/>
              </a:rPr>
              <a:t> return value</a:t>
            </a:r>
          </a:p>
          <a:p>
            <a:pPr lvl="1"/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if X is a user-defined type, </a:t>
            </a:r>
            <a:r>
              <a:rPr lang="en-US" altLang="zh-TW" sz="2000" b="1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dtor of X</a:t>
            </a:r>
            <a:r>
              <a:rPr lang="en-US" altLang="zh-TW" sz="2000" b="1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is invoked for </a:t>
            </a: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every</a:t>
            </a:r>
            <a:r>
              <a:rPr lang="en-US" altLang="zh-TW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element in this dynamic array </a:t>
            </a: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in reverse order</a:t>
            </a:r>
          </a:p>
          <a:p>
            <a:pPr lvl="1">
              <a:buFont typeface="Wingdings 2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delete[] pd;</a:t>
            </a:r>
          </a:p>
          <a:p>
            <a:pPr lvl="1">
              <a:buFont typeface="Wingdings 2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delete[] pX; //</a:t>
            </a: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call dtor for pX[sz-1], pX[sz-2], …,pX[0]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Destructors 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>
          <a:xfrm>
            <a:off x="612775" y="1616075"/>
            <a:ext cx="8418513" cy="5016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class intArr{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int size,*arr;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public: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</a:t>
            </a:r>
            <a:r>
              <a:rPr lang="en-US" altLang="zh-TW" sz="20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intArr</a:t>
            </a:r>
            <a:r>
              <a:rPr lang="en-US" altLang="zh-TW" sz="2000">
                <a:latin typeface="Arial Unicode MS" charset="0"/>
                <a:ea typeface="Arial Unicode MS" charset="0"/>
              </a:rPr>
              <a:t>(int sz) :size(sz) {arr = new int[sz]; }  //</a:t>
            </a:r>
            <a:r>
              <a:rPr lang="en-US" altLang="zh-TW" sz="20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ctor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~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intArr();</a:t>
            </a:r>
            <a:r>
              <a:rPr lang="en-US" altLang="zh-TW" sz="2000">
                <a:latin typeface="Arial Unicode MS" charset="0"/>
                <a:ea typeface="Arial Unicode MS" charset="0"/>
              </a:rPr>
              <a:t>                                                    //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dtor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int&amp; operator[](int idx);  //access idx-th element with range checking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};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intArr::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~</a:t>
            </a:r>
            <a:r>
              <a:rPr lang="en-US" altLang="zh-TW" sz="2000">
                <a:latin typeface="Arial Unicode MS" charset="0"/>
                <a:ea typeface="Arial Unicode MS" charset="0"/>
              </a:rPr>
              <a:t>intArr(       ){ //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NO</a:t>
            </a:r>
            <a:r>
              <a:rPr lang="en-US" altLang="zh-TW" sz="2000">
                <a:latin typeface="Arial Unicode MS" charset="0"/>
                <a:ea typeface="Arial Unicode MS" charset="0"/>
              </a:rPr>
              <a:t> return type and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NO</a:t>
            </a:r>
            <a:r>
              <a:rPr lang="en-US" altLang="zh-TW" sz="2000">
                <a:latin typeface="Arial Unicode MS" charset="0"/>
                <a:ea typeface="Arial Unicode MS" charset="0"/>
              </a:rPr>
              <a:t> parameters are allowed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    delete[] arr; // dellocation here, no memory leak now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2"/>
              <a:buChar char="p"/>
            </a:pPr>
            <a:r>
              <a:rPr lang="en-US" altLang="zh-TW" sz="2400">
                <a:latin typeface="Arial Unicode MS" charset="0"/>
                <a:ea typeface="Arial Unicode MS" charset="0"/>
              </a:rPr>
              <a:t>dtor is </a:t>
            </a: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automatically</a:t>
            </a:r>
            <a:r>
              <a:rPr lang="en-US" altLang="zh-TW" sz="2400">
                <a:latin typeface="Arial Unicode MS" charset="0"/>
                <a:ea typeface="Arial Unicode MS" charset="0"/>
              </a:rPr>
              <a:t> invoked right before an object is destroyed</a:t>
            </a:r>
          </a:p>
          <a:p>
            <a:pPr lvl="1">
              <a:lnSpc>
                <a:spcPct val="90000"/>
              </a:lnSpc>
              <a:buFont typeface="Wingdings" charset="2"/>
              <a:buChar char="p"/>
            </a:pPr>
            <a:r>
              <a:rPr lang="en-US" altLang="zh-TW" sz="2400">
                <a:latin typeface="Arial Unicode MS" charset="0"/>
                <a:ea typeface="Arial Unicode MS" charset="0"/>
              </a:rPr>
              <a:t>Mainly for </a:t>
            </a: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clean-up</a:t>
            </a:r>
            <a:r>
              <a:rPr lang="en-US" altLang="zh-TW" sz="2400">
                <a:latin typeface="Arial Unicode MS" charset="0"/>
                <a:ea typeface="Arial Unicode MS" charset="0"/>
              </a:rPr>
              <a:t> operations  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66700" y="4186238"/>
            <a:ext cx="349250" cy="282575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 Unicode MS" charset="0"/>
              <a:ea typeface="Arial Unicode MS" charset="0"/>
            </a:endParaRP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2346325" y="4181475"/>
            <a:ext cx="349250" cy="282575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File I/O Libraries</a:t>
            </a:r>
          </a:p>
        </p:txBody>
      </p:sp>
      <p:sp>
        <p:nvSpPr>
          <p:cNvPr id="27650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Arial Unicode MS" charset="0"/>
                <a:ea typeface="Arial Unicode MS" charset="0"/>
              </a:rPr>
              <a:t>To allow both file input and output in your</a:t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r>
              <a:rPr lang="en-US" altLang="zh-TW">
                <a:latin typeface="Arial Unicode MS" charset="0"/>
                <a:ea typeface="Arial Unicode MS" charset="0"/>
              </a:rPr>
              <a:t>program:</a:t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r>
              <a:rPr lang="en-US" altLang="zh-TW">
                <a:latin typeface="Arial Unicode MS" charset="0"/>
                <a:ea typeface="Arial Unicode MS" charset="0"/>
              </a:rPr>
              <a:t/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#include</a:t>
            </a:r>
            <a:r>
              <a:rPr lang="en-US" altLang="zh-TW" sz="2000">
                <a:latin typeface="Arial Unicode MS" charset="0"/>
                <a:ea typeface="Arial Unicode MS" charset="0"/>
              </a:rPr>
              <a:t> &lt;fstream&gt;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using namespace</a:t>
            </a:r>
            <a:r>
              <a:rPr lang="en-US" altLang="zh-TW" sz="2000">
                <a:latin typeface="Arial Unicode MS" charset="0"/>
                <a:ea typeface="Arial Unicode MS" charset="0"/>
              </a:rPr>
              <a:t> std;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endParaRPr lang="en-US" altLang="zh-TW" sz="2000">
              <a:latin typeface="Arial Unicode MS" charset="0"/>
              <a:ea typeface="Arial Unicode MS" charset="0"/>
            </a:endParaRPr>
          </a:p>
          <a:p>
            <a:pPr>
              <a:buFont typeface="Wingdings" charset="2"/>
              <a:buNone/>
            </a:pPr>
            <a:r>
              <a:rPr lang="en-US" altLang="zh-TW">
                <a:latin typeface="Arial Unicode MS" charset="0"/>
                <a:ea typeface="Arial Unicode MS" charset="0"/>
              </a:rPr>
              <a:t>		     OR</a:t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endParaRPr lang="en-US" altLang="zh-TW" sz="700">
              <a:latin typeface="Arial Unicode MS" charset="0"/>
              <a:ea typeface="Arial Unicode MS" charset="0"/>
            </a:endParaRPr>
          </a:p>
          <a:p>
            <a:pPr>
              <a:buFont typeface="Wingdings" charset="2"/>
              <a:buNone/>
            </a:pPr>
            <a:r>
              <a:rPr lang="en-US" altLang="zh-TW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   </a:t>
            </a:r>
            <a:r>
              <a:rPr lang="en-US" altLang="zh-TW" sz="2000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#include</a:t>
            </a:r>
            <a:r>
              <a:rPr lang="en-US" altLang="zh-TW" sz="2000">
                <a:latin typeface="Arial Unicode MS" charset="0"/>
                <a:ea typeface="Arial Unicode MS" charset="0"/>
              </a:rPr>
              <a:t> &lt;fstream&gt;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using</a:t>
            </a:r>
            <a:r>
              <a:rPr lang="en-US" altLang="zh-TW" sz="2000">
                <a:latin typeface="Arial Unicode MS" charset="0"/>
                <a:ea typeface="Arial Unicode MS" charset="0"/>
              </a:rPr>
              <a:t> std::ifstream;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3333FF"/>
                </a:solidFill>
                <a:latin typeface="Arial Unicode MS" charset="0"/>
                <a:ea typeface="Arial Unicode MS" charset="0"/>
              </a:rPr>
              <a:t>using</a:t>
            </a:r>
            <a:r>
              <a:rPr lang="en-US" altLang="zh-TW" sz="2000">
                <a:latin typeface="Arial Unicode MS" charset="0"/>
                <a:ea typeface="Arial Unicode MS" charset="0"/>
              </a:rPr>
              <a:t> std::ofstream;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File Open and Close</a:t>
            </a:r>
          </a:p>
        </p:txBody>
      </p:sp>
      <p:sp>
        <p:nvSpPr>
          <p:cNvPr id="28674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Two ways for file open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Method 1</a:t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r>
              <a:rPr lang="en-US" altLang="zh-TW"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ifstream ifs(“pathname/input_file_name”);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ofstream ofs(“pathname/output_file_name”);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Method 2</a:t>
            </a:r>
            <a:br>
              <a:rPr lang="en-US" altLang="zh-TW">
                <a:latin typeface="Arial Unicode MS" charset="0"/>
                <a:ea typeface="Arial Unicode MS" charset="0"/>
              </a:rPr>
            </a:br>
            <a:r>
              <a:rPr lang="en-US" altLang="zh-TW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ifstream ifs;	ifs.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open</a:t>
            </a:r>
            <a:r>
              <a:rPr lang="en-US" altLang="zh-TW" sz="2000">
                <a:latin typeface="Arial Unicode MS" charset="0"/>
                <a:ea typeface="Arial Unicode MS" charset="0"/>
              </a:rPr>
              <a:t>(“pathname/input_file_name”);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ofstream ofs;	ofs.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open</a:t>
            </a:r>
            <a:r>
              <a:rPr lang="en-US" altLang="zh-TW" sz="2000">
                <a:latin typeface="Arial Unicode MS" charset="0"/>
                <a:ea typeface="Arial Unicode MS" charset="0"/>
              </a:rPr>
              <a:t>(“pathname/output_file_name”);</a:t>
            </a:r>
          </a:p>
          <a:p>
            <a:pPr>
              <a:lnSpc>
                <a:spcPct val="90000"/>
              </a:lnSpc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Close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ifs.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close</a:t>
            </a:r>
            <a:r>
              <a:rPr lang="en-US" altLang="zh-TW" sz="2000">
                <a:latin typeface="Arial Unicode MS" charset="0"/>
                <a:ea typeface="Arial Unicode MS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 ofs.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close</a:t>
            </a:r>
            <a:r>
              <a:rPr lang="en-US" altLang="zh-TW" sz="2000">
                <a:latin typeface="Arial Unicode MS" charset="0"/>
                <a:ea typeface="Arial Unicode MS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Streams Usage</a:t>
            </a:r>
          </a:p>
        </p:txBody>
      </p:sp>
      <p:sp>
        <p:nvSpPr>
          <p:cNvPr id="29698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latin typeface="Arial Unicode MS" charset="0"/>
                <a:ea typeface="Arial Unicode MS" charset="0"/>
              </a:rPr>
              <a:t>Once </a:t>
            </a:r>
            <a:r>
              <a:rPr lang="en-US" altLang="zh-TW" sz="28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input/output file stream </a:t>
            </a:r>
            <a:r>
              <a:rPr lang="en-US" altLang="zh-TW" sz="2800">
                <a:latin typeface="Arial Unicode MS" charset="0"/>
                <a:ea typeface="Arial Unicode MS" charset="0"/>
              </a:rPr>
              <a:t>are successfully opened </a:t>
            </a:r>
            <a:r>
              <a:rPr lang="en-US" altLang="zh-TW" sz="2800">
                <a:latin typeface="Arial Unicode MS" charset="0"/>
                <a:ea typeface="Arial Unicode MS" charset="0"/>
                <a:sym typeface="Wingdings" charset="2"/>
              </a:rPr>
              <a:t> You can </a:t>
            </a:r>
            <a:r>
              <a:rPr lang="en-US" altLang="zh-TW" sz="2800">
                <a:latin typeface="Arial Unicode MS" charset="0"/>
                <a:ea typeface="Arial Unicode MS" charset="0"/>
              </a:rPr>
              <a:t>use them just like </a:t>
            </a:r>
            <a:r>
              <a:rPr lang="en-US" altLang="zh-TW" sz="28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input/output streams</a:t>
            </a:r>
            <a:r>
              <a:rPr lang="en-US" altLang="zh-TW" sz="24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/>
            </a:r>
            <a:br>
              <a:rPr lang="en-US" altLang="zh-TW" sz="2400">
                <a:solidFill>
                  <a:srgbClr val="008000"/>
                </a:solidFill>
                <a:latin typeface="Arial Unicode MS" charset="0"/>
                <a:ea typeface="Arial Unicode MS" charset="0"/>
              </a:rPr>
            </a:br>
            <a:endParaRPr lang="en-US" altLang="zh-TW" sz="2400">
              <a:solidFill>
                <a:srgbClr val="008000"/>
              </a:solidFill>
              <a:latin typeface="Arial Unicode MS" charset="0"/>
              <a:ea typeface="Arial Unicode MS" charset="0"/>
            </a:endParaRPr>
          </a:p>
          <a:p>
            <a:r>
              <a:rPr lang="en-US" altLang="zh-TW" sz="2000">
                <a:latin typeface="Arial Unicode MS" charset="0"/>
                <a:ea typeface="Arial Unicode MS" charset="0"/>
              </a:rPr>
              <a:t>int i;	double d;  char str[100];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ifstream ifs(“ifilename”);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ifs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&gt;&gt;</a:t>
            </a:r>
            <a:r>
              <a:rPr lang="en-US" altLang="zh-TW" sz="2000">
                <a:latin typeface="Arial Unicode MS" charset="0"/>
                <a:ea typeface="Arial Unicode MS" charset="0"/>
              </a:rPr>
              <a:t> i &gt;&gt; d;	ifs.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getline</a:t>
            </a:r>
            <a:r>
              <a:rPr lang="en-US" altLang="zh-TW" sz="2000">
                <a:latin typeface="Arial Unicode MS" charset="0"/>
                <a:ea typeface="Arial Unicode MS" charset="0"/>
              </a:rPr>
              <a:t>(str, 100);  //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not from keyboard but input file</a:t>
            </a:r>
            <a:b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ofstream ofs(“ofilename”);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ofs &lt;&lt; i &lt;&lt; endl &lt;&lt;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setprecision</a:t>
            </a:r>
            <a:r>
              <a:rPr lang="en-US" altLang="zh-TW" sz="2000">
                <a:latin typeface="Arial Unicode MS" charset="0"/>
                <a:ea typeface="Arial Unicode MS" charset="0"/>
              </a:rPr>
              <a:t>(8) &lt;&lt; fixed &lt;&lt; d;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ofs.put(‘\n’);	//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not to screen but output file</a:t>
            </a:r>
            <a:b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</a:br>
            <a:endParaRPr lang="en-US" altLang="zh-TW" sz="2000">
              <a:solidFill>
                <a:srgbClr val="FF0000"/>
              </a:solidFill>
              <a:latin typeface="Arial Unicode MS" charset="0"/>
              <a:ea typeface="Arial Unicode MS" charset="0"/>
            </a:endParaRPr>
          </a:p>
          <a:p>
            <a:endParaRPr lang="zh-TW" altLang="en-US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Checking File Open Success</a:t>
            </a:r>
          </a:p>
        </p:txBody>
      </p:sp>
      <p:sp>
        <p:nvSpPr>
          <p:cNvPr id="30722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File opens could fail</a:t>
            </a:r>
          </a:p>
          <a:p>
            <a:pPr lvl="1">
              <a:lnSpc>
                <a:spcPct val="8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If input file doesn’t exist</a:t>
            </a:r>
          </a:p>
          <a:p>
            <a:pPr lvl="1">
              <a:lnSpc>
                <a:spcPct val="8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No write permissions to output file</a:t>
            </a:r>
          </a:p>
          <a:p>
            <a:pPr lvl="1">
              <a:lnSpc>
                <a:spcPct val="8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Unexpected results</a:t>
            </a:r>
          </a:p>
          <a:p>
            <a:pPr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Use member function </a:t>
            </a:r>
            <a:r>
              <a:rPr lang="en-US" altLang="zh-TW" sz="25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fail() </a:t>
            </a:r>
            <a:r>
              <a:rPr lang="en-US" altLang="zh-TW" sz="2500">
                <a:latin typeface="Arial Unicode MS" charset="0"/>
                <a:ea typeface="Arial Unicode MS" charset="0"/>
              </a:rPr>
              <a:t>or </a:t>
            </a:r>
            <a:r>
              <a:rPr lang="en-US" altLang="zh-TW" sz="25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operator ! 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2200">
                <a:latin typeface="Arial Unicode MS" charset="0"/>
                <a:ea typeface="Arial Unicode MS" charset="0"/>
              </a:rPr>
              <a:t/>
            </a:r>
            <a:br>
              <a:rPr lang="en-US" altLang="zh-TW" sz="22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ifstream ifs(“in.txt”);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 (ifs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.fail</a:t>
            </a:r>
            <a:r>
              <a:rPr lang="en-US" altLang="zh-TW" sz="2000">
                <a:latin typeface="Arial Unicode MS" charset="0"/>
                <a:ea typeface="Arial Unicode MS" charset="0"/>
              </a:rPr>
              <a:t>()){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cout &lt;&lt; “File open failed.” &lt;&lt; endl;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exit(1);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}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/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ofstream ofs(“out.txt”);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if(</a:t>
            </a:r>
            <a:r>
              <a:rPr lang="en-US" altLang="zh-TW" sz="20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!</a:t>
            </a:r>
            <a:r>
              <a:rPr lang="en-US" altLang="zh-TW" sz="2000">
                <a:latin typeface="Arial Unicode MS" charset="0"/>
                <a:ea typeface="Arial Unicode MS" charset="0"/>
              </a:rPr>
              <a:t>ofs){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cout &lt;&lt; “Output file open failed.” &lt;&lt; endl;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exit(1);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TW" altLang="en-US" sz="25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Checking End of File</a:t>
            </a:r>
          </a:p>
        </p:txBody>
      </p:sp>
      <p:sp>
        <p:nvSpPr>
          <p:cNvPr id="31746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Use loop to process file until end</a:t>
            </a:r>
          </a:p>
          <a:p>
            <a:pPr lvl="1">
              <a:lnSpc>
                <a:spcPct val="9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Typical approach</a:t>
            </a:r>
          </a:p>
          <a:p>
            <a:pPr>
              <a:lnSpc>
                <a:spcPct val="9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Test for end of file</a:t>
            </a:r>
          </a:p>
          <a:p>
            <a:pPr lvl="1">
              <a:lnSpc>
                <a:spcPct val="9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Member function eof() </a:t>
            </a:r>
          </a:p>
          <a:p>
            <a:pPr lvl="1">
              <a:lnSpc>
                <a:spcPct val="90000"/>
              </a:lnSpc>
            </a:pPr>
            <a:r>
              <a:rPr lang="en-US" altLang="zh-TW" sz="2200">
                <a:latin typeface="Arial Unicode MS" charset="0"/>
                <a:ea typeface="Arial Unicode MS" charset="0"/>
              </a:rPr>
              <a:t>eof() returns true if end-of-file is reached</a:t>
            </a:r>
            <a:endParaRPr lang="en-US" altLang="zh-TW" sz="2200">
              <a:solidFill>
                <a:srgbClr val="3333FF"/>
              </a:solidFill>
              <a:latin typeface="Arial Unicode MS" charset="0"/>
              <a:ea typeface="Arial Unicode MS" charset="0"/>
            </a:endParaRPr>
          </a:p>
          <a:p>
            <a:pPr lvl="1">
              <a:lnSpc>
                <a:spcPct val="90000"/>
              </a:lnSpc>
              <a:buFont typeface="Wingdings 2" charset="2"/>
              <a:buNone/>
            </a:pPr>
            <a:r>
              <a:rPr lang="en-US" altLang="zh-TW" sz="700">
                <a:latin typeface="Arial Unicode MS" charset="0"/>
                <a:ea typeface="Arial Unicode MS" charset="0"/>
              </a:rPr>
              <a:t/>
            </a:r>
            <a:br>
              <a:rPr lang="en-US" altLang="zh-TW" sz="7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char next;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ifs.get(next);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while (!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ifs.eof()</a:t>
            </a:r>
            <a:r>
              <a:rPr lang="en-US" altLang="zh-TW" sz="2000">
                <a:latin typeface="Arial Unicode MS" charset="0"/>
                <a:ea typeface="Arial Unicode MS" charset="0"/>
              </a:rPr>
              <a:t>){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cout &lt;&lt; next;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ifs.get(next);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100">
              <a:solidFill>
                <a:srgbClr val="3333FF"/>
              </a:solidFill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Lab7 Exercise (1/3)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Create a class named </a:t>
            </a:r>
            <a:r>
              <a:rPr lang="en-US" altLang="zh-TW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Vector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that has three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member variable:</a:t>
            </a: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begin</a:t>
            </a:r>
          </a:p>
          <a:p>
            <a:pPr lvl="2">
              <a:buFont typeface="Wingdings" panose="05000000000000000000" pitchFamily="2" charset="2"/>
              <a:buChar char=""/>
              <a:defRPr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</a:t>
            </a:r>
            <a:r>
              <a:rPr lang="en-US" altLang="zh-TW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dynamic array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 string used to store the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 data </a:t>
            </a: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capacity</a:t>
            </a:r>
          </a:p>
          <a:p>
            <a:pPr lvl="2">
              <a:buFont typeface="Wingdings" panose="05000000000000000000" pitchFamily="2" charset="2"/>
              <a:buChar char=""/>
              <a:defRPr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 integer to store the size of the array</a:t>
            </a:r>
            <a:endParaRPr lang="zh-TW" altLang="en-US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size</a:t>
            </a:r>
          </a:p>
          <a:p>
            <a:pPr lvl="2">
              <a:buFont typeface="Wingdings" panose="05000000000000000000" pitchFamily="2" charset="2"/>
              <a:buChar char=""/>
              <a:defRPr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integer to store how many data in the array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Lab7 Exercise (2/3)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94113" y="5319713"/>
            <a:ext cx="1654175" cy="850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795" name="矩形 5"/>
          <p:cNvSpPr>
            <a:spLocks noChangeArrowheads="1"/>
          </p:cNvSpPr>
          <p:nvPr/>
        </p:nvSpPr>
        <p:spPr bwMode="auto">
          <a:xfrm>
            <a:off x="839788" y="1700213"/>
            <a:ext cx="60785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2000">
                <a:latin typeface="Arial Unicode MS" charset="0"/>
                <a:ea typeface="Arial Unicode MS" charset="0"/>
              </a:rPr>
              <a:t>When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you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put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the data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into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the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array,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you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have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to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check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whether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the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capacity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has been full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or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not. </a:t>
            </a:r>
          </a:p>
          <a:p>
            <a:r>
              <a:rPr lang="en-US" altLang="zh-TW" sz="2000">
                <a:latin typeface="Arial Unicode MS" charset="0"/>
                <a:ea typeface="Arial Unicode MS" charset="0"/>
              </a:rPr>
              <a:t>If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so, you have to increase  the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capacity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of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the</a:t>
            </a:r>
            <a:r>
              <a:rPr lang="zh-TW" altLang="en-US" sz="2000">
                <a:latin typeface="Arial Unicode MS" charset="0"/>
                <a:ea typeface="Arial Unicode MS" charset="0"/>
              </a:rPr>
              <a:t> </a:t>
            </a:r>
            <a:r>
              <a:rPr lang="en-US" altLang="zh-TW" sz="2000">
                <a:latin typeface="Arial Unicode MS" charset="0"/>
                <a:ea typeface="Arial Unicode MS" charset="0"/>
              </a:rPr>
              <a:t>array</a:t>
            </a:r>
            <a:endParaRPr lang="zh-TW" altLang="en-US" sz="2000">
              <a:latin typeface="Arial Unicode MS" charset="0"/>
              <a:ea typeface="Arial Unicode MS" charset="0"/>
            </a:endParaRPr>
          </a:p>
          <a:p>
            <a:r>
              <a:rPr lang="en-US" altLang="zh-TW" sz="2000">
                <a:latin typeface="Arial Unicode MS" charset="0"/>
                <a:ea typeface="Arial Unicode MS" charset="0"/>
              </a:rPr>
              <a:t>by using the following formula</a:t>
            </a:r>
          </a:p>
          <a:p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max(capacity+1, capacity*3)</a:t>
            </a:r>
          </a:p>
        </p:txBody>
      </p:sp>
      <p:pic>
        <p:nvPicPr>
          <p:cNvPr id="33796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325" y="3602038"/>
            <a:ext cx="4400550" cy="23526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>
                <a:latin typeface="Arial Unicode MS" charset="0"/>
                <a:ea typeface="Arial Unicode MS" charset="0"/>
              </a:rPr>
              <a:t>Outline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D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ynamic </a:t>
            </a:r>
            <a:r>
              <a:rPr lang="en-US" altLang="zh-TW" dirty="0">
                <a:latin typeface="Arial Unicode MS" charset="0"/>
                <a:ea typeface="Arial Unicode MS" charset="0"/>
              </a:rPr>
              <a:t>memory</a:t>
            </a:r>
          </a:p>
          <a:p>
            <a:pPr marL="400050" indent="-400050" eaLnBrk="1" hangingPunct="1"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Streams &amp; File I/O</a:t>
            </a: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Lab7 exercise</a:t>
            </a: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Lab7 homework</a:t>
            </a: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Lab7 Exercise (3/3)</a:t>
            </a:r>
            <a:endParaRPr lang="zh-TW" altLang="en-US"/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0313"/>
          </a:xfrm>
        </p:spPr>
        <p:txBody>
          <a:bodyPr/>
          <a:lstStyle/>
          <a:p>
            <a:r>
              <a:rPr lang="en-US" altLang="zh-TW">
                <a:latin typeface="Arial Unicode MS" charset="0"/>
                <a:ea typeface="Arial Unicode MS" charset="0"/>
              </a:rPr>
              <a:t>Write appropriate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ctor, dtor, member functions </a:t>
            </a:r>
            <a:r>
              <a:rPr lang="en-US" altLang="zh-TW">
                <a:latin typeface="Arial Unicode MS" charset="0"/>
                <a:ea typeface="Arial Unicode MS" charset="0"/>
              </a:rPr>
              <a:t>for the class along with the following</a:t>
            </a:r>
          </a:p>
          <a:p>
            <a:pPr lvl="1"/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push_back(string): </a:t>
            </a:r>
            <a:r>
              <a:rPr lang="en-US" altLang="zh-TW" sz="2000">
                <a:latin typeface="Arial Unicode MS" charset="0"/>
                <a:ea typeface="Arial Unicode MS" charset="0"/>
              </a:rPr>
              <a:t>put the data into the array </a:t>
            </a: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</a:rPr>
              <a:t>A dtor that releases</a:t>
            </a:r>
            <a:r>
              <a:rPr lang="en-US" altLang="zh-TW" sz="2400">
                <a:latin typeface="Arial Unicode MS" charset="0"/>
                <a:ea typeface="Arial Unicode MS" charset="0"/>
              </a:rPr>
              <a:t> all memory that has been allocated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Input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 format</a:t>
            </a:r>
          </a:p>
          <a:p>
            <a:pPr lvl="1">
              <a:buFont typeface="Wingdings 2" panose="05020102010507070707" pitchFamily="18" charset="2"/>
              <a:buChar char=""/>
              <a:defRPr/>
            </a:pPr>
            <a:endParaRPr lang="en-US" altLang="zh-TW" sz="2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sz="2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&lt;vector1&gt; 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&lt;vector2&gt; 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…</a:t>
            </a: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sz="2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Example:</a:t>
            </a:r>
            <a:endParaRPr lang="zh-TW" altLang="en-US" sz="2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843" name="文字方塊 1"/>
          <p:cNvSpPr txBox="1">
            <a:spLocks noChangeArrowheads="1"/>
          </p:cNvSpPr>
          <p:nvPr/>
        </p:nvSpPr>
        <p:spPr bwMode="auto">
          <a:xfrm>
            <a:off x="2927350" y="4237038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charset="0"/>
              <a:ea typeface="新細明體" charset="0"/>
            </a:endParaRPr>
          </a:p>
        </p:txBody>
      </p:sp>
      <p:pic>
        <p:nvPicPr>
          <p:cNvPr id="358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4357688"/>
            <a:ext cx="2514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Output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800">
                <a:latin typeface="Arial Unicode MS" charset="0"/>
                <a:ea typeface="Arial Unicode MS" charset="0"/>
              </a:rPr>
              <a:t>Output format</a:t>
            </a:r>
          </a:p>
          <a:p>
            <a:pPr lvl="2"/>
            <a:r>
              <a:rPr lang="en-US" altLang="zh-TW" sz="2000">
                <a:latin typeface="Arial Unicode MS" charset="0"/>
                <a:ea typeface="Arial Unicode MS" charset="0"/>
              </a:rPr>
              <a:t>size: &lt;size of vector&gt;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capacity: &lt; capacity of vector 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&lt;all data in the vector&gt;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…</a:t>
            </a:r>
          </a:p>
          <a:p>
            <a:pPr lvl="2"/>
            <a:r>
              <a:rPr lang="en-US" altLang="zh-TW" sz="2000">
                <a:latin typeface="Arial Unicode MS" charset="0"/>
                <a:ea typeface="Arial Unicode MS" charset="0"/>
              </a:rPr>
              <a:t>Example:</a:t>
            </a:r>
            <a:endParaRPr lang="zh-TW" altLang="en-US" sz="2000">
              <a:latin typeface="Arial Unicode MS" charset="0"/>
              <a:ea typeface="Arial Unicode MS" charset="0"/>
            </a:endParaRPr>
          </a:p>
          <a:p>
            <a:pPr lvl="2"/>
            <a:endParaRPr lang="en-US" altLang="zh-TW" sz="2000">
              <a:latin typeface="Arial Unicode MS" charset="0"/>
              <a:ea typeface="Arial Unicode MS" charset="0"/>
            </a:endParaRPr>
          </a:p>
        </p:txBody>
      </p:sp>
      <p:pic>
        <p:nvPicPr>
          <p:cNvPr id="3686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897313"/>
            <a:ext cx="21272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Lab7 Homework</a:t>
            </a:r>
            <a:r>
              <a:rPr lang="zh-TW" altLang="en-US" b="1">
                <a:latin typeface="Arial Unicode MS" charset="0"/>
                <a:ea typeface="Arial Unicode MS" charset="0"/>
              </a:rPr>
              <a:t> </a:t>
            </a:r>
            <a:r>
              <a:rPr lang="en-US" altLang="zh-TW" b="1">
                <a:latin typeface="Arial Unicode MS" charset="0"/>
                <a:ea typeface="Arial Unicode MS" charset="0"/>
              </a:rPr>
              <a:t>(1/2)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78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 Unicode MS" charset="0"/>
                <a:ea typeface="Arial Unicode MS" charset="0"/>
              </a:rPr>
              <a:t>Create a class named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Student</a:t>
            </a:r>
            <a:r>
              <a:rPr lang="en-US" altLang="zh-TW">
                <a:latin typeface="Arial Unicode MS" charset="0"/>
                <a:ea typeface="Arial Unicode MS" charset="0"/>
              </a:rPr>
              <a:t> that has three member variable: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name</a:t>
            </a:r>
          </a:p>
          <a:p>
            <a:pPr lvl="2"/>
            <a:r>
              <a:rPr lang="en-US" altLang="zh-TW">
                <a:latin typeface="Arial Unicode MS" charset="0"/>
                <a:ea typeface="Arial Unicode MS" charset="0"/>
              </a:rPr>
              <a:t>A string that stores the name of the student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numClass</a:t>
            </a:r>
          </a:p>
          <a:p>
            <a:pPr lvl="2"/>
            <a:r>
              <a:rPr lang="en-US" altLang="zh-TW">
                <a:latin typeface="Arial Unicode MS" charset="0"/>
                <a:ea typeface="Arial Unicode MS" charset="0"/>
              </a:rPr>
              <a:t>An integer that tracks how many courses the student is currently enrolled in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classList</a:t>
            </a:r>
          </a:p>
          <a:p>
            <a:pPr lvl="2"/>
            <a:r>
              <a:rPr lang="en-US" altLang="zh-TW">
                <a:latin typeface="Arial Unicode MS" charset="0"/>
                <a:ea typeface="Arial Unicode MS" charset="0"/>
              </a:rPr>
              <a:t>A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dynamic array </a:t>
            </a:r>
            <a:r>
              <a:rPr lang="en-US" altLang="zh-TW">
                <a:latin typeface="Arial Unicode MS" charset="0"/>
                <a:ea typeface="Arial Unicode MS" charset="0"/>
              </a:rPr>
              <a:t>of strings used to store the names of the classes that the student is enrolled in</a:t>
            </a: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r>
              <a:rPr lang="en-US" altLang="zh-TW">
                <a:latin typeface="Arial Unicode MS" charset="0"/>
                <a:ea typeface="Arial Unicode MS" charset="0"/>
              </a:rPr>
              <a:t>		</a:t>
            </a: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Lab7 Homework</a:t>
            </a:r>
            <a:r>
              <a:rPr lang="zh-TW" altLang="en-US" b="1">
                <a:latin typeface="Arial Unicode MS" charset="0"/>
                <a:ea typeface="Arial Unicode MS" charset="0"/>
              </a:rPr>
              <a:t> </a:t>
            </a:r>
            <a:r>
              <a:rPr lang="en-US" altLang="zh-TW" b="1">
                <a:latin typeface="Arial Unicode MS" charset="0"/>
                <a:ea typeface="Arial Unicode MS" charset="0"/>
              </a:rPr>
              <a:t>(2/2)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 Unicode MS" charset="0"/>
                <a:ea typeface="Arial Unicode MS" charset="0"/>
              </a:rPr>
              <a:t>Write appropriate </a:t>
            </a:r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ctor, dtor, member functions </a:t>
            </a:r>
            <a:r>
              <a:rPr lang="en-US" altLang="zh-TW">
                <a:latin typeface="Arial Unicode MS" charset="0"/>
                <a:ea typeface="Arial Unicode MS" charset="0"/>
              </a:rPr>
              <a:t>for the class along with the following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A function that outputs the name and list of all courses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A function that inputs all courses which the student is enrolled in 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A function that checks whether the student is enrolled in the specific class or not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A dtor that releases all memory that has been allocated</a:t>
            </a:r>
          </a:p>
          <a:p>
            <a:pPr lvl="1"/>
            <a:endParaRPr lang="en-US" altLang="zh-TW">
              <a:latin typeface="Arial Unicode MS" charset="0"/>
              <a:ea typeface="Arial Unicode MS" charset="0"/>
            </a:endParaRPr>
          </a:p>
          <a:p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r>
              <a:rPr lang="en-US" altLang="zh-TW">
                <a:latin typeface="Arial Unicode MS" charset="0"/>
                <a:ea typeface="Arial Unicode MS" charset="0"/>
              </a:rPr>
              <a:t>		</a:t>
            </a: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lvl="2">
              <a:buFont typeface="Wingdings" charset="2"/>
              <a:buNone/>
            </a:pPr>
            <a:endParaRPr lang="en-US" altLang="zh-TW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Problem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lvl="2" indent="-319088">
              <a:spcBef>
                <a:spcPts val="700"/>
              </a:spcBef>
              <a:buSzPct val="60000"/>
              <a:buFont typeface="Wingdings" charset="2"/>
              <a:buChar char=""/>
            </a:pPr>
            <a:r>
              <a:rPr lang="en-US" altLang="zh-TW" sz="2800">
                <a:latin typeface="Arial Unicode MS" charset="0"/>
                <a:ea typeface="Arial Unicode MS" charset="0"/>
              </a:rPr>
              <a:t>You need to reads all data of all students from the input file, including the student’s name and the list of classes he/she enrolled in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charset="2"/>
              <a:buChar char=""/>
            </a:pPr>
            <a:endParaRPr lang="en-US" altLang="zh-TW">
              <a:latin typeface="Arial Unicode MS" charset="0"/>
              <a:ea typeface="Arial Unicode MS" charset="0"/>
            </a:endParaRPr>
          </a:p>
          <a:p>
            <a:pPr marL="319088" lvl="2" indent="-319088">
              <a:spcBef>
                <a:spcPts val="700"/>
              </a:spcBef>
              <a:buSzPct val="60000"/>
              <a:buFont typeface="Wingdings" charset="2"/>
              <a:buChar char=""/>
            </a:pPr>
            <a:r>
              <a:rPr lang="en-US" altLang="zh-TW" sz="2800">
                <a:latin typeface="Arial Unicode MS" charset="0"/>
                <a:ea typeface="Arial Unicode MS" charset="0"/>
              </a:rPr>
              <a:t>Given: an input file with student’s information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charset="2"/>
              <a:buChar char=""/>
            </a:pPr>
            <a:r>
              <a:rPr lang="en-US" altLang="zh-TW" sz="2800">
                <a:latin typeface="Arial Unicode MS" charset="0"/>
                <a:ea typeface="Arial Unicode MS" charset="0"/>
              </a:rPr>
              <a:t>Output: an output file with class’s information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charset="2"/>
              <a:buChar char=""/>
            </a:pPr>
            <a:endParaRPr lang="en-US" altLang="zh-TW" sz="28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Input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800">
                <a:latin typeface="Arial Unicode MS" charset="0"/>
                <a:ea typeface="Arial Unicode MS" charset="0"/>
              </a:rPr>
              <a:t>Input format</a:t>
            </a:r>
          </a:p>
          <a:p>
            <a:pPr lvl="1"/>
            <a:r>
              <a:rPr lang="en-US" altLang="zh-TW" sz="2100">
                <a:latin typeface="Arial Unicode MS" charset="0"/>
                <a:ea typeface="Arial Unicode MS" charset="0"/>
              </a:rPr>
              <a:t>students: &lt;num&gt;</a:t>
            </a:r>
            <a:r>
              <a:rPr lang="en-US" altLang="zh-TW" sz="2400">
                <a:latin typeface="Arial Unicode MS" charset="0"/>
                <a:ea typeface="Arial Unicode MS" charset="0"/>
              </a:rPr>
              <a:t/>
            </a:r>
            <a:br>
              <a:rPr lang="en-US" altLang="zh-TW" sz="24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name: &lt;name&gt;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numClass: &lt;num&gt;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ClassList: &lt;class1&gt;, &lt;class2&gt;,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…</a:t>
            </a:r>
          </a:p>
          <a:p>
            <a:pPr lvl="1"/>
            <a:r>
              <a:rPr lang="en-US" altLang="zh-TW" sz="2100">
                <a:latin typeface="Arial Unicode MS" charset="0"/>
                <a:ea typeface="Arial Unicode MS" charset="0"/>
              </a:rPr>
              <a:t>Example:</a:t>
            </a:r>
            <a:endParaRPr lang="zh-TW" altLang="en-US" sz="2100">
              <a:latin typeface="Arial Unicode MS" charset="0"/>
              <a:ea typeface="Arial Unicode MS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867150"/>
            <a:ext cx="37861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40964" name="文字方塊 1"/>
          <p:cNvSpPr txBox="1">
            <a:spLocks noChangeArrowheads="1"/>
          </p:cNvSpPr>
          <p:nvPr/>
        </p:nvSpPr>
        <p:spPr bwMode="auto">
          <a:xfrm>
            <a:off x="2927350" y="4237038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charset="0"/>
              <a:ea typeface="新細明體" charset="0"/>
            </a:endParaRPr>
          </a:p>
        </p:txBody>
      </p:sp>
      <p:sp>
        <p:nvSpPr>
          <p:cNvPr id="40965" name="文字方塊 2"/>
          <p:cNvSpPr txBox="1">
            <a:spLocks noChangeArrowheads="1"/>
          </p:cNvSpPr>
          <p:nvPr/>
        </p:nvSpPr>
        <p:spPr bwMode="auto">
          <a:xfrm>
            <a:off x="4041775" y="3533775"/>
            <a:ext cx="1058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 Unicode MS" charset="0"/>
                <a:ea typeface="Arial Unicode MS" charset="0"/>
              </a:rPr>
              <a:t>students: 4</a:t>
            </a:r>
            <a:endParaRPr lang="zh-TW" altLang="en-US" sz="1400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Output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41986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800">
                <a:latin typeface="Arial Unicode MS" charset="0"/>
                <a:ea typeface="Arial Unicode MS" charset="0"/>
              </a:rPr>
              <a:t>Output format</a:t>
            </a:r>
          </a:p>
          <a:p>
            <a:pPr lvl="1"/>
            <a:r>
              <a:rPr lang="en-US" altLang="zh-TW" sz="2400">
                <a:latin typeface="Arial Unicode MS" charset="0"/>
                <a:ea typeface="Arial Unicode MS" charset="0"/>
              </a:rPr>
              <a:t>Part 1</a:t>
            </a:r>
          </a:p>
          <a:p>
            <a:pPr lvl="2"/>
            <a:r>
              <a:rPr lang="en-US" altLang="zh-TW" sz="2000">
                <a:latin typeface="Arial Unicode MS" charset="0"/>
                <a:ea typeface="Arial Unicode MS" charset="0"/>
              </a:rPr>
              <a:t>Class: &lt;classname1&gt;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&lt;all students enrolled in it&gt;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Class: &lt;classname2&gt;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&lt;all students enrolled in it&gt;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…</a:t>
            </a:r>
          </a:p>
          <a:p>
            <a:pPr lvl="1"/>
            <a:r>
              <a:rPr lang="en-US" altLang="zh-TW" sz="2400">
                <a:latin typeface="Arial Unicode MS" charset="0"/>
                <a:ea typeface="Arial Unicode MS" charset="0"/>
              </a:rPr>
              <a:t>Part 2</a:t>
            </a:r>
          </a:p>
          <a:p>
            <a:pPr lvl="2"/>
            <a:r>
              <a:rPr lang="en-US" altLang="zh-TW" sz="2100">
                <a:latin typeface="Arial Unicode MS" charset="0"/>
                <a:ea typeface="Arial Unicode MS" charset="0"/>
              </a:rPr>
              <a:t>#students: &lt;total_number_of_students&gt;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     Name        #     Classes   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&lt;name1&gt; &lt;num&gt;  &lt;class1&gt;, &lt;class2&gt;…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&lt;name2&gt;</a:t>
            </a:r>
            <a:br>
              <a:rPr lang="en-US" altLang="zh-TW" sz="2100">
                <a:latin typeface="Arial Unicode MS" charset="0"/>
                <a:ea typeface="Arial Unicode MS" charset="0"/>
              </a:rPr>
            </a:br>
            <a:r>
              <a:rPr lang="en-US" altLang="zh-TW" sz="2100">
                <a:latin typeface="Arial Unicode MS" charset="0"/>
                <a:ea typeface="Arial Unicode MS" charset="0"/>
              </a:rPr>
              <a:t>…</a:t>
            </a:r>
            <a:endParaRPr lang="zh-TW" altLang="en-US" sz="21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Output Example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Part 1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Part 2</a:t>
            </a:r>
            <a:endParaRPr lang="zh-TW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239963"/>
            <a:ext cx="2162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281488"/>
            <a:ext cx="21336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Dynamic Memory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Sometimes, we can’t know what size of array we need in advance…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void f(){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score[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100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]; // the size is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FIXED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before program execution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“ How many students in this class? ”;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&gt;&gt;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 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what if 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 100??</a:t>
            </a:r>
            <a:b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for(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0;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++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&gt;&gt; score[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];  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out-of-range runtime error!</a:t>
            </a:r>
            <a:b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//…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Dynamic Memory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531225" cy="5257800"/>
          </a:xfrm>
        </p:spPr>
        <p:txBody>
          <a:bodyPr/>
          <a:lstStyle/>
          <a:p>
            <a:r>
              <a:rPr lang="en-US" altLang="zh-TW" sz="2800">
                <a:latin typeface="Arial Unicode MS" charset="0"/>
                <a:ea typeface="Arial Unicode MS" charset="0"/>
              </a:rPr>
              <a:t>In C</a:t>
            </a: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</a:rPr>
              <a:t>Allocate dynamic memory </a:t>
            </a:r>
            <a:r>
              <a:rPr lang="en-US" altLang="zh-TW" sz="2000">
                <a:latin typeface="Arial Unicode MS" charset="0"/>
                <a:ea typeface="Arial Unicode MS" charset="0"/>
                <a:sym typeface="Wingdings" charset="2"/>
              </a:rPr>
              <a:t>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  <a:sym typeface="Wingdings" charset="2"/>
              </a:rPr>
              <a:t>void *malloc(size_t size); //size in byte</a:t>
            </a:r>
            <a:endParaRPr lang="en-US" altLang="zh-TW" sz="2000">
              <a:latin typeface="Arial Unicode MS" charset="0"/>
              <a:ea typeface="Arial Unicode MS" charset="0"/>
              <a:sym typeface="Wingdings" charset="2"/>
            </a:endParaRPr>
          </a:p>
          <a:p>
            <a:pPr lvl="1"/>
            <a:r>
              <a:rPr lang="en-US" altLang="zh-TW" sz="2000">
                <a:latin typeface="Arial Unicode MS" charset="0"/>
                <a:ea typeface="Arial Unicode MS" charset="0"/>
                <a:sym typeface="Wingdings" charset="2"/>
              </a:rPr>
              <a:t>Deallocate dynamic memory 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  <a:sym typeface="Wingdings" charset="2"/>
              </a:rPr>
              <a:t>void free(void *ptr);</a:t>
            </a:r>
            <a:endParaRPr lang="en-US" altLang="zh-TW" sz="2000">
              <a:solidFill>
                <a:srgbClr val="0000FF"/>
              </a:solidFill>
              <a:latin typeface="Arial Unicode MS" charset="0"/>
              <a:ea typeface="Arial Unicode MS" charset="0"/>
            </a:endParaRPr>
          </a:p>
          <a:p>
            <a:pPr>
              <a:lnSpc>
                <a:spcPts val="2200"/>
              </a:lnSpc>
            </a:pPr>
            <a:r>
              <a:rPr lang="en-US" altLang="zh-TW" sz="2800">
                <a:latin typeface="Arial Unicode MS" charset="0"/>
                <a:ea typeface="Arial Unicode MS" charset="0"/>
              </a:rPr>
              <a:t>In C++</a:t>
            </a:r>
            <a:r>
              <a:rPr lang="en-US" altLang="zh-TW" sz="2000">
                <a:latin typeface="Arial Unicode MS" charset="0"/>
                <a:ea typeface="Arial Unicode MS" charset="0"/>
              </a:rPr>
              <a:t/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void f(){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int *score; </a:t>
            </a:r>
            <a:r>
              <a:rPr lang="en-US" altLang="zh-TW" sz="2000">
                <a:solidFill>
                  <a:srgbClr val="00B050"/>
                </a:solidFill>
                <a:latin typeface="Arial Unicode MS" charset="0"/>
                <a:ea typeface="Arial Unicode MS" charset="0"/>
              </a:rPr>
              <a:t>// score is just a pointer</a:t>
            </a:r>
            <a:r>
              <a:rPr lang="en-US" altLang="zh-TW" sz="2000">
                <a:latin typeface="Arial Unicode MS" charset="0"/>
                <a:ea typeface="Arial Unicode MS" charset="0"/>
              </a:rPr>
              <a:t/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int num;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cout &lt;&lt; “ How many students in this class? ”;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cin &gt;&gt;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num</a:t>
            </a:r>
            <a:r>
              <a:rPr lang="en-US" altLang="zh-TW" sz="2000">
                <a:latin typeface="Arial Unicode MS" charset="0"/>
                <a:ea typeface="Arial Unicode MS" charset="0"/>
              </a:rPr>
              <a:t>;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    score = </a:t>
            </a:r>
            <a:r>
              <a:rPr lang="en-US" altLang="zh-TW" sz="2000">
                <a:solidFill>
                  <a:srgbClr val="7030A0"/>
                </a:solidFill>
                <a:latin typeface="Arial Unicode MS" charset="0"/>
                <a:ea typeface="Arial Unicode MS" charset="0"/>
              </a:rPr>
              <a:t>new </a:t>
            </a:r>
            <a:r>
              <a:rPr lang="en-US" altLang="zh-TW" sz="2000">
                <a:solidFill>
                  <a:srgbClr val="FFC000"/>
                </a:solidFill>
                <a:latin typeface="Arial Unicode MS" charset="0"/>
                <a:ea typeface="Arial Unicode MS" charset="0"/>
              </a:rPr>
              <a:t>int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[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num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];</a:t>
            </a:r>
            <a:b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    // allocate a memory block from system to store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num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 integers</a:t>
            </a:r>
            <a:b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    //i.e., determine the array size at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runtime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/>
            </a:r>
            <a:b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for(int i = 0; i &lt; num; ++i)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	cin &gt;&gt; </a:t>
            </a:r>
            <a:r>
              <a:rPr lang="en-US" altLang="zh-TW" sz="2000">
                <a:solidFill>
                  <a:srgbClr val="00B050"/>
                </a:solidFill>
                <a:latin typeface="Arial Unicode MS" charset="0"/>
                <a:ea typeface="Arial Unicode MS" charset="0"/>
              </a:rPr>
              <a:t>score[i]</a:t>
            </a:r>
            <a:r>
              <a:rPr lang="en-US" altLang="zh-TW" sz="2000">
                <a:latin typeface="Arial Unicode MS" charset="0"/>
                <a:ea typeface="Arial Unicode MS" charset="0"/>
              </a:rPr>
              <a:t>;   // </a:t>
            </a:r>
            <a:r>
              <a:rPr lang="en-US" altLang="zh-TW" sz="2000">
                <a:solidFill>
                  <a:srgbClr val="00B050"/>
                </a:solidFill>
                <a:latin typeface="Arial Unicode MS" charset="0"/>
                <a:ea typeface="Arial Unicode MS" charset="0"/>
              </a:rPr>
              <a:t>score acts like an array!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/>
            </a:r>
            <a:b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//…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    </a:t>
            </a:r>
            <a:r>
              <a:rPr lang="en-US" altLang="zh-TW" sz="2000">
                <a:solidFill>
                  <a:srgbClr val="7030A0"/>
                </a:solidFill>
                <a:latin typeface="Arial Unicode MS" charset="0"/>
                <a:ea typeface="Arial Unicode MS" charset="0"/>
              </a:rPr>
              <a:t>delete[ ] </a:t>
            </a:r>
            <a:r>
              <a:rPr lang="en-US" altLang="zh-TW" sz="2000">
                <a:solidFill>
                  <a:srgbClr val="00B050"/>
                </a:solidFill>
                <a:latin typeface="Arial Unicode MS" charset="0"/>
                <a:ea typeface="Arial Unicode MS" charset="0"/>
              </a:rPr>
              <a:t>score</a:t>
            </a:r>
            <a:r>
              <a:rPr lang="en-US" altLang="zh-TW" sz="2000">
                <a:latin typeface="Arial Unicode MS" charset="0"/>
                <a:ea typeface="Arial Unicode MS" charset="0"/>
              </a:rPr>
              <a:t>;  </a:t>
            </a: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//deallocate (return) the memory block to system</a:t>
            </a:r>
            <a:b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000">
                <a:latin typeface="Arial Unicode MS" charset="0"/>
                <a:ea typeface="Arial Unicode MS" charset="0"/>
              </a:rPr>
              <a:t>}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en-US" altLang="zh-TW" sz="2800">
              <a:latin typeface="Arial Unicode MS" charset="0"/>
              <a:ea typeface="Arial Unicode MS" charset="0"/>
            </a:endParaRPr>
          </a:p>
          <a:p>
            <a:endParaRPr lang="zh-TW" altLang="en-US" sz="28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Memory Layout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>
          <a:xfrm>
            <a:off x="215900" y="1600200"/>
            <a:ext cx="8745538" cy="525780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zh-TW" sz="2400">
                <a:latin typeface="Arial Unicode MS" charset="0"/>
                <a:ea typeface="Arial Unicode MS" charset="0"/>
              </a:rPr>
              <a:t>Code segment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Program execution code</a:t>
            </a:r>
          </a:p>
          <a:p>
            <a:pPr>
              <a:lnSpc>
                <a:spcPts val="2500"/>
              </a:lnSpc>
            </a:pPr>
            <a:r>
              <a:rPr lang="en-US" altLang="zh-TW" sz="2400">
                <a:latin typeface="Arial Unicode MS" charset="0"/>
                <a:ea typeface="Arial Unicode MS" charset="0"/>
              </a:rPr>
              <a:t>Static date segment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Global objects and static local objects</a:t>
            </a:r>
          </a:p>
          <a:p>
            <a:pPr>
              <a:lnSpc>
                <a:spcPts val="2500"/>
              </a:lnSpc>
            </a:pPr>
            <a:r>
              <a:rPr lang="en-US" altLang="zh-TW" sz="2400">
                <a:solidFill>
                  <a:srgbClr val="7030A0"/>
                </a:solidFill>
                <a:latin typeface="Arial Unicode MS" charset="0"/>
                <a:ea typeface="Arial Unicode MS" charset="0"/>
              </a:rPr>
              <a:t>Stack</a:t>
            </a:r>
            <a:r>
              <a:rPr lang="en-US" altLang="zh-TW" sz="2400">
                <a:latin typeface="Arial Unicode MS" charset="0"/>
                <a:ea typeface="Arial Unicode MS" charset="0"/>
              </a:rPr>
              <a:t> 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Non-static local objects (i.e., automatic objects)</a:t>
            </a:r>
          </a:p>
          <a:p>
            <a:pPr>
              <a:lnSpc>
                <a:spcPts val="2500"/>
              </a:lnSpc>
            </a:pP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Heap or free sore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Free </a:t>
            </a:r>
            <a:r>
              <a:rPr lang="en-US" altLang="zh-TW" sz="2000">
                <a:latin typeface="Arial Unicode MS" charset="0"/>
                <a:ea typeface="Arial Unicode MS" charset="0"/>
              </a:rPr>
              <a:t>memory, not used by program at the beginning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Its size is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finite</a:t>
            </a:r>
            <a:r>
              <a:rPr lang="en-US" altLang="zh-TW" sz="2000">
                <a:latin typeface="Arial Unicode MS" charset="0"/>
                <a:ea typeface="Arial Unicode MS" charset="0"/>
              </a:rPr>
              <a:t> and managed by operating system</a:t>
            </a:r>
          </a:p>
          <a:p>
            <a:pPr>
              <a:lnSpc>
                <a:spcPts val="2500"/>
              </a:lnSpc>
            </a:pPr>
            <a:r>
              <a:rPr lang="en-US" altLang="zh-TW" sz="24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Dynamic memory management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Ask for extra memory blocks from 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heap</a:t>
            </a:r>
            <a:r>
              <a:rPr lang="en-US" altLang="zh-TW" sz="2000">
                <a:latin typeface="Arial Unicode MS" charset="0"/>
                <a:ea typeface="Arial Unicode MS" charset="0"/>
              </a:rPr>
              <a:t> by </a:t>
            </a:r>
            <a:r>
              <a:rPr lang="en-US" altLang="zh-TW" sz="2000" b="1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new</a:t>
            </a:r>
            <a:r>
              <a:rPr lang="en-US" altLang="zh-TW" sz="2000">
                <a:latin typeface="Arial Unicode MS" charset="0"/>
                <a:ea typeface="Arial Unicode MS" charset="0"/>
              </a:rPr>
              <a:t> operators </a:t>
            </a:r>
            <a:br>
              <a:rPr lang="en-US" altLang="zh-TW" sz="2000">
                <a:latin typeface="Arial Unicode MS" charset="0"/>
                <a:ea typeface="Arial Unicode MS" charset="0"/>
              </a:rPr>
            </a:br>
            <a:r>
              <a:rPr lang="en-US" altLang="zh-TW" sz="2000" b="1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dynamically</a:t>
            </a:r>
            <a:r>
              <a:rPr lang="en-US" altLang="zh-TW" sz="20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(i.e., at runtime) </a:t>
            </a:r>
          </a:p>
          <a:p>
            <a:pPr lvl="1">
              <a:lnSpc>
                <a:spcPts val="2500"/>
              </a:lnSpc>
            </a:pPr>
            <a:r>
              <a:rPr lang="en-US" altLang="zh-TW" sz="2000">
                <a:latin typeface="Arial Unicode MS" charset="0"/>
                <a:ea typeface="Arial Unicode MS" charset="0"/>
              </a:rPr>
              <a:t>Return them back to heap by </a:t>
            </a:r>
            <a:r>
              <a:rPr lang="en-US" altLang="zh-TW" sz="2000" b="1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delete</a:t>
            </a:r>
            <a:r>
              <a:rPr lang="en-US" altLang="zh-TW" sz="2000">
                <a:latin typeface="Arial Unicode MS" charset="0"/>
                <a:ea typeface="Arial Unicode MS" charset="0"/>
              </a:rPr>
              <a:t> operators </a:t>
            </a:r>
            <a:r>
              <a:rPr lang="en-US" altLang="zh-TW" sz="2000" b="1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dynamiclly</a:t>
            </a:r>
            <a:endParaRPr lang="zh-TW" altLang="en-US" sz="2000" b="1">
              <a:solidFill>
                <a:srgbClr val="FF0000"/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1990725"/>
            <a:ext cx="1412875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>
                <a:latin typeface="Arial Unicode MS" charset="0"/>
                <a:ea typeface="Arial Unicode MS" charset="0"/>
              </a:rPr>
              <a:t>new Operators</a:t>
            </a:r>
          </a:p>
        </p:txBody>
      </p:sp>
      <p:sp>
        <p:nvSpPr>
          <p:cNvPr id="20482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Allocate dynamic memory from heap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 when extra memory is required at run time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 get memory from heap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 if requesting an </a:t>
            </a:r>
            <a:r>
              <a:rPr lang="en-US" altLang="zh-TW" sz="25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object</a:t>
            </a:r>
            <a:r>
              <a:rPr lang="en-US" altLang="zh-TW" sz="2500">
                <a:latin typeface="Arial Unicode MS" charset="0"/>
                <a:ea typeface="Arial Unicode MS" charset="0"/>
              </a:rPr>
              <a:t> of type </a:t>
            </a:r>
            <a:r>
              <a:rPr lang="en-US" altLang="zh-TW" sz="25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X</a:t>
            </a:r>
            <a:br>
              <a:rPr lang="en-US" altLang="zh-TW" sz="2500">
                <a:solidFill>
                  <a:srgbClr val="0000FF"/>
                </a:solidFill>
                <a:latin typeface="Arial Unicode MS" charset="0"/>
                <a:ea typeface="Arial Unicode MS" charset="0"/>
              </a:rPr>
            </a:br>
            <a:r>
              <a:rPr lang="en-US" altLang="zh-TW" sz="2500">
                <a:latin typeface="Arial Unicode MS" charset="0"/>
                <a:ea typeface="Arial Unicode MS" charset="0"/>
                <a:sym typeface="Wingdings" charset="2"/>
              </a:rPr>
              <a:t> </a:t>
            </a:r>
            <a:r>
              <a:rPr lang="en-US" altLang="zh-TW" sz="2500">
                <a:latin typeface="Arial Unicode MS" charset="0"/>
                <a:ea typeface="Arial Unicode MS" charset="0"/>
              </a:rPr>
              <a:t>return value of new operator is of type </a:t>
            </a:r>
            <a:r>
              <a:rPr lang="en-US" altLang="zh-TW" sz="25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X*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endParaRPr lang="en-US" altLang="zh-TW" sz="2500">
              <a:solidFill>
                <a:srgbClr val="6600FF"/>
              </a:solidFill>
              <a:latin typeface="Arial Unicode MS" charset="0"/>
              <a:ea typeface="Arial Unicode MS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0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int *</a:t>
            </a:r>
            <a:r>
              <a:rPr lang="en-US" altLang="zh-TW" sz="2000">
                <a:latin typeface="Arial Unicode MS" charset="0"/>
                <a:ea typeface="Arial Unicode MS" charset="0"/>
              </a:rPr>
              <a:t>p = new</a:t>
            </a:r>
            <a:r>
              <a:rPr lang="en-US" altLang="zh-TW" sz="20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 int</a:t>
            </a:r>
            <a:r>
              <a:rPr lang="en-US" altLang="zh-TW" sz="2000">
                <a:latin typeface="Arial Unicode MS" charset="0"/>
                <a:ea typeface="Arial Unicode MS" charset="0"/>
              </a:rPr>
              <a:t>(5);   </a:t>
            </a:r>
            <a:r>
              <a:rPr lang="en-US" altLang="zh-TW" sz="20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//*p = 5 initially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…                            //do something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000">
                <a:latin typeface="Arial Unicode MS" charset="0"/>
                <a:ea typeface="Arial Unicode MS" charset="0"/>
              </a:rPr>
              <a:t>delete p;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endParaRPr lang="en-US" altLang="zh-TW" sz="2500">
              <a:latin typeface="Arial Unicode MS" charset="0"/>
              <a:ea typeface="Arial Unicode MS" charset="0"/>
            </a:endParaRP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500">
                <a:latin typeface="Arial Unicode MS" charset="0"/>
                <a:ea typeface="Arial Unicode MS" charset="0"/>
              </a:rPr>
              <a:t>p points to </a:t>
            </a:r>
            <a:r>
              <a:rPr lang="en-US" altLang="zh-TW" sz="25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allocated</a:t>
            </a:r>
            <a:r>
              <a:rPr lang="en-US" altLang="zh-TW" sz="2500">
                <a:latin typeface="Arial Unicode MS" charset="0"/>
                <a:ea typeface="Arial Unicode MS" charset="0"/>
              </a:rPr>
              <a:t> memory  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500">
                <a:latin typeface="Arial Unicode MS" charset="0"/>
                <a:ea typeface="Arial Unicode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>
                <a:latin typeface="Arial Unicode MS" charset="0"/>
                <a:ea typeface="Arial Unicode MS" charset="0"/>
              </a:rPr>
              <a:t>delete Operators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21506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 Unicode MS" charset="0"/>
                <a:ea typeface="Arial Unicode MS" charset="0"/>
              </a:rPr>
              <a:t>Deallocate dynamic memory</a:t>
            </a:r>
          </a:p>
          <a:p>
            <a:pPr lvl="1" eaLnBrk="1" hangingPunct="1"/>
            <a:r>
              <a:rPr lang="en-US" altLang="zh-TW" sz="2800">
                <a:latin typeface="Arial Unicode MS" charset="0"/>
                <a:ea typeface="Arial Unicode MS" charset="0"/>
              </a:rPr>
              <a:t>When allocated memory is no longer needed</a:t>
            </a:r>
          </a:p>
          <a:p>
            <a:pPr lvl="1" eaLnBrk="1" hangingPunct="1"/>
            <a:r>
              <a:rPr lang="en-US" altLang="zh-TW" sz="2800">
                <a:latin typeface="Arial Unicode MS" charset="0"/>
                <a:ea typeface="Arial Unicode MS" charset="0"/>
              </a:rPr>
              <a:t>Return previously allocate memory to heap</a:t>
            </a:r>
          </a:p>
          <a:p>
            <a:pPr lvl="1" eaLnBrk="1" hangingPunct="1"/>
            <a:endParaRPr lang="en-US" altLang="zh-TW" sz="2800">
              <a:latin typeface="Arial Unicode MS" charset="0"/>
              <a:ea typeface="Arial Unicode MS" charset="0"/>
            </a:endParaRPr>
          </a:p>
          <a:p>
            <a:pPr eaLnBrk="1" hangingPunct="1"/>
            <a:r>
              <a:rPr lang="en-US" altLang="zh-TW">
                <a:latin typeface="Arial Unicode MS" charset="0"/>
                <a:ea typeface="Arial Unicode MS" charset="0"/>
              </a:rPr>
              <a:t>Example: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>
                <a:latin typeface="Arial Unicode MS" charset="0"/>
                <a:ea typeface="Arial Unicode MS" charset="0"/>
              </a:rPr>
              <a:t>   </a:t>
            </a:r>
            <a:r>
              <a:rPr lang="en-US" altLang="zh-TW" sz="2300">
                <a:latin typeface="Arial Unicode MS" charset="0"/>
                <a:ea typeface="Arial Unicode MS" charset="0"/>
              </a:rPr>
              <a:t>int *p = new int(5);   //</a:t>
            </a:r>
            <a:r>
              <a:rPr lang="en-US" altLang="zh-TW" sz="23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*p = 5 initially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200">
                <a:latin typeface="Arial Unicode MS" charset="0"/>
                <a:ea typeface="Arial Unicode MS" charset="0"/>
              </a:rPr>
              <a:t>…//do something …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200">
                <a:latin typeface="Arial Unicode MS" charset="0"/>
                <a:ea typeface="Arial Unicode MS" charset="0"/>
              </a:rPr>
              <a:t>delete p;                   // </a:t>
            </a:r>
            <a:r>
              <a:rPr lang="en-US" altLang="zh-TW" sz="2200" b="1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NO</a:t>
            </a:r>
            <a:r>
              <a:rPr lang="en-US" altLang="zh-TW" sz="22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zh-TW" sz="2200">
                <a:latin typeface="Arial Unicode MS" charset="0"/>
                <a:ea typeface="Arial Unicode MS" charset="0"/>
              </a:rPr>
              <a:t>return value for delete operator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2200">
                <a:latin typeface="Arial Unicode MS" charset="0"/>
                <a:ea typeface="Arial Unicode MS" charset="0"/>
              </a:rPr>
              <a:t>  </a:t>
            </a:r>
          </a:p>
          <a:p>
            <a:pPr lvl="1" eaLnBrk="1" hangingPunct="1"/>
            <a:r>
              <a:rPr lang="en-US" altLang="zh-TW" sz="280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deallocate</a:t>
            </a:r>
            <a:r>
              <a:rPr lang="en-US" altLang="zh-TW" sz="2800">
                <a:latin typeface="Arial Unicode MS" charset="0"/>
                <a:ea typeface="Arial Unicode MS" charset="0"/>
              </a:rPr>
              <a:t> allocated memory pointed by p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None/>
            </a:pPr>
            <a:endParaRPr lang="en-US" altLang="zh-TW" sz="28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 Operator -&gt;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>
                <a:latin typeface="Arial Unicode MS" charset="0"/>
                <a:ea typeface="Arial Unicode MS" charset="0"/>
              </a:rPr>
              <a:t>Member access operator, -&gt;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Member selection from a pointer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class X{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public: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 int d1, d2;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 void mbr_func(int);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};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void f(){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X x, *px = &amp;x;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x</a:t>
            </a:r>
            <a:r>
              <a:rPr lang="en-US" altLang="zh-TW" sz="17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.</a:t>
            </a:r>
            <a:r>
              <a:rPr lang="en-US" altLang="zh-TW" sz="1700">
                <a:latin typeface="Arial Unicode MS" charset="0"/>
                <a:ea typeface="Arial Unicode MS" charset="0"/>
              </a:rPr>
              <a:t>d1 = 10;              //member selection using </a:t>
            </a:r>
            <a:r>
              <a:rPr lang="en-US" altLang="zh-TW" sz="17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x</a:t>
            </a:r>
            <a:r>
              <a:rPr lang="en-US" altLang="zh-TW" sz="17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.</a:t>
            </a:r>
            <a:r>
              <a:rPr lang="en-US" altLang="zh-TW" sz="1700">
                <a:latin typeface="Arial Unicode MS" charset="0"/>
                <a:ea typeface="Arial Unicode MS" charset="0"/>
              </a:rPr>
              <a:t>mbr_func(3);  </a:t>
            </a:r>
          </a:p>
          <a:p>
            <a:pPr lvl="1">
              <a:lnSpc>
                <a:spcPct val="80000"/>
              </a:lnSpc>
              <a:buFont typeface="Wingdings 2" charset="2"/>
              <a:buNone/>
            </a:pPr>
            <a:endParaRPr lang="en-US" altLang="zh-TW" sz="1700">
              <a:latin typeface="Arial Unicode MS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 2" charset="2"/>
              <a:buNone/>
            </a:pPr>
            <a:endParaRPr lang="en-US" altLang="zh-TW" sz="1700">
              <a:latin typeface="Arial Unicode MS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 2" charset="2"/>
              <a:buNone/>
            </a:pPr>
            <a:endParaRPr lang="en-US" altLang="zh-TW" sz="1700">
              <a:latin typeface="Arial Unicode MS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 2" charset="2"/>
              <a:buNone/>
            </a:pPr>
            <a:r>
              <a:rPr lang="en-US" altLang="zh-TW" sz="1700">
                <a:latin typeface="Arial Unicode MS" charset="0"/>
                <a:ea typeface="Arial Unicode MS" charset="0"/>
              </a:rPr>
              <a:t>}</a:t>
            </a:r>
          </a:p>
        </p:txBody>
      </p:sp>
      <p:sp>
        <p:nvSpPr>
          <p:cNvPr id="22531" name="AutoShape 7"/>
          <p:cNvSpPr>
            <a:spLocks noChangeArrowheads="1"/>
          </p:cNvSpPr>
          <p:nvPr/>
        </p:nvSpPr>
        <p:spPr bwMode="auto">
          <a:xfrm>
            <a:off x="484188" y="4843463"/>
            <a:ext cx="6381750" cy="7747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px-&gt;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d2 = 20;         //equivalent to </a:t>
            </a:r>
            <a:r>
              <a:rPr kumimoji="0" lang="en-US" altLang="zh-TW" sz="1800">
                <a:latin typeface="Arial Unicode MS" charset="0"/>
                <a:ea typeface="Arial Unicode MS" charset="0"/>
                <a:sym typeface="Wingdings" charset="2"/>
              </a:rPr>
              <a:t>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 </a:t>
            </a:r>
            <a:r>
              <a:rPr kumimoji="0" lang="en-US" altLang="zh-TW" sz="18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(*px).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d2 = 20;</a:t>
            </a:r>
            <a:endParaRPr kumimoji="0" lang="en-US" altLang="zh-TW" sz="1800">
              <a:solidFill>
                <a:srgbClr val="FA1706"/>
              </a:solidFill>
              <a:latin typeface="Arial Unicode MS" charset="0"/>
              <a:ea typeface="Arial Unicode MS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FA1706"/>
                </a:solidFill>
                <a:latin typeface="Arial Unicode MS" charset="0"/>
                <a:ea typeface="Arial Unicode MS" charset="0"/>
              </a:rPr>
              <a:t>px-&gt;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mbr_func(5);  //equivalent to </a:t>
            </a:r>
            <a:r>
              <a:rPr kumimoji="0" lang="en-US" altLang="zh-TW" sz="1800">
                <a:latin typeface="Arial Unicode MS" charset="0"/>
                <a:ea typeface="Arial Unicode MS" charset="0"/>
                <a:sym typeface="Wingdings" charset="2"/>
              </a:rPr>
              <a:t>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 </a:t>
            </a:r>
            <a:r>
              <a:rPr kumimoji="0" lang="en-US" altLang="zh-TW" sz="18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(*px).</a:t>
            </a:r>
            <a:r>
              <a:rPr kumimoji="0" lang="en-US" altLang="zh-TW" sz="1800">
                <a:latin typeface="Arial Unicode MS" charset="0"/>
                <a:ea typeface="Arial Unicode MS" charset="0"/>
              </a:rPr>
              <a:t> mbr_func(5);</a:t>
            </a:r>
            <a:endParaRPr kumimoji="0" lang="zh-TW" altLang="en-US" sz="180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Dynamic Arrays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Dynamic </a:t>
            </a:r>
            <a:r>
              <a:rPr lang="en-US" altLang="zh-TW">
                <a:latin typeface="Arial Unicode MS" charset="0"/>
                <a:ea typeface="Arial Unicode MS" charset="0"/>
              </a:rPr>
              <a:t>array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e.g.,</a:t>
            </a:r>
          </a:p>
          <a:p>
            <a:pPr lvl="1"/>
            <a:r>
              <a:rPr lang="en-US" altLang="zh-TW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size</a:t>
            </a:r>
            <a:r>
              <a:rPr lang="en-US" altLang="zh-TW">
                <a:latin typeface="Arial Unicode MS" charset="0"/>
                <a:ea typeface="Arial Unicode MS" charset="0"/>
              </a:rPr>
              <a:t> can be determined at runtime </a:t>
            </a:r>
            <a:r>
              <a:rPr lang="en-US" altLang="zh-TW">
                <a:latin typeface="Arial Unicode MS" charset="0"/>
                <a:ea typeface="Arial Unicode MS" charset="0"/>
                <a:sym typeface="Wingdings" charset="2"/>
              </a:rPr>
              <a:t> </a:t>
            </a:r>
            <a:r>
              <a:rPr lang="en-US" altLang="zh-TW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flexible</a:t>
            </a:r>
          </a:p>
          <a:p>
            <a:pPr lvl="1"/>
            <a:r>
              <a:rPr lang="en-US" altLang="zh-TW">
                <a:latin typeface="Arial Unicode MS" charset="0"/>
                <a:ea typeface="Arial Unicode MS" charset="0"/>
              </a:rPr>
              <a:t>However , dynamic memory allocation is relatively </a:t>
            </a:r>
            <a:r>
              <a:rPr lang="en-US" altLang="zh-TW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time-consuming</a:t>
            </a:r>
          </a:p>
          <a:p>
            <a:endParaRPr lang="en-US" altLang="zh-TW">
              <a:solidFill>
                <a:srgbClr val="0000FF"/>
              </a:solidFill>
              <a:latin typeface="Arial Unicode MS" charset="0"/>
              <a:ea typeface="Arial Unicode MS" charset="0"/>
            </a:endParaRPr>
          </a:p>
          <a:p>
            <a:r>
              <a:rPr lang="en-US" altLang="zh-TW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Avoid using dynamic array if size is known at compile time</a:t>
            </a: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2011363" y="2176463"/>
            <a:ext cx="2776537" cy="51435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300">
                <a:latin typeface="Arial Unicode MS" charset="0"/>
                <a:ea typeface="Arial Unicode MS" charset="0"/>
              </a:rPr>
              <a:t>int *pi=new int[</a:t>
            </a:r>
            <a:r>
              <a:rPr lang="en-US" altLang="zh-TW" sz="2300">
                <a:solidFill>
                  <a:srgbClr val="008000"/>
                </a:solidFill>
                <a:latin typeface="Arial Unicode MS" charset="0"/>
                <a:ea typeface="Arial Unicode MS" charset="0"/>
              </a:rPr>
              <a:t>size</a:t>
            </a:r>
            <a:r>
              <a:rPr lang="en-US" altLang="zh-TW" sz="2300">
                <a:latin typeface="Arial Unicode MS" charset="0"/>
                <a:ea typeface="Arial Unicode MS" charset="0"/>
              </a:rPr>
              <a:t>];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1026</Words>
  <Application>Microsoft Macintosh PowerPoint</Application>
  <PresentationFormat>On-screen Show (4:3)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新細明體</vt:lpstr>
      <vt:lpstr>Tw Cen MT</vt:lpstr>
      <vt:lpstr>微軟正黑體</vt:lpstr>
      <vt:lpstr>Wingdings</vt:lpstr>
      <vt:lpstr>Wingdings 2</vt:lpstr>
      <vt:lpstr>Calibri</vt:lpstr>
      <vt:lpstr>Arial Unicode MS</vt:lpstr>
      <vt:lpstr>4_中庸</vt:lpstr>
      <vt:lpstr>2_中庸</vt:lpstr>
      <vt:lpstr>             Lab7  Dynamic Arrays  &amp; Streams and File I/O </vt:lpstr>
      <vt:lpstr>Outline</vt:lpstr>
      <vt:lpstr>Dynamic Memory</vt:lpstr>
      <vt:lpstr>Dynamic Memory</vt:lpstr>
      <vt:lpstr>Memory Layout</vt:lpstr>
      <vt:lpstr>new Operators</vt:lpstr>
      <vt:lpstr>delete Operators</vt:lpstr>
      <vt:lpstr> Operator -&gt;</vt:lpstr>
      <vt:lpstr>Dynamic Arrays</vt:lpstr>
      <vt:lpstr>Creating Dynamic Arrays</vt:lpstr>
      <vt:lpstr>Destroying Dynamic Arrays</vt:lpstr>
      <vt:lpstr>Destructors </vt:lpstr>
      <vt:lpstr>File I/O Libraries</vt:lpstr>
      <vt:lpstr>File Open and Close</vt:lpstr>
      <vt:lpstr>Streams Usage</vt:lpstr>
      <vt:lpstr>Checking File Open Success</vt:lpstr>
      <vt:lpstr>Checking End of File</vt:lpstr>
      <vt:lpstr>Lab7 Exercise (1/3)</vt:lpstr>
      <vt:lpstr>Lab7 Exercise (2/3)</vt:lpstr>
      <vt:lpstr>Lab7 Exercise (3/3)</vt:lpstr>
      <vt:lpstr>Input </vt:lpstr>
      <vt:lpstr>Output </vt:lpstr>
      <vt:lpstr>Lab7 Homework (1/2)</vt:lpstr>
      <vt:lpstr>Lab7 Homework (2/2) </vt:lpstr>
      <vt:lpstr>Problem</vt:lpstr>
      <vt:lpstr>Input </vt:lpstr>
      <vt:lpstr>Output </vt:lpstr>
      <vt:lpstr>Output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Lab7  Dynamic Arrays  &amp; Streams and File I/O </dc:title>
  <dc:creator>Microsoft Office User</dc:creator>
  <cp:lastModifiedBy>Microsoft Office User</cp:lastModifiedBy>
  <cp:revision>1</cp:revision>
  <dcterms:created xsi:type="dcterms:W3CDTF">2018-05-30T10:28:50Z</dcterms:created>
  <dcterms:modified xsi:type="dcterms:W3CDTF">2018-05-30T10:32:45Z</dcterms:modified>
</cp:coreProperties>
</file>