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8" r:id="rId2"/>
    <p:sldId id="281" r:id="rId3"/>
    <p:sldId id="282" r:id="rId4"/>
    <p:sldId id="297" r:id="rId5"/>
    <p:sldId id="302" r:id="rId6"/>
    <p:sldId id="283" r:id="rId7"/>
    <p:sldId id="301" r:id="rId8"/>
    <p:sldId id="284" r:id="rId9"/>
    <p:sldId id="298" r:id="rId10"/>
    <p:sldId id="299" r:id="rId11"/>
    <p:sldId id="290" r:id="rId12"/>
    <p:sldId id="274" r:id="rId13"/>
    <p:sldId id="296" r:id="rId14"/>
    <p:sldId id="287" r:id="rId15"/>
    <p:sldId id="300" r:id="rId16"/>
    <p:sldId id="289" r:id="rId17"/>
    <p:sldId id="291" r:id="rId18"/>
    <p:sldId id="292" r:id="rId19"/>
    <p:sldId id="294" r:id="rId20"/>
    <p:sldId id="293" r:id="rId21"/>
    <p:sldId id="295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660"/>
  </p:normalViewPr>
  <p:slideViewPr>
    <p:cSldViewPr>
      <p:cViewPr varScale="1">
        <p:scale>
          <a:sx n="105" d="100"/>
          <a:sy n="105" d="100"/>
        </p:scale>
        <p:origin x="124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8E90E1E-317D-4CBE-B4E3-8AEDF8C4B8EA}" type="datetimeFigureOut">
              <a:rPr lang="zh-TW" altLang="en-US" smtClean="0"/>
              <a:pPr/>
              <a:t>2018/3/14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2018/3/14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2018/3/14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2018/3/14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2018/3/14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E90E1E-317D-4CBE-B4E3-8AEDF8C4B8EA}" type="datetimeFigureOut">
              <a:rPr lang="zh-TW" altLang="en-US" smtClean="0"/>
              <a:pPr/>
              <a:t>2018/3/14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E90E1E-317D-4CBE-B4E3-8AEDF8C4B8EA}" type="datetimeFigureOut">
              <a:rPr lang="zh-TW" altLang="en-US" smtClean="0"/>
              <a:pPr/>
              <a:t>2018/3/14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2018/3/14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2018/3/14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2018/3/14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8E90E1E-317D-4CBE-B4E3-8AEDF8C4B8EA}" type="datetimeFigureOut">
              <a:rPr lang="zh-TW" altLang="en-US" smtClean="0"/>
              <a:pPr/>
              <a:t>2018/3/14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E90E1E-317D-4CBE-B4E3-8AEDF8C4B8EA}" type="datetimeFigureOut">
              <a:rPr lang="zh-TW" altLang="en-US" smtClean="0"/>
              <a:pPr/>
              <a:t>2018/3/14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92088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5300" dirty="0" smtClean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Lab 2</a:t>
            </a:r>
            <a:br>
              <a:rPr lang="en-US" altLang="zh-TW" sz="5300" dirty="0" smtClean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3600" dirty="0" smtClean="0"/>
              <a:t> Class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zh-TW" sz="2400" dirty="0"/>
              <a:t>DEE 1319</a:t>
            </a:r>
          </a:p>
          <a:p>
            <a:pPr>
              <a:defRPr/>
            </a:pPr>
            <a:r>
              <a:rPr lang="en-US" altLang="zh-TW" sz="2400" dirty="0"/>
              <a:t>Department of Electronics Engineering</a:t>
            </a:r>
          </a:p>
          <a:p>
            <a:pPr>
              <a:defRPr/>
            </a:pPr>
            <a:r>
              <a:rPr lang="en-US" altLang="zh-TW" sz="2400" dirty="0"/>
              <a:t>National </a:t>
            </a:r>
            <a:r>
              <a:rPr lang="en-US" altLang="zh-TW" sz="2400" dirty="0" err="1"/>
              <a:t>Chiao</a:t>
            </a:r>
            <a:r>
              <a:rPr lang="en-US" altLang="zh-TW" sz="2400" dirty="0"/>
              <a:t> Tung </a:t>
            </a:r>
            <a:r>
              <a:rPr lang="en-US" altLang="zh-TW" sz="2400" dirty="0" smtClean="0"/>
              <a:t>University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9069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Destructor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Clr>
                <a:srgbClr val="DD8047"/>
              </a:buClr>
            </a:pPr>
            <a:r>
              <a:rPr lang="en-US" altLang="zh-TW" dirty="0">
                <a:solidFill>
                  <a:prstClr val="black"/>
                </a:solidFill>
              </a:rPr>
              <a:t>Example:</a:t>
            </a:r>
            <a:endParaRPr lang="en-US" altLang="zh-TW" sz="3600" dirty="0">
              <a:solidFill>
                <a:prstClr val="black"/>
              </a:solidFill>
            </a:endParaRPr>
          </a:p>
          <a:p>
            <a:pPr marL="0" lvl="0" indent="0">
              <a:buClr>
                <a:srgbClr val="DD8047"/>
              </a:buClr>
              <a:buNone/>
            </a:pPr>
            <a:r>
              <a:rPr lang="en-US" altLang="zh-TW" sz="2000" dirty="0">
                <a:solidFill>
                  <a:prstClr val="black"/>
                </a:solidFill>
              </a:rPr>
              <a:t>    </a:t>
            </a:r>
            <a:r>
              <a:rPr lang="en-US" altLang="zh-TW" sz="2200" dirty="0"/>
              <a:t>Complex</a:t>
            </a:r>
            <a:r>
              <a:rPr lang="en-US" altLang="zh-TW" sz="2200" dirty="0" smtClean="0"/>
              <a:t>::~</a:t>
            </a:r>
            <a:r>
              <a:rPr lang="en-US" altLang="zh-TW" sz="2200" dirty="0" smtClean="0">
                <a:solidFill>
                  <a:prstClr val="black"/>
                </a:solidFill>
              </a:rPr>
              <a:t>Complex(){</a:t>
            </a:r>
            <a:endParaRPr lang="en-US" altLang="zh-TW" sz="2200" dirty="0">
              <a:solidFill>
                <a:prstClr val="black"/>
              </a:solidFill>
            </a:endParaRPr>
          </a:p>
          <a:p>
            <a:pPr marL="0" lvl="0" indent="0">
              <a:buClr>
                <a:srgbClr val="DD8047"/>
              </a:buClr>
              <a:buNone/>
            </a:pPr>
            <a:r>
              <a:rPr lang="en-US" altLang="zh-TW" sz="2200" dirty="0">
                <a:solidFill>
                  <a:prstClr val="black"/>
                </a:solidFill>
              </a:rPr>
              <a:t>        ……</a:t>
            </a:r>
          </a:p>
          <a:p>
            <a:pPr marL="0" lvl="0" indent="0">
              <a:buClr>
                <a:srgbClr val="DD8047"/>
              </a:buClr>
              <a:buNone/>
            </a:pPr>
            <a:r>
              <a:rPr lang="en-US" altLang="zh-TW" sz="2200" dirty="0">
                <a:solidFill>
                  <a:prstClr val="black"/>
                </a:solidFill>
              </a:rPr>
              <a:t>    </a:t>
            </a:r>
            <a:r>
              <a:rPr lang="en-US" altLang="zh-TW" sz="2200" dirty="0" smtClean="0">
                <a:solidFill>
                  <a:prstClr val="black"/>
                </a:solidFill>
              </a:rPr>
              <a:t>}</a:t>
            </a:r>
            <a:endParaRPr lang="en-US" altLang="zh-TW" dirty="0" smtClean="0"/>
          </a:p>
          <a:p>
            <a:r>
              <a:rPr lang="en-US" altLang="zh-TW" dirty="0" smtClean="0"/>
              <a:t>Destructors </a:t>
            </a:r>
            <a:r>
              <a:rPr lang="en-US" altLang="zh-TW" dirty="0"/>
              <a:t>called when objects leave </a:t>
            </a:r>
            <a:r>
              <a:rPr lang="en-US" altLang="zh-TW" dirty="0" smtClean="0"/>
              <a:t>scope</a:t>
            </a:r>
          </a:p>
          <a:p>
            <a:r>
              <a:rPr lang="en-US" altLang="zh-TW" dirty="0"/>
              <a:t>Performs termination housekeeping before the </a:t>
            </a:r>
            <a:r>
              <a:rPr lang="en-US" altLang="zh-TW" dirty="0" smtClean="0"/>
              <a:t>system reclaims </a:t>
            </a:r>
            <a:r>
              <a:rPr lang="en-US" altLang="zh-TW" dirty="0"/>
              <a:t>the object’s memory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89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Passing Class as Argument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Use class as a new type</a:t>
            </a:r>
          </a:p>
          <a:p>
            <a:r>
              <a:rPr lang="en-US" altLang="zh-TW" dirty="0" smtClean="0"/>
              <a:t>Example: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en-US" altLang="zh-TW" sz="2000" dirty="0" smtClean="0">
                <a:solidFill>
                  <a:srgbClr val="00B050"/>
                </a:solidFill>
              </a:rPr>
              <a:t>Complex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add_two_complexes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solidFill>
                  <a:srgbClr val="0070C0"/>
                </a:solidFill>
              </a:rPr>
              <a:t>Complex</a:t>
            </a:r>
            <a:r>
              <a:rPr lang="en-US" altLang="zh-TW" sz="2000" dirty="0" smtClean="0"/>
              <a:t> a, </a:t>
            </a:r>
            <a:r>
              <a:rPr lang="en-US" altLang="zh-TW" sz="2000" dirty="0" smtClean="0">
                <a:solidFill>
                  <a:srgbClr val="FF0000"/>
                </a:solidFill>
              </a:rPr>
              <a:t>Complex</a:t>
            </a:r>
            <a:r>
              <a:rPr lang="en-US" altLang="zh-TW" sz="2000" dirty="0" smtClean="0"/>
              <a:t> b){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 ……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}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r>
              <a:rPr lang="en-US" altLang="zh-TW" dirty="0" smtClean="0"/>
              <a:t>Return type: </a:t>
            </a:r>
            <a:r>
              <a:rPr lang="en-US" altLang="zh-TW" dirty="0" smtClean="0">
                <a:solidFill>
                  <a:srgbClr val="00B050"/>
                </a:solidFill>
              </a:rPr>
              <a:t>Complex</a:t>
            </a:r>
          </a:p>
          <a:p>
            <a:r>
              <a:rPr lang="en-US" altLang="zh-TW" dirty="0" smtClean="0"/>
              <a:t>Parameter a’s type: </a:t>
            </a:r>
            <a:r>
              <a:rPr lang="en-US" altLang="zh-TW" dirty="0" smtClean="0">
                <a:solidFill>
                  <a:srgbClr val="0070C0"/>
                </a:solidFill>
              </a:rPr>
              <a:t>Complex</a:t>
            </a:r>
          </a:p>
          <a:p>
            <a:r>
              <a:rPr lang="en-US" altLang="zh-TW" dirty="0"/>
              <a:t>Parameter </a:t>
            </a:r>
            <a:r>
              <a:rPr lang="en-US" altLang="zh-TW" dirty="0" smtClean="0"/>
              <a:t>b’s </a:t>
            </a:r>
            <a:r>
              <a:rPr lang="en-US" altLang="zh-TW" dirty="0"/>
              <a:t>type: </a:t>
            </a:r>
            <a:r>
              <a:rPr lang="en-US" altLang="zh-TW" dirty="0" smtClean="0">
                <a:solidFill>
                  <a:srgbClr val="FF0000"/>
                </a:solidFill>
              </a:rPr>
              <a:t>Complex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39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Lab Exercise (1/5)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Define and implement a new class “</a:t>
            </a:r>
            <a:r>
              <a:rPr lang="en-US" altLang="zh-TW" dirty="0" err="1" smtClean="0"/>
              <a:t>nctuGrade</a:t>
            </a:r>
            <a:r>
              <a:rPr lang="en-US" altLang="zh-TW" dirty="0" smtClean="0"/>
              <a:t>”</a:t>
            </a:r>
          </a:p>
          <a:p>
            <a:pPr lvl="1"/>
            <a:r>
              <a:rPr lang="en-US" altLang="zh-TW" dirty="0" smtClean="0"/>
              <a:t>These are 3 private data members</a:t>
            </a:r>
          </a:p>
          <a:p>
            <a:pPr lvl="2"/>
            <a:r>
              <a:rPr lang="en-US" altLang="zh-TW" dirty="0" err="1" smtClean="0"/>
              <a:t>PhysicsGrade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CalculusGrade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OopGrade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Implement </a:t>
            </a:r>
            <a:r>
              <a:rPr lang="en-US" altLang="zh-TW" dirty="0" smtClean="0">
                <a:solidFill>
                  <a:srgbClr val="00B050"/>
                </a:solidFill>
              </a:rPr>
              <a:t>get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0070C0"/>
                </a:solidFill>
              </a:rPr>
              <a:t>set</a:t>
            </a:r>
            <a:r>
              <a:rPr lang="en-US" altLang="zh-TW" dirty="0" smtClean="0"/>
              <a:t> member function to </a:t>
            </a:r>
            <a:r>
              <a:rPr lang="en-US" altLang="zh-TW" dirty="0" smtClean="0">
                <a:solidFill>
                  <a:srgbClr val="00B050"/>
                </a:solidFill>
              </a:rPr>
              <a:t>read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0070C0"/>
                </a:solidFill>
              </a:rPr>
              <a:t>write</a:t>
            </a:r>
            <a:r>
              <a:rPr lang="en-US" altLang="zh-TW" dirty="0" smtClean="0"/>
              <a:t> the value of 3 private data members</a:t>
            </a:r>
          </a:p>
          <a:p>
            <a:pPr lvl="1"/>
            <a:r>
              <a:rPr lang="en-US" altLang="zh-TW" dirty="0" smtClean="0"/>
              <a:t>There is 1 public data member</a:t>
            </a:r>
          </a:p>
          <a:p>
            <a:pPr lvl="2"/>
            <a:r>
              <a:rPr lang="en-US" altLang="zh-TW" dirty="0" smtClean="0"/>
              <a:t>ID, which store the NCTU student ID</a:t>
            </a:r>
          </a:p>
          <a:p>
            <a:pPr lvl="1"/>
            <a:r>
              <a:rPr lang="en-US" altLang="zh-TW" dirty="0"/>
              <a:t>You can not move </a:t>
            </a:r>
            <a:r>
              <a:rPr lang="en-US" altLang="zh-TW" dirty="0" err="1"/>
              <a:t>phy_score</a:t>
            </a:r>
            <a:r>
              <a:rPr lang="en-US" altLang="zh-TW" dirty="0"/>
              <a:t>, </a:t>
            </a:r>
            <a:r>
              <a:rPr lang="en-US" altLang="zh-TW" dirty="0" err="1"/>
              <a:t>cal_score</a:t>
            </a:r>
            <a:r>
              <a:rPr lang="en-US" altLang="zh-TW" dirty="0"/>
              <a:t>, </a:t>
            </a:r>
            <a:r>
              <a:rPr lang="en-US" altLang="zh-TW" dirty="0" err="1" smtClean="0"/>
              <a:t>oop_score</a:t>
            </a:r>
            <a:r>
              <a:rPr lang="en-US" altLang="zh-TW" dirty="0" smtClean="0"/>
              <a:t> to </a:t>
            </a:r>
            <a:r>
              <a:rPr lang="en-US" altLang="zh-TW" dirty="0"/>
              <a:t>public.</a:t>
            </a:r>
            <a:endParaRPr lang="zh-TW" altLang="en-US" dirty="0"/>
          </a:p>
          <a:p>
            <a:pPr lvl="1"/>
            <a:endParaRPr lang="en-US" altLang="zh-TW" dirty="0" smtClean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Lab Exercise (2/5)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Input:</a:t>
            </a:r>
          </a:p>
          <a:p>
            <a:pPr lvl="1"/>
            <a:r>
              <a:rPr lang="en-US" altLang="zh-TW" dirty="0" smtClean="0"/>
              <a:t>Student ID</a:t>
            </a:r>
          </a:p>
          <a:p>
            <a:pPr lvl="1"/>
            <a:r>
              <a:rPr lang="en-US" altLang="zh-TW" dirty="0" smtClean="0"/>
              <a:t>Physics grade</a:t>
            </a:r>
            <a:endParaRPr lang="en-US" altLang="zh-TW" dirty="0"/>
          </a:p>
          <a:p>
            <a:pPr lvl="1"/>
            <a:r>
              <a:rPr lang="en-US" altLang="zh-TW" dirty="0" smtClean="0"/>
              <a:t>Calculus grade</a:t>
            </a:r>
            <a:endParaRPr lang="en-US" altLang="zh-TW" dirty="0"/>
          </a:p>
          <a:p>
            <a:pPr lvl="1"/>
            <a:r>
              <a:rPr lang="en-US" altLang="zh-TW" dirty="0" err="1" smtClean="0"/>
              <a:t>Oop</a:t>
            </a:r>
            <a:r>
              <a:rPr lang="en-US" altLang="zh-TW" dirty="0" smtClean="0"/>
              <a:t> grade</a:t>
            </a:r>
          </a:p>
          <a:p>
            <a:r>
              <a:rPr lang="en-US" altLang="zh-TW" dirty="0" smtClean="0"/>
              <a:t>Keep record students’ data until input -1 to student ID</a:t>
            </a:r>
          </a:p>
        </p:txBody>
      </p:sp>
    </p:spTree>
    <p:extLst>
      <p:ext uri="{BB962C8B-B14F-4D97-AF65-F5344CB8AC3E}">
        <p14:creationId xmlns:p14="http://schemas.microsoft.com/office/powerpoint/2010/main" val="24824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Lab Exercise 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utput:</a:t>
            </a:r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eport statistics information</a:t>
            </a:r>
          </a:p>
          <a:p>
            <a:pPr lvl="2"/>
            <a:r>
              <a:rPr lang="en-US" altLang="zh-TW" dirty="0" smtClean="0"/>
              <a:t>number of students</a:t>
            </a:r>
          </a:p>
          <a:p>
            <a:pPr lvl="2"/>
            <a:r>
              <a:rPr lang="en-US" altLang="zh-TW" dirty="0" smtClean="0"/>
              <a:t>average grades of Physics ,Calculus ,</a:t>
            </a:r>
            <a:r>
              <a:rPr lang="en-US" altLang="zh-TW" dirty="0" err="1" smtClean="0"/>
              <a:t>Oop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pass(≧60) rates of Physics ,Calculus ,</a:t>
            </a:r>
            <a:r>
              <a:rPr lang="en-US" altLang="zh-TW" dirty="0" err="1" smtClean="0"/>
              <a:t>Oop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Report student’s information</a:t>
            </a:r>
          </a:p>
          <a:p>
            <a:pPr lvl="2"/>
            <a:r>
              <a:rPr lang="en-US" altLang="zh-TW" dirty="0" smtClean="0"/>
              <a:t>Print student’s ID</a:t>
            </a:r>
          </a:p>
          <a:p>
            <a:pPr lvl="2"/>
            <a:r>
              <a:rPr lang="en-US" altLang="zh-TW" dirty="0" smtClean="0"/>
              <a:t>Average grade of </a:t>
            </a:r>
            <a:r>
              <a:rPr lang="en-US" altLang="zh-TW" dirty="0"/>
              <a:t>student’s Physics ,Calculus ,</a:t>
            </a:r>
            <a:r>
              <a:rPr lang="en-US" altLang="zh-TW" dirty="0" err="1"/>
              <a:t>Oop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Pass or fail for each subject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Lab Exercise (4/5)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9552" y="155679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322324" y="155679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0848"/>
            <a:ext cx="2971800" cy="43815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564904"/>
            <a:ext cx="525658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3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Lab Exercise (5/5)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9552" y="155679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322324" y="155679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0848"/>
            <a:ext cx="2828925" cy="41338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636912"/>
            <a:ext cx="54006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0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Define and implement </a:t>
            </a:r>
            <a:r>
              <a:rPr lang="en-US" altLang="zh-TW" dirty="0" smtClean="0"/>
              <a:t>two </a:t>
            </a:r>
            <a:r>
              <a:rPr lang="en-US" altLang="zh-TW" dirty="0"/>
              <a:t>new class </a:t>
            </a:r>
            <a:r>
              <a:rPr lang="en-US" altLang="zh-TW" dirty="0" smtClean="0"/>
              <a:t>“Rectangle” and “Triangle”</a:t>
            </a:r>
            <a:endParaRPr lang="en-US" altLang="zh-TW" dirty="0"/>
          </a:p>
          <a:p>
            <a:pPr lvl="1"/>
            <a:r>
              <a:rPr lang="en-US" altLang="zh-TW" dirty="0"/>
              <a:t>These are </a:t>
            </a:r>
            <a:r>
              <a:rPr lang="en-US" altLang="zh-TW" dirty="0" smtClean="0"/>
              <a:t>2 </a:t>
            </a:r>
            <a:r>
              <a:rPr lang="en-US" altLang="zh-TW" dirty="0"/>
              <a:t>private data </a:t>
            </a:r>
            <a:r>
              <a:rPr lang="en-US" altLang="zh-TW" dirty="0" smtClean="0"/>
              <a:t>members for Rectangle</a:t>
            </a:r>
            <a:endParaRPr lang="en-US" altLang="zh-TW" dirty="0"/>
          </a:p>
          <a:p>
            <a:pPr lvl="2"/>
            <a:r>
              <a:rPr lang="en-US" altLang="zh-TW" dirty="0"/>
              <a:t>w</a:t>
            </a:r>
            <a:r>
              <a:rPr lang="en-US" altLang="zh-TW" dirty="0" smtClean="0"/>
              <a:t>idth</a:t>
            </a:r>
          </a:p>
          <a:p>
            <a:pPr lvl="2"/>
            <a:r>
              <a:rPr lang="en-US" altLang="zh-TW" dirty="0" smtClean="0"/>
              <a:t>height</a:t>
            </a:r>
            <a:endParaRPr lang="en-US" altLang="zh-TW" dirty="0"/>
          </a:p>
          <a:p>
            <a:pPr lvl="1"/>
            <a:r>
              <a:rPr lang="en-US" altLang="zh-TW" dirty="0"/>
              <a:t>These are 2 private data members for </a:t>
            </a:r>
            <a:r>
              <a:rPr lang="en-US" altLang="zh-TW" dirty="0" smtClean="0"/>
              <a:t>Triangle</a:t>
            </a:r>
            <a:endParaRPr lang="en-US" altLang="zh-TW" dirty="0"/>
          </a:p>
          <a:p>
            <a:pPr lvl="2"/>
            <a:r>
              <a:rPr lang="en-US" altLang="zh-TW" dirty="0"/>
              <a:t>width</a:t>
            </a:r>
          </a:p>
          <a:p>
            <a:pPr lvl="2"/>
            <a:r>
              <a:rPr lang="en-US" altLang="zh-TW" dirty="0"/>
              <a:t>h</a:t>
            </a:r>
            <a:r>
              <a:rPr lang="en-US" altLang="zh-TW" dirty="0" smtClean="0"/>
              <a:t>eight</a:t>
            </a:r>
          </a:p>
          <a:p>
            <a:r>
              <a:rPr lang="en-US" altLang="zh-TW" dirty="0" smtClean="0"/>
              <a:t>Note: width and height will be unsigned integer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3744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(2/5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Define and </a:t>
            </a:r>
            <a:r>
              <a:rPr lang="en-US" altLang="zh-TW" dirty="0" smtClean="0"/>
              <a:t>implement two </a:t>
            </a:r>
            <a:r>
              <a:rPr lang="en-US" altLang="zh-TW" dirty="0"/>
              <a:t>new class </a:t>
            </a:r>
            <a:r>
              <a:rPr lang="en-US" altLang="zh-TW" dirty="0" smtClean="0"/>
              <a:t>“Rectangle” and “Triangle”</a:t>
            </a:r>
            <a:endParaRPr lang="en-US" altLang="zh-TW" dirty="0"/>
          </a:p>
          <a:p>
            <a:pPr lvl="1"/>
            <a:r>
              <a:rPr lang="en-US" altLang="zh-TW" dirty="0" smtClean="0"/>
              <a:t>Implement a member function for each class to calculate the area </a:t>
            </a:r>
            <a:r>
              <a:rPr lang="en-US" altLang="zh-TW" dirty="0"/>
              <a:t>of </a:t>
            </a:r>
            <a:r>
              <a:rPr lang="en-US" altLang="zh-TW" dirty="0" smtClean="0"/>
              <a:t>polygon</a:t>
            </a:r>
          </a:p>
          <a:p>
            <a:pPr lvl="1"/>
            <a:r>
              <a:rPr lang="en-US" altLang="zh-TW" dirty="0" smtClean="0"/>
              <a:t>E.g.,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Note: add other function in public if needed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916"/>
          <a:stretch/>
        </p:blipFill>
        <p:spPr>
          <a:xfrm>
            <a:off x="3121645" y="3645024"/>
            <a:ext cx="3135406" cy="20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87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(3/5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Implement a function “</a:t>
            </a:r>
            <a:r>
              <a:rPr lang="en-US" altLang="zh-TW" dirty="0" err="1" smtClean="0"/>
              <a:t>compare_polygon</a:t>
            </a:r>
            <a:r>
              <a:rPr lang="en-US" altLang="zh-TW" dirty="0" smtClean="0"/>
              <a:t>” who passes class “Rectangle” and class “Triangle”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as arguments</a:t>
            </a:r>
          </a:p>
          <a:p>
            <a:r>
              <a:rPr lang="en-US" altLang="zh-TW" dirty="0" smtClean="0"/>
              <a:t>Compare the area of rectangle and triangle</a:t>
            </a:r>
          </a:p>
          <a:p>
            <a:pPr lvl="1"/>
            <a:r>
              <a:rPr lang="en-US" altLang="zh-TW" dirty="0" smtClean="0"/>
              <a:t>If area of rectangle &gt; triangle, print 0</a:t>
            </a:r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/>
              <a:t>area of rectangle </a:t>
            </a:r>
            <a:r>
              <a:rPr lang="en-US" altLang="zh-TW" dirty="0" smtClean="0"/>
              <a:t>= </a:t>
            </a:r>
            <a:r>
              <a:rPr lang="en-US" altLang="zh-TW" dirty="0"/>
              <a:t>triangle, print 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/>
              <a:t>area of rectangle </a:t>
            </a:r>
            <a:r>
              <a:rPr lang="en-US" altLang="zh-TW" dirty="0" smtClean="0"/>
              <a:t>&lt; </a:t>
            </a:r>
            <a:r>
              <a:rPr lang="en-US" altLang="zh-TW" dirty="0"/>
              <a:t>triangle, print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89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C++ supports </a:t>
            </a:r>
            <a:r>
              <a:rPr lang="en-US" altLang="zh-TW" dirty="0" smtClean="0">
                <a:solidFill>
                  <a:srgbClr val="0070C0"/>
                </a:solidFill>
              </a:rPr>
              <a:t>object-oriented programming (OOP)</a:t>
            </a:r>
          </a:p>
          <a:p>
            <a:r>
              <a:rPr lang="en-US" altLang="zh-TW" dirty="0" smtClean="0"/>
              <a:t>Aim of C++ class is to provide programmer a means for </a:t>
            </a:r>
            <a:r>
              <a:rPr lang="en-US" altLang="zh-TW" dirty="0" smtClean="0">
                <a:solidFill>
                  <a:srgbClr val="0070C0"/>
                </a:solidFill>
              </a:rPr>
              <a:t>creating new types </a:t>
            </a:r>
            <a:r>
              <a:rPr lang="en-US" altLang="zh-TW" dirty="0" smtClean="0"/>
              <a:t>that can be used </a:t>
            </a:r>
            <a:r>
              <a:rPr lang="en-US" altLang="zh-TW" dirty="0" smtClean="0">
                <a:solidFill>
                  <a:srgbClr val="0070C0"/>
                </a:solidFill>
              </a:rPr>
              <a:t>as conveniently as built-in types</a:t>
            </a:r>
          </a:p>
          <a:p>
            <a:r>
              <a:rPr lang="en-US" altLang="zh-TW" dirty="0" smtClean="0"/>
              <a:t>C++ class is much more powerful than structure in C</a:t>
            </a:r>
          </a:p>
          <a:p>
            <a:pPr lvl="1"/>
            <a:r>
              <a:rPr lang="en-US" altLang="zh-TW" dirty="0" smtClean="0"/>
              <a:t>not just </a:t>
            </a:r>
            <a:r>
              <a:rPr lang="en-US" altLang="zh-TW" dirty="0" smtClean="0">
                <a:solidFill>
                  <a:srgbClr val="0070C0"/>
                </a:solidFill>
              </a:rPr>
              <a:t>data members</a:t>
            </a:r>
          </a:p>
          <a:p>
            <a:pPr lvl="1"/>
            <a:r>
              <a:rPr lang="en-US" altLang="zh-TW" dirty="0" smtClean="0"/>
              <a:t>add </a:t>
            </a:r>
            <a:r>
              <a:rPr lang="en-US" altLang="zh-TW" dirty="0" smtClean="0">
                <a:solidFill>
                  <a:srgbClr val="0070C0"/>
                </a:solidFill>
              </a:rPr>
              <a:t>member functions</a:t>
            </a:r>
          </a:p>
          <a:p>
            <a:pPr lvl="1"/>
            <a:r>
              <a:rPr lang="en-US" altLang="zh-TW" dirty="0" smtClean="0"/>
              <a:t>add </a:t>
            </a:r>
            <a:r>
              <a:rPr lang="en-US" altLang="zh-TW" dirty="0" smtClean="0">
                <a:solidFill>
                  <a:srgbClr val="0070C0"/>
                </a:solidFill>
              </a:rPr>
              <a:t>access control mechanism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(4/5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Flow of homework:</a:t>
            </a:r>
          </a:p>
          <a:p>
            <a:pPr lvl="1"/>
            <a:r>
              <a:rPr lang="en-US" altLang="zh-TW" dirty="0" smtClean="0"/>
              <a:t>Input rectangle’s width</a:t>
            </a:r>
          </a:p>
          <a:p>
            <a:pPr lvl="1"/>
            <a:r>
              <a:rPr lang="en-US" altLang="zh-TW" dirty="0"/>
              <a:t>Input rectangle’s </a:t>
            </a:r>
            <a:r>
              <a:rPr lang="en-US" altLang="zh-TW" dirty="0" smtClean="0"/>
              <a:t>height</a:t>
            </a:r>
          </a:p>
          <a:p>
            <a:pPr lvl="1"/>
            <a:r>
              <a:rPr lang="en-US" altLang="zh-TW" dirty="0"/>
              <a:t>Input </a:t>
            </a:r>
            <a:r>
              <a:rPr lang="en-US" altLang="zh-TW" dirty="0" smtClean="0"/>
              <a:t>triangle’s </a:t>
            </a:r>
            <a:r>
              <a:rPr lang="en-US" altLang="zh-TW" dirty="0"/>
              <a:t>width</a:t>
            </a:r>
          </a:p>
          <a:p>
            <a:pPr lvl="1"/>
            <a:r>
              <a:rPr lang="en-US" altLang="zh-TW" dirty="0"/>
              <a:t>Input triangle’s </a:t>
            </a:r>
            <a:r>
              <a:rPr lang="en-US" altLang="zh-TW" dirty="0" smtClean="0"/>
              <a:t>high</a:t>
            </a:r>
          </a:p>
          <a:p>
            <a:pPr lvl="1"/>
            <a:r>
              <a:rPr lang="en-US" altLang="zh-TW" dirty="0" smtClean="0"/>
              <a:t>Output area of rectangle</a:t>
            </a:r>
          </a:p>
          <a:p>
            <a:pPr lvl="1"/>
            <a:r>
              <a:rPr lang="en-US" altLang="zh-TW" dirty="0" smtClean="0"/>
              <a:t>Output area of triangle</a:t>
            </a:r>
          </a:p>
          <a:p>
            <a:pPr lvl="1"/>
            <a:r>
              <a:rPr lang="en-US" altLang="zh-TW" dirty="0" smtClean="0"/>
              <a:t>Output the message of </a:t>
            </a:r>
            <a:r>
              <a:rPr lang="en-US" altLang="zh-TW" dirty="0" err="1" smtClean="0"/>
              <a:t>compare_polygon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Termination of program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49262"/>
          <a:stretch/>
        </p:blipFill>
        <p:spPr>
          <a:xfrm>
            <a:off x="7164288" y="2348880"/>
            <a:ext cx="1512168" cy="248031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4499992" y="2348880"/>
            <a:ext cx="2376264" cy="144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4534520" y="2873896"/>
            <a:ext cx="2341736" cy="28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4283968" y="3212976"/>
            <a:ext cx="2629768" cy="47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139952" y="3502732"/>
            <a:ext cx="2736304" cy="261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732960" y="3848100"/>
            <a:ext cx="2180776" cy="4477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597736" y="4199114"/>
            <a:ext cx="2431328" cy="5801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881012" y="4440273"/>
            <a:ext cx="1193684" cy="5801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359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(5/5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Example 2	      Example 3	   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331640" y="2799847"/>
            <a:ext cx="1133095" cy="25013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394"/>
          <a:stretch/>
        </p:blipFill>
        <p:spPr>
          <a:xfrm>
            <a:off x="4417284" y="2799847"/>
            <a:ext cx="815245" cy="24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Class Definitions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Example: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sz="2000" dirty="0" smtClean="0"/>
              <a:t>class </a:t>
            </a:r>
            <a:r>
              <a:rPr lang="en-US" altLang="zh-TW" sz="2000" dirty="0" smtClean="0">
                <a:solidFill>
                  <a:srgbClr val="0070C0"/>
                </a:solidFill>
              </a:rPr>
              <a:t>Complex</a:t>
            </a:r>
            <a:r>
              <a:rPr lang="en-US" altLang="zh-TW" sz="2000" dirty="0" smtClean="0"/>
              <a:t>{			// </a:t>
            </a:r>
            <a:r>
              <a:rPr lang="en-US" altLang="zh-TW" sz="2000" dirty="0" smtClean="0">
                <a:solidFill>
                  <a:srgbClr val="0070C0"/>
                </a:solidFill>
              </a:rPr>
              <a:t>name</a:t>
            </a:r>
            <a:r>
              <a:rPr lang="en-US" altLang="zh-TW" sz="2000" dirty="0" smtClean="0"/>
              <a:t> of class type</a:t>
            </a:r>
          </a:p>
          <a:p>
            <a:pPr>
              <a:buNone/>
            </a:pPr>
            <a:r>
              <a:rPr lang="en-US" altLang="zh-TW" sz="2000" dirty="0" smtClean="0">
                <a:solidFill>
                  <a:srgbClr val="00B050"/>
                </a:solidFill>
              </a:rPr>
              <a:t>	private:			</a:t>
            </a:r>
            <a:r>
              <a:rPr lang="en-US" altLang="zh-TW" sz="2000" dirty="0" smtClean="0"/>
              <a:t>// </a:t>
            </a:r>
            <a:r>
              <a:rPr lang="en-US" altLang="zh-TW" sz="2000" dirty="0" smtClean="0">
                <a:solidFill>
                  <a:srgbClr val="00B050"/>
                </a:solidFill>
              </a:rPr>
              <a:t>access specifier</a:t>
            </a:r>
          </a:p>
          <a:p>
            <a:pPr>
              <a:buNone/>
            </a:pPr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realPart</a:t>
            </a:r>
            <a:r>
              <a:rPr lang="en-US" altLang="zh-TW" sz="2000" dirty="0" smtClean="0"/>
              <a:t>;		// </a:t>
            </a:r>
            <a:r>
              <a:rPr lang="en-US" altLang="zh-TW" sz="2000" dirty="0"/>
              <a:t>data member </a:t>
            </a:r>
            <a:r>
              <a:rPr lang="en-US" altLang="zh-TW" sz="2000" dirty="0" smtClean="0"/>
              <a:t>declaration</a:t>
            </a:r>
          </a:p>
          <a:p>
            <a:pPr>
              <a:buNone/>
            </a:pPr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imaginaryPart</a:t>
            </a:r>
            <a:r>
              <a:rPr lang="en-US" altLang="zh-TW" sz="2000" dirty="0" smtClean="0"/>
              <a:t>;		// data member declaration</a:t>
            </a:r>
          </a:p>
          <a:p>
            <a:pPr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00B050"/>
                </a:solidFill>
              </a:rPr>
              <a:t>public: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		// </a:t>
            </a:r>
            <a:r>
              <a:rPr lang="en-US" altLang="zh-TW" sz="2000" dirty="0">
                <a:solidFill>
                  <a:srgbClr val="00B050"/>
                </a:solidFill>
              </a:rPr>
              <a:t>access </a:t>
            </a:r>
            <a:r>
              <a:rPr lang="en-US" altLang="zh-TW" sz="2000" dirty="0" smtClean="0">
                <a:solidFill>
                  <a:srgbClr val="00B050"/>
                </a:solidFill>
              </a:rPr>
              <a:t>specifier</a:t>
            </a:r>
          </a:p>
          <a:p>
            <a:pPr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	</a:t>
            </a:r>
            <a:r>
              <a:rPr lang="en-US" altLang="zh-TW" sz="2000" dirty="0" smtClean="0">
                <a:solidFill>
                  <a:srgbClr val="00B050"/>
                </a:solidFill>
              </a:rPr>
              <a:t>	</a:t>
            </a:r>
            <a:r>
              <a:rPr lang="en-US" altLang="zh-TW" sz="2000" dirty="0" smtClean="0">
                <a:solidFill>
                  <a:srgbClr val="FF0000"/>
                </a:solidFill>
              </a:rPr>
              <a:t>Complex(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</a:rPr>
              <a:t>=0,int=0);	</a:t>
            </a:r>
            <a:r>
              <a:rPr lang="en-US" altLang="zh-TW" sz="2000" dirty="0" smtClean="0"/>
              <a:t>//</a:t>
            </a:r>
            <a:r>
              <a:rPr lang="en-US" altLang="zh-TW" sz="2000" dirty="0" smtClean="0">
                <a:solidFill>
                  <a:srgbClr val="FF0000"/>
                </a:solidFill>
              </a:rPr>
              <a:t> constructor</a:t>
            </a:r>
          </a:p>
          <a:p>
            <a:pPr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		~Complex();		// destructor</a:t>
            </a: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>
                <a:solidFill>
                  <a:srgbClr val="0070C0"/>
                </a:solidFill>
              </a:rPr>
              <a:t>		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get_realPart</a:t>
            </a:r>
            <a:r>
              <a:rPr lang="en-US" altLang="zh-TW" sz="2000" dirty="0" smtClean="0">
                <a:solidFill>
                  <a:srgbClr val="0070C0"/>
                </a:solidFill>
              </a:rPr>
              <a:t>()</a:t>
            </a:r>
            <a:r>
              <a:rPr lang="en-US" altLang="zh-TW" sz="2000" dirty="0" smtClean="0"/>
              <a:t>;		// </a:t>
            </a:r>
            <a:r>
              <a:rPr lang="en-US" altLang="zh-TW" sz="2000" dirty="0" smtClean="0">
                <a:solidFill>
                  <a:srgbClr val="0070C0"/>
                </a:solidFill>
              </a:rPr>
              <a:t>member function declaration</a:t>
            </a:r>
          </a:p>
          <a:p>
            <a:pPr>
              <a:buNone/>
            </a:pPr>
            <a:r>
              <a:rPr lang="en-US" altLang="zh-TW" sz="2000" dirty="0" smtClean="0">
                <a:solidFill>
                  <a:srgbClr val="0070C0"/>
                </a:solidFill>
              </a:rPr>
              <a:t>		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get_imaginaryPart</a:t>
            </a:r>
            <a:r>
              <a:rPr lang="en-US" altLang="zh-TW" sz="2000" dirty="0" smtClean="0">
                <a:solidFill>
                  <a:srgbClr val="0070C0"/>
                </a:solidFill>
              </a:rPr>
              <a:t>()</a:t>
            </a:r>
            <a:r>
              <a:rPr lang="en-US" altLang="zh-TW" sz="2000" dirty="0" smtClean="0"/>
              <a:t>;	// </a:t>
            </a:r>
            <a:r>
              <a:rPr lang="en-US" altLang="zh-TW" sz="2000" dirty="0">
                <a:solidFill>
                  <a:srgbClr val="0070C0"/>
                </a:solidFill>
              </a:rPr>
              <a:t>member function </a:t>
            </a:r>
            <a:r>
              <a:rPr lang="en-US" altLang="zh-TW" sz="2000" dirty="0" smtClean="0">
                <a:solidFill>
                  <a:srgbClr val="0070C0"/>
                </a:solidFill>
              </a:rPr>
              <a:t>declaration</a:t>
            </a:r>
          </a:p>
          <a:p>
            <a:pPr>
              <a:buNone/>
            </a:pPr>
            <a:r>
              <a:rPr lang="en-US" altLang="zh-TW" sz="2000" dirty="0" smtClean="0"/>
              <a:t>	};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Class Definitions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Typically, only member function’s declaration in class definition</a:t>
            </a:r>
          </a:p>
          <a:p>
            <a:pPr lvl="1"/>
            <a:r>
              <a:rPr lang="en-US" altLang="zh-TW" dirty="0" smtClean="0"/>
              <a:t>function’s implementation is elsewhere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Define a class =&gt; Define a </a:t>
            </a:r>
            <a:r>
              <a:rPr lang="en-US" altLang="zh-TW" b="1" dirty="0" smtClean="0">
                <a:solidFill>
                  <a:srgbClr val="FF0000"/>
                </a:solidFill>
              </a:rPr>
              <a:t>new type 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64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Private vs. Public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Private:</a:t>
            </a:r>
          </a:p>
          <a:p>
            <a:pPr lvl="1"/>
            <a:r>
              <a:rPr lang="en-US" altLang="zh-TW" dirty="0" smtClean="0"/>
              <a:t>Can’t access outside the class scope</a:t>
            </a:r>
          </a:p>
          <a:p>
            <a:pPr marL="685800" lvl="2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main(){</a:t>
            </a:r>
          </a:p>
          <a:p>
            <a:pPr marL="685800" lvl="2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/>
              <a:t>Complex comp;</a:t>
            </a:r>
          </a:p>
          <a:p>
            <a:pPr marL="685800" lvl="2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cout</a:t>
            </a:r>
            <a:r>
              <a:rPr lang="en-US" altLang="zh-TW" dirty="0"/>
              <a:t> &lt;&lt; </a:t>
            </a:r>
            <a:r>
              <a:rPr lang="en-US" altLang="zh-TW" dirty="0" err="1"/>
              <a:t>comp.realPart</a:t>
            </a:r>
            <a:r>
              <a:rPr lang="en-US" altLang="zh-TW" dirty="0"/>
              <a:t> &lt;&lt; </a:t>
            </a:r>
            <a:r>
              <a:rPr lang="en-US" altLang="zh-TW" dirty="0" err="1"/>
              <a:t>endl</a:t>
            </a:r>
            <a:r>
              <a:rPr lang="en-US" altLang="zh-TW" dirty="0"/>
              <a:t>;  // </a:t>
            </a:r>
            <a:r>
              <a:rPr lang="en-US" altLang="zh-TW" dirty="0">
                <a:solidFill>
                  <a:srgbClr val="FF0000"/>
                </a:solidFill>
              </a:rPr>
              <a:t>error!!</a:t>
            </a:r>
          </a:p>
          <a:p>
            <a:pPr marL="685800" lvl="2" indent="0">
              <a:buNone/>
            </a:pPr>
            <a:r>
              <a:rPr lang="en-US" altLang="zh-TW" dirty="0"/>
              <a:t>    return 0</a:t>
            </a:r>
            <a:r>
              <a:rPr lang="en-US" altLang="zh-TW" dirty="0" smtClean="0"/>
              <a:t>;  </a:t>
            </a:r>
            <a:endParaRPr lang="en-US" altLang="zh-TW" dirty="0" smtClean="0"/>
          </a:p>
          <a:p>
            <a:pPr marL="685800" lvl="2" indent="0">
              <a:buNone/>
            </a:pPr>
            <a:r>
              <a:rPr lang="en-US" altLang="zh-TW" dirty="0" smtClean="0"/>
              <a:t>}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Can access inside the class scope</a:t>
            </a:r>
          </a:p>
          <a:p>
            <a:pPr marL="365760" lvl="1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sz="2400" dirty="0" smtClean="0"/>
              <a:t>Complex</a:t>
            </a:r>
            <a:r>
              <a:rPr lang="en-US" altLang="zh-TW" sz="2400" dirty="0"/>
              <a:t>::</a:t>
            </a:r>
            <a:r>
              <a:rPr lang="en-US" altLang="zh-TW" sz="2400" dirty="0" err="1"/>
              <a:t>get_realPart</a:t>
            </a:r>
            <a:r>
              <a:rPr lang="en-US" altLang="zh-TW" sz="2400" dirty="0" smtClean="0"/>
              <a:t>() {return </a:t>
            </a:r>
            <a:r>
              <a:rPr lang="en-US" altLang="zh-TW" sz="2400" dirty="0" err="1" smtClean="0"/>
              <a:t>realPart</a:t>
            </a:r>
            <a:r>
              <a:rPr lang="en-US" altLang="zh-TW" sz="2400" dirty="0" smtClean="0"/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6424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Private vs. Public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Public:</a:t>
            </a:r>
          </a:p>
          <a:p>
            <a:pPr lvl="1"/>
            <a:r>
              <a:rPr lang="en-US" altLang="zh-TW" dirty="0" smtClean="0"/>
              <a:t>Can access through dot ( . ) or arrow ( -&gt; </a:t>
            </a:r>
            <a:r>
              <a:rPr lang="en-US" altLang="zh-TW" dirty="0"/>
              <a:t>) outside the class scope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E.g., </a:t>
            </a:r>
          </a:p>
          <a:p>
            <a:pPr marL="685800" lvl="2" indent="0">
              <a:buNone/>
            </a:pPr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main(){</a:t>
            </a:r>
          </a:p>
          <a:p>
            <a:pPr marL="685800" lvl="2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Complex comp;</a:t>
            </a:r>
            <a:endParaRPr lang="en-US" altLang="zh-TW" dirty="0"/>
          </a:p>
          <a:p>
            <a:pPr marL="685800" lvl="2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</a:t>
            </a:r>
            <a:r>
              <a:rPr lang="en-US" altLang="zh-TW" dirty="0" err="1" smtClean="0"/>
              <a:t>comp.get_realPart</a:t>
            </a:r>
            <a:r>
              <a:rPr lang="en-US" altLang="zh-TW" dirty="0" smtClean="0"/>
              <a:t>()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marL="685800" lvl="2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return 0;</a:t>
            </a:r>
          </a:p>
          <a:p>
            <a:pPr marL="685800" lvl="2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Private vs. Public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Both data members and member functions can be either private or public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Data members </a:t>
            </a:r>
            <a:r>
              <a:rPr lang="en-US" altLang="zh-TW" dirty="0" smtClean="0"/>
              <a:t>are usually </a:t>
            </a:r>
            <a:r>
              <a:rPr lang="en-US" altLang="zh-TW" dirty="0" smtClean="0">
                <a:solidFill>
                  <a:srgbClr val="0070C0"/>
                </a:solidFill>
              </a:rPr>
              <a:t>private</a:t>
            </a:r>
          </a:p>
          <a:p>
            <a:pPr lvl="1"/>
            <a:r>
              <a:rPr lang="en-US" altLang="zh-TW" dirty="0" smtClean="0"/>
              <a:t>you do not know exact representation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en-US" altLang="zh-TW" dirty="0" smtClean="0"/>
              <a:t>object is manipulated through member functions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Member functions</a:t>
            </a:r>
            <a:r>
              <a:rPr lang="en-US" altLang="zh-TW" dirty="0" smtClean="0"/>
              <a:t> are usually </a:t>
            </a:r>
            <a:r>
              <a:rPr lang="en-US" altLang="zh-TW" dirty="0" smtClean="0">
                <a:solidFill>
                  <a:srgbClr val="00B050"/>
                </a:solidFill>
              </a:rPr>
              <a:t>public</a:t>
            </a:r>
          </a:p>
          <a:p>
            <a:pPr lvl="1"/>
            <a:r>
              <a:rPr lang="en-US" altLang="zh-TW" dirty="0" smtClean="0"/>
              <a:t>you can use public </a:t>
            </a:r>
            <a:r>
              <a:rPr lang="en-US" altLang="zh-TW" dirty="0" smtClean="0">
                <a:solidFill>
                  <a:srgbClr val="00B050"/>
                </a:solidFill>
              </a:rPr>
              <a:t>interface</a:t>
            </a:r>
            <a:r>
              <a:rPr lang="en-US" altLang="zh-TW" dirty="0" smtClean="0"/>
              <a:t> for object manipulations</a:t>
            </a:r>
          </a:p>
          <a:p>
            <a:pPr lvl="1"/>
            <a:r>
              <a:rPr lang="en-US" altLang="zh-TW" dirty="0" smtClean="0"/>
              <a:t>you still do not know how these member functions get implemented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5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Class Member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DD8047"/>
              </a:buClr>
            </a:pPr>
            <a:r>
              <a:rPr lang="en-US" altLang="zh-TW" dirty="0">
                <a:solidFill>
                  <a:prstClr val="black"/>
                </a:solidFill>
              </a:rPr>
              <a:t>Example:</a:t>
            </a:r>
            <a:endParaRPr lang="en-US" altLang="zh-TW" sz="3600" dirty="0">
              <a:solidFill>
                <a:prstClr val="black"/>
              </a:solidFill>
            </a:endParaRPr>
          </a:p>
          <a:p>
            <a:pPr marL="0" lvl="0" indent="0">
              <a:buClr>
                <a:srgbClr val="DD8047"/>
              </a:buClr>
              <a:buNone/>
            </a:pPr>
            <a:r>
              <a:rPr lang="en-US" altLang="zh-TW" sz="2000" dirty="0">
                <a:solidFill>
                  <a:prstClr val="black"/>
                </a:solidFill>
              </a:rPr>
              <a:t>    </a:t>
            </a:r>
            <a:r>
              <a:rPr lang="en-US" altLang="zh-TW" sz="2200" dirty="0" err="1" smtClean="0">
                <a:solidFill>
                  <a:prstClr val="black"/>
                </a:solidFill>
              </a:rPr>
              <a:t>int</a:t>
            </a:r>
            <a:r>
              <a:rPr lang="en-US" altLang="zh-TW" sz="2000" dirty="0" smtClean="0">
                <a:solidFill>
                  <a:prstClr val="black"/>
                </a:solidFill>
              </a:rPr>
              <a:t> </a:t>
            </a:r>
            <a:r>
              <a:rPr lang="en-US" altLang="zh-TW" sz="2200" dirty="0" smtClean="0">
                <a:solidFill>
                  <a:srgbClr val="00B050"/>
                </a:solidFill>
              </a:rPr>
              <a:t>Complex</a:t>
            </a:r>
            <a:r>
              <a:rPr lang="en-US" altLang="zh-TW" sz="2200" dirty="0" smtClean="0">
                <a:solidFill>
                  <a:srgbClr val="FF0000"/>
                </a:solidFill>
              </a:rPr>
              <a:t>::</a:t>
            </a:r>
            <a:r>
              <a:rPr lang="en-US" altLang="zh-TW" sz="2200" dirty="0" err="1" smtClean="0">
                <a:solidFill>
                  <a:prstClr val="black"/>
                </a:solidFill>
              </a:rPr>
              <a:t>get_realPart</a:t>
            </a:r>
            <a:r>
              <a:rPr lang="en-US" altLang="zh-TW" sz="2200" dirty="0" smtClean="0">
                <a:solidFill>
                  <a:prstClr val="black"/>
                </a:solidFill>
              </a:rPr>
              <a:t>(){</a:t>
            </a:r>
            <a:endParaRPr lang="en-US" altLang="zh-TW" sz="2200" dirty="0">
              <a:solidFill>
                <a:prstClr val="black"/>
              </a:solidFill>
            </a:endParaRPr>
          </a:p>
          <a:p>
            <a:pPr marL="0" lvl="0" indent="0">
              <a:buClr>
                <a:srgbClr val="DD8047"/>
              </a:buClr>
              <a:buNone/>
            </a:pPr>
            <a:r>
              <a:rPr lang="en-US" altLang="zh-TW" sz="2200" dirty="0">
                <a:solidFill>
                  <a:prstClr val="black"/>
                </a:solidFill>
              </a:rPr>
              <a:t>        ……</a:t>
            </a:r>
          </a:p>
          <a:p>
            <a:pPr marL="0" lvl="0" indent="0">
              <a:buClr>
                <a:srgbClr val="DD8047"/>
              </a:buClr>
              <a:buNone/>
            </a:pPr>
            <a:r>
              <a:rPr lang="en-US" altLang="zh-TW" sz="2200" dirty="0">
                <a:solidFill>
                  <a:prstClr val="black"/>
                </a:solidFill>
              </a:rPr>
              <a:t>    </a:t>
            </a:r>
            <a:r>
              <a:rPr lang="en-US" altLang="zh-TW" sz="2200" dirty="0" smtClean="0">
                <a:solidFill>
                  <a:prstClr val="black"/>
                </a:solidFill>
              </a:rPr>
              <a:t>}</a:t>
            </a:r>
            <a:endParaRPr lang="en-US" altLang="zh-TW" sz="2800" dirty="0" smtClean="0"/>
          </a:p>
          <a:p>
            <a:r>
              <a:rPr lang="en-US" altLang="zh-TW" dirty="0" smtClean="0"/>
              <a:t>Like other function definitions</a:t>
            </a:r>
          </a:p>
          <a:p>
            <a:pPr lvl="1"/>
            <a:r>
              <a:rPr lang="en-US" altLang="zh-TW" dirty="0" smtClean="0"/>
              <a:t>place outside class definition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must specify the class it belongs to</a:t>
            </a:r>
          </a:p>
          <a:p>
            <a:pPr lvl="2"/>
            <a:r>
              <a:rPr lang="en-US" altLang="zh-TW" dirty="0"/>
              <a:t>different classes can have member functions with same </a:t>
            </a:r>
            <a:r>
              <a:rPr lang="en-US" altLang="zh-TW" dirty="0" smtClean="0"/>
              <a:t>name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::</a:t>
            </a:r>
            <a:r>
              <a:rPr lang="en-US" altLang="zh-TW" dirty="0" smtClean="0"/>
              <a:t> is called </a:t>
            </a:r>
            <a:r>
              <a:rPr lang="en-US" altLang="zh-TW" dirty="0" smtClean="0">
                <a:solidFill>
                  <a:srgbClr val="FF0000"/>
                </a:solidFill>
              </a:rPr>
              <a:t>scope resolution operator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Constructor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200" dirty="0" smtClean="0"/>
              <a:t>Complex::Complex(</a:t>
            </a:r>
            <a:r>
              <a:rPr lang="en-US" altLang="zh-TW" sz="2200" dirty="0" err="1" smtClean="0"/>
              <a:t>int</a:t>
            </a:r>
            <a:r>
              <a:rPr lang="en-US" altLang="zh-TW" sz="2200" dirty="0" smtClean="0"/>
              <a:t> real, </a:t>
            </a:r>
            <a:r>
              <a:rPr lang="en-US" altLang="zh-TW" sz="2200" dirty="0" err="1" smtClean="0"/>
              <a:t>int</a:t>
            </a:r>
            <a:r>
              <a:rPr lang="en-US" altLang="zh-TW" sz="2200" dirty="0" smtClean="0"/>
              <a:t> imaginary){</a:t>
            </a:r>
            <a:endParaRPr lang="en-US" altLang="zh-TW" sz="2200" dirty="0"/>
          </a:p>
          <a:p>
            <a:pPr marL="0" indent="0">
              <a:buNone/>
            </a:pPr>
            <a:r>
              <a:rPr lang="en-US" altLang="zh-TW" sz="2200" dirty="0"/>
              <a:t>        ……</a:t>
            </a:r>
          </a:p>
          <a:p>
            <a:pPr marL="0" indent="0">
              <a:buNone/>
            </a:pPr>
            <a:r>
              <a:rPr lang="en-US" altLang="zh-TW" sz="2200" dirty="0"/>
              <a:t>    </a:t>
            </a:r>
            <a:r>
              <a:rPr lang="en-US" altLang="zh-TW" sz="2200" dirty="0" smtClean="0"/>
              <a:t>}</a:t>
            </a:r>
          </a:p>
          <a:p>
            <a:r>
              <a:rPr lang="en-US" altLang="zh-TW" dirty="0" smtClean="0"/>
              <a:t>Constructors called when objects defined</a:t>
            </a:r>
          </a:p>
          <a:p>
            <a:r>
              <a:rPr lang="en-US" altLang="zh-TW" dirty="0" smtClean="0"/>
              <a:t>Can </a:t>
            </a:r>
            <a:r>
              <a:rPr lang="en-US" altLang="zh-TW" dirty="0"/>
              <a:t>initialize class members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2683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6499</TotalTime>
  <Words>742</Words>
  <Application>Microsoft Office PowerPoint</Application>
  <PresentationFormat>如螢幕大小 (4:3)</PresentationFormat>
  <Paragraphs>156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Arial Unicode MS</vt:lpstr>
      <vt:lpstr>微軟正黑體</vt:lpstr>
      <vt:lpstr>Tw Cen MT</vt:lpstr>
      <vt:lpstr>Wingdings</vt:lpstr>
      <vt:lpstr>Wingdings 2</vt:lpstr>
      <vt:lpstr>中庸</vt:lpstr>
      <vt:lpstr>    Lab 2   Class  </vt:lpstr>
      <vt:lpstr>Class</vt:lpstr>
      <vt:lpstr>Class Definitions (1/2)</vt:lpstr>
      <vt:lpstr>Class Definitions (2/2)</vt:lpstr>
      <vt:lpstr>Private vs. Public (1/3)</vt:lpstr>
      <vt:lpstr>Private vs. Public (2/3)</vt:lpstr>
      <vt:lpstr>Private vs. Public (3/3)</vt:lpstr>
      <vt:lpstr>Class Member Functions</vt:lpstr>
      <vt:lpstr>Constructor</vt:lpstr>
      <vt:lpstr>Destructor</vt:lpstr>
      <vt:lpstr>Passing Class as Argument</vt:lpstr>
      <vt:lpstr>Lab Exercise (1/5)</vt:lpstr>
      <vt:lpstr>Lab Exercise (2/5)</vt:lpstr>
      <vt:lpstr>Lab Exercise (3/5)</vt:lpstr>
      <vt:lpstr>Lab Exercise (4/5)</vt:lpstr>
      <vt:lpstr>Lab Exercise (5/5)</vt:lpstr>
      <vt:lpstr>Homework (1/5)</vt:lpstr>
      <vt:lpstr>Homework (2/5)</vt:lpstr>
      <vt:lpstr>Homework (3/5)</vt:lpstr>
      <vt:lpstr>Homework (4/5)</vt:lpstr>
      <vt:lpstr>Homework (5/5)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billy123313</dc:creator>
  <cp:lastModifiedBy>Jimmy</cp:lastModifiedBy>
  <cp:revision>154</cp:revision>
  <dcterms:created xsi:type="dcterms:W3CDTF">2011-03-05T06:36:55Z</dcterms:created>
  <dcterms:modified xsi:type="dcterms:W3CDTF">2018-03-14T13:58:17Z</dcterms:modified>
</cp:coreProperties>
</file>