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78" r:id="rId2"/>
    <p:sldId id="306" r:id="rId3"/>
    <p:sldId id="363" r:id="rId4"/>
    <p:sldId id="332" r:id="rId5"/>
    <p:sldId id="364" r:id="rId6"/>
    <p:sldId id="307" r:id="rId7"/>
    <p:sldId id="316" r:id="rId8"/>
    <p:sldId id="309" r:id="rId9"/>
    <p:sldId id="312" r:id="rId10"/>
    <p:sldId id="317" r:id="rId11"/>
    <p:sldId id="347" r:id="rId12"/>
    <p:sldId id="346" r:id="rId13"/>
    <p:sldId id="348" r:id="rId14"/>
    <p:sldId id="342" r:id="rId15"/>
    <p:sldId id="343" r:id="rId16"/>
    <p:sldId id="344" r:id="rId17"/>
    <p:sldId id="345" r:id="rId18"/>
    <p:sldId id="349" r:id="rId19"/>
    <p:sldId id="356" r:id="rId20"/>
    <p:sldId id="341" r:id="rId21"/>
    <p:sldId id="358" r:id="rId22"/>
    <p:sldId id="357" r:id="rId23"/>
    <p:sldId id="359" r:id="rId24"/>
    <p:sldId id="360" r:id="rId25"/>
    <p:sldId id="362" r:id="rId26"/>
    <p:sldId id="365" r:id="rId27"/>
    <p:sldId id="355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7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12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5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A5E9-F22D-4D21-BFDD-C8C3F424F3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85E7-16FE-482E-A28F-6898D2EA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BFBE094-A8A3-40A2-A570-82573D3DC218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2188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F4A5CD0-5A37-459A-982D-00C274927895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2500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B0EEDB2-CEC2-4C35-9245-B2FD26C1FB03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8743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6F042C7-D76B-4648-89A6-6E1524A9AEB1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9673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0D5234F-9BCC-4FBD-A297-8508A772DAD8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1064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F303A62-96A7-472A-9BDD-69586CDB352C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3503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CDBFF7C-02CD-402F-B47B-552DB259A3FE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2001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2" Type="http://schemas.openxmlformats.org/officeDocument/2006/relationships/hyperlink" Target="http://mropengate.blogspot.tw/2015/07/cc-vector-st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algorithm/so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3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Lab 3</a:t>
            </a:r>
            <a:br>
              <a:rPr lang="en-US" altLang="zh-TW" sz="53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</a:b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 1319</a:t>
            </a:r>
          </a:p>
          <a:p>
            <a:pPr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Engineering</a:t>
            </a:r>
          </a:p>
          <a:p>
            <a:pPr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A8C29-2DA1-44C3-8C61-43C731507C22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Constant and Mutable Iterators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Dereferencing operator’s behavior dictates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Constant iterator: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* produces read-only version of element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Can use *p to assign to variable or output,</a:t>
            </a:r>
            <a:b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but cannot change element in container</a:t>
            </a:r>
          </a:p>
          <a:p>
            <a:pPr marL="1200150" lvl="2" indent="-285750">
              <a:buClr>
                <a:srgbClr val="CC0000"/>
              </a:buClr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E.g.:  *p = &lt;anything&gt;; is illegal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Mutable iterator: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*p can be assigned value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Changes corresponding element in container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i.e.:  *p returns an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lvalue</a:t>
            </a:r>
            <a:endParaRPr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359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“vector” in STL can be used as an enhanced alternatives of array, and supports lots of operations that array can’t easily accomplish.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#include&lt;vector&gt;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75336"/>
            <a:ext cx="7597014" cy="40027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vector(1/7)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93248" y="1628800"/>
            <a:ext cx="8153400" cy="4495800"/>
          </a:xfrm>
        </p:spPr>
        <p:txBody>
          <a:bodyPr/>
          <a:lstStyle/>
          <a:p>
            <a:pPr marL="36576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vector(2/7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used function for vector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92181"/>
              </p:ext>
            </p:extLst>
          </p:nvPr>
        </p:nvGraphicFramePr>
        <p:xfrm>
          <a:off x="609216" y="2084090"/>
          <a:ext cx="7127704" cy="477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52">
                  <a:extLst>
                    <a:ext uri="{9D8B030D-6E8A-4147-A177-3AD203B41FA5}">
                      <a16:colId xmlns:a16="http://schemas.microsoft.com/office/drawing/2014/main" val="3637831835"/>
                    </a:ext>
                  </a:extLst>
                </a:gridCol>
                <a:gridCol w="3563852">
                  <a:extLst>
                    <a:ext uri="{9D8B030D-6E8A-4147-A177-3AD203B41FA5}">
                      <a16:colId xmlns:a16="http://schemas.microsoft.com/office/drawing/2014/main" val="494443796"/>
                    </a:ext>
                  </a:extLst>
                </a:gridCol>
              </a:tblGrid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69837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v.empty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if v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4778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v.clear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all elements of v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43542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v.size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size of v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07696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v.push_back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element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the end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46085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v.pop_back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last element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97562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v.resize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the vector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00343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v.front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first value of v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2408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v.back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last value of v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187"/>
                  </a:ext>
                </a:extLst>
              </a:tr>
              <a:tr h="4773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v.assign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(v1, v1+5)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first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elements from v1 to v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6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vector(3/7)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declare vector with any types,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even class which you define yourself.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declare a class named ‘test’, you can also use it on your declaration of vector.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ector&lt;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v(5,0);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v=[0,0,0,0,0]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81128"/>
            <a:ext cx="3356573" cy="2140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584976"/>
            <a:ext cx="3528951" cy="21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vector(4/7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217024" cy="492514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ush_back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push variables into vector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push a,  v contains: 3</a:t>
            </a:r>
          </a:p>
          <a:p>
            <a:pPr marL="36576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push 0~9, v contains: 3 0 1 2 3 4 5 6 7 8 9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8819312" cy="221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vector(5/7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for loop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iterator to search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24944"/>
            <a:ext cx="8131365" cy="17281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692520"/>
            <a:ext cx="7094774" cy="6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vector(6/7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for loop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index to search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924944"/>
            <a:ext cx="8515565" cy="1368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816438"/>
            <a:ext cx="6562027" cy="6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vector(7/7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--example code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pPr marL="36576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3896920" cy="5229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68" y="5692552"/>
            <a:ext cx="449329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Sort(1/3)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#include&lt;algorithm&gt;</a:t>
            </a:r>
          </a:p>
          <a:p>
            <a:r>
              <a:rPr lang="en-US" dirty="0"/>
              <a:t>s</a:t>
            </a:r>
            <a:r>
              <a:rPr lang="en-US" dirty="0" smtClean="0"/>
              <a:t>ort(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                                      </a:t>
            </a:r>
            <a:r>
              <a:rPr lang="en-US" sz="3200" b="1" dirty="0" smtClean="0">
                <a:sym typeface="Wingdings" panose="05000000000000000000" pitchFamily="2" charset="2"/>
              </a:rPr>
              <a:t>v: 5 4 3 2 1 0</a:t>
            </a:r>
            <a:endParaRPr lang="en-US" sz="3200" b="1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 : 0 1 2 3 4 5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" y="2708920"/>
            <a:ext cx="4061251" cy="1296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359760"/>
            <a:ext cx="2664296" cy="493869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2051720" y="4077072"/>
            <a:ext cx="576065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0B577-2C77-49D8-8887-646E5C63AB07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35644"/>
            <a:ext cx="8892480" cy="5113337"/>
          </a:xfrm>
          <a:noFill/>
        </p:spPr>
        <p:txBody>
          <a:bodyPr wrap="none">
            <a:normAutofit/>
          </a:bodyPr>
          <a:lstStyle/>
          <a:p>
            <a:pPr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Standard Template Library (STL)</a:t>
            </a:r>
          </a:p>
          <a:p>
            <a:pPr lvl="1"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STL</a:t>
            </a:r>
            <a:r>
              <a:rPr lang="zh-TW" altLang="en-US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is a set of C++ template classes to provide common</a:t>
            </a:r>
          </a:p>
          <a:p>
            <a:pPr marL="365760" lvl="1" indent="0">
              <a:buClr>
                <a:srgbClr val="CC0000"/>
              </a:buCl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  programming data structures and functions.</a:t>
            </a:r>
          </a:p>
          <a:p>
            <a:pPr lvl="2">
              <a:buClr>
                <a:srgbClr val="CC0000"/>
              </a:buClr>
            </a:pPr>
            <a:r>
              <a:rPr lang="en-US" altLang="zh-TW" sz="25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such as lists, stack, arrays, etc. </a:t>
            </a:r>
          </a:p>
          <a:p>
            <a:pPr marL="365760" lvl="1" indent="0">
              <a:buClr>
                <a:srgbClr val="CC0000"/>
              </a:buClr>
              <a:buNone/>
            </a:pPr>
            <a:endParaRPr lang="en-US" altLang="zh-TW" sz="24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STL has four components:</a:t>
            </a:r>
          </a:p>
          <a:p>
            <a:pPr lvl="2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Algorithms (sorting, searching,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Containers (stacks, queue, vector, 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Functions </a:t>
            </a:r>
          </a:p>
          <a:p>
            <a:pPr lvl="2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Iterators</a:t>
            </a:r>
          </a:p>
          <a:p>
            <a:pPr marL="731520" lvl="2" indent="0">
              <a:buClr>
                <a:srgbClr val="CC0000"/>
              </a:buClr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TW" sz="15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altLang="zh-TW" sz="15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299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Sort(2/3)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dirty="0" smtClean="0"/>
              <a:t>sort(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(), </a:t>
            </a:r>
            <a:r>
              <a:rPr lang="en-US" dirty="0" err="1" smtClean="0"/>
              <a:t>myfunc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yfunc</a:t>
            </a:r>
            <a:r>
              <a:rPr lang="en-US" dirty="0" smtClean="0"/>
              <a:t> is a bool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                                         </a:t>
            </a:r>
            <a:r>
              <a:rPr lang="en-US" sz="3200" b="1" dirty="0" smtClean="0"/>
              <a:t>v: 0 1 2 3 4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v</a:t>
            </a:r>
            <a:r>
              <a:rPr lang="en-US" sz="3600" dirty="0" smtClean="0">
                <a:solidFill>
                  <a:srgbClr val="FF0000"/>
                </a:solidFill>
              </a:rPr>
              <a:t>: 4 3 2 1 0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636912"/>
            <a:ext cx="4475221" cy="1656184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1835696" y="4437112"/>
            <a:ext cx="576065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700808"/>
            <a:ext cx="3378248" cy="12961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4654640"/>
            <a:ext cx="4136194" cy="6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Sort(3/3)  --example code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7048"/>
            <a:ext cx="8408834" cy="52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Exercise(1/3)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8153400" cy="52131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step, you need to input two variables, first one is 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character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other one is an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number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result number sequence and total size after each step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stop until read control character ‘z’.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character is not in the following list,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”Your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not supported, please input again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6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Exercise(2/3)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27701"/>
              </p:ext>
            </p:extLst>
          </p:nvPr>
        </p:nvGraphicFramePr>
        <p:xfrm>
          <a:off x="248096" y="1772816"/>
          <a:ext cx="85145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935862705"/>
                    </a:ext>
                  </a:extLst>
                </a:gridCol>
                <a:gridCol w="5274168">
                  <a:extLst>
                    <a:ext uri="{9D8B030D-6E8A-4147-A177-3AD203B41FA5}">
                      <a16:colId xmlns:a16="http://schemas.microsoft.com/office/drawing/2014/main" val="4152836643"/>
                    </a:ext>
                  </a:extLst>
                </a:gridCol>
              </a:tblGrid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Control character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8825"/>
                  </a:ext>
                </a:extLst>
              </a:tr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the number to last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0971"/>
                  </a:ext>
                </a:extLst>
              </a:tr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last element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 need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input number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49245"/>
                  </a:ext>
                </a:extLst>
              </a:tr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the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sequence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 need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input number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79978"/>
                  </a:ext>
                </a:extLst>
              </a:tr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 the sequence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number : 0:ascending order)</a:t>
                      </a:r>
                    </a:p>
                    <a:p>
                      <a:pPr algn="ctr"/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1:descending order</a:t>
                      </a:r>
                      <a:endPara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5653"/>
                  </a:ext>
                </a:extLst>
              </a:tr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the sequence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(the number next is the size that you want to resize)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99576"/>
                  </a:ext>
                </a:extLst>
              </a:tr>
              <a:tr h="3477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8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Exercise(3/3)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0" y="1219200"/>
            <a:ext cx="3509162" cy="563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216486"/>
            <a:ext cx="3767595" cy="56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HW(1/2)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students’ ID, weight(kg) and height(m) until read -1.  (</a:t>
            </a:r>
            <a:r>
              <a:rPr lang="en-US" dirty="0" err="1" smtClean="0"/>
              <a:t>Interger</a:t>
            </a:r>
            <a:r>
              <a:rPr lang="en-US" dirty="0" smtClean="0"/>
              <a:t>: ID ; Double: height, weight)</a:t>
            </a:r>
          </a:p>
          <a:p>
            <a:r>
              <a:rPr lang="en-US" dirty="0" smtClean="0"/>
              <a:t>Use class to store the data, and calculate their BMI.</a:t>
            </a:r>
          </a:p>
          <a:p>
            <a:r>
              <a:rPr lang="en-US" dirty="0" smtClean="0"/>
              <a:t>Use sort function to sort the classes in vector with BMI in ascending order.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iomanip</a:t>
            </a:r>
            <a:r>
              <a:rPr lang="en-US" dirty="0" smtClean="0"/>
              <a:t>&gt;, use the functions in this header to round off the data to the 2</a:t>
            </a:r>
            <a:r>
              <a:rPr lang="en-US" baseline="30000" dirty="0" smtClean="0"/>
              <a:t>nd</a:t>
            </a:r>
            <a:r>
              <a:rPr lang="en-US" dirty="0" smtClean="0"/>
              <a:t> decimal place and output it. (</a:t>
            </a:r>
            <a:r>
              <a:rPr lang="en-US" dirty="0" err="1" smtClean="0"/>
              <a:t>hint:precision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Upload your code named “hw3.cpp” to e3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There will be 0 point if your </a:t>
            </a:r>
            <a:r>
              <a:rPr lang="en-US" b="1" dirty="0" err="1" smtClean="0">
                <a:solidFill>
                  <a:srgbClr val="FF0000"/>
                </a:solidFill>
              </a:rPr>
              <a:t>ouput</a:t>
            </a:r>
            <a:r>
              <a:rPr lang="en-US" b="1" dirty="0" smtClean="0">
                <a:solidFill>
                  <a:srgbClr val="FF0000"/>
                </a:solidFill>
              </a:rPr>
              <a:t> form is not the same as the example.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/>
              <a:t>Hint: use </a:t>
            </a:r>
            <a:r>
              <a:rPr lang="en-US" dirty="0" err="1" smtClean="0"/>
              <a:t>myfunc</a:t>
            </a:r>
            <a:r>
              <a:rPr lang="en-US" dirty="0" smtClean="0"/>
              <a:t>() in sort() to sort the class vector )</a:t>
            </a:r>
          </a:p>
        </p:txBody>
      </p:sp>
    </p:spTree>
    <p:extLst>
      <p:ext uri="{BB962C8B-B14F-4D97-AF65-F5344CB8AC3E}">
        <p14:creationId xmlns:p14="http://schemas.microsoft.com/office/powerpoint/2010/main" val="53476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HW(2/2)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2685"/>
            <a:ext cx="6341120" cy="48306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512" y="1844824"/>
            <a:ext cx="3168352" cy="2664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4581128"/>
            <a:ext cx="3240360" cy="187220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63888" y="2996952"/>
            <a:ext cx="352839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3750420" y="5085184"/>
            <a:ext cx="352839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250218" y="2803376"/>
            <a:ext cx="176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Input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88445" y="4921713"/>
            <a:ext cx="1910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Output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5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r>
              <a:rPr lang="en-US" dirty="0"/>
              <a:t>C/C++ - Vector (STL) </a:t>
            </a:r>
            <a:r>
              <a:rPr lang="zh-TW" altLang="en-US" dirty="0"/>
              <a:t>用法與心得完全攻略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mropengate.blogspot.tw/2015/07/cc-vector-stl.html</a:t>
            </a:r>
            <a:endParaRPr lang="en-US" dirty="0" smtClean="0"/>
          </a:p>
          <a:p>
            <a:r>
              <a:rPr lang="en-US" dirty="0" smtClean="0"/>
              <a:t>Cplusplus.com 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http://www.cplusplus.com/reference/vector/vector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Sort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http://www.cplusplus.com/reference/algorithm/sort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Iomanip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http://www.cplusplus.com/reference/iomanip/</a:t>
            </a:r>
          </a:p>
        </p:txBody>
      </p:sp>
    </p:spTree>
    <p:extLst>
      <p:ext uri="{BB962C8B-B14F-4D97-AF65-F5344CB8AC3E}">
        <p14:creationId xmlns:p14="http://schemas.microsoft.com/office/powerpoint/2010/main" val="22093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85313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algorithm defines a collection of functions especially designed to be used.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act on containers and provide means for various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contents of the containers.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STL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7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43C22-6118-4F97-8CAB-0D3CD8483F3D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Generic Algorithms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Basic template functions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Algorithm definition revisited: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Set of instructions for performing a task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Can be represented in any language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Typically thought of in ‘pseudocode’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Considered ‘abstraction’ of code</a:t>
            </a:r>
          </a:p>
          <a:p>
            <a:pPr marL="1200150" lvl="2" indent="-285750">
              <a:buClr>
                <a:srgbClr val="CC0000"/>
              </a:buClr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Gives important details, but not find code details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STL’s algorithms in template functions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Guaranteed that they are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3327667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classes in STL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vector, list, stack, queue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objects and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is template class with parameter for particular data type to be stored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lists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double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marL="36576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has its own iterator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they are used similarly.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ne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might have bidirectional, another might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just have forward iterators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9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0579B-F366-4297-8703-C94F06CEEACB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220075" cy="5327650"/>
          </a:xfrm>
          <a:noFill/>
        </p:spPr>
        <p:txBody>
          <a:bodyPr wrap="none"/>
          <a:lstStyle/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‘Abstraction’ of iterators</a:t>
            </a:r>
          </a:p>
          <a:p>
            <a:pPr marL="8001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Designed to hide details of implementation</a:t>
            </a:r>
          </a:p>
          <a:p>
            <a:pPr marL="8001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Provide uniform interface across different</a:t>
            </a:r>
            <a:b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container classes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Using 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overloaded operators: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++, --, ==, !=, *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If p is iterator variable, *p gives access to data</a:t>
            </a:r>
            <a:b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pointed to by p</a:t>
            </a:r>
          </a:p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vector template class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Also has members begin() and end()</a:t>
            </a:r>
            <a:b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c.begin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();	//Returns iterator for 1</a:t>
            </a:r>
            <a:r>
              <a:rPr lang="en-US" altLang="zh-TW" sz="2000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item in c</a:t>
            </a:r>
            <a:b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c.end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();	//Returns ‘test’ value for end</a:t>
            </a:r>
          </a:p>
          <a:p>
            <a:pPr marL="800100" lvl="1" indent="-342900">
              <a:lnSpc>
                <a:spcPct val="90000"/>
              </a:lnSpc>
              <a:buClr>
                <a:srgbClr val="CC0000"/>
              </a:buClr>
            </a:pPr>
            <a:endParaRPr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1391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A23367-1853-463E-9A25-6C47B2EB98B4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Iterator Classifications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8782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Forward iterators: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++ works on 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Bidirectional iterators: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Both ++ and -- work on 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Random-access iterators: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++, --, and random access all work with</a:t>
            </a:r>
            <a:b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These are ‘kinds’ of iterators, not types!</a:t>
            </a:r>
          </a:p>
        </p:txBody>
      </p:sp>
    </p:spTree>
    <p:extLst>
      <p:ext uri="{BB962C8B-B14F-4D97-AF65-F5344CB8AC3E}">
        <p14:creationId xmlns:p14="http://schemas.microsoft.com/office/powerpoint/2010/main" val="3036543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DCC13-4F11-4069-8581-145C1C91237A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Cycling with Iterators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Cycling ability using for loop:</a:t>
            </a:r>
            <a:b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for (p =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c.begin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() ; p! =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c.end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() ; p++)</a:t>
            </a:r>
            <a:b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	process *p	//*p is current data item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Keep in mind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Each container type in STL has own iterator</a:t>
            </a:r>
            <a:b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types</a:t>
            </a:r>
          </a:p>
          <a:p>
            <a:pPr marL="1200150" lvl="2" indent="-285750">
              <a:buClr>
                <a:srgbClr val="CC0000"/>
              </a:buClr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Even though they’re all used similarly</a:t>
            </a:r>
          </a:p>
        </p:txBody>
      </p:sp>
    </p:spTree>
    <p:extLst>
      <p:ext uri="{BB962C8B-B14F-4D97-AF65-F5344CB8AC3E}">
        <p14:creationId xmlns:p14="http://schemas.microsoft.com/office/powerpoint/2010/main" val="97559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06FC4-B914-4E9F-B511-E9B281C7D41E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vector Iterator Types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Iterators for vectors of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ints</a:t>
            </a: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are of type:</a:t>
            </a:r>
            <a:b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std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::vector&lt;</a:t>
            </a:r>
            <a:r>
              <a:rPr lang="en-US" altLang="zh-TW" sz="28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&gt;::iterator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Iterators for lists of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ints</a:t>
            </a: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are of type:</a:t>
            </a:r>
            <a:b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std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::list&lt;</a:t>
            </a:r>
            <a:r>
              <a:rPr lang="en-US" altLang="zh-TW" sz="28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&gt;::iterator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Vector is in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std</a:t>
            </a: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namespace, so we need:</a:t>
            </a:r>
            <a:b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using </a:t>
            </a:r>
            <a:r>
              <a:rPr lang="en-US" altLang="zh-TW" sz="28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std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::vector&lt;</a:t>
            </a:r>
            <a:r>
              <a:rPr lang="en-US" altLang="zh-TW" sz="2800" b="1" dirty="0" err="1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&gt;::iterator;</a:t>
            </a:r>
          </a:p>
        </p:txBody>
      </p:sp>
    </p:spTree>
    <p:extLst>
      <p:ext uri="{BB962C8B-B14F-4D97-AF65-F5344CB8AC3E}">
        <p14:creationId xmlns:p14="http://schemas.microsoft.com/office/powerpoint/2010/main" val="3717617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7148</TotalTime>
  <Words>943</Words>
  <Application>Microsoft Office PowerPoint</Application>
  <PresentationFormat>如螢幕大小 (4:3)</PresentationFormat>
  <Paragraphs>240</Paragraphs>
  <Slides>27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Arial Unicode MS</vt:lpstr>
      <vt:lpstr>微軟正黑體</vt:lpstr>
      <vt:lpstr>新細明體</vt:lpstr>
      <vt:lpstr>Calibri</vt:lpstr>
      <vt:lpstr>Times New Roman</vt:lpstr>
      <vt:lpstr>Tw Cen MT</vt:lpstr>
      <vt:lpstr>Wingdings</vt:lpstr>
      <vt:lpstr>Wingdings 2</vt:lpstr>
      <vt:lpstr>中庸</vt:lpstr>
      <vt:lpstr>    Lab 3  Introduction to c++ stl </vt:lpstr>
      <vt:lpstr>Introduction</vt:lpstr>
      <vt:lpstr>Algorithm</vt:lpstr>
      <vt:lpstr>Generic Algorithms</vt:lpstr>
      <vt:lpstr>Containers</vt:lpstr>
      <vt:lpstr>Iterators</vt:lpstr>
      <vt:lpstr>Iterator Classifications</vt:lpstr>
      <vt:lpstr>Cycling with Iterators</vt:lpstr>
      <vt:lpstr>vector Iterator Types</vt:lpstr>
      <vt:lpstr>Constant and Mutable Iterators</vt:lpstr>
      <vt:lpstr>Example: Vector</vt:lpstr>
      <vt:lpstr>vector(1/7)</vt:lpstr>
      <vt:lpstr>vector(2/7)</vt:lpstr>
      <vt:lpstr>vector(3/7)</vt:lpstr>
      <vt:lpstr>vector(4/7)</vt:lpstr>
      <vt:lpstr>vector(5/7)</vt:lpstr>
      <vt:lpstr>vector(6/7)</vt:lpstr>
      <vt:lpstr>vector(7/7)   --example code</vt:lpstr>
      <vt:lpstr>Sort(1/3)</vt:lpstr>
      <vt:lpstr>Sort(2/3)</vt:lpstr>
      <vt:lpstr>Sort(3/3)  --example code</vt:lpstr>
      <vt:lpstr>Lab Exercise(1/3)</vt:lpstr>
      <vt:lpstr>Lab Exercise(2/3)</vt:lpstr>
      <vt:lpstr>Lab Exercise(3/3)</vt:lpstr>
      <vt:lpstr>HW(1/2)</vt:lpstr>
      <vt:lpstr>HW(2/2)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billy123313</dc:creator>
  <cp:lastModifiedBy>Windows User</cp:lastModifiedBy>
  <cp:revision>437</cp:revision>
  <dcterms:created xsi:type="dcterms:W3CDTF">2011-03-05T06:36:55Z</dcterms:created>
  <dcterms:modified xsi:type="dcterms:W3CDTF">2018-03-29T07:22:43Z</dcterms:modified>
</cp:coreProperties>
</file>