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sldIdLst>
    <p:sldId id="256" r:id="rId3"/>
    <p:sldId id="257" r:id="rId4"/>
    <p:sldId id="345" r:id="rId5"/>
    <p:sldId id="346" r:id="rId6"/>
    <p:sldId id="347" r:id="rId7"/>
    <p:sldId id="349" r:id="rId8"/>
    <p:sldId id="350" r:id="rId9"/>
    <p:sldId id="352" r:id="rId10"/>
    <p:sldId id="340" r:id="rId11"/>
    <p:sldId id="341" r:id="rId12"/>
    <p:sldId id="342" r:id="rId13"/>
    <p:sldId id="343" r:id="rId14"/>
    <p:sldId id="344" r:id="rId15"/>
    <p:sldId id="353" r:id="rId16"/>
    <p:sldId id="354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00FF"/>
    <a:srgbClr val="008000"/>
    <a:srgbClr val="00FFFF"/>
    <a:srgbClr val="00FF00"/>
    <a:srgbClr val="FA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0" autoAdjust="0"/>
    <p:restoredTop sz="95833" autoAdjust="0"/>
  </p:normalViewPr>
  <p:slideViewPr>
    <p:cSldViewPr snapToGrid="0">
      <p:cViewPr varScale="1">
        <p:scale>
          <a:sx n="110" d="100"/>
          <a:sy n="110" d="100"/>
        </p:scale>
        <p:origin x="14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BFCB-FEEF-9345-9D50-B0FC25399A77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5883-B62A-3443-A9B5-48436C68D7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7AA1-3F62-4648-A953-6691EF7E87F3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9F77-3C36-F34A-A796-FCBF8CF8B2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BA3ED-E57B-6B43-990D-2BDAC96B8789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1949-4C48-8A44-9DD8-6E77A71B5C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C65EE1-E3A1-CD46-9054-532EBA759FDA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F5143-39DE-7945-8E03-07B32A5ED3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5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8A5A1-8561-3A49-A643-DF0E3F284A22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5B5D-AAE3-9F47-A446-FCF5DB6EFD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5E31-7440-1A4F-A08D-86BA28D862D0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D07F8-1570-2449-86D6-ACE27391A3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21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662B3-D855-8540-A81D-CBFB85F4BC96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C996-B994-D847-87A5-9CEAD42DE5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6B81-C7D1-7641-A0A7-F44EC1EEEC54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EA8F-802E-FC49-A7A7-C0837BEB58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07B7-69D8-1D40-A5E4-4F86B8E806C4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600C-32EE-C441-B0DB-899BEC26C1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CF322-45CC-514A-8463-471C31541341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18FE-4F6C-2644-AECD-E33C37FDC7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B5DF-7DC0-1442-9E84-0452F4BA9C96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D45D-C9A0-6B45-A68E-4C6A2A454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7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E757-A833-D147-B6CC-936A9E7435D2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26E79-A47C-FF44-81C8-4FA872DBF6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DFFF28-58E0-BD4B-A65E-8B6792BFAA47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charset="0"/>
                <a:ea typeface="微軟正黑體" charset="0"/>
              </a:defRPr>
            </a:lvl1pPr>
          </a:lstStyle>
          <a:p>
            <a:pPr>
              <a:defRPr/>
            </a:pPr>
            <a:fld id="{0BDEFDE6-4E41-BC48-B460-8AE80F65A9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3315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3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524411-8B97-504C-A666-CFD86F184E2E}" type="datetimeFigureOut">
              <a:rPr lang="zh-TW" altLang="en-US"/>
              <a:pPr>
                <a:defRPr/>
              </a:pPr>
              <a:t>2018/6/14</a:t>
            </a:fld>
            <a:endParaRPr lang="zh-TW" altLang="en-US"/>
          </a:p>
        </p:txBody>
      </p:sp>
      <p:sp>
        <p:nvSpPr>
          <p:cNvPr id="15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chemeClr val="tx2"/>
                </a:solidFill>
                <a:latin typeface="Arial" charset="0"/>
                <a:ea typeface="新細明體" charset="0"/>
              </a:defRPr>
            </a:lvl1pPr>
          </a:lstStyle>
          <a:p>
            <a:pPr>
              <a:defRPr/>
            </a:pPr>
            <a:fld id="{EB609417-DDB1-124F-8C7A-0DFB41E7096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map" TargetMode="External"/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147349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Lab8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 STL Part2: 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Map</a:t>
            </a:r>
            <a: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</a:br>
            <a:endParaRPr lang="zh-TW" altLang="en-US" sz="4000" cap="none" dirty="0" smtClean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DEE 1319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Department of Electronics Engineering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National </a:t>
            </a:r>
            <a:r>
              <a:rPr lang="en-US" altLang="zh-TW" sz="2400" dirty="0" err="1">
                <a:latin typeface="+mn-lt"/>
              </a:rPr>
              <a:t>Chiao</a:t>
            </a:r>
            <a:r>
              <a:rPr lang="en-US" altLang="zh-TW" sz="2400" dirty="0">
                <a:latin typeface="+mn-lt"/>
              </a:rPr>
              <a:t> Tung </a:t>
            </a:r>
            <a:r>
              <a:rPr lang="en-US" altLang="zh-TW" sz="2400" dirty="0" smtClean="0">
                <a:latin typeface="+mn-lt"/>
              </a:rPr>
              <a:t>University</a:t>
            </a:r>
            <a:endParaRPr lang="en-US" altLang="zh-TW"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charset="0"/>
                <a:ea typeface="Arial Unicode MS" charset="0"/>
              </a:rPr>
              <a:t>Lab8 </a:t>
            </a:r>
            <a:r>
              <a:rPr lang="en-US" altLang="zh-TW" b="1" dirty="0">
                <a:latin typeface="Arial Unicode MS" charset="0"/>
                <a:ea typeface="Arial Unicode MS" charset="0"/>
              </a:rPr>
              <a:t>Exercise (2/3)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4113" y="5319713"/>
            <a:ext cx="1654175" cy="850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Next, you will receive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the second series of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alphabets;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what you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should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do is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to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number of times counted in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Print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0 if you can not find the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or the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has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appeared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more than one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time in the second series.</a:t>
            </a: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Stop when you get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‘z’ (Don’t show ‘z’).</a:t>
            </a:r>
            <a:endParaRPr lang="en-US" altLang="zh-TW" sz="2800" dirty="0" smtClean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charset="0"/>
                <a:ea typeface="Arial Unicode MS" charset="0"/>
              </a:rPr>
              <a:t>Lab8 </a:t>
            </a:r>
            <a:r>
              <a:rPr lang="en-US" altLang="zh-TW" b="1" dirty="0">
                <a:latin typeface="Arial Unicode MS" charset="0"/>
                <a:ea typeface="Arial Unicode MS" charset="0"/>
              </a:rPr>
              <a:t>Exercise (3/3)</a:t>
            </a:r>
            <a:endParaRPr lang="zh-TW" altLang="en-US" dirty="0"/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0313"/>
          </a:xfrm>
        </p:spPr>
        <p:txBody>
          <a:bodyPr/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Print the rest of the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alphabets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 the ascending order.</a:t>
            </a:r>
          </a:p>
          <a:p>
            <a:endParaRPr lang="en-US" altLang="zh-TW" sz="2400" dirty="0">
              <a:latin typeface="Arial Unicode MS" charset="0"/>
              <a:ea typeface="Arial Unicode MS" charset="0"/>
            </a:endParaRPr>
          </a:p>
          <a:p>
            <a:endParaRPr lang="en-US" altLang="zh-TW" sz="2400" dirty="0">
              <a:latin typeface="Arial Unicode MS" charset="0"/>
              <a:ea typeface="Arial Unicode MS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Input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 format</a:t>
            </a:r>
          </a:p>
          <a:p>
            <a:pPr lvl="1">
              <a:buFont typeface="Wingdings 2" panose="05020102010507070707" pitchFamily="18" charset="2"/>
              <a:buChar char=""/>
              <a:defRPr/>
            </a:pPr>
            <a:endParaRPr lang="en-US" altLang="zh-TW" sz="2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en-US" altLang="zh-TW" sz="21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 j </a:t>
            </a:r>
            <a:r>
              <a:rPr lang="en-US" altLang="zh-TW" sz="2100" dirty="0" err="1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1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a c d b e g f e b a z</a:t>
            </a:r>
            <a:endParaRPr lang="en-US" altLang="zh-TW" sz="2100" dirty="0" smtClean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Char char=""/>
              <a:defRPr/>
            </a:pPr>
            <a:endParaRPr lang="en-US" altLang="zh-TW" sz="2100" dirty="0" smtClean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 lvl="1">
              <a:buFont typeface="Wingdings 2" panose="05020102010507070707" pitchFamily="18" charset="2"/>
              <a:buChar char=""/>
              <a:defRPr/>
            </a:pPr>
            <a:r>
              <a:rPr lang="pl-PL" altLang="zh-TW" sz="21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 b d a f z</a:t>
            </a:r>
            <a:endParaRPr lang="zh-TW" altLang="en-US" sz="2100" dirty="0" smtClean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843" name="文字方塊 1"/>
          <p:cNvSpPr txBox="1">
            <a:spLocks noChangeArrowheads="1"/>
          </p:cNvSpPr>
          <p:nvPr/>
        </p:nvSpPr>
        <p:spPr bwMode="auto">
          <a:xfrm>
            <a:off x="2927350" y="4237038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  <a:ea typeface="微軟正黑體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  <a:ea typeface="微軟正黑體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  <a:ea typeface="微軟正黑體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  <a:ea typeface="微軟正黑體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Arial Unicode MS" charset="0"/>
                <a:ea typeface="Arial Unicode MS" charset="0"/>
              </a:rPr>
              <a:t>Output </a:t>
            </a:r>
            <a:endParaRPr lang="zh-TW" altLang="en-US" b="1">
              <a:latin typeface="Arial Unicode MS" charset="0"/>
              <a:ea typeface="Arial Unicode MS" charset="0"/>
            </a:endParaRPr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800" dirty="0">
                <a:latin typeface="Arial Unicode MS" charset="0"/>
                <a:ea typeface="Arial Unicode MS" charset="0"/>
              </a:rPr>
              <a:t>Output </a:t>
            </a:r>
            <a:r>
              <a:rPr lang="en-US" altLang="zh-TW" sz="2800" dirty="0" smtClean="0">
                <a:latin typeface="Arial Unicode MS" charset="0"/>
                <a:ea typeface="Arial Unicode MS" charset="0"/>
              </a:rPr>
              <a:t>format (when the number of times bigger than 1, add ‘s’ behind time)</a:t>
            </a:r>
            <a:endParaRPr lang="en-US" altLang="zh-TW" sz="2800" dirty="0">
              <a:latin typeface="Arial Unicode MS" charset="0"/>
              <a:ea typeface="Arial Unicode MS" charset="0"/>
            </a:endParaRPr>
          </a:p>
          <a:p>
            <a:pPr lvl="2"/>
            <a:endParaRPr lang="zh-TW" altLang="en-US" sz="2000" dirty="0">
              <a:latin typeface="Arial Unicode MS" charset="0"/>
              <a:ea typeface="Arial Unicode MS" charset="0"/>
            </a:endParaRPr>
          </a:p>
          <a:p>
            <a:pPr lvl="2"/>
            <a:endParaRPr lang="en-US" altLang="zh-TW" sz="2000" dirty="0">
              <a:latin typeface="Arial Unicode MS" charset="0"/>
              <a:ea typeface="Arial Unicode MS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89" r="18779" b="4961"/>
          <a:stretch/>
        </p:blipFill>
        <p:spPr>
          <a:xfrm>
            <a:off x="6069873" y="2104166"/>
            <a:ext cx="2374469" cy="467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 homework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9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http://www.cplusplus.com/reference/map/map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en.cppreference.com/w/cpp/container/map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3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Arial Unicode MS" charset="0"/>
                <a:ea typeface="Arial Unicode MS" charset="0"/>
              </a:rPr>
              <a:t>Outline</a:t>
            </a:r>
            <a:endParaRPr lang="zh-TW" altLang="en-US" b="1" dirty="0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Introduction</a:t>
            </a: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Map</a:t>
            </a: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Common used function for map</a:t>
            </a: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Iterator</a:t>
            </a: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Lab8 exercise</a:t>
            </a: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Lab8 homework</a:t>
            </a: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Reference</a:t>
            </a: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Arial Unicode MS" charset="0"/>
                <a:ea typeface="Arial Unicode MS" charset="0"/>
              </a:rPr>
              <a:t>Introduction</a:t>
            </a:r>
            <a:endParaRPr lang="zh-TW" altLang="en-US" b="1" dirty="0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Sometimes, we have many different kinds of request about storing data.</a:t>
            </a:r>
          </a:p>
          <a:p>
            <a:pPr marL="400050" indent="-400050" eaLnBrk="1" hangingPunct="1">
              <a:defRPr/>
            </a:pP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STL provides us the following containers :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 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array</a:t>
            </a:r>
            <a:r>
              <a:rPr lang="en-US" altLang="zh-TW" dirty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vector, </a:t>
            </a:r>
            <a:r>
              <a:rPr lang="en-US" altLang="zh-TW" dirty="0" err="1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deque</a:t>
            </a:r>
            <a:r>
              <a:rPr lang="en-US" altLang="zh-TW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, list, map…….</a:t>
            </a:r>
            <a:endParaRPr lang="zh-TW" altLang="en-US" dirty="0" smtClean="0">
              <a:solidFill>
                <a:srgbClr val="0000FF"/>
              </a:solidFill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Arial Unicode MS" charset="0"/>
                <a:ea typeface="Arial Unicode MS" charset="0"/>
              </a:rPr>
              <a:t>Map</a:t>
            </a:r>
            <a:endParaRPr lang="zh-TW" altLang="en-US" b="1" dirty="0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sz="2800" dirty="0" smtClean="0">
                <a:latin typeface="Arial Unicode MS" charset="0"/>
                <a:ea typeface="Arial Unicode MS" charset="0"/>
              </a:rPr>
              <a:t>Map provides 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sorting</a:t>
            </a:r>
            <a:r>
              <a:rPr lang="en-US" altLang="zh-TW" sz="2800" dirty="0" smtClean="0">
                <a:latin typeface="Arial Unicode MS" charset="0"/>
                <a:ea typeface="Arial Unicode MS" charset="0"/>
              </a:rPr>
              <a:t> and friendly storing data structure, and it features  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one-on-one mapping system</a:t>
            </a:r>
          </a:p>
          <a:p>
            <a:pPr marL="400050" indent="-400050" eaLnBrk="1" hangingPunct="1">
              <a:defRPr/>
            </a:pPr>
            <a:endParaRPr lang="en-US" altLang="zh-TW" sz="2800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sz="2800" dirty="0" smtClean="0">
                <a:latin typeface="Arial Unicode MS" charset="0"/>
                <a:ea typeface="Arial Unicode MS" charset="0"/>
              </a:rPr>
              <a:t>Map is a associative container formed by a combination of 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 key value </a:t>
            </a:r>
            <a:r>
              <a:rPr lang="en-US" altLang="zh-TW" sz="2800" dirty="0" smtClean="0">
                <a:latin typeface="Arial Unicode MS" charset="0"/>
                <a:ea typeface="Arial Unicode MS" charset="0"/>
              </a:rPr>
              <a:t>and 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a mapped value</a:t>
            </a:r>
          </a:p>
          <a:p>
            <a:pPr marL="320675" lvl="1" indent="0" eaLnBrk="1" hangingPunct="1">
              <a:buNone/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Arial Unicode MS" charset="0"/>
                <a:ea typeface="Arial Unicode MS" charset="0"/>
              </a:rPr>
              <a:t>Map</a:t>
            </a:r>
            <a:endParaRPr lang="zh-TW" altLang="en-US" b="1" dirty="0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sz="2800" dirty="0" smtClean="0">
                <a:latin typeface="Arial Unicode MS" charset="0"/>
                <a:ea typeface="Arial Unicode MS" charset="0"/>
              </a:rPr>
              <a:t>Key value : used to 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charset="0"/>
                <a:ea typeface="Arial Unicode MS" charset="0"/>
              </a:rPr>
              <a:t>sort and uniquely identify the elements</a:t>
            </a:r>
            <a:r>
              <a:rPr lang="en-US" altLang="zh-TW" sz="2800" dirty="0" smtClean="0">
                <a:latin typeface="Arial Unicode MS" charset="0"/>
                <a:ea typeface="Arial Unicode MS" charset="0"/>
              </a:rPr>
              <a:t>; in other words, there is no two same key values</a:t>
            </a:r>
          </a:p>
          <a:p>
            <a:pPr marL="400050" indent="-400050" eaLnBrk="1" hangingPunct="1">
              <a:defRPr/>
            </a:pPr>
            <a:endParaRPr lang="en-US" altLang="zh-TW" sz="2800" dirty="0">
              <a:solidFill>
                <a:srgbClr val="0000FF"/>
              </a:solidFill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sz="2800" dirty="0" smtClean="0">
                <a:latin typeface="Arial Unicode MS" charset="0"/>
                <a:ea typeface="Arial Unicode MS" charset="0"/>
              </a:rPr>
              <a:t>Mapped value : store the data associated with the key values</a:t>
            </a:r>
          </a:p>
          <a:p>
            <a:pPr marL="320675" lvl="1" indent="0" eaLnBrk="1" hangingPunct="1">
              <a:buNone/>
              <a:defRPr/>
            </a:pPr>
            <a:endParaRPr lang="en-US" altLang="zh-TW" sz="2800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You can define any types for mapping above values; however, key value should be the type with overloading operator&lt;(), owing to the sorting structure.</a:t>
            </a:r>
            <a:endParaRPr lang="zh-TW" altLang="en-US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499558" y="237309"/>
            <a:ext cx="8635728" cy="990600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b="1" dirty="0">
                <a:latin typeface="Arial Unicode MS" charset="0"/>
                <a:ea typeface="Arial Unicode MS" charset="0"/>
              </a:rPr>
              <a:t>Common used function for map 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marL="400050" lvl="1" indent="-400050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r>
              <a:rPr lang="en-US" altLang="zh-TW" sz="2400" dirty="0">
                <a:latin typeface="Arial Unicode MS" charset="0"/>
                <a:ea typeface="Arial Unicode MS" charset="0"/>
              </a:rPr>
              <a:t>map&lt; (key) , </a:t>
            </a:r>
            <a:r>
              <a:rPr lang="en-US" altLang="zh-TW" sz="2400" dirty="0" smtClean="0">
                <a:latin typeface="Arial Unicode MS" charset="0"/>
                <a:ea typeface="Arial Unicode MS" charset="0"/>
              </a:rPr>
              <a:t>(</a:t>
            </a:r>
            <a:r>
              <a:rPr lang="en-US" altLang="zh-TW" sz="2400" dirty="0">
                <a:latin typeface="Arial Unicode MS" charset="0"/>
                <a:ea typeface="Arial Unicode MS" charset="0"/>
              </a:rPr>
              <a:t>value) </a:t>
            </a:r>
            <a:r>
              <a:rPr lang="en-US" altLang="zh-TW" sz="2400" dirty="0" smtClean="0">
                <a:latin typeface="Arial Unicode MS" charset="0"/>
                <a:ea typeface="Arial Unicode MS" charset="0"/>
              </a:rPr>
              <a:t>&gt;  (</a:t>
            </a:r>
            <a:r>
              <a:rPr lang="en-US" altLang="zh-TW" sz="2400" dirty="0">
                <a:latin typeface="Arial Unicode MS" charset="0"/>
                <a:ea typeface="Arial Unicode MS" charset="0"/>
              </a:rPr>
              <a:t>name)</a:t>
            </a:r>
          </a:p>
          <a:p>
            <a:pPr marL="720725" lvl="1" indent="-400050" eaLnBrk="1" hangingPunct="1">
              <a:defRPr/>
            </a:pPr>
            <a:r>
              <a:rPr lang="en-US" altLang="zh-TW" sz="2200" dirty="0">
                <a:latin typeface="Arial Unicode MS" charset="0"/>
                <a:ea typeface="Arial Unicode MS" charset="0"/>
              </a:rPr>
              <a:t>Announce</a:t>
            </a:r>
          </a:p>
          <a:p>
            <a:pPr marL="274637" lvl="2" indent="0" eaLnBrk="1" hangingPunct="1">
              <a:spcBef>
                <a:spcPts val="700"/>
              </a:spcBef>
              <a:buSzPct val="60000"/>
              <a:buNone/>
              <a:defRPr/>
            </a:pPr>
            <a:endParaRPr lang="en-US" altLang="zh-TW" sz="1800" dirty="0" smtClean="0">
              <a:latin typeface="Arial Unicode MS" charset="0"/>
              <a:ea typeface="Arial Unicode MS" charset="0"/>
            </a:endParaRPr>
          </a:p>
          <a:p>
            <a:pPr marL="400050" lvl="1" indent="-400050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r>
              <a:rPr lang="en-US" altLang="zh-TW" sz="2500" dirty="0" smtClean="0">
                <a:latin typeface="Arial Unicode MS" charset="0"/>
                <a:ea typeface="Arial Unicode MS" charset="0"/>
              </a:rPr>
              <a:t>m[(key value)] = (mapping value)  ;</a:t>
            </a:r>
          </a:p>
          <a:p>
            <a:pPr marL="720725" lvl="1" indent="-400050" eaLnBrk="1" hangingPunct="1">
              <a:defRPr/>
            </a:pPr>
            <a:r>
              <a:rPr lang="en-US" altLang="zh-TW" sz="2200" dirty="0" smtClean="0">
                <a:latin typeface="Arial Unicode MS" charset="0"/>
                <a:ea typeface="Arial Unicode MS" charset="0"/>
              </a:rPr>
              <a:t>Search whether the key value has existed. If it does, replace the current value; otherwise, create the new key value and mapping value.</a:t>
            </a:r>
          </a:p>
          <a:p>
            <a:pPr marL="720725" lvl="1" indent="-400050" eaLnBrk="1" hangingPunct="1">
              <a:defRPr/>
            </a:pPr>
            <a:r>
              <a:rPr lang="en-US" altLang="zh-TW" sz="2200" dirty="0" smtClean="0">
                <a:latin typeface="Arial Unicode MS" charset="0"/>
                <a:ea typeface="Arial Unicode MS" charset="0"/>
              </a:rPr>
              <a:t>When you call m[key value], it  returns the corresponding mapping value.(Just like array)</a:t>
            </a:r>
          </a:p>
          <a:p>
            <a:pPr marL="720725" lvl="1" indent="-400050" eaLnBrk="1" hangingPunct="1">
              <a:defRPr/>
            </a:pPr>
            <a:r>
              <a:rPr lang="en-US" altLang="zh-TW" sz="2200" dirty="0" smtClean="0">
                <a:latin typeface="Arial Unicode MS" charset="0"/>
                <a:ea typeface="Arial Unicode MS" charset="0"/>
              </a:rPr>
              <a:t>Same as </a:t>
            </a:r>
            <a:r>
              <a:rPr lang="en-US" altLang="zh-TW" sz="2200" dirty="0" err="1" smtClean="0">
                <a:latin typeface="Arial Unicode MS" charset="0"/>
                <a:ea typeface="Arial Unicode MS" charset="0"/>
              </a:rPr>
              <a:t>m.insert</a:t>
            </a:r>
            <a:r>
              <a:rPr lang="en-US" altLang="zh-TW" sz="2200" dirty="0" smtClean="0">
                <a:solidFill>
                  <a:srgbClr val="C00000"/>
                </a:solidFill>
                <a:latin typeface="Arial Unicode MS" charset="0"/>
                <a:ea typeface="Arial Unicode MS" charset="0"/>
              </a:rPr>
              <a:t>(</a:t>
            </a:r>
            <a:r>
              <a:rPr lang="en-US" altLang="zh-TW" sz="2200" dirty="0" smtClean="0">
                <a:latin typeface="Arial Unicode MS" charset="0"/>
                <a:ea typeface="Arial Unicode MS" charset="0"/>
              </a:rPr>
              <a:t>pair&lt; type , type &gt;</a:t>
            </a:r>
            <a:r>
              <a:rPr lang="en-US" altLang="zh-TW" sz="2200" dirty="0" smtClean="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(</a:t>
            </a:r>
            <a:r>
              <a:rPr lang="en-US" altLang="zh-TW" sz="2200" dirty="0" smtClean="0">
                <a:latin typeface="Arial Unicode MS" charset="0"/>
                <a:ea typeface="Arial Unicode MS" charset="0"/>
              </a:rPr>
              <a:t> key , mapping </a:t>
            </a:r>
            <a:r>
              <a:rPr lang="en-US" altLang="zh-TW" sz="2200" dirty="0" smtClean="0">
                <a:solidFill>
                  <a:srgbClr val="6600FF"/>
                </a:solidFill>
                <a:latin typeface="Arial Unicode MS" charset="0"/>
                <a:ea typeface="Arial Unicode MS" charset="0"/>
              </a:rPr>
              <a:t>)</a:t>
            </a:r>
            <a:r>
              <a:rPr lang="en-US" altLang="zh-TW" sz="2200" dirty="0" smtClean="0">
                <a:latin typeface="Arial Unicode MS" charset="0"/>
                <a:ea typeface="Arial Unicode MS" charset="0"/>
              </a:rPr>
              <a:t> </a:t>
            </a:r>
            <a:r>
              <a:rPr lang="en-US" altLang="zh-TW" sz="2200" dirty="0" smtClean="0">
                <a:solidFill>
                  <a:srgbClr val="C00000"/>
                </a:solidFill>
                <a:latin typeface="Arial Unicode MS" charset="0"/>
                <a:ea typeface="Arial Unicode MS" charset="0"/>
              </a:rPr>
              <a:t>)</a:t>
            </a:r>
            <a:r>
              <a:rPr lang="en-US" altLang="zh-TW" sz="2200" dirty="0" smtClean="0">
                <a:latin typeface="Arial Unicode MS" charset="0"/>
                <a:ea typeface="Arial Unicode M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96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499558" y="237309"/>
            <a:ext cx="8635728" cy="990600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b="1" dirty="0">
                <a:latin typeface="Arial Unicode MS" charset="0"/>
                <a:ea typeface="Arial Unicode MS" charset="0"/>
              </a:rPr>
              <a:t>Common used function for map 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199"/>
            <a:ext cx="8153400" cy="5257801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dirty="0" err="1" smtClean="0">
                <a:latin typeface="Arial Unicode MS" charset="0"/>
                <a:ea typeface="Arial Unicode MS" charset="0"/>
              </a:rPr>
              <a:t>m.find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(key value)</a:t>
            </a:r>
          </a:p>
          <a:p>
            <a:pPr marL="720725" lvl="1" indent="-400050" eaLnBrk="1" hangingPunct="1">
              <a:defRPr/>
            </a:pPr>
            <a:r>
              <a:rPr lang="en-US" altLang="zh-TW" sz="2400" dirty="0" smtClean="0">
                <a:latin typeface="Arial Unicode MS" charset="0"/>
                <a:ea typeface="Arial Unicode MS" charset="0"/>
              </a:rPr>
              <a:t>Return the iterator if found; otherwise, return </a:t>
            </a:r>
            <a:r>
              <a:rPr lang="en-US" altLang="zh-TW" sz="2400" dirty="0" err="1" smtClean="0">
                <a:latin typeface="Arial Unicode MS" charset="0"/>
                <a:ea typeface="Arial Unicode MS" charset="0"/>
              </a:rPr>
              <a:t>m.end</a:t>
            </a:r>
            <a:r>
              <a:rPr lang="en-US" altLang="zh-TW" sz="2400" dirty="0" smtClean="0">
                <a:latin typeface="Arial Unicode MS" charset="0"/>
                <a:ea typeface="Arial Unicode MS" charset="0"/>
              </a:rPr>
              <a:t>()</a:t>
            </a:r>
          </a:p>
          <a:p>
            <a:pPr marL="320675" lvl="1" indent="0" eaLnBrk="1" hangingPunct="1">
              <a:buNone/>
              <a:defRPr/>
            </a:pPr>
            <a:endParaRPr lang="en-US" altLang="zh-TW" sz="2400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err="1" smtClean="0">
                <a:latin typeface="Arial Unicode MS" charset="0"/>
                <a:ea typeface="Arial Unicode MS" charset="0"/>
              </a:rPr>
              <a:t>m.clear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()</a:t>
            </a:r>
          </a:p>
          <a:p>
            <a:pPr marL="720725" lvl="1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Remove all elements</a:t>
            </a:r>
          </a:p>
          <a:p>
            <a:pPr marL="320675" lvl="1" indent="0" eaLnBrk="1" hangingPunct="1">
              <a:buNone/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err="1" smtClean="0">
                <a:latin typeface="Arial Unicode MS" charset="0"/>
                <a:ea typeface="Arial Unicode MS" charset="0"/>
              </a:rPr>
              <a:t>m.erase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(iterator), </a:t>
            </a:r>
            <a:r>
              <a:rPr lang="en-US" altLang="zh-TW" dirty="0" err="1" smtClean="0">
                <a:latin typeface="Arial Unicode MS" charset="0"/>
                <a:ea typeface="Arial Unicode MS" charset="0"/>
              </a:rPr>
              <a:t>m.erase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 key-value )</a:t>
            </a: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720725" lvl="1" indent="-400050" eaLnBrk="1" hangingPunct="1"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Remove 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the specified element</a:t>
            </a:r>
          </a:p>
          <a:p>
            <a:pPr marL="400050" indent="-400050" eaLnBrk="1" hangingPunct="1">
              <a:defRPr/>
            </a:pPr>
            <a:r>
              <a:rPr lang="en-US" altLang="zh-TW" dirty="0" err="1" smtClean="0">
                <a:latin typeface="Arial Unicode MS" charset="0"/>
                <a:ea typeface="Arial Unicode MS" charset="0"/>
              </a:rPr>
              <a:t>m.erase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(iterator , iterator)</a:t>
            </a: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720725" lvl="1" indent="-400050" eaLnBrk="1" hangingPunct="1"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Remove 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the range of elements</a:t>
            </a: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320675" lvl="1" indent="0" eaLnBrk="1" hangingPunct="1">
              <a:buNone/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720725" lvl="1" indent="-400050" eaLnBrk="1" hangingPunct="1"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 idx="4294967295"/>
          </p:nvPr>
        </p:nvSpPr>
        <p:spPr>
          <a:xfrm>
            <a:off x="499558" y="237309"/>
            <a:ext cx="8635728" cy="990600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Iterator</a:t>
            </a:r>
            <a:endParaRPr lang="en-US" altLang="zh-TW" dirty="0">
              <a:latin typeface="Arial Unicode MS" charset="0"/>
              <a:ea typeface="Arial Unicode MS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199"/>
            <a:ext cx="8153400" cy="5257801"/>
          </a:xfrm>
        </p:spPr>
        <p:txBody>
          <a:bodyPr/>
          <a:lstStyle/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map&lt; type , type &gt;::iterator  it</a:t>
            </a:r>
          </a:p>
          <a:p>
            <a:pPr marL="400050" indent="-400050" eaLnBrk="1" hangingPunct="1"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To get key value : it-&gt;first</a:t>
            </a:r>
          </a:p>
          <a:p>
            <a:pPr marL="400050" indent="-400050" eaLnBrk="1" hangingPunct="1"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To get mapping value : it-&gt;second</a:t>
            </a:r>
          </a:p>
          <a:p>
            <a:pPr marL="400050" indent="-400050" eaLnBrk="1" hangingPunct="1">
              <a:defRPr/>
            </a:pP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400050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EX:</a:t>
            </a:r>
          </a:p>
          <a:p>
            <a:pPr marL="720725" lvl="1" indent="-400050" eaLnBrk="1" hangingPunct="1">
              <a:defRPr/>
            </a:pPr>
            <a:r>
              <a:rPr lang="en-US" altLang="zh-TW" dirty="0" smtClean="0">
                <a:latin typeface="Arial Unicode MS" charset="0"/>
                <a:ea typeface="Arial Unicode MS" charset="0"/>
              </a:rPr>
              <a:t>for(it = </a:t>
            </a:r>
            <a:r>
              <a:rPr lang="en-US" altLang="zh-TW" dirty="0" err="1" smtClean="0">
                <a:latin typeface="Arial Unicode MS" charset="0"/>
                <a:ea typeface="Arial Unicode MS" charset="0"/>
              </a:rPr>
              <a:t>m.begin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(); it != </a:t>
            </a:r>
            <a:r>
              <a:rPr lang="en-US" altLang="zh-TW" dirty="0" err="1" smtClean="0">
                <a:latin typeface="Arial Unicode MS" charset="0"/>
                <a:ea typeface="Arial Unicode MS" charset="0"/>
              </a:rPr>
              <a:t>m.end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(); ++it)</a:t>
            </a:r>
          </a:p>
          <a:p>
            <a:pPr marL="595312" lvl="2" indent="0" eaLnBrk="1" hangingPunct="1">
              <a:buNone/>
              <a:defRPr/>
            </a:pPr>
            <a:r>
              <a:rPr lang="en-US" altLang="zh-TW" dirty="0">
                <a:latin typeface="Arial Unicode MS" charset="0"/>
                <a:ea typeface="Arial Unicode MS" charset="0"/>
              </a:rPr>
              <a:t>	 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  </a:t>
            </a:r>
            <a:r>
              <a:rPr lang="en-US" altLang="zh-TW" dirty="0" err="1" smtClean="0">
                <a:latin typeface="Arial Unicode MS" charset="0"/>
                <a:ea typeface="Arial Unicode MS" charset="0"/>
              </a:rPr>
              <a:t>cout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&lt;&lt; it-&gt;first &lt;&lt; it-&gt;second &lt;&lt; </a:t>
            </a:r>
            <a:r>
              <a:rPr lang="en-US" altLang="zh-TW" dirty="0" err="1" smtClean="0">
                <a:latin typeface="Arial Unicode MS" charset="0"/>
                <a:ea typeface="Arial Unicode MS" charset="0"/>
              </a:rPr>
              <a:t>endl</a:t>
            </a:r>
            <a:r>
              <a:rPr lang="en-US" altLang="zh-TW" dirty="0" smtClean="0">
                <a:latin typeface="Arial Unicode MS" charset="0"/>
                <a:ea typeface="Arial Unicode MS" charset="0"/>
              </a:rPr>
              <a:t>;</a:t>
            </a:r>
            <a:endParaRPr lang="en-US" altLang="zh-TW" dirty="0">
              <a:latin typeface="Arial Unicode MS" charset="0"/>
              <a:ea typeface="Arial Unicode MS" charset="0"/>
            </a:endParaRPr>
          </a:p>
          <a:p>
            <a:pPr marL="720725" lvl="1" indent="-400050" eaLnBrk="1" hangingPunct="1">
              <a:defRPr/>
            </a:pPr>
            <a:endParaRPr lang="en-US" altLang="zh-TW" dirty="0" smtClean="0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charset="0"/>
                <a:ea typeface="Arial Unicode MS" charset="0"/>
              </a:rPr>
              <a:t>Lab8 </a:t>
            </a:r>
            <a:r>
              <a:rPr lang="en-US" altLang="zh-TW" b="1" dirty="0">
                <a:latin typeface="Arial Unicode MS" charset="0"/>
                <a:ea typeface="Arial Unicode MS" charset="0"/>
              </a:rPr>
              <a:t>Exercise (1/3)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Given the first series of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alphabets,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and you need to record how many times the </a:t>
            </a:r>
            <a:r>
              <a:rPr lang="en-US" altLang="zh-TW" sz="28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alphabets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have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appeared.</a:t>
            </a: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sz="28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Stop record when you get </a:t>
            </a:r>
            <a:r>
              <a:rPr lang="en-US" altLang="zh-TW" sz="2800" dirty="0" smtClean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‘z’(Don’t count ‘z’).</a:t>
            </a:r>
            <a:endParaRPr lang="en-US" altLang="zh-TW" sz="2800" dirty="0" smtClean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"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2315</TotalTime>
  <Words>496</Words>
  <Application>Microsoft Office PowerPoint</Application>
  <PresentationFormat>如螢幕大小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 Unicode MS</vt:lpstr>
      <vt:lpstr>微軟正黑體</vt:lpstr>
      <vt:lpstr>新細明體</vt:lpstr>
      <vt:lpstr>Arial</vt:lpstr>
      <vt:lpstr>Times New Roman</vt:lpstr>
      <vt:lpstr>Tw Cen MT</vt:lpstr>
      <vt:lpstr>Wingdings</vt:lpstr>
      <vt:lpstr>Wingdings 2</vt:lpstr>
      <vt:lpstr>4_中庸</vt:lpstr>
      <vt:lpstr>2_中庸</vt:lpstr>
      <vt:lpstr>             Lab8  STL Part2:  Map </vt:lpstr>
      <vt:lpstr>Outline</vt:lpstr>
      <vt:lpstr>Introduction</vt:lpstr>
      <vt:lpstr>Map</vt:lpstr>
      <vt:lpstr>Map</vt:lpstr>
      <vt:lpstr>Common used function for map </vt:lpstr>
      <vt:lpstr>Common used function for map </vt:lpstr>
      <vt:lpstr>Iterator</vt:lpstr>
      <vt:lpstr>Lab8 Exercise (1/3)</vt:lpstr>
      <vt:lpstr>Lab8 Exercise (2/3)</vt:lpstr>
      <vt:lpstr>Lab8 Exercise (3/3)</vt:lpstr>
      <vt:lpstr>Input </vt:lpstr>
      <vt:lpstr>Output </vt:lpstr>
      <vt:lpstr>No homework 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Lab7  Dynamic Arrays  &amp; Streams and File I/O</dc:title>
  <dc:creator>Microsoft Office User</dc:creator>
  <cp:lastModifiedBy>Windows User</cp:lastModifiedBy>
  <cp:revision>54</cp:revision>
  <dcterms:created xsi:type="dcterms:W3CDTF">2018-05-30T10:28:50Z</dcterms:created>
  <dcterms:modified xsi:type="dcterms:W3CDTF">2018-06-14T05:35:57Z</dcterms:modified>
</cp:coreProperties>
</file>