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0" r:id="rId2"/>
    <p:sldId id="308" r:id="rId3"/>
    <p:sldId id="312" r:id="rId4"/>
    <p:sldId id="292" r:id="rId5"/>
    <p:sldId id="293" r:id="rId6"/>
    <p:sldId id="294" r:id="rId7"/>
    <p:sldId id="309" r:id="rId8"/>
    <p:sldId id="310" r:id="rId9"/>
    <p:sldId id="311" r:id="rId10"/>
    <p:sldId id="298" r:id="rId11"/>
    <p:sldId id="300" r:id="rId12"/>
    <p:sldId id="299" r:id="rId13"/>
    <p:sldId id="313" r:id="rId14"/>
    <p:sldId id="314" r:id="rId15"/>
    <p:sldId id="315" r:id="rId16"/>
    <p:sldId id="261" r:id="rId17"/>
    <p:sldId id="306" r:id="rId18"/>
    <p:sldId id="307" r:id="rId19"/>
    <p:sldId id="30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886" autoAdjust="0"/>
  </p:normalViewPr>
  <p:slideViewPr>
    <p:cSldViewPr>
      <p:cViewPr varScale="1">
        <p:scale>
          <a:sx n="109" d="100"/>
          <a:sy n="109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C18-F5A0-433B-9B34-FD9BC4DA81A4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C3CB6-64F2-47EE-9A69-4B7DCA5BB5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7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3501008"/>
            <a:ext cx="7921625" cy="118053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Lab 4</a:t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5300" dirty="0" smtClean="0">
                <a:solidFill>
                  <a:schemeClr val="accent4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27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OPERator</a:t>
            </a: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overloading</a:t>
            </a:r>
            <a:endParaRPr lang="zh-TW" altLang="en-US" sz="2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DEE 1319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Department of Electronics Engineering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</a:t>
            </a:r>
            <a:r>
              <a:rPr lang="en-US" altLang="zh-TW" sz="2400" dirty="0" smtClean="0"/>
              <a:t>University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05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Overload &lt;&lt;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1800" dirty="0" err="1" smtClean="0">
                <a:solidFill>
                  <a:srgbClr val="FF0000"/>
                </a:solidFill>
              </a:rPr>
              <a:t>ostream</a:t>
            </a:r>
            <a:r>
              <a:rPr lang="en-US" altLang="zh-TW" sz="1800" dirty="0" smtClean="0">
                <a:solidFill>
                  <a:srgbClr val="FF0000"/>
                </a:solidFill>
              </a:rPr>
              <a:t>&amp;</a:t>
            </a:r>
            <a:r>
              <a:rPr lang="en-US" altLang="zh-TW" sz="1800" dirty="0" smtClean="0"/>
              <a:t> operator&lt;&lt;(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ostream</a:t>
            </a:r>
            <a:r>
              <a:rPr lang="en-US" altLang="zh-TW" sz="1800" dirty="0" smtClean="0">
                <a:solidFill>
                  <a:srgbClr val="FF0000"/>
                </a:solidFill>
              </a:rPr>
              <a:t>&amp;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os</a:t>
            </a:r>
            <a:r>
              <a:rPr lang="en-US" altLang="zh-TW" sz="1800" dirty="0" smtClean="0"/>
              <a:t>, const complex&amp; </a:t>
            </a:r>
            <a:r>
              <a:rPr lang="en-US" altLang="zh-TW" sz="1800" dirty="0" err="1" smtClean="0"/>
              <a:t>rhs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os</a:t>
            </a:r>
            <a:r>
              <a:rPr lang="en-US" altLang="zh-TW" sz="1800" dirty="0" smtClean="0"/>
              <a:t> &lt;&lt; </a:t>
            </a:r>
            <a:r>
              <a:rPr lang="en-US" altLang="zh-TW" sz="1800" dirty="0" err="1" smtClean="0"/>
              <a:t>rhs.real</a:t>
            </a:r>
            <a:r>
              <a:rPr lang="en-US" altLang="zh-TW" sz="1800" dirty="0" smtClean="0"/>
              <a:t>() &lt;&lt; ‘+’ &lt;&lt; </a:t>
            </a:r>
            <a:r>
              <a:rPr lang="en-US" altLang="zh-TW" sz="1800" dirty="0" err="1" smtClean="0"/>
              <a:t>rhs.image</a:t>
            </a:r>
            <a:r>
              <a:rPr lang="en-US" altLang="zh-TW" sz="1800" dirty="0" smtClean="0"/>
              <a:t>() &lt;&lt; ‘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’ ;</a:t>
            </a:r>
          </a:p>
          <a:p>
            <a:pPr>
              <a:buNone/>
            </a:pPr>
            <a:r>
              <a:rPr lang="en-US" altLang="zh-TW" sz="1800" b="1" dirty="0" smtClean="0"/>
              <a:t>	return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os</a:t>
            </a:r>
            <a:r>
              <a:rPr lang="en-US" altLang="zh-TW" sz="1800" b="1" dirty="0" smtClean="0"/>
              <a:t>;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</a:t>
            </a:r>
            <a:r>
              <a:rPr lang="en-US" altLang="zh-TW" sz="1800" dirty="0" smtClean="0"/>
              <a:t>(){</a:t>
            </a:r>
          </a:p>
          <a:p>
            <a:pPr>
              <a:buNone/>
            </a:pPr>
            <a:r>
              <a:rPr lang="en-US" altLang="zh-TW" sz="1800" dirty="0" smtClean="0"/>
              <a:t>	complex a(2,3), b(4,5);</a:t>
            </a:r>
          </a:p>
          <a:p>
            <a:pPr>
              <a:buNone/>
            </a:pPr>
            <a:r>
              <a:rPr lang="en-US" altLang="zh-TW" sz="1800" dirty="0" smtClean="0"/>
              <a:t>	cout &lt;&lt; a &lt;&lt; endl &lt;&lt; b &lt;&lt; endl; // more elegant!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pPr>
              <a:buNone/>
            </a:pPr>
            <a:endParaRPr lang="zh-TW" altLang="en-US" sz="1800" dirty="0" smtClean="0"/>
          </a:p>
          <a:p>
            <a:r>
              <a:rPr lang="en-US" altLang="zh-TW" sz="2800" dirty="0" smtClean="0"/>
              <a:t>Output: </a:t>
            </a:r>
          </a:p>
          <a:p>
            <a:pPr marL="365760" lvl="1" indent="0">
              <a:buNone/>
            </a:pPr>
            <a:r>
              <a:rPr lang="en-US" altLang="zh-TW" sz="2500" dirty="0" smtClean="0"/>
              <a:t>2+3i</a:t>
            </a:r>
          </a:p>
          <a:p>
            <a:pPr marL="365760" lvl="1" indent="0">
              <a:buNone/>
            </a:pPr>
            <a:r>
              <a:rPr lang="en-US" altLang="zh-TW" sz="2500" dirty="0" smtClean="0"/>
              <a:t>4+5i</a:t>
            </a:r>
          </a:p>
          <a:p>
            <a:r>
              <a:rPr lang="en-US" altLang="zh-TW" sz="2800" dirty="0" smtClean="0"/>
              <a:t>It is common to make </a:t>
            </a:r>
            <a:r>
              <a:rPr lang="en-US" altLang="zh-TW" sz="2800" dirty="0" smtClean="0">
                <a:solidFill>
                  <a:srgbClr val="0070C0"/>
                </a:solidFill>
              </a:rPr>
              <a:t>operator&lt;&lt; </a:t>
            </a:r>
            <a:r>
              <a:rPr lang="en-US" altLang="zh-TW" sz="2800" dirty="0" smtClean="0"/>
              <a:t>a friend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Return Value of Operator &lt;&lt;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If you make operator&lt;&lt; return void …</a:t>
            </a:r>
          </a:p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	void</a:t>
            </a:r>
            <a:r>
              <a:rPr lang="en-US" altLang="zh-TW" sz="1800" dirty="0" smtClean="0"/>
              <a:t> operator&lt;&lt;(</a:t>
            </a:r>
            <a:r>
              <a:rPr lang="en-US" altLang="zh-TW" sz="1800" dirty="0" err="1" smtClean="0"/>
              <a:t>ostream</a:t>
            </a:r>
            <a:r>
              <a:rPr lang="en-US" altLang="zh-TW" sz="1800" dirty="0" smtClean="0"/>
              <a:t>&amp; </a:t>
            </a:r>
            <a:r>
              <a:rPr lang="en-US" altLang="zh-TW" sz="1800" dirty="0" err="1" smtClean="0"/>
              <a:t>os</a:t>
            </a:r>
            <a:r>
              <a:rPr lang="en-US" altLang="zh-TW" sz="1800" dirty="0" smtClean="0"/>
              <a:t>, const complex&amp; </a:t>
            </a:r>
            <a:r>
              <a:rPr lang="en-US" altLang="zh-TW" sz="1800" dirty="0" err="1" smtClean="0"/>
              <a:t>rhs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dirty="0" smtClean="0"/>
              <a:t>		</a:t>
            </a:r>
            <a:r>
              <a:rPr lang="en-US" altLang="zh-TW" sz="1800" dirty="0" err="1" smtClean="0"/>
              <a:t>os</a:t>
            </a:r>
            <a:r>
              <a:rPr lang="en-US" altLang="zh-TW" sz="1800" dirty="0" smtClean="0"/>
              <a:t> &lt;&lt; </a:t>
            </a:r>
            <a:r>
              <a:rPr lang="en-US" altLang="zh-TW" sz="1800" dirty="0" err="1" smtClean="0"/>
              <a:t>rhs.real</a:t>
            </a:r>
            <a:r>
              <a:rPr lang="en-US" altLang="zh-TW" sz="1800" dirty="0" smtClean="0"/>
              <a:t>() &lt;&lt; ‘+’ &lt;&lt; </a:t>
            </a:r>
            <a:r>
              <a:rPr lang="en-US" altLang="zh-TW" sz="1800" dirty="0" err="1" smtClean="0"/>
              <a:t>rhs.image</a:t>
            </a:r>
            <a:r>
              <a:rPr lang="en-US" altLang="zh-TW" sz="1800" dirty="0" smtClean="0"/>
              <a:t>() &lt;&lt; ‘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’ ;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  <a:endParaRPr lang="zh-TW" altLang="en-US" sz="1800" dirty="0" smtClean="0"/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main</a:t>
            </a:r>
            <a:r>
              <a:rPr lang="en-US" altLang="zh-TW" sz="1800" dirty="0" smtClean="0"/>
              <a:t>() </a:t>
            </a:r>
            <a:r>
              <a:rPr lang="en-US" altLang="zh-TW" sz="1800" dirty="0"/>
              <a:t>{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		complex a(2,3), b(4,5);</a:t>
            </a:r>
          </a:p>
          <a:p>
            <a:pPr>
              <a:buNone/>
            </a:pPr>
            <a:r>
              <a:rPr lang="fr-FR" altLang="zh-TW" sz="1800" dirty="0" smtClean="0"/>
              <a:t>		</a:t>
            </a:r>
            <a:r>
              <a:rPr lang="fr-FR" altLang="zh-TW" sz="1800" u="sng" dirty="0" smtClean="0"/>
              <a:t>cout &lt;&lt; a </a:t>
            </a:r>
            <a:r>
              <a:rPr lang="fr-FR" altLang="zh-TW" sz="1800" dirty="0" smtClean="0"/>
              <a:t>&lt;&lt; endl &lt;&lt; b &lt;&lt; endl; // </a:t>
            </a:r>
            <a:r>
              <a:rPr lang="fr-FR" altLang="zh-TW" sz="1800" dirty="0" smtClean="0">
                <a:solidFill>
                  <a:srgbClr val="FF0000"/>
                </a:solidFill>
              </a:rPr>
              <a:t>compilation error!</a:t>
            </a:r>
          </a:p>
          <a:p>
            <a:pPr>
              <a:buNone/>
            </a:pPr>
            <a:r>
              <a:rPr lang="en-US" altLang="zh-TW" sz="1800" dirty="0" smtClean="0"/>
              <a:t>	}            </a:t>
            </a:r>
            <a:r>
              <a:rPr lang="en-US" altLang="zh-TW" sz="1800" dirty="0" smtClean="0">
                <a:solidFill>
                  <a:srgbClr val="FF0000"/>
                </a:solidFill>
              </a:rPr>
              <a:t>void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Overload &gt;&gt;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You can use “</a:t>
            </a:r>
            <a:r>
              <a:rPr lang="en-US" altLang="zh-TW" sz="2800" dirty="0" err="1" smtClean="0"/>
              <a:t>cin</a:t>
            </a:r>
            <a:r>
              <a:rPr lang="en-US" altLang="zh-TW" sz="2800" dirty="0" smtClean="0"/>
              <a:t> &gt;&gt;” for user-defined types</a:t>
            </a:r>
          </a:p>
          <a:p>
            <a:pPr lvl="1"/>
            <a:r>
              <a:rPr lang="en-US" altLang="zh-TW" sz="2500" dirty="0" smtClean="0"/>
              <a:t>first, make </a:t>
            </a:r>
            <a:r>
              <a:rPr lang="en-US" altLang="zh-TW" sz="2500" dirty="0" err="1" smtClean="0"/>
              <a:t>istream</a:t>
            </a:r>
            <a:r>
              <a:rPr lang="en-US" altLang="zh-TW" sz="2500" dirty="0" smtClean="0"/>
              <a:t>&amp; operator&gt;&gt;(</a:t>
            </a:r>
            <a:r>
              <a:rPr lang="en-US" altLang="zh-TW" sz="2500" dirty="0" err="1" smtClean="0"/>
              <a:t>istream</a:t>
            </a:r>
            <a:r>
              <a:rPr lang="en-US" altLang="zh-TW" sz="2500" dirty="0" smtClean="0"/>
              <a:t>&amp;, complex&amp;) a friend</a:t>
            </a:r>
          </a:p>
          <a:p>
            <a:pPr>
              <a:buNone/>
            </a:pPr>
            <a:r>
              <a:rPr lang="en-US" altLang="zh-TW" sz="2800" dirty="0" smtClean="0"/>
              <a:t>	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istream</a:t>
            </a:r>
            <a:r>
              <a:rPr lang="en-US" altLang="zh-TW" sz="1900" dirty="0" smtClean="0">
                <a:solidFill>
                  <a:srgbClr val="FF0000"/>
                </a:solidFill>
              </a:rPr>
              <a:t>&amp;</a:t>
            </a:r>
            <a:r>
              <a:rPr lang="en-US" altLang="zh-TW" sz="1900" dirty="0" smtClean="0"/>
              <a:t> operator&gt;&gt;(</a:t>
            </a:r>
            <a:r>
              <a:rPr lang="en-US" altLang="zh-TW" sz="1900" dirty="0" err="1" smtClean="0">
                <a:solidFill>
                  <a:srgbClr val="FF0000"/>
                </a:solidFill>
              </a:rPr>
              <a:t>istream</a:t>
            </a:r>
            <a:r>
              <a:rPr lang="en-US" altLang="zh-TW" sz="1900" dirty="0" smtClean="0">
                <a:solidFill>
                  <a:srgbClr val="FF0000"/>
                </a:solidFill>
              </a:rPr>
              <a:t>&amp;</a:t>
            </a:r>
            <a:r>
              <a:rPr lang="en-US" altLang="zh-TW" sz="1900" dirty="0" smtClean="0"/>
              <a:t> is, complex&amp; </a:t>
            </a:r>
            <a:r>
              <a:rPr lang="en-US" altLang="zh-TW" sz="1900" dirty="0" err="1" smtClean="0"/>
              <a:t>rhs</a:t>
            </a:r>
            <a:r>
              <a:rPr lang="en-US" altLang="zh-TW" sz="1900" dirty="0" smtClean="0"/>
              <a:t>) {</a:t>
            </a:r>
          </a:p>
          <a:p>
            <a:pPr>
              <a:buNone/>
            </a:pPr>
            <a:r>
              <a:rPr lang="en-US" altLang="zh-TW" sz="1900" dirty="0" smtClean="0"/>
              <a:t>		is &gt;&gt; rhs.re &gt;&gt; rhs.im ;</a:t>
            </a:r>
          </a:p>
          <a:p>
            <a:pPr>
              <a:buNone/>
            </a:pPr>
            <a:r>
              <a:rPr lang="en-US" altLang="zh-TW" sz="1900" b="1" dirty="0" smtClean="0"/>
              <a:t>		return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is</a:t>
            </a:r>
            <a:r>
              <a:rPr lang="en-US" altLang="zh-TW" sz="1900" b="1" dirty="0" smtClean="0"/>
              <a:t>;</a:t>
            </a:r>
          </a:p>
          <a:p>
            <a:pPr>
              <a:buNone/>
            </a:pPr>
            <a:r>
              <a:rPr lang="en-US" altLang="zh-TW" sz="1900" dirty="0" smtClean="0"/>
              <a:t>	}</a:t>
            </a:r>
          </a:p>
          <a:p>
            <a:pPr>
              <a:buNone/>
            </a:pPr>
            <a:r>
              <a:rPr lang="en-US" altLang="zh-TW" sz="1900" dirty="0" smtClean="0"/>
              <a:t>	</a:t>
            </a:r>
            <a:r>
              <a:rPr lang="en-US" altLang="zh-TW" sz="1900" dirty="0" err="1" smtClean="0"/>
              <a:t>int</a:t>
            </a:r>
            <a:r>
              <a:rPr lang="en-US" altLang="zh-TW" sz="1900" dirty="0" smtClean="0"/>
              <a:t> main() {</a:t>
            </a:r>
          </a:p>
          <a:p>
            <a:pPr>
              <a:buNone/>
            </a:pPr>
            <a:r>
              <a:rPr lang="en-US" altLang="zh-TW" sz="1900" dirty="0" smtClean="0"/>
              <a:t>		complex a, b;</a:t>
            </a:r>
          </a:p>
          <a:p>
            <a:pPr>
              <a:buNone/>
            </a:pPr>
            <a:r>
              <a:rPr lang="en-US" altLang="zh-TW" sz="1900" dirty="0" smtClean="0"/>
              <a:t>		</a:t>
            </a:r>
            <a:r>
              <a:rPr lang="en-US" altLang="zh-TW" sz="1900" dirty="0" err="1" smtClean="0"/>
              <a:t>cin</a:t>
            </a:r>
            <a:r>
              <a:rPr lang="en-US" altLang="zh-TW" sz="1900" dirty="0" smtClean="0"/>
              <a:t> &gt;&gt; a &gt;&gt; b; </a:t>
            </a:r>
          </a:p>
          <a:p>
            <a:pPr>
              <a:buNone/>
            </a:pPr>
            <a:r>
              <a:rPr lang="en-US" altLang="zh-TW" sz="1900" dirty="0"/>
              <a:t>		</a:t>
            </a:r>
            <a:r>
              <a:rPr lang="en-US" altLang="zh-TW" sz="1900" dirty="0" err="1" smtClean="0"/>
              <a:t>cout</a:t>
            </a:r>
            <a:r>
              <a:rPr lang="en-US" altLang="zh-TW" sz="1900" dirty="0" smtClean="0"/>
              <a:t> </a:t>
            </a:r>
            <a:r>
              <a:rPr lang="en-US" altLang="zh-TW" sz="1900" dirty="0"/>
              <a:t>&lt;&lt; a &lt;&lt; </a:t>
            </a:r>
            <a:r>
              <a:rPr lang="en-US" altLang="zh-TW" sz="1900" dirty="0" err="1"/>
              <a:t>endl</a:t>
            </a:r>
            <a:r>
              <a:rPr lang="en-US" altLang="zh-TW" sz="1900" dirty="0"/>
              <a:t> &lt;&lt; b &lt;&lt; </a:t>
            </a:r>
            <a:r>
              <a:rPr lang="en-US" altLang="zh-TW" sz="1900" dirty="0" err="1"/>
              <a:t>endl</a:t>
            </a:r>
            <a:r>
              <a:rPr lang="en-US" altLang="zh-TW" sz="1900" dirty="0"/>
              <a:t>;</a:t>
            </a:r>
            <a:endParaRPr lang="en-US" altLang="zh-TW" sz="1900" dirty="0" smtClean="0"/>
          </a:p>
          <a:p>
            <a:pPr>
              <a:buNone/>
            </a:pPr>
            <a:r>
              <a:rPr lang="en-US" altLang="zh-TW" sz="1900" dirty="0" smtClean="0"/>
              <a:t>	}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445224"/>
            <a:ext cx="28479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600" dirty="0" smtClean="0"/>
              <a:t>Create </a:t>
            </a:r>
            <a:r>
              <a:rPr lang="en-US" altLang="zh-TW" sz="2600" dirty="0"/>
              <a:t>a class </a:t>
            </a:r>
            <a:r>
              <a:rPr lang="en-US" altLang="zh-TW" sz="2600" dirty="0">
                <a:solidFill>
                  <a:srgbClr val="FF0000"/>
                </a:solidFill>
              </a:rPr>
              <a:t>Complex</a:t>
            </a:r>
            <a:r>
              <a:rPr lang="en-US" altLang="zh-TW" sz="2600" dirty="0"/>
              <a:t> and provide the following </a:t>
            </a:r>
            <a:r>
              <a:rPr lang="en-US" altLang="zh-TW" sz="2600" dirty="0" smtClean="0"/>
              <a:t>functions.</a:t>
            </a:r>
            <a:endParaRPr lang="en-US" altLang="zh-TW" sz="2600" dirty="0"/>
          </a:p>
          <a:p>
            <a:pPr lvl="1"/>
            <a:r>
              <a:rPr lang="en-US" altLang="zh-TW" sz="2900" dirty="0"/>
              <a:t>2 private data members : </a:t>
            </a:r>
            <a:endParaRPr lang="en-US" altLang="zh-TW" sz="2900" dirty="0" smtClean="0"/>
          </a:p>
          <a:p>
            <a:pPr lvl="2"/>
            <a:r>
              <a:rPr lang="en-US" altLang="zh-TW" dirty="0" smtClean="0"/>
              <a:t>double </a:t>
            </a:r>
            <a:r>
              <a:rPr lang="en-US" altLang="zh-TW" dirty="0"/>
              <a:t>re : real part</a:t>
            </a:r>
          </a:p>
          <a:p>
            <a:pPr lvl="2"/>
            <a:r>
              <a:rPr lang="en-US" altLang="zh-TW" dirty="0"/>
              <a:t>double </a:t>
            </a:r>
            <a:r>
              <a:rPr lang="en-US" altLang="zh-TW" dirty="0" err="1"/>
              <a:t>im</a:t>
            </a:r>
            <a:r>
              <a:rPr lang="en-US" altLang="zh-TW" dirty="0"/>
              <a:t> : </a:t>
            </a:r>
            <a:r>
              <a:rPr lang="en-US" altLang="zh-TW" dirty="0" smtClean="0"/>
              <a:t>Imaginary part</a:t>
            </a:r>
          </a:p>
          <a:p>
            <a:pPr lvl="1"/>
            <a:r>
              <a:rPr lang="en-US" altLang="zh-TW" sz="2900" dirty="0" smtClean="0"/>
              <a:t>You have to finish the missing part of the code.</a:t>
            </a:r>
          </a:p>
          <a:p>
            <a:pPr lvl="2"/>
            <a:r>
              <a:rPr lang="fr-FR" altLang="zh-TW" sz="2600" dirty="0"/>
              <a:t>constructor </a:t>
            </a:r>
            <a:r>
              <a:rPr lang="fr-FR" altLang="zh-TW" sz="2600" dirty="0" smtClean="0">
                <a:solidFill>
                  <a:srgbClr val="FF0000"/>
                </a:solidFill>
              </a:rPr>
              <a:t>Complex(double r, double i)</a:t>
            </a:r>
            <a:r>
              <a:rPr lang="fr-FR" altLang="zh-TW" sz="2600" dirty="0" smtClean="0"/>
              <a:t> </a:t>
            </a:r>
          </a:p>
          <a:p>
            <a:pPr lvl="3"/>
            <a:r>
              <a:rPr lang="en-US" altLang="zh-TW" sz="2500" dirty="0"/>
              <a:t>Take </a:t>
            </a:r>
            <a:r>
              <a:rPr lang="en-US" altLang="zh-TW" sz="2500" dirty="0" smtClean="0">
                <a:solidFill>
                  <a:srgbClr val="FF0000"/>
                </a:solidFill>
              </a:rPr>
              <a:t>r</a:t>
            </a:r>
            <a:r>
              <a:rPr lang="en-US" altLang="zh-TW" sz="2500" dirty="0" smtClean="0"/>
              <a:t> </a:t>
            </a:r>
            <a:r>
              <a:rPr lang="en-US" altLang="zh-TW" sz="2500" dirty="0"/>
              <a:t>as the real part</a:t>
            </a:r>
            <a:r>
              <a:rPr lang="en-US" altLang="zh-TW" sz="2500" dirty="0" smtClean="0"/>
              <a:t> </a:t>
            </a:r>
            <a:r>
              <a:rPr lang="en-US" altLang="zh-TW" sz="2500" dirty="0"/>
              <a:t>and </a:t>
            </a:r>
            <a:r>
              <a:rPr lang="en-US" altLang="zh-TW" sz="25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500" dirty="0" smtClean="0"/>
              <a:t> </a:t>
            </a:r>
            <a:r>
              <a:rPr lang="en-US" altLang="zh-TW" sz="2500" dirty="0"/>
              <a:t>as the Imaginary </a:t>
            </a:r>
            <a:r>
              <a:rPr lang="en-US" altLang="zh-TW" sz="2500" dirty="0" smtClean="0"/>
              <a:t>part</a:t>
            </a:r>
            <a:endParaRPr lang="en-US" altLang="zh-TW" sz="2300" dirty="0" smtClean="0"/>
          </a:p>
          <a:p>
            <a:pPr lvl="2"/>
            <a:r>
              <a:rPr lang="en-US" altLang="zh-TW" sz="2600" dirty="0" smtClean="0"/>
              <a:t>operator</a:t>
            </a:r>
            <a:r>
              <a:rPr lang="en-US" altLang="zh-TW" sz="2600" dirty="0"/>
              <a:t>+, operator-, </a:t>
            </a:r>
            <a:r>
              <a:rPr lang="en-US" altLang="zh-TW" sz="2600" dirty="0" smtClean="0"/>
              <a:t>operator*, operator+=, operator==, operator!= on </a:t>
            </a:r>
            <a:r>
              <a:rPr lang="en-US" altLang="zh-TW" sz="2600" dirty="0" smtClean="0">
                <a:solidFill>
                  <a:srgbClr val="FF0000"/>
                </a:solidFill>
              </a:rPr>
              <a:t>Complex</a:t>
            </a:r>
          </a:p>
          <a:p>
            <a:pPr lvl="2"/>
            <a:r>
              <a:rPr lang="en-US" altLang="zh-TW" sz="2600" dirty="0"/>
              <a:t>operator&lt;&lt; and operator&gt;&gt; for output/input </a:t>
            </a:r>
            <a:r>
              <a:rPr lang="en-US" altLang="zh-TW" sz="2600" dirty="0">
                <a:solidFill>
                  <a:srgbClr val="FF0000"/>
                </a:solidFill>
              </a:rPr>
              <a:t>Complex</a:t>
            </a:r>
            <a:endParaRPr lang="en-US" altLang="zh-TW" sz="2600" dirty="0"/>
          </a:p>
          <a:p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5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(2/3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3202" y="155679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The main </a:t>
            </a:r>
            <a:r>
              <a:rPr lang="en-US" altLang="zh-TW" sz="3200" dirty="0"/>
              <a:t>function is provided and you </a:t>
            </a:r>
            <a:r>
              <a:rPr lang="en-US" altLang="zh-TW" sz="3200" dirty="0" smtClean="0"/>
              <a:t>cannot modify </a:t>
            </a:r>
            <a:r>
              <a:rPr lang="en-US" altLang="zh-TW" sz="3200" dirty="0"/>
              <a:t>the main </a:t>
            </a:r>
            <a:r>
              <a:rPr lang="en-US" altLang="zh-TW" sz="3200" dirty="0" smtClean="0"/>
              <a:t>function.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599721"/>
            <a:ext cx="2736304" cy="41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3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Exercise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(3/3</a:t>
            </a:r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53900" y="2204864"/>
            <a:ext cx="3470895" cy="4495800"/>
          </a:xfrm>
          <a:prstGeom prst="rect">
            <a:avLst/>
          </a:prstGeom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612648" y="1600200"/>
            <a:ext cx="8153400" cy="2260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Sample input/output</a:t>
            </a:r>
          </a:p>
        </p:txBody>
      </p:sp>
    </p:spTree>
    <p:extLst>
      <p:ext uri="{BB962C8B-B14F-4D97-AF65-F5344CB8AC3E}">
        <p14:creationId xmlns:p14="http://schemas.microsoft.com/office/powerpoint/2010/main" val="326904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Homework (1/4)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506916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Create a class </a:t>
            </a:r>
            <a:r>
              <a:rPr lang="en-US" altLang="zh-TW" sz="2400" dirty="0" smtClean="0">
                <a:solidFill>
                  <a:srgbClr val="FF0000"/>
                </a:solidFill>
              </a:rPr>
              <a:t>fraction_t </a:t>
            </a:r>
            <a:r>
              <a:rPr lang="en-US" altLang="zh-TW" sz="2400" dirty="0" smtClean="0"/>
              <a:t>and provide the following functions </a:t>
            </a:r>
          </a:p>
          <a:p>
            <a:pPr lvl="1"/>
            <a:r>
              <a:rPr lang="en-US" altLang="zh-TW" sz="2400" dirty="0" smtClean="0"/>
              <a:t>2 </a:t>
            </a:r>
            <a:r>
              <a:rPr lang="en-US" altLang="zh-TW" sz="2400" dirty="0" smtClean="0">
                <a:solidFill>
                  <a:srgbClr val="FF0000"/>
                </a:solidFill>
              </a:rPr>
              <a:t>private</a:t>
            </a:r>
            <a:r>
              <a:rPr lang="en-US" altLang="zh-TW" sz="2400" dirty="0" smtClean="0"/>
              <a:t> data members : </a:t>
            </a:r>
            <a:r>
              <a:rPr lang="en-US" altLang="zh-TW" sz="2400" dirty="0" smtClean="0">
                <a:solidFill>
                  <a:srgbClr val="FF0000"/>
                </a:solidFill>
              </a:rPr>
              <a:t>int </a:t>
            </a:r>
            <a:r>
              <a:rPr lang="en-US" altLang="zh-TW" sz="2400" dirty="0" smtClean="0"/>
              <a:t>type</a:t>
            </a:r>
          </a:p>
          <a:p>
            <a:pPr lvl="2"/>
            <a:r>
              <a:rPr lang="en-US" altLang="zh-TW" sz="1800" dirty="0" smtClean="0"/>
              <a:t>Used to store the </a:t>
            </a:r>
            <a:r>
              <a:rPr lang="en-US" altLang="zh-TW" sz="1800" dirty="0" smtClean="0">
                <a:solidFill>
                  <a:srgbClr val="FF0000"/>
                </a:solidFill>
              </a:rPr>
              <a:t>numerator</a:t>
            </a:r>
            <a:r>
              <a:rPr lang="en-US" altLang="zh-TW" sz="1800" dirty="0" smtClean="0"/>
              <a:t> and the </a:t>
            </a:r>
            <a:r>
              <a:rPr lang="en-US" altLang="zh-TW" sz="1800" dirty="0" smtClean="0">
                <a:solidFill>
                  <a:srgbClr val="FF0000"/>
                </a:solidFill>
              </a:rPr>
              <a:t>denominator</a:t>
            </a:r>
            <a:r>
              <a:rPr lang="en-US" altLang="zh-TW" sz="1800" dirty="0" smtClean="0"/>
              <a:t> respectively</a:t>
            </a:r>
          </a:p>
          <a:p>
            <a:pPr lvl="1"/>
            <a:r>
              <a:rPr lang="en-US" altLang="zh-TW" sz="2400" dirty="0" smtClean="0"/>
              <a:t>Default constructor </a:t>
            </a:r>
            <a:r>
              <a:rPr lang="en-US" altLang="zh-TW" sz="2400" dirty="0" smtClean="0">
                <a:solidFill>
                  <a:srgbClr val="FF0000"/>
                </a:solidFill>
              </a:rPr>
              <a:t>fraction_t()</a:t>
            </a:r>
            <a:r>
              <a:rPr lang="en-US" altLang="zh-TW" sz="2400" dirty="0" smtClean="0"/>
              <a:t> should initialize the value to 0</a:t>
            </a:r>
          </a:p>
          <a:p>
            <a:pPr lvl="1"/>
            <a:r>
              <a:rPr lang="en-US" altLang="zh-TW" sz="2400" dirty="0" smtClean="0"/>
              <a:t>Constructor </a:t>
            </a:r>
            <a:r>
              <a:rPr lang="en-US" altLang="zh-TW" sz="2400" dirty="0" smtClean="0">
                <a:solidFill>
                  <a:srgbClr val="FF0000"/>
                </a:solidFill>
              </a:rPr>
              <a:t>fraction_t(int n, int d) </a:t>
            </a:r>
          </a:p>
          <a:p>
            <a:pPr lvl="2"/>
            <a:r>
              <a:rPr lang="en-US" altLang="zh-TW" sz="1800" dirty="0" smtClean="0"/>
              <a:t>Take </a:t>
            </a:r>
            <a:r>
              <a:rPr lang="en-US" altLang="zh-TW" sz="1800" dirty="0" smtClean="0">
                <a:solidFill>
                  <a:srgbClr val="FF0000"/>
                </a:solidFill>
              </a:rPr>
              <a:t>n</a:t>
            </a:r>
            <a:r>
              <a:rPr lang="en-US" altLang="zh-TW" sz="1800" dirty="0" smtClean="0"/>
              <a:t> as the numerator and </a:t>
            </a:r>
            <a:r>
              <a:rPr lang="en-US" altLang="zh-TW" sz="1800" dirty="0" smtClean="0">
                <a:solidFill>
                  <a:srgbClr val="FF0000"/>
                </a:solidFill>
              </a:rPr>
              <a:t>d</a:t>
            </a:r>
            <a:r>
              <a:rPr lang="en-US" altLang="zh-TW" sz="1800" dirty="0" smtClean="0"/>
              <a:t> as the denominator</a:t>
            </a:r>
          </a:p>
          <a:p>
            <a:pPr lvl="1"/>
            <a:r>
              <a:rPr lang="en-US" altLang="zh-TW" sz="2400" dirty="0" smtClean="0"/>
              <a:t>Operator+, operator-, operator*, operator/ on fraction_t</a:t>
            </a:r>
          </a:p>
          <a:p>
            <a:pPr lvl="1"/>
            <a:r>
              <a:rPr lang="en-US" altLang="zh-TW" sz="2400" dirty="0" smtClean="0"/>
              <a:t>Operator&lt;&lt; and operator&gt;&gt; for output/input fraction_t</a:t>
            </a:r>
          </a:p>
          <a:p>
            <a:pPr lvl="2"/>
            <a:r>
              <a:rPr lang="en-US" altLang="zh-TW" sz="1800" dirty="0" smtClean="0"/>
              <a:t>The output format is :  numerator/denominator</a:t>
            </a:r>
          </a:p>
          <a:p>
            <a:pPr lvl="3"/>
            <a:r>
              <a:rPr lang="en-US" altLang="zh-TW" sz="1600" dirty="0" smtClean="0">
                <a:solidFill>
                  <a:srgbClr val="FF0000"/>
                </a:solidFill>
              </a:rPr>
              <a:t>Always in reduced form</a:t>
            </a:r>
          </a:p>
          <a:p>
            <a:pPr lvl="2"/>
            <a:r>
              <a:rPr lang="en-US" altLang="zh-TW" sz="1800" dirty="0" smtClean="0"/>
              <a:t>The input format is : numerator denominator</a:t>
            </a:r>
          </a:p>
          <a:p>
            <a:r>
              <a:rPr lang="en-US" altLang="zh-TW" sz="2400" dirty="0" smtClean="0"/>
              <a:t>The input </a:t>
            </a:r>
            <a:r>
              <a:rPr lang="en-US" altLang="zh-TW" sz="2400" dirty="0"/>
              <a:t>of the </a:t>
            </a:r>
            <a:r>
              <a:rPr lang="en-US" altLang="zh-TW" sz="2400" dirty="0" smtClean="0"/>
              <a:t>denominator won’t be 0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Homework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The main function is provided and you cannot modify the main function.</a:t>
            </a:r>
            <a:endParaRPr lang="zh-TW" altLang="en-US" dirty="0"/>
          </a:p>
          <a:p>
            <a:r>
              <a:rPr lang="en-US" altLang="zh-TW" sz="2800" dirty="0"/>
              <a:t>The main function acts like a calculator</a:t>
            </a:r>
          </a:p>
          <a:p>
            <a:pPr lvl="1"/>
            <a:r>
              <a:rPr lang="en-US" altLang="zh-TW" dirty="0" smtClean="0"/>
              <a:t>It always keep a value 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 initialize </a:t>
            </a:r>
            <a:r>
              <a:rPr lang="en-US" altLang="zh-TW" dirty="0"/>
              <a:t>to 0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enter an operation </a:t>
            </a:r>
            <a:r>
              <a:rPr lang="en-US" altLang="zh-TW" dirty="0" smtClean="0">
                <a:solidFill>
                  <a:srgbClr val="FF0000"/>
                </a:solidFill>
              </a:rPr>
              <a:t>op</a:t>
            </a:r>
            <a:r>
              <a:rPr lang="en-US" altLang="zh-TW" dirty="0" smtClean="0"/>
              <a:t> (+,-,*,/)</a:t>
            </a:r>
          </a:p>
          <a:p>
            <a:pPr lvl="1"/>
            <a:r>
              <a:rPr lang="en-US" altLang="zh-TW" dirty="0" smtClean="0"/>
              <a:t>Then user enter a fraction 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</a:p>
          <a:p>
            <a:pPr lvl="1"/>
            <a:r>
              <a:rPr lang="en-US" altLang="zh-TW" dirty="0" smtClean="0"/>
              <a:t>The calculator do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op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f  </a:t>
            </a:r>
            <a:r>
              <a:rPr lang="en-US" altLang="zh-TW" dirty="0" smtClean="0"/>
              <a:t>(ex. v = v + f)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Print</a:t>
            </a:r>
            <a:r>
              <a:rPr lang="en-US" altLang="zh-TW" dirty="0" smtClean="0">
                <a:solidFill>
                  <a:srgbClr val="FF0000"/>
                </a:solidFill>
              </a:rPr>
              <a:t> v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wait for next operation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</a:t>
            </a:r>
            <a:r>
              <a:rPr lang="en-US" altLang="zh-TW" dirty="0" smtClean="0">
                <a:solidFill>
                  <a:srgbClr val="FF0000"/>
                </a:solidFill>
              </a:rPr>
              <a:t>op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US" altLang="zh-TW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 </a:t>
            </a:r>
            <a:r>
              <a:rPr lang="en-US" altLang="zh-TW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mtClean="0"/>
              <a:t>+-*/), </a:t>
            </a:r>
            <a:r>
              <a:rPr lang="en-US" altLang="zh-TW" smtClean="0"/>
              <a:t>then</a:t>
            </a:r>
            <a:r>
              <a:rPr lang="en-US" altLang="zh-TW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 the program.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TW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Homework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(3/4)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73" y="1772816"/>
            <a:ext cx="6610350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608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Sample input/output</a:t>
            </a:r>
          </a:p>
          <a:p>
            <a:pPr lvl="1"/>
            <a:r>
              <a:rPr lang="en-US" altLang="zh-TW" sz="2000" dirty="0" smtClean="0"/>
              <a:t>Input are shown in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THIS</a:t>
            </a:r>
          </a:p>
          <a:p>
            <a:endParaRPr lang="zh-TW" altLang="en-US" sz="23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20072" y="1600200"/>
            <a:ext cx="302433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0/1 </a:t>
            </a:r>
            <a:r>
              <a:rPr lang="en-US" altLang="zh-TW" b="1" dirty="0" smtClean="0">
                <a:solidFill>
                  <a:srgbClr val="FF0000"/>
                </a:solidFill>
              </a:rPr>
              <a:t>+ 1 2  (your input)</a:t>
            </a:r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1/2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1/2 </a:t>
            </a:r>
            <a:r>
              <a:rPr lang="en-US" altLang="zh-TW" b="1" dirty="0" smtClean="0">
                <a:solidFill>
                  <a:srgbClr val="FF0000"/>
                </a:solidFill>
              </a:rPr>
              <a:t>+ 2 4</a:t>
            </a:r>
          </a:p>
          <a:p>
            <a:r>
              <a:rPr lang="en-US" altLang="zh-TW" dirty="0" err="1"/>
              <a:t>Ans</a:t>
            </a:r>
            <a:r>
              <a:rPr lang="en-US" altLang="zh-TW" dirty="0"/>
              <a:t> = 1/1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1/1 </a:t>
            </a:r>
            <a:r>
              <a:rPr lang="en-US" altLang="zh-TW" b="1" dirty="0" smtClean="0">
                <a:solidFill>
                  <a:srgbClr val="FF0000"/>
                </a:solidFill>
              </a:rPr>
              <a:t>- 1 3</a:t>
            </a:r>
          </a:p>
          <a:p>
            <a:r>
              <a:rPr lang="en-US" altLang="zh-TW" dirty="0" err="1"/>
              <a:t>Ans</a:t>
            </a:r>
            <a:r>
              <a:rPr lang="en-US" altLang="zh-TW" dirty="0"/>
              <a:t> = 2/3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2/3 </a:t>
            </a:r>
            <a:r>
              <a:rPr lang="en-US" altLang="zh-TW" b="1" dirty="0" smtClean="0">
                <a:solidFill>
                  <a:srgbClr val="FF0000"/>
                </a:solidFill>
              </a:rPr>
              <a:t>/ 3 2</a:t>
            </a:r>
          </a:p>
          <a:p>
            <a:r>
              <a:rPr lang="en-US" altLang="zh-TW" dirty="0" err="1"/>
              <a:t>Ans</a:t>
            </a:r>
            <a:r>
              <a:rPr lang="en-US" altLang="zh-TW" dirty="0"/>
              <a:t> = 4/9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4/9 </a:t>
            </a:r>
            <a:r>
              <a:rPr lang="en-US" altLang="zh-TW" b="1" dirty="0" smtClean="0">
                <a:solidFill>
                  <a:srgbClr val="FF0000"/>
                </a:solidFill>
              </a:rPr>
              <a:t>* 9 4</a:t>
            </a:r>
          </a:p>
          <a:p>
            <a:r>
              <a:rPr lang="en-US" altLang="zh-TW" dirty="0" err="1"/>
              <a:t>Ans</a:t>
            </a:r>
            <a:r>
              <a:rPr lang="en-US" altLang="zh-TW" dirty="0"/>
              <a:t> = 1/1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1/1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altLang="zh-TW" dirty="0" smtClean="0"/>
              <a:t>[end]</a:t>
            </a:r>
          </a:p>
          <a:p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Homework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(4/4)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36912"/>
            <a:ext cx="2880320" cy="3800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Why Operator Overloading?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 can overload operators to perform different operations depending on their context and data types. </a:t>
            </a:r>
            <a:endParaRPr lang="en-US" altLang="zh-TW" dirty="0" smtClean="0"/>
          </a:p>
          <a:p>
            <a:pPr lvl="1"/>
            <a:r>
              <a:rPr lang="en-US" altLang="zh-TW" dirty="0" err="1"/>
              <a:t>Overloadable</a:t>
            </a:r>
            <a:r>
              <a:rPr lang="en-US" altLang="zh-TW" dirty="0"/>
              <a:t> </a:t>
            </a:r>
            <a:r>
              <a:rPr lang="en-US" altLang="zh-TW" dirty="0" smtClean="0"/>
              <a:t>operators: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23" y="3561135"/>
            <a:ext cx="4262217" cy="3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Operator Overloading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Define a member function operator+</a:t>
            </a:r>
          </a:p>
          <a:p>
            <a:pPr>
              <a:buNone/>
            </a:pPr>
            <a:r>
              <a:rPr lang="en-US" altLang="zh-TW" sz="1200" dirty="0" smtClean="0"/>
              <a:t>	class complex {</a:t>
            </a:r>
          </a:p>
          <a:p>
            <a:pPr>
              <a:buNone/>
            </a:pPr>
            <a:r>
              <a:rPr lang="en-US" altLang="zh-TW" sz="1200" dirty="0" smtClean="0"/>
              <a:t>		double re, </a:t>
            </a:r>
            <a:r>
              <a:rPr lang="en-US" altLang="zh-TW" sz="1200" dirty="0" err="1" smtClean="0"/>
              <a:t>im</a:t>
            </a:r>
            <a:r>
              <a:rPr lang="en-US" altLang="zh-TW" sz="1200" dirty="0" smtClean="0"/>
              <a:t>;</a:t>
            </a:r>
          </a:p>
          <a:p>
            <a:pPr>
              <a:buNone/>
            </a:pPr>
            <a:r>
              <a:rPr lang="en-US" altLang="zh-TW" sz="1200" dirty="0" smtClean="0"/>
              <a:t>	public:</a:t>
            </a:r>
          </a:p>
          <a:p>
            <a:pPr>
              <a:buNone/>
            </a:pPr>
            <a:r>
              <a:rPr lang="en-US" altLang="zh-TW" sz="1200" dirty="0" smtClean="0"/>
              <a:t>		complex(double r = 0.0, double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= 0.0) : re(r), </a:t>
            </a:r>
            <a:r>
              <a:rPr lang="en-US" altLang="zh-TW" sz="1200" dirty="0" err="1" smtClean="0"/>
              <a:t>im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) { }</a:t>
            </a:r>
          </a:p>
          <a:p>
            <a:pPr>
              <a:buNone/>
            </a:pPr>
            <a:r>
              <a:rPr lang="en-US" altLang="zh-TW" sz="1200" dirty="0" smtClean="0"/>
              <a:t>		const complex </a:t>
            </a:r>
            <a:r>
              <a:rPr lang="en-US" altLang="zh-TW" sz="1200" dirty="0" smtClean="0">
                <a:solidFill>
                  <a:srgbClr val="0070C0"/>
                </a:solidFill>
              </a:rPr>
              <a:t>operator+</a:t>
            </a:r>
            <a:r>
              <a:rPr lang="en-US" altLang="zh-TW" sz="1200" dirty="0" smtClean="0"/>
              <a:t>(const complex&amp;) const;</a:t>
            </a:r>
          </a:p>
          <a:p>
            <a:pPr>
              <a:buNone/>
            </a:pPr>
            <a:r>
              <a:rPr lang="en-US" altLang="zh-TW" sz="1200" dirty="0" smtClean="0"/>
              <a:t>	};</a:t>
            </a:r>
            <a:endParaRPr lang="zh-TW" altLang="en-US" sz="1200" dirty="0" smtClean="0"/>
          </a:p>
          <a:p>
            <a:pPr>
              <a:buNone/>
            </a:pPr>
            <a:r>
              <a:rPr lang="en-US" altLang="zh-TW" sz="1200" dirty="0" smtClean="0"/>
              <a:t>	const complex </a:t>
            </a:r>
            <a:r>
              <a:rPr lang="en-US" altLang="zh-TW" sz="1200" dirty="0" err="1" smtClean="0"/>
              <a:t>complex</a:t>
            </a:r>
            <a:r>
              <a:rPr lang="en-US" altLang="zh-TW" sz="1200" dirty="0" smtClean="0"/>
              <a:t>::</a:t>
            </a:r>
            <a:r>
              <a:rPr lang="en-US" altLang="zh-TW" sz="1200" dirty="0" smtClean="0">
                <a:solidFill>
                  <a:srgbClr val="0070C0"/>
                </a:solidFill>
              </a:rPr>
              <a:t>operator+</a:t>
            </a:r>
            <a:r>
              <a:rPr lang="en-US" altLang="zh-TW" sz="1200" dirty="0" smtClean="0"/>
              <a:t>(const complex&amp; </a:t>
            </a:r>
            <a:r>
              <a:rPr lang="en-US" altLang="zh-TW" sz="1200" dirty="0" err="1" smtClean="0"/>
              <a:t>rhs</a:t>
            </a:r>
            <a:r>
              <a:rPr lang="en-US" altLang="zh-TW" sz="1200" dirty="0" smtClean="0"/>
              <a:t>) const {</a:t>
            </a:r>
          </a:p>
          <a:p>
            <a:pPr>
              <a:buNone/>
            </a:pPr>
            <a:r>
              <a:rPr lang="en-US" altLang="zh-TW" sz="1200" dirty="0" smtClean="0"/>
              <a:t>		complex result(</a:t>
            </a:r>
            <a:r>
              <a:rPr lang="en-US" altLang="zh-TW" sz="1200" dirty="0" err="1" smtClean="0"/>
              <a:t>rhs</a:t>
            </a:r>
            <a:r>
              <a:rPr lang="en-US" altLang="zh-TW" sz="1200" dirty="0" smtClean="0"/>
              <a:t>); // using </a:t>
            </a:r>
            <a:r>
              <a:rPr lang="en-US" altLang="zh-TW" sz="1200" b="1" dirty="0" smtClean="0"/>
              <a:t>copy </a:t>
            </a:r>
            <a:r>
              <a:rPr lang="en-US" altLang="zh-TW" sz="1200" b="1" dirty="0" err="1" smtClean="0"/>
              <a:t>ctor</a:t>
            </a:r>
            <a:r>
              <a:rPr lang="en-US" altLang="zh-TW" sz="1200" b="1" dirty="0" smtClean="0"/>
              <a:t>, too</a:t>
            </a:r>
          </a:p>
          <a:p>
            <a:pPr>
              <a:buNone/>
            </a:pPr>
            <a:r>
              <a:rPr lang="en-US" altLang="zh-TW" sz="1200" dirty="0" smtClean="0"/>
              <a:t>		result.re += re; result.im += </a:t>
            </a:r>
            <a:r>
              <a:rPr lang="en-US" altLang="zh-TW" sz="1200" dirty="0" err="1" smtClean="0"/>
              <a:t>im</a:t>
            </a:r>
            <a:r>
              <a:rPr lang="en-US" altLang="zh-TW" sz="1200" dirty="0" smtClean="0"/>
              <a:t>;</a:t>
            </a:r>
          </a:p>
          <a:p>
            <a:pPr>
              <a:buNone/>
            </a:pPr>
            <a:r>
              <a:rPr lang="en-US" altLang="zh-TW" sz="1200" dirty="0" smtClean="0"/>
              <a:t>		return result;</a:t>
            </a:r>
          </a:p>
          <a:p>
            <a:pPr>
              <a:buNone/>
            </a:pPr>
            <a:r>
              <a:rPr lang="en-US" altLang="zh-TW" sz="1200" dirty="0" smtClean="0"/>
              <a:t>	 }</a:t>
            </a:r>
            <a:endParaRPr lang="zh-TW" altLang="en-US" sz="1200" dirty="0" smtClean="0"/>
          </a:p>
          <a:p>
            <a:pPr>
              <a:buNone/>
            </a:pPr>
            <a:r>
              <a:rPr lang="en-US" altLang="zh-TW" sz="1200" dirty="0" smtClean="0"/>
              <a:t>	</a:t>
            </a:r>
            <a:r>
              <a:rPr lang="en-US" altLang="zh-TW" sz="1200" dirty="0" err="1"/>
              <a:t>int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main() </a:t>
            </a:r>
            <a:r>
              <a:rPr lang="en-US" altLang="zh-TW" sz="1200" dirty="0"/>
              <a:t>{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		complex a(1, 1), b(2, 2), c;</a:t>
            </a:r>
          </a:p>
          <a:p>
            <a:pPr>
              <a:buNone/>
            </a:pPr>
            <a:r>
              <a:rPr lang="en-US" altLang="zh-TW" sz="1200" dirty="0" smtClean="0"/>
              <a:t>		c = </a:t>
            </a:r>
            <a:r>
              <a:rPr lang="en-US" altLang="zh-TW" sz="1200" dirty="0" err="1" smtClean="0"/>
              <a:t>a.</a:t>
            </a:r>
            <a:r>
              <a:rPr lang="en-US" altLang="zh-TW" sz="1200" dirty="0" err="1" smtClean="0">
                <a:solidFill>
                  <a:srgbClr val="0070C0"/>
                </a:solidFill>
              </a:rPr>
              <a:t>operator</a:t>
            </a:r>
            <a:r>
              <a:rPr lang="en-US" altLang="zh-TW" sz="1200" dirty="0" smtClean="0">
                <a:solidFill>
                  <a:srgbClr val="0070C0"/>
                </a:solidFill>
              </a:rPr>
              <a:t>+</a:t>
            </a:r>
            <a:r>
              <a:rPr lang="en-US" altLang="zh-TW" sz="1200" dirty="0" smtClean="0"/>
              <a:t>(b); // ok! explicit call, just ugly!</a:t>
            </a:r>
          </a:p>
          <a:p>
            <a:pPr>
              <a:buNone/>
            </a:pPr>
            <a:r>
              <a:rPr lang="en-US" altLang="zh-TW" sz="1200" dirty="0" smtClean="0"/>
              <a:t>		c = a + b; // ok! it is just a shorthand for operator+</a:t>
            </a:r>
          </a:p>
          <a:p>
            <a:pPr>
              <a:buNone/>
            </a:pPr>
            <a:r>
              <a:rPr lang="en-US" altLang="zh-TW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75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 smtClean="0"/>
              <a:t>Another Way for Operator Overloading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Overloaded operators are </a:t>
            </a:r>
            <a:r>
              <a:rPr lang="en-US" altLang="zh-TW" sz="3000" dirty="0" smtClean="0">
                <a:solidFill>
                  <a:srgbClr val="FF0000"/>
                </a:solidFill>
              </a:rPr>
              <a:t>NOT</a:t>
            </a:r>
            <a:r>
              <a:rPr lang="en-US" altLang="zh-TW" sz="3000" dirty="0" smtClean="0"/>
              <a:t> necessarily member functions!</a:t>
            </a:r>
            <a:endParaRPr lang="zh-TW" altLang="en-US" dirty="0" smtClean="0"/>
          </a:p>
          <a:p>
            <a:pPr>
              <a:buNone/>
            </a:pPr>
            <a:r>
              <a:rPr lang="en-US" altLang="zh-TW" sz="1300" dirty="0" smtClean="0"/>
              <a:t>	class complex {</a:t>
            </a:r>
          </a:p>
          <a:p>
            <a:pPr>
              <a:buNone/>
            </a:pPr>
            <a:r>
              <a:rPr lang="en-US" altLang="zh-TW" sz="1300" dirty="0" smtClean="0"/>
              <a:t>		double re, </a:t>
            </a:r>
            <a:r>
              <a:rPr lang="en-US" altLang="zh-TW" sz="1300" dirty="0" err="1" smtClean="0"/>
              <a:t>im</a:t>
            </a:r>
            <a:r>
              <a:rPr lang="en-US" altLang="zh-TW" sz="1300" dirty="0" smtClean="0"/>
              <a:t>;</a:t>
            </a:r>
          </a:p>
          <a:p>
            <a:pPr>
              <a:buNone/>
            </a:pPr>
            <a:r>
              <a:rPr lang="en-US" altLang="zh-TW" sz="1300" dirty="0" smtClean="0"/>
              <a:t>	public:</a:t>
            </a:r>
          </a:p>
          <a:p>
            <a:pPr>
              <a:buNone/>
            </a:pPr>
            <a:r>
              <a:rPr lang="en-US" altLang="zh-TW" sz="1300" dirty="0" smtClean="0"/>
              <a:t>		complex(double r = 0.0, double </a:t>
            </a:r>
            <a:r>
              <a:rPr lang="en-US" altLang="zh-TW" sz="1300" dirty="0" err="1" smtClean="0"/>
              <a:t>i</a:t>
            </a:r>
            <a:r>
              <a:rPr lang="en-US" altLang="zh-TW" sz="1300" dirty="0" smtClean="0"/>
              <a:t> = 0.0) : re(r), </a:t>
            </a:r>
            <a:r>
              <a:rPr lang="en-US" altLang="zh-TW" sz="1300" dirty="0" err="1" smtClean="0"/>
              <a:t>im</a:t>
            </a:r>
            <a:r>
              <a:rPr lang="en-US" altLang="zh-TW" sz="1300" dirty="0" smtClean="0"/>
              <a:t>(</a:t>
            </a:r>
            <a:r>
              <a:rPr lang="en-US" altLang="zh-TW" sz="1300" dirty="0" err="1" smtClean="0"/>
              <a:t>i</a:t>
            </a:r>
            <a:r>
              <a:rPr lang="en-US" altLang="zh-TW" sz="1300" dirty="0" smtClean="0"/>
              <a:t>) { }</a:t>
            </a:r>
          </a:p>
          <a:p>
            <a:pPr>
              <a:buNone/>
            </a:pPr>
            <a:r>
              <a:rPr lang="en-US" altLang="zh-TW" sz="1300" dirty="0" smtClean="0"/>
              <a:t>		double real() const { return re; }</a:t>
            </a:r>
          </a:p>
          <a:p>
            <a:pPr>
              <a:buNone/>
            </a:pPr>
            <a:r>
              <a:rPr lang="en-US" altLang="zh-TW" sz="1300" dirty="0" smtClean="0"/>
              <a:t>		double image() const { return </a:t>
            </a:r>
            <a:r>
              <a:rPr lang="en-US" altLang="zh-TW" sz="1300" dirty="0" err="1" smtClean="0"/>
              <a:t>im</a:t>
            </a:r>
            <a:r>
              <a:rPr lang="en-US" altLang="zh-TW" sz="1300" dirty="0" smtClean="0"/>
              <a:t>; }</a:t>
            </a:r>
          </a:p>
          <a:p>
            <a:pPr>
              <a:buNone/>
            </a:pPr>
            <a:r>
              <a:rPr lang="en-US" altLang="zh-TW" sz="1300" dirty="0" smtClean="0"/>
              <a:t>	};</a:t>
            </a:r>
          </a:p>
          <a:p>
            <a:pPr>
              <a:buNone/>
            </a:pPr>
            <a:r>
              <a:rPr lang="en-US" altLang="zh-TW" sz="1300" dirty="0" smtClean="0"/>
              <a:t>	const complex </a:t>
            </a:r>
            <a:r>
              <a:rPr lang="en-US" altLang="zh-TW" sz="1300" dirty="0" smtClean="0">
                <a:solidFill>
                  <a:srgbClr val="00B050"/>
                </a:solidFill>
              </a:rPr>
              <a:t>operator+</a:t>
            </a:r>
            <a:r>
              <a:rPr lang="en-US" altLang="zh-TW" sz="1300" dirty="0" smtClean="0"/>
              <a:t>(const complex&amp; lhs, const complex&amp; </a:t>
            </a:r>
            <a:r>
              <a:rPr lang="en-US" altLang="zh-TW" sz="1300" dirty="0" err="1" smtClean="0"/>
              <a:t>rhs</a:t>
            </a:r>
            <a:r>
              <a:rPr lang="en-US" altLang="zh-TW" sz="1300" dirty="0" smtClean="0"/>
              <a:t>) {</a:t>
            </a:r>
          </a:p>
          <a:p>
            <a:pPr>
              <a:buNone/>
            </a:pPr>
            <a:r>
              <a:rPr lang="en-US" altLang="zh-TW" sz="1300" dirty="0" smtClean="0"/>
              <a:t>		double real, image;</a:t>
            </a:r>
          </a:p>
          <a:p>
            <a:pPr>
              <a:buNone/>
            </a:pPr>
            <a:r>
              <a:rPr lang="en-US" altLang="zh-TW" sz="1300" dirty="0" smtClean="0"/>
              <a:t>		real = </a:t>
            </a:r>
            <a:r>
              <a:rPr lang="en-US" altLang="zh-TW" sz="1300" dirty="0" err="1" smtClean="0">
                <a:solidFill>
                  <a:srgbClr val="FF0000"/>
                </a:solidFill>
              </a:rPr>
              <a:t>lhs</a:t>
            </a:r>
            <a:r>
              <a:rPr lang="en-US" altLang="zh-TW" sz="1300" dirty="0" err="1" smtClean="0"/>
              <a:t>.real</a:t>
            </a:r>
            <a:r>
              <a:rPr lang="en-US" altLang="zh-TW" sz="1300" dirty="0" smtClean="0"/>
              <a:t>() + </a:t>
            </a:r>
            <a:r>
              <a:rPr lang="en-US" altLang="zh-TW" sz="1300" dirty="0" err="1" smtClean="0">
                <a:solidFill>
                  <a:srgbClr val="FF0000"/>
                </a:solidFill>
              </a:rPr>
              <a:t>rhs</a:t>
            </a:r>
            <a:r>
              <a:rPr lang="en-US" altLang="zh-TW" sz="1300" dirty="0" err="1" smtClean="0"/>
              <a:t>.real</a:t>
            </a:r>
            <a:r>
              <a:rPr lang="en-US" altLang="zh-TW" sz="1300" dirty="0" smtClean="0"/>
              <a:t>(); image = </a:t>
            </a:r>
            <a:r>
              <a:rPr lang="en-US" altLang="zh-TW" sz="1300" dirty="0" err="1" smtClean="0">
                <a:solidFill>
                  <a:srgbClr val="FF0000"/>
                </a:solidFill>
              </a:rPr>
              <a:t>lhs</a:t>
            </a:r>
            <a:r>
              <a:rPr lang="en-US" altLang="zh-TW" sz="1300" dirty="0" err="1" smtClean="0"/>
              <a:t>.image</a:t>
            </a:r>
            <a:r>
              <a:rPr lang="en-US" altLang="zh-TW" sz="1300" dirty="0" smtClean="0"/>
              <a:t>() + </a:t>
            </a:r>
            <a:r>
              <a:rPr lang="en-US" altLang="zh-TW" sz="1300" dirty="0" err="1" smtClean="0">
                <a:solidFill>
                  <a:srgbClr val="FF0000"/>
                </a:solidFill>
              </a:rPr>
              <a:t>rhs</a:t>
            </a:r>
            <a:r>
              <a:rPr lang="en-US" altLang="zh-TW" sz="1300" dirty="0" err="1" smtClean="0"/>
              <a:t>.image</a:t>
            </a:r>
            <a:r>
              <a:rPr lang="en-US" altLang="zh-TW" sz="1300" dirty="0" smtClean="0"/>
              <a:t>();</a:t>
            </a:r>
          </a:p>
          <a:p>
            <a:pPr>
              <a:buNone/>
            </a:pPr>
            <a:r>
              <a:rPr lang="en-US" altLang="zh-TW" sz="1300" dirty="0" smtClean="0"/>
              <a:t>		return complex(real, image);</a:t>
            </a:r>
          </a:p>
          <a:p>
            <a:pPr>
              <a:buNone/>
            </a:pPr>
            <a:r>
              <a:rPr lang="en-US" altLang="zh-TW" sz="1300" dirty="0" smtClean="0"/>
              <a:t>	}</a:t>
            </a:r>
          </a:p>
          <a:p>
            <a:pPr>
              <a:buNone/>
            </a:pPr>
            <a:r>
              <a:rPr lang="en-US" altLang="zh-TW" sz="1300" dirty="0" smtClean="0"/>
              <a:t>	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</a:t>
            </a:r>
            <a:r>
              <a:rPr lang="en-US" altLang="zh-TW" sz="1300" dirty="0" smtClean="0"/>
              <a:t>main() </a:t>
            </a:r>
            <a:r>
              <a:rPr lang="en-US" altLang="zh-TW" sz="1300" dirty="0"/>
              <a:t>{</a:t>
            </a:r>
            <a:endParaRPr lang="en-US" altLang="zh-TW" sz="1300" dirty="0" smtClean="0"/>
          </a:p>
          <a:p>
            <a:pPr>
              <a:buNone/>
            </a:pPr>
            <a:r>
              <a:rPr lang="en-US" altLang="zh-TW" sz="1300" dirty="0" smtClean="0"/>
              <a:t>		complex a(1, 1), b(2, 2), c;</a:t>
            </a:r>
          </a:p>
          <a:p>
            <a:pPr>
              <a:buNone/>
            </a:pPr>
            <a:r>
              <a:rPr lang="en-US" altLang="zh-TW" sz="1300" dirty="0" smtClean="0"/>
              <a:t>		c = </a:t>
            </a:r>
            <a:r>
              <a:rPr lang="en-US" altLang="zh-TW" sz="1300" dirty="0" smtClean="0">
                <a:solidFill>
                  <a:srgbClr val="00B050"/>
                </a:solidFill>
              </a:rPr>
              <a:t>operator+</a:t>
            </a:r>
            <a:r>
              <a:rPr lang="en-US" altLang="zh-TW" sz="1300" dirty="0" smtClean="0"/>
              <a:t>(a, b); // ok! explicit call, just ugly!</a:t>
            </a:r>
          </a:p>
          <a:p>
            <a:pPr>
              <a:buNone/>
            </a:pPr>
            <a:r>
              <a:rPr lang="en-US" altLang="zh-TW" sz="1300" dirty="0" smtClean="0"/>
              <a:t>		c = a + b; // ok! it is just a shorthand for operator+</a:t>
            </a:r>
          </a:p>
          <a:p>
            <a:pPr>
              <a:buNone/>
            </a:pPr>
            <a:r>
              <a:rPr lang="en-US" altLang="zh-TW" sz="1300" dirty="0" smtClean="0"/>
              <a:t>	}</a:t>
            </a:r>
            <a:endParaRPr lang="zh-TW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Returning Constant Value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const complex operator+(const complex&amp; lhs , const complex&amp; 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rhs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complex operator+(const complex&amp; lhs , const complex&amp;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rhs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)</a:t>
            </a:r>
            <a:endParaRPr lang="zh-TW" altLang="en-US" sz="2800" dirty="0" smtClean="0"/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main() {</a:t>
            </a:r>
          </a:p>
          <a:p>
            <a:pPr>
              <a:buNone/>
            </a:pPr>
            <a:r>
              <a:rPr lang="en-US" altLang="zh-TW" sz="1800" dirty="0" smtClean="0"/>
              <a:t>		complex a(1,1), b(2,2), c(3,3);</a:t>
            </a:r>
          </a:p>
          <a:p>
            <a:pPr>
              <a:buNone/>
            </a:pPr>
            <a:r>
              <a:rPr lang="en-US" altLang="zh-TW" sz="1800" dirty="0" smtClean="0"/>
              <a:t>		(a + b) = c; // </a:t>
            </a:r>
            <a:r>
              <a:rPr lang="en-US" altLang="zh-TW" sz="1800" dirty="0" smtClean="0">
                <a:solidFill>
                  <a:srgbClr val="FF0000"/>
                </a:solidFill>
              </a:rPr>
              <a:t>no error if using red one</a:t>
            </a:r>
            <a:r>
              <a:rPr lang="en-US" altLang="zh-TW" sz="1800" dirty="0" smtClean="0"/>
              <a:t>; </a:t>
            </a:r>
            <a:r>
              <a:rPr lang="en-US" altLang="zh-TW" sz="1800" dirty="0" smtClean="0">
                <a:solidFill>
                  <a:srgbClr val="0070C0"/>
                </a:solidFill>
              </a:rPr>
              <a:t>error if using blue one</a:t>
            </a:r>
          </a:p>
          <a:p>
            <a:pPr>
              <a:buNone/>
            </a:pPr>
            <a:r>
              <a:rPr lang="en-US" altLang="zh-TW" sz="1800" dirty="0" smtClean="0"/>
              <a:t>		if((</a:t>
            </a:r>
            <a:r>
              <a:rPr lang="en-US" altLang="zh-TW" sz="1800" dirty="0" err="1" smtClean="0"/>
              <a:t>a+b</a:t>
            </a:r>
            <a:r>
              <a:rPr lang="en-US" altLang="zh-TW" sz="1800" dirty="0" smtClean="0"/>
              <a:t>) = c) // Oops, programmer actually wants =&gt; if((</a:t>
            </a:r>
            <a:r>
              <a:rPr lang="en-US" altLang="zh-TW" sz="1800" dirty="0" err="1" smtClean="0"/>
              <a:t>a+b</a:t>
            </a:r>
            <a:r>
              <a:rPr lang="en-US" altLang="zh-TW" sz="1800" dirty="0" smtClean="0"/>
              <a:t>) ==c)</a:t>
            </a:r>
          </a:p>
          <a:p>
            <a:pPr>
              <a:buNone/>
            </a:pPr>
            <a:r>
              <a:rPr lang="en-US" altLang="zh-TW" sz="1800" dirty="0" smtClean="0"/>
              <a:t>		</a:t>
            </a:r>
            <a:r>
              <a:rPr lang="en-US" altLang="zh-TW" sz="1800" dirty="0" err="1" smtClean="0"/>
              <a:t>do_things</a:t>
            </a:r>
            <a:r>
              <a:rPr lang="en-US" altLang="zh-TW" sz="1800" dirty="0" smtClean="0"/>
              <a:t> // again, </a:t>
            </a:r>
            <a:r>
              <a:rPr lang="en-US" altLang="zh-TW" sz="1800" dirty="0" smtClean="0">
                <a:solidFill>
                  <a:srgbClr val="FF0000"/>
                </a:solidFill>
              </a:rPr>
              <a:t>no error if using red one</a:t>
            </a:r>
            <a:r>
              <a:rPr lang="en-US" altLang="zh-TW" sz="1800" dirty="0" smtClean="0"/>
              <a:t>; </a:t>
            </a:r>
            <a:r>
              <a:rPr lang="en-US" altLang="zh-TW" sz="1800" dirty="0" smtClean="0">
                <a:solidFill>
                  <a:srgbClr val="0070C0"/>
                </a:solidFill>
              </a:rPr>
              <a:t>error if using blue one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  <a:endParaRPr lang="zh-TW" altLang="en-US" sz="1800" dirty="0" smtClean="0"/>
          </a:p>
          <a:p>
            <a:r>
              <a:rPr lang="en-US" altLang="zh-TW" sz="2400" dirty="0" smtClean="0"/>
              <a:t>Hence, </a:t>
            </a:r>
            <a:r>
              <a:rPr lang="en-US" altLang="zh-TW" sz="2400" dirty="0" smtClean="0">
                <a:solidFill>
                  <a:srgbClr val="0070C0"/>
                </a:solidFill>
              </a:rPr>
              <a:t>blue</a:t>
            </a:r>
            <a:r>
              <a:rPr lang="en-US" altLang="zh-TW" sz="2400" dirty="0" smtClean="0"/>
              <a:t> one is preferred</a:t>
            </a:r>
          </a:p>
          <a:p>
            <a:endParaRPr lang="zh-TW" altLang="en-US" sz="2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Member vs. Nonmember Operators 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If mixed-mode arithmetic is allowed e.g., allow adding a complex with a double</a:t>
            </a:r>
            <a:endParaRPr lang="zh-TW" altLang="en-US" sz="2800" dirty="0" smtClean="0"/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main</a:t>
            </a:r>
            <a:r>
              <a:rPr lang="en-US" altLang="zh-TW" sz="1800" dirty="0" smtClean="0"/>
              <a:t>() </a:t>
            </a:r>
            <a:r>
              <a:rPr lang="en-US" altLang="zh-TW" sz="1800" dirty="0"/>
              <a:t>{ </a:t>
            </a:r>
            <a:r>
              <a:rPr lang="en-US" altLang="zh-TW" sz="1800" dirty="0" smtClean="0"/>
              <a:t>// operator+ is a member function here</a:t>
            </a:r>
          </a:p>
          <a:p>
            <a:pPr>
              <a:buNone/>
            </a:pPr>
            <a:r>
              <a:rPr lang="en-US" altLang="zh-TW" sz="1800" dirty="0" smtClean="0"/>
              <a:t>		complex a(1,1), b;</a:t>
            </a:r>
          </a:p>
          <a:p>
            <a:pPr>
              <a:buNone/>
            </a:pPr>
            <a:r>
              <a:rPr lang="en-US" altLang="zh-TW" sz="1800" dirty="0" smtClean="0"/>
              <a:t>		b = a</a:t>
            </a:r>
            <a:r>
              <a:rPr lang="en-US" altLang="zh-TW" sz="1800" dirty="0" smtClean="0">
                <a:solidFill>
                  <a:srgbClr val="FFC000"/>
                </a:solidFill>
              </a:rPr>
              <a:t> + 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; // ok! </a:t>
            </a:r>
            <a:r>
              <a:rPr lang="en-US" altLang="zh-TW" sz="1800" dirty="0" err="1" smtClean="0"/>
              <a:t>a.operator</a:t>
            </a:r>
            <a:r>
              <a:rPr lang="en-US" altLang="zh-TW" sz="1800" dirty="0" smtClean="0">
                <a:solidFill>
                  <a:srgbClr val="FFC000"/>
                </a:solidFill>
              </a:rPr>
              <a:t>+</a:t>
            </a:r>
            <a:r>
              <a:rPr lang="en-US" altLang="zh-TW" sz="1800" dirty="0" smtClean="0"/>
              <a:t>( complex(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) )</a:t>
            </a:r>
          </a:p>
          <a:p>
            <a:pPr>
              <a:buNone/>
            </a:pPr>
            <a:r>
              <a:rPr lang="en-US" altLang="zh-TW" sz="1800" dirty="0" smtClean="0"/>
              <a:t>		b = 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FFC000"/>
                </a:solidFill>
              </a:rPr>
              <a:t>+</a:t>
            </a:r>
            <a:r>
              <a:rPr lang="en-US" altLang="zh-TW" sz="1800" dirty="0" smtClean="0"/>
              <a:t> a; // </a:t>
            </a:r>
            <a:r>
              <a:rPr lang="en-US" altLang="zh-TW" sz="1800" dirty="0" smtClean="0">
                <a:solidFill>
                  <a:srgbClr val="FF0000"/>
                </a:solidFill>
              </a:rPr>
              <a:t>error</a:t>
            </a:r>
            <a:r>
              <a:rPr lang="en-US" altLang="zh-TW" sz="1800" dirty="0" smtClean="0"/>
              <a:t>! 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.operator</a:t>
            </a:r>
            <a:r>
              <a:rPr lang="en-US" altLang="zh-TW" sz="1800" dirty="0" smtClean="0">
                <a:solidFill>
                  <a:srgbClr val="FFC000"/>
                </a:solidFill>
              </a:rPr>
              <a:t>+</a:t>
            </a:r>
            <a:r>
              <a:rPr lang="en-US" altLang="zh-TW" sz="1800" dirty="0" smtClean="0"/>
              <a:t>(a) &lt;= </a:t>
            </a:r>
            <a:r>
              <a:rPr lang="en-US" altLang="zh-TW" sz="1800" dirty="0" smtClean="0">
                <a:solidFill>
                  <a:srgbClr val="FF0000"/>
                </a:solidFill>
              </a:rPr>
              <a:t>no such function</a:t>
            </a:r>
            <a:r>
              <a:rPr lang="en-US" altLang="zh-TW" sz="1800" dirty="0" smtClean="0"/>
              <a:t>!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</a:p>
          <a:p>
            <a:pPr>
              <a:buNone/>
            </a:pPr>
            <a:r>
              <a:rPr lang="en-US" altLang="zh-TW" sz="1800" dirty="0" smtClean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main</a:t>
            </a:r>
            <a:r>
              <a:rPr lang="en-US" altLang="zh-TW" sz="1800" dirty="0" smtClean="0"/>
              <a:t>() </a:t>
            </a:r>
            <a:r>
              <a:rPr lang="en-US" altLang="zh-TW" sz="1800" dirty="0"/>
              <a:t>{ </a:t>
            </a:r>
            <a:r>
              <a:rPr lang="en-US" altLang="zh-TW" sz="1800" dirty="0" smtClean="0"/>
              <a:t>// operator</a:t>
            </a:r>
            <a:r>
              <a:rPr lang="en-US" altLang="zh-TW" sz="1800" dirty="0" smtClean="0">
                <a:solidFill>
                  <a:srgbClr val="0070C0"/>
                </a:solidFill>
              </a:rPr>
              <a:t>+</a:t>
            </a:r>
            <a:r>
              <a:rPr lang="en-US" altLang="zh-TW" sz="1800" dirty="0" smtClean="0"/>
              <a:t> is a nonmember function here</a:t>
            </a:r>
          </a:p>
          <a:p>
            <a:pPr>
              <a:buNone/>
            </a:pPr>
            <a:r>
              <a:rPr lang="en-US" altLang="zh-TW" sz="1800" dirty="0" smtClean="0"/>
              <a:t>		complex a(1,1), b;</a:t>
            </a:r>
          </a:p>
          <a:p>
            <a:pPr>
              <a:buNone/>
            </a:pPr>
            <a:r>
              <a:rPr lang="en-US" altLang="zh-TW" sz="1800" dirty="0" smtClean="0"/>
              <a:t>		b = a </a:t>
            </a:r>
            <a:r>
              <a:rPr lang="en-US" altLang="zh-TW" sz="1800" dirty="0" smtClean="0">
                <a:solidFill>
                  <a:srgbClr val="0070C0"/>
                </a:solidFill>
              </a:rPr>
              <a:t>+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; // ok! operator</a:t>
            </a:r>
            <a:r>
              <a:rPr lang="en-US" altLang="zh-TW" sz="1800" dirty="0" smtClean="0">
                <a:solidFill>
                  <a:srgbClr val="0070C0"/>
                </a:solidFill>
              </a:rPr>
              <a:t>+</a:t>
            </a:r>
            <a:r>
              <a:rPr lang="en-US" altLang="zh-TW" sz="1800" dirty="0" smtClean="0"/>
              <a:t>( a, complex(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) )</a:t>
            </a:r>
          </a:p>
          <a:p>
            <a:pPr>
              <a:buNone/>
            </a:pPr>
            <a:r>
              <a:rPr lang="en-US" altLang="zh-TW" sz="1800" dirty="0" smtClean="0"/>
              <a:t>		b = 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 </a:t>
            </a:r>
            <a:r>
              <a:rPr lang="en-US" altLang="zh-TW" sz="1800" dirty="0" smtClean="0">
                <a:solidFill>
                  <a:srgbClr val="0070C0"/>
                </a:solidFill>
              </a:rPr>
              <a:t>+</a:t>
            </a:r>
            <a:r>
              <a:rPr lang="en-US" altLang="zh-TW" sz="1800" dirty="0" smtClean="0"/>
              <a:t> a; // </a:t>
            </a:r>
            <a:r>
              <a:rPr lang="en-US" altLang="zh-TW" sz="1800" dirty="0" smtClean="0">
                <a:solidFill>
                  <a:srgbClr val="FF0000"/>
                </a:solidFill>
              </a:rPr>
              <a:t>ok</a:t>
            </a:r>
            <a:r>
              <a:rPr lang="en-US" altLang="zh-TW" sz="1800" dirty="0" smtClean="0"/>
              <a:t>! operator</a:t>
            </a:r>
            <a:r>
              <a:rPr lang="en-US" altLang="zh-TW" sz="1800" dirty="0" smtClean="0">
                <a:solidFill>
                  <a:srgbClr val="0070C0"/>
                </a:solidFill>
              </a:rPr>
              <a:t>+</a:t>
            </a:r>
            <a:r>
              <a:rPr lang="en-US" altLang="zh-TW" sz="1800" dirty="0" smtClean="0"/>
              <a:t>( complex(</a:t>
            </a:r>
            <a:r>
              <a:rPr lang="en-US" altLang="zh-TW" sz="1800" dirty="0" smtClean="0">
                <a:solidFill>
                  <a:srgbClr val="00B050"/>
                </a:solidFill>
              </a:rPr>
              <a:t>1.0</a:t>
            </a:r>
            <a:r>
              <a:rPr lang="en-US" altLang="zh-TW" sz="1800" dirty="0" smtClean="0"/>
              <a:t>), a )</a:t>
            </a:r>
          </a:p>
          <a:p>
            <a:pPr>
              <a:buNone/>
            </a:pPr>
            <a:r>
              <a:rPr lang="en-US" altLang="zh-TW" sz="1800" dirty="0" smtClean="0"/>
              <a:t>	}</a:t>
            </a:r>
            <a:endParaRPr lang="zh-TW" altLang="en-US" sz="1800" dirty="0" smtClean="0"/>
          </a:p>
          <a:p>
            <a:r>
              <a:rPr lang="en-US" altLang="zh-TW" sz="2800" dirty="0" smtClean="0"/>
              <a:t>In general, nonmember version is preferred</a:t>
            </a:r>
          </a:p>
          <a:p>
            <a:pPr>
              <a:buNone/>
            </a:pP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Friend Functions (1/3)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Nonmember functions</a:t>
            </a:r>
          </a:p>
          <a:p>
            <a:pPr>
              <a:buNone/>
            </a:pPr>
            <a:r>
              <a:rPr lang="en-US" altLang="zh-TW" sz="2800" dirty="0" smtClean="0"/>
              <a:t>	- access private members through </a:t>
            </a:r>
            <a:r>
              <a:rPr lang="en-US" altLang="zh-TW" sz="2800" dirty="0" err="1" smtClean="0"/>
              <a:t>accessors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mutators</a:t>
            </a: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smtClean="0"/>
              <a:t>	- inefficient (overhead of calls to </a:t>
            </a:r>
            <a:r>
              <a:rPr lang="en-US" altLang="zh-TW" sz="2800" dirty="0" err="1" smtClean="0"/>
              <a:t>accessors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mutators</a:t>
            </a:r>
            <a:r>
              <a:rPr lang="en-US" altLang="zh-TW" sz="2800" dirty="0" smtClean="0"/>
              <a:t>)</a:t>
            </a:r>
            <a:endParaRPr lang="zh-TW" altLang="en-US" sz="2800" dirty="0" smtClean="0"/>
          </a:p>
          <a:p>
            <a:r>
              <a:rPr lang="en-US" altLang="zh-TW" sz="2800" dirty="0" smtClean="0">
                <a:solidFill>
                  <a:srgbClr val="0070C0"/>
                </a:solidFill>
              </a:rPr>
              <a:t>Friend functions </a:t>
            </a:r>
            <a:r>
              <a:rPr lang="en-US" altLang="zh-TW" sz="2800" dirty="0" smtClean="0"/>
              <a:t>can directly access private members</a:t>
            </a:r>
          </a:p>
          <a:p>
            <a:pPr>
              <a:buNone/>
            </a:pPr>
            <a:r>
              <a:rPr lang="en-US" altLang="zh-TW" sz="2800" dirty="0" smtClean="0"/>
              <a:t>	- same access privilege as member functions</a:t>
            </a:r>
            <a:endParaRPr lang="zh-TW" altLang="en-US" sz="2800" dirty="0" smtClean="0"/>
          </a:p>
          <a:p>
            <a:pPr>
              <a:buNone/>
            </a:pPr>
            <a:r>
              <a:rPr lang="en-US" altLang="zh-TW" sz="2800" dirty="0" smtClean="0"/>
              <a:t>	- no calls to </a:t>
            </a:r>
            <a:r>
              <a:rPr lang="en-US" altLang="zh-TW" sz="2800" dirty="0" err="1" smtClean="0"/>
              <a:t>accessors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mutators</a:t>
            </a:r>
            <a:r>
              <a:rPr lang="en-US" altLang="zh-TW" sz="2800" dirty="0" smtClean="0"/>
              <a:t> =&gt;more efficient</a:t>
            </a:r>
            <a:endParaRPr lang="zh-TW" altLang="en-US" sz="2800" dirty="0" smtClean="0"/>
          </a:p>
          <a:p>
            <a:r>
              <a:rPr lang="en-US" altLang="zh-TW" sz="2800" dirty="0" smtClean="0"/>
              <a:t>You can make </a:t>
            </a:r>
            <a:r>
              <a:rPr lang="en-US" altLang="zh-TW" sz="2800" dirty="0" smtClean="0">
                <a:solidFill>
                  <a:srgbClr val="0070C0"/>
                </a:solidFill>
              </a:rPr>
              <a:t>specific</a:t>
            </a:r>
            <a:r>
              <a:rPr lang="en-US" altLang="zh-TW" sz="2800" dirty="0" smtClean="0"/>
              <a:t> nonmember functions friends for better efficiency!</a:t>
            </a:r>
          </a:p>
          <a:p>
            <a:pPr>
              <a:buNone/>
            </a:pPr>
            <a:endParaRPr lang="en-US" altLang="zh-TW" sz="2800" dirty="0" smtClean="0"/>
          </a:p>
          <a:p>
            <a:endParaRPr lang="zh-TW" altLang="en-US" sz="2800" dirty="0" smtClean="0"/>
          </a:p>
          <a:p>
            <a:pPr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395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Friend Functions (2/3)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class complex {</a:t>
            </a:r>
          </a:p>
          <a:p>
            <a:pPr>
              <a:buNone/>
            </a:pPr>
            <a:r>
              <a:rPr lang="en-US" altLang="zh-TW" sz="1800" dirty="0" smtClean="0"/>
              <a:t>	double re, </a:t>
            </a:r>
            <a:r>
              <a:rPr lang="en-US" altLang="zh-TW" sz="1800" dirty="0" err="1" smtClean="0"/>
              <a:t>im</a:t>
            </a:r>
            <a:r>
              <a:rPr lang="en-US" altLang="zh-TW" sz="1800" dirty="0" smtClean="0"/>
              <a:t>;</a:t>
            </a:r>
          </a:p>
          <a:p>
            <a:pPr>
              <a:buNone/>
            </a:pPr>
            <a:r>
              <a:rPr lang="en-US" altLang="zh-TW" sz="1800" dirty="0" smtClean="0"/>
              <a:t>public:</a:t>
            </a:r>
          </a:p>
          <a:p>
            <a:pPr>
              <a:buNone/>
            </a:pPr>
            <a:r>
              <a:rPr lang="en-US" altLang="zh-TW" sz="1800" dirty="0" smtClean="0"/>
              <a:t>	complex(double r = 0.0, double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0.0) : re(r), </a:t>
            </a:r>
            <a:r>
              <a:rPr lang="en-US" altLang="zh-TW" sz="1800" dirty="0" err="1" smtClean="0"/>
              <a:t>im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) { }</a:t>
            </a:r>
          </a:p>
          <a:p>
            <a:pPr>
              <a:buNone/>
            </a:pPr>
            <a:r>
              <a:rPr lang="en-US" altLang="zh-TW" sz="1800" dirty="0" smtClean="0"/>
              <a:t>	double real() const { return re; }</a:t>
            </a:r>
          </a:p>
          <a:p>
            <a:pPr>
              <a:buNone/>
            </a:pPr>
            <a:r>
              <a:rPr lang="en-US" altLang="zh-TW" sz="1800" dirty="0" smtClean="0"/>
              <a:t>	double image() const { return </a:t>
            </a:r>
            <a:r>
              <a:rPr lang="en-US" altLang="zh-TW" sz="1800" dirty="0" err="1" smtClean="0"/>
              <a:t>im</a:t>
            </a:r>
            <a:r>
              <a:rPr lang="en-US" altLang="zh-TW" sz="1800" dirty="0" smtClean="0"/>
              <a:t>; }</a:t>
            </a:r>
          </a:p>
          <a:p>
            <a:pPr>
              <a:buNone/>
            </a:pPr>
            <a:r>
              <a:rPr lang="en-US" altLang="zh-TW" sz="1800" b="1" dirty="0" smtClean="0"/>
              <a:t>	friend const complex operator+(const complex&amp;, const complex&amp;);</a:t>
            </a:r>
          </a:p>
          <a:p>
            <a:pPr>
              <a:buNone/>
            </a:pPr>
            <a:r>
              <a:rPr lang="en-US" altLang="zh-TW" sz="1800" dirty="0" smtClean="0"/>
              <a:t>};</a:t>
            </a:r>
          </a:p>
          <a:p>
            <a:pPr>
              <a:buNone/>
            </a:pPr>
            <a:r>
              <a:rPr lang="en-US" altLang="zh-TW" sz="1800" dirty="0" smtClean="0"/>
              <a:t>const complex operator-(const complex&amp;, const complex&amp;);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29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b="1" dirty="0" smtClean="0"/>
              <a:t>Friend Functions (3/3)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1800" dirty="0" smtClean="0"/>
              <a:t>// </a:t>
            </a:r>
            <a:r>
              <a:rPr lang="en-US" altLang="zh-TW" sz="1800" dirty="0" smtClean="0">
                <a:solidFill>
                  <a:srgbClr val="FF0000"/>
                </a:solidFill>
              </a:rPr>
              <a:t>no need to add friend prefix in function definition</a:t>
            </a:r>
          </a:p>
          <a:p>
            <a:pPr>
              <a:buNone/>
            </a:pPr>
            <a:r>
              <a:rPr lang="en-US" altLang="zh-TW" sz="1800" dirty="0" smtClean="0"/>
              <a:t>const complex </a:t>
            </a:r>
            <a:r>
              <a:rPr lang="en-US" altLang="zh-TW" sz="1800" dirty="0" smtClean="0">
                <a:solidFill>
                  <a:srgbClr val="0070C0"/>
                </a:solidFill>
              </a:rPr>
              <a:t>operator+</a:t>
            </a:r>
            <a:r>
              <a:rPr lang="en-US" altLang="zh-TW" sz="1800" dirty="0" smtClean="0"/>
              <a:t>(const complex&amp; lhs, const complex&amp; </a:t>
            </a:r>
            <a:r>
              <a:rPr lang="en-US" altLang="zh-TW" sz="1800" dirty="0" err="1" smtClean="0"/>
              <a:t>rhs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dirty="0" smtClean="0"/>
              <a:t>	complex result(lhs);</a:t>
            </a:r>
          </a:p>
          <a:p>
            <a:pPr>
              <a:buNone/>
            </a:pPr>
            <a:r>
              <a:rPr lang="en-US" altLang="zh-TW" sz="1800" dirty="0" smtClean="0"/>
              <a:t>	result.re += </a:t>
            </a:r>
            <a:r>
              <a:rPr lang="en-US" altLang="zh-TW" sz="1800" dirty="0" smtClean="0">
                <a:solidFill>
                  <a:srgbClr val="FF0000"/>
                </a:solidFill>
              </a:rPr>
              <a:t>rhs.re</a:t>
            </a:r>
            <a:r>
              <a:rPr lang="en-US" altLang="zh-TW" sz="1800" dirty="0" smtClean="0"/>
              <a:t>; result.im += </a:t>
            </a:r>
            <a:r>
              <a:rPr lang="en-US" altLang="zh-TW" sz="1800" dirty="0" smtClean="0">
                <a:solidFill>
                  <a:srgbClr val="FF0000"/>
                </a:solidFill>
              </a:rPr>
              <a:t>rhs.im</a:t>
            </a:r>
            <a:r>
              <a:rPr lang="en-US" altLang="zh-TW" sz="1800" dirty="0" smtClean="0"/>
              <a:t>;</a:t>
            </a:r>
          </a:p>
          <a:p>
            <a:pPr>
              <a:buNone/>
            </a:pPr>
            <a:r>
              <a:rPr lang="en-US" altLang="zh-TW" sz="1800" dirty="0" smtClean="0"/>
              <a:t>	return result;</a:t>
            </a:r>
          </a:p>
          <a:p>
            <a:pPr>
              <a:buNone/>
            </a:pPr>
            <a:r>
              <a:rPr lang="en-US" altLang="zh-TW" sz="1800" dirty="0" smtClean="0"/>
              <a:t>} // a friend function has same access privilege as member functions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const complex </a:t>
            </a:r>
            <a:r>
              <a:rPr lang="en-US" altLang="zh-TW" sz="1800" dirty="0" smtClean="0">
                <a:solidFill>
                  <a:srgbClr val="00B050"/>
                </a:solidFill>
              </a:rPr>
              <a:t>operator-</a:t>
            </a:r>
            <a:r>
              <a:rPr lang="en-US" altLang="zh-TW" sz="1800" dirty="0" smtClean="0"/>
              <a:t>(const complex&amp; lhs, const complex&amp; </a:t>
            </a:r>
            <a:r>
              <a:rPr lang="en-US" altLang="zh-TW" sz="1800" dirty="0" err="1" smtClean="0"/>
              <a:t>rhs</a:t>
            </a:r>
            <a:r>
              <a:rPr lang="en-US" altLang="zh-TW" sz="1800" dirty="0" smtClean="0"/>
              <a:t>)</a:t>
            </a:r>
          </a:p>
          <a:p>
            <a:pPr>
              <a:buNone/>
            </a:pPr>
            <a:r>
              <a:rPr lang="en-US" altLang="zh-TW" sz="1800" dirty="0" smtClean="0"/>
              <a:t>	double real =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lhs.real</a:t>
            </a:r>
            <a:r>
              <a:rPr lang="en-US" altLang="zh-TW" sz="1800" dirty="0" smtClean="0">
                <a:solidFill>
                  <a:srgbClr val="FF0000"/>
                </a:solidFill>
              </a:rPr>
              <a:t>() </a:t>
            </a:r>
            <a:r>
              <a:rPr lang="en-US" altLang="zh-TW" sz="1800" dirty="0" smtClean="0"/>
              <a:t>+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rhs.real</a:t>
            </a:r>
            <a:r>
              <a:rPr lang="en-US" altLang="zh-TW" sz="1800" dirty="0" smtClean="0">
                <a:solidFill>
                  <a:srgbClr val="FF0000"/>
                </a:solidFill>
              </a:rPr>
              <a:t>()</a:t>
            </a:r>
            <a:r>
              <a:rPr lang="en-US" altLang="zh-TW" sz="1800" dirty="0" smtClean="0"/>
              <a:t>;</a:t>
            </a:r>
          </a:p>
          <a:p>
            <a:pPr>
              <a:buNone/>
            </a:pPr>
            <a:r>
              <a:rPr lang="en-US" altLang="zh-TW" sz="1800" dirty="0" smtClean="0"/>
              <a:t>	double image =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lhs.image</a:t>
            </a:r>
            <a:r>
              <a:rPr lang="en-US" altLang="zh-TW" sz="1800" dirty="0" smtClean="0">
                <a:solidFill>
                  <a:srgbClr val="FF0000"/>
                </a:solidFill>
              </a:rPr>
              <a:t>()</a:t>
            </a:r>
            <a:r>
              <a:rPr lang="en-US" altLang="zh-TW" sz="1800" dirty="0" smtClean="0"/>
              <a:t> +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rhs.image</a:t>
            </a:r>
            <a:r>
              <a:rPr lang="en-US" altLang="zh-TW" sz="1800" dirty="0" smtClean="0">
                <a:solidFill>
                  <a:srgbClr val="FF0000"/>
                </a:solidFill>
              </a:rPr>
              <a:t>()</a:t>
            </a:r>
            <a:r>
              <a:rPr lang="en-US" altLang="zh-TW" sz="1800" dirty="0" smtClean="0"/>
              <a:t>;</a:t>
            </a:r>
          </a:p>
          <a:p>
            <a:pPr>
              <a:buNone/>
            </a:pPr>
            <a:r>
              <a:rPr lang="en-US" altLang="zh-TW" sz="1800" dirty="0" smtClean="0"/>
              <a:t>	return complex(real, image);</a:t>
            </a:r>
          </a:p>
          <a:p>
            <a:pPr>
              <a:buNone/>
            </a:pPr>
            <a:r>
              <a:rPr lang="en-US" altLang="zh-TW" sz="1800" dirty="0" smtClean="0"/>
              <a:t>} // need </a:t>
            </a:r>
            <a:r>
              <a:rPr lang="en-US" altLang="zh-TW" sz="1800" dirty="0" err="1" smtClean="0"/>
              <a:t>accessors</a:t>
            </a:r>
            <a:r>
              <a:rPr lang="en-US" altLang="zh-TW" sz="1800" dirty="0" smtClean="0"/>
              <a:t> to get private data</a:t>
            </a:r>
          </a:p>
        </p:txBody>
      </p:sp>
    </p:spTree>
    <p:extLst>
      <p:ext uri="{BB962C8B-B14F-4D97-AF65-F5344CB8AC3E}">
        <p14:creationId xmlns:p14="http://schemas.microsoft.com/office/powerpoint/2010/main" val="422607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19280</TotalTime>
  <Words>545</Words>
  <Application>Microsoft Office PowerPoint</Application>
  <PresentationFormat>如螢幕大小 (4:3)</PresentationFormat>
  <Paragraphs>196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Arial Unicode MS</vt:lpstr>
      <vt:lpstr>微軟正黑體</vt:lpstr>
      <vt:lpstr>新細明體</vt:lpstr>
      <vt:lpstr>Calibri</vt:lpstr>
      <vt:lpstr>Tw Cen MT</vt:lpstr>
      <vt:lpstr>Wingdings</vt:lpstr>
      <vt:lpstr>Wingdings 2</vt:lpstr>
      <vt:lpstr>中庸</vt:lpstr>
      <vt:lpstr>    Lab 4   OPERator overloading</vt:lpstr>
      <vt:lpstr>Why Operator Overloading? </vt:lpstr>
      <vt:lpstr>Operator Overloading</vt:lpstr>
      <vt:lpstr>Another Way for Operator Overloading</vt:lpstr>
      <vt:lpstr>Returning Constant Value</vt:lpstr>
      <vt:lpstr>Member vs. Nonmember Operators </vt:lpstr>
      <vt:lpstr>Friend Functions (1/3)</vt:lpstr>
      <vt:lpstr>Friend Functions (2/3)</vt:lpstr>
      <vt:lpstr>Friend Functions (3/3)</vt:lpstr>
      <vt:lpstr>Overload &lt;&lt;</vt:lpstr>
      <vt:lpstr>Return Value of Operator &lt;&lt;</vt:lpstr>
      <vt:lpstr>Overload &gt;&gt;</vt:lpstr>
      <vt:lpstr>Exercise (1/3)</vt:lpstr>
      <vt:lpstr>Exercise (2/3)</vt:lpstr>
      <vt:lpstr>Exercise (3/3)</vt:lpstr>
      <vt:lpstr>Homework (1/4)</vt:lpstr>
      <vt:lpstr>Homework (2/4)</vt:lpstr>
      <vt:lpstr>PowerPoint 簡報</vt:lpstr>
      <vt:lpstr>Homework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VDA</dc:creator>
  <cp:lastModifiedBy>Louie</cp:lastModifiedBy>
  <cp:revision>712</cp:revision>
  <dcterms:created xsi:type="dcterms:W3CDTF">2011-03-17T06:50:40Z</dcterms:created>
  <dcterms:modified xsi:type="dcterms:W3CDTF">2018-04-26T04:50:55Z</dcterms:modified>
</cp:coreProperties>
</file>