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6" r:id="rId2"/>
    <p:sldId id="257" r:id="rId3"/>
    <p:sldId id="261" r:id="rId4"/>
    <p:sldId id="258" r:id="rId5"/>
    <p:sldId id="259" r:id="rId6"/>
    <p:sldId id="268" r:id="rId7"/>
    <p:sldId id="262" r:id="rId8"/>
    <p:sldId id="269" r:id="rId9"/>
    <p:sldId id="263" r:id="rId10"/>
    <p:sldId id="264" r:id="rId11"/>
    <p:sldId id="278" r:id="rId12"/>
    <p:sldId id="271" r:id="rId13"/>
    <p:sldId id="272" r:id="rId14"/>
    <p:sldId id="274" r:id="rId15"/>
    <p:sldId id="275" r:id="rId16"/>
    <p:sldId id="277" r:id="rId17"/>
    <p:sldId id="273" r:id="rId18"/>
    <p:sldId id="276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>
      <p:cViewPr varScale="1">
        <p:scale>
          <a:sx n="109" d="100"/>
          <a:sy n="109" d="100"/>
        </p:scale>
        <p:origin x="169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A6A67-9FFD-4C54-BFCD-927807431DE3}" type="datetimeFigureOut">
              <a:rPr lang="zh-TW" altLang="en-US" smtClean="0"/>
              <a:pPr/>
              <a:t>2018/5/15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F7E13-EEE0-41A7-B285-CB40B44EEFA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556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7E13-EEE0-41A7-B285-CB40B44EEFAD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54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1285893-E35B-4F76-94C6-F6264AC0E759}" type="datetime1">
              <a:rPr lang="zh-TW" altLang="en-US" smtClean="0"/>
              <a:pPr/>
              <a:t>2018/5/15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DC4CF4-7215-4EAB-9C5B-BC8682D149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FE9A-A4BF-4766-AAC9-71AF52751C72}" type="datetime1">
              <a:rPr lang="zh-TW" altLang="en-US" smtClean="0"/>
              <a:pPr/>
              <a:t>2018/5/15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4CF4-7215-4EAB-9C5B-BC8682D149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088F78E-53E0-44B9-9CD4-A30D089C28C1}" type="datetime1">
              <a:rPr lang="zh-TW" altLang="en-US" smtClean="0"/>
              <a:pPr/>
              <a:t>2018/5/15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0DC4CF4-7215-4EAB-9C5B-BC8682D149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9F34-E8E4-4AB5-9ECF-0ED6E8AA9878}" type="datetime1">
              <a:rPr lang="zh-TW" altLang="en-US" smtClean="0"/>
              <a:pPr/>
              <a:t>2018/5/15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DC4CF4-7215-4EAB-9C5B-BC8682D149E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06D8-5DA6-4C9F-83AB-2E2F6DBA8A6E}" type="datetime1">
              <a:rPr lang="zh-TW" altLang="en-US" smtClean="0"/>
              <a:pPr/>
              <a:t>2018/5/15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0DC4CF4-7215-4EAB-9C5B-BC8682D149E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0CB164C-DAEB-4DDF-BABD-D7D99DF07413}" type="datetime1">
              <a:rPr lang="zh-TW" altLang="en-US" smtClean="0"/>
              <a:pPr/>
              <a:t>2018/5/15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0DC4CF4-7215-4EAB-9C5B-BC8682D149E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807D0C3-2A77-4F2A-B640-3562007B20A6}" type="datetime1">
              <a:rPr lang="zh-TW" altLang="en-US" smtClean="0"/>
              <a:pPr/>
              <a:t>2018/5/15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0DC4CF4-7215-4EAB-9C5B-BC8682D149E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DDFC-A89E-4080-B858-0B222537E522}" type="datetime1">
              <a:rPr lang="zh-TW" altLang="en-US" smtClean="0"/>
              <a:pPr/>
              <a:t>2018/5/15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DC4CF4-7215-4EAB-9C5B-BC8682D149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6CFB-5F63-4D5D-83B2-BABC24D38A95}" type="datetime1">
              <a:rPr lang="zh-TW" altLang="en-US" smtClean="0"/>
              <a:pPr/>
              <a:t>2018/5/15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DC4CF4-7215-4EAB-9C5B-BC8682D149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F0F9-DABB-41A7-A52E-A09DD694123C}" type="datetime1">
              <a:rPr lang="zh-TW" altLang="en-US" smtClean="0"/>
              <a:pPr/>
              <a:t>2018/5/15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DC4CF4-7215-4EAB-9C5B-BC8682D149E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FB626C6-6329-4C9A-BB5B-8A3A5C701311}" type="datetime1">
              <a:rPr lang="zh-TW" altLang="en-US" smtClean="0"/>
              <a:pPr/>
              <a:t>2018/5/15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0DC4CF4-7215-4EAB-9C5B-BC8682D149E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BEFC57F-F9BB-40A4-B9CF-2EF463A5E3A2}" type="datetime1">
              <a:rPr lang="zh-TW" altLang="en-US" smtClean="0"/>
              <a:pPr/>
              <a:t>2018/5/15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0DC4CF4-7215-4EAB-9C5B-BC8682D149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31640" y="4077072"/>
            <a:ext cx="7507560" cy="18288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Lab6</a:t>
            </a:r>
            <a:br>
              <a:rPr lang="en-US" altLang="zh-TW" dirty="0" smtClean="0"/>
            </a:br>
            <a:r>
              <a:rPr lang="en-US" altLang="zh-TW" cap="none" dirty="0" smtClean="0"/>
              <a:t>Polymorphism and Virtual Functions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DEE 1319</a:t>
            </a:r>
          </a:p>
          <a:p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Department of Electronics Engineering</a:t>
            </a:r>
          </a:p>
          <a:p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National </a:t>
            </a:r>
            <a:r>
              <a:rPr lang="en-US" altLang="zh-TW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Chiao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Tung University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4CF4-7215-4EAB-9C5B-BC8682D149E6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Format of Input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DC4CF4-7215-4EAB-9C5B-BC8682D149E6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604203" y="1772816"/>
            <a:ext cx="8153400" cy="499715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TW" dirty="0" smtClean="0"/>
              <a:t>10 </a:t>
            </a:r>
            <a:r>
              <a:rPr lang="en-US" altLang="zh-TW" dirty="0" smtClean="0">
                <a:solidFill>
                  <a:srgbClr val="FF0000"/>
                </a:solidFill>
              </a:rPr>
              <a:t>//total number of shapes</a:t>
            </a:r>
          </a:p>
          <a:p>
            <a:pPr>
              <a:buNone/>
            </a:pPr>
            <a:r>
              <a:rPr lang="en-US" altLang="zh-TW" dirty="0" smtClean="0"/>
              <a:t>Shape0 </a:t>
            </a:r>
            <a:r>
              <a:rPr lang="en-US" altLang="zh-TW" dirty="0" smtClean="0">
                <a:solidFill>
                  <a:srgbClr val="0070C0"/>
                </a:solidFill>
              </a:rPr>
              <a:t>// [shape name]</a:t>
            </a:r>
          </a:p>
          <a:p>
            <a:pPr>
              <a:buNone/>
            </a:pPr>
            <a:r>
              <a:rPr lang="en-US" altLang="zh-TW" dirty="0"/>
              <a:t>t</a:t>
            </a:r>
            <a:r>
              <a:rPr lang="en-US" altLang="zh-TW" dirty="0" smtClean="0"/>
              <a:t>riangle </a:t>
            </a:r>
            <a:r>
              <a:rPr lang="en-US" altLang="zh-TW" dirty="0" smtClean="0">
                <a:solidFill>
                  <a:srgbClr val="0070C0"/>
                </a:solidFill>
              </a:rPr>
              <a:t>// [shape type]</a:t>
            </a:r>
          </a:p>
          <a:p>
            <a:pPr>
              <a:buNone/>
            </a:pPr>
            <a:r>
              <a:rPr lang="en-US" altLang="zh-TW" dirty="0" smtClean="0"/>
              <a:t>3 3 2 </a:t>
            </a:r>
            <a:r>
              <a:rPr lang="en-US" altLang="zh-TW" dirty="0" smtClean="0">
                <a:solidFill>
                  <a:srgbClr val="0070C0"/>
                </a:solidFill>
              </a:rPr>
              <a:t>//side lengths</a:t>
            </a:r>
          </a:p>
          <a:p>
            <a:pPr>
              <a:buNone/>
            </a:pPr>
            <a:r>
              <a:rPr lang="en-US" altLang="zh-TW" dirty="0" smtClean="0"/>
              <a:t>Shape1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//[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shape name]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TW" dirty="0" smtClean="0"/>
              <a:t>circle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[shape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type]</a:t>
            </a:r>
          </a:p>
          <a:p>
            <a:pPr>
              <a:buNone/>
            </a:pPr>
            <a:r>
              <a:rPr lang="en-US" altLang="zh-TW" dirty="0" smtClean="0"/>
              <a:t>4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radius</a:t>
            </a:r>
          </a:p>
          <a:p>
            <a:pPr>
              <a:buNone/>
            </a:pPr>
            <a:r>
              <a:rPr lang="en-US" altLang="zh-TW" dirty="0" smtClean="0"/>
              <a:t>Shape2 </a:t>
            </a:r>
            <a:r>
              <a:rPr lang="en-US" altLang="zh-TW" dirty="0" smtClean="0">
                <a:solidFill>
                  <a:srgbClr val="0070C0"/>
                </a:solidFill>
              </a:rPr>
              <a:t>//[</a:t>
            </a:r>
            <a:r>
              <a:rPr lang="en-US" altLang="zh-TW" dirty="0">
                <a:solidFill>
                  <a:srgbClr val="0070C0"/>
                </a:solidFill>
              </a:rPr>
              <a:t>shape name</a:t>
            </a:r>
            <a:r>
              <a:rPr lang="en-US" altLang="zh-TW" dirty="0" smtClean="0">
                <a:solidFill>
                  <a:srgbClr val="0070C0"/>
                </a:solidFill>
              </a:rPr>
              <a:t>]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rectangle </a:t>
            </a:r>
            <a:r>
              <a:rPr lang="en-US" altLang="zh-TW" dirty="0" smtClean="0">
                <a:solidFill>
                  <a:srgbClr val="0070C0"/>
                </a:solidFill>
              </a:rPr>
              <a:t>// </a:t>
            </a:r>
            <a:r>
              <a:rPr lang="en-US" altLang="zh-TW" dirty="0">
                <a:solidFill>
                  <a:srgbClr val="0070C0"/>
                </a:solidFill>
              </a:rPr>
              <a:t>[shape type</a:t>
            </a:r>
            <a:r>
              <a:rPr lang="en-US" altLang="zh-TW" dirty="0" smtClean="0">
                <a:solidFill>
                  <a:srgbClr val="0070C0"/>
                </a:solidFill>
              </a:rPr>
              <a:t>]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3 4 3 4 </a:t>
            </a:r>
            <a:r>
              <a:rPr lang="en-US" altLang="zh-TW" dirty="0" smtClean="0">
                <a:solidFill>
                  <a:srgbClr val="0070C0"/>
                </a:solidFill>
              </a:rPr>
              <a:t>//</a:t>
            </a:r>
            <a:r>
              <a:rPr lang="en-US" altLang="zh-TW" dirty="0">
                <a:solidFill>
                  <a:srgbClr val="0070C0"/>
                </a:solidFill>
              </a:rPr>
              <a:t>always in the order: up, right, down, and left</a:t>
            </a:r>
          </a:p>
          <a:p>
            <a:pPr>
              <a:buNone/>
            </a:pPr>
            <a:r>
              <a:rPr lang="en-US" altLang="zh-TW" dirty="0" smtClean="0"/>
              <a:t>… …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Constraints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DC4CF4-7215-4EAB-9C5B-BC8682D149E6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The inheritance hierarchy should be:</a:t>
            </a:r>
          </a:p>
          <a:p>
            <a:pPr lvl="1"/>
            <a:r>
              <a:rPr lang="en-US" altLang="zh-TW" dirty="0" smtClean="0">
                <a:solidFill>
                  <a:srgbClr val="0070C0"/>
                </a:solidFill>
              </a:rPr>
              <a:t>shape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solidFill>
                  <a:srgbClr val="0070C0"/>
                </a:solidFill>
              </a:rPr>
              <a:t>polygon</a:t>
            </a:r>
            <a:r>
              <a:rPr lang="en-US" altLang="zh-TW" dirty="0" smtClean="0"/>
              <a:t> should be </a:t>
            </a:r>
            <a:br>
              <a:rPr lang="en-US" altLang="zh-TW" dirty="0" smtClean="0"/>
            </a:br>
            <a:r>
              <a:rPr lang="en-US" altLang="zh-TW" b="1" dirty="0" smtClean="0">
                <a:solidFill>
                  <a:srgbClr val="FF0000"/>
                </a:solidFill>
              </a:rPr>
              <a:t>abstract base class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sz="2400" dirty="0" smtClean="0"/>
              <a:t>Set pi = 3.14</a:t>
            </a:r>
          </a:p>
          <a:p>
            <a:pPr marL="32004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altLang="zh-TW" sz="2400" dirty="0"/>
              <a:t>Set the perimeter of the illegal ones </a:t>
            </a:r>
            <a:r>
              <a:rPr lang="en-US" altLang="zh-TW" sz="2400" b="1" dirty="0">
                <a:solidFill>
                  <a:srgbClr val="FF0000"/>
                </a:solidFill>
              </a:rPr>
              <a:t>-1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21" name="群組 20"/>
          <p:cNvGrpSpPr/>
          <p:nvPr/>
        </p:nvGrpSpPr>
        <p:grpSpPr>
          <a:xfrm>
            <a:off x="3995936" y="2492896"/>
            <a:ext cx="4104456" cy="2664296"/>
            <a:chOff x="4427984" y="3789040"/>
            <a:chExt cx="4104456" cy="2664296"/>
          </a:xfrm>
        </p:grpSpPr>
        <p:sp>
          <p:nvSpPr>
            <p:cNvPr id="5" name="圓角矩形 4"/>
            <p:cNvSpPr/>
            <p:nvPr/>
          </p:nvSpPr>
          <p:spPr>
            <a:xfrm>
              <a:off x="6228184" y="3789040"/>
              <a:ext cx="1296144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/>
                <a:t>shape</a:t>
              </a:r>
              <a:endParaRPr lang="zh-TW" altLang="en-US" sz="2000" b="1" dirty="0"/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5220072" y="4581128"/>
              <a:ext cx="1296144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/>
                <a:t>polygon</a:t>
              </a:r>
              <a:endParaRPr lang="zh-TW" altLang="en-US" sz="2000" b="1" dirty="0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4427984" y="5301208"/>
              <a:ext cx="1296144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/>
                <a:t>triangle</a:t>
              </a:r>
              <a:endParaRPr lang="zh-TW" altLang="en-US" sz="2000" b="1" dirty="0"/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5940152" y="5301208"/>
              <a:ext cx="1296144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/>
                <a:t>rectangle</a:t>
              </a:r>
              <a:endParaRPr lang="zh-TW" altLang="en-US" sz="2000" b="1" dirty="0"/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7236296" y="4581128"/>
              <a:ext cx="1296144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/>
                <a:t>circle</a:t>
              </a:r>
              <a:endParaRPr lang="zh-TW" altLang="en-US" sz="2000" b="1" dirty="0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6516216" y="6021288"/>
              <a:ext cx="1296144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/>
                <a:t>square</a:t>
              </a:r>
              <a:endParaRPr lang="zh-TW" altLang="en-US" sz="2000" b="1" dirty="0"/>
            </a:p>
          </p:txBody>
        </p:sp>
        <p:cxnSp>
          <p:nvCxnSpPr>
            <p:cNvPr id="12" name="直線單箭頭接點 11"/>
            <p:cNvCxnSpPr>
              <a:stCxn id="6" idx="0"/>
              <a:endCxn id="5" idx="2"/>
            </p:cNvCxnSpPr>
            <p:nvPr/>
          </p:nvCxnSpPr>
          <p:spPr>
            <a:xfrm rot="5400000" flipH="1" flipV="1">
              <a:off x="6192180" y="3897052"/>
              <a:ext cx="360040" cy="100811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9" idx="0"/>
              <a:endCxn id="5" idx="2"/>
            </p:cNvCxnSpPr>
            <p:nvPr/>
          </p:nvCxnSpPr>
          <p:spPr>
            <a:xfrm rot="16200000" flipV="1">
              <a:off x="7200292" y="3897052"/>
              <a:ext cx="360040" cy="100811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>
              <a:stCxn id="7" idx="0"/>
              <a:endCxn id="6" idx="2"/>
            </p:cNvCxnSpPr>
            <p:nvPr/>
          </p:nvCxnSpPr>
          <p:spPr>
            <a:xfrm rot="5400000" flipH="1" flipV="1">
              <a:off x="5328084" y="4761148"/>
              <a:ext cx="288032" cy="792088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stCxn id="8" idx="0"/>
              <a:endCxn id="6" idx="2"/>
            </p:cNvCxnSpPr>
            <p:nvPr/>
          </p:nvCxnSpPr>
          <p:spPr>
            <a:xfrm rot="16200000" flipV="1">
              <a:off x="6084168" y="4797152"/>
              <a:ext cx="288032" cy="72008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stCxn id="10" idx="0"/>
              <a:endCxn id="8" idx="2"/>
            </p:cNvCxnSpPr>
            <p:nvPr/>
          </p:nvCxnSpPr>
          <p:spPr>
            <a:xfrm rot="16200000" flipV="1">
              <a:off x="6732240" y="5589240"/>
              <a:ext cx="288032" cy="576064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2697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Format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DC4CF4-7215-4EAB-9C5B-BC8682D149E6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403648" y="2204864"/>
            <a:ext cx="5760640" cy="367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7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Lab6 Homework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DC4CF4-7215-4EAB-9C5B-BC8682D149E6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You need to design a </a:t>
            </a:r>
            <a:r>
              <a:rPr lang="en-US" altLang="zh-TW" dirty="0" err="1" smtClean="0"/>
              <a:t>pokemon</a:t>
            </a:r>
            <a:r>
              <a:rPr lang="en-US" altLang="zh-TW" dirty="0"/>
              <a:t>-</a:t>
            </a:r>
            <a:r>
              <a:rPr lang="en-US" altLang="zh-TW" dirty="0" smtClean="0"/>
              <a:t>attack system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Input: </a:t>
            </a:r>
            <a:r>
              <a:rPr lang="en-US" altLang="zh-TW" dirty="0"/>
              <a:t>A set of </a:t>
            </a:r>
            <a:r>
              <a:rPr lang="en-US" altLang="zh-TW" dirty="0" err="1" smtClean="0"/>
              <a:t>pokemons</a:t>
            </a:r>
            <a:r>
              <a:rPr lang="en-US" altLang="zh-TW" dirty="0" smtClean="0"/>
              <a:t> </a:t>
            </a:r>
            <a:r>
              <a:rPr lang="en-US" altLang="zh-TW" dirty="0"/>
              <a:t>with </a:t>
            </a:r>
            <a:r>
              <a:rPr lang="en-US" altLang="zh-TW" dirty="0" smtClean="0"/>
              <a:t>four skills.</a:t>
            </a:r>
            <a:endParaRPr lang="en-US" altLang="zh-TW" dirty="0"/>
          </a:p>
          <a:p>
            <a:pPr lvl="1"/>
            <a:r>
              <a:rPr lang="en-US" altLang="zh-TW" dirty="0" err="1" smtClean="0"/>
              <a:t>Pokemon</a:t>
            </a:r>
            <a:r>
              <a:rPr lang="en-US" altLang="zh-TW" dirty="0" smtClean="0"/>
              <a:t> type: normal </a:t>
            </a:r>
            <a:r>
              <a:rPr lang="en-US" altLang="zh-TW" dirty="0" smtClean="0">
                <a:solidFill>
                  <a:srgbClr val="FF0000"/>
                </a:solidFill>
              </a:rPr>
              <a:t>(0)</a:t>
            </a:r>
            <a:r>
              <a:rPr lang="en-US" altLang="zh-TW" dirty="0" smtClean="0"/>
              <a:t>, fire </a:t>
            </a:r>
            <a:r>
              <a:rPr lang="en-US" altLang="zh-TW" dirty="0" smtClean="0">
                <a:solidFill>
                  <a:srgbClr val="FF0000"/>
                </a:solidFill>
              </a:rPr>
              <a:t>(1)</a:t>
            </a:r>
            <a:r>
              <a:rPr lang="en-US" altLang="zh-TW" dirty="0" smtClean="0"/>
              <a:t>, water </a:t>
            </a:r>
            <a:r>
              <a:rPr lang="en-US" altLang="zh-TW" dirty="0" smtClean="0">
                <a:solidFill>
                  <a:srgbClr val="FF0000"/>
                </a:solidFill>
              </a:rPr>
              <a:t>(2) </a:t>
            </a:r>
            <a:r>
              <a:rPr lang="en-US" altLang="zh-TW" dirty="0" smtClean="0"/>
              <a:t>and grass </a:t>
            </a:r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</a:p>
          <a:p>
            <a:pPr lvl="1"/>
            <a:r>
              <a:rPr lang="en-US" altLang="zh-TW" dirty="0" smtClean="0"/>
              <a:t>Skill: skill’s name and  skill’s damage</a:t>
            </a:r>
          </a:p>
          <a:p>
            <a:pPr lvl="1"/>
            <a:r>
              <a:rPr lang="en-US" altLang="zh-TW" dirty="0" smtClean="0"/>
              <a:t>Level: 1~99</a:t>
            </a:r>
          </a:p>
          <a:p>
            <a:pPr lvl="1"/>
            <a:r>
              <a:rPr lang="en-US" altLang="zh-TW" dirty="0" smtClean="0"/>
              <a:t>Base Skill’s damage = skill’s damage + </a:t>
            </a:r>
            <a:r>
              <a:rPr lang="en-US" altLang="zh-TW" dirty="0"/>
              <a:t>skill’s damage </a:t>
            </a:r>
            <a:r>
              <a:rPr lang="en-US" altLang="zh-TW" dirty="0" smtClean="0"/>
              <a:t>*</a:t>
            </a:r>
            <a:r>
              <a:rPr lang="en-US" altLang="zh-TW" dirty="0" smtClean="0"/>
              <a:t>level/400</a:t>
            </a:r>
          </a:p>
          <a:p>
            <a:pPr lvl="1"/>
            <a:r>
              <a:rPr lang="en-US" altLang="zh-TW" dirty="0" smtClean="0"/>
              <a:t>HP=15+level*2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0070C0"/>
                </a:solidFill>
              </a:rPr>
              <a:t>Output:</a:t>
            </a:r>
            <a:r>
              <a:rPr lang="en-US" altLang="zh-TW" dirty="0" smtClean="0"/>
              <a:t> All </a:t>
            </a:r>
            <a:r>
              <a:rPr lang="en-US" altLang="zh-TW" dirty="0" err="1" smtClean="0"/>
              <a:t>pokemons</a:t>
            </a:r>
            <a:r>
              <a:rPr lang="en-US" altLang="zh-TW" dirty="0" smtClean="0"/>
              <a:t> and their skill(after input all </a:t>
            </a:r>
            <a:r>
              <a:rPr lang="en-US" altLang="zh-TW" dirty="0" err="1" smtClean="0"/>
              <a:t>pokemon</a:t>
            </a:r>
            <a:r>
              <a:rPr lang="en-US" altLang="zh-TW" dirty="0" smtClean="0"/>
              <a:t>), each round’s result(each round). Finally, print all </a:t>
            </a:r>
            <a:r>
              <a:rPr lang="en-US" altLang="zh-TW" dirty="0" err="1" smtClean="0"/>
              <a:t>pokemons</a:t>
            </a:r>
            <a:r>
              <a:rPr lang="en-US" altLang="zh-TW" dirty="0" smtClean="0"/>
              <a:t> with their HP(if it is alive), “[</a:t>
            </a:r>
            <a:r>
              <a:rPr lang="en-US" altLang="zh-TW" dirty="0" err="1" smtClean="0"/>
              <a:t>pokemon_name</a:t>
            </a:r>
            <a:r>
              <a:rPr lang="en-US" altLang="zh-TW" dirty="0" smtClean="0"/>
              <a:t>] lose ability to fight!!”(if </a:t>
            </a:r>
            <a:r>
              <a:rPr lang="en-US" altLang="zh-TW" dirty="0" smtClean="0"/>
              <a:t>it’s HP&lt;=0)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1853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Lab6 Homework - Procedure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DC4CF4-7215-4EAB-9C5B-BC8682D149E6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First, input a set of </a:t>
            </a:r>
            <a:r>
              <a:rPr lang="en-US" altLang="zh-TW" dirty="0" err="1" smtClean="0"/>
              <a:t>pokemons</a:t>
            </a:r>
            <a:r>
              <a:rPr lang="en-US" altLang="zh-TW" dirty="0" smtClean="0"/>
              <a:t>. (must greater than 2)</a:t>
            </a:r>
            <a:endParaRPr lang="en-US" altLang="zh-TW" dirty="0" smtClean="0"/>
          </a:p>
          <a:p>
            <a:r>
              <a:rPr lang="en-US" altLang="zh-TW" dirty="0" smtClean="0"/>
              <a:t>Second, choose </a:t>
            </a:r>
            <a:r>
              <a:rPr lang="en-US" altLang="zh-TW" dirty="0" smtClean="0"/>
              <a:t>any two of the </a:t>
            </a:r>
            <a:r>
              <a:rPr lang="en-US" altLang="zh-TW" dirty="0" err="1" smtClean="0"/>
              <a:t>pokemons</a:t>
            </a:r>
            <a:r>
              <a:rPr lang="en-US" altLang="zh-TW" dirty="0" smtClean="0"/>
              <a:t> to battle by using their skills each round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If anyone of the </a:t>
            </a:r>
            <a:r>
              <a:rPr lang="en-US" altLang="zh-TW" dirty="0" err="1" smtClean="0"/>
              <a:t>pokemon</a:t>
            </a:r>
            <a:r>
              <a:rPr lang="en-US" altLang="zh-TW" dirty="0" smtClean="0"/>
              <a:t> lose ability to fight, the battle will be stopped.</a:t>
            </a:r>
            <a:endParaRPr lang="en-US" altLang="zh-TW" dirty="0" smtClean="0"/>
          </a:p>
          <a:p>
            <a:r>
              <a:rPr lang="en-US" altLang="zh-TW" dirty="0" smtClean="0"/>
              <a:t>Finally, display the result of the battle.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291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Format of input (</a:t>
            </a:r>
            <a:r>
              <a:rPr lang="en-US" altLang="zh-TW" dirty="0" err="1" smtClean="0"/>
              <a:t>pokemon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DC4CF4-7215-4EAB-9C5B-BC8682D149E6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2</a:t>
            </a:r>
            <a:r>
              <a:rPr lang="en-US" altLang="zh-TW" sz="2000" dirty="0" smtClean="0"/>
              <a:t>				</a:t>
            </a:r>
            <a:r>
              <a:rPr lang="en-US" altLang="zh-TW" sz="2000" dirty="0" smtClean="0">
                <a:solidFill>
                  <a:srgbClr val="92D050"/>
                </a:solidFill>
              </a:rPr>
              <a:t>//[Number of </a:t>
            </a:r>
            <a:r>
              <a:rPr lang="en-US" altLang="zh-TW" sz="2000" dirty="0" err="1" smtClean="0">
                <a:solidFill>
                  <a:srgbClr val="92D050"/>
                </a:solidFill>
              </a:rPr>
              <a:t>pokemon</a:t>
            </a:r>
            <a:r>
              <a:rPr lang="en-US" altLang="zh-TW" sz="2000" dirty="0" smtClean="0">
                <a:solidFill>
                  <a:srgbClr val="92D050"/>
                </a:solidFill>
              </a:rPr>
              <a:t>] (greater than2)</a:t>
            </a:r>
          </a:p>
          <a:p>
            <a:r>
              <a:rPr lang="en-US" altLang="zh-TW" sz="2000" dirty="0" smtClean="0"/>
              <a:t>Pikachu 80 0			</a:t>
            </a:r>
            <a:r>
              <a:rPr lang="en-US" altLang="zh-TW" sz="2000" dirty="0" smtClean="0">
                <a:solidFill>
                  <a:srgbClr val="92D050"/>
                </a:solidFill>
              </a:rPr>
              <a:t>//[Name</a:t>
            </a:r>
            <a:r>
              <a:rPr lang="en-US" altLang="zh-TW" sz="2000" dirty="0">
                <a:solidFill>
                  <a:srgbClr val="92D050"/>
                </a:solidFill>
              </a:rPr>
              <a:t>]</a:t>
            </a:r>
            <a:r>
              <a:rPr lang="en-US" altLang="zh-TW" sz="2000" dirty="0" smtClean="0">
                <a:solidFill>
                  <a:srgbClr val="92D050"/>
                </a:solidFill>
              </a:rPr>
              <a:t> [level</a:t>
            </a:r>
            <a:r>
              <a:rPr lang="en-US" altLang="zh-TW" sz="2000" dirty="0">
                <a:solidFill>
                  <a:srgbClr val="92D050"/>
                </a:solidFill>
              </a:rPr>
              <a:t>]</a:t>
            </a:r>
            <a:r>
              <a:rPr lang="en-US" altLang="zh-TW" sz="2000" dirty="0" smtClean="0">
                <a:solidFill>
                  <a:srgbClr val="92D050"/>
                </a:solidFill>
              </a:rPr>
              <a:t> [Type]</a:t>
            </a:r>
          </a:p>
          <a:p>
            <a:r>
              <a:rPr lang="en-US" altLang="zh-TW" sz="2000" dirty="0" err="1" smtClean="0"/>
              <a:t>Thunder_Shock</a:t>
            </a:r>
            <a:r>
              <a:rPr lang="en-US" altLang="zh-TW" sz="2000" dirty="0" smtClean="0"/>
              <a:t> 40		</a:t>
            </a:r>
            <a:r>
              <a:rPr lang="en-US" altLang="zh-TW" sz="2000" dirty="0" smtClean="0">
                <a:solidFill>
                  <a:srgbClr val="92D050"/>
                </a:solidFill>
              </a:rPr>
              <a:t>//[Skill’s name] [Skill’s damage]</a:t>
            </a:r>
          </a:p>
          <a:p>
            <a:r>
              <a:rPr lang="en-US" altLang="zh-TW" sz="2000" dirty="0" smtClean="0"/>
              <a:t>Thunder 110</a:t>
            </a:r>
          </a:p>
          <a:p>
            <a:r>
              <a:rPr lang="en-US" altLang="zh-TW" sz="2000" dirty="0" err="1" smtClean="0"/>
              <a:t>Iron_Tail</a:t>
            </a:r>
            <a:r>
              <a:rPr lang="en-US" altLang="zh-TW" sz="2000" dirty="0" smtClean="0"/>
              <a:t> 100</a:t>
            </a:r>
          </a:p>
          <a:p>
            <a:r>
              <a:rPr lang="en-US" altLang="zh-TW" sz="2000" dirty="0" err="1" smtClean="0"/>
              <a:t>Quick_Attack</a:t>
            </a:r>
            <a:r>
              <a:rPr lang="en-US" altLang="zh-TW" sz="2000" dirty="0" smtClean="0"/>
              <a:t> 40</a:t>
            </a:r>
          </a:p>
          <a:p>
            <a:r>
              <a:rPr lang="en-US" altLang="zh-TW" sz="2000" dirty="0" err="1" smtClean="0"/>
              <a:t>Charizrd</a:t>
            </a:r>
            <a:r>
              <a:rPr lang="en-US" altLang="zh-TW" sz="2000" dirty="0" smtClean="0"/>
              <a:t> 99 1			</a:t>
            </a:r>
            <a:r>
              <a:rPr lang="en-US" altLang="zh-TW" sz="2000" dirty="0" smtClean="0">
                <a:solidFill>
                  <a:srgbClr val="92D050"/>
                </a:solidFill>
              </a:rPr>
              <a:t>//[Name</a:t>
            </a:r>
            <a:r>
              <a:rPr lang="en-US" altLang="zh-TW" sz="2000" dirty="0">
                <a:solidFill>
                  <a:srgbClr val="92D050"/>
                </a:solidFill>
              </a:rPr>
              <a:t>]</a:t>
            </a:r>
            <a:r>
              <a:rPr lang="en-US" altLang="zh-TW" sz="2000" dirty="0" smtClean="0">
                <a:solidFill>
                  <a:srgbClr val="92D050"/>
                </a:solidFill>
              </a:rPr>
              <a:t> [level</a:t>
            </a:r>
            <a:r>
              <a:rPr lang="en-US" altLang="zh-TW" sz="2000" dirty="0">
                <a:solidFill>
                  <a:srgbClr val="92D050"/>
                </a:solidFill>
              </a:rPr>
              <a:t>]</a:t>
            </a:r>
            <a:r>
              <a:rPr lang="en-US" altLang="zh-TW" sz="2000" dirty="0" smtClean="0">
                <a:solidFill>
                  <a:srgbClr val="92D050"/>
                </a:solidFill>
              </a:rPr>
              <a:t> [Type]</a:t>
            </a:r>
          </a:p>
          <a:p>
            <a:r>
              <a:rPr lang="en-US" altLang="zh-TW" sz="2000" dirty="0" err="1" smtClean="0"/>
              <a:t>Sunny_Day</a:t>
            </a:r>
            <a:r>
              <a:rPr lang="en-US" altLang="zh-TW" sz="2000" dirty="0" smtClean="0"/>
              <a:t> 0			</a:t>
            </a:r>
            <a:r>
              <a:rPr lang="en-US" altLang="zh-TW" sz="2000" dirty="0" smtClean="0">
                <a:solidFill>
                  <a:srgbClr val="92D050"/>
                </a:solidFill>
              </a:rPr>
              <a:t>//[Skill’s name] [Skill’s damage]</a:t>
            </a:r>
          </a:p>
          <a:p>
            <a:r>
              <a:rPr lang="en-US" altLang="zh-TW" sz="2000" dirty="0" err="1" smtClean="0"/>
              <a:t>Fire_Punch</a:t>
            </a:r>
            <a:r>
              <a:rPr lang="en-US" altLang="zh-TW" sz="2000" dirty="0" smtClean="0"/>
              <a:t> 75</a:t>
            </a:r>
          </a:p>
          <a:p>
            <a:r>
              <a:rPr lang="en-US" altLang="zh-TW" sz="2000" dirty="0" err="1" smtClean="0"/>
              <a:t>Fire_Burst</a:t>
            </a:r>
            <a:r>
              <a:rPr lang="en-US" altLang="zh-TW" sz="2000" dirty="0" smtClean="0"/>
              <a:t> 70</a:t>
            </a:r>
          </a:p>
          <a:p>
            <a:r>
              <a:rPr lang="en-US" altLang="zh-TW" sz="2000" dirty="0" err="1" smtClean="0"/>
              <a:t>Mach_Punch</a:t>
            </a:r>
            <a:r>
              <a:rPr lang="en-US" altLang="zh-TW" sz="2000" dirty="0" smtClean="0"/>
              <a:t> 40</a:t>
            </a:r>
          </a:p>
          <a:p>
            <a:endParaRPr lang="en-US" altLang="zh-TW" dirty="0" smtClean="0"/>
          </a:p>
        </p:txBody>
      </p:sp>
      <p:sp>
        <p:nvSpPr>
          <p:cNvPr id="5" name="向右箭號 4"/>
          <p:cNvSpPr/>
          <p:nvPr/>
        </p:nvSpPr>
        <p:spPr>
          <a:xfrm>
            <a:off x="251520" y="2132856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251520" y="4114428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-91831" y="3767059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pokemon2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91831" y="1836432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pokemon1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68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Format of Input </a:t>
            </a:r>
            <a:r>
              <a:rPr lang="en-US" altLang="zh-TW" dirty="0" smtClean="0"/>
              <a:t>(Battle)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DC4CF4-7215-4EAB-9C5B-BC8682D149E6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4				</a:t>
            </a:r>
            <a:r>
              <a:rPr lang="en-US" altLang="zh-TW" sz="2000" dirty="0" smtClean="0">
                <a:solidFill>
                  <a:srgbClr val="92D050"/>
                </a:solidFill>
              </a:rPr>
              <a:t>//[Number of Round]</a:t>
            </a:r>
          </a:p>
          <a:p>
            <a:r>
              <a:rPr lang="en-US" altLang="zh-TW" sz="2000" dirty="0" smtClean="0"/>
              <a:t>1 3				</a:t>
            </a:r>
            <a:r>
              <a:rPr lang="en-US" altLang="zh-TW" sz="2000" dirty="0" smtClean="0">
                <a:solidFill>
                  <a:srgbClr val="92D050"/>
                </a:solidFill>
              </a:rPr>
              <a:t>//[</a:t>
            </a:r>
            <a:r>
              <a:rPr lang="en-US" altLang="zh-TW" sz="2000" dirty="0" err="1" smtClean="0">
                <a:solidFill>
                  <a:srgbClr val="92D050"/>
                </a:solidFill>
              </a:rPr>
              <a:t>Pokemon’s</a:t>
            </a:r>
            <a:r>
              <a:rPr lang="en-US" altLang="zh-TW" sz="2000" dirty="0" smtClean="0">
                <a:solidFill>
                  <a:srgbClr val="92D050"/>
                </a:solidFill>
              </a:rPr>
              <a:t> Number] [Skill’s number]</a:t>
            </a:r>
          </a:p>
          <a:p>
            <a:r>
              <a:rPr lang="en-US" altLang="zh-TW" sz="2000" dirty="0" smtClean="0"/>
              <a:t>2 4				</a:t>
            </a:r>
            <a:r>
              <a:rPr lang="en-US" altLang="zh-TW" sz="2000" dirty="0" smtClean="0">
                <a:solidFill>
                  <a:srgbClr val="92D050"/>
                </a:solidFill>
              </a:rPr>
              <a:t>//each round need two commends</a:t>
            </a:r>
          </a:p>
          <a:p>
            <a:r>
              <a:rPr lang="en-US" altLang="zh-TW" sz="2000" dirty="0" smtClean="0"/>
              <a:t>1 </a:t>
            </a:r>
            <a:r>
              <a:rPr lang="en-US" altLang="zh-TW" sz="2000" dirty="0" smtClean="0"/>
              <a:t>2</a:t>
            </a:r>
          </a:p>
          <a:p>
            <a:r>
              <a:rPr lang="en-US" altLang="zh-TW" sz="2000" dirty="0" smtClean="0"/>
              <a:t>2 1</a:t>
            </a:r>
            <a:endParaRPr lang="en-US" altLang="zh-TW" sz="2000" dirty="0" smtClean="0"/>
          </a:p>
          <a:p>
            <a:r>
              <a:rPr lang="en-US" altLang="zh-TW" sz="2000" dirty="0" smtClean="0"/>
              <a:t>1 4</a:t>
            </a:r>
          </a:p>
          <a:p>
            <a:r>
              <a:rPr lang="en-US" altLang="zh-TW" sz="2000" dirty="0" smtClean="0"/>
              <a:t>2 </a:t>
            </a:r>
            <a:r>
              <a:rPr lang="en-US" altLang="zh-TW" sz="2000" dirty="0" smtClean="0"/>
              <a:t>3</a:t>
            </a:r>
          </a:p>
          <a:p>
            <a:r>
              <a:rPr lang="en-US" altLang="zh-TW" sz="2000" dirty="0" smtClean="0"/>
              <a:t>1 2</a:t>
            </a:r>
          </a:p>
          <a:p>
            <a:r>
              <a:rPr lang="en-US" altLang="zh-TW" sz="2000" dirty="0" smtClean="0"/>
              <a:t>2 4</a:t>
            </a:r>
          </a:p>
          <a:p>
            <a:endParaRPr lang="zh-TW" altLang="en-US" sz="2000" dirty="0"/>
          </a:p>
        </p:txBody>
      </p:sp>
      <p:sp>
        <p:nvSpPr>
          <p:cNvPr id="6" name="向右箭號 5"/>
          <p:cNvSpPr/>
          <p:nvPr/>
        </p:nvSpPr>
        <p:spPr>
          <a:xfrm>
            <a:off x="323528" y="2132856"/>
            <a:ext cx="28912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323528" y="2924944"/>
            <a:ext cx="28912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323528" y="3717032"/>
            <a:ext cx="28912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323528" y="4509120"/>
            <a:ext cx="28912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-90303" y="1795438"/>
            <a:ext cx="82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round1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-90303" y="2565520"/>
            <a:ext cx="82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round2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-90303" y="3398258"/>
            <a:ext cx="82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round3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-91498" y="4126974"/>
            <a:ext cx="82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round4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4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Lab6 Homework – Attack function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DC4CF4-7215-4EAB-9C5B-BC8682D149E6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You need to write an “Attack function</a:t>
            </a:r>
            <a:r>
              <a:rPr lang="en-US" altLang="zh-TW" dirty="0" smtClean="0"/>
              <a:t>” to </a:t>
            </a:r>
            <a:r>
              <a:rPr lang="en-US" altLang="zh-TW" dirty="0" smtClean="0"/>
              <a:t>decrease the HP of the </a:t>
            </a:r>
            <a:r>
              <a:rPr lang="en-US" altLang="zh-TW" dirty="0" err="1" smtClean="0"/>
              <a:t>pokemon</a:t>
            </a:r>
            <a:r>
              <a:rPr lang="en-US" altLang="zh-TW" dirty="0" smtClean="0"/>
              <a:t>. </a:t>
            </a:r>
          </a:p>
          <a:p>
            <a:r>
              <a:rPr lang="en-US" altLang="zh-TW" dirty="0" smtClean="0"/>
              <a:t>The following figure is the damage computation of types.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140968"/>
            <a:ext cx="4627275" cy="340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2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r="22038"/>
          <a:stretch/>
        </p:blipFill>
        <p:spPr>
          <a:xfrm>
            <a:off x="1647237" y="1781337"/>
            <a:ext cx="3556920" cy="413352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Format of output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DC4CF4-7215-4EAB-9C5B-BC8682D149E6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flipH="1">
            <a:off x="4860031" y="2387607"/>
            <a:ext cx="773615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633647" y="2328755"/>
            <a:ext cx="322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Print after input all the </a:t>
            </a:r>
            <a:r>
              <a:rPr lang="en-US" altLang="zh-TW" dirty="0" err="1" smtClean="0"/>
              <a:t>pokemon</a:t>
            </a:r>
            <a:endParaRPr lang="zh-TW" altLang="en-US" dirty="0"/>
          </a:p>
        </p:txBody>
      </p:sp>
      <p:sp>
        <p:nvSpPr>
          <p:cNvPr id="9" name="向右箭號 8"/>
          <p:cNvSpPr/>
          <p:nvPr/>
        </p:nvSpPr>
        <p:spPr>
          <a:xfrm flipH="1">
            <a:off x="4792970" y="4355888"/>
            <a:ext cx="845622" cy="190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649452" y="4266431"/>
            <a:ext cx="309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Print the result after each round</a:t>
            </a:r>
            <a:endParaRPr lang="zh-TW" altLang="en-US" dirty="0"/>
          </a:p>
        </p:txBody>
      </p:sp>
      <p:sp>
        <p:nvSpPr>
          <p:cNvPr id="12" name="向右箭號 11"/>
          <p:cNvSpPr/>
          <p:nvPr/>
        </p:nvSpPr>
        <p:spPr>
          <a:xfrm flipH="1">
            <a:off x="4788024" y="5520125"/>
            <a:ext cx="845623" cy="22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652120" y="5446757"/>
            <a:ext cx="3594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Print all </a:t>
            </a:r>
            <a:r>
              <a:rPr lang="en-US" altLang="zh-TW" dirty="0" err="1" smtClean="0"/>
              <a:t>pokemon’s</a:t>
            </a:r>
            <a:r>
              <a:rPr lang="en-US" altLang="zh-TW" dirty="0" smtClean="0"/>
              <a:t> status after battle</a:t>
            </a:r>
            <a:endParaRPr lang="zh-TW" altLang="en-US" dirty="0"/>
          </a:p>
        </p:txBody>
      </p:sp>
      <p:cxnSp>
        <p:nvCxnSpPr>
          <p:cNvPr id="15" name="直線接點 14"/>
          <p:cNvCxnSpPr/>
          <p:nvPr/>
        </p:nvCxnSpPr>
        <p:spPr>
          <a:xfrm flipV="1">
            <a:off x="1625969" y="3573016"/>
            <a:ext cx="3578188" cy="636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619672" y="5373216"/>
            <a:ext cx="358448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66" y="2263843"/>
            <a:ext cx="1312467" cy="2732075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35496" y="1854485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 data set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85237" y="6093296"/>
            <a:ext cx="8047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There will be no point if the output format is wrong !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58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Learning Objectives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Polymorphism</a:t>
            </a:r>
          </a:p>
          <a:p>
            <a:endParaRPr lang="en-US" altLang="zh-TW" dirty="0"/>
          </a:p>
          <a:p>
            <a:r>
              <a:rPr lang="en-US" altLang="zh-TW" dirty="0" smtClean="0"/>
              <a:t>Virtual </a:t>
            </a:r>
            <a:r>
              <a:rPr lang="en-US" altLang="zh-TW" dirty="0" smtClean="0"/>
              <a:t>functions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Abstract classes and pure virtual functions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DC4CF4-7215-4EAB-9C5B-BC8682D149E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Polymorphism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DC4CF4-7215-4EAB-9C5B-BC8682D149E6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Polymorphism</a:t>
            </a:r>
          </a:p>
          <a:p>
            <a:pPr lvl="1"/>
            <a:r>
              <a:rPr lang="en-US" altLang="zh-TW" dirty="0" smtClean="0"/>
              <a:t>While accessing a member function, the correct version based on the actual calling object is always invoked</a:t>
            </a:r>
          </a:p>
          <a:p>
            <a:pPr lvl="1"/>
            <a:r>
              <a:rPr lang="en-US" altLang="zh-TW" dirty="0" smtClean="0"/>
              <a:t>Namely, the behavior of calling a member function through a pointer/reference may be </a:t>
            </a:r>
            <a:r>
              <a:rPr lang="en-US" altLang="zh-TW" dirty="0" smtClean="0">
                <a:solidFill>
                  <a:srgbClr val="0070C0"/>
                </a:solidFill>
              </a:rPr>
              <a:t>different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Wingdings" pitchFamily="2" charset="2"/>
              </a:rPr>
              <a:t> </a:t>
            </a:r>
            <a:r>
              <a:rPr lang="en-US" altLang="zh-TW" dirty="0" smtClean="0">
                <a:solidFill>
                  <a:srgbClr val="0070C0"/>
                </a:solidFill>
              </a:rPr>
              <a:t>polymorphic</a:t>
            </a:r>
          </a:p>
          <a:p>
            <a:r>
              <a:rPr lang="en-US" altLang="zh-TW" dirty="0" smtClean="0"/>
              <a:t>In C++, polymorphism is achieved through</a:t>
            </a:r>
          </a:p>
          <a:p>
            <a:pPr lvl="1"/>
            <a:r>
              <a:rPr lang="en-US" altLang="zh-TW" dirty="0" smtClean="0"/>
              <a:t>Virtual functions, and</a:t>
            </a:r>
          </a:p>
          <a:p>
            <a:pPr lvl="1"/>
            <a:r>
              <a:rPr lang="en-US" altLang="zh-TW" dirty="0" smtClean="0"/>
              <a:t>Manipulating objects through </a:t>
            </a:r>
            <a:r>
              <a:rPr lang="en-US" altLang="zh-TW" dirty="0" smtClean="0">
                <a:solidFill>
                  <a:srgbClr val="0070C0"/>
                </a:solidFill>
              </a:rPr>
              <a:t>pointers</a:t>
            </a:r>
            <a:r>
              <a:rPr lang="en-US" altLang="zh-TW" dirty="0" smtClean="0"/>
              <a:t> or </a:t>
            </a:r>
            <a:r>
              <a:rPr lang="en-US" altLang="zh-TW" dirty="0" smtClean="0">
                <a:solidFill>
                  <a:srgbClr val="0070C0"/>
                </a:solidFill>
              </a:rPr>
              <a:t>references</a:t>
            </a:r>
          </a:p>
          <a:p>
            <a:r>
              <a:rPr lang="en-US" altLang="zh-TW" dirty="0" smtClean="0"/>
              <a:t>A class with virtual functions is called a </a:t>
            </a:r>
            <a:r>
              <a:rPr lang="en-US" altLang="zh-TW" dirty="0" smtClean="0">
                <a:solidFill>
                  <a:srgbClr val="0070C0"/>
                </a:solidFill>
              </a:rPr>
              <a:t>polymorphic class</a:t>
            </a:r>
          </a:p>
          <a:p>
            <a:r>
              <a:rPr lang="en-US" altLang="zh-TW" dirty="0" smtClean="0"/>
              <a:t>Polymorphism is another cornerstone of OOP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Virtual vs. Non-Virtual Functions (1/2)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DC4CF4-7215-4EAB-9C5B-BC8682D149E6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For non-virtual (member) functions</a:t>
            </a:r>
          </a:p>
          <a:p>
            <a:pPr lvl="1"/>
            <a:r>
              <a:rPr lang="en-US" altLang="zh-TW" dirty="0" smtClean="0"/>
              <a:t>Function calls are </a:t>
            </a:r>
            <a:r>
              <a:rPr lang="en-US" altLang="zh-TW" b="1" dirty="0" smtClean="0">
                <a:solidFill>
                  <a:srgbClr val="0070C0"/>
                </a:solidFill>
              </a:rPr>
              <a:t>STATICALLY bound</a:t>
            </a:r>
            <a:r>
              <a:rPr lang="en-US" altLang="zh-TW" dirty="0" smtClean="0"/>
              <a:t> (i.e., bound at </a:t>
            </a:r>
            <a:r>
              <a:rPr lang="en-US" altLang="zh-TW" dirty="0" smtClean="0">
                <a:solidFill>
                  <a:srgbClr val="0070C0"/>
                </a:solidFill>
              </a:rPr>
              <a:t>compile time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63688" y="3933056"/>
            <a:ext cx="67687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void f() {</a:t>
            </a:r>
          </a:p>
          <a:p>
            <a:r>
              <a:rPr lang="en-US" altLang="zh-TW" dirty="0" smtClean="0"/>
              <a:t>     B </a:t>
            </a:r>
            <a:r>
              <a:rPr lang="en-US" altLang="zh-TW" dirty="0" err="1" smtClean="0"/>
              <a:t>b</a:t>
            </a:r>
            <a:r>
              <a:rPr lang="en-US" altLang="zh-TW" dirty="0" smtClean="0"/>
              <a:t>, *</a:t>
            </a:r>
            <a:r>
              <a:rPr lang="en-US" altLang="zh-TW" dirty="0" err="1" smtClean="0"/>
              <a:t>pB</a:t>
            </a:r>
            <a:r>
              <a:rPr lang="en-US" altLang="zh-TW" dirty="0" smtClean="0"/>
              <a:t>= &amp;</a:t>
            </a:r>
            <a:r>
              <a:rPr lang="en-US" altLang="zh-TW" dirty="0" smtClean="0"/>
              <a:t>b;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en-US" altLang="zh-TW" dirty="0" smtClean="0"/>
              <a:t>D </a:t>
            </a:r>
            <a:r>
              <a:rPr lang="en-US" altLang="zh-TW" dirty="0" smtClean="0"/>
              <a:t>d, *</a:t>
            </a:r>
            <a:r>
              <a:rPr lang="en-US" altLang="zh-TW" dirty="0" err="1" smtClean="0"/>
              <a:t>pD</a:t>
            </a:r>
            <a:r>
              <a:rPr lang="en-US" altLang="zh-TW" dirty="0" smtClean="0"/>
              <a:t>= &amp;d;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err="1" smtClean="0"/>
              <a:t>b.mf</a:t>
            </a:r>
            <a:r>
              <a:rPr lang="en-US" altLang="zh-TW" dirty="0" smtClean="0"/>
              <a:t>();      </a:t>
            </a:r>
            <a:r>
              <a:rPr lang="en-US" altLang="zh-TW" dirty="0" smtClean="0">
                <a:solidFill>
                  <a:srgbClr val="00B050"/>
                </a:solidFill>
              </a:rPr>
              <a:t>// statically binding </a:t>
            </a:r>
            <a:r>
              <a:rPr lang="en-US" altLang="zh-TW" dirty="0" smtClean="0">
                <a:solidFill>
                  <a:srgbClr val="00B050"/>
                </a:solidFill>
                <a:sym typeface="Wingdings" pitchFamily="2" charset="2"/>
              </a:rPr>
              <a:t> </a:t>
            </a:r>
            <a:r>
              <a:rPr lang="en-US" altLang="zh-TW" dirty="0" smtClean="0">
                <a:solidFill>
                  <a:srgbClr val="00B050"/>
                </a:solidFill>
              </a:rPr>
              <a:t>b is of type B </a:t>
            </a:r>
            <a:r>
              <a:rPr lang="en-US" altLang="zh-TW" dirty="0" smtClean="0">
                <a:solidFill>
                  <a:srgbClr val="00B050"/>
                </a:solidFill>
                <a:sym typeface="Wingdings" pitchFamily="2" charset="2"/>
              </a:rPr>
              <a:t> </a:t>
            </a:r>
            <a:r>
              <a:rPr lang="en-US" altLang="zh-TW" dirty="0" smtClean="0">
                <a:solidFill>
                  <a:srgbClr val="00B050"/>
                </a:solidFill>
              </a:rPr>
              <a:t>call </a:t>
            </a:r>
            <a:r>
              <a:rPr lang="en-US" altLang="zh-TW" b="1" dirty="0" smtClean="0">
                <a:solidFill>
                  <a:srgbClr val="0070C0"/>
                </a:solidFill>
              </a:rPr>
              <a:t>B</a:t>
            </a:r>
            <a:r>
              <a:rPr lang="en-US" altLang="zh-TW" dirty="0" smtClean="0">
                <a:solidFill>
                  <a:srgbClr val="00B050"/>
                </a:solidFill>
              </a:rPr>
              <a:t>::mf()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err="1" smtClean="0"/>
              <a:t>d.mf</a:t>
            </a:r>
            <a:r>
              <a:rPr lang="en-US" altLang="zh-TW" dirty="0" smtClean="0"/>
              <a:t>();      </a:t>
            </a:r>
            <a:r>
              <a:rPr lang="en-US" altLang="zh-TW" dirty="0" smtClean="0">
                <a:solidFill>
                  <a:srgbClr val="00B050"/>
                </a:solidFill>
              </a:rPr>
              <a:t>// statically binding </a:t>
            </a:r>
            <a:r>
              <a:rPr lang="en-US" altLang="zh-TW" dirty="0" smtClean="0">
                <a:solidFill>
                  <a:srgbClr val="00B050"/>
                </a:solidFill>
                <a:sym typeface="Wingdings" pitchFamily="2" charset="2"/>
              </a:rPr>
              <a:t> </a:t>
            </a:r>
            <a:r>
              <a:rPr lang="en-US" altLang="zh-TW" dirty="0" smtClean="0">
                <a:solidFill>
                  <a:srgbClr val="00B050"/>
                </a:solidFill>
              </a:rPr>
              <a:t>d is of type D</a:t>
            </a:r>
            <a:r>
              <a:rPr lang="en-US" altLang="zh-TW" dirty="0" smtClean="0">
                <a:solidFill>
                  <a:srgbClr val="00B050"/>
                </a:solidFill>
                <a:sym typeface="Wingdings" pitchFamily="2" charset="2"/>
              </a:rPr>
              <a:t>  </a:t>
            </a:r>
            <a:r>
              <a:rPr lang="en-US" altLang="zh-TW" dirty="0" smtClean="0">
                <a:solidFill>
                  <a:srgbClr val="00B050"/>
                </a:solidFill>
              </a:rPr>
              <a:t>call </a:t>
            </a:r>
            <a:r>
              <a:rPr lang="en-US" altLang="zh-TW" b="1" dirty="0" smtClean="0">
                <a:solidFill>
                  <a:srgbClr val="FFC000"/>
                </a:solidFill>
              </a:rPr>
              <a:t>D</a:t>
            </a:r>
            <a:r>
              <a:rPr lang="en-US" altLang="zh-TW" dirty="0" smtClean="0">
                <a:solidFill>
                  <a:srgbClr val="00B050"/>
                </a:solidFill>
              </a:rPr>
              <a:t>::mf()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err="1" smtClean="0"/>
              <a:t>pB</a:t>
            </a:r>
            <a:r>
              <a:rPr lang="en-US" altLang="zh-TW" dirty="0" smtClean="0"/>
              <a:t>-&gt;mf(); </a:t>
            </a:r>
            <a:r>
              <a:rPr lang="en-US" altLang="zh-TW" dirty="0" smtClean="0">
                <a:solidFill>
                  <a:srgbClr val="00B050"/>
                </a:solidFill>
              </a:rPr>
              <a:t>// statically binding </a:t>
            </a:r>
            <a:r>
              <a:rPr lang="en-US" altLang="zh-TW" dirty="0" smtClean="0">
                <a:solidFill>
                  <a:srgbClr val="00B050"/>
                </a:solidFill>
                <a:sym typeface="Wingdings" pitchFamily="2" charset="2"/>
              </a:rPr>
              <a:t> </a:t>
            </a:r>
            <a:r>
              <a:rPr lang="en-US" altLang="zh-TW" dirty="0" err="1" smtClean="0">
                <a:solidFill>
                  <a:srgbClr val="00B050"/>
                </a:solidFill>
              </a:rPr>
              <a:t>pB</a:t>
            </a:r>
            <a:r>
              <a:rPr lang="en-US" altLang="zh-TW" dirty="0" smtClean="0">
                <a:solidFill>
                  <a:srgbClr val="00B050"/>
                </a:solidFill>
              </a:rPr>
              <a:t> is of type B*</a:t>
            </a:r>
            <a:r>
              <a:rPr lang="en-US" altLang="zh-TW" dirty="0" smtClean="0">
                <a:solidFill>
                  <a:srgbClr val="00B050"/>
                </a:solidFill>
                <a:sym typeface="Wingdings" pitchFamily="2" charset="2"/>
              </a:rPr>
              <a:t>  </a:t>
            </a:r>
            <a:r>
              <a:rPr lang="en-US" altLang="zh-TW" dirty="0" smtClean="0">
                <a:solidFill>
                  <a:srgbClr val="00B050"/>
                </a:solidFill>
              </a:rPr>
              <a:t>call </a:t>
            </a:r>
            <a:r>
              <a:rPr lang="en-US" altLang="zh-TW" b="1" dirty="0" smtClean="0">
                <a:solidFill>
                  <a:srgbClr val="0070C0"/>
                </a:solidFill>
              </a:rPr>
              <a:t>B</a:t>
            </a:r>
            <a:r>
              <a:rPr lang="en-US" altLang="zh-TW" dirty="0" smtClean="0">
                <a:solidFill>
                  <a:srgbClr val="00B050"/>
                </a:solidFill>
              </a:rPr>
              <a:t>::mf()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err="1" smtClean="0"/>
              <a:t>pD</a:t>
            </a:r>
            <a:r>
              <a:rPr lang="en-US" altLang="zh-TW" dirty="0" smtClean="0"/>
              <a:t>-&gt;mf(); </a:t>
            </a:r>
            <a:r>
              <a:rPr lang="en-US" altLang="zh-TW" dirty="0" smtClean="0">
                <a:solidFill>
                  <a:srgbClr val="00B050"/>
                </a:solidFill>
              </a:rPr>
              <a:t>// statically binding </a:t>
            </a:r>
            <a:r>
              <a:rPr lang="en-US" altLang="zh-TW" dirty="0" smtClean="0">
                <a:solidFill>
                  <a:srgbClr val="00B050"/>
                </a:solidFill>
                <a:sym typeface="Wingdings" pitchFamily="2" charset="2"/>
              </a:rPr>
              <a:t> </a:t>
            </a:r>
            <a:r>
              <a:rPr lang="en-US" altLang="zh-TW" dirty="0" err="1" smtClean="0">
                <a:solidFill>
                  <a:srgbClr val="00B050"/>
                </a:solidFill>
              </a:rPr>
              <a:t>pD</a:t>
            </a:r>
            <a:r>
              <a:rPr lang="en-US" altLang="zh-TW" dirty="0" smtClean="0">
                <a:solidFill>
                  <a:srgbClr val="00B050"/>
                </a:solidFill>
              </a:rPr>
              <a:t> is of type D*</a:t>
            </a:r>
            <a:r>
              <a:rPr lang="en-US" altLang="zh-TW" dirty="0" smtClean="0">
                <a:solidFill>
                  <a:srgbClr val="00B050"/>
                </a:solidFill>
                <a:sym typeface="Wingdings" pitchFamily="2" charset="2"/>
              </a:rPr>
              <a:t>  </a:t>
            </a:r>
            <a:r>
              <a:rPr lang="en-US" altLang="zh-TW" dirty="0" smtClean="0">
                <a:solidFill>
                  <a:srgbClr val="00B050"/>
                </a:solidFill>
              </a:rPr>
              <a:t>call </a:t>
            </a:r>
            <a:r>
              <a:rPr lang="en-US" altLang="zh-TW" b="1" dirty="0" smtClean="0">
                <a:solidFill>
                  <a:srgbClr val="FFC000"/>
                </a:solidFill>
              </a:rPr>
              <a:t>D</a:t>
            </a:r>
            <a:r>
              <a:rPr lang="en-US" altLang="zh-TW" dirty="0" smtClean="0">
                <a:solidFill>
                  <a:srgbClr val="00B050"/>
                </a:solidFill>
              </a:rPr>
              <a:t>::mf()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err="1" smtClean="0"/>
              <a:t>pB</a:t>
            </a:r>
            <a:r>
              <a:rPr lang="en-US" altLang="zh-TW" dirty="0" smtClean="0"/>
              <a:t>= &amp;d;  </a:t>
            </a:r>
            <a:r>
              <a:rPr lang="en-US" altLang="zh-TW" dirty="0" smtClean="0">
                <a:solidFill>
                  <a:srgbClr val="00B050"/>
                </a:solidFill>
              </a:rPr>
              <a:t>// ok, D is derived from B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err="1" smtClean="0"/>
              <a:t>pB</a:t>
            </a:r>
            <a:r>
              <a:rPr lang="en-US" altLang="zh-TW" dirty="0" smtClean="0"/>
              <a:t>-&gt;mf(); </a:t>
            </a:r>
            <a:r>
              <a:rPr lang="en-US" altLang="zh-TW" dirty="0" smtClean="0">
                <a:solidFill>
                  <a:srgbClr val="00B050"/>
                </a:solidFill>
              </a:rPr>
              <a:t>// still statically binding </a:t>
            </a:r>
            <a:r>
              <a:rPr lang="en-US" altLang="zh-TW" dirty="0" smtClean="0">
                <a:solidFill>
                  <a:srgbClr val="00B050"/>
                </a:solidFill>
                <a:sym typeface="Wingdings" pitchFamily="2" charset="2"/>
              </a:rPr>
              <a:t> </a:t>
            </a:r>
            <a:r>
              <a:rPr lang="en-US" altLang="zh-TW" dirty="0" err="1" smtClean="0">
                <a:solidFill>
                  <a:srgbClr val="00B050"/>
                </a:solidFill>
              </a:rPr>
              <a:t>pB</a:t>
            </a:r>
            <a:r>
              <a:rPr lang="en-US" altLang="zh-TW" dirty="0" smtClean="0">
                <a:solidFill>
                  <a:srgbClr val="00B050"/>
                </a:solidFill>
              </a:rPr>
              <a:t> is of type B*</a:t>
            </a:r>
            <a:r>
              <a:rPr lang="en-US" altLang="zh-TW" dirty="0" smtClean="0">
                <a:solidFill>
                  <a:srgbClr val="00B050"/>
                </a:solidFill>
                <a:sym typeface="Wingdings" pitchFamily="2" charset="2"/>
              </a:rPr>
              <a:t>  </a:t>
            </a:r>
            <a:r>
              <a:rPr lang="en-US" altLang="zh-TW" dirty="0" smtClean="0">
                <a:solidFill>
                  <a:srgbClr val="00B050"/>
                </a:solidFill>
              </a:rPr>
              <a:t>call </a:t>
            </a:r>
            <a:r>
              <a:rPr lang="en-US" altLang="zh-TW" b="1" dirty="0" smtClean="0">
                <a:solidFill>
                  <a:srgbClr val="0070C0"/>
                </a:solidFill>
              </a:rPr>
              <a:t>B</a:t>
            </a:r>
            <a:r>
              <a:rPr lang="en-US" altLang="zh-TW" dirty="0" smtClean="0">
                <a:solidFill>
                  <a:srgbClr val="00B050"/>
                </a:solidFill>
              </a:rPr>
              <a:t>::mf()</a:t>
            </a:r>
          </a:p>
          <a:p>
            <a:r>
              <a:rPr lang="en-US" altLang="zh-TW" dirty="0" smtClean="0"/>
              <a:t>}                  </a:t>
            </a:r>
            <a:r>
              <a:rPr lang="en-US" altLang="zh-TW" dirty="0" smtClean="0">
                <a:solidFill>
                  <a:srgbClr val="00B050"/>
                </a:solidFill>
              </a:rPr>
              <a:t>// though </a:t>
            </a:r>
            <a:r>
              <a:rPr lang="en-US" altLang="zh-TW" dirty="0" err="1" smtClean="0">
                <a:solidFill>
                  <a:srgbClr val="00B050"/>
                </a:solidFill>
              </a:rPr>
              <a:t>pB</a:t>
            </a:r>
            <a:r>
              <a:rPr lang="en-US" altLang="zh-TW" dirty="0" smtClean="0">
                <a:solidFill>
                  <a:srgbClr val="00B050"/>
                </a:solidFill>
              </a:rPr>
              <a:t> actually points to d (an object of type D) 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27584" y="2996952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</a:t>
            </a:r>
            <a:r>
              <a:rPr lang="en-US" altLang="zh-TW" b="1" dirty="0" smtClean="0">
                <a:solidFill>
                  <a:srgbClr val="0070C0"/>
                </a:solidFill>
              </a:rPr>
              <a:t>B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 public: void mf();</a:t>
            </a:r>
          </a:p>
          <a:p>
            <a:r>
              <a:rPr lang="en-US" altLang="zh-TW" dirty="0" smtClean="0"/>
              <a:t>};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139952" y="3009726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</a:t>
            </a:r>
            <a:r>
              <a:rPr lang="en-US" altLang="zh-TW" b="1" dirty="0" smtClean="0">
                <a:solidFill>
                  <a:srgbClr val="FFC000"/>
                </a:solidFill>
              </a:rPr>
              <a:t>D</a:t>
            </a:r>
            <a:r>
              <a:rPr lang="en-US" altLang="zh-TW" dirty="0" smtClean="0"/>
              <a:t>:public </a:t>
            </a:r>
            <a:r>
              <a:rPr lang="en-US" altLang="zh-TW" b="1" dirty="0" smtClean="0">
                <a:solidFill>
                  <a:srgbClr val="0070C0"/>
                </a:solidFill>
              </a:rPr>
              <a:t>B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 public: void mf(); </a:t>
            </a:r>
            <a:r>
              <a:rPr lang="en-US" altLang="zh-TW" dirty="0" smtClean="0">
                <a:solidFill>
                  <a:srgbClr val="00B050"/>
                </a:solidFill>
              </a:rPr>
              <a:t>//</a:t>
            </a:r>
            <a:r>
              <a:rPr lang="en-US" altLang="zh-TW" dirty="0" smtClean="0">
                <a:solidFill>
                  <a:srgbClr val="FF0000"/>
                </a:solidFill>
              </a:rPr>
              <a:t>redefine</a:t>
            </a:r>
            <a:r>
              <a:rPr lang="en-US" altLang="zh-TW" dirty="0" smtClean="0">
                <a:solidFill>
                  <a:srgbClr val="00B050"/>
                </a:solidFill>
              </a:rPr>
              <a:t> mf();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Virtual vs. Non-Virtual Functions (2/2)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DC4CF4-7215-4EAB-9C5B-BC8682D149E6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For virtual (member) functions</a:t>
            </a:r>
          </a:p>
          <a:p>
            <a:pPr lvl="1"/>
            <a:r>
              <a:rPr lang="en-US" altLang="zh-TW" dirty="0" smtClean="0"/>
              <a:t>Must be non-static member functions</a:t>
            </a:r>
          </a:p>
          <a:p>
            <a:pPr lvl="1"/>
            <a:r>
              <a:rPr lang="en-US" altLang="zh-TW" dirty="0" smtClean="0"/>
              <a:t>Function calls are </a:t>
            </a:r>
            <a:r>
              <a:rPr lang="en-US" altLang="zh-TW" b="1" dirty="0" smtClean="0">
                <a:solidFill>
                  <a:srgbClr val="0070C0"/>
                </a:solidFill>
              </a:rPr>
              <a:t>DYNAMICALLY bound</a:t>
            </a:r>
            <a:r>
              <a:rPr lang="en-US" altLang="zh-TW" dirty="0" smtClean="0"/>
              <a:t> (i.e., bound at </a:t>
            </a:r>
            <a:r>
              <a:rPr lang="en-US" altLang="zh-TW" dirty="0" smtClean="0">
                <a:solidFill>
                  <a:srgbClr val="0070C0"/>
                </a:solidFill>
              </a:rPr>
              <a:t>runtime</a:t>
            </a:r>
            <a:r>
              <a:rPr lang="en-US" altLang="zh-TW" dirty="0" smtClean="0"/>
              <a:t>) if they are invoked through </a:t>
            </a:r>
            <a:r>
              <a:rPr lang="en-US" altLang="zh-TW" dirty="0" smtClean="0">
                <a:solidFill>
                  <a:srgbClr val="0070C0"/>
                </a:solidFill>
              </a:rPr>
              <a:t>pointers</a:t>
            </a:r>
            <a:r>
              <a:rPr lang="en-US" altLang="zh-TW" dirty="0" smtClean="0"/>
              <a:t> or </a:t>
            </a:r>
            <a:r>
              <a:rPr lang="en-US" altLang="zh-TW" dirty="0" smtClean="0">
                <a:solidFill>
                  <a:srgbClr val="0070C0"/>
                </a:solidFill>
              </a:rPr>
              <a:t>references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004048" y="3573016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</a:t>
            </a:r>
            <a:r>
              <a:rPr lang="en-US" altLang="zh-TW" b="1" dirty="0" smtClean="0">
                <a:solidFill>
                  <a:srgbClr val="0070C0"/>
                </a:solidFill>
              </a:rPr>
              <a:t>B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 public: </a:t>
            </a:r>
            <a:r>
              <a:rPr lang="en-US" altLang="zh-TW" dirty="0" smtClean="0">
                <a:solidFill>
                  <a:srgbClr val="FF0000"/>
                </a:solidFill>
              </a:rPr>
              <a:t>virtual</a:t>
            </a:r>
            <a:r>
              <a:rPr lang="en-US" altLang="zh-TW" dirty="0" smtClean="0"/>
              <a:t> void mf();</a:t>
            </a:r>
          </a:p>
          <a:p>
            <a:r>
              <a:rPr lang="en-US" altLang="zh-TW" dirty="0" smtClean="0"/>
              <a:t>};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004048" y="4581128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</a:t>
            </a:r>
            <a:r>
              <a:rPr lang="en-US" altLang="zh-TW" b="1" dirty="0" smtClean="0">
                <a:solidFill>
                  <a:srgbClr val="FFC000"/>
                </a:solidFill>
              </a:rPr>
              <a:t>D</a:t>
            </a:r>
            <a:r>
              <a:rPr lang="en-US" altLang="zh-TW" dirty="0" smtClean="0"/>
              <a:t>:public </a:t>
            </a:r>
            <a:r>
              <a:rPr lang="en-US" altLang="zh-TW" b="1" dirty="0" smtClean="0">
                <a:solidFill>
                  <a:srgbClr val="0070C0"/>
                </a:solidFill>
              </a:rPr>
              <a:t>B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 public: void mf(); </a:t>
            </a:r>
            <a:r>
              <a:rPr lang="en-US" altLang="zh-TW" dirty="0" smtClean="0">
                <a:solidFill>
                  <a:srgbClr val="00B050"/>
                </a:solidFill>
              </a:rPr>
              <a:t>//</a:t>
            </a:r>
            <a:r>
              <a:rPr lang="en-US" altLang="zh-TW" dirty="0" smtClean="0">
                <a:solidFill>
                  <a:srgbClr val="FF0000"/>
                </a:solidFill>
              </a:rPr>
              <a:t>override</a:t>
            </a:r>
            <a:r>
              <a:rPr lang="en-US" altLang="zh-TW" dirty="0" smtClean="0">
                <a:solidFill>
                  <a:srgbClr val="00B050"/>
                </a:solidFill>
              </a:rPr>
              <a:t> mf();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55576" y="4293096"/>
            <a:ext cx="7488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void f() {</a:t>
            </a:r>
          </a:p>
          <a:p>
            <a:r>
              <a:rPr lang="en-US" altLang="zh-TW" dirty="0" smtClean="0"/>
              <a:t>     B </a:t>
            </a:r>
            <a:r>
              <a:rPr lang="en-US" altLang="zh-TW" dirty="0" err="1" smtClean="0"/>
              <a:t>b</a:t>
            </a:r>
            <a:r>
              <a:rPr lang="en-US" altLang="zh-TW" dirty="0" smtClean="0"/>
              <a:t>, *</a:t>
            </a:r>
            <a:r>
              <a:rPr lang="en-US" altLang="zh-TW" dirty="0" err="1" smtClean="0"/>
              <a:t>pB</a:t>
            </a:r>
            <a:r>
              <a:rPr lang="en-US" altLang="zh-TW" dirty="0" smtClean="0"/>
              <a:t>= &amp;b; 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en-US" altLang="zh-TW" dirty="0" smtClean="0"/>
              <a:t>D </a:t>
            </a:r>
            <a:r>
              <a:rPr lang="en-US" altLang="zh-TW" dirty="0" err="1" smtClean="0"/>
              <a:t>d</a:t>
            </a:r>
            <a:r>
              <a:rPr lang="en-US" altLang="zh-TW" dirty="0" smtClean="0"/>
              <a:t>, *</a:t>
            </a:r>
            <a:r>
              <a:rPr lang="en-US" altLang="zh-TW" dirty="0" err="1" smtClean="0"/>
              <a:t>pD</a:t>
            </a:r>
            <a:r>
              <a:rPr lang="en-US" altLang="zh-TW" dirty="0" smtClean="0"/>
              <a:t>= &amp;d;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err="1" smtClean="0"/>
              <a:t>b.mf</a:t>
            </a:r>
            <a:r>
              <a:rPr lang="en-US" altLang="zh-TW" dirty="0" smtClean="0"/>
              <a:t>();  </a:t>
            </a:r>
            <a:r>
              <a:rPr lang="en-US" altLang="zh-TW" dirty="0" err="1" smtClean="0"/>
              <a:t>d.mf</a:t>
            </a:r>
            <a:r>
              <a:rPr lang="en-US" altLang="zh-TW" dirty="0" smtClean="0"/>
              <a:t>(); 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err="1" smtClean="0"/>
              <a:t>pB</a:t>
            </a:r>
            <a:r>
              <a:rPr lang="en-US" altLang="zh-TW" dirty="0" smtClean="0"/>
              <a:t>-&gt;mf();  </a:t>
            </a:r>
            <a:r>
              <a:rPr lang="en-US" altLang="zh-TW" dirty="0" err="1" smtClean="0"/>
              <a:t>pD</a:t>
            </a:r>
            <a:r>
              <a:rPr lang="en-US" altLang="zh-TW" dirty="0" smtClean="0"/>
              <a:t>-&gt;mf();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r>
              <a:rPr lang="en-US" altLang="zh-TW" dirty="0" smtClean="0"/>
              <a:t>     </a:t>
            </a:r>
            <a:r>
              <a:rPr lang="en-US" altLang="zh-TW" dirty="0" err="1" smtClean="0"/>
              <a:t>pB</a:t>
            </a:r>
            <a:r>
              <a:rPr lang="en-US" altLang="zh-TW" dirty="0" smtClean="0"/>
              <a:t>= &amp;d;  </a:t>
            </a:r>
            <a:r>
              <a:rPr lang="en-US" altLang="zh-TW" dirty="0" smtClean="0">
                <a:solidFill>
                  <a:srgbClr val="00B050"/>
                </a:solidFill>
              </a:rPr>
              <a:t>// ok, D is derived from B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err="1" smtClean="0"/>
              <a:t>pB</a:t>
            </a:r>
            <a:r>
              <a:rPr lang="en-US" altLang="zh-TW" dirty="0" smtClean="0"/>
              <a:t>-&gt;mf();</a:t>
            </a:r>
            <a:r>
              <a:rPr lang="en-US" altLang="zh-TW" dirty="0" smtClean="0">
                <a:solidFill>
                  <a:srgbClr val="00B050"/>
                </a:solidFill>
              </a:rPr>
              <a:t>// dynamically binding </a:t>
            </a:r>
            <a:r>
              <a:rPr lang="en-US" altLang="zh-TW" dirty="0" smtClean="0">
                <a:solidFill>
                  <a:srgbClr val="00B050"/>
                </a:solidFill>
                <a:sym typeface="Wingdings" pitchFamily="2" charset="2"/>
              </a:rPr>
              <a:t> </a:t>
            </a:r>
            <a:r>
              <a:rPr lang="en-US" altLang="zh-TW" dirty="0" err="1" smtClean="0">
                <a:solidFill>
                  <a:srgbClr val="00B050"/>
                </a:solidFill>
              </a:rPr>
              <a:t>pB</a:t>
            </a:r>
            <a:r>
              <a:rPr lang="en-US" altLang="zh-TW" dirty="0" smtClean="0">
                <a:solidFill>
                  <a:srgbClr val="00B050"/>
                </a:solidFill>
              </a:rPr>
              <a:t> actually points to d</a:t>
            </a:r>
            <a:r>
              <a:rPr lang="en-US" altLang="zh-TW" dirty="0" smtClean="0">
                <a:solidFill>
                  <a:srgbClr val="00B050"/>
                </a:solidFill>
                <a:sym typeface="Wingdings" pitchFamily="2" charset="2"/>
              </a:rPr>
              <a:t>  </a:t>
            </a:r>
            <a:r>
              <a:rPr lang="en-US" altLang="zh-TW" dirty="0" smtClean="0">
                <a:solidFill>
                  <a:srgbClr val="00B050"/>
                </a:solidFill>
              </a:rPr>
              <a:t>call </a:t>
            </a:r>
            <a:r>
              <a:rPr lang="en-US" altLang="zh-TW" b="1" dirty="0" smtClean="0">
                <a:solidFill>
                  <a:srgbClr val="FFC000"/>
                </a:solidFill>
              </a:rPr>
              <a:t>D</a:t>
            </a:r>
            <a:r>
              <a:rPr lang="en-US" altLang="zh-TW" dirty="0" smtClean="0">
                <a:solidFill>
                  <a:srgbClr val="00B050"/>
                </a:solidFill>
              </a:rPr>
              <a:t>::mf()</a:t>
            </a:r>
          </a:p>
          <a:p>
            <a:r>
              <a:rPr lang="en-US" altLang="zh-TW" dirty="0" smtClean="0"/>
              <a:t>}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Concrete Class vs. Abstract Class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DC4CF4-7215-4EAB-9C5B-BC8682D149E6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Some concepts are </a:t>
            </a:r>
            <a:r>
              <a:rPr lang="en-US" altLang="zh-TW" dirty="0" smtClean="0">
                <a:solidFill>
                  <a:srgbClr val="0070C0"/>
                </a:solidFill>
              </a:rPr>
              <a:t>concrete</a:t>
            </a:r>
            <a:r>
              <a:rPr lang="en-US" altLang="zh-TW" dirty="0" smtClean="0"/>
              <a:t> and some are </a:t>
            </a:r>
            <a:r>
              <a:rPr lang="en-US" altLang="zh-TW" dirty="0" smtClean="0">
                <a:solidFill>
                  <a:srgbClr val="0070C0"/>
                </a:solidFill>
              </a:rPr>
              <a:t>abstract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Abstract classes: Shape and Polygon</a:t>
            </a:r>
          </a:p>
          <a:p>
            <a:pPr lvl="1"/>
            <a:r>
              <a:rPr lang="en-US" altLang="zh-TW" dirty="0" smtClean="0"/>
              <a:t>e.g., no idea how to draw or rotate an arbitrary shape</a:t>
            </a:r>
          </a:p>
          <a:p>
            <a:pPr lvl="1"/>
            <a:r>
              <a:rPr lang="en-US" altLang="zh-TW" dirty="0" smtClean="0"/>
              <a:t>Objects of abstract classes should not exist (they are abstract)</a:t>
            </a:r>
          </a:p>
          <a:p>
            <a:r>
              <a:rPr lang="en-US" altLang="zh-TW" dirty="0" smtClean="0"/>
              <a:t>Concrete classes : Circle, Triangle and Quadrangle</a:t>
            </a:r>
          </a:p>
          <a:p>
            <a:pPr lvl="1"/>
            <a:r>
              <a:rPr lang="en-US" altLang="zh-TW" dirty="0" smtClean="0"/>
              <a:t>Objects of these types can exist</a:t>
            </a:r>
          </a:p>
          <a:p>
            <a:pPr lvl="1"/>
            <a:r>
              <a:rPr lang="en-US" altLang="zh-TW" dirty="0" smtClean="0"/>
              <a:t>They can be drawn, rotated, …</a:t>
            </a:r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132856"/>
            <a:ext cx="6480720" cy="1913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Pure Virtual Functions &amp; Abstract Class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DC4CF4-7215-4EAB-9C5B-BC8682D149E6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A class with one or more pure virtual functions is called an abstract class</a:t>
            </a:r>
          </a:p>
          <a:p>
            <a:r>
              <a:rPr lang="en-US" altLang="zh-TW" dirty="0" smtClean="0"/>
              <a:t>No objects of abstract class can be created in C++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87624" y="1556792"/>
            <a:ext cx="72728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class Shape {</a:t>
            </a:r>
          </a:p>
          <a:p>
            <a:r>
              <a:rPr lang="en-US" altLang="zh-TW" dirty="0" smtClean="0"/>
              <a:t>     public:</a:t>
            </a:r>
          </a:p>
          <a:p>
            <a:r>
              <a:rPr lang="en-US" altLang="zh-TW" dirty="0" smtClean="0"/>
              <a:t>     virtual void rotate(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 </a:t>
            </a:r>
            <a:r>
              <a:rPr lang="en-US" altLang="zh-TW" dirty="0" smtClean="0">
                <a:solidFill>
                  <a:srgbClr val="FF0000"/>
                </a:solidFill>
              </a:rPr>
              <a:t>= 0</a:t>
            </a:r>
            <a:r>
              <a:rPr lang="en-US" altLang="zh-TW" dirty="0" smtClean="0"/>
              <a:t>;  // </a:t>
            </a:r>
            <a:r>
              <a:rPr lang="en-US" altLang="zh-TW" dirty="0" smtClean="0">
                <a:solidFill>
                  <a:srgbClr val="FF0000"/>
                </a:solidFill>
              </a:rPr>
              <a:t>pure</a:t>
            </a:r>
            <a:r>
              <a:rPr lang="en-US" altLang="zh-TW" dirty="0" smtClean="0"/>
              <a:t> virtual function</a:t>
            </a:r>
          </a:p>
          <a:p>
            <a:r>
              <a:rPr lang="en-US" altLang="zh-TW" dirty="0" smtClean="0"/>
              <a:t>     virtual void draw() </a:t>
            </a:r>
            <a:r>
              <a:rPr lang="en-US" altLang="zh-TW" dirty="0" smtClean="0">
                <a:solidFill>
                  <a:srgbClr val="FF0000"/>
                </a:solidFill>
              </a:rPr>
              <a:t>= 0</a:t>
            </a:r>
            <a:r>
              <a:rPr lang="en-US" altLang="zh-TW" dirty="0" smtClean="0"/>
              <a:t>;      // </a:t>
            </a:r>
            <a:r>
              <a:rPr lang="en-US" altLang="zh-TW" dirty="0" smtClean="0">
                <a:solidFill>
                  <a:srgbClr val="FF0000"/>
                </a:solidFill>
              </a:rPr>
              <a:t>pure</a:t>
            </a:r>
            <a:r>
              <a:rPr lang="en-US" altLang="zh-TW" dirty="0" smtClean="0"/>
              <a:t> virtual function</a:t>
            </a:r>
          </a:p>
          <a:p>
            <a:r>
              <a:rPr lang="en-US" altLang="zh-TW" dirty="0" smtClean="0"/>
              <a:t>     virtual </a:t>
            </a:r>
            <a:r>
              <a:rPr lang="en-US" altLang="zh-TW" dirty="0" smtClean="0"/>
              <a:t>bool </a:t>
            </a:r>
            <a:r>
              <a:rPr lang="en-US" altLang="zh-TW" dirty="0" err="1" smtClean="0"/>
              <a:t>is_closed</a:t>
            </a:r>
            <a:r>
              <a:rPr lang="en-US" altLang="zh-TW" dirty="0" smtClean="0"/>
              <a:t>() </a:t>
            </a:r>
            <a:r>
              <a:rPr lang="en-US" altLang="zh-TW" dirty="0" smtClean="0">
                <a:solidFill>
                  <a:srgbClr val="FF0000"/>
                </a:solidFill>
              </a:rPr>
              <a:t>= 0</a:t>
            </a:r>
            <a:r>
              <a:rPr lang="en-US" altLang="zh-TW" dirty="0" smtClean="0"/>
              <a:t>; // </a:t>
            </a:r>
            <a:r>
              <a:rPr lang="en-US" altLang="zh-TW" dirty="0" smtClean="0">
                <a:solidFill>
                  <a:srgbClr val="FF0000"/>
                </a:solidFill>
              </a:rPr>
              <a:t>pure</a:t>
            </a:r>
            <a:r>
              <a:rPr lang="en-US" altLang="zh-TW" dirty="0" smtClean="0"/>
              <a:t> virtual function</a:t>
            </a:r>
          </a:p>
          <a:p>
            <a:r>
              <a:rPr lang="en-US" altLang="zh-TW" dirty="0" smtClean="0"/>
              <a:t>     // …                               // </a:t>
            </a:r>
            <a:r>
              <a:rPr lang="en-US" altLang="zh-TW" dirty="0" smtClean="0">
                <a:solidFill>
                  <a:srgbClr val="FF0000"/>
                </a:solidFill>
              </a:rPr>
              <a:t>only declaration; no definition</a:t>
            </a:r>
          </a:p>
          <a:p>
            <a:r>
              <a:rPr lang="en-US" altLang="zh-TW" dirty="0" smtClean="0"/>
              <a:t>};</a:t>
            </a:r>
          </a:p>
          <a:p>
            <a:r>
              <a:rPr lang="en-US" altLang="zh-TW" dirty="0" smtClean="0"/>
              <a:t>void f() {</a:t>
            </a:r>
          </a:p>
          <a:p>
            <a:r>
              <a:rPr lang="en-US" altLang="zh-TW" dirty="0" smtClean="0"/>
              <a:t>     Shape s; // </a:t>
            </a:r>
            <a:r>
              <a:rPr lang="en-US" altLang="zh-TW" dirty="0" smtClean="0">
                <a:solidFill>
                  <a:srgbClr val="FF0000"/>
                </a:solidFill>
              </a:rPr>
              <a:t>compilation error!</a:t>
            </a:r>
            <a:r>
              <a:rPr lang="en-US" altLang="zh-TW" dirty="0" smtClean="0"/>
              <a:t> it must be an error, or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err="1" smtClean="0"/>
              <a:t>s.draw</a:t>
            </a:r>
            <a:r>
              <a:rPr lang="en-US" altLang="zh-TW" dirty="0" smtClean="0"/>
              <a:t>(); //would be legal ; but draw() is a pure virtual function</a:t>
            </a:r>
          </a:p>
          <a:p>
            <a:r>
              <a:rPr lang="en-US" altLang="zh-TW" dirty="0" smtClean="0"/>
              <a:t>};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Abstract Base Class (ABC)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DC4CF4-7215-4EAB-9C5B-BC8682D149E6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Abstract class is always used as a base class </a:t>
            </a:r>
            <a:r>
              <a:rPr lang="en-US" altLang="zh-TW" dirty="0" smtClean="0">
                <a:sym typeface="Wingdings" pitchFamily="2" charset="2"/>
              </a:rPr>
              <a:t></a:t>
            </a:r>
            <a:r>
              <a:rPr lang="en-US" altLang="zh-TW" dirty="0" smtClean="0"/>
              <a:t>(ABC)</a:t>
            </a:r>
          </a:p>
          <a:p>
            <a:pPr lvl="1"/>
            <a:r>
              <a:rPr lang="en-US" altLang="zh-TW" dirty="0" smtClean="0"/>
              <a:t>You cannot create objects of abstract class</a:t>
            </a:r>
          </a:p>
          <a:p>
            <a:pPr lvl="1"/>
            <a:r>
              <a:rPr lang="en-US" altLang="zh-TW" dirty="0" smtClean="0"/>
              <a:t>It only makes sense that some classes derived from it and become concrete by overriding all pure functions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Abstract class specifies </a:t>
            </a:r>
            <a:r>
              <a:rPr lang="en-US" altLang="zh-TW" dirty="0" smtClean="0">
                <a:solidFill>
                  <a:srgbClr val="7030A0"/>
                </a:solidFill>
              </a:rPr>
              <a:t>interface</a:t>
            </a:r>
            <a:r>
              <a:rPr lang="en-US" altLang="zh-TW" dirty="0" smtClean="0"/>
              <a:t> requirements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 class derived from an ABC is still abstract if it doesn’t override </a:t>
            </a:r>
            <a:r>
              <a:rPr lang="en-US" altLang="zh-TW" b="1" dirty="0" smtClean="0">
                <a:solidFill>
                  <a:srgbClr val="FF0000"/>
                </a:solidFill>
              </a:rPr>
              <a:t>ALL</a:t>
            </a:r>
            <a:r>
              <a:rPr lang="en-US" altLang="zh-TW" dirty="0" smtClean="0"/>
              <a:t> inherited pure virtual functions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Lab6 Exercise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DC4CF4-7215-4EAB-9C5B-BC8682D149E6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Input: </a:t>
            </a:r>
            <a:r>
              <a:rPr lang="en-US" altLang="zh-TW" dirty="0" smtClean="0"/>
              <a:t>A set of shapes with side-information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Shape </a:t>
            </a:r>
            <a:r>
              <a:rPr lang="en-US" altLang="zh-TW" dirty="0" smtClean="0"/>
              <a:t>type: triangle, rectangle, square and circle</a:t>
            </a:r>
          </a:p>
          <a:p>
            <a:r>
              <a:rPr lang="en-US" altLang="zh-TW" dirty="0" smtClean="0">
                <a:solidFill>
                  <a:srgbClr val="0070C0"/>
                </a:solidFill>
              </a:rPr>
              <a:t>Output: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1) Calculate the perimeter of each shape.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2) Check if the shapes are legal or illegal, and </a:t>
            </a:r>
            <a:r>
              <a:rPr lang="en-US" altLang="zh-TW" dirty="0">
                <a:solidFill>
                  <a:srgbClr val="00B050"/>
                </a:solidFill>
              </a:rPr>
              <a:t>c</a:t>
            </a:r>
            <a:r>
              <a:rPr lang="en-US" altLang="zh-TW" dirty="0" smtClean="0">
                <a:solidFill>
                  <a:srgbClr val="00B050"/>
                </a:solidFill>
              </a:rPr>
              <a:t>lassify these shapes as the output. </a:t>
            </a:r>
          </a:p>
          <a:p>
            <a:r>
              <a:rPr lang="en-US" altLang="zh-TW" dirty="0" smtClean="0"/>
              <a:t>The rules are the below:</a:t>
            </a:r>
          </a:p>
          <a:p>
            <a:pPr lvl="1"/>
            <a:r>
              <a:rPr lang="en-US" altLang="zh-TW" dirty="0" smtClean="0"/>
              <a:t>For all shapes, all the numbers (length of size and radius) are greater than 0.</a:t>
            </a:r>
          </a:p>
          <a:p>
            <a:pPr lvl="1"/>
            <a:r>
              <a:rPr lang="en-US" altLang="zh-TW" dirty="0" smtClean="0"/>
              <a:t>For triangles, the sum of any two of the sizes is always greater then the other side.</a:t>
            </a:r>
          </a:p>
          <a:p>
            <a:pPr lvl="1"/>
            <a:r>
              <a:rPr lang="en-US" altLang="zh-TW" dirty="0" smtClean="0"/>
              <a:t>For rectangles,</a:t>
            </a:r>
            <a:br>
              <a:rPr lang="en-US" altLang="zh-TW" dirty="0" smtClean="0"/>
            </a:br>
            <a:r>
              <a:rPr lang="en-US" altLang="zh-TW" dirty="0" smtClean="0"/>
              <a:t>the up-side = down-side and right-side = left-side</a:t>
            </a:r>
          </a:p>
          <a:p>
            <a:pPr lvl="1"/>
            <a:r>
              <a:rPr lang="en-US" altLang="zh-TW" dirty="0" smtClean="0"/>
              <a:t>For squares, the four sides are identical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5897</TotalTime>
  <Words>1145</Words>
  <Application>Microsoft Office PowerPoint</Application>
  <PresentationFormat>如螢幕大小 (4:3)</PresentationFormat>
  <Paragraphs>211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Arial Unicode MS</vt:lpstr>
      <vt:lpstr>微軟正黑體</vt:lpstr>
      <vt:lpstr>新細明體</vt:lpstr>
      <vt:lpstr>Calibri</vt:lpstr>
      <vt:lpstr>Tw Cen MT</vt:lpstr>
      <vt:lpstr>Wingdings</vt:lpstr>
      <vt:lpstr>Wingdings 2</vt:lpstr>
      <vt:lpstr>中庸</vt:lpstr>
      <vt:lpstr>Lab6 Polymorphism and Virtual Functions </vt:lpstr>
      <vt:lpstr>Learning Objectives</vt:lpstr>
      <vt:lpstr>Polymorphism</vt:lpstr>
      <vt:lpstr>Virtual vs. Non-Virtual Functions (1/2)</vt:lpstr>
      <vt:lpstr>Virtual vs. Non-Virtual Functions (2/2)</vt:lpstr>
      <vt:lpstr>Concrete Class vs. Abstract Class</vt:lpstr>
      <vt:lpstr>Pure Virtual Functions &amp; Abstract Class</vt:lpstr>
      <vt:lpstr>Abstract Base Class (ABC)</vt:lpstr>
      <vt:lpstr>Lab6 Exercise</vt:lpstr>
      <vt:lpstr>Format of Input</vt:lpstr>
      <vt:lpstr>Constraints</vt:lpstr>
      <vt:lpstr>Output Format</vt:lpstr>
      <vt:lpstr>Lab6 Homework</vt:lpstr>
      <vt:lpstr>Lab6 Homework - Procedure</vt:lpstr>
      <vt:lpstr>Format of input (pokemon)</vt:lpstr>
      <vt:lpstr>Format of Input (Battle)</vt:lpstr>
      <vt:lpstr>Lab6 Homework – Attack function</vt:lpstr>
      <vt:lpstr>Format of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Lab10</dc:title>
  <dc:creator>cchsing</dc:creator>
  <cp:lastModifiedBy>Jiang</cp:lastModifiedBy>
  <cp:revision>120</cp:revision>
  <dcterms:created xsi:type="dcterms:W3CDTF">2011-05-21T06:51:19Z</dcterms:created>
  <dcterms:modified xsi:type="dcterms:W3CDTF">2018-05-17T05:31:17Z</dcterms:modified>
</cp:coreProperties>
</file>