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67" r:id="rId3"/>
    <p:sldId id="358" r:id="rId4"/>
    <p:sldId id="359" r:id="rId5"/>
    <p:sldId id="360" r:id="rId6"/>
    <p:sldId id="361" r:id="rId7"/>
    <p:sldId id="363" r:id="rId8"/>
    <p:sldId id="375" r:id="rId9"/>
    <p:sldId id="368" r:id="rId10"/>
    <p:sldId id="370" r:id="rId11"/>
    <p:sldId id="371" r:id="rId12"/>
    <p:sldId id="373" r:id="rId13"/>
    <p:sldId id="374" r:id="rId14"/>
    <p:sldId id="35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Lab2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Supervised Classification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Assignment </a:t>
            </a:r>
            <a:r>
              <a:rPr lang="en-US" altLang="zh-TW" dirty="0"/>
              <a:t>Regulation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use 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notebook(.</a:t>
            </a:r>
            <a:r>
              <a:rPr lang="en-US" altLang="zh-TW" dirty="0" err="1" smtClean="0"/>
              <a:t>ipynb</a:t>
            </a:r>
            <a:r>
              <a:rPr lang="en-US" altLang="zh-TW" dirty="0" smtClean="0"/>
              <a:t>) </a:t>
            </a:r>
            <a:r>
              <a:rPr lang="en-US" altLang="zh-TW" dirty="0"/>
              <a:t>or </a:t>
            </a:r>
            <a:r>
              <a:rPr lang="en-US" altLang="zh-TW" dirty="0" smtClean="0"/>
              <a:t>Python script(.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You don’t need to use GPU in this lab</a:t>
            </a:r>
          </a:p>
          <a:p>
            <a:r>
              <a:rPr lang="en-US" altLang="zh-TW" dirty="0" smtClean="0"/>
              <a:t>Package available</a:t>
            </a:r>
          </a:p>
          <a:p>
            <a:pPr lvl="1"/>
            <a:r>
              <a:rPr lang="en-US" altLang="zh-TW" dirty="0" err="1" smtClean="0"/>
              <a:t>numpy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pandas</a:t>
            </a:r>
          </a:p>
          <a:p>
            <a:pPr lvl="1"/>
            <a:r>
              <a:rPr lang="en-US" altLang="zh-TW" strike="sngStrike" dirty="0" err="1" smtClean="0">
                <a:solidFill>
                  <a:srgbClr val="FF0000"/>
                </a:solidFill>
              </a:rPr>
              <a:t>Scikit</a:t>
            </a:r>
            <a:r>
              <a:rPr lang="en-US" altLang="zh-TW" strike="sngStrike" dirty="0" smtClean="0">
                <a:solidFill>
                  <a:srgbClr val="FF0000"/>
                </a:solidFill>
              </a:rPr>
              <a:t>-learn</a:t>
            </a:r>
          </a:p>
          <a:p>
            <a:r>
              <a:rPr lang="en-US" altLang="zh-TW" dirty="0" smtClean="0"/>
              <a:t>Don’t cheat and don’t guess the answer by yourself</a:t>
            </a:r>
          </a:p>
          <a:p>
            <a:pPr lvl="1"/>
            <a:r>
              <a:rPr lang="en-US" altLang="zh-TW" dirty="0" smtClean="0"/>
              <a:t>I will run your code </a:t>
            </a:r>
          </a:p>
          <a:p>
            <a:pPr marL="457200" lvl="1" indent="0">
              <a:buNone/>
            </a:pPr>
            <a:endParaRPr lang="en-US" altLang="zh-TW" strike="sngStrike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trike="sngStrik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Lab2 </a:t>
            </a:r>
            <a:r>
              <a:rPr lang="en-US" altLang="zh-TW" dirty="0" err="1" smtClean="0"/>
              <a:t>Gading</a:t>
            </a:r>
            <a:r>
              <a:rPr lang="en-US" altLang="zh-TW" dirty="0" smtClean="0"/>
              <a:t> policy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Lab2(5%)</a:t>
                </a:r>
              </a:p>
              <a:p>
                <a:pPr lvl="1"/>
                <a:r>
                  <a:rPr lang="en-US" altLang="zh-TW" dirty="0" smtClean="0"/>
                  <a:t>Complete the homework and train </a:t>
                </a:r>
                <a:r>
                  <a:rPr lang="en-US" altLang="zh-TW" dirty="0"/>
                  <a:t>your </a:t>
                </a:r>
                <a:r>
                  <a:rPr lang="en-US" altLang="zh-TW" dirty="0" smtClean="0"/>
                  <a:t>classifier </a:t>
                </a:r>
                <a:r>
                  <a:rPr lang="en-US" altLang="zh-TW" dirty="0"/>
                  <a:t>to reach at least </a:t>
                </a:r>
                <a:r>
                  <a:rPr lang="en-US" altLang="zh-TW" dirty="0" smtClean="0"/>
                  <a:t>60% </a:t>
                </a:r>
                <a:r>
                  <a:rPr lang="en-US" altLang="zh-TW" dirty="0"/>
                  <a:t>test accuracy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(60%)</a:t>
                </a:r>
              </a:p>
              <a:p>
                <a:pPr lvl="1"/>
                <a:r>
                  <a:rPr lang="en-US" altLang="zh-TW" dirty="0" err="1" smtClean="0"/>
                  <a:t>Kaggle</a:t>
                </a:r>
                <a:r>
                  <a:rPr lang="en-US" altLang="zh-TW" dirty="0" smtClean="0"/>
                  <a:t> performance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(20%)</a:t>
                </a:r>
              </a:p>
              <a:p>
                <a:pPr lvl="2"/>
                <a:r>
                  <a:rPr lang="en-US" altLang="zh-TW" dirty="0"/>
                  <a:t>Assume there are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students on leaderboard and you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/>
                  <a:t> ranking, then you will get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 score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(20×(1−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/>
                  <a:t>Report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(20%)</a:t>
                </a:r>
              </a:p>
              <a:p>
                <a:pPr lvl="2"/>
                <a:r>
                  <a:rPr lang="en-US" altLang="zh-TW" dirty="0"/>
                  <a:t>Describe</a:t>
                </a:r>
                <a:r>
                  <a:rPr lang="en-US" altLang="zh-TW" dirty="0" smtClean="0"/>
                  <a:t> which classifier do you use</a:t>
                </a:r>
              </a:p>
              <a:p>
                <a:pPr lvl="2"/>
                <a:r>
                  <a:rPr lang="en-US" altLang="zh-TW" dirty="0" smtClean="0"/>
                  <a:t>Describe how do you do data preprocessing(feature engineering)</a:t>
                </a:r>
              </a:p>
              <a:p>
                <a:pPr lvl="2"/>
                <a:r>
                  <a:rPr lang="en-US" altLang="zh-TW" dirty="0" smtClean="0"/>
                  <a:t>Describe how do you improve the performance</a:t>
                </a:r>
              </a:p>
              <a:p>
                <a:pPr lvl="2"/>
                <a:r>
                  <a:rPr lang="en-US" altLang="zh-TW" dirty="0" smtClean="0"/>
                  <a:t>Difficulties </a:t>
                </a:r>
                <a:r>
                  <a:rPr lang="en-US" altLang="zh-TW" dirty="0"/>
                  <a:t>you encounter and how you solve </a:t>
                </a:r>
                <a:r>
                  <a:rPr lang="en-US" altLang="zh-TW" dirty="0" smtClean="0"/>
                  <a:t>it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</a:t>
            </a:r>
            <a:r>
              <a:rPr lang="en-US" altLang="zh-TW" dirty="0" smtClean="0"/>
              <a:t>2 </a:t>
            </a:r>
            <a:r>
              <a:rPr lang="en-US" altLang="zh-TW" dirty="0"/>
              <a:t>week </a:t>
            </a:r>
            <a:r>
              <a:rPr lang="en-US" altLang="zh-TW" dirty="0" smtClean="0"/>
              <a:t> (04/17/2020 11:59 PM)</a:t>
            </a:r>
            <a:endParaRPr lang="en-US" altLang="zh-TW" dirty="0"/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</a:t>
            </a:r>
            <a:r>
              <a:rPr lang="en-US" altLang="zh-TW" dirty="0" smtClean="0"/>
              <a:t>to </a:t>
            </a:r>
            <a:r>
              <a:rPr lang="en-US" altLang="zh-TW" dirty="0"/>
              <a:t>New </a:t>
            </a:r>
            <a:r>
              <a:rPr lang="en-US" altLang="zh-TW" dirty="0" smtClean="0"/>
              <a:t>E3 and upload the result to </a:t>
            </a:r>
            <a:r>
              <a:rPr lang="en-US" altLang="zh-TW" dirty="0" err="1" smtClean="0"/>
              <a:t>Kaggle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Hand in </a:t>
            </a:r>
            <a:r>
              <a:rPr lang="en-US" altLang="zh-TW" dirty="0">
                <a:solidFill>
                  <a:srgbClr val="FF0000"/>
                </a:solidFill>
              </a:rPr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files to new e3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Your code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Readme.txt</a:t>
            </a:r>
          </a:p>
          <a:p>
            <a:pPr marL="1371600" lvl="2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Simply explain how to run your code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StudentID_report.pdf</a:t>
            </a:r>
          </a:p>
          <a:p>
            <a:pPr marL="571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Notice!!!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Change your team name to your ID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 TA can not find your ID, you will loss </a:t>
            </a:r>
            <a:r>
              <a:rPr lang="en-US" altLang="zh-TW" dirty="0" smtClean="0">
                <a:solidFill>
                  <a:srgbClr val="FF0000"/>
                </a:solidFill>
              </a:rPr>
              <a:t>20% </a:t>
            </a:r>
            <a:r>
              <a:rPr lang="en-US" altLang="zh-TW" dirty="0">
                <a:solidFill>
                  <a:srgbClr val="FF0000"/>
                </a:solidFill>
              </a:rPr>
              <a:t>of score in this lab directly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You only have </a:t>
            </a:r>
            <a:r>
              <a:rPr lang="en-US" altLang="zh-TW" dirty="0" smtClean="0">
                <a:solidFill>
                  <a:srgbClr val="FF0000"/>
                </a:solidFill>
              </a:rPr>
              <a:t>10 </a:t>
            </a:r>
            <a:r>
              <a:rPr lang="en-US" altLang="zh-TW" dirty="0">
                <a:solidFill>
                  <a:srgbClr val="FF0000"/>
                </a:solidFill>
              </a:rPr>
              <a:t>times maximum daily submissions</a:t>
            </a:r>
          </a:p>
        </p:txBody>
      </p:sp>
    </p:spTree>
    <p:extLst>
      <p:ext uri="{BB962C8B-B14F-4D97-AF65-F5344CB8AC3E}">
        <p14:creationId xmlns:p14="http://schemas.microsoft.com/office/powerpoint/2010/main" val="11678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Shut down your kernel !!!!!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Remember to </a:t>
            </a:r>
            <a:r>
              <a:rPr lang="en-US" altLang="zh-TW" sz="3200" dirty="0" smtClean="0">
                <a:solidFill>
                  <a:srgbClr val="FF0000"/>
                </a:solidFill>
              </a:rPr>
              <a:t>SHUTDOWN</a:t>
            </a:r>
            <a:r>
              <a:rPr lang="en-US" altLang="zh-TW" sz="3200" dirty="0" smtClean="0"/>
              <a:t> the kernel </a:t>
            </a:r>
          </a:p>
          <a:p>
            <a:r>
              <a:rPr lang="en-US" altLang="zh-TW" sz="3200" dirty="0"/>
              <a:t>T</a:t>
            </a:r>
            <a:r>
              <a:rPr lang="en-US" altLang="zh-TW" sz="3200" dirty="0" smtClean="0"/>
              <a:t>o release </a:t>
            </a:r>
            <a:r>
              <a:rPr lang="en-US" altLang="zh-TW" sz="3200" dirty="0"/>
              <a:t>resources for others.</a:t>
            </a:r>
          </a:p>
        </p:txBody>
      </p:sp>
    </p:spTree>
    <p:extLst>
      <p:ext uri="{BB962C8B-B14F-4D97-AF65-F5344CB8AC3E}">
        <p14:creationId xmlns:p14="http://schemas.microsoft.com/office/powerpoint/2010/main" val="19424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the </a:t>
            </a:r>
            <a:r>
              <a:rPr lang="en-US" altLang="zh-TW" dirty="0" err="1"/>
              <a:t>Kaggle</a:t>
            </a:r>
            <a:r>
              <a:rPr lang="en-US" altLang="zh-TW" dirty="0"/>
              <a:t> competition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account first</a:t>
            </a:r>
          </a:p>
          <a:p>
            <a:r>
              <a:rPr lang="en-US" altLang="zh-TW" dirty="0"/>
              <a:t>Competition URL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https://www.kaggle.com/t/fbd9f9f03b644bd2b63f8e291951a545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137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 </a:t>
            </a:r>
          </a:p>
          <a:p>
            <a:r>
              <a:rPr lang="en-US" altLang="zh-TW" dirty="0" smtClean="0"/>
              <a:t>Lab2 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Dataset – Back Pain Classification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12 Features</a:t>
            </a:r>
          </a:p>
          <a:p>
            <a:pPr lvl="1"/>
            <a:r>
              <a:rPr lang="en-US" altLang="zh-TW" dirty="0" smtClean="0"/>
              <a:t>Col1: </a:t>
            </a:r>
            <a:r>
              <a:rPr lang="en-US" altLang="zh-TW" dirty="0" err="1" smtClean="0"/>
              <a:t>pelvic_incidence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Col2: pelvic tilt</a:t>
            </a:r>
          </a:p>
          <a:p>
            <a:pPr lvl="1"/>
            <a:r>
              <a:rPr lang="en-US" altLang="zh-TW" dirty="0" smtClean="0"/>
              <a:t>Col3: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lumbar_lordosis_angle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Col4: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sacral_slope</a:t>
            </a:r>
            <a:endParaRPr lang="en-US" altLang="zh-TW" dirty="0"/>
          </a:p>
          <a:p>
            <a:pPr lvl="1"/>
            <a:r>
              <a:rPr lang="en-US" altLang="zh-TW" dirty="0" smtClean="0"/>
              <a:t>Col5: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pelvic_radius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Col6: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degree_spondylolisthesis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Col7: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pelvic_slope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Col8: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Direct_tilt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Col9: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thoracic_slope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Col10: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cervical_tilt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Col11: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sacrum_angle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Col12: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scoliosis_slope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8" name="Picture 4" descr="Lower Back Pain Symptoms Dataset | 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40" y="1837592"/>
            <a:ext cx="3717072" cy="37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2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Dataset </a:t>
            </a:r>
            <a:r>
              <a:rPr lang="en-US" altLang="zh-TW" dirty="0"/>
              <a:t>– Back Pain Classification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Target:</a:t>
            </a:r>
          </a:p>
          <a:p>
            <a:pPr lvl="1"/>
            <a:r>
              <a:rPr lang="en-US" altLang="zh-TW" dirty="0" smtClean="0"/>
              <a:t>Class</a:t>
            </a:r>
          </a:p>
          <a:p>
            <a:pPr lvl="2"/>
            <a:r>
              <a:rPr lang="en-US" altLang="zh-TW" dirty="0" smtClean="0"/>
              <a:t>0: Normal</a:t>
            </a:r>
          </a:p>
          <a:p>
            <a:pPr lvl="2"/>
            <a:r>
              <a:rPr lang="en-US" altLang="zh-TW" dirty="0" smtClean="0"/>
              <a:t>1: Abnormal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Training data</a:t>
            </a:r>
          </a:p>
          <a:p>
            <a:pPr lvl="1"/>
            <a:r>
              <a:rPr lang="en-US" altLang="zh-TW" dirty="0" smtClean="0"/>
              <a:t>248 rows</a:t>
            </a:r>
          </a:p>
          <a:p>
            <a:r>
              <a:rPr lang="en-US" altLang="zh-TW" dirty="0" smtClean="0"/>
              <a:t>Testing data</a:t>
            </a:r>
          </a:p>
          <a:p>
            <a:pPr lvl="1"/>
            <a:r>
              <a:rPr lang="en-US" altLang="zh-TW" dirty="0" smtClean="0"/>
              <a:t>62 rows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Download data from </a:t>
            </a:r>
            <a:r>
              <a:rPr lang="en-US" altLang="zh-TW" dirty="0" err="1" smtClean="0"/>
              <a:t>Kaggle</a:t>
            </a:r>
            <a:endParaRPr lang="en-US" altLang="zh-TW" dirty="0"/>
          </a:p>
        </p:txBody>
      </p:sp>
      <p:pic>
        <p:nvPicPr>
          <p:cNvPr id="5" name="Picture 4" descr="Lower Back Pain Symptoms Dataset | 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40" y="1837592"/>
            <a:ext cx="3717072" cy="37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5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</a:t>
            </a:r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Task: </a:t>
            </a:r>
            <a:r>
              <a:rPr lang="en-US" altLang="zh-TW" dirty="0" smtClean="0"/>
              <a:t>Supervised Classification</a:t>
            </a:r>
          </a:p>
          <a:p>
            <a:r>
              <a:rPr lang="en-US" altLang="zh-TW" dirty="0"/>
              <a:t>Dataset: Back Pain</a:t>
            </a:r>
            <a:r>
              <a:rPr lang="en-US" altLang="zh-TW" dirty="0" smtClean="0"/>
              <a:t> dataset</a:t>
            </a:r>
            <a:endParaRPr lang="en-US" altLang="zh-TW" dirty="0"/>
          </a:p>
          <a:p>
            <a:r>
              <a:rPr lang="en-US" altLang="zh-TW" dirty="0"/>
              <a:t>Given input </a:t>
            </a:r>
            <a:r>
              <a:rPr lang="en-US" altLang="zh-TW" dirty="0" smtClean="0"/>
              <a:t>features, you should classify the person has back pain or not</a:t>
            </a:r>
          </a:p>
          <a:p>
            <a:endParaRPr lang="en-US" altLang="zh-TW" dirty="0"/>
          </a:p>
          <a:p>
            <a:r>
              <a:rPr lang="en-US" altLang="zh-TW" dirty="0" smtClean="0"/>
              <a:t>You can use any typical ML classification method to do this homework(Naive </a:t>
            </a:r>
            <a:r>
              <a:rPr lang="en-US" altLang="zh-TW" dirty="0"/>
              <a:t>Bayes, Decision Tree, Logistic Regression, K-Nearest </a:t>
            </a:r>
            <a:r>
              <a:rPr lang="en-US" altLang="zh-TW" dirty="0" smtClean="0"/>
              <a:t>Neighbors, </a:t>
            </a:r>
            <a:r>
              <a:rPr lang="en-US" altLang="zh-TW" dirty="0"/>
              <a:t>Support Vector </a:t>
            </a:r>
            <a:r>
              <a:rPr lang="en-US" altLang="zh-TW" dirty="0" smtClean="0"/>
              <a:t>Machine, etc.)</a:t>
            </a:r>
          </a:p>
          <a:p>
            <a:endParaRPr lang="en-US" altLang="zh-TW" dirty="0"/>
          </a:p>
          <a:p>
            <a:r>
              <a:rPr lang="en-US" altLang="zh-TW" dirty="0" smtClean="0"/>
              <a:t>Note: You should write the classifier by yourself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Can not use </a:t>
            </a:r>
            <a:r>
              <a:rPr lang="en-US" altLang="zh-TW" dirty="0" err="1" smtClean="0">
                <a:solidFill>
                  <a:srgbClr val="FF0000"/>
                </a:solidFill>
              </a:rPr>
              <a:t>scikit</a:t>
            </a:r>
            <a:r>
              <a:rPr lang="en-US" altLang="zh-TW" dirty="0" smtClean="0">
                <a:solidFill>
                  <a:srgbClr val="FF0000"/>
                </a:solidFill>
              </a:rPr>
              <a:t>-learn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33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preprocessing</a:t>
            </a:r>
          </a:p>
          <a:p>
            <a:pPr lvl="1"/>
            <a:r>
              <a:rPr lang="en-US" altLang="zh-TW" dirty="0" smtClean="0"/>
              <a:t>Normalization</a:t>
            </a:r>
          </a:p>
          <a:p>
            <a:pPr lvl="1"/>
            <a:r>
              <a:rPr lang="en-US" altLang="zh-TW" dirty="0" smtClean="0"/>
              <a:t>Delete some unimportant features</a:t>
            </a:r>
          </a:p>
          <a:p>
            <a:r>
              <a:rPr lang="en-US" altLang="zh-TW" dirty="0" smtClean="0"/>
              <a:t>Validation</a:t>
            </a:r>
          </a:p>
          <a:p>
            <a:pPr lvl="1"/>
            <a:r>
              <a:rPr lang="en-US" altLang="zh-TW" dirty="0" smtClean="0"/>
              <a:t>Spilt the training data into train and </a:t>
            </a:r>
            <a:r>
              <a:rPr lang="en-US" altLang="zh-TW" dirty="0" err="1" smtClean="0"/>
              <a:t>val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Holdout validation</a:t>
            </a:r>
          </a:p>
          <a:p>
            <a:pPr lvl="2"/>
            <a:r>
              <a:rPr lang="en-US" altLang="zh-TW" dirty="0"/>
              <a:t>K-Fold Cross </a:t>
            </a:r>
            <a:r>
              <a:rPr lang="en-US" altLang="zh-TW" dirty="0" smtClean="0"/>
              <a:t>Validation</a:t>
            </a:r>
          </a:p>
          <a:p>
            <a:r>
              <a:rPr lang="en-US" altLang="zh-TW" dirty="0" smtClean="0"/>
              <a:t>If you have no idea which classifier to use, you can use logistic regression(simple to implement but not the best one)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5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Similar to linear regression(Lab0)</a:t>
                </a:r>
              </a:p>
              <a:p>
                <a:pPr lvl="1"/>
                <a:r>
                  <a:rPr lang="en-US" altLang="zh-TW" dirty="0" smtClean="0"/>
                  <a:t>Different loss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 smtClean="0"/>
                  <a:t>You have to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by yourself</a:t>
                </a:r>
              </a:p>
            </p:txBody>
          </p:sp>
        </mc:Choice>
        <mc:Fallback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內容版面配置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926083" y="2334104"/>
            <a:ext cx="25812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175" y="1506138"/>
            <a:ext cx="2571750" cy="5810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000" y="3377036"/>
            <a:ext cx="5372100" cy="6381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445" y="4229526"/>
            <a:ext cx="51625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to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file</a:t>
            </a:r>
          </a:p>
          <a:p>
            <a:pPr lvl="1"/>
            <a:r>
              <a:rPr lang="en-US" altLang="zh-TW" dirty="0" smtClean="0"/>
              <a:t>Write the prediction to csv file (ID_result.csv)</a:t>
            </a:r>
          </a:p>
          <a:p>
            <a:r>
              <a:rPr lang="en-US" altLang="zh-TW" dirty="0" smtClean="0"/>
              <a:t>Evaluation</a:t>
            </a:r>
          </a:p>
          <a:p>
            <a:pPr lvl="1"/>
            <a:r>
              <a:rPr lang="en-US" altLang="zh-TW" dirty="0" smtClean="0"/>
              <a:t>Categorization accuracy</a:t>
            </a:r>
          </a:p>
          <a:p>
            <a:r>
              <a:rPr lang="en-US" altLang="zh-TW" dirty="0" smtClean="0"/>
              <a:t>Upload to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0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7456</TotalTime>
  <Words>500</Words>
  <Application>Microsoft Office PowerPoint</Application>
  <PresentationFormat>寬螢幕</PresentationFormat>
  <Paragraphs>113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Cambria Math</vt:lpstr>
      <vt:lpstr>VSPLAB</vt:lpstr>
      <vt:lpstr>Lab2  Supervised Classification</vt:lpstr>
      <vt:lpstr>Join the Kaggle competition</vt:lpstr>
      <vt:lpstr>Outline</vt:lpstr>
      <vt:lpstr> Dataset – Back Pain Classification </vt:lpstr>
      <vt:lpstr> Dataset – Back Pain Classification </vt:lpstr>
      <vt:lpstr>Lab2 overview</vt:lpstr>
      <vt:lpstr>Some tips</vt:lpstr>
      <vt:lpstr>Logistic regression</vt:lpstr>
      <vt:lpstr>Upload to Kaggle </vt:lpstr>
      <vt:lpstr> Assignment Regulation </vt:lpstr>
      <vt:lpstr>Lab2 Gading policy</vt:lpstr>
      <vt:lpstr>Reminder</vt:lpstr>
      <vt:lpstr>Notice!!!</vt:lpstr>
      <vt:lpstr>Shut down your kernel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旭冬 史</cp:lastModifiedBy>
  <cp:revision>193</cp:revision>
  <dcterms:created xsi:type="dcterms:W3CDTF">2015-04-09T17:52:42Z</dcterms:created>
  <dcterms:modified xsi:type="dcterms:W3CDTF">2020-04-03T09:10:04Z</dcterms:modified>
</cp:coreProperties>
</file>