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handoutMasterIdLst>
    <p:handoutMasterId r:id="rId78"/>
  </p:handoutMasterIdLst>
  <p:sldIdLst>
    <p:sldId id="256" r:id="rId2"/>
    <p:sldId id="258" r:id="rId3"/>
    <p:sldId id="291" r:id="rId4"/>
    <p:sldId id="268" r:id="rId5"/>
    <p:sldId id="279" r:id="rId6"/>
    <p:sldId id="313" r:id="rId7"/>
    <p:sldId id="314" r:id="rId8"/>
    <p:sldId id="269" r:id="rId9"/>
    <p:sldId id="280" r:id="rId10"/>
    <p:sldId id="270" r:id="rId11"/>
    <p:sldId id="364" r:id="rId12"/>
    <p:sldId id="365" r:id="rId13"/>
    <p:sldId id="366" r:id="rId14"/>
    <p:sldId id="367" r:id="rId15"/>
    <p:sldId id="271" r:id="rId16"/>
    <p:sldId id="272" r:id="rId17"/>
    <p:sldId id="273" r:id="rId18"/>
    <p:sldId id="274" r:id="rId19"/>
    <p:sldId id="368" r:id="rId20"/>
    <p:sldId id="384" r:id="rId21"/>
    <p:sldId id="369" r:id="rId22"/>
    <p:sldId id="383" r:id="rId23"/>
    <p:sldId id="370" r:id="rId24"/>
    <p:sldId id="385" r:id="rId25"/>
    <p:sldId id="371" r:id="rId26"/>
    <p:sldId id="380" r:id="rId27"/>
    <p:sldId id="372" r:id="rId28"/>
    <p:sldId id="381" r:id="rId29"/>
    <p:sldId id="315" r:id="rId30"/>
    <p:sldId id="382" r:id="rId31"/>
    <p:sldId id="317" r:id="rId32"/>
    <p:sldId id="318" r:id="rId33"/>
    <p:sldId id="319" r:id="rId34"/>
    <p:sldId id="320" r:id="rId35"/>
    <p:sldId id="322" r:id="rId36"/>
    <p:sldId id="386" r:id="rId37"/>
    <p:sldId id="323" r:id="rId38"/>
    <p:sldId id="324" r:id="rId39"/>
    <p:sldId id="325" r:id="rId40"/>
    <p:sldId id="326" r:id="rId41"/>
    <p:sldId id="327" r:id="rId42"/>
    <p:sldId id="328" r:id="rId43"/>
    <p:sldId id="329" r:id="rId44"/>
    <p:sldId id="330" r:id="rId45"/>
    <p:sldId id="389" r:id="rId46"/>
    <p:sldId id="390" r:id="rId47"/>
    <p:sldId id="331" r:id="rId48"/>
    <p:sldId id="333" r:id="rId49"/>
    <p:sldId id="334" r:id="rId50"/>
    <p:sldId id="335" r:id="rId51"/>
    <p:sldId id="337" r:id="rId52"/>
    <p:sldId id="339" r:id="rId53"/>
    <p:sldId id="341" r:id="rId54"/>
    <p:sldId id="352" r:id="rId55"/>
    <p:sldId id="343" r:id="rId56"/>
    <p:sldId id="344" r:id="rId57"/>
    <p:sldId id="345" r:id="rId58"/>
    <p:sldId id="346" r:id="rId59"/>
    <p:sldId id="347" r:id="rId60"/>
    <p:sldId id="348" r:id="rId61"/>
    <p:sldId id="349" r:id="rId62"/>
    <p:sldId id="350" r:id="rId63"/>
    <p:sldId id="353" r:id="rId64"/>
    <p:sldId id="354" r:id="rId65"/>
    <p:sldId id="356" r:id="rId66"/>
    <p:sldId id="379" r:id="rId67"/>
    <p:sldId id="357" r:id="rId68"/>
    <p:sldId id="387" r:id="rId69"/>
    <p:sldId id="363" r:id="rId70"/>
    <p:sldId id="358" r:id="rId71"/>
    <p:sldId id="359" r:id="rId72"/>
    <p:sldId id="360" r:id="rId73"/>
    <p:sldId id="388" r:id="rId74"/>
    <p:sldId id="361" r:id="rId75"/>
    <p:sldId id="355"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0" autoAdjust="0"/>
  </p:normalViewPr>
  <p:slideViewPr>
    <p:cSldViewPr snapToGrid="0">
      <p:cViewPr varScale="1">
        <p:scale>
          <a:sx n="74" d="100"/>
          <a:sy n="74" d="100"/>
        </p:scale>
        <p:origin x="5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EDFB7-0B4C-43A3-9C72-CB38197D7B38}" type="datetimeFigureOut">
              <a:rPr lang="zh-CN" altLang="en-US" smtClean="0"/>
              <a:t>2015/6/4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22F31-A68F-42EA-BDDD-9A3B9E112727}" type="slidenum">
              <a:rPr lang="zh-CN" altLang="en-US" smtClean="0"/>
              <a:t>‹#›</a:t>
            </a:fld>
            <a:endParaRPr lang="zh-CN" altLang="en-US"/>
          </a:p>
        </p:txBody>
      </p:sp>
    </p:spTree>
    <p:extLst>
      <p:ext uri="{BB962C8B-B14F-4D97-AF65-F5344CB8AC3E}">
        <p14:creationId xmlns:p14="http://schemas.microsoft.com/office/powerpoint/2010/main" val="130619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19EBC-F49A-4314-A666-E373FD6C48F6}" type="datetimeFigureOut">
              <a:rPr lang="zh-CN" altLang="en-US" smtClean="0"/>
              <a:t>2015/6/4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21076-06A5-4CA6-B63F-76FF68E11335}" type="slidenum">
              <a:rPr lang="zh-CN" altLang="en-US" smtClean="0"/>
              <a:t>‹#›</a:t>
            </a:fld>
            <a:endParaRPr lang="zh-CN" altLang="en-US"/>
          </a:p>
        </p:txBody>
      </p:sp>
    </p:spTree>
    <p:extLst>
      <p:ext uri="{BB962C8B-B14F-4D97-AF65-F5344CB8AC3E}">
        <p14:creationId xmlns:p14="http://schemas.microsoft.com/office/powerpoint/2010/main" val="35150141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D21076-06A5-4CA6-B63F-76FF68E11335}" type="slidenum">
              <a:rPr lang="zh-CN" altLang="en-US" smtClean="0"/>
              <a:t>1</a:t>
            </a:fld>
            <a:endParaRPr lang="zh-CN" altLang="en-US"/>
          </a:p>
        </p:txBody>
      </p:sp>
    </p:spTree>
    <p:extLst>
      <p:ext uri="{BB962C8B-B14F-4D97-AF65-F5344CB8AC3E}">
        <p14:creationId xmlns:p14="http://schemas.microsoft.com/office/powerpoint/2010/main" val="391527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241621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7566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1074714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145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1221273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913556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178876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280260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331719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67550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7922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404444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117388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33762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264071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39872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FC32D9-99CB-4A82-95C2-2E7B19349B54}" type="datetimeFigureOut">
              <a:rPr lang="zh-CN" altLang="en-US" smtClean="0"/>
              <a:t>2015/6/4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171285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C32D9-99CB-4A82-95C2-2E7B19349B54}" type="datetimeFigureOut">
              <a:rPr lang="zh-CN" altLang="en-US" smtClean="0"/>
              <a:t>2015/6/4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BEBB21-F741-41DC-85A1-18BEC3DC7B5C}" type="slidenum">
              <a:rPr lang="zh-CN" altLang="en-US" smtClean="0"/>
              <a:t>‹#›</a:t>
            </a:fld>
            <a:endParaRPr lang="zh-CN" altLang="en-US"/>
          </a:p>
        </p:txBody>
      </p:sp>
    </p:spTree>
    <p:extLst>
      <p:ext uri="{BB962C8B-B14F-4D97-AF65-F5344CB8AC3E}">
        <p14:creationId xmlns:p14="http://schemas.microsoft.com/office/powerpoint/2010/main" val="2090404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jpeg"/><Relationship Id="rId3" Type="http://schemas.openxmlformats.org/officeDocument/2006/relationships/image" Target="../media/image26.png"/><Relationship Id="rId21" Type="http://schemas.openxmlformats.org/officeDocument/2006/relationships/image" Target="http://www.esterel-technologies.com/styles/img/success/tgv.jpg" TargetMode="External"/><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jpeg"/><Relationship Id="rId2" Type="http://schemas.openxmlformats.org/officeDocument/2006/relationships/image" Target="../media/image25.png"/><Relationship Id="rId16" Type="http://schemas.openxmlformats.org/officeDocument/2006/relationships/image" Target="../media/image39.jpeg"/><Relationship Id="rId20"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6.jpe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5.png"/><Relationship Id="rId10" Type="http://schemas.openxmlformats.org/officeDocument/2006/relationships/image" Target="../media/image33.png"/><Relationship Id="rId19" Type="http://schemas.openxmlformats.org/officeDocument/2006/relationships/image" Target="../media/image42.jpe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mailto:xpwang01@163.com" TargetMode="External"/><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6958" y="2009955"/>
            <a:ext cx="10436411" cy="845388"/>
          </a:xfrm>
        </p:spPr>
        <p:txBody>
          <a:bodyPr/>
          <a:lstStyle/>
          <a:p>
            <a:r>
              <a:rPr lang="zh-CN" altLang="en-US" sz="4400" b="1" dirty="0" smtClean="0">
                <a:solidFill>
                  <a:schemeClr val="accent1">
                    <a:lumMod val="20000"/>
                    <a:lumOff val="80000"/>
                  </a:schemeClr>
                </a:solidFill>
              </a:rPr>
              <a:t>第</a:t>
            </a:r>
            <a:r>
              <a:rPr lang="en-US" altLang="zh-CN" sz="4400" b="1" dirty="0" smtClean="0">
                <a:solidFill>
                  <a:schemeClr val="accent1">
                    <a:lumMod val="20000"/>
                    <a:lumOff val="80000"/>
                  </a:schemeClr>
                </a:solidFill>
              </a:rPr>
              <a:t>10</a:t>
            </a:r>
            <a:r>
              <a:rPr lang="zh-CN" altLang="en-US" sz="4400" b="1" dirty="0" smtClean="0">
                <a:solidFill>
                  <a:schemeClr val="accent1">
                    <a:lumMod val="20000"/>
                    <a:lumOff val="80000"/>
                  </a:schemeClr>
                </a:solidFill>
              </a:rPr>
              <a:t>章 软件</a:t>
            </a:r>
            <a:r>
              <a:rPr lang="zh-CN" altLang="en-US" sz="4400" b="1" dirty="0" smtClean="0">
                <a:solidFill>
                  <a:schemeClr val="accent1">
                    <a:lumMod val="20000"/>
                    <a:lumOff val="80000"/>
                  </a:schemeClr>
                </a:solidFill>
              </a:rPr>
              <a:t>形式规格说明和验证技术 </a:t>
            </a:r>
            <a:endParaRPr lang="zh-CN" altLang="en-US" sz="4400" b="1" dirty="0">
              <a:solidFill>
                <a:schemeClr val="accent1">
                  <a:lumMod val="20000"/>
                  <a:lumOff val="80000"/>
                </a:schemeClr>
              </a:solidFill>
            </a:endParaRPr>
          </a:p>
        </p:txBody>
      </p:sp>
      <p:sp>
        <p:nvSpPr>
          <p:cNvPr id="3" name="副标题 2"/>
          <p:cNvSpPr>
            <a:spLocks noGrp="1"/>
          </p:cNvSpPr>
          <p:nvPr>
            <p:ph type="subTitle" idx="1"/>
          </p:nvPr>
        </p:nvSpPr>
        <p:spPr>
          <a:xfrm>
            <a:off x="926354" y="3467687"/>
            <a:ext cx="9575800" cy="2658844"/>
          </a:xfrm>
        </p:spPr>
        <p:txBody>
          <a:bodyPr>
            <a:noAutofit/>
          </a:bodyPr>
          <a:lstStyle/>
          <a:p>
            <a:r>
              <a:rPr lang="zh-CN" altLang="en-US" sz="3200" dirty="0" smtClean="0">
                <a:latin typeface="宋体" panose="02010600030101010101" pitchFamily="2" charset="-122"/>
                <a:ea typeface="宋体" panose="02010600030101010101" pitchFamily="2" charset="-122"/>
              </a:rPr>
              <a:t>王小平  博士，教授</a:t>
            </a:r>
            <a:endParaRPr lang="en-US" altLang="zh-CN" sz="3200" dirty="0" smtClean="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同济大学计算机科学与技术系</a:t>
            </a:r>
            <a:endParaRPr lang="en-US" altLang="zh-CN" sz="2400" dirty="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 </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97000"/>
          </a:xfrm>
          <a:prstGeom prst="rect">
            <a:avLst/>
          </a:prstGeom>
        </p:spPr>
      </p:pic>
    </p:spTree>
    <p:extLst>
      <p:ext uri="{BB962C8B-B14F-4D97-AF65-F5344CB8AC3E}">
        <p14:creationId xmlns:p14="http://schemas.microsoft.com/office/powerpoint/2010/main" val="8963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080" y="298171"/>
            <a:ext cx="9412289" cy="838200"/>
          </a:xfrm>
        </p:spPr>
        <p:txBody>
          <a:bodyPr/>
          <a:lstStyle/>
          <a:p>
            <a:r>
              <a:rPr lang="en-US" altLang="zh-CN" dirty="0" smtClean="0">
                <a:solidFill>
                  <a:schemeClr val="accent2">
                    <a:lumMod val="40000"/>
                    <a:lumOff val="60000"/>
                  </a:schemeClr>
                </a:solidFill>
              </a:rPr>
              <a:t>1 </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4" name="内容占位符 2"/>
          <p:cNvSpPr txBox="1">
            <a:spLocks/>
          </p:cNvSpPr>
          <p:nvPr/>
        </p:nvSpPr>
        <p:spPr>
          <a:xfrm>
            <a:off x="342031" y="1290918"/>
            <a:ext cx="11585510" cy="5567082"/>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形式化方法早期的最成功范例是</a:t>
            </a:r>
            <a:r>
              <a:rPr kumimoji="0" lang="zh-CN" altLang="en-US" sz="30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编译程序的词法、语法分析和语义处理</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早期的编译实践完全靠朴素的理解，是一种非常复杂和困难的工作，需要许多人花很多时间才能完成。</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研究中认识到：</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26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语言与语言处理器的关系就是形式语言类（正则语言、上下文无关语言）与自动机类（有穷自动机、下推自动机等）的关系</a:t>
            </a:r>
            <a:r>
              <a:rPr kumimoji="0" lang="zh-CN" altLang="en-US"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。对一些结构较简单的类（如上面的语言和机器类），可以从语言的形式描述（文法）自动生成对应的有效的自动机</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26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语义处理可以通过属性文法模型自然地形式化地描述</a:t>
            </a:r>
            <a:r>
              <a:rPr kumimoji="0" lang="zh-CN" altLang="en-US" sz="2600" b="0" i="0" u="none" strike="noStrike" kern="1200" cap="none" spc="0" normalizeH="0" baseline="0" noProof="0" dirty="0" smtClean="0">
                <a:ln>
                  <a:noFill/>
                </a:ln>
                <a:solidFill>
                  <a:srgbClr val="FFC000"/>
                </a:solidFill>
                <a:effectLst/>
                <a:uLnTx/>
                <a:uFillTx/>
                <a:latin typeface="Corbel"/>
                <a:ea typeface="宋体" panose="02010600030101010101" pitchFamily="2" charset="-122"/>
              </a:rPr>
              <a:t>。</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可以根据这种</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形式化理论，构造出自动处理程序，可自动地检查文法描述中的许多问题（如歧义性，在某种分析中体现为</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“移入</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归约冲突）</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可信编译器问题：</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现在语言的基本处理程序的实现已经变成一种很容易完成的工作了，只要用</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BNF</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或其他形式描述语言的文法，随后可以“程序化地”手工做出语言的</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词法和语法分析器，或者自动生成有关分析器。</a:t>
            </a:r>
            <a:endParaRPr kumimoji="0" lang="zh-CN" altLang="en-US" sz="3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4727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26" y="409586"/>
            <a:ext cx="9404723" cy="884376"/>
          </a:xfrm>
        </p:spPr>
        <p:txBody>
          <a:bodyPr/>
          <a:lstStyle/>
          <a:p>
            <a:r>
              <a:rPr lang="en-US" altLang="zh-CN" dirty="0" smtClean="0">
                <a:solidFill>
                  <a:schemeClr val="accent2">
                    <a:lumMod val="40000"/>
                    <a:lumOff val="60000"/>
                  </a:schemeClr>
                </a:solidFill>
              </a:rPr>
              <a:t>2 </a:t>
            </a:r>
            <a:r>
              <a:rPr lang="zh-CN" altLang="en-US" dirty="0" smtClean="0">
                <a:solidFill>
                  <a:schemeClr val="accent2">
                    <a:lumMod val="40000"/>
                    <a:lumOff val="60000"/>
                  </a:schemeClr>
                </a:solidFill>
              </a:rPr>
              <a:t>规格说明</a:t>
            </a:r>
            <a:r>
              <a:rPr lang="zh-CN" altLang="en-US" dirty="0" smtClean="0">
                <a:solidFill>
                  <a:schemeClr val="accent2">
                    <a:lumMod val="40000"/>
                    <a:lumOff val="60000"/>
                  </a:schemeClr>
                </a:solidFill>
              </a:rPr>
              <a:t>技术</a:t>
            </a:r>
            <a:endParaRPr lang="zh-CN" altLang="en-US" dirty="0">
              <a:solidFill>
                <a:schemeClr val="accent2">
                  <a:lumMod val="40000"/>
                  <a:lumOff val="60000"/>
                </a:schemeClr>
              </a:solidFill>
            </a:endParaRPr>
          </a:p>
        </p:txBody>
      </p:sp>
      <p:sp>
        <p:nvSpPr>
          <p:cNvPr id="3" name="内容占位符 2"/>
          <p:cNvSpPr>
            <a:spLocks noGrp="1"/>
          </p:cNvSpPr>
          <p:nvPr>
            <p:ph idx="1"/>
          </p:nvPr>
        </p:nvSpPr>
        <p:spPr>
          <a:xfrm>
            <a:off x="585726" y="1224950"/>
            <a:ext cx="11439497" cy="5193272"/>
          </a:xfrm>
        </p:spPr>
        <p:txBody>
          <a:bodyPr>
            <a:noAutofit/>
          </a:bodyPr>
          <a:lstStyle/>
          <a:p>
            <a:pPr marL="0" indent="0">
              <a:buNone/>
            </a:pPr>
            <a:r>
              <a:rPr lang="zh-CN" altLang="en-US" sz="2800" dirty="0"/>
              <a:t>形式化</a:t>
            </a:r>
            <a:r>
              <a:rPr lang="zh-CN" altLang="en-US" sz="2800" dirty="0" smtClean="0"/>
              <a:t>规格说明技术</a:t>
            </a:r>
            <a:r>
              <a:rPr lang="zh-CN" altLang="en-US" sz="2800" dirty="0"/>
              <a:t>可分为：</a:t>
            </a:r>
            <a:r>
              <a:rPr lang="zh-CN" altLang="en-US" sz="3600" b="1" dirty="0">
                <a:solidFill>
                  <a:srgbClr val="FFFF00"/>
                </a:solidFill>
              </a:rPr>
              <a:t>操作类、描述类和双重类</a:t>
            </a:r>
            <a:r>
              <a:rPr lang="zh-CN" altLang="en-US" sz="2800" dirty="0"/>
              <a:t>。</a:t>
            </a:r>
          </a:p>
          <a:p>
            <a:pPr lvl="1"/>
            <a:r>
              <a:rPr lang="zh-CN" altLang="en-US" sz="2800" b="1" dirty="0">
                <a:solidFill>
                  <a:srgbClr val="FFC000"/>
                </a:solidFill>
              </a:rPr>
              <a:t>操作类技术</a:t>
            </a:r>
            <a:r>
              <a:rPr lang="zh-CN" altLang="en-US" sz="2800" dirty="0"/>
              <a:t>基于状态和迁移，因其本质上可执行，故具有直观和可视的特点；操作类技术通过可执行模型描述系统，即模型本身能够采用静态分析和执行模型得到验证</a:t>
            </a:r>
            <a:r>
              <a:rPr lang="zh-CN" altLang="en-US" sz="2800" dirty="0" smtClean="0"/>
              <a:t>。操作</a:t>
            </a:r>
            <a:r>
              <a:rPr lang="zh-CN" altLang="en-US" sz="2800" dirty="0"/>
              <a:t>类技术侧重于系统行为的特性描述，主要包括：</a:t>
            </a:r>
            <a:r>
              <a:rPr lang="zh-CN" altLang="en-US" sz="2800" b="1" dirty="0">
                <a:solidFill>
                  <a:srgbClr val="FFFF00"/>
                </a:solidFill>
              </a:rPr>
              <a:t>有限状态机及其扩展技术和</a:t>
            </a:r>
            <a:r>
              <a:rPr lang="en-US" altLang="zh-CN" sz="2800" b="1" dirty="0">
                <a:solidFill>
                  <a:srgbClr val="FFFF00"/>
                </a:solidFill>
              </a:rPr>
              <a:t>Petri</a:t>
            </a:r>
            <a:r>
              <a:rPr lang="zh-CN" altLang="en-US" sz="2800" b="1" dirty="0">
                <a:solidFill>
                  <a:srgbClr val="FFFF00"/>
                </a:solidFill>
              </a:rPr>
              <a:t>网技术</a:t>
            </a:r>
            <a:r>
              <a:rPr lang="zh-CN" altLang="en-US" sz="2800" dirty="0"/>
              <a:t>等</a:t>
            </a:r>
            <a:r>
              <a:rPr lang="zh-CN" altLang="en-US" sz="2800" dirty="0" smtClean="0"/>
              <a:t>。</a:t>
            </a:r>
            <a:endParaRPr lang="en-US" altLang="zh-CN" sz="2800" dirty="0" smtClean="0"/>
          </a:p>
          <a:p>
            <a:pPr lvl="1"/>
            <a:r>
              <a:rPr lang="zh-CN" altLang="en-US" sz="2800" b="1" dirty="0">
                <a:solidFill>
                  <a:srgbClr val="FFC000"/>
                </a:solidFill>
              </a:rPr>
              <a:t>描述类技术</a:t>
            </a:r>
            <a:r>
              <a:rPr lang="zh-CN" altLang="en-US" sz="2800" dirty="0"/>
              <a:t>基于数学公理和概念，通过逻辑和代数给出系统的状态空间，具有高度抽象、便于通过自动工具进行验证的特点；基于不同的数学基础，描述类规格技术进一步分为：</a:t>
            </a:r>
            <a:r>
              <a:rPr lang="zh-CN" altLang="en-US" sz="2800" b="1" dirty="0">
                <a:solidFill>
                  <a:srgbClr val="FFFF00"/>
                </a:solidFill>
              </a:rPr>
              <a:t>基于代数的描述技术和基于逻辑的描述技术</a:t>
            </a:r>
            <a:r>
              <a:rPr lang="zh-CN" altLang="en-US" sz="2800" dirty="0"/>
              <a:t>。</a:t>
            </a:r>
          </a:p>
          <a:p>
            <a:pPr lvl="1"/>
            <a:r>
              <a:rPr lang="zh-CN" altLang="en-US" sz="2800" b="1" dirty="0">
                <a:solidFill>
                  <a:srgbClr val="FFC000"/>
                </a:solidFill>
              </a:rPr>
              <a:t>双重类技术</a:t>
            </a:r>
            <a:r>
              <a:rPr lang="zh-CN" altLang="en-US" sz="2800" dirty="0"/>
              <a:t>则兼有二者的特点，既能够通过数学公理和概念高度抽象描述系统，又具有状态和迁移的可执行特征。</a:t>
            </a:r>
          </a:p>
          <a:p>
            <a:endParaRPr lang="zh-CN" altLang="en-US" sz="2800" dirty="0"/>
          </a:p>
        </p:txBody>
      </p:sp>
    </p:spTree>
    <p:extLst>
      <p:ext uri="{BB962C8B-B14F-4D97-AF65-F5344CB8AC3E}">
        <p14:creationId xmlns:p14="http://schemas.microsoft.com/office/powerpoint/2010/main" val="380869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106834228"/>
              </p:ext>
            </p:extLst>
          </p:nvPr>
        </p:nvGraphicFramePr>
        <p:xfrm>
          <a:off x="6998229" y="1405431"/>
          <a:ext cx="5113337" cy="3890963"/>
        </p:xfrm>
        <a:graphic>
          <a:graphicData uri="http://schemas.openxmlformats.org/presentationml/2006/ole">
            <mc:AlternateContent xmlns:mc="http://schemas.openxmlformats.org/markup-compatibility/2006">
              <mc:Choice xmlns:v="urn:schemas-microsoft-com:vml" Requires="v">
                <p:oleObj spid="_x0000_s2378" name="图片" r:id="rId3" imgW="3917520" imgH="2981520" progId="Word.Picture.8">
                  <p:embed/>
                </p:oleObj>
              </mc:Choice>
              <mc:Fallback>
                <p:oleObj name="图片" r:id="rId3" imgW="3917520" imgH="29815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4829"/>
                      <a:stretch>
                        <a:fillRect/>
                      </a:stretch>
                    </p:blipFill>
                    <p:spPr bwMode="auto">
                      <a:xfrm>
                        <a:off x="6998229" y="1405431"/>
                        <a:ext cx="5113337" cy="389096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56478911"/>
              </p:ext>
            </p:extLst>
          </p:nvPr>
        </p:nvGraphicFramePr>
        <p:xfrm>
          <a:off x="1520352" y="3385419"/>
          <a:ext cx="4336983" cy="2329450"/>
        </p:xfrm>
        <a:graphic>
          <a:graphicData uri="http://schemas.openxmlformats.org/presentationml/2006/ole">
            <mc:AlternateContent xmlns:mc="http://schemas.openxmlformats.org/markup-compatibility/2006">
              <mc:Choice xmlns:v="urn:schemas-microsoft-com:vml" Requires="v">
                <p:oleObj spid="_x0000_s2379" name="图片" r:id="rId5" imgW="2567940" imgH="1173480" progId="Word.Picture.8">
                  <p:embed/>
                </p:oleObj>
              </mc:Choice>
              <mc:Fallback>
                <p:oleObj name="图片" r:id="rId5" imgW="2567940" imgH="117348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t="7669"/>
                      <a:stretch>
                        <a:fillRect/>
                      </a:stretch>
                    </p:blipFill>
                    <p:spPr bwMode="auto">
                      <a:xfrm>
                        <a:off x="1520352" y="3385419"/>
                        <a:ext cx="4336983" cy="2329450"/>
                      </a:xfrm>
                      <a:prstGeom prst="rect">
                        <a:avLst/>
                      </a:prstGeom>
                      <a:solidFill>
                        <a:srgbClr val="FFFFFF"/>
                      </a:solid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124421520"/>
              </p:ext>
            </p:extLst>
          </p:nvPr>
        </p:nvGraphicFramePr>
        <p:xfrm>
          <a:off x="4016316" y="1405431"/>
          <a:ext cx="2759010" cy="1772900"/>
        </p:xfrm>
        <a:graphic>
          <a:graphicData uri="http://schemas.openxmlformats.org/presentationml/2006/ole">
            <mc:AlternateContent xmlns:mc="http://schemas.openxmlformats.org/markup-compatibility/2006">
              <mc:Choice xmlns:v="urn:schemas-microsoft-com:vml" Requires="v">
                <p:oleObj spid="_x0000_s2380" name="图片" r:id="rId7" imgW="3540252" imgH="1261872" progId="Word.Picture.8">
                  <p:embed/>
                </p:oleObj>
              </mc:Choice>
              <mc:Fallback>
                <p:oleObj name="图片" r:id="rId7" imgW="3540252" imgH="1261872"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l="56335" t="5135" b="5991"/>
                      <a:stretch>
                        <a:fillRect/>
                      </a:stretch>
                    </p:blipFill>
                    <p:spPr bwMode="auto">
                      <a:xfrm>
                        <a:off x="4016316" y="1405431"/>
                        <a:ext cx="2759010" cy="1772900"/>
                      </a:xfrm>
                      <a:prstGeom prst="rect">
                        <a:avLst/>
                      </a:prstGeom>
                      <a:solidFill>
                        <a:srgbClr val="FFFFFF"/>
                      </a:solid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575827387"/>
              </p:ext>
            </p:extLst>
          </p:nvPr>
        </p:nvGraphicFramePr>
        <p:xfrm>
          <a:off x="418622" y="1441849"/>
          <a:ext cx="3489144" cy="1745427"/>
        </p:xfrm>
        <a:graphic>
          <a:graphicData uri="http://schemas.openxmlformats.org/presentationml/2006/ole">
            <mc:AlternateContent xmlns:mc="http://schemas.openxmlformats.org/markup-compatibility/2006">
              <mc:Choice xmlns:v="urn:schemas-microsoft-com:vml" Requires="v">
                <p:oleObj spid="_x0000_s2381" name="图片" r:id="rId9" imgW="3540252" imgH="1261872" progId="Word.Picture.8">
                  <p:embed/>
                </p:oleObj>
              </mc:Choice>
              <mc:Fallback>
                <p:oleObj name="图片" r:id="rId9" imgW="3540252" imgH="1261872"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t="5135" r="60809" b="5991"/>
                      <a:stretch>
                        <a:fillRect/>
                      </a:stretch>
                    </p:blipFill>
                    <p:spPr bwMode="auto">
                      <a:xfrm>
                        <a:off x="418622" y="1441849"/>
                        <a:ext cx="3489144" cy="1745427"/>
                      </a:xfrm>
                      <a:prstGeom prst="rect">
                        <a:avLst/>
                      </a:prstGeom>
                      <a:solidFill>
                        <a:srgbClr val="FFFFFF"/>
                      </a:solidFill>
                      <a:ln>
                        <a:noFill/>
                      </a:ln>
                      <a:effectLst/>
                    </p:spPr>
                  </p:pic>
                </p:oleObj>
              </mc:Fallback>
            </mc:AlternateContent>
          </a:graphicData>
        </a:graphic>
      </p:graphicFrame>
      <p:sp>
        <p:nvSpPr>
          <p:cNvPr id="8" name="标题 1"/>
          <p:cNvSpPr>
            <a:spLocks noGrp="1"/>
          </p:cNvSpPr>
          <p:nvPr>
            <p:ph type="title"/>
          </p:nvPr>
        </p:nvSpPr>
        <p:spPr>
          <a:xfrm>
            <a:off x="335560" y="618760"/>
            <a:ext cx="8903331" cy="683127"/>
          </a:xfrm>
        </p:spPr>
        <p:txBody>
          <a:bodyPr/>
          <a:lstStyle/>
          <a:p>
            <a:r>
              <a:rPr lang="zh-CN" altLang="en-US" sz="2800" b="1" dirty="0" smtClean="0">
                <a:solidFill>
                  <a:srgbClr val="FFC000"/>
                </a:solidFill>
              </a:rPr>
              <a:t>操作类规格说明技术</a:t>
            </a:r>
            <a:r>
              <a:rPr lang="en-US" altLang="zh-CN" sz="2800" dirty="0" smtClean="0"/>
              <a:t>: </a:t>
            </a:r>
            <a:r>
              <a:rPr lang="zh-CN" altLang="en-US" sz="2800" dirty="0" smtClean="0"/>
              <a:t>有限状态自动机</a:t>
            </a:r>
            <a:endParaRPr lang="zh-CN" altLang="en-US" sz="2800" dirty="0"/>
          </a:p>
        </p:txBody>
      </p:sp>
    </p:spTree>
    <p:extLst>
      <p:ext uri="{BB962C8B-B14F-4D97-AF65-F5344CB8AC3E}">
        <p14:creationId xmlns:p14="http://schemas.microsoft.com/office/powerpoint/2010/main" val="156994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8903331" cy="683127"/>
          </a:xfrm>
        </p:spPr>
        <p:txBody>
          <a:bodyPr/>
          <a:lstStyle/>
          <a:p>
            <a:r>
              <a:rPr lang="zh-CN" altLang="en-US" sz="2800" b="1" dirty="0" smtClean="0">
                <a:solidFill>
                  <a:srgbClr val="FFC000"/>
                </a:solidFill>
                <a:latin typeface="Times New Roman" panose="02020603050405020304" pitchFamily="18" charset="0"/>
                <a:cs typeface="Times New Roman" panose="02020603050405020304" pitchFamily="18" charset="0"/>
              </a:rPr>
              <a:t>操作类规格说明技术</a:t>
            </a:r>
            <a:r>
              <a:rPr lang="en-US" altLang="zh-CN" sz="2800" dirty="0" smtClean="0">
                <a:latin typeface="Times New Roman" panose="02020603050405020304" pitchFamily="18" charset="0"/>
                <a:cs typeface="Times New Roman" panose="02020603050405020304" pitchFamily="18" charset="0"/>
              </a:rPr>
              <a:t>: Petri</a:t>
            </a:r>
            <a:r>
              <a:rPr lang="zh-CN" altLang="en-US" sz="2800" dirty="0" smtClean="0">
                <a:latin typeface="Times New Roman" panose="02020603050405020304" pitchFamily="18" charset="0"/>
                <a:cs typeface="Times New Roman" panose="02020603050405020304" pitchFamily="18" charset="0"/>
              </a:rPr>
              <a:t>网</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956388187"/>
              </p:ext>
            </p:extLst>
          </p:nvPr>
        </p:nvGraphicFramePr>
        <p:xfrm>
          <a:off x="252892" y="1529938"/>
          <a:ext cx="6092712" cy="2061713"/>
        </p:xfrm>
        <a:graphic>
          <a:graphicData uri="http://schemas.openxmlformats.org/presentationml/2006/ole">
            <mc:AlternateContent xmlns:mc="http://schemas.openxmlformats.org/markup-compatibility/2006">
              <mc:Choice xmlns:v="urn:schemas-microsoft-com:vml" Requires="v">
                <p:oleObj spid="_x0000_s3320" name="图片" r:id="rId3" imgW="3998976" imgH="1351788" progId="Word.Picture.8">
                  <p:embed/>
                </p:oleObj>
              </mc:Choice>
              <mc:Fallback>
                <p:oleObj name="图片" r:id="rId3" imgW="3998976" imgH="135178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2784"/>
                      <a:stretch>
                        <a:fillRect/>
                      </a:stretch>
                    </p:blipFill>
                    <p:spPr bwMode="auto">
                      <a:xfrm>
                        <a:off x="252892" y="1529938"/>
                        <a:ext cx="6092712" cy="2061713"/>
                      </a:xfrm>
                      <a:prstGeom prst="rect">
                        <a:avLst/>
                      </a:prstGeom>
                      <a:solidFill>
                        <a:srgbClr val="FFFFFF"/>
                      </a:solidFill>
                      <a:ln>
                        <a:noFill/>
                      </a:ln>
                      <a:effectLst/>
                    </p:spPr>
                  </p:pic>
                </p:oleObj>
              </mc:Fallback>
            </mc:AlternateContent>
          </a:graphicData>
        </a:graphic>
      </p:graphicFrame>
      <p:graphicFrame>
        <p:nvGraphicFramePr>
          <p:cNvPr id="5" name="Object 4"/>
          <p:cNvGraphicFramePr>
            <a:graphicFrameLocks noGrp="1" noChangeAspect="1"/>
          </p:cNvGraphicFramePr>
          <p:nvPr>
            <p:ph idx="1"/>
            <p:extLst>
              <p:ext uri="{D42A27DB-BD31-4B8C-83A1-F6EECF244321}">
                <p14:modId xmlns:p14="http://schemas.microsoft.com/office/powerpoint/2010/main" val="1600646324"/>
              </p:ext>
            </p:extLst>
          </p:nvPr>
        </p:nvGraphicFramePr>
        <p:xfrm>
          <a:off x="1212559" y="3789714"/>
          <a:ext cx="4491576" cy="1987606"/>
        </p:xfrm>
        <a:graphic>
          <a:graphicData uri="http://schemas.openxmlformats.org/presentationml/2006/ole">
            <mc:AlternateContent xmlns:mc="http://schemas.openxmlformats.org/markup-compatibility/2006">
              <mc:Choice xmlns:v="urn:schemas-microsoft-com:vml" Requires="v">
                <p:oleObj spid="_x0000_s3321" name="图片" r:id="rId5" imgW="3055620" imgH="1351788" progId="Word.Picture.8">
                  <p:embed/>
                </p:oleObj>
              </mc:Choice>
              <mc:Fallback>
                <p:oleObj name="图片" r:id="rId5" imgW="3055620" imgH="135178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b="12784"/>
                      <a:stretch>
                        <a:fillRect/>
                      </a:stretch>
                    </p:blipFill>
                    <p:spPr bwMode="auto">
                      <a:xfrm>
                        <a:off x="1212559" y="3789714"/>
                        <a:ext cx="4491576" cy="1987606"/>
                      </a:xfrm>
                      <a:prstGeom prst="rect">
                        <a:avLst/>
                      </a:prstGeom>
                      <a:solidFill>
                        <a:schemeClr val="tx1"/>
                      </a:solid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870455792"/>
              </p:ext>
            </p:extLst>
          </p:nvPr>
        </p:nvGraphicFramePr>
        <p:xfrm>
          <a:off x="6525180" y="1333908"/>
          <a:ext cx="5616575" cy="4443412"/>
        </p:xfrm>
        <a:graphic>
          <a:graphicData uri="http://schemas.openxmlformats.org/presentationml/2006/ole">
            <mc:AlternateContent xmlns:mc="http://schemas.openxmlformats.org/markup-compatibility/2006">
              <mc:Choice xmlns:v="urn:schemas-microsoft-com:vml" Requires="v">
                <p:oleObj spid="_x0000_s3322" name="图片" r:id="rId7" imgW="3055620" imgH="2417064" progId="Word.Picture.8">
                  <p:embed/>
                </p:oleObj>
              </mc:Choice>
              <mc:Fallback>
                <p:oleObj name="图片" r:id="rId7" imgW="3055620" imgH="2417064"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b="5659"/>
                      <a:stretch>
                        <a:fillRect/>
                      </a:stretch>
                    </p:blipFill>
                    <p:spPr bwMode="auto">
                      <a:xfrm>
                        <a:off x="6525180" y="1333908"/>
                        <a:ext cx="5616575" cy="44434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062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89" y="452718"/>
            <a:ext cx="8437504" cy="685969"/>
          </a:xfrm>
        </p:spPr>
        <p:txBody>
          <a:bodyPr/>
          <a:lstStyle/>
          <a:p>
            <a:r>
              <a:rPr lang="zh-CN" altLang="en-US" sz="2800" b="1" dirty="0" smtClean="0">
                <a:solidFill>
                  <a:srgbClr val="FFC000"/>
                </a:solidFill>
              </a:rPr>
              <a:t>描述类规格</a:t>
            </a:r>
            <a:r>
              <a:rPr lang="zh-CN" altLang="en-US" sz="2800" dirty="0" smtClean="0"/>
              <a:t>：基于</a:t>
            </a:r>
            <a:r>
              <a:rPr lang="zh-CN" altLang="en-US" sz="2800" dirty="0"/>
              <a:t>代数的描述技术</a:t>
            </a:r>
          </a:p>
        </p:txBody>
      </p:sp>
      <p:sp>
        <p:nvSpPr>
          <p:cNvPr id="3" name="内容占位符 2"/>
          <p:cNvSpPr>
            <a:spLocks noGrp="1"/>
          </p:cNvSpPr>
          <p:nvPr>
            <p:ph idx="1"/>
          </p:nvPr>
        </p:nvSpPr>
        <p:spPr>
          <a:xfrm>
            <a:off x="646112" y="1138687"/>
            <a:ext cx="11077186" cy="5072332"/>
          </a:xfrm>
        </p:spPr>
        <p:txBody>
          <a:bodyPr>
            <a:normAutofit fontScale="92500" lnSpcReduction="10000"/>
          </a:bodyPr>
          <a:lstStyle/>
          <a:p>
            <a:r>
              <a:rPr lang="zh-CN" altLang="en-US" sz="2800" dirty="0">
                <a:solidFill>
                  <a:srgbClr val="FFFF00"/>
                </a:solidFill>
                <a:latin typeface="Times New Roman" panose="02020603050405020304" pitchFamily="18" charset="0"/>
                <a:cs typeface="Times New Roman" panose="02020603050405020304" pitchFamily="18" charset="0"/>
              </a:rPr>
              <a:t>基于代数的描述技术以抽象数据类型</a:t>
            </a:r>
            <a:r>
              <a:rPr lang="en-US" altLang="zh-CN" sz="2800" dirty="0">
                <a:solidFill>
                  <a:srgbClr val="FFFF00"/>
                </a:solidFill>
                <a:latin typeface="Times New Roman" panose="02020603050405020304" pitchFamily="18" charset="0"/>
                <a:cs typeface="Times New Roman" panose="02020603050405020304" pitchFamily="18" charset="0"/>
              </a:rPr>
              <a:t>ADT</a:t>
            </a:r>
            <a:r>
              <a:rPr lang="zh-CN" altLang="en-US" sz="2800" dirty="0">
                <a:solidFill>
                  <a:srgbClr val="FFFF00"/>
                </a:solidFill>
                <a:latin typeface="Times New Roman" panose="02020603050405020304" pitchFamily="18" charset="0"/>
                <a:cs typeface="Times New Roman" panose="02020603050405020304" pitchFamily="18" charset="0"/>
              </a:rPr>
              <a:t>概念为基础</a:t>
            </a:r>
            <a:r>
              <a:rPr lang="zh-CN" altLang="en-US" sz="2800" dirty="0">
                <a:latin typeface="Times New Roman" panose="02020603050405020304" pitchFamily="18" charset="0"/>
                <a:cs typeface="Times New Roman" panose="02020603050405020304" pitchFamily="18" charset="0"/>
              </a:rPr>
              <a:t>，可以对系统进行由粗到细的多层次抽象。此类方法中，系统本身视为一个</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，规格则在于描述其文法和语义。文法定义给出</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中算子域的描述。语义则通过数学表达式给出这些算子的执行，这些数学表达式的形式为用编程语言书写的一组公理。复杂</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由简单</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定义，重复进行则完成整个系统的规格，这样也就给后期的验证带来方便。验证可以在各个层次的规格上进行，复杂</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的特性可通过简单</a:t>
            </a:r>
            <a:r>
              <a:rPr lang="en-US" altLang="zh-CN" sz="2800" dirty="0">
                <a:latin typeface="Times New Roman" panose="02020603050405020304" pitchFamily="18" charset="0"/>
                <a:cs typeface="Times New Roman" panose="02020603050405020304" pitchFamily="18" charset="0"/>
              </a:rPr>
              <a:t>ADT</a:t>
            </a:r>
            <a:r>
              <a:rPr lang="zh-CN" altLang="en-US" sz="2800" dirty="0">
                <a:latin typeface="Times New Roman" panose="02020603050405020304" pitchFamily="18" charset="0"/>
                <a:cs typeface="Times New Roman" panose="02020603050405020304" pitchFamily="18" charset="0"/>
              </a:rPr>
              <a:t>特性的验证而得到验证。</a:t>
            </a:r>
          </a:p>
          <a:p>
            <a:r>
              <a:rPr lang="zh-CN" altLang="en-US" sz="2800" dirty="0">
                <a:latin typeface="Times New Roman" panose="02020603050405020304" pitchFamily="18" charset="0"/>
                <a:cs typeface="Times New Roman" panose="02020603050405020304" pitchFamily="18" charset="0"/>
              </a:rPr>
              <a:t>基于代数的描述技术主要有</a:t>
            </a:r>
            <a:r>
              <a:rPr lang="en-US" altLang="zh-CN" sz="2800" dirty="0">
                <a:latin typeface="Times New Roman" panose="02020603050405020304" pitchFamily="18" charset="0"/>
                <a:cs typeface="Times New Roman" panose="02020603050405020304" pitchFamily="18" charset="0"/>
              </a:rPr>
              <a:t>Z</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LOTOS</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VDM</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Larch</a:t>
            </a:r>
            <a:r>
              <a:rPr lang="zh-CN" altLang="en-US" sz="2800" dirty="0">
                <a:latin typeface="Times New Roman" panose="02020603050405020304" pitchFamily="18" charset="0"/>
                <a:cs typeface="Times New Roman" panose="02020603050405020304" pitchFamily="18" charset="0"/>
              </a:rPr>
              <a:t>等。</a:t>
            </a:r>
          </a:p>
          <a:p>
            <a:pPr lvl="1"/>
            <a:r>
              <a:rPr lang="en-US" altLang="zh-CN" sz="2800" dirty="0" smtClean="0">
                <a:latin typeface="Times New Roman" panose="02020603050405020304" pitchFamily="18" charset="0"/>
                <a:cs typeface="Times New Roman" panose="02020603050405020304" pitchFamily="18" charset="0"/>
              </a:rPr>
              <a:t>Z</a:t>
            </a:r>
            <a:r>
              <a:rPr lang="zh-CN" altLang="en-US" sz="2800" dirty="0">
                <a:latin typeface="Times New Roman" panose="02020603050405020304" pitchFamily="18" charset="0"/>
                <a:cs typeface="Times New Roman" panose="02020603050405020304" pitchFamily="18" charset="0"/>
              </a:rPr>
              <a:t>语言</a:t>
            </a:r>
          </a:p>
          <a:p>
            <a:pPr lvl="1"/>
            <a:r>
              <a:rPr lang="en-US" altLang="zh-CN" sz="2800" dirty="0" smtClean="0">
                <a:latin typeface="Times New Roman" panose="02020603050405020304" pitchFamily="18" charset="0"/>
                <a:cs typeface="Times New Roman" panose="02020603050405020304" pitchFamily="18" charset="0"/>
              </a:rPr>
              <a:t>LOTOS</a:t>
            </a:r>
            <a:endParaRPr lang="en-US" altLang="zh-CN" sz="2800" dirty="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VDM</a:t>
            </a:r>
            <a:endParaRPr lang="en-US" altLang="zh-CN" sz="2800" dirty="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Larch</a:t>
            </a:r>
            <a:endParaRPr lang="en-US" altLang="zh-CN" sz="28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5556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605" y="383706"/>
            <a:ext cx="9404723" cy="1400530"/>
          </a:xfrm>
        </p:spPr>
        <p:txBody>
          <a:bodyPr/>
          <a:lstStyle/>
          <a:p>
            <a:r>
              <a:rPr lang="en-US" altLang="zh-CN" dirty="0" smtClean="0">
                <a:solidFill>
                  <a:schemeClr val="accent2">
                    <a:lumMod val="40000"/>
                    <a:lumOff val="60000"/>
                  </a:schemeClr>
                </a:solidFill>
              </a:rPr>
              <a:t> </a:t>
            </a:r>
            <a:r>
              <a:rPr lang="en-US" altLang="zh-CN" dirty="0" smtClean="0">
                <a:solidFill>
                  <a:schemeClr val="accent2">
                    <a:lumMod val="40000"/>
                    <a:lumOff val="60000"/>
                  </a:schemeClr>
                </a:solidFill>
              </a:rPr>
              <a:t>2 </a:t>
            </a:r>
            <a:r>
              <a:rPr lang="zh-CN" altLang="en-US" dirty="0" smtClean="0">
                <a:solidFill>
                  <a:schemeClr val="accent2">
                    <a:lumMod val="40000"/>
                    <a:lumOff val="60000"/>
                  </a:schemeClr>
                </a:solidFill>
              </a:rPr>
              <a:t>规格说明</a:t>
            </a:r>
            <a:r>
              <a:rPr lang="zh-CN" altLang="en-US" dirty="0" smtClean="0">
                <a:solidFill>
                  <a:schemeClr val="accent2">
                    <a:lumMod val="40000"/>
                    <a:lumOff val="60000"/>
                  </a:schemeClr>
                </a:solidFill>
              </a:rPr>
              <a:t>技术</a:t>
            </a:r>
            <a:endParaRPr lang="zh-CN" altLang="en-US" dirty="0">
              <a:solidFill>
                <a:schemeClr val="accent2">
                  <a:lumMod val="40000"/>
                  <a:lumOff val="60000"/>
                </a:schemeClr>
              </a:solidFill>
            </a:endParaRPr>
          </a:p>
        </p:txBody>
      </p:sp>
      <p:sp>
        <p:nvSpPr>
          <p:cNvPr id="4" name="内容占位符 2"/>
          <p:cNvSpPr txBox="1">
            <a:spLocks/>
          </p:cNvSpPr>
          <p:nvPr/>
        </p:nvSpPr>
        <p:spPr>
          <a:xfrm>
            <a:off x="404064" y="1348053"/>
            <a:ext cx="11483136" cy="5093087"/>
          </a:xfrm>
          <a:prstGeom prst="rect">
            <a:avLst/>
          </a:prstGeom>
        </p:spPr>
        <p:txBody>
          <a:bodyPr vert="horz">
            <a:normAutofit fontScale="92500" lnSpcReduction="1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rgbClr val="FF0000"/>
                </a:solidFill>
                <a:effectLst/>
                <a:uLnTx/>
                <a:uFillTx/>
                <a:latin typeface="Corbel"/>
                <a:ea typeface="宋体" panose="02010600030101010101" pitchFamily="2" charset="-122"/>
              </a:rPr>
              <a:t>     </a:t>
            </a:r>
            <a:r>
              <a:rPr kumimoji="0" lang="en-US" sz="3000" b="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，是维也纳开发方法的简称，源于</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IBM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维也纳实验室</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20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60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年代和</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70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年代的研究工作。</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语言有一套</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数学符号系统和基于谓词逻辑和集合理论</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的证明规则。</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方法是一种基于形式语义的软件开发方法，规定了大型软件开发的三个阶段：提出要求、形式定义和开发步骤。它也是自顶向下逐步求精的开发方法。</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的主要特点是中间的形式定义阶段，体现了用形式语义来刻画语言的思想。</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方法不仅能用于规范，而且能用于设计和对应的实现中，广泛</a:t>
            </a:r>
            <a:r>
              <a:rPr kumimoji="0" lang="zh-CN" altLang="en-US" sz="30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应用于程序设计语言、数据库、操作系统等应用领域中</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buClr>
                <a:srgbClr val="D6ECFF"/>
              </a:buClr>
              <a:defRPr/>
            </a:pPr>
            <a:r>
              <a:rPr lang="en-US" altLang="zh-CN" dirty="0">
                <a:latin typeface="Times New Roman" panose="02020603050405020304" pitchFamily="18" charset="0"/>
                <a:cs typeface="Times New Roman" panose="02020603050405020304" pitchFamily="18" charset="0"/>
              </a:rPr>
              <a:t>VDM </a:t>
            </a:r>
            <a:r>
              <a:rPr lang="zh-CN" altLang="zh-CN" dirty="0">
                <a:latin typeface="Times New Roman" panose="02020603050405020304" pitchFamily="18" charset="0"/>
                <a:cs typeface="Times New Roman" panose="02020603050405020304" pitchFamily="18" charset="0"/>
              </a:rPr>
              <a:t>存在两个明显的不足之处：第一它缺乏模块性，第二</a:t>
            </a:r>
            <a:r>
              <a:rPr lang="en-US" altLang="zh-CN" dirty="0">
                <a:latin typeface="Times New Roman" panose="02020603050405020304" pitchFamily="18" charset="0"/>
                <a:cs typeface="Times New Roman" panose="02020603050405020304" pitchFamily="18" charset="0"/>
              </a:rPr>
              <a:t>VDM</a:t>
            </a:r>
            <a:r>
              <a:rPr lang="zh-CN" altLang="zh-CN" dirty="0">
                <a:latin typeface="Times New Roman" panose="02020603050405020304" pitchFamily="18" charset="0"/>
                <a:cs typeface="Times New Roman" panose="02020603050405020304" pitchFamily="18" charset="0"/>
              </a:rPr>
              <a:t>不能处理并发的情况。</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3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4291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968" y="208020"/>
            <a:ext cx="9404723" cy="1400530"/>
          </a:xfrm>
        </p:spPr>
        <p:txBody>
          <a:bodyPr/>
          <a:lstStyle/>
          <a:p>
            <a:r>
              <a:rPr lang="en-US" altLang="zh-CN" dirty="0" smtClean="0">
                <a:solidFill>
                  <a:schemeClr val="accent2">
                    <a:lumMod val="40000"/>
                    <a:lumOff val="60000"/>
                  </a:schemeClr>
                </a:solidFill>
              </a:rPr>
              <a:t> </a:t>
            </a:r>
            <a:r>
              <a:rPr lang="en-US" altLang="zh-CN" dirty="0" smtClean="0">
                <a:solidFill>
                  <a:schemeClr val="accent2">
                    <a:lumMod val="40000"/>
                    <a:lumOff val="60000"/>
                  </a:schemeClr>
                </a:solidFill>
              </a:rPr>
              <a:t>2 </a:t>
            </a:r>
            <a:r>
              <a:rPr lang="zh-CN" altLang="en-US" dirty="0" smtClean="0">
                <a:solidFill>
                  <a:schemeClr val="accent2">
                    <a:lumMod val="40000"/>
                    <a:lumOff val="60000"/>
                  </a:schemeClr>
                </a:solidFill>
              </a:rPr>
              <a:t>规格说明</a:t>
            </a:r>
            <a:r>
              <a:rPr lang="zh-CN" altLang="en-US" dirty="0">
                <a:solidFill>
                  <a:schemeClr val="accent2">
                    <a:lumMod val="40000"/>
                    <a:lumOff val="60000"/>
                  </a:schemeClr>
                </a:solidFill>
              </a:rPr>
              <a:t>技术</a:t>
            </a:r>
          </a:p>
        </p:txBody>
      </p:sp>
      <p:sp>
        <p:nvSpPr>
          <p:cNvPr id="4" name="内容占位符 2"/>
          <p:cNvSpPr txBox="1">
            <a:spLocks/>
          </p:cNvSpPr>
          <p:nvPr/>
        </p:nvSpPr>
        <p:spPr>
          <a:xfrm>
            <a:off x="373968" y="837127"/>
            <a:ext cx="11593913" cy="5859508"/>
          </a:xfrm>
          <a:prstGeom prst="rect">
            <a:avLst/>
          </a:prstGeom>
        </p:spPr>
        <p:txBody>
          <a:bodyPr vert="horz">
            <a:normAutofit fontScale="85000" lnSpcReduction="1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lvl="0">
              <a:buClr>
                <a:srgbClr val="D6ECFF"/>
              </a:buClr>
              <a:buNone/>
              <a:defRPr/>
            </a:pP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语言，</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是指著名的数学家</a:t>
            </a:r>
            <a:r>
              <a:rPr lang="en-US" altLang="zh-CN" dirty="0" err="1">
                <a:latin typeface="Times New Roman" panose="02020603050405020304" pitchFamily="18" charset="0"/>
                <a:cs typeface="Times New Roman" panose="02020603050405020304" pitchFamily="18" charset="0"/>
              </a:rPr>
              <a:t>Zermolo</a:t>
            </a:r>
            <a:r>
              <a:rPr lang="zh-CN" altLang="en-US" dirty="0">
                <a:latin typeface="Times New Roman" panose="02020603050405020304" pitchFamily="18" charset="0"/>
                <a:cs typeface="Times New Roman" panose="02020603050405020304" pitchFamily="18" charset="0"/>
              </a:rPr>
              <a:t>，他的主要成就是</a:t>
            </a:r>
            <a:r>
              <a:rPr lang="zh-CN" altLang="en-US" dirty="0" smtClean="0">
                <a:latin typeface="Times New Roman" panose="02020603050405020304" pitchFamily="18" charset="0"/>
                <a:cs typeface="Times New Roman" panose="02020603050405020304" pitchFamily="18" charset="0"/>
              </a:rPr>
              <a:t>集合论。</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是法国计算机科学家</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J-R </a:t>
            </a:r>
            <a:r>
              <a:rPr kumimoji="0" lang="en-US" altLang="zh-CN" sz="3000" b="1" i="0" u="none" strike="noStrike" kern="1200" cap="none" spc="0" normalizeH="0" baseline="0" noProof="0" dirty="0" err="1"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Abrial</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1980</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年前后在牛津大学程序研究</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组（</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PRG</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Hoare</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长期领导</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PRG</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的工作）访问时提出的，后来</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PRG</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和其他</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地方的许多研究者对其做了许多工作。</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1980</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年代中后期趋于成熟，开</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始被工业界使用。</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1980</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年代末人们定义了</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的标准文本。</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2002</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年上升为国际标准。</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是一种基于</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一阶谓词逻辑和集合论</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的形式化规范描述语言</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有严格定义的数学理论基础，用</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写出的规范简明、精确，没有歧义性</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所支持的形式化方法也称为</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面向模型的方法，或者基于状态的方法</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。其</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基本思想是从一些已知的简单的抽象数学对象出发，构造（描述）目标（软件）系统的状态特征和行为特征模型</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所基于的抽象数学对象包括数据元素、元组、集合、包（</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bag</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）、序列和</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映射（函数）等</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类似的面向模型的方法还有著名的</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VDM</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等等。</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除了面向模型的方法，还有一些其他的方法类，如代数方法等。</a:t>
            </a:r>
            <a:endParaRPr kumimoji="0" lang="zh-CN" altLang="en-US" sz="3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1531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546760" cy="878541"/>
          </a:xfrm>
        </p:spPr>
        <p:txBody>
          <a:bodyPr/>
          <a:lstStyle/>
          <a:p>
            <a:r>
              <a:rPr lang="en-US" altLang="zh-CN" dirty="0" smtClean="0">
                <a:solidFill>
                  <a:schemeClr val="accent2">
                    <a:lumMod val="40000"/>
                    <a:lumOff val="60000"/>
                  </a:schemeClr>
                </a:solidFill>
              </a:rPr>
              <a:t> </a:t>
            </a:r>
            <a:r>
              <a:rPr lang="en-US" altLang="zh-CN" dirty="0" smtClean="0">
                <a:solidFill>
                  <a:schemeClr val="accent2">
                    <a:lumMod val="40000"/>
                    <a:lumOff val="60000"/>
                  </a:schemeClr>
                </a:solidFill>
              </a:rPr>
              <a:t>2 </a:t>
            </a:r>
            <a:r>
              <a:rPr lang="zh-CN" altLang="en-US" dirty="0" smtClean="0">
                <a:solidFill>
                  <a:schemeClr val="accent2">
                    <a:lumMod val="40000"/>
                    <a:lumOff val="60000"/>
                  </a:schemeClr>
                </a:solidFill>
              </a:rPr>
              <a:t>规格说明</a:t>
            </a:r>
            <a:r>
              <a:rPr lang="zh-CN" altLang="en-US" dirty="0">
                <a:solidFill>
                  <a:schemeClr val="accent2">
                    <a:lumMod val="40000"/>
                    <a:lumOff val="60000"/>
                  </a:schemeClr>
                </a:solidFill>
              </a:rPr>
              <a:t>技术</a:t>
            </a:r>
          </a:p>
        </p:txBody>
      </p:sp>
      <p:sp>
        <p:nvSpPr>
          <p:cNvPr id="4" name="矩形 3"/>
          <p:cNvSpPr/>
          <p:nvPr/>
        </p:nvSpPr>
        <p:spPr>
          <a:xfrm>
            <a:off x="417509" y="1331259"/>
            <a:ext cx="11409306" cy="4734629"/>
          </a:xfrm>
          <a:prstGeom prst="rect">
            <a:avLst/>
          </a:prstGeom>
        </p:spPr>
        <p:txBody>
          <a:bodyPr wrap="square">
            <a:spAutoFit/>
          </a:bodyPr>
          <a:lstStyle/>
          <a:p>
            <a:pPr marL="411480" lvl="0" indent="-342900">
              <a:spcBef>
                <a:spcPts val="700"/>
              </a:spcBef>
              <a:buClr>
                <a:srgbClr val="D6ECFF"/>
              </a:buClr>
              <a:buSzPct val="95000"/>
              <a:buFont typeface="Wingdings"/>
              <a:buChar char=""/>
            </a:pP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仍然是</a:t>
            </a:r>
            <a:r>
              <a:rPr lang="zh-CN" altLang="en-US" sz="2500" b="1" dirty="0">
                <a:solidFill>
                  <a:srgbClr val="FFC000"/>
                </a:solidFill>
                <a:latin typeface="Times New Roman" panose="02020603050405020304" pitchFamily="18" charset="0"/>
                <a:cs typeface="Times New Roman" panose="02020603050405020304" pitchFamily="18" charset="0"/>
              </a:rPr>
              <a:t>一种不可运行的强类型的规格说明语言</a:t>
            </a:r>
            <a:r>
              <a:rPr lang="zh-CN" altLang="en-US" sz="2500" dirty="0">
                <a:solidFill>
                  <a:prstClr val="white"/>
                </a:solidFill>
                <a:latin typeface="Times New Roman" panose="02020603050405020304" pitchFamily="18" charset="0"/>
                <a:cs typeface="Times New Roman" panose="02020603050405020304" pitchFamily="18" charset="0"/>
              </a:rPr>
              <a:t>，尽管</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的执行方面，人们已经做了不少研究工作，但目前仍缺乏可用的</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语言编译工具。</a:t>
            </a:r>
            <a:endParaRPr lang="en-US" altLang="zh-CN" sz="2500" dirty="0">
              <a:solidFill>
                <a:prstClr val="white"/>
              </a:solidFill>
              <a:latin typeface="Times New Roman" panose="02020603050405020304" pitchFamily="18" charset="0"/>
              <a:cs typeface="Times New Roman" panose="02020603050405020304" pitchFamily="18" charset="0"/>
            </a:endParaRPr>
          </a:p>
          <a:p>
            <a:pPr marL="411480" lvl="0" indent="-342900">
              <a:spcBef>
                <a:spcPts val="700"/>
              </a:spcBef>
              <a:buClr>
                <a:srgbClr val="D6ECFF"/>
              </a:buClr>
              <a:buSzPct val="95000"/>
              <a:buFont typeface="Wingdings"/>
              <a:buChar char=""/>
            </a:pPr>
            <a:r>
              <a:rPr lang="zh-CN" altLang="en-US" sz="2500" b="1" dirty="0">
                <a:solidFill>
                  <a:srgbClr val="FFC000"/>
                </a:solidFill>
                <a:latin typeface="Times New Roman" panose="02020603050405020304" pitchFamily="18" charset="0"/>
                <a:cs typeface="Times New Roman" panose="02020603050405020304" pitchFamily="18" charset="0"/>
              </a:rPr>
              <a:t>在</a:t>
            </a:r>
            <a:r>
              <a:rPr lang="en-US" altLang="zh-CN" sz="2500" b="1" dirty="0">
                <a:solidFill>
                  <a:srgbClr val="FFC000"/>
                </a:solidFill>
                <a:latin typeface="Times New Roman" panose="02020603050405020304" pitchFamily="18" charset="0"/>
                <a:cs typeface="Times New Roman" panose="02020603050405020304" pitchFamily="18" charset="0"/>
              </a:rPr>
              <a:t>Z</a:t>
            </a:r>
            <a:r>
              <a:rPr lang="zh-CN" altLang="en-US" sz="2500" b="1" dirty="0">
                <a:solidFill>
                  <a:srgbClr val="FFC000"/>
                </a:solidFill>
                <a:latin typeface="Times New Roman" panose="02020603050405020304" pitchFamily="18" charset="0"/>
                <a:cs typeface="Times New Roman" panose="02020603050405020304" pitchFamily="18" charset="0"/>
              </a:rPr>
              <a:t>规格说明的检查方面已有许多性能不错的工具 </a:t>
            </a:r>
            <a:r>
              <a:rPr lang="zh-CN" altLang="en-US" sz="2500" dirty="0">
                <a:solidFill>
                  <a:prstClr val="white"/>
                </a:solidFill>
                <a:latin typeface="Times New Roman" panose="02020603050405020304" pitchFamily="18" charset="0"/>
                <a:cs typeface="Times New Roman" panose="02020603050405020304" pitchFamily="18" charset="0"/>
              </a:rPr>
              <a:t>，如</a:t>
            </a:r>
            <a:endParaRPr lang="en-US" altLang="zh-CN" sz="2500" dirty="0">
              <a:solidFill>
                <a:prstClr val="white"/>
              </a:solidFill>
              <a:latin typeface="Times New Roman" panose="02020603050405020304" pitchFamily="18" charset="0"/>
              <a:cs typeface="Times New Roman" panose="02020603050405020304" pitchFamily="18" charset="0"/>
            </a:endParaRPr>
          </a:p>
          <a:p>
            <a:pPr marL="740664" lvl="1" indent="-285750">
              <a:spcBef>
                <a:spcPct val="20000"/>
              </a:spcBef>
              <a:buClr>
                <a:srgbClr val="EA157A"/>
              </a:buClr>
              <a:buSzPct val="90000"/>
              <a:buFont typeface="Wingdings"/>
              <a:buChar char=""/>
            </a:pPr>
            <a:r>
              <a:rPr lang="zh-CN" altLang="en-US" sz="2500" dirty="0">
                <a:solidFill>
                  <a:prstClr val="white"/>
                </a:solidFill>
                <a:latin typeface="Times New Roman" panose="02020603050405020304" pitchFamily="18" charset="0"/>
                <a:cs typeface="Times New Roman" panose="02020603050405020304" pitchFamily="18" charset="0"/>
              </a:rPr>
              <a:t>牛津大学设计的</a:t>
            </a:r>
            <a:r>
              <a:rPr lang="en-US" altLang="zh-CN" sz="2500" dirty="0">
                <a:solidFill>
                  <a:prstClr val="white"/>
                </a:solidFill>
                <a:latin typeface="Times New Roman" panose="02020603050405020304" pitchFamily="18" charset="0"/>
                <a:cs typeface="Times New Roman" panose="02020603050405020304" pitchFamily="18" charset="0"/>
              </a:rPr>
              <a:t> </a:t>
            </a:r>
            <a:r>
              <a:rPr lang="en-US" altLang="zh-CN" sz="2500" dirty="0" err="1">
                <a:solidFill>
                  <a:prstClr val="white"/>
                </a:solidFill>
                <a:latin typeface="Times New Roman" panose="02020603050405020304" pitchFamily="18" charset="0"/>
                <a:cs typeface="Times New Roman" panose="02020603050405020304" pitchFamily="18" charset="0"/>
              </a:rPr>
              <a:t>CADiZ</a:t>
            </a:r>
            <a:r>
              <a:rPr lang="zh-CN" altLang="en-US" sz="2500" dirty="0">
                <a:solidFill>
                  <a:prstClr val="white"/>
                </a:solidFill>
                <a:latin typeface="Times New Roman" panose="02020603050405020304" pitchFamily="18" charset="0"/>
                <a:cs typeface="Times New Roman" panose="02020603050405020304" pitchFamily="18" charset="0"/>
              </a:rPr>
              <a:t>能够对</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形式规约进行语法检查及类型检查，并支持排版，还能够与用户进行交互地查看</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形式规约中的某些特性；</a:t>
            </a:r>
            <a:endParaRPr lang="en-US" altLang="zh-CN" sz="2500" dirty="0">
              <a:solidFill>
                <a:prstClr val="white"/>
              </a:solidFill>
              <a:latin typeface="Times New Roman" panose="02020603050405020304" pitchFamily="18" charset="0"/>
              <a:cs typeface="Times New Roman" panose="02020603050405020304" pitchFamily="18" charset="0"/>
            </a:endParaRPr>
          </a:p>
          <a:p>
            <a:pPr marL="740664" lvl="1" indent="-285750">
              <a:spcBef>
                <a:spcPct val="20000"/>
              </a:spcBef>
              <a:buClr>
                <a:srgbClr val="EA157A"/>
              </a:buClr>
              <a:buSzPct val="90000"/>
              <a:buFont typeface="Wingdings"/>
              <a:buChar char=""/>
            </a:pPr>
            <a:r>
              <a:rPr lang="zh-CN" altLang="en-US" sz="2500" dirty="0">
                <a:solidFill>
                  <a:prstClr val="white"/>
                </a:solidFill>
                <a:latin typeface="Times New Roman" panose="02020603050405020304" pitchFamily="18" charset="0"/>
                <a:cs typeface="Times New Roman" panose="02020603050405020304" pitchFamily="18" charset="0"/>
              </a:rPr>
              <a:t>美国芝加哥</a:t>
            </a:r>
            <a:r>
              <a:rPr lang="en-US" altLang="zh-CN" sz="2500" dirty="0" err="1">
                <a:solidFill>
                  <a:prstClr val="white"/>
                </a:solidFill>
                <a:latin typeface="Times New Roman" panose="02020603050405020304" pitchFamily="18" charset="0"/>
                <a:cs typeface="Times New Roman" panose="02020603050405020304" pitchFamily="18" charset="0"/>
              </a:rPr>
              <a:t>Depaui</a:t>
            </a:r>
            <a:r>
              <a:rPr lang="zh-CN" altLang="en-US" sz="2500" dirty="0">
                <a:solidFill>
                  <a:prstClr val="white"/>
                </a:solidFill>
                <a:latin typeface="Times New Roman" panose="02020603050405020304" pitchFamily="18" charset="0"/>
                <a:cs typeface="Times New Roman" panose="02020603050405020304" pitchFamily="18" charset="0"/>
              </a:rPr>
              <a:t>大学的类型检查工具</a:t>
            </a:r>
            <a:r>
              <a:rPr lang="en-US" altLang="zh-CN" sz="2500" dirty="0">
                <a:solidFill>
                  <a:prstClr val="white"/>
                </a:solidFill>
                <a:latin typeface="Times New Roman" panose="02020603050405020304" pitchFamily="18" charset="0"/>
                <a:cs typeface="Times New Roman" panose="02020603050405020304" pitchFamily="18" charset="0"/>
              </a:rPr>
              <a:t>ZTC</a:t>
            </a:r>
            <a:r>
              <a:rPr lang="zh-CN" altLang="en-US" sz="2500" dirty="0">
                <a:solidFill>
                  <a:prstClr val="white"/>
                </a:solidFill>
                <a:latin typeface="Times New Roman" panose="02020603050405020304" pitchFamily="18" charset="0"/>
                <a:cs typeface="Times New Roman" panose="02020603050405020304" pitchFamily="18" charset="0"/>
              </a:rPr>
              <a:t>；</a:t>
            </a:r>
            <a:endParaRPr lang="en-US" altLang="zh-CN" sz="2500" dirty="0">
              <a:solidFill>
                <a:prstClr val="white"/>
              </a:solidFill>
              <a:latin typeface="Times New Roman" panose="02020603050405020304" pitchFamily="18" charset="0"/>
              <a:cs typeface="Times New Roman" panose="02020603050405020304" pitchFamily="18" charset="0"/>
            </a:endParaRPr>
          </a:p>
          <a:p>
            <a:pPr marL="740664" lvl="1" indent="-285750">
              <a:spcBef>
                <a:spcPct val="20000"/>
              </a:spcBef>
              <a:buClr>
                <a:srgbClr val="EA157A"/>
              </a:buClr>
              <a:buSzPct val="90000"/>
              <a:buFont typeface="Wingdings"/>
              <a:buChar char=""/>
            </a:pPr>
            <a:r>
              <a:rPr lang="en-US" altLang="zh-CN" sz="2500" dirty="0">
                <a:solidFill>
                  <a:prstClr val="white"/>
                </a:solidFill>
                <a:latin typeface="Times New Roman" panose="02020603050405020304" pitchFamily="18" charset="0"/>
                <a:cs typeface="Times New Roman" panose="02020603050405020304" pitchFamily="18" charset="0"/>
              </a:rPr>
              <a:t>ITRU</a:t>
            </a:r>
            <a:r>
              <a:rPr lang="zh-CN" altLang="en-US" sz="2500" dirty="0">
                <a:solidFill>
                  <a:prstClr val="white"/>
                </a:solidFill>
                <a:latin typeface="Times New Roman" panose="02020603050405020304" pitchFamily="18" charset="0"/>
                <a:cs typeface="Times New Roman" panose="02020603050405020304" pitchFamily="18" charset="0"/>
              </a:rPr>
              <a:t>的</a:t>
            </a:r>
            <a:r>
              <a:rPr lang="en-US" altLang="zh-CN" sz="2500" dirty="0" err="1">
                <a:solidFill>
                  <a:prstClr val="white"/>
                </a:solidFill>
                <a:latin typeface="Times New Roman" panose="02020603050405020304" pitchFamily="18" charset="0"/>
                <a:cs typeface="Times New Roman" panose="02020603050405020304" pitchFamily="18" charset="0"/>
              </a:rPr>
              <a:t>ZedB</a:t>
            </a:r>
            <a:r>
              <a:rPr lang="en-US" altLang="zh-CN" sz="2500" dirty="0">
                <a:solidFill>
                  <a:prstClr val="white"/>
                </a:solidFill>
                <a:latin typeface="Times New Roman" panose="02020603050405020304" pitchFamily="18" charset="0"/>
                <a:cs typeface="Times New Roman" panose="02020603050405020304" pitchFamily="18" charset="0"/>
              </a:rPr>
              <a:t> Tool</a:t>
            </a:r>
            <a:r>
              <a:rPr lang="zh-CN" altLang="en-US" sz="2500" dirty="0">
                <a:solidFill>
                  <a:prstClr val="white"/>
                </a:solidFill>
                <a:latin typeface="Times New Roman" panose="02020603050405020304" pitchFamily="18" charset="0"/>
                <a:cs typeface="Times New Roman" panose="02020603050405020304" pitchFamily="18" charset="0"/>
              </a:rPr>
              <a:t>支持形式规约模式运算；等等。</a:t>
            </a:r>
            <a:endParaRPr lang="en-US" altLang="zh-CN" sz="2500" dirty="0">
              <a:solidFill>
                <a:prstClr val="white"/>
              </a:solidFill>
              <a:latin typeface="Times New Roman" panose="02020603050405020304" pitchFamily="18" charset="0"/>
              <a:cs typeface="Times New Roman" panose="02020603050405020304" pitchFamily="18" charset="0"/>
            </a:endParaRPr>
          </a:p>
          <a:p>
            <a:pPr marL="411480" lvl="0" indent="-342900">
              <a:spcBef>
                <a:spcPts val="700"/>
              </a:spcBef>
              <a:buClr>
                <a:srgbClr val="D6ECFF"/>
              </a:buClr>
              <a:buSzPct val="95000"/>
              <a:buFont typeface="Wingdings"/>
              <a:buChar char=""/>
            </a:pPr>
            <a:r>
              <a:rPr lang="zh-CN" altLang="en-US" sz="2500" dirty="0">
                <a:solidFill>
                  <a:prstClr val="white"/>
                </a:solidFill>
                <a:latin typeface="Times New Roman" panose="02020603050405020304" pitchFamily="18" charset="0"/>
                <a:cs typeface="Times New Roman" panose="02020603050405020304" pitchFamily="18" charset="0"/>
              </a:rPr>
              <a:t>目前关于</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形式规约的研究比较集中在它的</a:t>
            </a:r>
            <a:r>
              <a:rPr lang="zh-CN" altLang="en-US" sz="2500" b="1" dirty="0">
                <a:solidFill>
                  <a:schemeClr val="accent2">
                    <a:lumMod val="40000"/>
                    <a:lumOff val="60000"/>
                  </a:schemeClr>
                </a:solidFill>
                <a:latin typeface="Times New Roman" panose="02020603050405020304" pitchFamily="18" charset="0"/>
                <a:cs typeface="Times New Roman" panose="02020603050405020304" pitchFamily="18" charset="0"/>
              </a:rPr>
              <a:t>系统描述功能和有效性验证</a:t>
            </a:r>
            <a:r>
              <a:rPr lang="zh-CN" altLang="en-US" sz="2500" dirty="0">
                <a:solidFill>
                  <a:prstClr val="white"/>
                </a:solidFill>
                <a:latin typeface="Times New Roman" panose="02020603050405020304" pitchFamily="18" charset="0"/>
                <a:cs typeface="Times New Roman" panose="02020603050405020304" pitchFamily="18" charset="0"/>
              </a:rPr>
              <a:t>上，而</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形式规约向可执行代码的自动转换问题关注比较少。</a:t>
            </a:r>
            <a:r>
              <a:rPr lang="en-US" altLang="zh-CN" sz="2500" dirty="0">
                <a:solidFill>
                  <a:prstClr val="white"/>
                </a:solidFill>
                <a:latin typeface="Times New Roman" panose="02020603050405020304" pitchFamily="18" charset="0"/>
                <a:cs typeface="Times New Roman" panose="02020603050405020304" pitchFamily="18" charset="0"/>
              </a:rPr>
              <a:t>Z</a:t>
            </a:r>
            <a:r>
              <a:rPr lang="zh-CN" altLang="en-US" sz="2500" dirty="0">
                <a:solidFill>
                  <a:prstClr val="white"/>
                </a:solidFill>
                <a:latin typeface="Times New Roman" panose="02020603050405020304" pitchFamily="18" charset="0"/>
                <a:cs typeface="Times New Roman" panose="02020603050405020304" pitchFamily="18" charset="0"/>
              </a:rPr>
              <a:t>形式规约向执行代码的自动转换涉及到的求精策略和智能选择问题是十分灵活的，而且要考虑的情况比较复杂，</a:t>
            </a:r>
            <a:r>
              <a:rPr lang="zh-CN" altLang="en-US" sz="2500" b="1" dirty="0">
                <a:solidFill>
                  <a:schemeClr val="accent2">
                    <a:lumMod val="40000"/>
                    <a:lumOff val="60000"/>
                  </a:schemeClr>
                </a:solidFill>
                <a:latin typeface="Times New Roman" panose="02020603050405020304" pitchFamily="18" charset="0"/>
                <a:cs typeface="Times New Roman" panose="02020603050405020304" pitchFamily="18" charset="0"/>
              </a:rPr>
              <a:t>往往需要人工干预，自动化程度不高</a:t>
            </a:r>
            <a:r>
              <a:rPr lang="zh-CN" altLang="en-US" sz="2500" dirty="0">
                <a:solidFill>
                  <a:prstClr val="white"/>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34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385395" cy="838200"/>
          </a:xfrm>
        </p:spPr>
        <p:txBody>
          <a:bodyPr/>
          <a:lstStyle/>
          <a:p>
            <a:r>
              <a:rPr lang="en-US" altLang="zh-CN" dirty="0" smtClean="0">
                <a:solidFill>
                  <a:schemeClr val="accent2">
                    <a:lumMod val="40000"/>
                    <a:lumOff val="60000"/>
                  </a:schemeClr>
                </a:solidFill>
              </a:rPr>
              <a:t>2 </a:t>
            </a:r>
            <a:r>
              <a:rPr lang="zh-CN" altLang="en-US" dirty="0" smtClean="0">
                <a:solidFill>
                  <a:schemeClr val="accent2">
                    <a:lumMod val="40000"/>
                    <a:lumOff val="60000"/>
                  </a:schemeClr>
                </a:solidFill>
              </a:rPr>
              <a:t>规格说明</a:t>
            </a:r>
            <a:r>
              <a:rPr lang="zh-CN" altLang="en-US" dirty="0">
                <a:solidFill>
                  <a:schemeClr val="accent2">
                    <a:lumMod val="40000"/>
                    <a:lumOff val="60000"/>
                  </a:schemeClr>
                </a:solidFill>
              </a:rPr>
              <a:t>技术</a:t>
            </a:r>
          </a:p>
        </p:txBody>
      </p:sp>
      <p:sp>
        <p:nvSpPr>
          <p:cNvPr id="4" name="内容占位符 2"/>
          <p:cNvSpPr txBox="1">
            <a:spLocks/>
          </p:cNvSpPr>
          <p:nvPr/>
        </p:nvSpPr>
        <p:spPr>
          <a:xfrm>
            <a:off x="310936" y="1290918"/>
            <a:ext cx="11670393" cy="5286412"/>
          </a:xfrm>
          <a:prstGeom prst="rect">
            <a:avLst/>
          </a:prstGeom>
        </p:spPr>
        <p:txBody>
          <a:bodyPr vert="horz">
            <a:normAutofit fontScale="925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sz="3000" b="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B</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B-Technologies</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的简称，包括</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B-Method</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B-Tool</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B-Toolkit</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，由</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Jean Raymond </a:t>
            </a:r>
            <a:r>
              <a:rPr kumimoji="0" lang="en-US" sz="3000" b="0" i="0" u="none" strike="noStrike" kern="1200" cap="none" spc="0" normalizeH="0" baseline="0" noProof="0" dirty="0" err="1" smtClean="0">
                <a:ln>
                  <a:noFill/>
                </a:ln>
                <a:solidFill>
                  <a:sysClr val="window" lastClr="FFFFFF"/>
                </a:solidFill>
                <a:effectLst/>
                <a:uLnTx/>
                <a:uFillTx/>
                <a:latin typeface="Times New Roman" panose="02020603050405020304" pitchFamily="18" charset="0"/>
                <a:cs typeface="Times New Roman" panose="02020603050405020304" pitchFamily="18" charset="0"/>
              </a:rPr>
              <a:t>Abrial</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等人在</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20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80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年代中期开始开发，是一套完整的用于软件工程的方法和工具集。</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1" i="0" u="none" strike="noStrike" kern="1200" cap="none" spc="0" normalizeH="0" baseline="0" noProof="0" dirty="0" smtClean="0">
                <a:ln>
                  <a:noFill/>
                </a:ln>
                <a:solidFill>
                  <a:srgbClr val="FFC000"/>
                </a:solidFill>
                <a:effectLst/>
                <a:uLnTx/>
                <a:uFillTx/>
                <a:latin typeface="Times New Roman" panose="02020603050405020304" pitchFamily="18" charset="0"/>
                <a:cs typeface="Times New Roman" panose="02020603050405020304" pitchFamily="18" charset="0"/>
              </a:rPr>
              <a:t>B</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方法以集合论为理论基础，使用抽象机作为描述系统规范的基本机制，并通过一系列精化过程来得到可执行的代码</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，通过不断地删除伪代码中不可执行的语句，引入程序设计语言的典型控制结构，以及将抽象数据结构变换到可编程的数据结构，可以对抽象及进行逐步精化。</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0" i="0" u="none" strike="noStrike" kern="1200" cap="none" spc="0" normalizeH="0" baseline="0" noProof="0" dirty="0" smtClean="0">
                <a:ln>
                  <a:noFill/>
                </a:ln>
                <a:solidFill>
                  <a:srgbClr val="FFC000"/>
                </a:solidFill>
                <a:effectLst/>
                <a:uLnTx/>
                <a:uFillTx/>
                <a:latin typeface="Times New Roman" panose="02020603050405020304" pitchFamily="18" charset="0"/>
                <a:cs typeface="Times New Roman" panose="02020603050405020304" pitchFamily="18" charset="0"/>
              </a:rPr>
              <a:t>B</a:t>
            </a:r>
            <a:r>
              <a:rPr kumimoji="0" lang="zh-CN" altLang="en-US" sz="30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方法并不严格地区分规范、设计和实现之间的层次差异</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，规范和其后续精化都通过抽象集进行统一的描述。</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B</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方法很接近</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 Z</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，它们都是基于状态方法的，并且在工业界均得到广泛应用，其中</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 VDM</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Z</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已经成为正式的国际标准。</a:t>
            </a:r>
            <a:endParaRPr kumimoji="0" lang="zh-CN" altLang="en-US" sz="3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318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929874" cy="806739"/>
          </a:xfrm>
        </p:spPr>
        <p:txBody>
          <a:bodyPr/>
          <a:lstStyle/>
          <a:p>
            <a:r>
              <a:rPr lang="zh-CN" altLang="en-US" sz="2800" b="1" dirty="0" smtClean="0">
                <a:solidFill>
                  <a:schemeClr val="accent2">
                    <a:lumMod val="40000"/>
                    <a:lumOff val="60000"/>
                  </a:schemeClr>
                </a:solidFill>
              </a:rPr>
              <a:t>描述类规格</a:t>
            </a:r>
            <a:r>
              <a:rPr lang="zh-CN" altLang="en-US" sz="2800" b="1" dirty="0" smtClean="0"/>
              <a:t>：基于</a:t>
            </a:r>
            <a:r>
              <a:rPr lang="zh-CN" altLang="en-US" sz="2800" b="1" dirty="0"/>
              <a:t>逻辑的描述技术</a:t>
            </a:r>
          </a:p>
        </p:txBody>
      </p:sp>
      <p:sp>
        <p:nvSpPr>
          <p:cNvPr id="3" name="内容占位符 2"/>
          <p:cNvSpPr>
            <a:spLocks noGrp="1"/>
          </p:cNvSpPr>
          <p:nvPr>
            <p:ph idx="1"/>
          </p:nvPr>
        </p:nvSpPr>
        <p:spPr>
          <a:xfrm>
            <a:off x="646111" y="1138688"/>
            <a:ext cx="11241089" cy="5322498"/>
          </a:xfrm>
        </p:spPr>
        <p:txBody>
          <a:bodyPr>
            <a:normAutofit/>
          </a:bodyPr>
          <a:lstStyle/>
          <a:p>
            <a:r>
              <a:rPr lang="zh-CN" altLang="en-US" sz="2800" dirty="0">
                <a:latin typeface="Times New Roman" panose="02020603050405020304" pitchFamily="18" charset="0"/>
                <a:cs typeface="Times New Roman" panose="02020603050405020304" pitchFamily="18" charset="0"/>
              </a:rPr>
              <a:t>基于逻辑的描述技术通过逻辑规则来规格系统的演化，与操作类技术不同的是规格所描述的系统状态空间是抽象和无限的。</a:t>
            </a:r>
            <a:r>
              <a:rPr lang="zh-CN" altLang="en-US" sz="2800" dirty="0">
                <a:solidFill>
                  <a:schemeClr val="accent2">
                    <a:lumMod val="40000"/>
                    <a:lumOff val="60000"/>
                  </a:schemeClr>
                </a:solidFill>
                <a:latin typeface="Times New Roman" panose="02020603050405020304" pitchFamily="18" charset="0"/>
                <a:cs typeface="Times New Roman" panose="02020603050405020304" pitchFamily="18" charset="0"/>
              </a:rPr>
              <a:t>这些规则一般是一阶</a:t>
            </a:r>
            <a:r>
              <a:rPr lang="en-US" altLang="zh-CN" sz="2800" dirty="0">
                <a:solidFill>
                  <a:schemeClr val="accent2">
                    <a:lumMod val="40000"/>
                    <a:lumOff val="60000"/>
                  </a:schemeClr>
                </a:solidFill>
                <a:latin typeface="Times New Roman" panose="02020603050405020304" pitchFamily="18" charset="0"/>
                <a:cs typeface="Times New Roman" panose="02020603050405020304" pitchFamily="18" charset="0"/>
              </a:rPr>
              <a:t>Horn</a:t>
            </a:r>
            <a:r>
              <a:rPr lang="zh-CN" altLang="en-US" sz="2800" dirty="0">
                <a:solidFill>
                  <a:schemeClr val="accent2">
                    <a:lumMod val="40000"/>
                    <a:lumOff val="60000"/>
                  </a:schemeClr>
                </a:solidFill>
                <a:latin typeface="Times New Roman" panose="02020603050405020304" pitchFamily="18" charset="0"/>
                <a:cs typeface="Times New Roman" panose="02020603050405020304" pitchFamily="18" charset="0"/>
              </a:rPr>
              <a:t>子句或者高阶逻辑公式</a:t>
            </a:r>
            <a:r>
              <a:rPr lang="zh-CN" altLang="en-US" sz="2800" dirty="0">
                <a:latin typeface="Times New Roman" panose="02020603050405020304" pitchFamily="18" charset="0"/>
                <a:cs typeface="Times New Roman" panose="02020603050405020304" pitchFamily="18" charset="0"/>
              </a:rPr>
              <a:t>。这类技术不能够对系统的结构特性进行描述。</a:t>
            </a:r>
            <a:r>
              <a:rPr lang="zh-CN" altLang="en-US" sz="2800" dirty="0">
                <a:solidFill>
                  <a:srgbClr val="FFFF00"/>
                </a:solidFill>
                <a:latin typeface="Times New Roman" panose="02020603050405020304" pitchFamily="18" charset="0"/>
                <a:cs typeface="Times New Roman" panose="02020603050405020304" pitchFamily="18" charset="0"/>
              </a:rPr>
              <a:t>时态逻辑是从命题逻辑基础上演变而来的，并通过引入时态算子实现对断言随时间变化进行的描述和解释。典型的时态算子包括</a:t>
            </a:r>
            <a:r>
              <a:rPr lang="en-US" altLang="zh-CN" sz="2800" dirty="0">
                <a:solidFill>
                  <a:srgbClr val="FFFF00"/>
                </a:solidFill>
                <a:latin typeface="Times New Roman" panose="02020603050405020304" pitchFamily="18" charset="0"/>
                <a:cs typeface="Times New Roman" panose="02020603050405020304" pitchFamily="18" charset="0"/>
              </a:rPr>
              <a:t>always</a:t>
            </a: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sometimes</a:t>
            </a: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henceforth</a:t>
            </a:r>
            <a:r>
              <a:rPr lang="zh-CN" altLang="en-US" sz="2800" dirty="0">
                <a:solidFill>
                  <a:srgbClr val="FFFF00"/>
                </a:solidFill>
                <a:latin typeface="Times New Roman" panose="02020603050405020304" pitchFamily="18" charset="0"/>
                <a:cs typeface="Times New Roman" panose="02020603050405020304" pitchFamily="18" charset="0"/>
              </a:rPr>
              <a:t>和</a:t>
            </a:r>
            <a:r>
              <a:rPr lang="en-US" altLang="zh-CN" sz="2800" dirty="0">
                <a:solidFill>
                  <a:srgbClr val="FFFF00"/>
                </a:solidFill>
                <a:latin typeface="Times New Roman" panose="02020603050405020304" pitchFamily="18" charset="0"/>
                <a:cs typeface="Times New Roman" panose="02020603050405020304" pitchFamily="18" charset="0"/>
              </a:rPr>
              <a:t>eventually</a:t>
            </a:r>
            <a:r>
              <a:rPr lang="zh-CN" altLang="en-US" sz="2800" dirty="0">
                <a:solidFill>
                  <a:srgbClr val="FFFF00"/>
                </a:solidFill>
                <a:latin typeface="Times New Roman" panose="02020603050405020304" pitchFamily="18" charset="0"/>
                <a:cs typeface="Times New Roman" panose="02020603050405020304" pitchFamily="18" charset="0"/>
              </a:rPr>
              <a:t>等。</a:t>
            </a:r>
          </a:p>
          <a:p>
            <a:r>
              <a:rPr lang="zh-CN" altLang="en-US" sz="2800" dirty="0">
                <a:latin typeface="Times New Roman" panose="02020603050405020304" pitchFamily="18" charset="0"/>
                <a:cs typeface="Times New Roman" panose="02020603050405020304" pitchFamily="18" charset="0"/>
              </a:rPr>
              <a:t>基于时态逻辑的描述规格技术主要有计算树逻辑</a:t>
            </a:r>
            <a:r>
              <a:rPr lang="en-US" altLang="zh-CN" sz="2800" dirty="0">
                <a:latin typeface="Times New Roman" panose="02020603050405020304" pitchFamily="18" charset="0"/>
                <a:cs typeface="Times New Roman" panose="02020603050405020304" pitchFamily="18" charset="0"/>
              </a:rPr>
              <a:t>CTL</a:t>
            </a:r>
            <a:r>
              <a:rPr lang="zh-CN" altLang="en-US" sz="2800" dirty="0">
                <a:latin typeface="Times New Roman" panose="02020603050405020304" pitchFamily="18" charset="0"/>
                <a:cs typeface="Times New Roman" panose="02020603050405020304" pitchFamily="18" charset="0"/>
              </a:rPr>
              <a:t>、实时区间逻辑</a:t>
            </a:r>
            <a:r>
              <a:rPr lang="en-US" altLang="zh-CN" sz="2800" dirty="0">
                <a:latin typeface="Times New Roman" panose="02020603050405020304" pitchFamily="18" charset="0"/>
                <a:cs typeface="Times New Roman" panose="02020603050405020304" pitchFamily="18" charset="0"/>
              </a:rPr>
              <a:t>RTIL</a:t>
            </a:r>
            <a:r>
              <a:rPr lang="zh-CN" altLang="en-US" sz="2800" dirty="0">
                <a:latin typeface="Times New Roman" panose="02020603050405020304" pitchFamily="18" charset="0"/>
                <a:cs typeface="Times New Roman" panose="02020603050405020304" pitchFamily="18" charset="0"/>
              </a:rPr>
              <a:t>、赋时计算树逻辑</a:t>
            </a:r>
            <a:r>
              <a:rPr lang="en-US" altLang="zh-CN" sz="2800" dirty="0">
                <a:latin typeface="Times New Roman" panose="02020603050405020304" pitchFamily="18" charset="0"/>
                <a:cs typeface="Times New Roman" panose="02020603050405020304" pitchFamily="18" charset="0"/>
              </a:rPr>
              <a:t>TCTL</a:t>
            </a:r>
            <a:r>
              <a:rPr lang="zh-CN" altLang="en-US" sz="2800" dirty="0">
                <a:latin typeface="Times New Roman" panose="02020603050405020304" pitchFamily="18" charset="0"/>
                <a:cs typeface="Times New Roman" panose="02020603050405020304" pitchFamily="18" charset="0"/>
              </a:rPr>
              <a:t>和赋时命题时态逻辑</a:t>
            </a:r>
            <a:r>
              <a:rPr lang="en-US" altLang="zh-CN" sz="2800" dirty="0">
                <a:latin typeface="Times New Roman" panose="02020603050405020304" pitchFamily="18" charset="0"/>
                <a:cs typeface="Times New Roman" panose="02020603050405020304" pitchFamily="18" charset="0"/>
              </a:rPr>
              <a:t>TPTL</a:t>
            </a:r>
            <a:r>
              <a:rPr lang="zh-CN" altLang="en-US" sz="2800" dirty="0">
                <a:latin typeface="Times New Roman" panose="02020603050405020304" pitchFamily="18" charset="0"/>
                <a:cs typeface="Times New Roman" panose="02020603050405020304" pitchFamily="18" charset="0"/>
              </a:rPr>
              <a:t>等。</a:t>
            </a:r>
          </a:p>
          <a:p>
            <a:pPr marL="0" indent="0">
              <a:buNone/>
            </a:pP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7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8639" y="444092"/>
            <a:ext cx="9404723" cy="1400530"/>
          </a:xfrm>
        </p:spPr>
        <p:txBody>
          <a:bodyPr/>
          <a:lstStyle/>
          <a:p>
            <a:r>
              <a:rPr lang="zh-CN" altLang="en-US" dirty="0">
                <a:solidFill>
                  <a:schemeClr val="accent2">
                    <a:lumMod val="40000"/>
                    <a:lumOff val="60000"/>
                  </a:schemeClr>
                </a:solidFill>
              </a:rPr>
              <a:t>内容</a:t>
            </a:r>
            <a:endParaRPr lang="zh-CN" altLang="en-US" dirty="0">
              <a:solidFill>
                <a:schemeClr val="accent2">
                  <a:lumMod val="40000"/>
                  <a:lumOff val="60000"/>
                </a:schemeClr>
              </a:solidFill>
            </a:endParaRPr>
          </a:p>
        </p:txBody>
      </p:sp>
      <p:sp>
        <p:nvSpPr>
          <p:cNvPr id="3" name="内容占位符 2"/>
          <p:cNvSpPr>
            <a:spLocks noGrp="1"/>
          </p:cNvSpPr>
          <p:nvPr>
            <p:ph idx="1"/>
          </p:nvPr>
        </p:nvSpPr>
        <p:spPr>
          <a:xfrm>
            <a:off x="754177" y="1367118"/>
            <a:ext cx="9235212" cy="4861154"/>
          </a:xfrm>
        </p:spPr>
        <p:txBody>
          <a:bodyPr>
            <a:normAutofit/>
          </a:bodyPr>
          <a:lstStyle/>
          <a:p>
            <a:pPr>
              <a:buNone/>
            </a:pP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1 </a:t>
            </a:r>
            <a:r>
              <a:rPr lang="zh-CN" altLang="en-US"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形式化方法概述</a:t>
            </a:r>
            <a:endPar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a:buNone/>
            </a:pP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2 </a:t>
            </a:r>
            <a:r>
              <a:rPr lang="zh-CN" altLang="en-US"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规格说明技术</a:t>
            </a:r>
            <a:endPar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a:buNone/>
            </a:pP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3 </a:t>
            </a:r>
            <a:r>
              <a:rPr lang="zh-CN" altLang="en-US"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规格验证技术</a:t>
            </a:r>
            <a:endPar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a:buNone/>
            </a:pP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4 </a:t>
            </a:r>
            <a:r>
              <a:rPr lang="zh-CN" altLang="en-US" sz="2800" b="1" dirty="0">
                <a:solidFill>
                  <a:schemeClr val="accent2">
                    <a:lumMod val="40000"/>
                    <a:lumOff val="60000"/>
                  </a:schemeClr>
                </a:solidFill>
                <a:latin typeface="Times New Roman" panose="02020603050405020304" pitchFamily="18" charset="0"/>
                <a:cs typeface="Times New Roman" panose="02020603050405020304" pitchFamily="18" charset="0"/>
              </a:rPr>
              <a:t>形式化</a:t>
            </a:r>
            <a:r>
              <a:rPr lang="zh-CN" altLang="en-US" sz="2800" b="1" dirty="0">
                <a:solidFill>
                  <a:schemeClr val="accent2">
                    <a:lumMod val="40000"/>
                    <a:lumOff val="60000"/>
                  </a:schemeClr>
                </a:solidFill>
                <a:latin typeface="Times New Roman" panose="02020603050405020304" pitchFamily="18" charset="0"/>
                <a:cs typeface="Times New Roman" panose="02020603050405020304" pitchFamily="18" charset="0"/>
              </a:rPr>
              <a:t>语言（以</a:t>
            </a:r>
            <a:r>
              <a:rPr lang="en-US" altLang="zh-CN" sz="2800" b="1" dirty="0">
                <a:solidFill>
                  <a:schemeClr val="accent2">
                    <a:lumMod val="40000"/>
                    <a:lumOff val="60000"/>
                  </a:schemeClr>
                </a:solidFill>
                <a:latin typeface="Times New Roman" panose="02020603050405020304" pitchFamily="18" charset="0"/>
                <a:cs typeface="Times New Roman" panose="02020603050405020304" pitchFamily="18" charset="0"/>
              </a:rPr>
              <a:t>Z</a:t>
            </a:r>
            <a:r>
              <a:rPr lang="zh-CN" altLang="en-US" sz="2800" b="1" dirty="0">
                <a:solidFill>
                  <a:schemeClr val="accent2">
                    <a:lumMod val="40000"/>
                    <a:lumOff val="60000"/>
                  </a:schemeClr>
                </a:solidFill>
                <a:latin typeface="Times New Roman" panose="02020603050405020304" pitchFamily="18" charset="0"/>
                <a:cs typeface="Times New Roman" panose="02020603050405020304" pitchFamily="18" charset="0"/>
              </a:rPr>
              <a:t>语言为</a:t>
            </a:r>
            <a:r>
              <a:rPr lang="zh-CN" altLang="en-US"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例）</a:t>
            </a: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 </a:t>
            </a:r>
            <a:endPar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a:buNone/>
            </a:pPr>
            <a:r>
              <a:rPr lang="en-US" altLang="zh-CN"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4 </a:t>
            </a:r>
            <a:r>
              <a:rPr lang="zh-CN" altLang="en-US" sz="2800" b="1" dirty="0" smtClean="0">
                <a:solidFill>
                  <a:schemeClr val="accent2">
                    <a:lumMod val="40000"/>
                    <a:lumOff val="60000"/>
                  </a:schemeClr>
                </a:solidFill>
                <a:latin typeface="Times New Roman" panose="02020603050405020304" pitchFamily="18" charset="0"/>
                <a:cs typeface="Times New Roman" panose="02020603050405020304" pitchFamily="18" charset="0"/>
              </a:rPr>
              <a:t>研究与应用展望</a:t>
            </a:r>
            <a:endParaRPr lang="zh-CN" altLang="en-US" sz="2800" b="1" dirty="0">
              <a:solidFill>
                <a:schemeClr val="accent2">
                  <a:lumMod val="40000"/>
                  <a:lumOff val="60000"/>
                </a:schemeClr>
              </a:solidFill>
              <a:latin typeface="Times New Roman" panose="02020603050405020304" pitchFamily="18" charset="0"/>
              <a:cs typeface="Times New Roman" panose="02020603050405020304" pitchFamily="18" charset="0"/>
            </a:endParaRPr>
          </a:p>
          <a:p>
            <a:endParaRPr lang="zh-CN" altLang="en-US" b="1"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432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EA6312">
                    <a:lumMod val="40000"/>
                    <a:lumOff val="60000"/>
                  </a:srgbClr>
                </a:solidFill>
              </a:rPr>
              <a:t>描述类规格</a:t>
            </a:r>
            <a:r>
              <a:rPr lang="zh-CN" altLang="en-US" sz="2800" dirty="0">
                <a:solidFill>
                  <a:srgbClr val="EBEBEB"/>
                </a:solidFill>
              </a:rPr>
              <a:t>：基于逻辑的描述技术</a:t>
            </a:r>
            <a:endParaRPr lang="zh-CN" altLang="en-US" dirty="0"/>
          </a:p>
        </p:txBody>
      </p:sp>
      <p:sp>
        <p:nvSpPr>
          <p:cNvPr id="3" name="内容占位符 2"/>
          <p:cNvSpPr>
            <a:spLocks noGrp="1"/>
          </p:cNvSpPr>
          <p:nvPr>
            <p:ph idx="1"/>
          </p:nvPr>
        </p:nvSpPr>
        <p:spPr>
          <a:xfrm>
            <a:off x="504444" y="1152983"/>
            <a:ext cx="11292604" cy="4195481"/>
          </a:xfrm>
        </p:spPr>
        <p:txBody>
          <a:bodyPr>
            <a:noAutofit/>
          </a:bodyPr>
          <a:lstStyle/>
          <a:p>
            <a:pPr marL="0" lvl="0" indent="0">
              <a:buClr>
                <a:srgbClr val="1E5155">
                  <a:lumMod val="40000"/>
                  <a:lumOff val="60000"/>
                </a:srgbClr>
              </a:buClr>
              <a:buNone/>
            </a:pPr>
            <a:r>
              <a:rPr lang="zh-CN" altLang="en-US" sz="2800" b="1" dirty="0">
                <a:solidFill>
                  <a:srgbClr val="FFC000"/>
                </a:solidFill>
                <a:latin typeface="Times New Roman" panose="02020603050405020304" pitchFamily="18" charset="0"/>
                <a:cs typeface="Times New Roman" panose="02020603050405020304" pitchFamily="18" charset="0"/>
              </a:rPr>
              <a:t>（</a:t>
            </a:r>
            <a:r>
              <a:rPr lang="en-US" altLang="zh-CN" sz="2800" b="1" dirty="0">
                <a:solidFill>
                  <a:srgbClr val="FFC000"/>
                </a:solidFill>
                <a:latin typeface="Times New Roman" panose="02020603050405020304" pitchFamily="18" charset="0"/>
                <a:cs typeface="Times New Roman" panose="02020603050405020304" pitchFamily="18" charset="0"/>
              </a:rPr>
              <a:t>1</a:t>
            </a:r>
            <a:r>
              <a:rPr lang="zh-CN" altLang="en-US" sz="2800" b="1" dirty="0">
                <a:solidFill>
                  <a:srgbClr val="FFC000"/>
                </a:solidFill>
                <a:latin typeface="Times New Roman" panose="02020603050405020304" pitchFamily="18" charset="0"/>
                <a:cs typeface="Times New Roman" panose="02020603050405020304" pitchFamily="18" charset="0"/>
              </a:rPr>
              <a:t>）实时逻辑</a:t>
            </a:r>
            <a:r>
              <a:rPr lang="en-US" altLang="zh-CN" sz="2800" b="1" dirty="0">
                <a:solidFill>
                  <a:srgbClr val="FFC000"/>
                </a:solidFill>
                <a:latin typeface="Times New Roman" panose="02020603050405020304" pitchFamily="18" charset="0"/>
                <a:cs typeface="Times New Roman" panose="02020603050405020304" pitchFamily="18" charset="0"/>
              </a:rPr>
              <a:t>RTL</a:t>
            </a:r>
          </a:p>
          <a:p>
            <a:pPr marL="400050" lvl="1" indent="0">
              <a:buClr>
                <a:srgbClr val="1E5155">
                  <a:lumMod val="40000"/>
                  <a:lumOff val="60000"/>
                </a:srgbClr>
              </a:buClr>
              <a:buNone/>
            </a:pPr>
            <a:r>
              <a:rPr lang="zh-CN" altLang="en-US" sz="2800" dirty="0">
                <a:solidFill>
                  <a:prstClr val="white"/>
                </a:solidFill>
                <a:latin typeface="Times New Roman" panose="02020603050405020304" pitchFamily="18" charset="0"/>
                <a:cs typeface="Times New Roman" panose="02020603050405020304" pitchFamily="18" charset="0"/>
              </a:rPr>
              <a:t>实时逻辑</a:t>
            </a:r>
            <a:r>
              <a:rPr lang="en-US" altLang="zh-CN" sz="2800" dirty="0">
                <a:solidFill>
                  <a:prstClr val="white"/>
                </a:solidFill>
                <a:latin typeface="Times New Roman" panose="02020603050405020304" pitchFamily="18" charset="0"/>
                <a:cs typeface="Times New Roman" panose="02020603050405020304" pitchFamily="18" charset="0"/>
              </a:rPr>
              <a:t>RTL</a:t>
            </a:r>
            <a:r>
              <a:rPr lang="zh-CN" altLang="en-US" sz="2800" dirty="0">
                <a:solidFill>
                  <a:prstClr val="white"/>
                </a:solidFill>
                <a:latin typeface="Times New Roman" panose="02020603050405020304" pitchFamily="18" charset="0"/>
                <a:cs typeface="Times New Roman" panose="02020603050405020304" pitchFamily="18" charset="0"/>
              </a:rPr>
              <a:t>是一种描述事件和动作间时态关系的形式语言。</a:t>
            </a:r>
            <a:r>
              <a:rPr lang="en-US" altLang="zh-CN" sz="2800" dirty="0">
                <a:solidFill>
                  <a:prstClr val="white"/>
                </a:solidFill>
                <a:latin typeface="Times New Roman" panose="02020603050405020304" pitchFamily="18" charset="0"/>
                <a:cs typeface="Times New Roman" panose="02020603050405020304" pitchFamily="18" charset="0"/>
              </a:rPr>
              <a:t>RTL</a:t>
            </a:r>
            <a:r>
              <a:rPr lang="zh-CN" altLang="en-US" sz="2800" dirty="0">
                <a:solidFill>
                  <a:prstClr val="white"/>
                </a:solidFill>
                <a:latin typeface="Times New Roman" panose="02020603050405020304" pitchFamily="18" charset="0"/>
                <a:cs typeface="Times New Roman" panose="02020603050405020304" pitchFamily="18" charset="0"/>
              </a:rPr>
              <a:t>中有</a:t>
            </a:r>
            <a:r>
              <a:rPr lang="en-US" altLang="zh-CN" sz="2800" dirty="0">
                <a:solidFill>
                  <a:prstClr val="white"/>
                </a:solidFill>
                <a:latin typeface="Times New Roman" panose="02020603050405020304" pitchFamily="18" charset="0"/>
                <a:cs typeface="Times New Roman" panose="02020603050405020304" pitchFamily="18" charset="0"/>
              </a:rPr>
              <a:t>3</a:t>
            </a:r>
            <a:r>
              <a:rPr lang="zh-CN" altLang="en-US" sz="2800" dirty="0">
                <a:solidFill>
                  <a:prstClr val="white"/>
                </a:solidFill>
                <a:latin typeface="Times New Roman" panose="02020603050405020304" pitchFamily="18" charset="0"/>
                <a:cs typeface="Times New Roman" panose="02020603050405020304" pitchFamily="18" charset="0"/>
              </a:rPr>
              <a:t>种类型的常数：动作、事件和整数。动作可以是简单的或者复合的，复合动作可以是顺序的或者并发的。事件和动作类似于激励和响应，周期事件通过递归谓词规格。整数可以是时间常数或者时间数目。系统的</a:t>
            </a:r>
            <a:r>
              <a:rPr lang="en-US" altLang="zh-CN" sz="2800" dirty="0">
                <a:solidFill>
                  <a:prstClr val="white"/>
                </a:solidFill>
                <a:latin typeface="Times New Roman" panose="02020603050405020304" pitchFamily="18" charset="0"/>
                <a:cs typeface="Times New Roman" panose="02020603050405020304" pitchFamily="18" charset="0"/>
              </a:rPr>
              <a:t>RTL</a:t>
            </a:r>
            <a:r>
              <a:rPr lang="zh-CN" altLang="en-US" sz="2800" dirty="0">
                <a:solidFill>
                  <a:prstClr val="white"/>
                </a:solidFill>
                <a:latin typeface="Times New Roman" panose="02020603050405020304" pitchFamily="18" charset="0"/>
                <a:cs typeface="Times New Roman" panose="02020603050405020304" pitchFamily="18" charset="0"/>
              </a:rPr>
              <a:t>规格在于从事件－动作模型推演出一组公理。</a:t>
            </a:r>
            <a:r>
              <a:rPr lang="en-US" altLang="zh-CN" sz="2800" dirty="0">
                <a:solidFill>
                  <a:prstClr val="white"/>
                </a:solidFill>
                <a:latin typeface="Times New Roman" panose="02020603050405020304" pitchFamily="18" charset="0"/>
                <a:cs typeface="Times New Roman" panose="02020603050405020304" pitchFamily="18" charset="0"/>
              </a:rPr>
              <a:t>RTL</a:t>
            </a:r>
            <a:r>
              <a:rPr lang="zh-CN" altLang="en-US" sz="2800" dirty="0">
                <a:solidFill>
                  <a:prstClr val="white"/>
                </a:solidFill>
                <a:latin typeface="Times New Roman" panose="02020603050405020304" pitchFamily="18" charset="0"/>
                <a:cs typeface="Times New Roman" panose="02020603050405020304" pitchFamily="18" charset="0"/>
              </a:rPr>
              <a:t>中，时间是绝对的，执行语义和调度机制无关。</a:t>
            </a:r>
            <a:endParaRPr lang="en-US" altLang="zh-CN" sz="2800" dirty="0">
              <a:solidFill>
                <a:prstClr val="white"/>
              </a:solidFill>
              <a:latin typeface="Times New Roman" panose="02020603050405020304" pitchFamily="18" charset="0"/>
              <a:cs typeface="Times New Roman" panose="02020603050405020304" pitchFamily="18" charset="0"/>
            </a:endParaRPr>
          </a:p>
          <a:p>
            <a:pPr marL="0" lvl="0" indent="0">
              <a:buClr>
                <a:srgbClr val="1E5155">
                  <a:lumMod val="40000"/>
                  <a:lumOff val="60000"/>
                </a:srgbClr>
              </a:buClr>
              <a:buNone/>
            </a:pPr>
            <a:r>
              <a:rPr lang="zh-CN" altLang="en-US" sz="2800" dirty="0">
                <a:solidFill>
                  <a:srgbClr val="FFC000"/>
                </a:solidFill>
                <a:latin typeface="Times New Roman" panose="02020603050405020304" pitchFamily="18" charset="0"/>
                <a:cs typeface="Times New Roman" panose="02020603050405020304" pitchFamily="18" charset="0"/>
              </a:rPr>
              <a:t>（</a:t>
            </a:r>
            <a:r>
              <a:rPr lang="en-US" altLang="zh-CN" sz="2800" dirty="0">
                <a:solidFill>
                  <a:srgbClr val="FFC000"/>
                </a:solidFill>
                <a:latin typeface="Times New Roman" panose="02020603050405020304" pitchFamily="18" charset="0"/>
                <a:cs typeface="Times New Roman" panose="02020603050405020304" pitchFamily="18" charset="0"/>
              </a:rPr>
              <a:t>2</a:t>
            </a:r>
            <a:r>
              <a:rPr lang="zh-CN" altLang="en-US" sz="2800" dirty="0">
                <a:solidFill>
                  <a:srgbClr val="FFC000"/>
                </a:solidFill>
                <a:latin typeface="Times New Roman" panose="02020603050405020304" pitchFamily="18" charset="0"/>
                <a:cs typeface="Times New Roman" panose="02020603050405020304" pitchFamily="18" charset="0"/>
              </a:rPr>
              <a:t>）</a:t>
            </a:r>
            <a:r>
              <a:rPr lang="en-US" altLang="zh-CN" sz="2800" dirty="0">
                <a:solidFill>
                  <a:srgbClr val="FFC000"/>
                </a:solidFill>
                <a:latin typeface="Times New Roman" panose="02020603050405020304" pitchFamily="18" charset="0"/>
                <a:cs typeface="Times New Roman" panose="02020603050405020304" pitchFamily="18" charset="0"/>
              </a:rPr>
              <a:t>TRIO</a:t>
            </a:r>
          </a:p>
          <a:p>
            <a:pPr marL="400050" lvl="1" indent="0">
              <a:buClr>
                <a:srgbClr val="1E5155">
                  <a:lumMod val="40000"/>
                  <a:lumOff val="60000"/>
                </a:srgbClr>
              </a:buClr>
              <a:buNone/>
            </a:pPr>
            <a:r>
              <a:rPr lang="en-US" altLang="zh-CN" sz="2800" dirty="0">
                <a:solidFill>
                  <a:prstClr val="white"/>
                </a:solidFill>
                <a:latin typeface="Times New Roman" panose="02020603050405020304" pitchFamily="18" charset="0"/>
                <a:cs typeface="Times New Roman" panose="02020603050405020304" pitchFamily="18" charset="0"/>
              </a:rPr>
              <a:t>TRIO</a:t>
            </a:r>
            <a:r>
              <a:rPr lang="zh-CN" altLang="en-US" sz="2800" dirty="0">
                <a:solidFill>
                  <a:prstClr val="white"/>
                </a:solidFill>
                <a:latin typeface="Times New Roman" panose="02020603050405020304" pitchFamily="18" charset="0"/>
                <a:cs typeface="Times New Roman" panose="02020603050405020304" pitchFamily="18" charset="0"/>
              </a:rPr>
              <a:t>是在一阶逻辑基础上引入时态函数</a:t>
            </a:r>
            <a:r>
              <a:rPr lang="en-US" altLang="zh-CN" sz="2800" dirty="0" err="1">
                <a:solidFill>
                  <a:prstClr val="white"/>
                </a:solidFill>
                <a:latin typeface="Times New Roman" panose="02020603050405020304" pitchFamily="18" charset="0"/>
                <a:cs typeface="Times New Roman" panose="02020603050405020304" pitchFamily="18" charset="0"/>
              </a:rPr>
              <a:t>Dist</a:t>
            </a:r>
            <a:r>
              <a:rPr lang="en-US" altLang="zh-CN" sz="2800" dirty="0">
                <a:solidFill>
                  <a:prstClr val="white"/>
                </a:solidFill>
                <a:latin typeface="Times New Roman" panose="02020603050405020304" pitchFamily="18" charset="0"/>
                <a:cs typeface="Times New Roman" panose="02020603050405020304" pitchFamily="18" charset="0"/>
              </a:rPr>
              <a:t>(</a:t>
            </a:r>
            <a:r>
              <a:rPr lang="en-US" altLang="zh-CN" sz="2800" dirty="0" err="1">
                <a:solidFill>
                  <a:prstClr val="white"/>
                </a:solidFill>
                <a:latin typeface="Times New Roman" panose="02020603050405020304" pitchFamily="18" charset="0"/>
                <a:cs typeface="Times New Roman" panose="02020603050405020304" pitchFamily="18" charset="0"/>
              </a:rPr>
              <a:t>F,t</a:t>
            </a:r>
            <a:r>
              <a:rPr lang="en-US" altLang="zh-CN" sz="2800" dirty="0">
                <a:solidFill>
                  <a:prstClr val="white"/>
                </a:solidFill>
                <a:latin typeface="Times New Roman" panose="02020603050405020304" pitchFamily="18" charset="0"/>
                <a:cs typeface="Times New Roman" panose="02020603050405020304" pitchFamily="18" charset="0"/>
              </a:rPr>
              <a:t>)</a:t>
            </a:r>
            <a:r>
              <a:rPr lang="zh-CN" altLang="en-US" sz="2800" dirty="0">
                <a:solidFill>
                  <a:prstClr val="white"/>
                </a:solidFill>
                <a:latin typeface="Times New Roman" panose="02020603050405020304" pitchFamily="18" charset="0"/>
                <a:cs typeface="Times New Roman" panose="02020603050405020304" pitchFamily="18" charset="0"/>
              </a:rPr>
              <a:t>、</a:t>
            </a:r>
            <a:r>
              <a:rPr lang="en-US" altLang="zh-CN" sz="2800" dirty="0" err="1">
                <a:solidFill>
                  <a:prstClr val="white"/>
                </a:solidFill>
                <a:latin typeface="Times New Roman" panose="02020603050405020304" pitchFamily="18" charset="0"/>
                <a:cs typeface="Times New Roman" panose="02020603050405020304" pitchFamily="18" charset="0"/>
              </a:rPr>
              <a:t>Futr</a:t>
            </a:r>
            <a:r>
              <a:rPr lang="en-US" altLang="zh-CN" sz="2800" dirty="0">
                <a:solidFill>
                  <a:prstClr val="white"/>
                </a:solidFill>
                <a:latin typeface="Times New Roman" panose="02020603050405020304" pitchFamily="18" charset="0"/>
                <a:cs typeface="Times New Roman" panose="02020603050405020304" pitchFamily="18" charset="0"/>
              </a:rPr>
              <a:t>(</a:t>
            </a:r>
            <a:r>
              <a:rPr lang="en-US" altLang="zh-CN" sz="2800" dirty="0" err="1">
                <a:solidFill>
                  <a:prstClr val="white"/>
                </a:solidFill>
                <a:latin typeface="Times New Roman" panose="02020603050405020304" pitchFamily="18" charset="0"/>
                <a:cs typeface="Times New Roman" panose="02020603050405020304" pitchFamily="18" charset="0"/>
              </a:rPr>
              <a:t>F,t</a:t>
            </a:r>
            <a:r>
              <a:rPr lang="en-US" altLang="zh-CN" sz="2800" dirty="0">
                <a:solidFill>
                  <a:prstClr val="white"/>
                </a:solidFill>
                <a:latin typeface="Times New Roman" panose="02020603050405020304" pitchFamily="18" charset="0"/>
                <a:cs typeface="Times New Roman" panose="02020603050405020304" pitchFamily="18" charset="0"/>
              </a:rPr>
              <a:t>)</a:t>
            </a:r>
            <a:r>
              <a:rPr lang="zh-CN" altLang="en-US" sz="2800" dirty="0">
                <a:solidFill>
                  <a:prstClr val="white"/>
                </a:solidFill>
                <a:latin typeface="Times New Roman" panose="02020603050405020304" pitchFamily="18" charset="0"/>
                <a:cs typeface="Times New Roman" panose="02020603050405020304" pitchFamily="18" charset="0"/>
              </a:rPr>
              <a:t>和</a:t>
            </a:r>
            <a:r>
              <a:rPr lang="en-US" altLang="zh-CN" sz="2800" dirty="0">
                <a:solidFill>
                  <a:prstClr val="white"/>
                </a:solidFill>
                <a:latin typeface="Times New Roman" panose="02020603050405020304" pitchFamily="18" charset="0"/>
                <a:cs typeface="Times New Roman" panose="02020603050405020304" pitchFamily="18" charset="0"/>
              </a:rPr>
              <a:t>Past(</a:t>
            </a:r>
            <a:r>
              <a:rPr lang="en-US" altLang="zh-CN" sz="2800" dirty="0" err="1">
                <a:solidFill>
                  <a:prstClr val="white"/>
                </a:solidFill>
                <a:latin typeface="Times New Roman" panose="02020603050405020304" pitchFamily="18" charset="0"/>
                <a:cs typeface="Times New Roman" panose="02020603050405020304" pitchFamily="18" charset="0"/>
              </a:rPr>
              <a:t>F,t</a:t>
            </a:r>
            <a:r>
              <a:rPr lang="en-US" altLang="zh-CN" sz="2800" dirty="0">
                <a:solidFill>
                  <a:prstClr val="white"/>
                </a:solidFill>
                <a:latin typeface="Times New Roman" panose="02020603050405020304" pitchFamily="18" charset="0"/>
                <a:cs typeface="Times New Roman" panose="02020603050405020304" pitchFamily="18" charset="0"/>
              </a:rPr>
              <a:t>)</a:t>
            </a:r>
            <a:r>
              <a:rPr lang="zh-CN" altLang="en-US" sz="2800" dirty="0">
                <a:solidFill>
                  <a:prstClr val="white"/>
                </a:solidFill>
                <a:latin typeface="Times New Roman" panose="02020603050405020304" pitchFamily="18" charset="0"/>
                <a:cs typeface="Times New Roman" panose="02020603050405020304" pitchFamily="18" charset="0"/>
              </a:rPr>
              <a:t>的一种语言，事件之间的时态关系则可由这些函数的一阶逻辑公式表述。时间在这里是蕴涵表示的，所以难以规格绝对时间约束。</a:t>
            </a:r>
            <a:endParaRPr lang="zh-CN" altLang="en-US" sz="2800" dirty="0"/>
          </a:p>
        </p:txBody>
      </p:sp>
    </p:spTree>
    <p:extLst>
      <p:ext uri="{BB962C8B-B14F-4D97-AF65-F5344CB8AC3E}">
        <p14:creationId xmlns:p14="http://schemas.microsoft.com/office/powerpoint/2010/main" val="170559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67124"/>
          </a:xfrm>
        </p:spPr>
        <p:txBody>
          <a:bodyPr/>
          <a:lstStyle/>
          <a:p>
            <a:r>
              <a:rPr lang="zh-CN" altLang="en-US" sz="2800" b="1" dirty="0">
                <a:solidFill>
                  <a:srgbClr val="FFC000"/>
                </a:solidFill>
              </a:rPr>
              <a:t>双重类</a:t>
            </a:r>
            <a:r>
              <a:rPr lang="zh-CN" altLang="en-US" sz="2800" b="1" dirty="0" smtClean="0">
                <a:solidFill>
                  <a:srgbClr val="FFC000"/>
                </a:solidFill>
              </a:rPr>
              <a:t>规格</a:t>
            </a:r>
            <a:r>
              <a:rPr lang="zh-CN" altLang="en-US" sz="2800" b="1" dirty="0" smtClean="0"/>
              <a:t>：</a:t>
            </a:r>
            <a:endParaRPr lang="zh-CN" altLang="en-US" sz="2800" b="1" dirty="0"/>
          </a:p>
        </p:txBody>
      </p:sp>
      <p:sp>
        <p:nvSpPr>
          <p:cNvPr id="3" name="内容占位符 2"/>
          <p:cNvSpPr>
            <a:spLocks noGrp="1"/>
          </p:cNvSpPr>
          <p:nvPr>
            <p:ph idx="1"/>
          </p:nvPr>
        </p:nvSpPr>
        <p:spPr>
          <a:xfrm>
            <a:off x="414292" y="1017748"/>
            <a:ext cx="11215210" cy="5676350"/>
          </a:xfrm>
        </p:spPr>
        <p:txBody>
          <a:bodyPr>
            <a:normAutofit/>
          </a:bodyPr>
          <a:lstStyle/>
          <a:p>
            <a:r>
              <a:rPr lang="zh-CN" altLang="en-US" sz="2800" dirty="0">
                <a:latin typeface="Times New Roman" panose="02020603050405020304" pitchFamily="18" charset="0"/>
                <a:cs typeface="Times New Roman" panose="02020603050405020304" pitchFamily="18" charset="0"/>
              </a:rPr>
              <a:t>理想的形式化规格技术，应该是既具有操作类技术的可执行性和可视性，又具有描述类技术的形式可验证性。双重类规格技术则是在此方面的努力，现有的此类规格技术包括：</a:t>
            </a:r>
            <a:r>
              <a:rPr lang="en-US" altLang="zh-CN" sz="2800" dirty="0">
                <a:latin typeface="Times New Roman" panose="02020603050405020304" pitchFamily="18" charset="0"/>
                <a:cs typeface="Times New Roman" panose="02020603050405020304" pitchFamily="18" charset="0"/>
              </a:rPr>
              <a:t>ESM/RTTL</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TRIO+</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TROL</a:t>
            </a:r>
            <a:r>
              <a:rPr lang="zh-CN" altLang="en-US" sz="2800" dirty="0">
                <a:latin typeface="Times New Roman" panose="02020603050405020304" pitchFamily="18" charset="0"/>
                <a:cs typeface="Times New Roman" panose="02020603050405020304" pitchFamily="18" charset="0"/>
              </a:rPr>
              <a:t>等。</a:t>
            </a:r>
          </a:p>
          <a:p>
            <a:pPr marL="400050" lvl="1" indent="0">
              <a:buNone/>
            </a:pP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1</a:t>
            </a: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smtClean="0">
                <a:solidFill>
                  <a:srgbClr val="FFFF00"/>
                </a:solidFill>
                <a:latin typeface="Times New Roman" panose="02020603050405020304" pitchFamily="18" charset="0"/>
                <a:cs typeface="Times New Roman" panose="02020603050405020304" pitchFamily="18" charset="0"/>
              </a:rPr>
              <a:t>ESM/RTTL</a:t>
            </a:r>
          </a:p>
          <a:p>
            <a:pPr marL="400050" lvl="1" indent="0">
              <a:buNone/>
            </a:pPr>
            <a:r>
              <a:rPr lang="en-US" altLang="zh-CN" sz="2800" dirty="0">
                <a:latin typeface="Times New Roman" panose="02020603050405020304" pitchFamily="18" charset="0"/>
                <a:cs typeface="Times New Roman" panose="02020603050405020304" pitchFamily="18" charset="0"/>
              </a:rPr>
              <a:t>ESM/RTTL</a:t>
            </a:r>
            <a:r>
              <a:rPr lang="zh-CN" altLang="en-US" sz="2800" dirty="0">
                <a:latin typeface="Times New Roman" panose="02020603050405020304" pitchFamily="18" charset="0"/>
                <a:cs typeface="Times New Roman" panose="02020603050405020304" pitchFamily="18" charset="0"/>
              </a:rPr>
              <a:t>是一种集成扩展状态机</a:t>
            </a:r>
            <a:r>
              <a:rPr lang="en-US" altLang="zh-CN" sz="2800" dirty="0">
                <a:latin typeface="Times New Roman" panose="02020603050405020304" pitchFamily="18" charset="0"/>
                <a:cs typeface="Times New Roman" panose="02020603050405020304" pitchFamily="18" charset="0"/>
              </a:rPr>
              <a:t>ESM</a:t>
            </a:r>
            <a:r>
              <a:rPr lang="zh-CN" altLang="en-US" sz="2800" dirty="0">
                <a:latin typeface="Times New Roman" panose="02020603050405020304" pitchFamily="18" charset="0"/>
                <a:cs typeface="Times New Roman" panose="02020603050405020304" pitchFamily="18" charset="0"/>
              </a:rPr>
              <a:t>语言和实时时态逻辑</a:t>
            </a:r>
            <a:r>
              <a:rPr lang="en-US" altLang="zh-CN" sz="2800" dirty="0">
                <a:latin typeface="Times New Roman" panose="02020603050405020304" pitchFamily="18" charset="0"/>
                <a:cs typeface="Times New Roman" panose="02020603050405020304" pitchFamily="18" charset="0"/>
              </a:rPr>
              <a:t>RTTL</a:t>
            </a:r>
            <a:r>
              <a:rPr lang="zh-CN" altLang="en-US" sz="2800" dirty="0">
                <a:latin typeface="Times New Roman" panose="02020603050405020304" pitchFamily="18" charset="0"/>
                <a:cs typeface="Times New Roman" panose="02020603050405020304" pitchFamily="18" charset="0"/>
              </a:rPr>
              <a:t>的双重规格技术。</a:t>
            </a:r>
            <a:r>
              <a:rPr lang="en-US" altLang="zh-CN" sz="2800" dirty="0">
                <a:latin typeface="Times New Roman" panose="02020603050405020304" pitchFamily="18" charset="0"/>
                <a:cs typeface="Times New Roman" panose="02020603050405020304" pitchFamily="18" charset="0"/>
              </a:rPr>
              <a:t>ESM</a:t>
            </a:r>
            <a:r>
              <a:rPr lang="zh-CN" altLang="en-US" sz="2800" dirty="0">
                <a:latin typeface="Times New Roman" panose="02020603050405020304" pitchFamily="18" charset="0"/>
                <a:cs typeface="Times New Roman" panose="02020603050405020304" pitchFamily="18" charset="0"/>
              </a:rPr>
              <a:t>是一种扩展</a:t>
            </a:r>
            <a:r>
              <a:rPr lang="en-US" altLang="zh-CN" sz="2800" dirty="0">
                <a:latin typeface="Times New Roman" panose="02020603050405020304" pitchFamily="18" charset="0"/>
                <a:cs typeface="Times New Roman" panose="02020603050405020304" pitchFamily="18" charset="0"/>
              </a:rPr>
              <a:t>Mealy</a:t>
            </a:r>
            <a:r>
              <a:rPr lang="zh-CN" altLang="en-US" sz="2800" dirty="0">
                <a:latin typeface="Times New Roman" panose="02020603050405020304" pitchFamily="18" charset="0"/>
                <a:cs typeface="Times New Roman" panose="02020603050405020304" pitchFamily="18" charset="0"/>
              </a:rPr>
              <a:t>机模型，其中引入了变量，以及赋值、发送和接受等操作。</a:t>
            </a:r>
            <a:r>
              <a:rPr lang="en-US" altLang="zh-CN" sz="2800" dirty="0">
                <a:latin typeface="Times New Roman" panose="02020603050405020304" pitchFamily="18" charset="0"/>
                <a:cs typeface="Times New Roman" panose="02020603050405020304" pitchFamily="18" charset="0"/>
              </a:rPr>
              <a:t>ESM</a:t>
            </a:r>
            <a:r>
              <a:rPr lang="zh-CN" altLang="en-US" sz="2800" dirty="0">
                <a:latin typeface="Times New Roman" panose="02020603050405020304" pitchFamily="18" charset="0"/>
                <a:cs typeface="Times New Roman" panose="02020603050405020304" pitchFamily="18" charset="0"/>
              </a:rPr>
              <a:t>中状态的转移条件为状态变量的一阶表达式，输出为状态变量的赋值。时间机制通过整体时间变量描述，时间是离散的，状态迁移是即时的。</a:t>
            </a:r>
            <a:r>
              <a:rPr lang="en-US" altLang="zh-CN" sz="2800" dirty="0">
                <a:latin typeface="Times New Roman" panose="02020603050405020304" pitchFamily="18" charset="0"/>
                <a:cs typeface="Times New Roman" panose="02020603050405020304" pitchFamily="18" charset="0"/>
              </a:rPr>
              <a:t>RTTL</a:t>
            </a:r>
            <a:r>
              <a:rPr lang="zh-CN" altLang="en-US" sz="2800" dirty="0">
                <a:latin typeface="Times New Roman" panose="02020603050405020304" pitchFamily="18" charset="0"/>
                <a:cs typeface="Times New Roman" panose="02020603050405020304" pitchFamily="18" charset="0"/>
              </a:rPr>
              <a:t>是一种在时态逻辑算子</a:t>
            </a:r>
            <a:r>
              <a:rPr lang="en-US" altLang="zh-CN" sz="2800" dirty="0">
                <a:latin typeface="Times New Roman" panose="02020603050405020304" pitchFamily="18" charset="0"/>
                <a:cs typeface="Times New Roman" panose="02020603050405020304" pitchFamily="18" charset="0"/>
              </a:rPr>
              <a:t>until</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next</a:t>
            </a:r>
            <a:r>
              <a:rPr lang="zh-CN" altLang="en-US" sz="2800" dirty="0">
                <a:latin typeface="Times New Roman" panose="02020603050405020304" pitchFamily="18" charset="0"/>
                <a:cs typeface="Times New Roman" panose="02020603050405020304" pitchFamily="18" charset="0"/>
              </a:rPr>
              <a:t>基础上，增加了</a:t>
            </a:r>
            <a:r>
              <a:rPr lang="en-US" altLang="zh-CN" sz="2800" dirty="0">
                <a:latin typeface="Times New Roman" panose="02020603050405020304" pitchFamily="18" charset="0"/>
                <a:cs typeface="Times New Roman" panose="02020603050405020304" pitchFamily="18" charset="0"/>
              </a:rPr>
              <a:t>Eventually</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Henceforth</a:t>
            </a:r>
            <a:r>
              <a:rPr lang="zh-CN" altLang="en-US" sz="2800" dirty="0">
                <a:latin typeface="Times New Roman" panose="02020603050405020304" pitchFamily="18" charset="0"/>
                <a:cs typeface="Times New Roman" panose="02020603050405020304" pitchFamily="18" charset="0"/>
              </a:rPr>
              <a:t>算子而形成的规格技术。通过</a:t>
            </a:r>
            <a:r>
              <a:rPr lang="en-US" altLang="zh-CN" sz="2800" dirty="0">
                <a:latin typeface="Times New Roman" panose="02020603050405020304" pitchFamily="18" charset="0"/>
                <a:cs typeface="Times New Roman" panose="02020603050405020304" pitchFamily="18" charset="0"/>
              </a:rPr>
              <a:t>RTTL</a:t>
            </a:r>
            <a:r>
              <a:rPr lang="zh-CN" altLang="en-US" sz="2800" dirty="0">
                <a:latin typeface="Times New Roman" panose="02020603050405020304" pitchFamily="18" charset="0"/>
                <a:cs typeface="Times New Roman" panose="02020603050405020304" pitchFamily="18" charset="0"/>
              </a:rPr>
              <a:t>的一阶逻辑公式可对系统的功能特性进行描述</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9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solidFill>
                  <a:srgbClr val="FFC000"/>
                </a:solidFill>
              </a:rPr>
              <a:t>双重类规格</a:t>
            </a:r>
            <a:r>
              <a:rPr lang="zh-CN" altLang="en-US" sz="2800" b="1" dirty="0">
                <a:solidFill>
                  <a:srgbClr val="EBEBEB"/>
                </a:solidFill>
              </a:rPr>
              <a:t>：</a:t>
            </a:r>
            <a:endParaRPr lang="zh-CN" altLang="en-US" dirty="0"/>
          </a:p>
        </p:txBody>
      </p:sp>
      <p:sp>
        <p:nvSpPr>
          <p:cNvPr id="3" name="内容占位符 2"/>
          <p:cNvSpPr>
            <a:spLocks noGrp="1"/>
          </p:cNvSpPr>
          <p:nvPr>
            <p:ph idx="1"/>
          </p:nvPr>
        </p:nvSpPr>
        <p:spPr>
          <a:xfrm>
            <a:off x="304821" y="1305944"/>
            <a:ext cx="11466469" cy="4195481"/>
          </a:xfrm>
        </p:spPr>
        <p:txBody>
          <a:bodyPr>
            <a:noAutofit/>
          </a:bodyPr>
          <a:lstStyle/>
          <a:p>
            <a:pPr marL="400050" lvl="1" indent="0">
              <a:buClr>
                <a:srgbClr val="1E5155">
                  <a:lumMod val="40000"/>
                  <a:lumOff val="60000"/>
                </a:srgbClr>
              </a:buClr>
              <a:buNone/>
            </a:pP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2</a:t>
            </a: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TRIO+</a:t>
            </a:r>
          </a:p>
          <a:p>
            <a:pPr marL="400050" lvl="1" indent="0">
              <a:buClr>
                <a:srgbClr val="1E5155">
                  <a:lumMod val="40000"/>
                  <a:lumOff val="60000"/>
                </a:srgbClr>
              </a:buClr>
              <a:buNone/>
            </a:pPr>
            <a:r>
              <a:rPr lang="en-US" altLang="zh-CN" sz="2800" dirty="0">
                <a:solidFill>
                  <a:prstClr val="white"/>
                </a:solidFill>
                <a:latin typeface="Times New Roman" panose="02020603050405020304" pitchFamily="18" charset="0"/>
                <a:cs typeface="Times New Roman" panose="02020603050405020304" pitchFamily="18" charset="0"/>
              </a:rPr>
              <a:t> TRIO+</a:t>
            </a:r>
            <a:r>
              <a:rPr lang="zh-CN" altLang="en-US" sz="2800" dirty="0">
                <a:solidFill>
                  <a:prstClr val="white"/>
                </a:solidFill>
                <a:latin typeface="Times New Roman" panose="02020603050405020304" pitchFamily="18" charset="0"/>
                <a:cs typeface="Times New Roman" panose="02020603050405020304" pitchFamily="18" charset="0"/>
              </a:rPr>
              <a:t>是</a:t>
            </a:r>
            <a:r>
              <a:rPr lang="en-US" altLang="zh-CN" sz="2800" dirty="0">
                <a:solidFill>
                  <a:prstClr val="white"/>
                </a:solidFill>
                <a:latin typeface="Times New Roman" panose="02020603050405020304" pitchFamily="18" charset="0"/>
                <a:cs typeface="Times New Roman" panose="02020603050405020304" pitchFamily="18" charset="0"/>
              </a:rPr>
              <a:t>TRIO</a:t>
            </a:r>
            <a:r>
              <a:rPr lang="zh-CN" altLang="en-US" sz="2800" dirty="0">
                <a:solidFill>
                  <a:prstClr val="white"/>
                </a:solidFill>
                <a:latin typeface="Times New Roman" panose="02020603050405020304" pitchFamily="18" charset="0"/>
                <a:cs typeface="Times New Roman" panose="02020603050405020304" pitchFamily="18" charset="0"/>
              </a:rPr>
              <a:t>的面向对象扩展，将可视和递阶解耦结合到描述性逻辑语言。通过定义类构件及其关系，</a:t>
            </a:r>
            <a:r>
              <a:rPr lang="en-US" altLang="zh-CN" sz="2800" dirty="0">
                <a:solidFill>
                  <a:prstClr val="white"/>
                </a:solidFill>
                <a:latin typeface="Times New Roman" panose="02020603050405020304" pitchFamily="18" charset="0"/>
                <a:cs typeface="Times New Roman" panose="02020603050405020304" pitchFamily="18" charset="0"/>
              </a:rPr>
              <a:t>TRIO+</a:t>
            </a:r>
            <a:r>
              <a:rPr lang="zh-CN" altLang="en-US" sz="2800" dirty="0">
                <a:solidFill>
                  <a:prstClr val="white"/>
                </a:solidFill>
                <a:latin typeface="Times New Roman" panose="02020603050405020304" pitchFamily="18" charset="0"/>
                <a:cs typeface="Times New Roman" panose="02020603050405020304" pitchFamily="18" charset="0"/>
              </a:rPr>
              <a:t>能够描述系统的结构特性。同时，</a:t>
            </a:r>
            <a:r>
              <a:rPr lang="en-US" altLang="zh-CN" sz="2800" dirty="0">
                <a:solidFill>
                  <a:prstClr val="white"/>
                </a:solidFill>
                <a:latin typeface="Times New Roman" panose="02020603050405020304" pitchFamily="18" charset="0"/>
                <a:cs typeface="Times New Roman" panose="02020603050405020304" pitchFamily="18" charset="0"/>
              </a:rPr>
              <a:t>TRIO+</a:t>
            </a:r>
            <a:r>
              <a:rPr lang="zh-CN" altLang="en-US" sz="2800" dirty="0">
                <a:solidFill>
                  <a:prstClr val="white"/>
                </a:solidFill>
                <a:latin typeface="Times New Roman" panose="02020603050405020304" pitchFamily="18" charset="0"/>
                <a:cs typeface="Times New Roman" panose="02020603050405020304" pitchFamily="18" charset="0"/>
              </a:rPr>
              <a:t>是一个可执行模型。</a:t>
            </a:r>
            <a:endParaRPr lang="en-US" altLang="zh-CN" sz="2800" dirty="0">
              <a:solidFill>
                <a:prstClr val="white"/>
              </a:solidFill>
              <a:latin typeface="Times New Roman" panose="02020603050405020304" pitchFamily="18" charset="0"/>
              <a:cs typeface="Times New Roman" panose="02020603050405020304" pitchFamily="18" charset="0"/>
            </a:endParaRPr>
          </a:p>
          <a:p>
            <a:pPr marL="400050" lvl="1" indent="0">
              <a:buClr>
                <a:srgbClr val="1E5155">
                  <a:lumMod val="40000"/>
                  <a:lumOff val="60000"/>
                </a:srgbClr>
              </a:buClr>
              <a:buNone/>
            </a:pP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3</a:t>
            </a:r>
            <a:r>
              <a:rPr lang="zh-CN" altLang="en-US" sz="2800" dirty="0">
                <a:solidFill>
                  <a:srgbClr val="FFFF00"/>
                </a:solidFill>
                <a:latin typeface="Times New Roman" panose="02020603050405020304" pitchFamily="18" charset="0"/>
                <a:cs typeface="Times New Roman" panose="02020603050405020304" pitchFamily="18" charset="0"/>
              </a:rPr>
              <a:t>）</a:t>
            </a:r>
            <a:r>
              <a:rPr lang="en-US" altLang="zh-CN" sz="2800" dirty="0">
                <a:solidFill>
                  <a:srgbClr val="FFFF00"/>
                </a:solidFill>
                <a:latin typeface="Times New Roman" panose="02020603050405020304" pitchFamily="18" charset="0"/>
                <a:cs typeface="Times New Roman" panose="02020603050405020304" pitchFamily="18" charset="0"/>
              </a:rPr>
              <a:t>TROL</a:t>
            </a:r>
          </a:p>
          <a:p>
            <a:pPr marL="400050" lvl="1" indent="0">
              <a:buClr>
                <a:srgbClr val="1E5155">
                  <a:lumMod val="40000"/>
                  <a:lumOff val="60000"/>
                </a:srgbClr>
              </a:buClr>
              <a:buNone/>
            </a:pPr>
            <a:r>
              <a:rPr lang="en-US" altLang="zh-CN" sz="2800" dirty="0">
                <a:solidFill>
                  <a:prstClr val="white"/>
                </a:solidFill>
                <a:latin typeface="Times New Roman" panose="02020603050405020304" pitchFamily="18" charset="0"/>
                <a:cs typeface="Times New Roman" panose="02020603050405020304" pitchFamily="18" charset="0"/>
              </a:rPr>
              <a:t>TROL</a:t>
            </a:r>
            <a:r>
              <a:rPr lang="zh-CN" altLang="en-US" sz="2800" dirty="0">
                <a:solidFill>
                  <a:prstClr val="white"/>
                </a:solidFill>
                <a:latin typeface="Times New Roman" panose="02020603050405020304" pitchFamily="18" charset="0"/>
                <a:cs typeface="Times New Roman" panose="02020603050405020304" pitchFamily="18" charset="0"/>
              </a:rPr>
              <a:t>是一种面向对象的双重规格语言，其中采用了修正面向对象模型，能够对系统行为、功能和结构特性进行描述。在</a:t>
            </a:r>
            <a:r>
              <a:rPr lang="en-US" altLang="zh-CN" sz="2800" dirty="0">
                <a:solidFill>
                  <a:prstClr val="white"/>
                </a:solidFill>
                <a:latin typeface="Times New Roman" panose="02020603050405020304" pitchFamily="18" charset="0"/>
                <a:cs typeface="Times New Roman" panose="02020603050405020304" pitchFamily="18" charset="0"/>
              </a:rPr>
              <a:t>TROL</a:t>
            </a:r>
            <a:r>
              <a:rPr lang="zh-CN" altLang="en-US" sz="2800" dirty="0">
                <a:solidFill>
                  <a:prstClr val="white"/>
                </a:solidFill>
                <a:latin typeface="Times New Roman" panose="02020603050405020304" pitchFamily="18" charset="0"/>
                <a:cs typeface="Times New Roman" panose="02020603050405020304" pitchFamily="18" charset="0"/>
              </a:rPr>
              <a:t>中，系统递阶解耦为对象和子对象，而不能进一步分解的对象定义为扩展状态机。状态机模型支持时间约束描述。</a:t>
            </a:r>
            <a:r>
              <a:rPr lang="en-US" altLang="zh-CN" sz="2800" dirty="0">
                <a:solidFill>
                  <a:prstClr val="white"/>
                </a:solidFill>
                <a:latin typeface="Times New Roman" panose="02020603050405020304" pitchFamily="18" charset="0"/>
                <a:cs typeface="Times New Roman" panose="02020603050405020304" pitchFamily="18" charset="0"/>
              </a:rPr>
              <a:t>TROL</a:t>
            </a:r>
            <a:r>
              <a:rPr lang="zh-CN" altLang="en-US" sz="2800" dirty="0">
                <a:solidFill>
                  <a:prstClr val="white"/>
                </a:solidFill>
                <a:latin typeface="Times New Roman" panose="02020603050405020304" pitchFamily="18" charset="0"/>
                <a:cs typeface="Times New Roman" panose="02020603050405020304" pitchFamily="18" charset="0"/>
              </a:rPr>
              <a:t>语言的描述特征可用于系统的分析阶段，支持面向对象，包括继承和实例等</a:t>
            </a:r>
            <a:endParaRPr lang="en-US" altLang="zh-CN" sz="28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40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0" y="392333"/>
            <a:ext cx="9404723" cy="962014"/>
          </a:xfrm>
        </p:spPr>
        <p:txBody>
          <a:bodyPr/>
          <a:lstStyle/>
          <a:p>
            <a:r>
              <a:rPr lang="en-US" altLang="zh-CN" dirty="0" smtClean="0">
                <a:solidFill>
                  <a:schemeClr val="accent1">
                    <a:lumMod val="20000"/>
                    <a:lumOff val="80000"/>
                  </a:schemeClr>
                </a:solidFill>
              </a:rPr>
              <a:t>3  </a:t>
            </a:r>
            <a:r>
              <a:rPr lang="zh-CN" altLang="en-US" dirty="0" smtClean="0">
                <a:solidFill>
                  <a:schemeClr val="accent1">
                    <a:lumMod val="20000"/>
                    <a:lumOff val="80000"/>
                  </a:schemeClr>
                </a:solidFill>
              </a:rPr>
              <a:t>形式</a:t>
            </a:r>
            <a:r>
              <a:rPr lang="zh-CN" altLang="en-US" dirty="0" smtClean="0">
                <a:solidFill>
                  <a:schemeClr val="accent1">
                    <a:lumMod val="20000"/>
                    <a:lumOff val="80000"/>
                  </a:schemeClr>
                </a:solidFill>
              </a:rPr>
              <a:t>验证技术</a:t>
            </a:r>
            <a:endParaRPr lang="zh-CN" altLang="en-US" dirty="0">
              <a:solidFill>
                <a:schemeClr val="accent1">
                  <a:lumMod val="20000"/>
                  <a:lumOff val="80000"/>
                </a:schemeClr>
              </a:solidFill>
            </a:endParaRPr>
          </a:p>
        </p:txBody>
      </p:sp>
      <p:sp>
        <p:nvSpPr>
          <p:cNvPr id="3" name="内容占位符 2"/>
          <p:cNvSpPr>
            <a:spLocks noGrp="1"/>
          </p:cNvSpPr>
          <p:nvPr>
            <p:ph idx="1"/>
          </p:nvPr>
        </p:nvSpPr>
        <p:spPr>
          <a:xfrm>
            <a:off x="646110" y="1259457"/>
            <a:ext cx="11206583" cy="5089585"/>
          </a:xfrm>
        </p:spPr>
        <p:txBody>
          <a:bodyPr>
            <a:normAutofit/>
          </a:bodyPr>
          <a:lstStyle/>
          <a:p>
            <a:r>
              <a:rPr lang="zh-CN" altLang="en-US" sz="2800" dirty="0"/>
              <a:t>形式化验证就是基于已建立的形式化规格，对</a:t>
            </a:r>
            <a:r>
              <a:rPr lang="zh-CN" altLang="en-US" sz="2800" b="1" dirty="0">
                <a:solidFill>
                  <a:srgbClr val="FFC000"/>
                </a:solidFill>
              </a:rPr>
              <a:t>所规格系统的相关特性进行分析和验证，以评判系统是否满足期望的特性</a:t>
            </a:r>
            <a:r>
              <a:rPr lang="zh-CN" altLang="en-US" sz="2800" dirty="0"/>
              <a:t>。形式化验证并不能完全确保系统的性能正确无误，但是可以最大限度地理解和分析系统，并尽可能地发现其中的不一致性、模糊性、不完备性等错误。形式化验证的主要技术包括</a:t>
            </a:r>
            <a:r>
              <a:rPr lang="zh-CN" altLang="en-US" sz="2800" b="1" dirty="0" smtClean="0">
                <a:solidFill>
                  <a:srgbClr val="FFFF00"/>
                </a:solidFill>
              </a:rPr>
              <a:t>模型检测和</a:t>
            </a:r>
            <a:r>
              <a:rPr lang="zh-CN" altLang="en-US" sz="2800" b="1" dirty="0">
                <a:solidFill>
                  <a:srgbClr val="FFFF00"/>
                </a:solidFill>
              </a:rPr>
              <a:t>定理证明</a:t>
            </a:r>
            <a:r>
              <a:rPr lang="zh-CN" altLang="en-US" sz="2800" dirty="0"/>
              <a:t>。</a:t>
            </a:r>
          </a:p>
          <a:p>
            <a:pPr marL="0" indent="0">
              <a:buNone/>
            </a:pPr>
            <a:r>
              <a:rPr lang="zh-CN" altLang="en-US" sz="2800" b="1" dirty="0">
                <a:solidFill>
                  <a:srgbClr val="FFFF00"/>
                </a:solidFill>
              </a:rPr>
              <a:t>（</a:t>
            </a:r>
            <a:r>
              <a:rPr lang="en-US" altLang="zh-CN" sz="2800" b="1" dirty="0">
                <a:solidFill>
                  <a:srgbClr val="FFFF00"/>
                </a:solidFill>
              </a:rPr>
              <a:t>1</a:t>
            </a:r>
            <a:r>
              <a:rPr lang="zh-CN" altLang="en-US" sz="2800" b="1" dirty="0">
                <a:solidFill>
                  <a:srgbClr val="FFFF00"/>
                </a:solidFill>
              </a:rPr>
              <a:t>）</a:t>
            </a:r>
            <a:r>
              <a:rPr lang="zh-CN" altLang="en-US" sz="2800" b="1" dirty="0" smtClean="0">
                <a:solidFill>
                  <a:srgbClr val="FFFF00"/>
                </a:solidFill>
              </a:rPr>
              <a:t>模型</a:t>
            </a:r>
            <a:r>
              <a:rPr lang="zh-CN" altLang="en-US" sz="2800" b="1" dirty="0">
                <a:solidFill>
                  <a:srgbClr val="FFFF00"/>
                </a:solidFill>
              </a:rPr>
              <a:t>检测</a:t>
            </a:r>
            <a:endParaRPr lang="en-US" altLang="zh-CN" sz="2800" b="1" dirty="0" smtClean="0">
              <a:solidFill>
                <a:srgbClr val="FFFF00"/>
              </a:solidFill>
            </a:endParaRPr>
          </a:p>
          <a:p>
            <a:pPr lvl="1">
              <a:lnSpc>
                <a:spcPct val="90000"/>
              </a:lnSpc>
              <a:defRPr/>
            </a:pPr>
            <a:r>
              <a:rPr lang="zh-CN" altLang="en-US" sz="2800" b="1" dirty="0" smtClean="0">
                <a:solidFill>
                  <a:srgbClr val="FFC000"/>
                </a:solidFill>
              </a:rPr>
              <a:t>模型</a:t>
            </a:r>
            <a:r>
              <a:rPr lang="zh-CN" altLang="en-US" sz="2800" b="1" dirty="0">
                <a:solidFill>
                  <a:srgbClr val="FFC000"/>
                </a:solidFill>
              </a:rPr>
              <a:t>检测</a:t>
            </a:r>
            <a:r>
              <a:rPr lang="zh-CN" altLang="en-US" sz="2800" b="1" dirty="0" smtClean="0">
                <a:solidFill>
                  <a:srgbClr val="FFC000"/>
                </a:solidFill>
              </a:rPr>
              <a:t>是</a:t>
            </a:r>
            <a:r>
              <a:rPr lang="zh-CN" altLang="en-US" sz="2800" b="1" dirty="0">
                <a:solidFill>
                  <a:srgbClr val="FFC000"/>
                </a:solidFill>
              </a:rPr>
              <a:t>基于有限模型并检验该模型的期望特性的一种技术</a:t>
            </a:r>
            <a:r>
              <a:rPr lang="zh-CN" altLang="en-US" sz="2800" dirty="0"/>
              <a:t>。粗略地讲，检验就是状态空间的蛮力搜索，模型的有限性确保了搜索可以终止。</a:t>
            </a:r>
          </a:p>
          <a:p>
            <a:endParaRPr lang="zh-CN" altLang="en-US" sz="2800" dirty="0"/>
          </a:p>
        </p:txBody>
      </p:sp>
    </p:spTree>
    <p:extLst>
      <p:ext uri="{BB962C8B-B14F-4D97-AF65-F5344CB8AC3E}">
        <p14:creationId xmlns:p14="http://schemas.microsoft.com/office/powerpoint/2010/main" val="404223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B01513">
                    <a:lumMod val="20000"/>
                    <a:lumOff val="80000"/>
                  </a:srgbClr>
                </a:solidFill>
              </a:rPr>
              <a:t>3  </a:t>
            </a:r>
            <a:r>
              <a:rPr lang="zh-CN" altLang="en-US" dirty="0">
                <a:solidFill>
                  <a:srgbClr val="B01513">
                    <a:lumMod val="20000"/>
                    <a:lumOff val="80000"/>
                  </a:srgbClr>
                </a:solidFill>
              </a:rPr>
              <a:t>形式验证技术</a:t>
            </a:r>
            <a:endParaRPr lang="zh-CN" altLang="en-US" dirty="0"/>
          </a:p>
        </p:txBody>
      </p:sp>
      <p:sp>
        <p:nvSpPr>
          <p:cNvPr id="3" name="内容占位符 2"/>
          <p:cNvSpPr>
            <a:spLocks noGrp="1"/>
          </p:cNvSpPr>
          <p:nvPr>
            <p:ph idx="1"/>
          </p:nvPr>
        </p:nvSpPr>
        <p:spPr>
          <a:xfrm>
            <a:off x="180305" y="1550642"/>
            <a:ext cx="11552348" cy="4195481"/>
          </a:xfrm>
        </p:spPr>
        <p:txBody>
          <a:bodyPr>
            <a:noAutofit/>
          </a:bodyPr>
          <a:lstStyle/>
          <a:p>
            <a:pPr lvl="1">
              <a:lnSpc>
                <a:spcPct val="90000"/>
              </a:lnSpc>
              <a:buClr>
                <a:srgbClr val="1E5155">
                  <a:lumMod val="40000"/>
                  <a:lumOff val="60000"/>
                </a:srgbClr>
              </a:buClr>
              <a:defRPr/>
            </a:pPr>
            <a:r>
              <a:rPr lang="zh-CN" altLang="en-US" sz="2800" dirty="0">
                <a:solidFill>
                  <a:prstClr val="white"/>
                </a:solidFill>
              </a:rPr>
              <a:t>模型检测有两种主要方法：</a:t>
            </a:r>
            <a:endParaRPr lang="en-US" altLang="zh-CN" sz="2800" dirty="0">
              <a:solidFill>
                <a:prstClr val="white"/>
              </a:solidFill>
            </a:endParaRPr>
          </a:p>
          <a:p>
            <a:pPr lvl="2">
              <a:lnSpc>
                <a:spcPct val="90000"/>
              </a:lnSpc>
              <a:buClr>
                <a:srgbClr val="1E5155">
                  <a:lumMod val="40000"/>
                  <a:lumOff val="60000"/>
                </a:srgbClr>
              </a:buClr>
              <a:defRPr/>
            </a:pPr>
            <a:r>
              <a:rPr lang="zh-CN" altLang="en-US" sz="2800" b="1" dirty="0">
                <a:solidFill>
                  <a:srgbClr val="FFC000"/>
                </a:solidFill>
              </a:rPr>
              <a:t>时态模型检测</a:t>
            </a:r>
            <a:r>
              <a:rPr lang="zh-CN" altLang="en-US" sz="2800" dirty="0">
                <a:solidFill>
                  <a:prstClr val="white"/>
                </a:solidFill>
              </a:rPr>
              <a:t>，该方法中规格以时态逻辑形式表述，系统模拟为有限状态迁移系统。有效的搜索过程用来检验给定的有限状态迁移系统是否是规格的一个模型。 </a:t>
            </a:r>
          </a:p>
          <a:p>
            <a:pPr lvl="2">
              <a:buClr>
                <a:srgbClr val="1E5155">
                  <a:lumMod val="40000"/>
                  <a:lumOff val="60000"/>
                </a:srgbClr>
              </a:buClr>
            </a:pPr>
            <a:r>
              <a:rPr lang="zh-CN" altLang="en-US" sz="2800" b="1" dirty="0">
                <a:solidFill>
                  <a:srgbClr val="FFC000"/>
                </a:solidFill>
              </a:rPr>
              <a:t>自动机模型检测</a:t>
            </a:r>
            <a:r>
              <a:rPr lang="zh-CN" altLang="en-US" sz="2800" dirty="0">
                <a:solidFill>
                  <a:prstClr val="white"/>
                </a:solidFill>
              </a:rPr>
              <a:t>，规格以自动机方式给出，系统也模拟为一个自动机。系统的自动机模型和规格比较，以确定其行为是否与规格的自动机模型一致。一致性概念已进行了广泛的研究，包括：语言包含、细化有序、观测等价等。</a:t>
            </a:r>
          </a:p>
          <a:p>
            <a:pPr lvl="1">
              <a:buClr>
                <a:srgbClr val="1E5155">
                  <a:lumMod val="40000"/>
                  <a:lumOff val="60000"/>
                </a:srgbClr>
              </a:buClr>
            </a:pPr>
            <a:r>
              <a:rPr lang="zh-CN" altLang="en-US" sz="2800" dirty="0">
                <a:solidFill>
                  <a:prstClr val="white"/>
                </a:solidFill>
              </a:rPr>
              <a:t>不同于定理证明，模型检测是完全自动且高效的。</a:t>
            </a:r>
            <a:r>
              <a:rPr lang="zh-CN" altLang="en-US" sz="2800" b="1" dirty="0">
                <a:solidFill>
                  <a:srgbClr val="FFFF00"/>
                </a:solidFill>
              </a:rPr>
              <a:t>模型检测可用于系统部分规格，因此可用于未完全规格的系统</a:t>
            </a:r>
            <a:r>
              <a:rPr lang="zh-CN" altLang="en-US" sz="2800" dirty="0">
                <a:solidFill>
                  <a:prstClr val="white"/>
                </a:solidFill>
              </a:rPr>
              <a:t>。</a:t>
            </a:r>
          </a:p>
          <a:p>
            <a:endParaRPr lang="zh-CN" altLang="en-US" sz="2800" dirty="0"/>
          </a:p>
        </p:txBody>
      </p:sp>
    </p:spTree>
    <p:extLst>
      <p:ext uri="{BB962C8B-B14F-4D97-AF65-F5344CB8AC3E}">
        <p14:creationId xmlns:p14="http://schemas.microsoft.com/office/powerpoint/2010/main" val="773434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2980" y="418213"/>
            <a:ext cx="9403742" cy="737727"/>
          </a:xfrm>
        </p:spPr>
        <p:txBody>
          <a:bodyPr/>
          <a:lstStyle/>
          <a:p>
            <a:r>
              <a:rPr lang="en-US" altLang="zh-CN" dirty="0" smtClean="0">
                <a:solidFill>
                  <a:schemeClr val="accent1">
                    <a:lumMod val="20000"/>
                    <a:lumOff val="80000"/>
                  </a:schemeClr>
                </a:solidFill>
              </a:rPr>
              <a:t>3 </a:t>
            </a:r>
            <a:r>
              <a:rPr lang="zh-CN" altLang="en-US" dirty="0" smtClean="0">
                <a:solidFill>
                  <a:schemeClr val="accent1">
                    <a:lumMod val="20000"/>
                    <a:lumOff val="80000"/>
                  </a:schemeClr>
                </a:solidFill>
              </a:rPr>
              <a:t>形式</a:t>
            </a:r>
            <a:r>
              <a:rPr lang="zh-CN" altLang="en-US" dirty="0">
                <a:solidFill>
                  <a:schemeClr val="accent1">
                    <a:lumMod val="20000"/>
                    <a:lumOff val="80000"/>
                  </a:schemeClr>
                </a:solidFill>
              </a:rPr>
              <a:t>验证技术</a:t>
            </a:r>
          </a:p>
        </p:txBody>
      </p:sp>
      <p:sp>
        <p:nvSpPr>
          <p:cNvPr id="3" name="内容占位符 2"/>
          <p:cNvSpPr>
            <a:spLocks noGrp="1"/>
          </p:cNvSpPr>
          <p:nvPr>
            <p:ph idx="1"/>
          </p:nvPr>
        </p:nvSpPr>
        <p:spPr>
          <a:xfrm>
            <a:off x="910129" y="1281037"/>
            <a:ext cx="10822525" cy="5245030"/>
          </a:xfrm>
        </p:spPr>
        <p:txBody>
          <a:bodyPr>
            <a:normAutofit/>
          </a:bodyPr>
          <a:lstStyle/>
          <a:p>
            <a:r>
              <a:rPr lang="zh-CN" altLang="en-US" sz="2400" b="1" dirty="0" smtClean="0">
                <a:solidFill>
                  <a:srgbClr val="FFFF00"/>
                </a:solidFill>
              </a:rPr>
              <a:t>模型检测的</a:t>
            </a:r>
            <a:r>
              <a:rPr lang="zh-CN" altLang="en-US" sz="2400" b="1" dirty="0">
                <a:solidFill>
                  <a:srgbClr val="FFFF00"/>
                </a:solidFill>
              </a:rPr>
              <a:t>主要局限性在于状态组合爆炸问题</a:t>
            </a:r>
            <a:r>
              <a:rPr lang="zh-CN" altLang="en-US" sz="2400" dirty="0"/>
              <a:t>。有序布尔决策图</a:t>
            </a:r>
            <a:r>
              <a:rPr lang="en-US" altLang="zh-CN" sz="2400" dirty="0"/>
              <a:t>OBDD</a:t>
            </a:r>
            <a:r>
              <a:rPr lang="zh-CN" altLang="en-US" sz="2400" dirty="0"/>
              <a:t>是表述状态迁移系统的高效率方法，使得较大规模系统的验证成为可能。其他可能改善状态组合复杂性的途径有利用偏序信息、局部简化、语义最小、消除不必要状态等几种。</a:t>
            </a:r>
          </a:p>
          <a:p>
            <a:r>
              <a:rPr lang="zh-CN" altLang="en-US" sz="2400" dirty="0"/>
              <a:t>目前，</a:t>
            </a:r>
            <a:r>
              <a:rPr lang="zh-CN" altLang="en-US" sz="2400" dirty="0" smtClean="0">
                <a:solidFill>
                  <a:srgbClr val="FFFF00"/>
                </a:solidFill>
              </a:rPr>
              <a:t>模型</a:t>
            </a:r>
            <a:r>
              <a:rPr lang="zh-CN" altLang="en-US" sz="2400" dirty="0">
                <a:solidFill>
                  <a:srgbClr val="FFFF00"/>
                </a:solidFill>
              </a:rPr>
              <a:t>检测</a:t>
            </a:r>
            <a:r>
              <a:rPr lang="zh-CN" altLang="en-US" sz="2400" dirty="0" smtClean="0">
                <a:solidFill>
                  <a:srgbClr val="FFFF00"/>
                </a:solidFill>
              </a:rPr>
              <a:t>预计</a:t>
            </a:r>
            <a:r>
              <a:rPr lang="zh-CN" altLang="en-US" sz="2400" dirty="0">
                <a:solidFill>
                  <a:srgbClr val="FFFF00"/>
                </a:solidFill>
              </a:rPr>
              <a:t>可以处理</a:t>
            </a:r>
            <a:r>
              <a:rPr lang="en-US" altLang="zh-CN" sz="2400" dirty="0">
                <a:solidFill>
                  <a:srgbClr val="FFFF00"/>
                </a:solidFill>
              </a:rPr>
              <a:t>100~200</a:t>
            </a:r>
            <a:r>
              <a:rPr lang="zh-CN" altLang="en-US" sz="2400" dirty="0">
                <a:solidFill>
                  <a:srgbClr val="FFFF00"/>
                </a:solidFill>
              </a:rPr>
              <a:t>个状态变量的系统</a:t>
            </a:r>
            <a:r>
              <a:rPr lang="zh-CN" altLang="en-US" sz="2400" dirty="0"/>
              <a:t>。</a:t>
            </a:r>
            <a:r>
              <a:rPr lang="zh-CN" altLang="en-US" sz="2400" dirty="0" smtClean="0"/>
              <a:t>模型检测已</a:t>
            </a:r>
            <a:r>
              <a:rPr lang="zh-CN" altLang="en-US" sz="2400" dirty="0"/>
              <a:t>用来检验状态数目可达</a:t>
            </a:r>
            <a:r>
              <a:rPr lang="en-US" altLang="zh-CN" sz="2400" dirty="0"/>
              <a:t>10</a:t>
            </a:r>
            <a:r>
              <a:rPr lang="en-US" altLang="zh-CN" sz="2400" baseline="30000" dirty="0"/>
              <a:t>120</a:t>
            </a:r>
            <a:r>
              <a:rPr lang="zh-CN" altLang="en-US" sz="2400" dirty="0"/>
              <a:t>的系统，并且通过采用适当的抽象技术就可以处理本质上无限状态的系统。</a:t>
            </a:r>
            <a:r>
              <a:rPr lang="zh-CN" altLang="en-US" sz="2400" dirty="0" smtClean="0"/>
              <a:t>模型检测的</a:t>
            </a:r>
            <a:r>
              <a:rPr lang="zh-CN" altLang="en-US" sz="2400" dirty="0"/>
              <a:t>技术挑战在于设计可以处理大型搜索空间的算法和数据结构</a:t>
            </a:r>
            <a:r>
              <a:rPr lang="zh-CN" altLang="en-US" sz="2400" dirty="0" smtClean="0"/>
              <a:t>。</a:t>
            </a:r>
            <a:endParaRPr lang="en-US" altLang="zh-CN" sz="2400" dirty="0" smtClean="0"/>
          </a:p>
          <a:p>
            <a:r>
              <a:rPr lang="zh-CN" altLang="en-US" sz="2400" dirty="0" smtClean="0"/>
              <a:t>模型</a:t>
            </a:r>
            <a:r>
              <a:rPr lang="zh-CN" altLang="en-US" sz="2400" dirty="0"/>
              <a:t>检测</a:t>
            </a:r>
            <a:r>
              <a:rPr lang="zh-CN" altLang="en-US" sz="2400" dirty="0" smtClean="0"/>
              <a:t>的</a:t>
            </a:r>
            <a:r>
              <a:rPr lang="zh-CN" altLang="en-US" sz="2400" dirty="0"/>
              <a:t>工业应用离不开</a:t>
            </a:r>
            <a:r>
              <a:rPr lang="zh-CN" altLang="en-US" sz="2400" dirty="0" smtClean="0"/>
              <a:t>模型</a:t>
            </a:r>
            <a:r>
              <a:rPr lang="zh-CN" altLang="en-US" sz="2400" dirty="0"/>
              <a:t>检测</a:t>
            </a:r>
            <a:r>
              <a:rPr lang="zh-CN" altLang="en-US" sz="2400" dirty="0" smtClean="0"/>
              <a:t>器</a:t>
            </a:r>
            <a:r>
              <a:rPr lang="zh-CN" altLang="en-US" sz="2400" dirty="0"/>
              <a:t>的支持。工业应用部门可以选取现有的</a:t>
            </a:r>
            <a:r>
              <a:rPr lang="zh-CN" altLang="en-US" sz="2400" dirty="0" smtClean="0"/>
              <a:t>模型</a:t>
            </a:r>
            <a:r>
              <a:rPr lang="zh-CN" altLang="en-US" sz="2400" dirty="0"/>
              <a:t>检测</a:t>
            </a:r>
            <a:r>
              <a:rPr lang="zh-CN" altLang="en-US" sz="2400" dirty="0" smtClean="0"/>
              <a:t>器</a:t>
            </a:r>
            <a:r>
              <a:rPr lang="zh-CN" altLang="en-US" sz="2400" dirty="0"/>
              <a:t>，也可以根据自身应用特点自行开发</a:t>
            </a:r>
            <a:r>
              <a:rPr lang="zh-CN" altLang="en-US" sz="2400" dirty="0" smtClean="0"/>
              <a:t>模型</a:t>
            </a:r>
            <a:r>
              <a:rPr lang="zh-CN" altLang="en-US" sz="2400" dirty="0"/>
              <a:t>检测</a:t>
            </a:r>
            <a:r>
              <a:rPr lang="zh-CN" altLang="en-US" sz="2400" dirty="0" smtClean="0"/>
              <a:t>器</a:t>
            </a:r>
            <a:r>
              <a:rPr lang="zh-CN" altLang="en-US" sz="2400" dirty="0"/>
              <a:t>。目前，学术和工业界已开发出了大量的</a:t>
            </a:r>
            <a:r>
              <a:rPr lang="zh-CN" altLang="en-US" sz="2400" dirty="0" smtClean="0"/>
              <a:t>模型</a:t>
            </a:r>
            <a:r>
              <a:rPr lang="zh-CN" altLang="en-US" sz="2400" dirty="0"/>
              <a:t>检测</a:t>
            </a:r>
            <a:r>
              <a:rPr lang="zh-CN" altLang="en-US" sz="2400" dirty="0" smtClean="0"/>
              <a:t>器</a:t>
            </a:r>
            <a:r>
              <a:rPr lang="zh-CN" altLang="en-US" sz="2400" dirty="0"/>
              <a:t>，根据所检验规格的特点可分为</a:t>
            </a:r>
            <a:r>
              <a:rPr lang="zh-CN" altLang="en-US" sz="2400" dirty="0">
                <a:solidFill>
                  <a:srgbClr val="FFFF00"/>
                </a:solidFill>
              </a:rPr>
              <a:t>时态逻辑</a:t>
            </a:r>
            <a:r>
              <a:rPr lang="zh-CN" altLang="en-US" sz="2400" dirty="0" smtClean="0">
                <a:solidFill>
                  <a:srgbClr val="FFFF00"/>
                </a:solidFill>
              </a:rPr>
              <a:t>模型</a:t>
            </a:r>
            <a:r>
              <a:rPr lang="zh-CN" altLang="en-US" sz="2400" dirty="0">
                <a:solidFill>
                  <a:srgbClr val="FFFF00"/>
                </a:solidFill>
              </a:rPr>
              <a:t>检测</a:t>
            </a:r>
            <a:r>
              <a:rPr lang="zh-CN" altLang="en-US" sz="2400" dirty="0" smtClean="0">
                <a:solidFill>
                  <a:srgbClr val="FFFF00"/>
                </a:solidFill>
              </a:rPr>
              <a:t>器</a:t>
            </a:r>
            <a:r>
              <a:rPr lang="zh-CN" altLang="en-US" sz="2400" dirty="0">
                <a:solidFill>
                  <a:srgbClr val="FFFF00"/>
                </a:solidFill>
              </a:rPr>
              <a:t>、行为</a:t>
            </a:r>
            <a:r>
              <a:rPr lang="zh-CN" altLang="en-US" sz="2400" dirty="0" smtClean="0">
                <a:solidFill>
                  <a:srgbClr val="FFFF00"/>
                </a:solidFill>
              </a:rPr>
              <a:t>一致</a:t>
            </a:r>
            <a:r>
              <a:rPr lang="zh-CN" altLang="en-US" sz="2400" dirty="0">
                <a:solidFill>
                  <a:srgbClr val="FFFF00"/>
                </a:solidFill>
              </a:rPr>
              <a:t>检测</a:t>
            </a:r>
            <a:r>
              <a:rPr lang="zh-CN" altLang="en-US" sz="2400" dirty="0" smtClean="0">
                <a:solidFill>
                  <a:srgbClr val="FFFF00"/>
                </a:solidFill>
              </a:rPr>
              <a:t>器</a:t>
            </a:r>
            <a:r>
              <a:rPr lang="zh-CN" altLang="en-US" sz="2400" dirty="0">
                <a:solidFill>
                  <a:srgbClr val="FFFF00"/>
                </a:solidFill>
              </a:rPr>
              <a:t>和</a:t>
            </a:r>
            <a:r>
              <a:rPr lang="zh-CN" altLang="en-US" sz="2400" dirty="0" smtClean="0">
                <a:solidFill>
                  <a:srgbClr val="FFFF00"/>
                </a:solidFill>
              </a:rPr>
              <a:t>复合</a:t>
            </a:r>
            <a:r>
              <a:rPr lang="zh-CN" altLang="en-US" sz="2400" dirty="0">
                <a:solidFill>
                  <a:srgbClr val="FFFF00"/>
                </a:solidFill>
              </a:rPr>
              <a:t>检测</a:t>
            </a:r>
            <a:r>
              <a:rPr lang="zh-CN" altLang="en-US" sz="2400" dirty="0" smtClean="0">
                <a:solidFill>
                  <a:srgbClr val="FFFF00"/>
                </a:solidFill>
              </a:rPr>
              <a:t>器</a:t>
            </a:r>
            <a:r>
              <a:rPr lang="zh-CN" altLang="en-US" sz="2400" dirty="0"/>
              <a:t>。</a:t>
            </a:r>
          </a:p>
          <a:p>
            <a:endParaRPr lang="zh-CN" altLang="en-US" sz="2400" dirty="0"/>
          </a:p>
          <a:p>
            <a:endParaRPr lang="zh-CN" altLang="en-US" sz="2400" dirty="0"/>
          </a:p>
        </p:txBody>
      </p:sp>
    </p:spTree>
    <p:extLst>
      <p:ext uri="{BB962C8B-B14F-4D97-AF65-F5344CB8AC3E}">
        <p14:creationId xmlns:p14="http://schemas.microsoft.com/office/powerpoint/2010/main" val="339228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321"/>
          </a:xfrm>
        </p:spPr>
        <p:txBody>
          <a:bodyPr/>
          <a:lstStyle/>
          <a:p>
            <a:r>
              <a:rPr lang="en-US" altLang="zh-CN" dirty="0"/>
              <a:t>3  </a:t>
            </a:r>
            <a:r>
              <a:rPr lang="zh-CN" altLang="en-US" dirty="0"/>
              <a:t>形式验证技术</a:t>
            </a:r>
          </a:p>
        </p:txBody>
      </p:sp>
      <p:sp>
        <p:nvSpPr>
          <p:cNvPr id="3" name="内容占位符 2"/>
          <p:cNvSpPr>
            <a:spLocks noGrp="1"/>
          </p:cNvSpPr>
          <p:nvPr>
            <p:ph idx="1"/>
          </p:nvPr>
        </p:nvSpPr>
        <p:spPr>
          <a:xfrm>
            <a:off x="446491" y="1196425"/>
            <a:ext cx="11414952" cy="3027845"/>
          </a:xfrm>
        </p:spPr>
        <p:txBody>
          <a:bodyPr>
            <a:normAutofit/>
          </a:bodyPr>
          <a:lstStyle/>
          <a:p>
            <a:pPr marL="0" lvl="0" indent="0">
              <a:buClr>
                <a:srgbClr val="1E5155">
                  <a:lumMod val="40000"/>
                  <a:lumOff val="60000"/>
                </a:srgbClr>
              </a:buClr>
              <a:buNone/>
            </a:pPr>
            <a:r>
              <a:rPr lang="zh-CN" altLang="en-US" sz="2800" b="1" dirty="0">
                <a:solidFill>
                  <a:srgbClr val="FFFF00"/>
                </a:solidFill>
              </a:rPr>
              <a:t>（</a:t>
            </a:r>
            <a:r>
              <a:rPr lang="en-US" altLang="zh-CN" sz="2800" b="1" dirty="0">
                <a:solidFill>
                  <a:srgbClr val="FFFF00"/>
                </a:solidFill>
              </a:rPr>
              <a:t>2</a:t>
            </a:r>
            <a:r>
              <a:rPr lang="zh-CN" altLang="en-US" sz="2800" b="1" dirty="0">
                <a:solidFill>
                  <a:srgbClr val="FFFF00"/>
                </a:solidFill>
              </a:rPr>
              <a:t>）定理证明</a:t>
            </a:r>
            <a:endParaRPr lang="en-US" altLang="zh-CN" sz="2800" b="1" dirty="0">
              <a:solidFill>
                <a:srgbClr val="FFFF00"/>
              </a:solidFill>
            </a:endParaRPr>
          </a:p>
          <a:p>
            <a:pPr marL="0" lvl="0" indent="0">
              <a:buClr>
                <a:srgbClr val="1E5155">
                  <a:lumMod val="40000"/>
                  <a:lumOff val="60000"/>
                </a:srgbClr>
              </a:buClr>
              <a:buNone/>
            </a:pPr>
            <a:r>
              <a:rPr lang="zh-CN" altLang="en-US" sz="2800" dirty="0">
                <a:solidFill>
                  <a:prstClr val="white"/>
                </a:solidFill>
              </a:rPr>
              <a:t>定理证明是系统及其特性均以某种数学逻辑公式表示的技术。逻辑由一具有公理和推理规则的形式化系统给出。定理证明实质上是从系统公理中寻找特性证明的过程。证明采用公理或者规则，且可能推演出定义和引理。不同于模型检测，定理证明可以处理无限状态空间问题。</a:t>
            </a:r>
            <a:r>
              <a:rPr lang="zh-CN" altLang="en-US" sz="2800" dirty="0">
                <a:solidFill>
                  <a:srgbClr val="FFFF00"/>
                </a:solidFill>
              </a:rPr>
              <a:t>系统的验证不依赖于参数取值范围</a:t>
            </a:r>
            <a:r>
              <a:rPr lang="en-US" altLang="zh-CN" sz="2800" dirty="0">
                <a:solidFill>
                  <a:srgbClr val="FFFF00"/>
                </a:solidFill>
              </a:rPr>
              <a:t>, </a:t>
            </a:r>
            <a:r>
              <a:rPr lang="zh-CN" altLang="en-US" sz="2800" dirty="0">
                <a:solidFill>
                  <a:srgbClr val="FFFF00"/>
                </a:solidFill>
              </a:rPr>
              <a:t>能够实现某个数域的完全验证</a:t>
            </a:r>
            <a:r>
              <a:rPr lang="zh-CN" altLang="en-US" sz="2800" dirty="0">
                <a:solidFill>
                  <a:prstClr val="white"/>
                </a:solidFill>
              </a:rPr>
              <a:t>。</a:t>
            </a:r>
            <a:endParaRPr lang="en-US" altLang="zh-CN" sz="2800" dirty="0">
              <a:solidFill>
                <a:prstClr val="white"/>
              </a:solidFill>
            </a:endParaRPr>
          </a:p>
          <a:p>
            <a:endParaRPr lang="zh-CN" altLang="en-US" sz="2800" dirty="0"/>
          </a:p>
        </p:txBody>
      </p:sp>
    </p:spTree>
    <p:extLst>
      <p:ext uri="{BB962C8B-B14F-4D97-AF65-F5344CB8AC3E}">
        <p14:creationId xmlns:p14="http://schemas.microsoft.com/office/powerpoint/2010/main" val="31218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101" y="340575"/>
            <a:ext cx="9404723" cy="823991"/>
          </a:xfrm>
        </p:spPr>
        <p:txBody>
          <a:bodyPr/>
          <a:lstStyle/>
          <a:p>
            <a:r>
              <a:rPr lang="en-US" altLang="zh-CN" dirty="0" smtClean="0">
                <a:solidFill>
                  <a:schemeClr val="accent1">
                    <a:lumMod val="20000"/>
                    <a:lumOff val="80000"/>
                  </a:schemeClr>
                </a:solidFill>
              </a:rPr>
              <a:t>3  </a:t>
            </a:r>
            <a:r>
              <a:rPr lang="zh-CN" altLang="en-US" dirty="0" smtClean="0">
                <a:solidFill>
                  <a:schemeClr val="accent1">
                    <a:lumMod val="20000"/>
                    <a:lumOff val="80000"/>
                  </a:schemeClr>
                </a:solidFill>
              </a:rPr>
              <a:t>形式</a:t>
            </a:r>
            <a:r>
              <a:rPr lang="zh-CN" altLang="en-US" dirty="0">
                <a:solidFill>
                  <a:schemeClr val="accent1">
                    <a:lumMod val="20000"/>
                    <a:lumOff val="80000"/>
                  </a:schemeClr>
                </a:solidFill>
              </a:rPr>
              <a:t>验证技术</a:t>
            </a:r>
          </a:p>
        </p:txBody>
      </p:sp>
      <p:sp>
        <p:nvSpPr>
          <p:cNvPr id="3" name="内容占位符 2"/>
          <p:cNvSpPr>
            <a:spLocks noGrp="1"/>
          </p:cNvSpPr>
          <p:nvPr>
            <p:ph idx="1"/>
          </p:nvPr>
        </p:nvSpPr>
        <p:spPr>
          <a:xfrm>
            <a:off x="577101" y="1164566"/>
            <a:ext cx="10820701" cy="5352143"/>
          </a:xfrm>
        </p:spPr>
        <p:txBody>
          <a:bodyPr>
            <a:noAutofit/>
          </a:bodyPr>
          <a:lstStyle/>
          <a:p>
            <a:r>
              <a:rPr lang="zh-CN" altLang="en-US" sz="2400" dirty="0" smtClean="0"/>
              <a:t>一</a:t>
            </a:r>
            <a:r>
              <a:rPr lang="zh-CN" altLang="en-US" sz="2400" dirty="0"/>
              <a:t>个证明的结果可能遇到下面几种情况：</a:t>
            </a:r>
          </a:p>
          <a:p>
            <a:pPr marL="857250" lvl="1" indent="-457200">
              <a:buAutoNum type="arabicParenBoth"/>
            </a:pPr>
            <a:r>
              <a:rPr lang="zh-CN" altLang="en-US" sz="2400" b="1" dirty="0" smtClean="0">
                <a:solidFill>
                  <a:srgbClr val="FFC000"/>
                </a:solidFill>
              </a:rPr>
              <a:t>证明</a:t>
            </a:r>
            <a:r>
              <a:rPr lang="zh-CN" altLang="en-US" sz="2400" b="1" dirty="0">
                <a:solidFill>
                  <a:srgbClr val="FFC000"/>
                </a:solidFill>
              </a:rPr>
              <a:t>器成功完成证明（自动地或交互地）</a:t>
            </a:r>
            <a:r>
              <a:rPr lang="zh-CN" altLang="en-US" sz="2400" dirty="0" smtClean="0">
                <a:solidFill>
                  <a:srgbClr val="FFC000"/>
                </a:solidFill>
              </a:rPr>
              <a:t>。</a:t>
            </a:r>
            <a:endParaRPr lang="en-US" altLang="zh-CN" sz="2400" dirty="0" smtClean="0">
              <a:solidFill>
                <a:srgbClr val="FFC000"/>
              </a:solidFill>
            </a:endParaRPr>
          </a:p>
          <a:p>
            <a:pPr marL="800100" lvl="2" indent="0">
              <a:buNone/>
            </a:pPr>
            <a:r>
              <a:rPr lang="zh-CN" altLang="en-US" sz="2400" dirty="0" smtClean="0"/>
              <a:t> 对应</a:t>
            </a:r>
            <a:r>
              <a:rPr lang="zh-CN" altLang="en-US" sz="2400" dirty="0"/>
              <a:t>于我们的目标，对一个完整模型的证明阶段最终需要所有的证明。</a:t>
            </a:r>
          </a:p>
          <a:p>
            <a:pPr marL="400050" lvl="1" indent="0">
              <a:buNone/>
            </a:pPr>
            <a:r>
              <a:rPr lang="en-US" altLang="zh-CN" sz="2400" dirty="0"/>
              <a:t>(2) </a:t>
            </a:r>
            <a:r>
              <a:rPr lang="zh-CN" altLang="en-US" sz="2400" b="1" dirty="0">
                <a:solidFill>
                  <a:srgbClr val="FFC000"/>
                </a:solidFill>
              </a:rPr>
              <a:t>证明器成功证明了假定应该证明的东西的否定</a:t>
            </a:r>
            <a:r>
              <a:rPr lang="zh-CN" altLang="en-US" sz="2400" dirty="0" smtClean="0">
                <a:solidFill>
                  <a:srgbClr val="FFC000"/>
                </a:solidFill>
              </a:rPr>
              <a:t>。</a:t>
            </a:r>
            <a:endParaRPr lang="en-US" altLang="zh-CN" sz="2400" dirty="0" smtClean="0">
              <a:solidFill>
                <a:srgbClr val="FFC000"/>
              </a:solidFill>
            </a:endParaRPr>
          </a:p>
          <a:p>
            <a:pPr marL="800100" lvl="2" indent="0">
              <a:buNone/>
            </a:pPr>
            <a:r>
              <a:rPr lang="zh-CN" altLang="en-US" sz="2400" dirty="0"/>
              <a:t>它指出了模型中需要修改的</a:t>
            </a:r>
            <a:r>
              <a:rPr lang="zh-CN" altLang="en-US" sz="2400" dirty="0" smtClean="0"/>
              <a:t>东西。</a:t>
            </a:r>
            <a:endParaRPr lang="zh-CN" altLang="en-US" sz="2400" dirty="0"/>
          </a:p>
          <a:p>
            <a:pPr marL="400050" lvl="1" indent="0">
              <a:buNone/>
            </a:pPr>
            <a:r>
              <a:rPr lang="en-US" altLang="zh-CN" sz="2400" dirty="0"/>
              <a:t>(3) </a:t>
            </a:r>
            <a:r>
              <a:rPr lang="zh-CN" altLang="en-US" sz="2400" b="1" dirty="0">
                <a:solidFill>
                  <a:srgbClr val="FFFF00"/>
                </a:solidFill>
              </a:rPr>
              <a:t>证明器失败了，但工程师很自信地认为要证明的东西应该是对的</a:t>
            </a:r>
            <a:r>
              <a:rPr lang="zh-CN" altLang="en-US" sz="2400" b="1" dirty="0" smtClean="0">
                <a:solidFill>
                  <a:srgbClr val="FFFF00"/>
                </a:solidFill>
              </a:rPr>
              <a:t>。</a:t>
            </a:r>
            <a:endParaRPr lang="en-US" altLang="zh-CN" sz="2400" b="1" dirty="0" smtClean="0">
              <a:solidFill>
                <a:srgbClr val="FFFF00"/>
              </a:solidFill>
            </a:endParaRPr>
          </a:p>
          <a:p>
            <a:pPr marL="800100" lvl="2" indent="0">
              <a:buNone/>
            </a:pPr>
            <a:r>
              <a:rPr lang="zh-CN" altLang="en-US" sz="2400" dirty="0"/>
              <a:t>大部分情况下不应该把证明器的失败归咎于证明器本身：这一情况说明模型太复杂，应该去重新组织。所以说这种指示也是极其有价值的。</a:t>
            </a:r>
          </a:p>
          <a:p>
            <a:pPr marL="400050" lvl="1" indent="0">
              <a:buNone/>
            </a:pPr>
            <a:r>
              <a:rPr lang="en-US" altLang="zh-CN" sz="2400" dirty="0"/>
              <a:t>(4) </a:t>
            </a:r>
            <a:r>
              <a:rPr lang="zh-CN" altLang="en-US" sz="2400" b="1" dirty="0">
                <a:solidFill>
                  <a:srgbClr val="FFC000"/>
                </a:solidFill>
              </a:rPr>
              <a:t>证明器失败了，而且工程师觉得要它去证明被证明命题的否定也会失败</a:t>
            </a:r>
            <a:r>
              <a:rPr lang="zh-CN" altLang="en-US" sz="2400" dirty="0" smtClean="0">
                <a:solidFill>
                  <a:srgbClr val="FFC000"/>
                </a:solidFill>
              </a:rPr>
              <a:t>。</a:t>
            </a:r>
            <a:endParaRPr lang="en-US" altLang="zh-CN" sz="2400" dirty="0" smtClean="0">
              <a:solidFill>
                <a:srgbClr val="FFC000"/>
              </a:solidFill>
            </a:endParaRPr>
          </a:p>
          <a:p>
            <a:pPr marL="800100" lvl="2" indent="0">
              <a:buNone/>
            </a:pPr>
            <a:r>
              <a:rPr lang="zh-CN" altLang="en-US" sz="2400" dirty="0"/>
              <a:t>意味着模型本身不够丰富，因此需要去扩充它</a:t>
            </a:r>
            <a:r>
              <a:rPr lang="zh-CN" altLang="en-US" sz="2400" dirty="0" smtClean="0"/>
              <a:t>。</a:t>
            </a:r>
            <a:endParaRPr lang="en-US" altLang="zh-CN" sz="2400" dirty="0" smtClean="0"/>
          </a:p>
        </p:txBody>
      </p:sp>
    </p:spTree>
    <p:extLst>
      <p:ext uri="{BB962C8B-B14F-4D97-AF65-F5344CB8AC3E}">
        <p14:creationId xmlns:p14="http://schemas.microsoft.com/office/powerpoint/2010/main" val="1875259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263" y="465597"/>
            <a:ext cx="9404723" cy="1400530"/>
          </a:xfrm>
        </p:spPr>
        <p:txBody>
          <a:bodyPr/>
          <a:lstStyle/>
          <a:p>
            <a:r>
              <a:rPr lang="en-US" altLang="zh-CN" dirty="0"/>
              <a:t>3  </a:t>
            </a:r>
            <a:r>
              <a:rPr lang="zh-CN" altLang="en-US" dirty="0"/>
              <a:t>形式验证技术</a:t>
            </a:r>
          </a:p>
        </p:txBody>
      </p:sp>
      <p:sp>
        <p:nvSpPr>
          <p:cNvPr id="3" name="内容占位符 2"/>
          <p:cNvSpPr>
            <a:spLocks noGrp="1"/>
          </p:cNvSpPr>
          <p:nvPr>
            <p:ph idx="1"/>
          </p:nvPr>
        </p:nvSpPr>
        <p:spPr>
          <a:xfrm>
            <a:off x="736263" y="1428245"/>
            <a:ext cx="10957754" cy="4195481"/>
          </a:xfrm>
        </p:spPr>
        <p:txBody>
          <a:bodyPr>
            <a:normAutofit/>
          </a:bodyPr>
          <a:lstStyle/>
          <a:p>
            <a:pPr marL="0" lvl="0" indent="0">
              <a:buClr>
                <a:srgbClr val="1E5155">
                  <a:lumMod val="40000"/>
                  <a:lumOff val="60000"/>
                </a:srgbClr>
              </a:buClr>
              <a:buNone/>
            </a:pPr>
            <a:r>
              <a:rPr lang="zh-CN" altLang="en-US" sz="2800" dirty="0" smtClean="0">
                <a:solidFill>
                  <a:prstClr val="white"/>
                </a:solidFill>
              </a:rPr>
              <a:t>对</a:t>
            </a:r>
            <a:r>
              <a:rPr lang="zh-CN" altLang="en-US" sz="2800" dirty="0">
                <a:solidFill>
                  <a:prstClr val="white"/>
                </a:solidFill>
              </a:rPr>
              <a:t>各种推理规则和推理对策等</a:t>
            </a:r>
            <a:r>
              <a:rPr lang="en-US" altLang="zh-CN" sz="2800" dirty="0">
                <a:solidFill>
                  <a:prstClr val="white"/>
                </a:solidFill>
              </a:rPr>
              <a:t>, </a:t>
            </a:r>
            <a:r>
              <a:rPr lang="zh-CN" altLang="en-US" sz="2800" dirty="0">
                <a:solidFill>
                  <a:prstClr val="white"/>
                </a:solidFill>
              </a:rPr>
              <a:t>需要验证者决定推理方向</a:t>
            </a:r>
            <a:r>
              <a:rPr lang="en-US" altLang="zh-CN" sz="2800" dirty="0">
                <a:solidFill>
                  <a:prstClr val="white"/>
                </a:solidFill>
              </a:rPr>
              <a:t>, </a:t>
            </a:r>
            <a:r>
              <a:rPr lang="zh-CN" altLang="en-US" sz="2800" dirty="0">
                <a:solidFill>
                  <a:prstClr val="white"/>
                </a:solidFill>
              </a:rPr>
              <a:t>说明定理证明的验证方法需要具有良好数学训练或有经验者来完成</a:t>
            </a:r>
            <a:r>
              <a:rPr lang="en-US" altLang="zh-CN" sz="2800" dirty="0">
                <a:solidFill>
                  <a:prstClr val="white"/>
                </a:solidFill>
              </a:rPr>
              <a:t>, </a:t>
            </a:r>
            <a:r>
              <a:rPr lang="zh-CN" altLang="en-US" sz="2800" dirty="0">
                <a:solidFill>
                  <a:prstClr val="white"/>
                </a:solidFill>
              </a:rPr>
              <a:t>这也说明了</a:t>
            </a:r>
            <a:r>
              <a:rPr lang="zh-CN" altLang="en-US" sz="2800" dirty="0">
                <a:solidFill>
                  <a:srgbClr val="FFFF00"/>
                </a:solidFill>
              </a:rPr>
              <a:t>定理证明推理的难度之大</a:t>
            </a:r>
            <a:r>
              <a:rPr lang="en-US" altLang="zh-CN" sz="2800" dirty="0">
                <a:solidFill>
                  <a:srgbClr val="FFFF00"/>
                </a:solidFill>
              </a:rPr>
              <a:t>, </a:t>
            </a:r>
            <a:r>
              <a:rPr lang="zh-CN" altLang="en-US" sz="2800" dirty="0">
                <a:solidFill>
                  <a:srgbClr val="FFFF00"/>
                </a:solidFill>
              </a:rPr>
              <a:t>不易于被一般人接受</a:t>
            </a:r>
            <a:r>
              <a:rPr lang="zh-CN" altLang="en-US" sz="2800" dirty="0">
                <a:solidFill>
                  <a:prstClr val="white"/>
                </a:solidFill>
              </a:rPr>
              <a:t>。随着定理证明器的出现</a:t>
            </a:r>
            <a:r>
              <a:rPr lang="en-US" altLang="zh-CN" sz="2800" dirty="0">
                <a:solidFill>
                  <a:prstClr val="white"/>
                </a:solidFill>
              </a:rPr>
              <a:t>, </a:t>
            </a:r>
            <a:r>
              <a:rPr lang="zh-CN" altLang="en-US" sz="2800" dirty="0">
                <a:solidFill>
                  <a:prstClr val="white"/>
                </a:solidFill>
              </a:rPr>
              <a:t>推导过程变得简捷、快速</a:t>
            </a:r>
            <a:r>
              <a:rPr lang="en-US" altLang="zh-CN" sz="2800" dirty="0">
                <a:solidFill>
                  <a:prstClr val="white"/>
                </a:solidFill>
              </a:rPr>
              <a:t>, </a:t>
            </a:r>
            <a:r>
              <a:rPr lang="zh-CN" altLang="en-US" sz="2800" dirty="0">
                <a:solidFill>
                  <a:prstClr val="white"/>
                </a:solidFill>
              </a:rPr>
              <a:t>因此</a:t>
            </a:r>
            <a:r>
              <a:rPr lang="en-US" altLang="zh-CN" sz="2800" dirty="0">
                <a:solidFill>
                  <a:prstClr val="white"/>
                </a:solidFill>
              </a:rPr>
              <a:t>, </a:t>
            </a:r>
            <a:r>
              <a:rPr lang="zh-CN" altLang="en-US" sz="2800" dirty="0">
                <a:solidFill>
                  <a:prstClr val="white"/>
                </a:solidFill>
              </a:rPr>
              <a:t>定理证明的方法也逐渐应用于实际。</a:t>
            </a:r>
          </a:p>
          <a:p>
            <a:endParaRPr lang="zh-CN" altLang="en-US" sz="2800" dirty="0"/>
          </a:p>
        </p:txBody>
      </p:sp>
    </p:spTree>
    <p:extLst>
      <p:ext uri="{BB962C8B-B14F-4D97-AF65-F5344CB8AC3E}">
        <p14:creationId xmlns:p14="http://schemas.microsoft.com/office/powerpoint/2010/main" val="685469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41107" y="1219962"/>
            <a:ext cx="11027152" cy="4659398"/>
          </a:xfrm>
        </p:spPr>
        <p:txBody>
          <a:bodyPr>
            <a:normAutofit/>
          </a:bodyPr>
          <a:lstStyle/>
          <a:p>
            <a:pPr marL="0" indent="0">
              <a:lnSpc>
                <a:spcPct val="90000"/>
              </a:lnSpc>
            </a:pPr>
            <a:r>
              <a:rPr lang="zh-CN" altLang="en-US" sz="2800" b="1" dirty="0" smtClean="0">
                <a:ea typeface="黑体" panose="02010609060101010101" pitchFamily="49" charset="-122"/>
              </a:rPr>
              <a:t>模式：</a:t>
            </a:r>
            <a:r>
              <a:rPr lang="zh-CN" altLang="en-US" sz="2800" b="1" dirty="0" smtClean="0">
                <a:solidFill>
                  <a:srgbClr val="FFFF00"/>
                </a:solidFill>
                <a:ea typeface="黑体" panose="02010609060101010101" pitchFamily="49" charset="-122"/>
              </a:rPr>
              <a:t>状态模式和操作模式 </a:t>
            </a:r>
            <a:r>
              <a:rPr lang="en-US" altLang="zh-CN" sz="2800" b="1" dirty="0" smtClean="0">
                <a:solidFill>
                  <a:srgbClr val="FFFF00"/>
                </a:solidFill>
                <a:ea typeface="黑体" panose="02010609060101010101" pitchFamily="49" charset="-122"/>
              </a:rPr>
              <a:t>ADT</a:t>
            </a:r>
            <a:endParaRPr lang="zh-CN" altLang="en-US" sz="2800" b="1" dirty="0">
              <a:solidFill>
                <a:srgbClr val="FFFF00"/>
              </a:solidFill>
              <a:ea typeface="黑体" panose="02010609060101010101" pitchFamily="49" charset="-122"/>
            </a:endParaRPr>
          </a:p>
          <a:p>
            <a:pPr marL="0" indent="0">
              <a:lnSpc>
                <a:spcPct val="90000"/>
              </a:lnSpc>
              <a:buNone/>
            </a:pPr>
            <a:r>
              <a:rPr lang="zh-CN" altLang="en-US" sz="2800" b="1" dirty="0" smtClean="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模式</a:t>
            </a:r>
            <a:r>
              <a:rPr lang="en-US" altLang="zh-CN" sz="2800" b="1" dirty="0">
                <a:latin typeface="Times New Roman" panose="02020603050405020304" pitchFamily="18" charset="0"/>
                <a:cs typeface="Times New Roman" panose="02020603050405020304" pitchFamily="18" charset="0"/>
              </a:rPr>
              <a:t>(Schema)</a:t>
            </a:r>
            <a:r>
              <a:rPr lang="zh-CN" altLang="en-US" sz="2800" b="1" dirty="0">
                <a:latin typeface="Times New Roman" panose="02020603050405020304" pitchFamily="18" charset="0"/>
                <a:cs typeface="Times New Roman" panose="02020603050405020304" pitchFamily="18" charset="0"/>
              </a:rPr>
              <a:t>是</a:t>
            </a:r>
            <a:r>
              <a:rPr lang="en-US" altLang="zh-CN" sz="2800" b="1" dirty="0">
                <a:latin typeface="Times New Roman" panose="02020603050405020304" pitchFamily="18" charset="0"/>
                <a:cs typeface="Times New Roman" panose="02020603050405020304" pitchFamily="18" charset="0"/>
              </a:rPr>
              <a:t>Z</a:t>
            </a:r>
            <a:r>
              <a:rPr lang="zh-CN" altLang="en-US" sz="2800" b="1" dirty="0">
                <a:latin typeface="Times New Roman" panose="02020603050405020304" pitchFamily="18" charset="0"/>
                <a:cs typeface="Times New Roman" panose="02020603050405020304" pitchFamily="18" charset="0"/>
              </a:rPr>
              <a:t>语言的基本结构，这种结构具有较强的描述软件系统的抽象状态和操作的功能。</a:t>
            </a:r>
          </a:p>
          <a:p>
            <a:pPr marL="0" indent="0">
              <a:lnSpc>
                <a:spcPct val="90000"/>
              </a:lnSpc>
              <a:buNone/>
            </a:pPr>
            <a:r>
              <a:rPr lang="zh-CN" altLang="en-US" sz="2800" b="1" dirty="0">
                <a:solidFill>
                  <a:srgbClr val="FFFF00"/>
                </a:solidFill>
                <a:latin typeface="Times New Roman" panose="02020603050405020304" pitchFamily="18" charset="0"/>
                <a:cs typeface="Times New Roman" panose="02020603050405020304" pitchFamily="18" charset="0"/>
              </a:rPr>
              <a:t>       一个模式</a:t>
            </a:r>
            <a:r>
              <a:rPr lang="zh-CN" altLang="en-US" sz="2800" b="1" dirty="0" smtClean="0">
                <a:solidFill>
                  <a:srgbClr val="FFFF00"/>
                </a:solidFill>
                <a:latin typeface="Times New Roman" panose="02020603050405020304" pitchFamily="18" charset="0"/>
                <a:cs typeface="Times New Roman" panose="02020603050405020304" pitchFamily="18" charset="0"/>
              </a:rPr>
              <a:t>包含：模式</a:t>
            </a:r>
            <a:r>
              <a:rPr lang="zh-CN" altLang="en-US" sz="2800" b="1" dirty="0">
                <a:solidFill>
                  <a:srgbClr val="FFFF00"/>
                </a:solidFill>
                <a:latin typeface="Times New Roman" panose="02020603050405020304" pitchFamily="18" charset="0"/>
                <a:cs typeface="Times New Roman" panose="02020603050405020304" pitchFamily="18" charset="0"/>
              </a:rPr>
              <a:t>的名称</a:t>
            </a:r>
            <a:r>
              <a:rPr lang="en-US" altLang="zh-CN" sz="2800" b="1" dirty="0">
                <a:solidFill>
                  <a:srgbClr val="FFFF00"/>
                </a:solidFill>
                <a:latin typeface="Times New Roman" panose="02020603050405020304" pitchFamily="18" charset="0"/>
                <a:cs typeface="Times New Roman" panose="02020603050405020304" pitchFamily="18" charset="0"/>
              </a:rPr>
              <a:t>(S)</a:t>
            </a:r>
            <a:r>
              <a:rPr lang="zh-CN" altLang="en-US" sz="2800" b="1" dirty="0">
                <a:solidFill>
                  <a:srgbClr val="FFFF00"/>
                </a:solidFill>
                <a:latin typeface="Times New Roman" panose="02020603050405020304" pitchFamily="18" charset="0"/>
                <a:cs typeface="Times New Roman" panose="02020603050405020304" pitchFamily="18" charset="0"/>
              </a:rPr>
              <a:t>、声明部分</a:t>
            </a:r>
            <a:r>
              <a:rPr lang="en-US" altLang="zh-CN" sz="2800" b="1" dirty="0">
                <a:solidFill>
                  <a:srgbClr val="FFFF00"/>
                </a:solidFill>
                <a:latin typeface="Times New Roman" panose="02020603050405020304" pitchFamily="18" charset="0"/>
                <a:cs typeface="Times New Roman" panose="02020603050405020304" pitchFamily="18" charset="0"/>
              </a:rPr>
              <a:t>(D) </a:t>
            </a:r>
            <a:r>
              <a:rPr lang="zh-CN" altLang="en-US" sz="2800" b="1" dirty="0">
                <a:solidFill>
                  <a:srgbClr val="FFFF00"/>
                </a:solidFill>
                <a:latin typeface="Times New Roman" panose="02020603050405020304" pitchFamily="18" charset="0"/>
                <a:cs typeface="Times New Roman" panose="02020603050405020304" pitchFamily="18" charset="0"/>
              </a:rPr>
              <a:t>、断言部分或谓词部分</a:t>
            </a:r>
            <a:r>
              <a:rPr lang="en-US" altLang="zh-CN" sz="2800" b="1" dirty="0">
                <a:solidFill>
                  <a:srgbClr val="FFFF00"/>
                </a:solidFill>
                <a:latin typeface="Times New Roman" panose="02020603050405020304" pitchFamily="18" charset="0"/>
                <a:cs typeface="Times New Roman" panose="02020603050405020304" pitchFamily="18" charset="0"/>
              </a:rPr>
              <a:t>(P)</a:t>
            </a:r>
            <a:r>
              <a:rPr lang="zh-CN" altLang="en-US" sz="2800" b="1" dirty="0">
                <a:solidFill>
                  <a:srgbClr val="FFFF00"/>
                </a:solidFill>
                <a:latin typeface="Times New Roman" panose="02020603050405020304" pitchFamily="18" charset="0"/>
                <a:cs typeface="Times New Roman" panose="02020603050405020304" pitchFamily="18" charset="0"/>
              </a:rPr>
              <a:t>。</a:t>
            </a:r>
          </a:p>
          <a:p>
            <a:pPr marL="0" indent="0">
              <a:lnSpc>
                <a:spcPct val="90000"/>
              </a:lnSpc>
              <a:buNone/>
            </a:pPr>
            <a:r>
              <a:rPr lang="zh-CN" altLang="en-US" sz="2800" b="1" dirty="0"/>
              <a:t>       模式的名称可以在规格说明中随处调用，也可以作为一个类型名；模式的声明部分引入变量及其类型，这些变量为该模式内的局部变量；</a:t>
            </a:r>
          </a:p>
        </p:txBody>
      </p:sp>
      <p:sp>
        <p:nvSpPr>
          <p:cNvPr id="14" name="标题 1"/>
          <p:cNvSpPr>
            <a:spLocks noGrp="1"/>
          </p:cNvSpPr>
          <p:nvPr>
            <p:ph type="title"/>
          </p:nvPr>
        </p:nvSpPr>
        <p:spPr>
          <a:xfrm>
            <a:off x="548551" y="341421"/>
            <a:ext cx="10223172" cy="878541"/>
          </a:xfrm>
        </p:spPr>
        <p:txBody>
          <a:bodyPr/>
          <a:lstStyle/>
          <a:p>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598" y="304801"/>
            <a:ext cx="9404723" cy="918882"/>
          </a:xfrm>
        </p:spPr>
        <p:txBody>
          <a:bodyPr/>
          <a:lstStyle/>
          <a:p>
            <a:r>
              <a:rPr lang="en-US" altLang="zh-CN" dirty="0" smtClean="0">
                <a:solidFill>
                  <a:schemeClr val="accent2">
                    <a:lumMod val="40000"/>
                    <a:lumOff val="60000"/>
                  </a:schemeClr>
                </a:solidFill>
              </a:rPr>
              <a:t>1</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4" name="内容占位符 2"/>
          <p:cNvSpPr txBox="1">
            <a:spLocks/>
          </p:cNvSpPr>
          <p:nvPr/>
        </p:nvSpPr>
        <p:spPr>
          <a:xfrm>
            <a:off x="507598" y="1223683"/>
            <a:ext cx="11500626" cy="5378824"/>
          </a:xfrm>
          <a:prstGeom prst="rect">
            <a:avLst/>
          </a:prstGeom>
        </p:spPr>
        <p:txBody>
          <a:bodyPr vert="horz">
            <a:normAutofit fontScale="77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buClr>
                <a:srgbClr val="D6ECFF"/>
              </a:buClr>
            </a:pPr>
            <a:r>
              <a:rPr lang="en-US" altLang="zh-CN" dirty="0" smtClean="0">
                <a:solidFill>
                  <a:sysClr val="window" lastClr="FFFFFF"/>
                </a:solidFill>
                <a:latin typeface="Corbel"/>
              </a:rPr>
              <a:t> </a:t>
            </a:r>
            <a:r>
              <a:rPr lang="zh-CN" altLang="en-US" dirty="0" smtClean="0">
                <a:solidFill>
                  <a:sysClr val="window" lastClr="FFFFFF"/>
                </a:solidFill>
                <a:latin typeface="Corbel"/>
              </a:rPr>
              <a:t>传统的软件设计方法：</a:t>
            </a:r>
          </a:p>
          <a:p>
            <a:pPr lvl="1">
              <a:buClr>
                <a:srgbClr val="EA157A"/>
              </a:buClr>
            </a:pPr>
            <a:r>
              <a:rPr lang="en-US" altLang="zh-CN" dirty="0" smtClean="0">
                <a:solidFill>
                  <a:sysClr val="window" lastClr="FFFFFF"/>
                </a:solidFill>
                <a:latin typeface="Corbel"/>
              </a:rPr>
              <a:t> </a:t>
            </a:r>
            <a:r>
              <a:rPr lang="zh-CN" altLang="en-US" dirty="0" smtClean="0">
                <a:solidFill>
                  <a:sysClr val="window" lastClr="FFFFFF"/>
                </a:solidFill>
                <a:latin typeface="Corbel"/>
              </a:rPr>
              <a:t>基于自然语言的思考、设计和描述</a:t>
            </a:r>
          </a:p>
          <a:p>
            <a:pPr lvl="1">
              <a:buClr>
                <a:srgbClr val="EA157A"/>
              </a:buClr>
            </a:pPr>
            <a:r>
              <a:rPr lang="en-US" altLang="zh-CN" dirty="0" smtClean="0">
                <a:solidFill>
                  <a:sysClr val="window" lastClr="FFFFFF"/>
                </a:solidFill>
                <a:latin typeface="Corbel"/>
              </a:rPr>
              <a:t> </a:t>
            </a:r>
            <a:r>
              <a:rPr lang="zh-CN" altLang="en-US" dirty="0" smtClean="0">
                <a:solidFill>
                  <a:sysClr val="window" lastClr="FFFFFF"/>
                </a:solidFill>
                <a:latin typeface="Corbel"/>
              </a:rPr>
              <a:t>语义含糊，可能有歧义，依赖于使用者的理解</a:t>
            </a:r>
          </a:p>
          <a:p>
            <a:pPr lvl="1">
              <a:buClr>
                <a:srgbClr val="EA157A"/>
              </a:buClr>
            </a:pPr>
            <a:r>
              <a:rPr lang="en-US" altLang="zh-CN" dirty="0" smtClean="0">
                <a:solidFill>
                  <a:sysClr val="window" lastClr="FFFFFF"/>
                </a:solidFill>
                <a:latin typeface="Corbel"/>
              </a:rPr>
              <a:t> </a:t>
            </a:r>
            <a:r>
              <a:rPr lang="zh-CN" altLang="en-US" dirty="0" smtClean="0">
                <a:solidFill>
                  <a:sysClr val="window" lastClr="FFFFFF"/>
                </a:solidFill>
                <a:latin typeface="Corbel"/>
              </a:rPr>
              <a:t>无法进行严格的检查，只能通过人的交流活动进行分析</a:t>
            </a:r>
          </a:p>
          <a:p>
            <a:pPr>
              <a:buClr>
                <a:srgbClr val="D6ECFF"/>
              </a:buClr>
            </a:pPr>
            <a:r>
              <a:rPr lang="en-US" altLang="zh-CN" dirty="0" smtClean="0">
                <a:solidFill>
                  <a:sysClr val="window" lastClr="FFFFFF"/>
                </a:solidFill>
                <a:latin typeface="Corbel"/>
              </a:rPr>
              <a:t> </a:t>
            </a:r>
            <a:r>
              <a:rPr lang="zh-CN" altLang="en-US" dirty="0" smtClean="0">
                <a:solidFill>
                  <a:sysClr val="window" lastClr="FFFFFF"/>
                </a:solidFill>
                <a:latin typeface="Corbel"/>
              </a:rPr>
              <a:t>形式化方法：</a:t>
            </a:r>
          </a:p>
          <a:p>
            <a:pPr lvl="1">
              <a:buClr>
                <a:srgbClr val="EA157A"/>
              </a:buClr>
            </a:pPr>
            <a:r>
              <a:rPr lang="en-US" altLang="zh-CN" dirty="0" smtClean="0">
                <a:solidFill>
                  <a:sysClr val="window" lastClr="FFFFFF"/>
                </a:solidFill>
                <a:latin typeface="Corbel"/>
              </a:rPr>
              <a:t> </a:t>
            </a:r>
            <a:r>
              <a:rPr lang="zh-CN" altLang="en-US" dirty="0" smtClean="0">
                <a:solidFill>
                  <a:sysClr val="window" lastClr="FFFFFF"/>
                </a:solidFill>
                <a:latin typeface="Corbel"/>
              </a:rPr>
              <a:t>基于严格定义的数学概念和语言</a:t>
            </a:r>
          </a:p>
          <a:p>
            <a:pPr lvl="1">
              <a:buClr>
                <a:srgbClr val="EA157A"/>
              </a:buClr>
            </a:pPr>
            <a:r>
              <a:rPr lang="en-US" altLang="zh-CN" dirty="0" smtClean="0">
                <a:solidFill>
                  <a:sysClr val="window" lastClr="FFFFFF"/>
                </a:solidFill>
                <a:latin typeface="Times New Roman" panose="02020603050405020304" pitchFamily="18" charset="0"/>
                <a:cs typeface="Times New Roman" panose="02020603050405020304" pitchFamily="18" charset="0"/>
              </a:rPr>
              <a:t> </a:t>
            </a:r>
            <a:r>
              <a:rPr lang="zh-CN" altLang="en-US" dirty="0" smtClean="0">
                <a:solidFill>
                  <a:sysClr val="window" lastClr="FFFFFF"/>
                </a:solidFill>
                <a:latin typeface="Times New Roman" panose="02020603050405020304" pitchFamily="18" charset="0"/>
                <a:cs typeface="Times New Roman" panose="02020603050405020304" pitchFamily="18" charset="0"/>
              </a:rPr>
              <a:t>语义清晰，无歧义。可以开发自动化工具进行检查和分析</a:t>
            </a:r>
          </a:p>
          <a:p>
            <a:pPr>
              <a:buClr>
                <a:srgbClr val="D6ECFF"/>
              </a:buClr>
            </a:pPr>
            <a:r>
              <a:rPr lang="en-US" altLang="zh-CN" dirty="0" smtClean="0">
                <a:solidFill>
                  <a:sysClr val="window" lastClr="FFFFFF"/>
                </a:solidFill>
                <a:latin typeface="Times New Roman" panose="02020603050405020304" pitchFamily="18" charset="0"/>
                <a:cs typeface="Times New Roman" panose="02020603050405020304" pitchFamily="18" charset="0"/>
              </a:rPr>
              <a:t> </a:t>
            </a:r>
            <a:r>
              <a:rPr lang="zh-CN" altLang="en-US" dirty="0" smtClean="0">
                <a:solidFill>
                  <a:sysClr val="window" lastClr="FFFFFF"/>
                </a:solidFill>
                <a:latin typeface="Times New Roman" panose="02020603050405020304" pitchFamily="18" charset="0"/>
                <a:cs typeface="Times New Roman" panose="02020603050405020304" pitchFamily="18" charset="0"/>
              </a:rPr>
              <a:t>半形式化的方法（例如</a:t>
            </a:r>
            <a:r>
              <a:rPr lang="en-US" altLang="zh-CN" b="1" dirty="0" smtClean="0">
                <a:solidFill>
                  <a:sysClr val="window" lastClr="FFFFFF"/>
                </a:solidFill>
                <a:latin typeface="Times New Roman" panose="02020603050405020304" pitchFamily="18" charset="0"/>
                <a:cs typeface="Times New Roman" panose="02020603050405020304" pitchFamily="18" charset="0"/>
              </a:rPr>
              <a:t>UML</a:t>
            </a:r>
            <a:r>
              <a:rPr lang="zh-CN" altLang="en-US" b="1" dirty="0" smtClean="0">
                <a:solidFill>
                  <a:sysClr val="window" lastClr="FFFFFF"/>
                </a:solidFill>
                <a:latin typeface="Times New Roman" panose="02020603050405020304" pitchFamily="18" charset="0"/>
                <a:cs typeface="Times New Roman" panose="02020603050405020304" pitchFamily="18" charset="0"/>
              </a:rPr>
              <a:t>等）</a:t>
            </a:r>
          </a:p>
          <a:p>
            <a:pPr lvl="1">
              <a:buClr>
                <a:srgbClr val="EA157A"/>
              </a:buClr>
            </a:pPr>
            <a:r>
              <a:rPr lang="en-US" altLang="zh-CN" dirty="0" smtClean="0">
                <a:solidFill>
                  <a:sysClr val="window" lastClr="FFFFFF"/>
                </a:solidFill>
                <a:latin typeface="Times New Roman" panose="02020603050405020304" pitchFamily="18" charset="0"/>
                <a:cs typeface="Times New Roman" panose="02020603050405020304" pitchFamily="18" charset="0"/>
              </a:rPr>
              <a:t> </a:t>
            </a:r>
            <a:r>
              <a:rPr lang="zh-CN" altLang="en-US" dirty="0" smtClean="0">
                <a:solidFill>
                  <a:sysClr val="window" lastClr="FFFFFF"/>
                </a:solidFill>
                <a:latin typeface="Times New Roman" panose="02020603050405020304" pitchFamily="18" charset="0"/>
                <a:cs typeface="Times New Roman" panose="02020603050405020304" pitchFamily="18" charset="0"/>
              </a:rPr>
              <a:t>有较清晰定义的形式和一部分语义定义</a:t>
            </a:r>
          </a:p>
          <a:p>
            <a:pPr lvl="1">
              <a:buClr>
                <a:srgbClr val="EA157A"/>
              </a:buClr>
            </a:pPr>
            <a:r>
              <a:rPr lang="en-US" altLang="zh-CN" dirty="0" smtClean="0">
                <a:solidFill>
                  <a:sysClr val="window" lastClr="FFFFFF"/>
                </a:solidFill>
                <a:latin typeface="Times New Roman" panose="02020603050405020304" pitchFamily="18" charset="0"/>
                <a:cs typeface="Times New Roman" panose="02020603050405020304" pitchFamily="18" charset="0"/>
              </a:rPr>
              <a:t> </a:t>
            </a:r>
            <a:r>
              <a:rPr lang="zh-CN" altLang="en-US" dirty="0" smtClean="0">
                <a:solidFill>
                  <a:sysClr val="window" lastClr="FFFFFF"/>
                </a:solidFill>
                <a:latin typeface="Times New Roman" panose="02020603050405020304" pitchFamily="18" charset="0"/>
                <a:cs typeface="Times New Roman" panose="02020603050405020304" pitchFamily="18" charset="0"/>
              </a:rPr>
              <a:t>语义较清晰，可能开发工具进行一些检查和分析</a:t>
            </a:r>
          </a:p>
          <a:p>
            <a:pPr>
              <a:buClr>
                <a:srgbClr val="D6ECFF"/>
              </a:buClr>
              <a:buFont typeface="Wingdings"/>
              <a:buNone/>
            </a:pPr>
            <a:r>
              <a:rPr lang="zh-CN" altLang="en-US" dirty="0" smtClean="0">
                <a:solidFill>
                  <a:sysClr val="window" lastClr="FFFFFF"/>
                </a:solidFill>
                <a:latin typeface="Times New Roman" panose="02020603050405020304" pitchFamily="18" charset="0"/>
                <a:cs typeface="Times New Roman" panose="02020603050405020304" pitchFamily="18" charset="0"/>
              </a:rPr>
              <a:t>      </a:t>
            </a:r>
            <a:endParaRPr lang="en-US" altLang="zh-CN" dirty="0" smtClean="0">
              <a:solidFill>
                <a:sysClr val="window" lastClr="FFFFFF"/>
              </a:solidFill>
              <a:latin typeface="Times New Roman" panose="02020603050405020304" pitchFamily="18" charset="0"/>
              <a:cs typeface="Times New Roman" panose="02020603050405020304" pitchFamily="18" charset="0"/>
            </a:endParaRPr>
          </a:p>
          <a:p>
            <a:pPr>
              <a:buClr>
                <a:srgbClr val="D6ECFF"/>
              </a:buClr>
              <a:buFont typeface="Wingdings"/>
              <a:buNone/>
            </a:pPr>
            <a:r>
              <a:rPr lang="zh-CN" altLang="en-US" dirty="0" smtClean="0">
                <a:solidFill>
                  <a:sysClr val="window" lastClr="FFFFFF"/>
                </a:solidFill>
                <a:latin typeface="Times New Roman" panose="02020603050405020304" pitchFamily="18" charset="0"/>
                <a:cs typeface="Times New Roman" panose="02020603050405020304" pitchFamily="18" charset="0"/>
              </a:rPr>
              <a:t>     看到的事实：</a:t>
            </a:r>
            <a:r>
              <a:rPr lang="zh-CN" altLang="en-US" dirty="0" smtClean="0">
                <a:solidFill>
                  <a:srgbClr val="FFFF00"/>
                </a:solidFill>
                <a:latin typeface="Times New Roman" panose="02020603050405020304" pitchFamily="18" charset="0"/>
                <a:cs typeface="Times New Roman" panose="02020603050405020304" pitchFamily="18" charset="0"/>
              </a:rPr>
              <a:t>软件的开发正在从朴素的、非形式的设计方法，向着更加严格、更加形式化的方向转变。</a:t>
            </a:r>
            <a:endParaRPr lang="en-US" altLang="zh-CN" dirty="0" smtClean="0">
              <a:solidFill>
                <a:srgbClr val="FFFF00"/>
              </a:solidFill>
              <a:latin typeface="Times New Roman" panose="02020603050405020304" pitchFamily="18" charset="0"/>
              <a:cs typeface="Times New Roman" panose="02020603050405020304" pitchFamily="18" charset="0"/>
            </a:endParaRPr>
          </a:p>
          <a:p>
            <a:pPr lvl="1">
              <a:buClr>
                <a:prstClr val="white"/>
              </a:buClr>
              <a:buFontTx/>
              <a:buChar char="–"/>
            </a:pPr>
            <a:r>
              <a:rPr lang="en-US" altLang="zh-CN" sz="28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Safety–critical system</a:t>
            </a:r>
          </a:p>
          <a:p>
            <a:pPr lvl="1">
              <a:buClr>
                <a:prstClr val="white"/>
              </a:buClr>
              <a:buFontTx/>
              <a:buChar char="–"/>
            </a:pPr>
            <a:r>
              <a:rPr lang="en-US" altLang="zh-CN" sz="28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Network and Communication protocols</a:t>
            </a:r>
          </a:p>
          <a:p>
            <a:pPr>
              <a:buClr>
                <a:srgbClr val="D6ECFF"/>
              </a:buClr>
              <a:buFont typeface="Wingdings"/>
              <a:buNone/>
            </a:pPr>
            <a:endParaRPr lang="zh-CN" altLang="en-US" dirty="0">
              <a:solidFill>
                <a:srgbClr val="FFFF00"/>
              </a:solidFill>
              <a:latin typeface="Corbel"/>
            </a:endParaRPr>
          </a:p>
        </p:txBody>
      </p:sp>
    </p:spTree>
    <p:extLst>
      <p:ext uri="{BB962C8B-B14F-4D97-AF65-F5344CB8AC3E}">
        <p14:creationId xmlns:p14="http://schemas.microsoft.com/office/powerpoint/2010/main" val="2849145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B01513">
                    <a:lumMod val="20000"/>
                    <a:lumOff val="80000"/>
                  </a:srgbClr>
                </a:solidFill>
                <a:latin typeface="Times New Roman" panose="02020603050405020304" pitchFamily="18" charset="0"/>
                <a:cs typeface="Times New Roman" panose="02020603050405020304" pitchFamily="18" charset="0"/>
              </a:rPr>
              <a:t>4  </a:t>
            </a:r>
            <a:r>
              <a:rPr lang="zh-CN" altLang="en-US" sz="3200" dirty="0">
                <a:solidFill>
                  <a:srgbClr val="B01513">
                    <a:lumMod val="20000"/>
                    <a:lumOff val="80000"/>
                  </a:srgbClr>
                </a:solidFill>
                <a:latin typeface="Times New Roman" panose="02020603050405020304" pitchFamily="18" charset="0"/>
                <a:cs typeface="Times New Roman" panose="02020603050405020304" pitchFamily="18" charset="0"/>
              </a:rPr>
              <a:t>形式化语言（以</a:t>
            </a:r>
            <a:r>
              <a:rPr lang="en-US" altLang="zh-CN" sz="3200" dirty="0">
                <a:solidFill>
                  <a:srgbClr val="B01513">
                    <a:lumMod val="20000"/>
                    <a:lumOff val="80000"/>
                  </a:srgbClr>
                </a:solidFill>
                <a:latin typeface="Times New Roman" panose="02020603050405020304" pitchFamily="18" charset="0"/>
                <a:cs typeface="Times New Roman" panose="02020603050405020304" pitchFamily="18" charset="0"/>
              </a:rPr>
              <a:t>Z</a:t>
            </a:r>
            <a:r>
              <a:rPr lang="zh-CN" altLang="en-US" sz="3200" dirty="0">
                <a:solidFill>
                  <a:srgbClr val="B01513">
                    <a:lumMod val="20000"/>
                    <a:lumOff val="80000"/>
                  </a:srgbClr>
                </a:solidFill>
                <a:latin typeface="Times New Roman" panose="02020603050405020304" pitchFamily="18" charset="0"/>
                <a:cs typeface="Times New Roman" panose="02020603050405020304" pitchFamily="18" charset="0"/>
              </a:rPr>
              <a:t>语言为例）</a:t>
            </a:r>
            <a:endParaRPr lang="zh-CN" altLang="en-US" dirty="0"/>
          </a:p>
        </p:txBody>
      </p:sp>
      <p:sp>
        <p:nvSpPr>
          <p:cNvPr id="4" name="Rectangle 3"/>
          <p:cNvSpPr txBox="1">
            <a:spLocks noChangeArrowheads="1"/>
          </p:cNvSpPr>
          <p:nvPr/>
        </p:nvSpPr>
        <p:spPr>
          <a:xfrm>
            <a:off x="918486" y="1517347"/>
            <a:ext cx="3659675" cy="2209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断言</a:t>
            </a:r>
            <a:r>
              <a:rPr lang="zh-CN" altLang="en-US" sz="2400" b="1" dirty="0" smtClean="0">
                <a:latin typeface="Times New Roman" panose="02020603050405020304" pitchFamily="18" charset="0"/>
                <a:cs typeface="Times New Roman" panose="02020603050405020304" pitchFamily="18" charset="0"/>
              </a:rPr>
              <a:t>部分描述了在这些局部变量之间，或者局部变量与在该模式之前声明的全局变量之间的不变式</a:t>
            </a:r>
            <a:r>
              <a:rPr lang="en-US" altLang="zh-CN" sz="2400" b="1" dirty="0" smtClean="0">
                <a:latin typeface="Times New Roman" panose="02020603050405020304" pitchFamily="18" charset="0"/>
                <a:cs typeface="Times New Roman" panose="02020603050405020304" pitchFamily="18" charset="0"/>
              </a:rPr>
              <a:t>(Invariant)</a:t>
            </a:r>
            <a:r>
              <a:rPr lang="zh-CN" altLang="en-US" sz="2400" b="1" dirty="0" smtClean="0">
                <a:latin typeface="Times New Roman" panose="02020603050405020304" pitchFamily="18" charset="0"/>
                <a:cs typeface="Times New Roman" panose="02020603050405020304" pitchFamily="18" charset="0"/>
              </a:rPr>
              <a:t>关系。</a:t>
            </a:r>
          </a:p>
          <a:p>
            <a:pPr marL="0" indent="0">
              <a:buFont typeface="Wingdings 3" charset="2"/>
              <a:buNone/>
            </a:pPr>
            <a:endParaRPr lang="en-US" altLang="zh-CN" sz="2400" b="1" dirty="0"/>
          </a:p>
        </p:txBody>
      </p:sp>
      <p:sp>
        <p:nvSpPr>
          <p:cNvPr id="5" name="Rectangle 16"/>
          <p:cNvSpPr>
            <a:spLocks noChangeArrowheads="1"/>
          </p:cNvSpPr>
          <p:nvPr/>
        </p:nvSpPr>
        <p:spPr bwMode="auto">
          <a:xfrm>
            <a:off x="963168" y="4556203"/>
            <a:ext cx="1122883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58825" indent="-285750">
              <a:defRPr kumimoji="1" sz="2400">
                <a:solidFill>
                  <a:schemeClr val="tx1"/>
                </a:solidFill>
                <a:latin typeface="Times New Roman" panose="02020603050405020304" pitchFamily="18" charset="0"/>
                <a:ea typeface="宋体" panose="02010600030101010101" pitchFamily="2" charset="-122"/>
              </a:defRPr>
            </a:lvl2pPr>
            <a:lvl3pPr marL="1177925"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SzPct val="90000"/>
            </a:pPr>
            <a:r>
              <a:rPr lang="en-US" altLang="zh-CN" sz="3200" b="1" dirty="0">
                <a:latin typeface="Tahoma" panose="020B0604030504040204" pitchFamily="34" charset="0"/>
              </a:rPr>
              <a:t> </a:t>
            </a:r>
            <a:r>
              <a:rPr lang="zh-CN" altLang="en-US" sz="2000" b="1" dirty="0">
                <a:latin typeface="Tahoma" panose="020B0604030504040204" pitchFamily="34" charset="0"/>
              </a:rPr>
              <a:t>其中的</a:t>
            </a:r>
            <a:r>
              <a:rPr lang="en-US" altLang="zh-CN" sz="2000" b="1" dirty="0">
                <a:latin typeface="Tahoma" panose="020B0604030504040204" pitchFamily="34" charset="0"/>
              </a:rPr>
              <a:t>X</a:t>
            </a:r>
            <a:r>
              <a:rPr lang="en-US" altLang="zh-CN" sz="2000" b="1" baseline="-25000" dirty="0">
                <a:latin typeface="Tahoma" panose="020B0604030504040204" pitchFamily="34" charset="0"/>
              </a:rPr>
              <a:t>i </a:t>
            </a:r>
            <a:r>
              <a:rPr lang="zh-CN" altLang="en-US" sz="2000" b="1" dirty="0">
                <a:latin typeface="Tahoma" panose="020B0604030504040204" pitchFamily="34" charset="0"/>
              </a:rPr>
              <a:t>是形式参数</a:t>
            </a:r>
            <a:r>
              <a:rPr lang="en-US" altLang="zh-CN" sz="2000" b="1" dirty="0">
                <a:latin typeface="Tahoma" panose="020B0604030504040204" pitchFamily="34" charset="0"/>
              </a:rPr>
              <a:t>, </a:t>
            </a:r>
            <a:r>
              <a:rPr lang="zh-CN" altLang="en-US" sz="2000" b="1" dirty="0">
                <a:latin typeface="Tahoma" panose="020B0604030504040204" pitchFamily="34" charset="0"/>
              </a:rPr>
              <a:t>它可以作为类型在</a:t>
            </a:r>
            <a:r>
              <a:rPr lang="en-US" altLang="zh-CN" sz="2000" b="1" dirty="0">
                <a:latin typeface="Tahoma" panose="020B0604030504040204" pitchFamily="34" charset="0"/>
              </a:rPr>
              <a:t>D</a:t>
            </a:r>
            <a:r>
              <a:rPr lang="zh-CN" altLang="en-US" sz="2000" b="1" dirty="0">
                <a:latin typeface="Tahoma" panose="020B0604030504040204" pitchFamily="34" charset="0"/>
              </a:rPr>
              <a:t>中使用。</a:t>
            </a:r>
          </a:p>
        </p:txBody>
      </p:sp>
      <p:grpSp>
        <p:nvGrpSpPr>
          <p:cNvPr id="6" name="Group 14"/>
          <p:cNvGrpSpPr>
            <a:grpSpLocks/>
          </p:cNvGrpSpPr>
          <p:nvPr/>
        </p:nvGrpSpPr>
        <p:grpSpPr bwMode="auto">
          <a:xfrm>
            <a:off x="4767073" y="2050746"/>
            <a:ext cx="5694363" cy="2438401"/>
            <a:chOff x="768" y="2208"/>
            <a:chExt cx="3587" cy="1536"/>
          </a:xfrm>
        </p:grpSpPr>
        <p:sp>
          <p:nvSpPr>
            <p:cNvPr id="7" name="Line 5"/>
            <p:cNvSpPr>
              <a:spLocks noChangeShapeType="1"/>
            </p:cNvSpPr>
            <p:nvPr/>
          </p:nvSpPr>
          <p:spPr bwMode="auto">
            <a:xfrm>
              <a:off x="768" y="240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6"/>
            <p:cNvSpPr>
              <a:spLocks noChangeShapeType="1"/>
            </p:cNvSpPr>
            <p:nvPr/>
          </p:nvSpPr>
          <p:spPr bwMode="auto">
            <a:xfrm>
              <a:off x="768" y="240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7"/>
            <p:cNvSpPr>
              <a:spLocks noChangeShapeType="1"/>
            </p:cNvSpPr>
            <p:nvPr/>
          </p:nvSpPr>
          <p:spPr bwMode="auto">
            <a:xfrm>
              <a:off x="3288" y="2387"/>
              <a:ext cx="1067" cy="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8"/>
            <p:cNvSpPr>
              <a:spLocks noChangeShapeType="1"/>
            </p:cNvSpPr>
            <p:nvPr/>
          </p:nvSpPr>
          <p:spPr bwMode="auto">
            <a:xfrm>
              <a:off x="768" y="2976"/>
              <a:ext cx="35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a:off x="768" y="3744"/>
              <a:ext cx="35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1"/>
            <p:cNvSpPr txBox="1">
              <a:spLocks noChangeArrowheads="1"/>
            </p:cNvSpPr>
            <p:nvPr/>
          </p:nvSpPr>
          <p:spPr bwMode="auto">
            <a:xfrm>
              <a:off x="1750" y="2208"/>
              <a:ext cx="14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S[X</a:t>
              </a:r>
              <a:r>
                <a:rPr lang="en-US" altLang="zh-CN" sz="2800" b="1" baseline="-25000" dirty="0"/>
                <a:t>1</a:t>
              </a:r>
              <a:r>
                <a:rPr lang="en-US" altLang="zh-CN" sz="2800" b="1" dirty="0"/>
                <a:t>, …, </a:t>
              </a:r>
              <a:r>
                <a:rPr lang="en-US" altLang="zh-CN" sz="2800" b="1" dirty="0" err="1"/>
                <a:t>X</a:t>
              </a:r>
              <a:r>
                <a:rPr lang="en-US" altLang="zh-CN" sz="2800" b="1" baseline="-25000" dirty="0" err="1"/>
                <a:t>n</a:t>
              </a:r>
              <a:r>
                <a:rPr lang="en-US" altLang="zh-CN" sz="2800" b="1" dirty="0"/>
                <a:t>]</a:t>
              </a:r>
            </a:p>
          </p:txBody>
        </p:sp>
        <p:sp>
          <p:nvSpPr>
            <p:cNvPr id="13" name="Text Box 12"/>
            <p:cNvSpPr txBox="1">
              <a:spLocks noChangeArrowheads="1"/>
            </p:cNvSpPr>
            <p:nvPr/>
          </p:nvSpPr>
          <p:spPr bwMode="auto">
            <a:xfrm>
              <a:off x="1104" y="2614"/>
              <a:ext cx="1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t>D</a:t>
              </a:r>
              <a:r>
                <a:rPr lang="zh-CN" altLang="en-US" sz="2800" b="1" dirty="0" smtClean="0"/>
                <a:t>（声明）</a:t>
              </a:r>
              <a:endParaRPr lang="en-US" altLang="zh-CN" sz="2800" b="1" dirty="0"/>
            </a:p>
          </p:txBody>
        </p:sp>
        <p:sp>
          <p:nvSpPr>
            <p:cNvPr id="14" name="Text Box 13"/>
            <p:cNvSpPr txBox="1">
              <a:spLocks noChangeArrowheads="1"/>
            </p:cNvSpPr>
            <p:nvPr/>
          </p:nvSpPr>
          <p:spPr bwMode="auto">
            <a:xfrm>
              <a:off x="1152" y="3264"/>
              <a:ext cx="21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t>P</a:t>
              </a:r>
              <a:r>
                <a:rPr lang="zh-CN" altLang="en-US" sz="2800" b="1" dirty="0" smtClean="0"/>
                <a:t>（断言或谓词）</a:t>
              </a:r>
              <a:endParaRPr lang="en-US" altLang="zh-CN" sz="2800" b="1" dirty="0"/>
            </a:p>
          </p:txBody>
        </p:sp>
      </p:grpSp>
    </p:spTree>
    <p:extLst>
      <p:ext uri="{BB962C8B-B14F-4D97-AF65-F5344CB8AC3E}">
        <p14:creationId xmlns:p14="http://schemas.microsoft.com/office/powerpoint/2010/main" val="3646862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603504" y="3932491"/>
            <a:ext cx="11395839" cy="2088747"/>
          </a:xfrm>
        </p:spPr>
        <p:txBody>
          <a:bodyPr/>
          <a:lstStyle/>
          <a:p>
            <a:pPr>
              <a:buFontTx/>
              <a:buNone/>
            </a:pPr>
            <a:r>
              <a:rPr lang="zh-CN" altLang="en-US" sz="2800" dirty="0" smtClean="0">
                <a:latin typeface="Times New Roman" panose="02020603050405020304" pitchFamily="18" charset="0"/>
                <a:ea typeface="+mn-ea"/>
                <a:cs typeface="Times New Roman" panose="02020603050405020304" pitchFamily="18" charset="0"/>
              </a:rPr>
              <a:t>当</a:t>
            </a:r>
            <a:r>
              <a:rPr lang="zh-CN" altLang="en-US" sz="2800" dirty="0">
                <a:latin typeface="Times New Roman" panose="02020603050405020304" pitchFamily="18" charset="0"/>
                <a:ea typeface="+mn-ea"/>
                <a:cs typeface="Times New Roman" panose="02020603050405020304" pitchFamily="18" charset="0"/>
              </a:rPr>
              <a:t>要使用一个通用模式时，必须给通用式的参数赋予具体的值。</a:t>
            </a:r>
          </a:p>
          <a:p>
            <a:pPr>
              <a:buFontTx/>
              <a:buNone/>
            </a:pPr>
            <a:r>
              <a:rPr lang="zh-CN" altLang="en-US" sz="2800" dirty="0">
                <a:latin typeface="Times New Roman" panose="02020603050405020304" pitchFamily="18" charset="0"/>
                <a:ea typeface="+mn-ea"/>
                <a:cs typeface="Times New Roman" panose="02020603050405020304" pitchFamily="18" charset="0"/>
              </a:rPr>
              <a:t>例如：可以定义：</a:t>
            </a:r>
          </a:p>
          <a:p>
            <a:pPr>
              <a:buFontTx/>
              <a:buNone/>
            </a:pPr>
            <a:r>
              <a:rPr lang="en-US" altLang="zh-CN" sz="2800" dirty="0" err="1">
                <a:latin typeface="Times New Roman" panose="02020603050405020304" pitchFamily="18" charset="0"/>
                <a:ea typeface="+mn-ea"/>
                <a:cs typeface="Times New Roman" panose="02020603050405020304" pitchFamily="18" charset="0"/>
              </a:rPr>
              <a:t>PhoneBook</a:t>
            </a:r>
            <a:r>
              <a:rPr lang="en-US" altLang="zh-CN" sz="2800" dirty="0">
                <a:latin typeface="Times New Roman" panose="02020603050405020304" pitchFamily="18" charset="0"/>
                <a:ea typeface="+mn-ea"/>
                <a:cs typeface="Times New Roman" panose="02020603050405020304" pitchFamily="18" charset="0"/>
              </a:rPr>
              <a:t>==Table[Person, </a:t>
            </a:r>
            <a:r>
              <a:rPr lang="en-US" altLang="zh-CN" sz="2800" dirty="0" err="1">
                <a:latin typeface="Times New Roman" panose="02020603050405020304" pitchFamily="18" charset="0"/>
                <a:ea typeface="+mn-ea"/>
                <a:cs typeface="Times New Roman" panose="02020603050405020304" pitchFamily="18" charset="0"/>
              </a:rPr>
              <a:t>PhoneNumber</a:t>
            </a:r>
            <a:r>
              <a:rPr lang="en-US" altLang="zh-CN" sz="2800" dirty="0">
                <a:latin typeface="Times New Roman" panose="02020603050405020304" pitchFamily="18" charset="0"/>
                <a:ea typeface="+mn-ea"/>
                <a:cs typeface="Times New Roman" panose="02020603050405020304" pitchFamily="18" charset="0"/>
              </a:rPr>
              <a:t>]</a:t>
            </a:r>
          </a:p>
          <a:p>
            <a:pPr>
              <a:buFontTx/>
              <a:buNone/>
            </a:pPr>
            <a:endParaRPr lang="en-US" altLang="zh-CN" sz="2800" dirty="0">
              <a:latin typeface="Times New Roman" panose="02020603050405020304" pitchFamily="18" charset="0"/>
              <a:ea typeface="+mn-ea"/>
              <a:cs typeface="Times New Roman" panose="02020603050405020304" pitchFamily="18" charset="0"/>
            </a:endParaRPr>
          </a:p>
          <a:p>
            <a:pPr>
              <a:buFontTx/>
              <a:buNone/>
            </a:pPr>
            <a:endParaRPr lang="en-US" altLang="zh-CN" sz="2800" dirty="0">
              <a:latin typeface="Times New Roman" panose="02020603050405020304" pitchFamily="18" charset="0"/>
              <a:ea typeface="+mn-ea"/>
              <a:cs typeface="Times New Roman" panose="02020603050405020304" pitchFamily="18" charset="0"/>
            </a:endParaRPr>
          </a:p>
        </p:txBody>
      </p:sp>
      <p:sp>
        <p:nvSpPr>
          <p:cNvPr id="155713" name="Text Box 65"/>
          <p:cNvSpPr txBox="1">
            <a:spLocks noChangeArrowheads="1"/>
          </p:cNvSpPr>
          <p:nvPr/>
        </p:nvSpPr>
        <p:spPr bwMode="auto">
          <a:xfrm>
            <a:off x="5165726" y="13160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55723" name="Line 75"/>
          <p:cNvSpPr>
            <a:spLocks noChangeShapeType="1"/>
          </p:cNvSpPr>
          <p:nvPr/>
        </p:nvSpPr>
        <p:spPr bwMode="auto">
          <a:xfrm>
            <a:off x="7696200" y="2895600"/>
            <a:ext cx="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5" name="Line 77"/>
          <p:cNvSpPr>
            <a:spLocks noChangeShapeType="1"/>
          </p:cNvSpPr>
          <p:nvPr/>
        </p:nvSpPr>
        <p:spPr bwMode="auto">
          <a:xfrm>
            <a:off x="7696200" y="2895600"/>
            <a:ext cx="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26" name="Line 78"/>
          <p:cNvSpPr>
            <a:spLocks noChangeShapeType="1"/>
          </p:cNvSpPr>
          <p:nvPr/>
        </p:nvSpPr>
        <p:spPr bwMode="auto">
          <a:xfrm>
            <a:off x="7696200" y="2895600"/>
            <a:ext cx="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5734" name="Group 86"/>
          <p:cNvGrpSpPr>
            <a:grpSpLocks/>
          </p:cNvGrpSpPr>
          <p:nvPr/>
        </p:nvGrpSpPr>
        <p:grpSpPr bwMode="auto">
          <a:xfrm>
            <a:off x="3000375" y="1628775"/>
            <a:ext cx="5334000" cy="2133600"/>
            <a:chOff x="912" y="1008"/>
            <a:chExt cx="3360" cy="1344"/>
          </a:xfrm>
        </p:grpSpPr>
        <p:sp>
          <p:nvSpPr>
            <p:cNvPr id="155676" name="Line 28"/>
            <p:cNvSpPr>
              <a:spLocks noChangeShapeType="1"/>
            </p:cNvSpPr>
            <p:nvPr/>
          </p:nvSpPr>
          <p:spPr bwMode="auto">
            <a:xfrm>
              <a:off x="912" y="1152"/>
              <a:ext cx="6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84" name="Line 36"/>
            <p:cNvSpPr>
              <a:spLocks noChangeShapeType="1"/>
            </p:cNvSpPr>
            <p:nvPr/>
          </p:nvSpPr>
          <p:spPr bwMode="auto">
            <a:xfrm>
              <a:off x="912" y="1152"/>
              <a:ext cx="0" cy="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4" name="Text Box 66"/>
            <p:cNvSpPr txBox="1">
              <a:spLocks noChangeArrowheads="1"/>
            </p:cNvSpPr>
            <p:nvPr/>
          </p:nvSpPr>
          <p:spPr bwMode="auto">
            <a:xfrm>
              <a:off x="1584" y="1008"/>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Table[T, X]</a:t>
              </a:r>
            </a:p>
          </p:txBody>
        </p:sp>
        <p:sp>
          <p:nvSpPr>
            <p:cNvPr id="155715" name="Line 67"/>
            <p:cNvSpPr>
              <a:spLocks noChangeShapeType="1"/>
            </p:cNvSpPr>
            <p:nvPr/>
          </p:nvSpPr>
          <p:spPr bwMode="auto">
            <a:xfrm>
              <a:off x="2592" y="1152"/>
              <a:ext cx="1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16" name="Text Box 68"/>
            <p:cNvSpPr txBox="1">
              <a:spLocks noChangeArrowheads="1"/>
            </p:cNvSpPr>
            <p:nvPr/>
          </p:nvSpPr>
          <p:spPr bwMode="auto">
            <a:xfrm>
              <a:off x="1056" y="1344"/>
              <a:ext cx="2736"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2400" b="1" dirty="0" err="1"/>
                <a:t>first_column</a:t>
              </a:r>
              <a:r>
                <a:rPr lang="en-US" altLang="zh-CN" sz="2400" b="1" dirty="0"/>
                <a:t>: </a:t>
              </a:r>
              <a:r>
                <a:rPr lang="en-US" altLang="zh-CN" sz="2400" b="1" dirty="0" err="1"/>
                <a:t>seq</a:t>
              </a:r>
              <a:r>
                <a:rPr lang="en-US" altLang="zh-CN" sz="2400" b="1" dirty="0"/>
                <a:t>  T</a:t>
              </a:r>
            </a:p>
            <a:p>
              <a:pPr>
                <a:lnSpc>
                  <a:spcPct val="65000"/>
                </a:lnSpc>
                <a:spcBef>
                  <a:spcPct val="50000"/>
                </a:spcBef>
              </a:pPr>
              <a:r>
                <a:rPr lang="en-US" altLang="zh-CN" sz="2400" b="1" dirty="0" err="1"/>
                <a:t>Second_column</a:t>
              </a:r>
              <a:r>
                <a:rPr lang="en-US" altLang="zh-CN" sz="2400" b="1" dirty="0"/>
                <a:t>: </a:t>
              </a:r>
              <a:r>
                <a:rPr lang="en-US" altLang="zh-CN" sz="2400" b="1" dirty="0" err="1"/>
                <a:t>seq</a:t>
              </a:r>
              <a:r>
                <a:rPr lang="en-US" altLang="zh-CN" sz="2400" b="1" dirty="0"/>
                <a:t> X</a:t>
              </a:r>
            </a:p>
          </p:txBody>
        </p:sp>
        <p:sp>
          <p:nvSpPr>
            <p:cNvPr id="155719" name="Line 71"/>
            <p:cNvSpPr>
              <a:spLocks noChangeShapeType="1"/>
            </p:cNvSpPr>
            <p:nvPr/>
          </p:nvSpPr>
          <p:spPr bwMode="auto">
            <a:xfrm>
              <a:off x="912" y="1824"/>
              <a:ext cx="29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32" name="Text Box 84"/>
            <p:cNvSpPr txBox="1">
              <a:spLocks noChangeArrowheads="1"/>
            </p:cNvSpPr>
            <p:nvPr/>
          </p:nvSpPr>
          <p:spPr bwMode="auto">
            <a:xfrm>
              <a:off x="960" y="1920"/>
              <a:ext cx="33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a:t>
              </a:r>
              <a:r>
                <a:rPr lang="en-US" altLang="zh-CN" sz="2400" b="1" dirty="0" err="1"/>
                <a:t>first_column</a:t>
              </a:r>
              <a:r>
                <a:rPr lang="en-US" altLang="zh-CN" sz="2400" b="1" dirty="0"/>
                <a:t> = #</a:t>
              </a:r>
              <a:r>
                <a:rPr lang="en-US" altLang="zh-CN" sz="2400" b="1" dirty="0" err="1"/>
                <a:t>second_column</a:t>
              </a:r>
              <a:endParaRPr lang="en-US" altLang="zh-CN" sz="2400" b="1" dirty="0"/>
            </a:p>
          </p:txBody>
        </p:sp>
        <p:sp>
          <p:nvSpPr>
            <p:cNvPr id="155733" name="Line 85"/>
            <p:cNvSpPr>
              <a:spLocks noChangeShapeType="1"/>
            </p:cNvSpPr>
            <p:nvPr/>
          </p:nvSpPr>
          <p:spPr bwMode="auto">
            <a:xfrm>
              <a:off x="912" y="2352"/>
              <a:ext cx="30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5735" name="Rectangle 87"/>
          <p:cNvSpPr>
            <a:spLocks noChangeArrowheads="1"/>
          </p:cNvSpPr>
          <p:nvPr/>
        </p:nvSpPr>
        <p:spPr bwMode="auto">
          <a:xfrm>
            <a:off x="981075" y="1001459"/>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SzPct val="90000"/>
            </a:pPr>
            <a:r>
              <a:rPr lang="zh-CN" altLang="en-US" sz="2800" b="1" dirty="0">
                <a:latin typeface="+mn-ea"/>
                <a:ea typeface="+mn-ea"/>
              </a:rPr>
              <a:t>例如：可以将一个表格定义为一个通用式模式</a:t>
            </a:r>
          </a:p>
          <a:p>
            <a:pPr>
              <a:spcBef>
                <a:spcPct val="20000"/>
              </a:spcBef>
              <a:buSzPct val="90000"/>
            </a:pPr>
            <a:endParaRPr lang="en-US" altLang="zh-CN" sz="2800" b="1" dirty="0">
              <a:latin typeface="+mn-ea"/>
              <a:ea typeface="+mn-ea"/>
            </a:endParaRPr>
          </a:p>
        </p:txBody>
      </p:sp>
      <p:sp>
        <p:nvSpPr>
          <p:cNvPr id="17" name="标题 1"/>
          <p:cNvSpPr>
            <a:spLocks noGrp="1"/>
          </p:cNvSpPr>
          <p:nvPr>
            <p:ph type="title"/>
          </p:nvPr>
        </p:nvSpPr>
        <p:spPr>
          <a:xfrm>
            <a:off x="548551" y="34142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37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64592" y="1066800"/>
            <a:ext cx="10826496" cy="5029200"/>
          </a:xfrm>
        </p:spPr>
        <p:txBody>
          <a:bodyPr/>
          <a:lstStyle/>
          <a:p>
            <a:pPr marL="0" indent="0">
              <a:buNone/>
            </a:pPr>
            <a:r>
              <a:rPr lang="en-US" altLang="zh-CN" dirty="0"/>
              <a:t>       </a:t>
            </a:r>
            <a:r>
              <a:rPr lang="zh-CN" altLang="en-US" sz="2400" b="1" dirty="0"/>
              <a:t>在定义了一个模式之后，便可将其作为一个类型，在其他模式中进行引用。 </a:t>
            </a:r>
          </a:p>
        </p:txBody>
      </p:sp>
      <p:grpSp>
        <p:nvGrpSpPr>
          <p:cNvPr id="32780" name="Group 12"/>
          <p:cNvGrpSpPr>
            <a:grpSpLocks/>
          </p:cNvGrpSpPr>
          <p:nvPr/>
        </p:nvGrpSpPr>
        <p:grpSpPr bwMode="auto">
          <a:xfrm>
            <a:off x="1917192" y="1524000"/>
            <a:ext cx="6096000" cy="4114800"/>
            <a:chOff x="576" y="1392"/>
            <a:chExt cx="3840" cy="2592"/>
          </a:xfrm>
        </p:grpSpPr>
        <p:sp>
          <p:nvSpPr>
            <p:cNvPr id="32772" name="Line 4"/>
            <p:cNvSpPr>
              <a:spLocks noChangeShapeType="1"/>
            </p:cNvSpPr>
            <p:nvPr/>
          </p:nvSpPr>
          <p:spPr bwMode="auto">
            <a:xfrm>
              <a:off x="576" y="1536"/>
              <a:ext cx="0"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3" name="Line 5"/>
            <p:cNvSpPr>
              <a:spLocks noChangeShapeType="1"/>
            </p:cNvSpPr>
            <p:nvPr/>
          </p:nvSpPr>
          <p:spPr bwMode="auto">
            <a:xfrm>
              <a:off x="576" y="1536"/>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4" name="Line 6"/>
            <p:cNvSpPr>
              <a:spLocks noChangeShapeType="1"/>
            </p:cNvSpPr>
            <p:nvPr/>
          </p:nvSpPr>
          <p:spPr bwMode="auto">
            <a:xfrm>
              <a:off x="2304" y="1536"/>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5" name="Text Box 7"/>
            <p:cNvSpPr txBox="1">
              <a:spLocks noChangeArrowheads="1"/>
            </p:cNvSpPr>
            <p:nvPr/>
          </p:nvSpPr>
          <p:spPr bwMode="auto">
            <a:xfrm>
              <a:off x="1680" y="139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User</a:t>
              </a:r>
            </a:p>
          </p:txBody>
        </p:sp>
        <p:sp>
          <p:nvSpPr>
            <p:cNvPr id="32776" name="Text Box 8"/>
            <p:cNvSpPr txBox="1">
              <a:spLocks noChangeArrowheads="1"/>
            </p:cNvSpPr>
            <p:nvPr/>
          </p:nvSpPr>
          <p:spPr bwMode="auto">
            <a:xfrm>
              <a:off x="720" y="1776"/>
              <a:ext cx="331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name: </a:t>
              </a:r>
              <a:r>
                <a:rPr lang="en-US" altLang="zh-CN" sz="2800" b="1" dirty="0" err="1">
                  <a:latin typeface="Times New Roman" panose="02020603050405020304" pitchFamily="18" charset="0"/>
                  <a:cs typeface="Times New Roman" panose="02020603050405020304" pitchFamily="18" charset="0"/>
                </a:rPr>
                <a:t>seq</a:t>
              </a:r>
              <a:r>
                <a:rPr lang="en-US" altLang="zh-CN" sz="2800" b="1" dirty="0">
                  <a:latin typeface="Times New Roman" panose="02020603050405020304" pitchFamily="18" charset="0"/>
                  <a:cs typeface="Times New Roman" panose="02020603050405020304" pitchFamily="18" charset="0"/>
                </a:rPr>
                <a:t> char</a:t>
              </a:r>
            </a:p>
            <a:p>
              <a:pPr>
                <a:spcBef>
                  <a:spcPct val="50000"/>
                </a:spcBef>
              </a:pPr>
              <a:r>
                <a:rPr lang="en-US" altLang="zh-CN" sz="2800" b="1" dirty="0">
                  <a:latin typeface="Times New Roman" panose="02020603050405020304" pitchFamily="18" charset="0"/>
                  <a:cs typeface="Times New Roman" panose="02020603050405020304" pitchFamily="18" charset="0"/>
                </a:rPr>
                <a:t>password: </a:t>
              </a:r>
              <a:r>
                <a:rPr lang="en-US" altLang="zh-CN" sz="2800" b="1" dirty="0" err="1">
                  <a:latin typeface="Times New Roman" panose="02020603050405020304" pitchFamily="18" charset="0"/>
                  <a:cs typeface="Times New Roman" panose="02020603050405020304" pitchFamily="18" charset="0"/>
                </a:rPr>
                <a:t>seq</a:t>
              </a:r>
              <a:r>
                <a:rPr lang="en-US" altLang="zh-CN" sz="2800" b="1" dirty="0">
                  <a:latin typeface="Times New Roman" panose="02020603050405020304" pitchFamily="18" charset="0"/>
                  <a:cs typeface="Times New Roman" panose="02020603050405020304" pitchFamily="18" charset="0"/>
                </a:rPr>
                <a:t> char</a:t>
              </a:r>
            </a:p>
            <a:p>
              <a:pPr>
                <a:spcBef>
                  <a:spcPct val="50000"/>
                </a:spcBef>
              </a:pPr>
              <a:r>
                <a:rPr lang="en-US" altLang="zh-CN" sz="2800" b="1" dirty="0" err="1">
                  <a:latin typeface="Times New Roman" panose="02020603050405020304" pitchFamily="18" charset="0"/>
                  <a:cs typeface="Times New Roman" panose="02020603050405020304" pitchFamily="18" charset="0"/>
                </a:rPr>
                <a:t>storage_limit</a:t>
              </a:r>
              <a:r>
                <a:rPr lang="en-US" altLang="zh-CN" sz="2800" b="1" dirty="0">
                  <a:latin typeface="Times New Roman" panose="02020603050405020304" pitchFamily="18" charset="0"/>
                  <a:cs typeface="Times New Roman" panose="02020603050405020304" pitchFamily="18" charset="0"/>
                </a:rPr>
                <a:t>: N</a:t>
              </a:r>
            </a:p>
          </p:txBody>
        </p:sp>
        <p:sp>
          <p:nvSpPr>
            <p:cNvPr id="32777" name="Line 9"/>
            <p:cNvSpPr>
              <a:spLocks noChangeShapeType="1"/>
            </p:cNvSpPr>
            <p:nvPr/>
          </p:nvSpPr>
          <p:spPr bwMode="auto">
            <a:xfrm>
              <a:off x="576" y="2976"/>
              <a:ext cx="38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8" name="Text Box 10"/>
            <p:cNvSpPr txBox="1">
              <a:spLocks noChangeArrowheads="1"/>
            </p:cNvSpPr>
            <p:nvPr/>
          </p:nvSpPr>
          <p:spPr bwMode="auto">
            <a:xfrm>
              <a:off x="672" y="3120"/>
              <a:ext cx="2832"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name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password</a:t>
              </a:r>
            </a:p>
            <a:p>
              <a:pPr>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#password&lt;8</a:t>
              </a:r>
              <a:endParaRPr lang="en-US" altLang="zh-CN" sz="2800" b="1" dirty="0">
                <a:latin typeface="Times New Roman" panose="02020603050405020304" pitchFamily="18" charset="0"/>
                <a:cs typeface="Times New Roman" panose="02020603050405020304" pitchFamily="18" charset="0"/>
              </a:endParaRPr>
            </a:p>
          </p:txBody>
        </p:sp>
        <p:sp>
          <p:nvSpPr>
            <p:cNvPr id="32779" name="Line 11"/>
            <p:cNvSpPr>
              <a:spLocks noChangeShapeType="1"/>
            </p:cNvSpPr>
            <p:nvPr/>
          </p:nvSpPr>
          <p:spPr bwMode="auto">
            <a:xfrm>
              <a:off x="576" y="3984"/>
              <a:ext cx="38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标题 1"/>
          <p:cNvSpPr>
            <a:spLocks noGrp="1"/>
          </p:cNvSpPr>
          <p:nvPr>
            <p:ph type="title"/>
          </p:nvPr>
        </p:nvSpPr>
        <p:spPr>
          <a:xfrm>
            <a:off x="548551" y="34142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037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731520" y="3922176"/>
            <a:ext cx="11594592" cy="2235200"/>
          </a:xfrm>
        </p:spPr>
        <p:txBody>
          <a:bodyPr/>
          <a:lstStyle/>
          <a:p>
            <a:pPr marL="0" indent="0">
              <a:buNone/>
            </a:pPr>
            <a:r>
              <a:rPr lang="zh-CN" altLang="en-US" sz="2800" b="1" dirty="0">
                <a:latin typeface="Times New Roman" panose="02020603050405020304" pitchFamily="18" charset="0"/>
                <a:cs typeface="Times New Roman" panose="02020603050405020304" pitchFamily="18" charset="0"/>
              </a:rPr>
              <a:t>其中</a:t>
            </a:r>
            <a:r>
              <a:rPr lang="en-US" altLang="zh-CN" sz="2800" b="1" dirty="0">
                <a:latin typeface="Times New Roman" panose="02020603050405020304" pitchFamily="18" charset="0"/>
                <a:cs typeface="Times New Roman" panose="02020603050405020304" pitchFamily="18" charset="0"/>
              </a:rPr>
              <a:t>P User </a:t>
            </a:r>
            <a:r>
              <a:rPr lang="zh-CN" altLang="en-US" sz="2800" b="1" dirty="0">
                <a:latin typeface="Times New Roman" panose="02020603050405020304" pitchFamily="18" charset="0"/>
                <a:cs typeface="Times New Roman" panose="02020603050405020304" pitchFamily="18" charset="0"/>
              </a:rPr>
              <a:t>表示</a:t>
            </a:r>
            <a:r>
              <a:rPr lang="en-US" altLang="zh-CN" sz="2800" b="1" dirty="0">
                <a:latin typeface="Times New Roman" panose="02020603050405020304" pitchFamily="18" charset="0"/>
                <a:cs typeface="Times New Roman" panose="02020603050405020304" pitchFamily="18" charset="0"/>
              </a:rPr>
              <a:t>User</a:t>
            </a:r>
            <a:r>
              <a:rPr lang="zh-CN" altLang="en-US" sz="2800" b="1" dirty="0">
                <a:latin typeface="Times New Roman" panose="02020603050405020304" pitchFamily="18" charset="0"/>
                <a:cs typeface="Times New Roman" panose="02020603050405020304" pitchFamily="18" charset="0"/>
              </a:rPr>
              <a:t>的幂集</a:t>
            </a:r>
            <a:r>
              <a:rPr lang="en-US" altLang="zh-CN" sz="2800" b="1" dirty="0">
                <a:latin typeface="Times New Roman" panose="02020603050405020304" pitchFamily="18" charset="0"/>
                <a:cs typeface="Times New Roman" panose="02020603050405020304" pitchFamily="18" charset="0"/>
              </a:rPr>
              <a:t>.</a:t>
            </a:r>
          </a:p>
          <a:p>
            <a:pPr marL="0" indent="0">
              <a:buNone/>
            </a:pPr>
            <a:r>
              <a:rPr lang="zh-CN" altLang="en-US" sz="2800" b="1" dirty="0" smtClean="0">
                <a:latin typeface="Times New Roman" panose="02020603050405020304" pitchFamily="18" charset="0"/>
                <a:cs typeface="Times New Roman" panose="02020603050405020304" pitchFamily="18" charset="0"/>
              </a:rPr>
              <a:t>在</a:t>
            </a:r>
            <a:r>
              <a:rPr lang="zh-CN" altLang="en-US" sz="2800" b="1" dirty="0">
                <a:latin typeface="Times New Roman" panose="02020603050405020304" pitchFamily="18" charset="0"/>
                <a:cs typeface="Times New Roman" panose="02020603050405020304" pitchFamily="18" charset="0"/>
              </a:rPr>
              <a:t>使用模式作为类型时</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如果要指出模式中的某个成员</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可以使用</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操作符</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例如上面模式中的</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.name </a:t>
            </a:r>
            <a:r>
              <a:rPr lang="zh-CN" altLang="en-US" sz="3200" b="1" dirty="0">
                <a:latin typeface="Times New Roman" panose="02020603050405020304" pitchFamily="18" charset="0"/>
                <a:cs typeface="Times New Roman" panose="02020603050405020304" pitchFamily="18" charset="0"/>
                <a:sym typeface="Symbol" panose="05050102010706020507" pitchFamily="18" charset="2"/>
              </a:rPr>
              <a:t>和</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.name</a:t>
            </a:r>
            <a:r>
              <a:rPr lang="en-US" altLang="zh-CN" sz="3200" b="1" dirty="0">
                <a:latin typeface="Times New Roman" panose="02020603050405020304" pitchFamily="18" charset="0"/>
                <a:cs typeface="Times New Roman" panose="02020603050405020304" pitchFamily="18" charset="0"/>
              </a:rPr>
              <a:t> </a:t>
            </a:r>
          </a:p>
        </p:txBody>
      </p:sp>
      <p:sp>
        <p:nvSpPr>
          <p:cNvPr id="156676" name="Line 4"/>
          <p:cNvSpPr>
            <a:spLocks noChangeShapeType="1"/>
          </p:cNvSpPr>
          <p:nvPr/>
        </p:nvSpPr>
        <p:spPr bwMode="auto">
          <a:xfrm>
            <a:off x="2063751" y="908050"/>
            <a:ext cx="2303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7" name="Line 5"/>
          <p:cNvSpPr>
            <a:spLocks noChangeShapeType="1"/>
          </p:cNvSpPr>
          <p:nvPr/>
        </p:nvSpPr>
        <p:spPr bwMode="auto">
          <a:xfrm>
            <a:off x="6096001" y="908050"/>
            <a:ext cx="3313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8" name="Text Box 6"/>
          <p:cNvSpPr txBox="1">
            <a:spLocks noChangeArrowheads="1"/>
          </p:cNvSpPr>
          <p:nvPr/>
        </p:nvSpPr>
        <p:spPr bwMode="auto">
          <a:xfrm>
            <a:off x="4656138" y="644526"/>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Users</a:t>
            </a:r>
          </a:p>
        </p:txBody>
      </p:sp>
      <p:sp>
        <p:nvSpPr>
          <p:cNvPr id="156680" name="Line 8"/>
          <p:cNvSpPr>
            <a:spLocks noChangeShapeType="1"/>
          </p:cNvSpPr>
          <p:nvPr/>
        </p:nvSpPr>
        <p:spPr bwMode="auto">
          <a:xfrm>
            <a:off x="2063750" y="908050"/>
            <a:ext cx="0" cy="25923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1" name="Text Box 9"/>
          <p:cNvSpPr txBox="1">
            <a:spLocks noChangeArrowheads="1"/>
          </p:cNvSpPr>
          <p:nvPr/>
        </p:nvSpPr>
        <p:spPr bwMode="auto">
          <a:xfrm>
            <a:off x="2279650" y="1196975"/>
            <a:ext cx="7632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latin typeface="Times New Roman" panose="02020603050405020304" pitchFamily="18" charset="0"/>
                <a:cs typeface="Times New Roman" panose="02020603050405020304" pitchFamily="18" charset="0"/>
              </a:rPr>
              <a:t>all:   P User</a:t>
            </a:r>
            <a:r>
              <a:rPr lang="en-US" altLang="zh-CN" sz="3200" dirty="0">
                <a:latin typeface="Times New Roman" panose="02020603050405020304" pitchFamily="18" charset="0"/>
                <a:ea typeface="华文彩云" panose="02010800040101010101" pitchFamily="2" charset="-122"/>
                <a:cs typeface="Times New Roman" panose="02020603050405020304" pitchFamily="18" charset="0"/>
              </a:rPr>
              <a:t> </a:t>
            </a:r>
          </a:p>
        </p:txBody>
      </p:sp>
      <p:sp>
        <p:nvSpPr>
          <p:cNvPr id="156682" name="Line 10"/>
          <p:cNvSpPr>
            <a:spLocks noChangeShapeType="1"/>
          </p:cNvSpPr>
          <p:nvPr/>
        </p:nvSpPr>
        <p:spPr bwMode="auto">
          <a:xfrm>
            <a:off x="2063751" y="1773238"/>
            <a:ext cx="75612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3" name="Text Box 11"/>
          <p:cNvSpPr txBox="1">
            <a:spLocks noChangeArrowheads="1"/>
          </p:cNvSpPr>
          <p:nvPr/>
        </p:nvSpPr>
        <p:spPr bwMode="auto">
          <a:xfrm>
            <a:off x="2208214" y="1989138"/>
            <a:ext cx="970641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User|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all </a:t>
            </a:r>
          </a:p>
          <a:p>
            <a:pPr>
              <a:spcBef>
                <a:spcPct val="50000"/>
              </a:spcBef>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all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.name u</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name</a:t>
            </a:r>
          </a:p>
        </p:txBody>
      </p:sp>
      <p:sp>
        <p:nvSpPr>
          <p:cNvPr id="156684" name="Line 12"/>
          <p:cNvSpPr>
            <a:spLocks noChangeShapeType="1"/>
          </p:cNvSpPr>
          <p:nvPr/>
        </p:nvSpPr>
        <p:spPr bwMode="auto">
          <a:xfrm>
            <a:off x="2063750" y="3500438"/>
            <a:ext cx="8064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标题 1"/>
          <p:cNvSpPr>
            <a:spLocks noGrp="1"/>
          </p:cNvSpPr>
          <p:nvPr>
            <p:ph type="title"/>
          </p:nvPr>
        </p:nvSpPr>
        <p:spPr>
          <a:xfrm>
            <a:off x="336715" y="10683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72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700" name="Group 4"/>
          <p:cNvGrpSpPr>
            <a:grpSpLocks/>
          </p:cNvGrpSpPr>
          <p:nvPr/>
        </p:nvGrpSpPr>
        <p:grpSpPr bwMode="auto">
          <a:xfrm>
            <a:off x="2294477" y="2915305"/>
            <a:ext cx="7086600" cy="2520950"/>
            <a:chOff x="240" y="480"/>
            <a:chExt cx="4464" cy="1440"/>
          </a:xfrm>
        </p:grpSpPr>
        <p:sp>
          <p:nvSpPr>
            <p:cNvPr id="157701" name="Line 5"/>
            <p:cNvSpPr>
              <a:spLocks noChangeShapeType="1"/>
            </p:cNvSpPr>
            <p:nvPr/>
          </p:nvSpPr>
          <p:spPr bwMode="auto">
            <a:xfrm>
              <a:off x="240" y="624"/>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2" name="Line 6"/>
            <p:cNvSpPr>
              <a:spLocks noChangeShapeType="1"/>
            </p:cNvSpPr>
            <p:nvPr/>
          </p:nvSpPr>
          <p:spPr bwMode="auto">
            <a:xfrm>
              <a:off x="240" y="624"/>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3" name="Text Box 7"/>
            <p:cNvSpPr txBox="1">
              <a:spLocks noChangeArrowheads="1"/>
            </p:cNvSpPr>
            <p:nvPr/>
          </p:nvSpPr>
          <p:spPr bwMode="auto">
            <a:xfrm>
              <a:off x="1440" y="480"/>
              <a:ext cx="115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Phone DB</a:t>
              </a:r>
            </a:p>
          </p:txBody>
        </p:sp>
        <p:sp>
          <p:nvSpPr>
            <p:cNvPr id="157704" name="Line 8"/>
            <p:cNvSpPr>
              <a:spLocks noChangeShapeType="1"/>
            </p:cNvSpPr>
            <p:nvPr/>
          </p:nvSpPr>
          <p:spPr bwMode="auto">
            <a:xfrm>
              <a:off x="2544" y="62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5" name="Text Box 9"/>
            <p:cNvSpPr txBox="1">
              <a:spLocks noChangeArrowheads="1"/>
            </p:cNvSpPr>
            <p:nvPr/>
          </p:nvSpPr>
          <p:spPr bwMode="auto">
            <a:xfrm>
              <a:off x="384" y="816"/>
              <a:ext cx="4320"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pPr>
              <a:r>
                <a:rPr lang="en-US" altLang="zh-CN" sz="2800" b="1" dirty="0">
                  <a:latin typeface="Times New Roman" panose="02020603050405020304" pitchFamily="18" charset="0"/>
                  <a:cs typeface="Times New Roman" panose="02020603050405020304" pitchFamily="18" charset="0"/>
                </a:rPr>
                <a:t>members: P Person</a:t>
              </a:r>
            </a:p>
            <a:p>
              <a:pPr>
                <a:lnSpc>
                  <a:spcPct val="55000"/>
                </a:lnSpc>
                <a:spcBef>
                  <a:spcPct val="50000"/>
                </a:spcBef>
              </a:pP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Person</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rPr>
                <a:t>phone</a:t>
              </a:r>
              <a:endParaRPr lang="en-US" altLang="zh-CN" sz="2800" b="1" dirty="0">
                <a:latin typeface="Times New Roman" panose="02020603050405020304" pitchFamily="18" charset="0"/>
                <a:cs typeface="Times New Roman" panose="02020603050405020304" pitchFamily="18" charset="0"/>
              </a:endParaRPr>
            </a:p>
          </p:txBody>
        </p:sp>
        <p:sp>
          <p:nvSpPr>
            <p:cNvPr id="157706" name="Line 10"/>
            <p:cNvSpPr>
              <a:spLocks noChangeShapeType="1"/>
            </p:cNvSpPr>
            <p:nvPr/>
          </p:nvSpPr>
          <p:spPr bwMode="auto">
            <a:xfrm>
              <a:off x="240" y="1296"/>
              <a:ext cx="39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7" name="Text Box 11"/>
            <p:cNvSpPr txBox="1">
              <a:spLocks noChangeArrowheads="1"/>
            </p:cNvSpPr>
            <p:nvPr/>
          </p:nvSpPr>
          <p:spPr bwMode="auto">
            <a:xfrm>
              <a:off x="384" y="1364"/>
              <a:ext cx="32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Times New Roman" panose="02020603050405020304" pitchFamily="18" charset="0"/>
                  <a:cs typeface="Times New Roman" panose="02020603050405020304" pitchFamily="18" charset="0"/>
                </a:rPr>
                <a:t>dom</a:t>
              </a:r>
              <a:r>
                <a:rPr lang="en-US" altLang="zh-CN"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members</a:t>
              </a:r>
            </a:p>
          </p:txBody>
        </p:sp>
        <p:sp>
          <p:nvSpPr>
            <p:cNvPr id="157708" name="Line 12"/>
            <p:cNvSpPr>
              <a:spLocks noChangeShapeType="1"/>
            </p:cNvSpPr>
            <p:nvPr/>
          </p:nvSpPr>
          <p:spPr bwMode="auto">
            <a:xfrm>
              <a:off x="240" y="1920"/>
              <a:ext cx="40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7709" name="Text Box 13"/>
          <p:cNvSpPr txBox="1">
            <a:spLocks noChangeArrowheads="1"/>
          </p:cNvSpPr>
          <p:nvPr/>
        </p:nvSpPr>
        <p:spPr bwMode="auto">
          <a:xfrm>
            <a:off x="420624" y="882596"/>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mn-ea"/>
              </a:rPr>
              <a:t>模式的状态变化</a:t>
            </a:r>
            <a:r>
              <a:rPr lang="en-US" altLang="zh-CN" sz="3200" b="1" dirty="0">
                <a:latin typeface="+mn-ea"/>
              </a:rPr>
              <a:t>:</a:t>
            </a:r>
          </a:p>
        </p:txBody>
      </p:sp>
      <p:sp>
        <p:nvSpPr>
          <p:cNvPr id="157710" name="Text Box 14"/>
          <p:cNvSpPr txBox="1">
            <a:spLocks noChangeArrowheads="1"/>
          </p:cNvSpPr>
          <p:nvPr/>
        </p:nvSpPr>
        <p:spPr bwMode="auto">
          <a:xfrm>
            <a:off x="420624" y="1497724"/>
            <a:ext cx="11411711"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Times New Roman" panose="02020603050405020304" pitchFamily="18" charset="0"/>
                <a:cs typeface="Times New Roman" panose="02020603050405020304" pitchFamily="18" charset="0"/>
              </a:rPr>
              <a:t>下面给出一个模式</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表示一个</a:t>
            </a:r>
            <a:r>
              <a:rPr lang="zh-CN" altLang="en-US" sz="2800" b="1" dirty="0" smtClean="0">
                <a:latin typeface="Times New Roman" panose="02020603050405020304" pitchFamily="18" charset="0"/>
                <a:cs typeface="Times New Roman" panose="02020603050405020304" pitchFamily="18" charset="0"/>
              </a:rPr>
              <a:t>电话号码数据库</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其相应的后状态模式为</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a:t>
            </a:r>
          </a:p>
        </p:txBody>
      </p:sp>
      <p:sp>
        <p:nvSpPr>
          <p:cNvPr id="13" name="标题 1"/>
          <p:cNvSpPr>
            <a:spLocks noGrp="1"/>
          </p:cNvSpPr>
          <p:nvPr>
            <p:ph type="title"/>
          </p:nvPr>
        </p:nvSpPr>
        <p:spPr>
          <a:xfrm>
            <a:off x="421391" y="17836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991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p:cNvSpPr txBox="1">
            <a:spLocks noChangeArrowheads="1"/>
          </p:cNvSpPr>
          <p:nvPr/>
        </p:nvSpPr>
        <p:spPr bwMode="auto">
          <a:xfrm>
            <a:off x="475574" y="907737"/>
            <a:ext cx="1137513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数据库的后状态模式</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p>
          <a:p>
            <a:pPr>
              <a:spcBef>
                <a:spcPct val="50000"/>
              </a:spcBef>
            </a:pPr>
            <a:r>
              <a:rPr lang="zh-CN" altLang="en-US" sz="2000" b="1" dirty="0" smtClean="0">
                <a:latin typeface="Times New Roman" panose="02020603050405020304" pitchFamily="18" charset="0"/>
                <a:cs typeface="Times New Roman" panose="02020603050405020304" pitchFamily="18" charset="0"/>
              </a:rPr>
              <a:t>模式</a:t>
            </a:r>
            <a:r>
              <a:rPr lang="zh-CN" altLang="en-US" sz="2000" b="1" dirty="0">
                <a:latin typeface="Times New Roman" panose="02020603050405020304" pitchFamily="18" charset="0"/>
                <a:cs typeface="Times New Roman" panose="02020603050405020304" pitchFamily="18" charset="0"/>
              </a:rPr>
              <a:t>的后状态模式可以表示为</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在模式名以及所声明的所有变量上加 ’ </a:t>
            </a:r>
            <a:r>
              <a:rPr lang="en-US" altLang="zh-CN" sz="2800" b="1" dirty="0">
                <a:latin typeface="Times New Roman" panose="02020603050405020304" pitchFamily="18" charset="0"/>
                <a:cs typeface="Times New Roman" panose="02020603050405020304" pitchFamily="18" charset="0"/>
              </a:rPr>
              <a:t>.</a:t>
            </a:r>
          </a:p>
        </p:txBody>
      </p:sp>
      <p:grpSp>
        <p:nvGrpSpPr>
          <p:cNvPr id="12" name="Group 21"/>
          <p:cNvGrpSpPr>
            <a:grpSpLocks/>
          </p:cNvGrpSpPr>
          <p:nvPr/>
        </p:nvGrpSpPr>
        <p:grpSpPr bwMode="auto">
          <a:xfrm>
            <a:off x="2315664" y="2596975"/>
            <a:ext cx="7010400" cy="2579688"/>
            <a:chOff x="288" y="2407"/>
            <a:chExt cx="4416" cy="1625"/>
          </a:xfrm>
        </p:grpSpPr>
        <p:sp>
          <p:nvSpPr>
            <p:cNvPr id="13" name="Line 11"/>
            <p:cNvSpPr>
              <a:spLocks noChangeShapeType="1"/>
            </p:cNvSpPr>
            <p:nvPr/>
          </p:nvSpPr>
          <p:spPr bwMode="auto">
            <a:xfrm>
              <a:off x="288" y="2544"/>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a:off x="288" y="254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a:off x="2400" y="2544"/>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Text Box 15"/>
            <p:cNvSpPr txBox="1">
              <a:spLocks noChangeArrowheads="1"/>
            </p:cNvSpPr>
            <p:nvPr/>
          </p:nvSpPr>
          <p:spPr bwMode="auto">
            <a:xfrm>
              <a:off x="1488" y="2407"/>
              <a:ext cx="10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Phone DB</a:t>
              </a:r>
              <a:r>
                <a:rPr lang="en-US" altLang="zh-CN" sz="2400" dirty="0"/>
                <a:t>’</a:t>
              </a:r>
            </a:p>
          </p:txBody>
        </p:sp>
        <p:sp>
          <p:nvSpPr>
            <p:cNvPr id="17" name="Text Box 16"/>
            <p:cNvSpPr txBox="1">
              <a:spLocks noChangeArrowheads="1"/>
            </p:cNvSpPr>
            <p:nvPr/>
          </p:nvSpPr>
          <p:spPr bwMode="auto">
            <a:xfrm>
              <a:off x="384" y="2736"/>
              <a:ext cx="4320"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pPr>
              <a:r>
                <a:rPr lang="en-US" altLang="zh-CN" sz="2800" b="1" dirty="0">
                  <a:latin typeface="Times New Roman" panose="02020603050405020304" pitchFamily="18" charset="0"/>
                  <a:cs typeface="Times New Roman" panose="02020603050405020304" pitchFamily="18" charset="0"/>
                </a:rPr>
                <a:t>members’:  P Person</a:t>
              </a:r>
            </a:p>
            <a:p>
              <a:pPr>
                <a:lnSpc>
                  <a:spcPct val="55000"/>
                </a:lnSpc>
                <a:spcBef>
                  <a:spcPct val="50000"/>
                </a:spcBef>
              </a:pP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Person</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rPr>
                <a:t>phone</a:t>
              </a:r>
              <a:endParaRPr lang="en-US" altLang="zh-CN" sz="2800" b="1" dirty="0">
                <a:latin typeface="Times New Roman" panose="02020603050405020304" pitchFamily="18" charset="0"/>
                <a:cs typeface="Times New Roman" panose="02020603050405020304" pitchFamily="18" charset="0"/>
              </a:endParaRPr>
            </a:p>
          </p:txBody>
        </p:sp>
        <p:sp>
          <p:nvSpPr>
            <p:cNvPr id="18" name="Line 17"/>
            <p:cNvSpPr>
              <a:spLocks noChangeShapeType="1"/>
            </p:cNvSpPr>
            <p:nvPr/>
          </p:nvSpPr>
          <p:spPr bwMode="auto">
            <a:xfrm>
              <a:off x="288" y="3312"/>
              <a:ext cx="39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18"/>
            <p:cNvSpPr txBox="1">
              <a:spLocks noChangeArrowheads="1"/>
            </p:cNvSpPr>
            <p:nvPr/>
          </p:nvSpPr>
          <p:spPr bwMode="auto">
            <a:xfrm>
              <a:off x="409" y="3407"/>
              <a:ext cx="3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Times New Roman" panose="02020603050405020304" pitchFamily="18" charset="0"/>
                  <a:cs typeface="Times New Roman" panose="02020603050405020304" pitchFamily="18" charset="0"/>
                </a:rPr>
                <a:t>dom</a:t>
              </a:r>
              <a:r>
                <a:rPr lang="en-US" altLang="zh-CN"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members’</a:t>
              </a:r>
            </a:p>
          </p:txBody>
        </p:sp>
        <p:sp>
          <p:nvSpPr>
            <p:cNvPr id="20" name="Line 19"/>
            <p:cNvSpPr>
              <a:spLocks noChangeShapeType="1"/>
            </p:cNvSpPr>
            <p:nvPr/>
          </p:nvSpPr>
          <p:spPr bwMode="auto">
            <a:xfrm>
              <a:off x="288" y="4032"/>
              <a:ext cx="4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88048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a:xfrm>
            <a:off x="781619" y="1420981"/>
            <a:ext cx="10332849" cy="1773936"/>
          </a:xfrm>
          <a:prstGeom prst="rect">
            <a:avLst/>
          </a:prstGeom>
          <a:no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spcBef>
                <a:spcPct val="50000"/>
              </a:spcBef>
              <a:buSzTx/>
              <a:buFontTx/>
              <a:buNone/>
            </a:pP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模式的</a:t>
            </a:r>
            <a:r>
              <a:rPr lang="zh-CN" altLang="en-US" sz="2400" b="1" dirty="0" smtClean="0">
                <a:latin typeface="Times New Roman" panose="02020603050405020304" pitchFamily="18" charset="0"/>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和表示</a:t>
            </a:r>
            <a:r>
              <a:rPr lang="zh-CN" altLang="en-US" sz="2400" b="1" dirty="0" smtClean="0">
                <a:latin typeface="Times New Roman" panose="02020603050405020304" pitchFamily="18" charset="0"/>
                <a:sym typeface="Symbol" panose="05050102010706020507" pitchFamily="18" charset="2"/>
              </a:rPr>
              <a:t>  </a:t>
            </a:r>
          </a:p>
          <a:p>
            <a:pPr>
              <a:spcBef>
                <a:spcPct val="50000"/>
              </a:spcBef>
              <a:buSzTx/>
              <a:buFontTx/>
              <a:buNone/>
            </a:pPr>
            <a:r>
              <a:rPr lang="zh-CN" altLang="en-US" sz="2400" b="1" dirty="0" smtClean="0">
                <a:latin typeface="Times New Roman" panose="02020603050405020304" pitchFamily="18" charset="0"/>
                <a:sym typeface="Symbol" panose="05050102010706020507" pitchFamily="18" charset="2"/>
              </a:rPr>
              <a:t>           </a:t>
            </a:r>
            <a:r>
              <a:rPr lang="zh-CN" altLang="en-US" sz="2400" b="1" dirty="0" smtClean="0">
                <a:solidFill>
                  <a:srgbClr val="FFFF00"/>
                </a:solidFill>
                <a:latin typeface="Times New Roman" panose="02020603050405020304" pitchFamily="18" charset="0"/>
                <a:sym typeface="Symbol" panose="05050102010706020507" pitchFamily="18" charset="2"/>
              </a:rPr>
              <a:t>模式的和表示 是对两类经常使用的模式的缩写，</a:t>
            </a:r>
            <a:r>
              <a:rPr lang="zh-CN" altLang="en-US" sz="2400" b="1" dirty="0" smtClean="0">
                <a:latin typeface="Times New Roman" panose="02020603050405020304" pitchFamily="18" charset="0"/>
                <a:sym typeface="Symbol" panose="05050102010706020507" pitchFamily="18" charset="2"/>
              </a:rPr>
              <a:t>其目的是使得对模式的描述以及相应的规格说明更为简洁。对于状态模式</a:t>
            </a:r>
            <a:r>
              <a:rPr lang="en-US" altLang="zh-CN" sz="2400" b="1" dirty="0" smtClean="0">
                <a:latin typeface="Times New Roman" panose="02020603050405020304" pitchFamily="18" charset="0"/>
                <a:sym typeface="Symbol" panose="05050102010706020507" pitchFamily="18" charset="2"/>
              </a:rPr>
              <a:t>S</a:t>
            </a:r>
            <a:r>
              <a:rPr lang="zh-CN" altLang="en-US" sz="2400" b="1" dirty="0" smtClean="0">
                <a:latin typeface="Times New Roman" panose="02020603050405020304" pitchFamily="18" charset="0"/>
                <a:sym typeface="Symbol" panose="05050102010706020507" pitchFamily="18" charset="2"/>
              </a:rPr>
              <a:t>， </a:t>
            </a:r>
            <a:r>
              <a:rPr lang="zh-CN" altLang="en-US" sz="2400" b="1" dirty="0" smtClean="0">
                <a:solidFill>
                  <a:srgbClr val="FFFF00"/>
                </a:solidFill>
                <a:latin typeface="Times New Roman" panose="02020603050405020304" pitchFamily="18" charset="0"/>
                <a:sym typeface="Symbol" panose="05050102010706020507" pitchFamily="18" charset="2"/>
              </a:rPr>
              <a:t> </a:t>
            </a:r>
            <a:r>
              <a:rPr lang="en-US" altLang="zh-CN" sz="2400" b="1" dirty="0" smtClean="0">
                <a:solidFill>
                  <a:srgbClr val="FFFF00"/>
                </a:solidFill>
                <a:latin typeface="Times New Roman" panose="02020603050405020304" pitchFamily="18" charset="0"/>
                <a:sym typeface="Symbol" panose="05050102010706020507" pitchFamily="18" charset="2"/>
              </a:rPr>
              <a:t>S</a:t>
            </a:r>
            <a:r>
              <a:rPr lang="zh-CN" altLang="en-US" sz="2400" b="1" dirty="0" smtClean="0">
                <a:solidFill>
                  <a:srgbClr val="FFFF00"/>
                </a:solidFill>
                <a:latin typeface="Times New Roman" panose="02020603050405020304" pitchFamily="18" charset="0"/>
                <a:sym typeface="Symbol" panose="05050102010706020507" pitchFamily="18" charset="2"/>
              </a:rPr>
              <a:t>是一个由状态模式</a:t>
            </a:r>
            <a:r>
              <a:rPr lang="en-US" altLang="zh-CN" sz="2400" b="1" dirty="0" smtClean="0">
                <a:solidFill>
                  <a:srgbClr val="FFFF00"/>
                </a:solidFill>
                <a:latin typeface="Times New Roman" panose="02020603050405020304" pitchFamily="18" charset="0"/>
                <a:sym typeface="Symbol" panose="05050102010706020507" pitchFamily="18" charset="2"/>
              </a:rPr>
              <a:t>S</a:t>
            </a:r>
            <a:r>
              <a:rPr lang="zh-CN" altLang="en-US" sz="2400" b="1" dirty="0" smtClean="0">
                <a:solidFill>
                  <a:srgbClr val="FFFF00"/>
                </a:solidFill>
                <a:latin typeface="Times New Roman" panose="02020603050405020304" pitchFamily="18" charset="0"/>
                <a:sym typeface="Symbol" panose="05050102010706020507" pitchFamily="18" charset="2"/>
              </a:rPr>
              <a:t>和相应的后状态模式</a:t>
            </a:r>
            <a:r>
              <a:rPr lang="en-US" altLang="zh-CN" sz="2400" b="1" dirty="0" smtClean="0">
                <a:solidFill>
                  <a:srgbClr val="FFFF00"/>
                </a:solidFill>
                <a:latin typeface="Times New Roman" panose="02020603050405020304" pitchFamily="18" charset="0"/>
                <a:sym typeface="Symbol" panose="05050102010706020507" pitchFamily="18" charset="2"/>
              </a:rPr>
              <a:t>S’</a:t>
            </a:r>
            <a:r>
              <a:rPr lang="zh-CN" altLang="en-US" sz="2400" b="1" dirty="0" smtClean="0">
                <a:solidFill>
                  <a:srgbClr val="FFFF00"/>
                </a:solidFill>
                <a:latin typeface="Times New Roman" panose="02020603050405020304" pitchFamily="18" charset="0"/>
                <a:sym typeface="Symbol" panose="05050102010706020507" pitchFamily="18" charset="2"/>
              </a:rPr>
              <a:t>组合而得到的模式</a:t>
            </a:r>
            <a:r>
              <a:rPr lang="zh-CN" altLang="en-US" sz="2400" b="1" dirty="0" smtClean="0">
                <a:latin typeface="Times New Roman" panose="02020603050405020304" pitchFamily="18" charset="0"/>
                <a:sym typeface="Symbol" panose="05050102010706020507" pitchFamily="18" charset="2"/>
              </a:rPr>
              <a:t>。  </a:t>
            </a:r>
            <a:r>
              <a:rPr lang="en-US" altLang="zh-CN" sz="2400" b="1" dirty="0" smtClean="0">
                <a:latin typeface="Times New Roman" panose="02020603050405020304" pitchFamily="18" charset="0"/>
                <a:sym typeface="Symbol" panose="05050102010706020507" pitchFamily="18" charset="2"/>
              </a:rPr>
              <a:t>S</a:t>
            </a:r>
            <a:r>
              <a:rPr lang="zh-CN" altLang="en-US" sz="2400" b="1" dirty="0" smtClean="0">
                <a:latin typeface="Times New Roman" panose="02020603050405020304" pitchFamily="18" charset="0"/>
                <a:sym typeface="Symbol" panose="05050102010706020507" pitchFamily="18" charset="2"/>
              </a:rPr>
              <a:t>定义为：</a:t>
            </a:r>
            <a:endParaRPr lang="zh-CN" altLang="en-US" sz="2400" b="1" dirty="0">
              <a:latin typeface="Times New Roman" panose="02020603050405020304" pitchFamily="18" charset="0"/>
              <a:sym typeface="Symbol" panose="05050102010706020507" pitchFamily="18" charset="2"/>
            </a:endParaRPr>
          </a:p>
        </p:txBody>
      </p:sp>
      <p:grpSp>
        <p:nvGrpSpPr>
          <p:cNvPr id="5" name="Group 5"/>
          <p:cNvGrpSpPr>
            <a:grpSpLocks/>
          </p:cNvGrpSpPr>
          <p:nvPr/>
        </p:nvGrpSpPr>
        <p:grpSpPr bwMode="auto">
          <a:xfrm>
            <a:off x="2707311" y="4243949"/>
            <a:ext cx="5791200" cy="1295400"/>
            <a:chOff x="288" y="1680"/>
            <a:chExt cx="3648" cy="816"/>
          </a:xfrm>
        </p:grpSpPr>
        <p:sp>
          <p:nvSpPr>
            <p:cNvPr id="6" name="Line 6"/>
            <p:cNvSpPr>
              <a:spLocks noChangeShapeType="1"/>
            </p:cNvSpPr>
            <p:nvPr/>
          </p:nvSpPr>
          <p:spPr bwMode="auto">
            <a:xfrm>
              <a:off x="288" y="182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7"/>
            <p:cNvSpPr>
              <a:spLocks noChangeShapeType="1"/>
            </p:cNvSpPr>
            <p:nvPr/>
          </p:nvSpPr>
          <p:spPr bwMode="auto">
            <a:xfrm>
              <a:off x="288" y="182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Text Box 8"/>
            <p:cNvSpPr txBox="1">
              <a:spLocks noChangeArrowheads="1"/>
            </p:cNvSpPr>
            <p:nvPr/>
          </p:nvSpPr>
          <p:spPr bwMode="auto">
            <a:xfrm>
              <a:off x="1248" y="1680"/>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ym typeface="Symbol" panose="05050102010706020507" pitchFamily="18" charset="2"/>
                </a:rPr>
                <a:t> S</a:t>
              </a:r>
            </a:p>
          </p:txBody>
        </p:sp>
        <p:sp>
          <p:nvSpPr>
            <p:cNvPr id="9" name="Line 9"/>
            <p:cNvSpPr>
              <a:spLocks noChangeShapeType="1"/>
            </p:cNvSpPr>
            <p:nvPr/>
          </p:nvSpPr>
          <p:spPr bwMode="auto">
            <a:xfrm>
              <a:off x="1776" y="1872"/>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0"/>
            <p:cNvSpPr txBox="1">
              <a:spLocks noChangeArrowheads="1"/>
            </p:cNvSpPr>
            <p:nvPr/>
          </p:nvSpPr>
          <p:spPr bwMode="auto">
            <a:xfrm>
              <a:off x="672" y="1920"/>
              <a:ext cx="172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3200" b="1"/>
                <a:t>S</a:t>
              </a:r>
            </a:p>
            <a:p>
              <a:pPr>
                <a:lnSpc>
                  <a:spcPct val="50000"/>
                </a:lnSpc>
                <a:spcBef>
                  <a:spcPct val="50000"/>
                </a:spcBef>
              </a:pPr>
              <a:r>
                <a:rPr lang="en-US" altLang="zh-CN" sz="3200" b="1"/>
                <a:t>S’</a:t>
              </a:r>
            </a:p>
          </p:txBody>
        </p:sp>
        <p:sp>
          <p:nvSpPr>
            <p:cNvPr id="11" name="Line 11"/>
            <p:cNvSpPr>
              <a:spLocks noChangeShapeType="1"/>
            </p:cNvSpPr>
            <p:nvPr/>
          </p:nvSpPr>
          <p:spPr bwMode="auto">
            <a:xfrm>
              <a:off x="288"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13"/>
          <p:cNvSpPr txBox="1">
            <a:spLocks noChangeArrowheads="1"/>
          </p:cNvSpPr>
          <p:nvPr/>
        </p:nvSpPr>
        <p:spPr bwMode="auto">
          <a:xfrm>
            <a:off x="1752063" y="3199374"/>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Euclid Math Two" pitchFamily="18" charset="2"/>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S  S S’</a:t>
            </a:r>
          </a:p>
          <a:p>
            <a:pPr>
              <a:spcBef>
                <a:spcPct val="50000"/>
              </a:spcBef>
              <a:buFont typeface="Euclid Math Two" pitchFamily="18" charset="2"/>
              <a:buNone/>
            </a:pPr>
            <a:r>
              <a:rPr lang="zh-CN" altLang="en-US" sz="3200" b="1" dirty="0">
                <a:sym typeface="Symbol" panose="05050102010706020507" pitchFamily="18" charset="2"/>
              </a:rPr>
              <a:t>即</a:t>
            </a:r>
          </a:p>
        </p:txBody>
      </p:sp>
      <p:sp>
        <p:nvSpPr>
          <p:cNvPr id="13" name="Text Box 13"/>
          <p:cNvSpPr txBox="1">
            <a:spLocks noChangeArrowheads="1"/>
          </p:cNvSpPr>
          <p:nvPr/>
        </p:nvSpPr>
        <p:spPr bwMode="auto">
          <a:xfrm>
            <a:off x="433502" y="636312"/>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mn-ea"/>
              </a:rPr>
              <a:t>模式的状态变化</a:t>
            </a:r>
            <a:r>
              <a:rPr lang="en-US" altLang="zh-CN" sz="3200" b="1" dirty="0">
                <a:latin typeface="+mn-ea"/>
              </a:rPr>
              <a:t>:</a:t>
            </a:r>
          </a:p>
        </p:txBody>
      </p:sp>
    </p:spTree>
    <p:extLst>
      <p:ext uri="{BB962C8B-B14F-4D97-AF65-F5344CB8AC3E}">
        <p14:creationId xmlns:p14="http://schemas.microsoft.com/office/powerpoint/2010/main" val="2579260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Text Box 10"/>
          <p:cNvSpPr txBox="1">
            <a:spLocks noChangeArrowheads="1"/>
          </p:cNvSpPr>
          <p:nvPr/>
        </p:nvSpPr>
        <p:spPr bwMode="auto">
          <a:xfrm>
            <a:off x="765824" y="446122"/>
            <a:ext cx="987856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例如，对于电话系统，我们可以定义</a:t>
            </a:r>
          </a:p>
          <a:p>
            <a:pPr>
              <a:spcBef>
                <a:spcPct val="50000"/>
              </a:spcBef>
            </a:pPr>
            <a:r>
              <a:rPr lang="zh-CN" altLang="en-US"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 == </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rPr>
              <a:t>PhoneDB</a:t>
            </a:r>
            <a:r>
              <a:rPr lang="en-US" altLang="zh-CN" sz="2800" dirty="0">
                <a:latin typeface="Times New Roman" panose="02020603050405020304" pitchFamily="18" charset="0"/>
                <a:cs typeface="Times New Roman" panose="02020603050405020304" pitchFamily="18" charset="0"/>
              </a:rPr>
              <a:t>’</a:t>
            </a:r>
          </a:p>
        </p:txBody>
      </p:sp>
      <p:sp>
        <p:nvSpPr>
          <p:cNvPr id="42002" name="Line 18"/>
          <p:cNvSpPr>
            <a:spLocks noChangeShapeType="1"/>
          </p:cNvSpPr>
          <p:nvPr/>
        </p:nvSpPr>
        <p:spPr bwMode="auto">
          <a:xfrm>
            <a:off x="2097024" y="7360920"/>
            <a:ext cx="830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5" name="Line 11"/>
          <p:cNvSpPr>
            <a:spLocks noChangeShapeType="1"/>
          </p:cNvSpPr>
          <p:nvPr/>
        </p:nvSpPr>
        <p:spPr bwMode="auto">
          <a:xfrm>
            <a:off x="1716024" y="195072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6" name="Line 12"/>
          <p:cNvSpPr>
            <a:spLocks noChangeShapeType="1"/>
          </p:cNvSpPr>
          <p:nvPr/>
        </p:nvSpPr>
        <p:spPr bwMode="auto">
          <a:xfrm flipV="1">
            <a:off x="1716024" y="195072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7" name="Line 13"/>
          <p:cNvSpPr>
            <a:spLocks noChangeShapeType="1"/>
          </p:cNvSpPr>
          <p:nvPr/>
        </p:nvSpPr>
        <p:spPr bwMode="auto">
          <a:xfrm>
            <a:off x="6669024" y="195072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9" name="Text Box 15"/>
          <p:cNvSpPr txBox="1">
            <a:spLocks noChangeArrowheads="1"/>
          </p:cNvSpPr>
          <p:nvPr/>
        </p:nvSpPr>
        <p:spPr bwMode="auto">
          <a:xfrm>
            <a:off x="4602997" y="1681196"/>
            <a:ext cx="24879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ym typeface="Symbol" panose="05050102010706020507" pitchFamily="18" charset="2"/>
              </a:rPr>
              <a:t> </a:t>
            </a:r>
            <a:r>
              <a:rPr lang="en-US" altLang="zh-CN" sz="2800" b="1" dirty="0" err="1"/>
              <a:t>phoneDB</a:t>
            </a:r>
            <a:r>
              <a:rPr lang="en-US" altLang="zh-CN" b="1" dirty="0"/>
              <a:t> </a:t>
            </a:r>
          </a:p>
        </p:txBody>
      </p:sp>
      <p:sp>
        <p:nvSpPr>
          <p:cNvPr id="42000" name="Text Box 16"/>
          <p:cNvSpPr txBox="1">
            <a:spLocks noChangeArrowheads="1"/>
          </p:cNvSpPr>
          <p:nvPr/>
        </p:nvSpPr>
        <p:spPr bwMode="auto">
          <a:xfrm>
            <a:off x="1944624" y="2176973"/>
            <a:ext cx="6553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err="1">
                <a:latin typeface="Times New Roman" panose="02020603050405020304" pitchFamily="18" charset="0"/>
                <a:cs typeface="Times New Roman" panose="02020603050405020304" pitchFamily="18" charset="0"/>
              </a:rPr>
              <a:t>PhoneDB</a:t>
            </a:r>
            <a:endParaRPr lang="en-US" altLang="zh-CN" sz="2800" b="1" dirty="0">
              <a:latin typeface="Times New Roman" panose="02020603050405020304" pitchFamily="18" charset="0"/>
              <a:cs typeface="Times New Roman" panose="02020603050405020304" pitchFamily="18" charset="0"/>
            </a:endParaRPr>
          </a:p>
          <a:p>
            <a:pPr>
              <a:spcBef>
                <a:spcPct val="50000"/>
              </a:spcBef>
            </a:pPr>
            <a:r>
              <a:rPr lang="en-US" altLang="zh-CN" sz="2800" b="1" dirty="0" err="1">
                <a:latin typeface="Times New Roman" panose="02020603050405020304" pitchFamily="18" charset="0"/>
                <a:cs typeface="Times New Roman" panose="02020603050405020304" pitchFamily="18" charset="0"/>
              </a:rPr>
              <a:t>PhoneDB</a:t>
            </a:r>
            <a:r>
              <a:rPr lang="en-US" altLang="zh-CN" sz="2800" dirty="0">
                <a:latin typeface="Times New Roman" panose="02020603050405020304" pitchFamily="18" charset="0"/>
                <a:cs typeface="Times New Roman" panose="02020603050405020304" pitchFamily="18" charset="0"/>
              </a:rPr>
              <a:t>’</a:t>
            </a:r>
          </a:p>
        </p:txBody>
      </p:sp>
      <p:sp>
        <p:nvSpPr>
          <p:cNvPr id="42003" name="Line 19"/>
          <p:cNvSpPr>
            <a:spLocks noChangeShapeType="1"/>
          </p:cNvSpPr>
          <p:nvPr/>
        </p:nvSpPr>
        <p:spPr bwMode="auto">
          <a:xfrm>
            <a:off x="1716024" y="3550920"/>
            <a:ext cx="7467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6" name="Text Box 22"/>
          <p:cNvSpPr txBox="1">
            <a:spLocks noChangeArrowheads="1"/>
          </p:cNvSpPr>
          <p:nvPr/>
        </p:nvSpPr>
        <p:spPr bwMode="auto">
          <a:xfrm>
            <a:off x="1411224" y="3692598"/>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黑体" panose="02010609060101010101" pitchFamily="49" charset="-122"/>
              </a:rPr>
              <a:t>即</a:t>
            </a:r>
          </a:p>
        </p:txBody>
      </p:sp>
      <p:sp>
        <p:nvSpPr>
          <p:cNvPr id="42009" name="Line 25"/>
          <p:cNvSpPr>
            <a:spLocks noChangeShapeType="1"/>
          </p:cNvSpPr>
          <p:nvPr/>
        </p:nvSpPr>
        <p:spPr bwMode="auto">
          <a:xfrm>
            <a:off x="1944624" y="408432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0" name="Line 26"/>
          <p:cNvSpPr>
            <a:spLocks noChangeShapeType="1"/>
          </p:cNvSpPr>
          <p:nvPr/>
        </p:nvSpPr>
        <p:spPr bwMode="auto">
          <a:xfrm>
            <a:off x="1944624" y="408432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1" name="Line 27"/>
          <p:cNvSpPr>
            <a:spLocks noChangeShapeType="1"/>
          </p:cNvSpPr>
          <p:nvPr/>
        </p:nvSpPr>
        <p:spPr bwMode="auto">
          <a:xfrm>
            <a:off x="6059424" y="408432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2" name="Text Box 28"/>
          <p:cNvSpPr txBox="1">
            <a:spLocks noChangeArrowheads="1"/>
          </p:cNvSpPr>
          <p:nvPr/>
        </p:nvSpPr>
        <p:spPr bwMode="auto">
          <a:xfrm>
            <a:off x="3889564" y="3809681"/>
            <a:ext cx="2663319"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ym typeface="Symbol" panose="05050102010706020507" pitchFamily="18" charset="2"/>
              </a:rPr>
              <a:t></a:t>
            </a:r>
            <a:r>
              <a:rPr lang="en-US" altLang="zh-CN" sz="2800" b="1" dirty="0"/>
              <a:t> Phone DB</a:t>
            </a:r>
          </a:p>
        </p:txBody>
      </p:sp>
      <p:sp>
        <p:nvSpPr>
          <p:cNvPr id="42013" name="Text Box 29"/>
          <p:cNvSpPr txBox="1">
            <a:spLocks noChangeArrowheads="1"/>
          </p:cNvSpPr>
          <p:nvPr/>
        </p:nvSpPr>
        <p:spPr bwMode="auto">
          <a:xfrm>
            <a:off x="2097024" y="4389120"/>
            <a:ext cx="9790176"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5000"/>
              </a:lnSpc>
              <a:spcBef>
                <a:spcPct val="50000"/>
              </a:spcBef>
            </a:pPr>
            <a:r>
              <a:rPr lang="en-US" altLang="zh-CN" sz="2800" b="1" dirty="0">
                <a:latin typeface="Times New Roman" panose="02020603050405020304" pitchFamily="18" charset="0"/>
                <a:cs typeface="Times New Roman" panose="02020603050405020304" pitchFamily="18" charset="0"/>
              </a:rPr>
              <a:t>members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members’:  P Person</a:t>
            </a:r>
          </a:p>
          <a:p>
            <a:pPr>
              <a:lnSpc>
                <a:spcPct val="55000"/>
              </a:lnSpc>
              <a:spcBef>
                <a:spcPct val="50000"/>
              </a:spcBef>
            </a:pP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 , </a:t>
            </a: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Person</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rPr>
              <a:t>phone</a:t>
            </a:r>
            <a:endParaRPr lang="en-US" altLang="zh-CN" sz="2800" b="1" dirty="0">
              <a:latin typeface="Times New Roman" panose="02020603050405020304" pitchFamily="18" charset="0"/>
              <a:cs typeface="Times New Roman" panose="02020603050405020304" pitchFamily="18" charset="0"/>
            </a:endParaRPr>
          </a:p>
        </p:txBody>
      </p:sp>
      <p:sp>
        <p:nvSpPr>
          <p:cNvPr id="42014" name="Line 30"/>
          <p:cNvSpPr>
            <a:spLocks noChangeShapeType="1"/>
          </p:cNvSpPr>
          <p:nvPr/>
        </p:nvSpPr>
        <p:spPr bwMode="auto">
          <a:xfrm>
            <a:off x="1944624" y="5303520"/>
            <a:ext cx="624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5" name="Text Box 31"/>
          <p:cNvSpPr txBox="1">
            <a:spLocks noChangeArrowheads="1"/>
          </p:cNvSpPr>
          <p:nvPr/>
        </p:nvSpPr>
        <p:spPr bwMode="auto">
          <a:xfrm>
            <a:off x="2123708" y="5303520"/>
            <a:ext cx="7162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Times New Roman" panose="02020603050405020304" pitchFamily="18" charset="0"/>
                <a:cs typeface="Times New Roman" panose="02020603050405020304" pitchFamily="18" charset="0"/>
              </a:rPr>
              <a:t>dom</a:t>
            </a:r>
            <a:r>
              <a:rPr lang="en-US" altLang="zh-CN"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members</a:t>
            </a:r>
            <a:endParaRPr lang="en-US" altLang="zh-CN" b="1" dirty="0">
              <a:latin typeface="Times New Roman" panose="02020603050405020304" pitchFamily="18" charset="0"/>
              <a:cs typeface="Times New Roman" panose="02020603050405020304" pitchFamily="18" charset="0"/>
            </a:endParaRPr>
          </a:p>
          <a:p>
            <a:pPr>
              <a:spcBef>
                <a:spcPct val="50000"/>
              </a:spcBef>
            </a:pPr>
            <a:r>
              <a:rPr lang="en-US" altLang="zh-CN" b="1" dirty="0" err="1">
                <a:latin typeface="Times New Roman" panose="02020603050405020304" pitchFamily="18" charset="0"/>
                <a:cs typeface="Times New Roman" panose="02020603050405020304" pitchFamily="18" charset="0"/>
              </a:rPr>
              <a:t>dom</a:t>
            </a:r>
            <a:r>
              <a:rPr lang="en-US" altLang="zh-CN"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hasphone</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members’</a:t>
            </a:r>
          </a:p>
        </p:txBody>
      </p:sp>
      <p:sp>
        <p:nvSpPr>
          <p:cNvPr id="42016" name="Line 32"/>
          <p:cNvSpPr>
            <a:spLocks noChangeShapeType="1"/>
          </p:cNvSpPr>
          <p:nvPr/>
        </p:nvSpPr>
        <p:spPr bwMode="auto">
          <a:xfrm>
            <a:off x="1944624" y="6675120"/>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69453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48551" y="1146366"/>
            <a:ext cx="111906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cs typeface="Times New Roman" panose="02020603050405020304" pitchFamily="18" charset="0"/>
              </a:rPr>
              <a:t>前面</a:t>
            </a:r>
            <a:r>
              <a:rPr lang="zh-CN" altLang="en-US" sz="2800" b="1" dirty="0">
                <a:latin typeface="Times New Roman" panose="02020603050405020304" pitchFamily="18" charset="0"/>
                <a:cs typeface="Times New Roman" panose="02020603050405020304" pitchFamily="18" charset="0"/>
              </a:rPr>
              <a:t>指出某些操作会改变</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的状态，但有些操作，如查询操作等，则不会改变</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的状态，用</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rPr>
              <a:t>phoneDB</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表示</a:t>
            </a:r>
            <a:r>
              <a:rPr lang="en-US" altLang="zh-CN" sz="2800" b="1" dirty="0" err="1">
                <a:latin typeface="Times New Roman" panose="02020603050405020304" pitchFamily="18" charset="0"/>
                <a:cs typeface="Times New Roman" panose="02020603050405020304" pitchFamily="18" charset="0"/>
              </a:rPr>
              <a:t>phoneDB</a:t>
            </a:r>
            <a:r>
              <a:rPr lang="zh-CN" altLang="en-US" sz="2800" b="1" dirty="0">
                <a:latin typeface="Times New Roman" panose="02020603050405020304" pitchFamily="18" charset="0"/>
                <a:cs typeface="Times New Roman" panose="02020603050405020304" pitchFamily="18" charset="0"/>
              </a:rPr>
              <a:t>的状态没有发生变化。</a:t>
            </a:r>
          </a:p>
        </p:txBody>
      </p:sp>
      <p:sp>
        <p:nvSpPr>
          <p:cNvPr id="43011" name="Line 3"/>
          <p:cNvSpPr>
            <a:spLocks noChangeShapeType="1"/>
          </p:cNvSpPr>
          <p:nvPr/>
        </p:nvSpPr>
        <p:spPr bwMode="auto">
          <a:xfrm>
            <a:off x="2771092" y="2724151"/>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2" name="Line 4"/>
          <p:cNvSpPr>
            <a:spLocks noChangeShapeType="1"/>
          </p:cNvSpPr>
          <p:nvPr/>
        </p:nvSpPr>
        <p:spPr bwMode="auto">
          <a:xfrm>
            <a:off x="2771091" y="2724151"/>
            <a:ext cx="19326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4" name="Text Box 6"/>
          <p:cNvSpPr txBox="1">
            <a:spLocks noChangeArrowheads="1"/>
          </p:cNvSpPr>
          <p:nvPr/>
        </p:nvSpPr>
        <p:spPr bwMode="auto">
          <a:xfrm>
            <a:off x="4599892" y="2419351"/>
            <a:ext cx="247376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err="1">
                <a:latin typeface="Times New Roman" panose="02020603050405020304" pitchFamily="18" charset="0"/>
                <a:cs typeface="Times New Roman" panose="02020603050405020304" pitchFamily="18" charset="0"/>
              </a:rPr>
              <a:t>phoneDB</a:t>
            </a:r>
            <a:endParaRPr lang="en-US" altLang="zh-CN" sz="3200" b="1" dirty="0">
              <a:latin typeface="Times New Roman" panose="02020603050405020304" pitchFamily="18" charset="0"/>
              <a:cs typeface="Times New Roman" panose="02020603050405020304" pitchFamily="18" charset="0"/>
            </a:endParaRPr>
          </a:p>
        </p:txBody>
      </p:sp>
      <p:sp>
        <p:nvSpPr>
          <p:cNvPr id="43015" name="Line 7"/>
          <p:cNvSpPr>
            <a:spLocks noChangeShapeType="1"/>
          </p:cNvSpPr>
          <p:nvPr/>
        </p:nvSpPr>
        <p:spPr bwMode="auto">
          <a:xfrm>
            <a:off x="6809691" y="2724151"/>
            <a:ext cx="19326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6" name="Text Box 8"/>
          <p:cNvSpPr txBox="1">
            <a:spLocks noChangeArrowheads="1"/>
          </p:cNvSpPr>
          <p:nvPr/>
        </p:nvSpPr>
        <p:spPr bwMode="auto">
          <a:xfrm>
            <a:off x="3152092" y="2876551"/>
            <a:ext cx="5797894"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phoneDB</a:t>
            </a:r>
            <a:endParaRPr lang="en-US" altLang="zh-CN" sz="2800" b="1" dirty="0">
              <a:latin typeface="Times New Roman" panose="02020603050405020304" pitchFamily="18" charset="0"/>
              <a:cs typeface="Times New Roman" panose="02020603050405020304" pitchFamily="18" charset="0"/>
            </a:endParaRPr>
          </a:p>
        </p:txBody>
      </p:sp>
      <p:sp>
        <p:nvSpPr>
          <p:cNvPr id="43017" name="Line 9"/>
          <p:cNvSpPr>
            <a:spLocks noChangeShapeType="1"/>
          </p:cNvSpPr>
          <p:nvPr/>
        </p:nvSpPr>
        <p:spPr bwMode="auto">
          <a:xfrm>
            <a:off x="2923491" y="3562351"/>
            <a:ext cx="58751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8" name="Text Box 10"/>
          <p:cNvSpPr txBox="1">
            <a:spLocks noChangeArrowheads="1"/>
          </p:cNvSpPr>
          <p:nvPr/>
        </p:nvSpPr>
        <p:spPr bwMode="auto">
          <a:xfrm>
            <a:off x="3075891" y="3867152"/>
            <a:ext cx="5875199"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pPr>
            <a:r>
              <a:rPr lang="en-US" altLang="zh-CN" sz="2800" b="1" dirty="0">
                <a:latin typeface="Times New Roman" panose="02020603050405020304" pitchFamily="18" charset="0"/>
                <a:cs typeface="Times New Roman" panose="02020603050405020304" pitchFamily="18" charset="0"/>
              </a:rPr>
              <a:t>members’=members</a:t>
            </a:r>
          </a:p>
          <a:p>
            <a:pPr>
              <a:lnSpc>
                <a:spcPct val="50000"/>
              </a:lnSpc>
              <a:spcBef>
                <a:spcPct val="50000"/>
              </a:spcBef>
            </a:pPr>
            <a:r>
              <a:rPr lang="en-US" altLang="zh-CN" sz="2800" b="1" dirty="0" err="1">
                <a:latin typeface="Times New Roman" panose="02020603050405020304" pitchFamily="18" charset="0"/>
                <a:cs typeface="Times New Roman" panose="02020603050405020304" pitchFamily="18" charset="0"/>
              </a:rPr>
              <a:t>hasphones</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hasphones</a:t>
            </a:r>
            <a:endParaRPr lang="en-US" altLang="zh-CN" sz="2800" b="1" dirty="0">
              <a:latin typeface="Times New Roman" panose="02020603050405020304" pitchFamily="18" charset="0"/>
              <a:cs typeface="Times New Roman" panose="02020603050405020304" pitchFamily="18" charset="0"/>
            </a:endParaRPr>
          </a:p>
        </p:txBody>
      </p:sp>
      <p:sp>
        <p:nvSpPr>
          <p:cNvPr id="43019" name="Line 11"/>
          <p:cNvSpPr>
            <a:spLocks noChangeShapeType="1"/>
          </p:cNvSpPr>
          <p:nvPr/>
        </p:nvSpPr>
        <p:spPr bwMode="auto">
          <a:xfrm>
            <a:off x="2771092" y="4857751"/>
            <a:ext cx="60298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标题 1"/>
          <p:cNvSpPr txBox="1">
            <a:spLocks/>
          </p:cNvSpPr>
          <p:nvPr/>
        </p:nvSpPr>
        <p:spPr>
          <a:xfrm>
            <a:off x="548551" y="341421"/>
            <a:ext cx="10223172" cy="87854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192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356961" y="936650"/>
            <a:ext cx="11547492" cy="5715000"/>
          </a:xfrm>
        </p:spPr>
        <p:txBody>
          <a:bodyPr/>
          <a:lstStyle/>
          <a:p>
            <a:pPr marL="0" indent="0"/>
            <a:r>
              <a:rPr lang="zh-CN" altLang="en-US" sz="3200" b="1" dirty="0">
                <a:latin typeface="+mn-ea"/>
                <a:ea typeface="+mn-ea"/>
              </a:rPr>
              <a:t>初始状态模式</a:t>
            </a:r>
          </a:p>
          <a:p>
            <a:pPr marL="0" indent="0">
              <a:buNone/>
            </a:pPr>
            <a:r>
              <a:rPr lang="zh-CN" altLang="en-US" b="1" dirty="0"/>
              <a:t>       </a:t>
            </a:r>
            <a:r>
              <a:rPr lang="zh-CN" altLang="en-US" sz="2400" b="1" dirty="0">
                <a:latin typeface="Times New Roman" panose="02020603050405020304" pitchFamily="18" charset="0"/>
                <a:cs typeface="Times New Roman" panose="02020603050405020304" pitchFamily="18" charset="0"/>
              </a:rPr>
              <a:t>在定义系统状态</a:t>
            </a:r>
            <a:r>
              <a:rPr lang="en-US" altLang="zh-CN" sz="2400" b="1" dirty="0" err="1">
                <a:latin typeface="Times New Roman" panose="02020603050405020304" pitchFamily="18" charset="0"/>
                <a:cs typeface="Times New Roman" panose="02020603050405020304" pitchFamily="18" charset="0"/>
              </a:rPr>
              <a:t>PhoneDB</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时，一件非常重要的工作是定义系统的初始状态</a:t>
            </a:r>
            <a:r>
              <a:rPr lang="en-US" altLang="zh-CN" sz="2400" b="1" dirty="0" err="1">
                <a:latin typeface="Times New Roman" panose="02020603050405020304" pitchFamily="18" charset="0"/>
                <a:cs typeface="Times New Roman" panose="02020603050405020304" pitchFamily="18" charset="0"/>
              </a:rPr>
              <a:t>InitPhoneDB</a:t>
            </a:r>
            <a:r>
              <a:rPr lang="zh-CN" altLang="en-US" sz="2400" b="1" dirty="0">
                <a:latin typeface="Times New Roman" panose="02020603050405020304" pitchFamily="18" charset="0"/>
                <a:cs typeface="Times New Roman" panose="02020603050405020304" pitchFamily="18" charset="0"/>
              </a:rPr>
              <a:t>，它没有前状态。</a:t>
            </a:r>
          </a:p>
          <a:p>
            <a:pPr marL="0" indent="0">
              <a:buNone/>
            </a:pPr>
            <a:r>
              <a:rPr lang="zh-CN" altLang="en-US" sz="2400" b="1" dirty="0" smtClean="0">
                <a:latin typeface="Times New Roman" panose="02020603050405020304" pitchFamily="18" charset="0"/>
                <a:cs typeface="Times New Roman" panose="02020603050405020304" pitchFamily="18" charset="0"/>
              </a:rPr>
              <a:t>       例如</a:t>
            </a:r>
            <a:r>
              <a:rPr lang="zh-CN" altLang="en-US" sz="2400" b="1" dirty="0">
                <a:latin typeface="Times New Roman" panose="02020603050405020304" pitchFamily="18" charset="0"/>
                <a:cs typeface="Times New Roman" panose="02020603050405020304" pitchFamily="18" charset="0"/>
              </a:rPr>
              <a:t>，电话号码数据库的初始状态模式为：</a:t>
            </a:r>
          </a:p>
        </p:txBody>
      </p:sp>
      <p:sp>
        <p:nvSpPr>
          <p:cNvPr id="121860" name="Line 4"/>
          <p:cNvSpPr>
            <a:spLocks noChangeShapeType="1"/>
          </p:cNvSpPr>
          <p:nvPr/>
        </p:nvSpPr>
        <p:spPr bwMode="auto">
          <a:xfrm>
            <a:off x="2279650" y="3302000"/>
            <a:ext cx="2133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1" name="Text Box 5"/>
          <p:cNvSpPr txBox="1">
            <a:spLocks noChangeArrowheads="1"/>
          </p:cNvSpPr>
          <p:nvPr/>
        </p:nvSpPr>
        <p:spPr bwMode="auto">
          <a:xfrm>
            <a:off x="4565650" y="29972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InitPhoneDB</a:t>
            </a:r>
          </a:p>
        </p:txBody>
      </p:sp>
      <p:sp>
        <p:nvSpPr>
          <p:cNvPr id="121862" name="Line 6"/>
          <p:cNvSpPr>
            <a:spLocks noChangeShapeType="1"/>
          </p:cNvSpPr>
          <p:nvPr/>
        </p:nvSpPr>
        <p:spPr bwMode="auto">
          <a:xfrm>
            <a:off x="7004050" y="3302000"/>
            <a:ext cx="1905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3" name="Line 7"/>
          <p:cNvSpPr>
            <a:spLocks noChangeShapeType="1"/>
          </p:cNvSpPr>
          <p:nvPr/>
        </p:nvSpPr>
        <p:spPr bwMode="auto">
          <a:xfrm>
            <a:off x="2279650" y="3302000"/>
            <a:ext cx="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4" name="Rectangle 8"/>
          <p:cNvSpPr>
            <a:spLocks noChangeArrowheads="1"/>
          </p:cNvSpPr>
          <p:nvPr/>
        </p:nvSpPr>
        <p:spPr bwMode="auto">
          <a:xfrm>
            <a:off x="2660650" y="3606800"/>
            <a:ext cx="1860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PhoneDB</a:t>
            </a:r>
            <a:r>
              <a:rPr lang="en-US" altLang="zh-CN" sz="2800"/>
              <a:t>’</a:t>
            </a:r>
          </a:p>
        </p:txBody>
      </p:sp>
      <p:sp>
        <p:nvSpPr>
          <p:cNvPr id="121865" name="Line 9"/>
          <p:cNvSpPr>
            <a:spLocks noChangeShapeType="1"/>
          </p:cNvSpPr>
          <p:nvPr/>
        </p:nvSpPr>
        <p:spPr bwMode="auto">
          <a:xfrm flipV="1">
            <a:off x="2279650" y="4130675"/>
            <a:ext cx="6629400" cy="95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6" name="Text Box 10"/>
          <p:cNvSpPr txBox="1">
            <a:spLocks noChangeArrowheads="1"/>
          </p:cNvSpPr>
          <p:nvPr/>
        </p:nvSpPr>
        <p:spPr bwMode="auto">
          <a:xfrm>
            <a:off x="2736850" y="4445000"/>
            <a:ext cx="579120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2800" b="1"/>
              <a:t>members’={   }</a:t>
            </a:r>
          </a:p>
          <a:p>
            <a:pPr>
              <a:lnSpc>
                <a:spcPct val="50000"/>
              </a:lnSpc>
              <a:spcBef>
                <a:spcPct val="50000"/>
              </a:spcBef>
            </a:pPr>
            <a:r>
              <a:rPr lang="en-US" altLang="zh-CN" sz="2800" b="1"/>
              <a:t>hasphones’={  }</a:t>
            </a:r>
          </a:p>
        </p:txBody>
      </p:sp>
      <p:sp>
        <p:nvSpPr>
          <p:cNvPr id="121867" name="Line 11"/>
          <p:cNvSpPr>
            <a:spLocks noChangeShapeType="1"/>
          </p:cNvSpPr>
          <p:nvPr/>
        </p:nvSpPr>
        <p:spPr bwMode="auto">
          <a:xfrm>
            <a:off x="2279650" y="5283200"/>
            <a:ext cx="6629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标题 1"/>
          <p:cNvSpPr>
            <a:spLocks noGrp="1"/>
          </p:cNvSpPr>
          <p:nvPr>
            <p:ph type="title"/>
          </p:nvPr>
        </p:nvSpPr>
        <p:spPr>
          <a:xfrm>
            <a:off x="356961" y="23146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83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300" y="383707"/>
            <a:ext cx="9404723" cy="824753"/>
          </a:xfrm>
        </p:spPr>
        <p:txBody>
          <a:bodyPr/>
          <a:lstStyle/>
          <a:p>
            <a:r>
              <a:rPr lang="en-US" altLang="zh-CN" dirty="0" smtClean="0">
                <a:solidFill>
                  <a:schemeClr val="accent2">
                    <a:lumMod val="40000"/>
                    <a:lumOff val="60000"/>
                  </a:schemeClr>
                </a:solidFill>
              </a:rPr>
              <a:t>1 </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4" name="内容占位符 2"/>
          <p:cNvSpPr txBox="1">
            <a:spLocks/>
          </p:cNvSpPr>
          <p:nvPr/>
        </p:nvSpPr>
        <p:spPr>
          <a:xfrm>
            <a:off x="360301" y="1277471"/>
            <a:ext cx="11561406" cy="5442506"/>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lvl="0">
              <a:buClr>
                <a:srgbClr val="D6ECFF"/>
              </a:buClr>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形式化方法的研究</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和应用已有</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30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多年的历史。最早的产生是由</a:t>
            </a:r>
            <a:r>
              <a:rPr kumimoji="0" lang="en-US" sz="3000" b="0" i="0" u="none" strike="noStrike" kern="1200" cap="none" spc="0" normalizeH="0" baseline="0" noProof="0" dirty="0" err="1" smtClean="0">
                <a:ln>
                  <a:noFill/>
                </a:ln>
                <a:solidFill>
                  <a:sysClr val="window" lastClr="FFFFFF"/>
                </a:solidFill>
                <a:effectLst/>
                <a:uLnTx/>
                <a:uFillTx/>
                <a:latin typeface="Times New Roman" panose="02020603050405020304" pitchFamily="18" charset="0"/>
                <a:cs typeface="Times New Roman" panose="02020603050405020304" pitchFamily="18" charset="0"/>
              </a:rPr>
              <a:t>Dijkstra</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Hoare</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在程序验证方法的工作，以及</a:t>
            </a:r>
            <a:r>
              <a:rPr kumimoji="0" 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Scott</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3000" b="0" i="0" u="none" strike="noStrike" kern="1200" cap="none" spc="0" normalizeH="0" baseline="0" noProof="0" dirty="0" err="1" smtClean="0">
                <a:ln>
                  <a:noFill/>
                </a:ln>
                <a:solidFill>
                  <a:sysClr val="window" lastClr="FFFFFF"/>
                </a:solidFill>
                <a:effectLst/>
                <a:uLnTx/>
                <a:uFillTx/>
                <a:latin typeface="Times New Roman" panose="02020603050405020304" pitchFamily="18" charset="0"/>
                <a:cs typeface="Times New Roman" panose="02020603050405020304" pitchFamily="18" charset="0"/>
              </a:rPr>
              <a:t>Stratchery</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和其他学者在程序语义方法的工作基础上发展起来的</a:t>
            </a:r>
            <a:r>
              <a:rPr lang="zh-CN" altLang="en-US" dirty="0">
                <a:solidFill>
                  <a:sysClr val="window" lastClr="FFFFFF"/>
                </a:solidFill>
                <a:latin typeface="Times New Roman" panose="02020603050405020304" pitchFamily="18" charset="0"/>
                <a:cs typeface="Times New Roman" panose="02020603050405020304" pitchFamily="18" charset="0"/>
              </a:rPr>
              <a:t>。形式化技术已经成为计算机科学的一个重要分支和研究领域，其作用相当于传统工程设计（如计算流体动力学，</a:t>
            </a:r>
            <a:r>
              <a:rPr lang="en-US" altLang="zh-CN" dirty="0">
                <a:solidFill>
                  <a:sysClr val="window" lastClr="FFFFFF"/>
                </a:solidFill>
                <a:latin typeface="Times New Roman" panose="02020603050405020304" pitchFamily="18" charset="0"/>
                <a:cs typeface="Times New Roman" panose="02020603050405020304" pitchFamily="18" charset="0"/>
              </a:rPr>
              <a:t>CFD</a:t>
            </a:r>
            <a:r>
              <a:rPr lang="zh-CN" altLang="en-US" dirty="0">
                <a:solidFill>
                  <a:sysClr val="window" lastClr="FFFFFF"/>
                </a:solidFill>
                <a:latin typeface="Times New Roman" panose="02020603050405020304" pitchFamily="18" charset="0"/>
                <a:cs typeface="Times New Roman" panose="02020603050405020304" pitchFamily="18" charset="0"/>
              </a:rPr>
              <a:t>）在航空设计中的作用</a:t>
            </a:r>
            <a:r>
              <a:rPr lang="zh-CN" altLang="en-US" dirty="0" smtClean="0">
                <a:solidFill>
                  <a:sysClr val="window" lastClr="FFFFFF"/>
                </a:solidFill>
                <a:latin typeface="Times New Roman" panose="02020603050405020304" pitchFamily="18" charset="0"/>
                <a:cs typeface="Times New Roman" panose="02020603050405020304" pitchFamily="18" charset="0"/>
              </a:rPr>
              <a:t>。</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zh-CN" altLang="en-US" sz="3000" b="1" i="0" u="none" strike="noStrike" kern="1200" cap="none" spc="0" normalizeH="0" baseline="0" noProof="0" dirty="0" smtClean="0">
                <a:ln>
                  <a:noFill/>
                </a:ln>
                <a:solidFill>
                  <a:srgbClr val="FFFF00"/>
                </a:solidFill>
                <a:effectLst/>
                <a:uLnTx/>
                <a:uFillTx/>
                <a:latin typeface="Corbel"/>
                <a:ea typeface="宋体" panose="02010600030101010101" pitchFamily="2" charset="-122"/>
              </a:rPr>
              <a:t>形式化方法通过形式化和规范化的数学理论，用描述“做什么”来取代“怎么做”，其基本思想是对系统建立一个数学模型，研究和提供一种基于数学的或形式语义的规格说明语言，用这种语言严格地描述说开发的软件</a:t>
            </a:r>
            <a:r>
              <a:rPr kumimoji="0" lang="zh-CN" altLang="en-US" sz="30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模型，并由自动程序设计的加工模型来得到可执行的代码。</a:t>
            </a:r>
          </a:p>
          <a:p>
            <a:pPr lvl="0">
              <a:buClr>
                <a:srgbClr val="D6ECFF"/>
              </a:buClr>
            </a:pPr>
            <a:r>
              <a:rPr lang="zh-CN" altLang="en-US" dirty="0">
                <a:solidFill>
                  <a:sysClr val="window" lastClr="FFFFFF"/>
                </a:solidFill>
                <a:latin typeface="Times New Roman" panose="02020603050405020304" pitchFamily="18" charset="0"/>
                <a:cs typeface="Times New Roman" panose="02020603050405020304" pitchFamily="18" charset="0"/>
              </a:rPr>
              <a:t>一种定义 </a:t>
            </a:r>
            <a:r>
              <a:rPr lang="en-US" altLang="zh-CN" dirty="0">
                <a:solidFill>
                  <a:sysClr val="window" lastClr="FFFFFF"/>
                </a:solidFill>
                <a:latin typeface="Times New Roman" panose="02020603050405020304" pitchFamily="18" charset="0"/>
                <a:cs typeface="Times New Roman" panose="02020603050405020304" pitchFamily="18" charset="0"/>
              </a:rPr>
              <a:t>(Nancy </a:t>
            </a:r>
            <a:r>
              <a:rPr lang="en-US" altLang="zh-CN" dirty="0" err="1">
                <a:solidFill>
                  <a:sysClr val="window" lastClr="FFFFFF"/>
                </a:solidFill>
                <a:latin typeface="Times New Roman" panose="02020603050405020304" pitchFamily="18" charset="0"/>
                <a:cs typeface="Times New Roman" panose="02020603050405020304" pitchFamily="18" charset="0"/>
              </a:rPr>
              <a:t>Leveson</a:t>
            </a:r>
            <a:r>
              <a:rPr lang="en-US" altLang="zh-CN" dirty="0">
                <a:solidFill>
                  <a:sysClr val="window" lastClr="FFFFFF"/>
                </a:solidFill>
                <a:latin typeface="Times New Roman" panose="02020603050405020304" pitchFamily="18" charset="0"/>
                <a:cs typeface="Times New Roman" panose="02020603050405020304" pitchFamily="18" charset="0"/>
              </a:rPr>
              <a:t> 1990</a:t>
            </a:r>
            <a:r>
              <a:rPr lang="en-US" altLang="zh-CN" dirty="0" smtClean="0">
                <a:solidFill>
                  <a:sysClr val="window" lastClr="FFFFFF"/>
                </a:solidFill>
                <a:latin typeface="Times New Roman" panose="02020603050405020304" pitchFamily="18" charset="0"/>
                <a:cs typeface="Times New Roman" panose="02020603050405020304" pitchFamily="18" charset="0"/>
              </a:rPr>
              <a:t>):     </a:t>
            </a:r>
            <a:r>
              <a:rPr lang="en-US" altLang="zh-CN" dirty="0">
                <a:solidFill>
                  <a:sysClr val="window" lastClr="FFFFFF"/>
                </a:solidFill>
                <a:latin typeface="Times New Roman" panose="02020603050405020304" pitchFamily="18" charset="0"/>
                <a:cs typeface="Times New Roman" panose="02020603050405020304" pitchFamily="18" charset="0"/>
              </a:rPr>
              <a:t>A broad view of formal methods includes all applications of (primarily) discrete mathematics to software engineering problems. This application usually involves modeling and analysis where the models and analysis procedures are derived from or defined by an underlying mathematically-precise foundation.</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endParaRPr kumimoji="0" lang="zh-CN" altLang="en-US" sz="3000" b="0" i="0" u="none" strike="noStrike" kern="1200" cap="none" spc="0" normalizeH="0" baseline="0" noProof="0" dirty="0">
              <a:ln>
                <a:noFill/>
              </a:ln>
              <a:solidFill>
                <a:sysClr val="window" lastClr="FFFFFF"/>
              </a:solidFill>
              <a:effectLst/>
              <a:uLnTx/>
              <a:uFillTx/>
              <a:latin typeface="Corbel"/>
              <a:ea typeface="宋体" panose="02010600030101010101" pitchFamily="2" charset="-122"/>
            </a:endParaRPr>
          </a:p>
        </p:txBody>
      </p:sp>
    </p:spTree>
    <p:extLst>
      <p:ext uri="{BB962C8B-B14F-4D97-AF65-F5344CB8AC3E}">
        <p14:creationId xmlns:p14="http://schemas.microsoft.com/office/powerpoint/2010/main" val="2666149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91506" y="1087904"/>
            <a:ext cx="11887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Z</a:t>
            </a:r>
            <a:r>
              <a:rPr lang="zh-CN" altLang="en-US" sz="2800" b="1" dirty="0">
                <a:latin typeface="Times New Roman" panose="02020603050405020304" pitchFamily="18" charset="0"/>
                <a:cs typeface="Times New Roman" panose="02020603050405020304" pitchFamily="18" charset="0"/>
              </a:rPr>
              <a:t>中，可以方便地使用</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或表示来对相关的模式进行描述。例如，为某人分配一个未被使用的电话，该操作模式用</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addEntry</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刻划：</a:t>
            </a:r>
          </a:p>
        </p:txBody>
      </p:sp>
      <p:sp>
        <p:nvSpPr>
          <p:cNvPr id="44035" name="Line 3"/>
          <p:cNvSpPr>
            <a:spLocks noChangeShapeType="1"/>
          </p:cNvSpPr>
          <p:nvPr/>
        </p:nvSpPr>
        <p:spPr bwMode="auto">
          <a:xfrm>
            <a:off x="2362200" y="2438400"/>
            <a:ext cx="0" cy="38631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 name="Line 4"/>
          <p:cNvSpPr>
            <a:spLocks noChangeShapeType="1"/>
          </p:cNvSpPr>
          <p:nvPr/>
        </p:nvSpPr>
        <p:spPr bwMode="auto">
          <a:xfrm>
            <a:off x="2362200" y="24384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 name="Text Box 6"/>
          <p:cNvSpPr txBox="1">
            <a:spLocks noChangeArrowheads="1"/>
          </p:cNvSpPr>
          <p:nvPr/>
        </p:nvSpPr>
        <p:spPr bwMode="auto">
          <a:xfrm>
            <a:off x="3886200" y="2133600"/>
            <a:ext cx="198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ym typeface="Symbol" panose="05050102010706020507" pitchFamily="18" charset="2"/>
              </a:rPr>
              <a:t>addEntry</a:t>
            </a:r>
          </a:p>
        </p:txBody>
      </p:sp>
      <p:sp>
        <p:nvSpPr>
          <p:cNvPr id="44039" name="Line 7"/>
          <p:cNvSpPr>
            <a:spLocks noChangeShapeType="1"/>
          </p:cNvSpPr>
          <p:nvPr/>
        </p:nvSpPr>
        <p:spPr bwMode="auto">
          <a:xfrm>
            <a:off x="5715000" y="24384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0" name="Text Box 8"/>
          <p:cNvSpPr txBox="1">
            <a:spLocks noChangeArrowheads="1"/>
          </p:cNvSpPr>
          <p:nvPr/>
        </p:nvSpPr>
        <p:spPr bwMode="auto">
          <a:xfrm>
            <a:off x="2667000" y="2590800"/>
            <a:ext cx="388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4041" name="Text Box 9"/>
          <p:cNvSpPr txBox="1">
            <a:spLocks noChangeArrowheads="1"/>
          </p:cNvSpPr>
          <p:nvPr/>
        </p:nvSpPr>
        <p:spPr bwMode="auto">
          <a:xfrm>
            <a:off x="2809336" y="2924950"/>
            <a:ext cx="4790536" cy="36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phoneDB</a:t>
            </a:r>
            <a:r>
              <a:rPr lang="zh-CN" altLang="en-US" sz="2800" b="1" dirty="0" smtClean="0">
                <a:solidFill>
                  <a:srgbClr val="FFFF00"/>
                </a:solidFill>
                <a:latin typeface="Times New Roman" panose="02020603050405020304" pitchFamily="18" charset="0"/>
                <a:cs typeface="Times New Roman" panose="02020603050405020304" pitchFamily="18" charset="0"/>
              </a:rPr>
              <a:t>（改变模式申明）</a:t>
            </a:r>
            <a:endParaRPr lang="en-US" altLang="zh-CN" sz="2800" b="1" dirty="0">
              <a:solidFill>
                <a:srgbClr val="FFFF00"/>
              </a:solidFill>
              <a:latin typeface="Times New Roman" panose="02020603050405020304" pitchFamily="18" charset="0"/>
              <a:cs typeface="Times New Roman" panose="02020603050405020304" pitchFamily="18" charset="0"/>
            </a:endParaRPr>
          </a:p>
        </p:txBody>
      </p:sp>
      <p:sp>
        <p:nvSpPr>
          <p:cNvPr id="44042" name="Text Box 10"/>
          <p:cNvSpPr txBox="1">
            <a:spLocks noChangeArrowheads="1"/>
          </p:cNvSpPr>
          <p:nvPr/>
        </p:nvSpPr>
        <p:spPr bwMode="auto">
          <a:xfrm>
            <a:off x="2743200" y="3429001"/>
            <a:ext cx="65379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pPr>
            <a:r>
              <a:rPr lang="en-US" altLang="zh-CN" sz="2800" b="1" dirty="0">
                <a:latin typeface="Times New Roman" panose="02020603050405020304" pitchFamily="18" charset="0"/>
                <a:cs typeface="Times New Roman" panose="02020603050405020304" pitchFamily="18" charset="0"/>
              </a:rPr>
              <a:t>name?: Person</a:t>
            </a:r>
          </a:p>
          <a:p>
            <a:pPr>
              <a:lnSpc>
                <a:spcPct val="50000"/>
              </a:lnSpc>
              <a:spcBef>
                <a:spcPct val="50000"/>
              </a:spcBef>
            </a:pPr>
            <a:r>
              <a:rPr lang="en-US" altLang="zh-CN" sz="2800" b="1" dirty="0" err="1">
                <a:latin typeface="Times New Roman" panose="02020603050405020304" pitchFamily="18" charset="0"/>
                <a:cs typeface="Times New Roman" panose="02020603050405020304" pitchFamily="18" charset="0"/>
              </a:rPr>
              <a:t>newnumber</a:t>
            </a:r>
            <a:r>
              <a:rPr lang="en-US" altLang="zh-CN" sz="2800" b="1" dirty="0">
                <a:latin typeface="Times New Roman" panose="02020603050405020304" pitchFamily="18" charset="0"/>
                <a:cs typeface="Times New Roman" panose="02020603050405020304" pitchFamily="18" charset="0"/>
              </a:rPr>
              <a:t>?: phone</a:t>
            </a:r>
          </a:p>
        </p:txBody>
      </p:sp>
      <p:sp>
        <p:nvSpPr>
          <p:cNvPr id="44043" name="Line 11"/>
          <p:cNvSpPr>
            <a:spLocks noChangeShapeType="1"/>
          </p:cNvSpPr>
          <p:nvPr/>
        </p:nvSpPr>
        <p:spPr bwMode="auto">
          <a:xfrm>
            <a:off x="2362200" y="4191000"/>
            <a:ext cx="640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44046" name="Text Box 14"/>
              <p:cNvSpPr txBox="1">
                <a:spLocks noChangeArrowheads="1"/>
              </p:cNvSpPr>
              <p:nvPr/>
            </p:nvSpPr>
            <p:spPr bwMode="auto">
              <a:xfrm>
                <a:off x="2743200" y="4521995"/>
                <a:ext cx="9841992" cy="16004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50000"/>
                  </a:lnSpc>
                  <a:spcBef>
                    <a:spcPct val="50000"/>
                  </a:spcBef>
                </a:pPr>
                <a:r>
                  <a:rPr lang="en-US" altLang="zh-CN" sz="2800" b="1" dirty="0">
                    <a:latin typeface="Times New Roman" panose="02020603050405020304" pitchFamily="18" charset="0"/>
                    <a:cs typeface="Times New Roman" panose="02020603050405020304" pitchFamily="18" charset="0"/>
                  </a:rPr>
                  <a:t>name?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members</a:t>
                </a:r>
              </a:p>
              <a:p>
                <a:pPr>
                  <a:lnSpc>
                    <a:spcPct val="50000"/>
                  </a:lnSpc>
                  <a:spcBef>
                    <a:spcPct val="50000"/>
                  </a:spcBef>
                </a:pPr>
                <a:r>
                  <a:rPr lang="en-US" altLang="zh-CN" sz="2800" b="1" dirty="0">
                    <a:latin typeface="Times New Roman" panose="02020603050405020304" pitchFamily="18" charset="0"/>
                    <a:cs typeface="Times New Roman" panose="02020603050405020304" pitchFamily="18" charset="0"/>
                  </a:rPr>
                  <a:t>name?</a:t>
                </a:r>
                <a14:m>
                  <m:oMath xmlns:m="http://schemas.openxmlformats.org/officeDocument/2006/math">
                    <m:r>
                      <a:rPr lang="en-US" altLang="zh-CN" sz="2800" b="1" i="1" dirty="0" smtClean="0">
                        <a:latin typeface="Cambria Math" panose="02040503050406030204" pitchFamily="18" charset="0"/>
                        <a:ea typeface="Cambria Math" panose="02040503050406030204" pitchFamily="18" charset="0"/>
                        <a:sym typeface="Euclid Extra" pitchFamily="18" charset="2"/>
                      </a:rPr>
                      <m:t>↦</m:t>
                    </m:r>
                  </m:oMath>
                </a14:m>
                <a:r>
                  <a:rPr lang="en-US" altLang="zh-CN" sz="2800" b="1" dirty="0">
                    <a:latin typeface="Times New Roman" panose="02020603050405020304" pitchFamily="18" charset="0"/>
                    <a:cs typeface="Times New Roman" panose="02020603050405020304" pitchFamily="18" charset="0"/>
                    <a:sym typeface="Euclid Extra" pitchFamily="18" charset="2"/>
                  </a:rPr>
                  <a:t> </a:t>
                </a:r>
                <a:r>
                  <a:rPr lang="en-US" altLang="zh-CN" sz="2800" b="1" dirty="0" err="1">
                    <a:latin typeface="Times New Roman" panose="02020603050405020304" pitchFamily="18" charset="0"/>
                    <a:cs typeface="Times New Roman" panose="02020603050405020304" pitchFamily="18" charset="0"/>
                    <a:sym typeface="Euclid Extra" pitchFamily="18" charset="2"/>
                  </a:rPr>
                  <a:t>newnumber</a:t>
                </a:r>
                <a:r>
                  <a:rPr lang="en-US" altLang="zh-CN" sz="2800" b="1" dirty="0">
                    <a:latin typeface="Times New Roman" panose="02020603050405020304" pitchFamily="18" charset="0"/>
                    <a:cs typeface="Times New Roman" panose="02020603050405020304" pitchFamily="18" charset="0"/>
                    <a:sym typeface="Euclid Extra" pitchFamily="18" charset="2"/>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pP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{name? </a:t>
                </a:r>
                <a:r>
                  <a:rPr lang="en-US" altLang="zh-CN" sz="28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800" b="1" dirty="0" smtClean="0">
                    <a:latin typeface="Times New Roman" panose="02020603050405020304" pitchFamily="18" charset="0"/>
                    <a:cs typeface="Times New Roman" panose="02020603050405020304" pitchFamily="18" charset="0"/>
                    <a:sym typeface="Euclid Extra" pitchFamily="18" charset="2"/>
                  </a:rPr>
                  <a:t> </a:t>
                </a:r>
                <a:r>
                  <a:rPr lang="en-US" altLang="zh-CN" sz="2800" b="1" dirty="0" err="1">
                    <a:latin typeface="Times New Roman" panose="02020603050405020304" pitchFamily="18" charset="0"/>
                    <a:cs typeface="Times New Roman" panose="02020603050405020304" pitchFamily="18" charset="0"/>
                    <a:sym typeface="Euclid Extra" pitchFamily="18" charset="2"/>
                  </a:rPr>
                  <a:t>newnumber</a:t>
                </a:r>
                <a:r>
                  <a:rPr lang="en-US" altLang="zh-CN" sz="2800" b="1" dirty="0">
                    <a:latin typeface="Times New Roman" panose="02020603050405020304" pitchFamily="18" charset="0"/>
                    <a:cs typeface="Times New Roman" panose="02020603050405020304" pitchFamily="18" charset="0"/>
                    <a:sym typeface="Euclid Extra" pitchFamily="18" charset="2"/>
                  </a:rPr>
                  <a:t>?}</a:t>
                </a:r>
              </a:p>
              <a:p>
                <a:pPr>
                  <a:lnSpc>
                    <a:spcPct val="50000"/>
                  </a:lnSpc>
                  <a:spcBef>
                    <a:spcPct val="50000"/>
                  </a:spcBef>
                </a:pPr>
                <a:r>
                  <a:rPr lang="en-US" altLang="zh-CN" sz="2800" b="1" dirty="0">
                    <a:latin typeface="Times New Roman" panose="02020603050405020304" pitchFamily="18" charset="0"/>
                    <a:cs typeface="Times New Roman" panose="02020603050405020304" pitchFamily="18" charset="0"/>
                    <a:sym typeface="Euclid Extra" pitchFamily="18" charset="2"/>
                  </a:rPr>
                  <a:t>members’=members</a:t>
                </a:r>
              </a:p>
            </p:txBody>
          </p:sp>
        </mc:Choice>
        <mc:Fallback xmlns="">
          <p:sp>
            <p:nvSpPr>
              <p:cNvPr id="44046" name="Text Box 14"/>
              <p:cNvSpPr txBox="1">
                <a:spLocks noRot="1" noChangeAspect="1" noMove="1" noResize="1" noEditPoints="1" noAdjustHandles="1" noChangeArrowheads="1" noChangeShapeType="1" noTextEdit="1"/>
              </p:cNvSpPr>
              <p:nvPr/>
            </p:nvSpPr>
            <p:spPr bwMode="auto">
              <a:xfrm>
                <a:off x="2743200" y="4521995"/>
                <a:ext cx="9841992" cy="1600438"/>
              </a:xfrm>
              <a:prstGeom prst="rect">
                <a:avLst/>
              </a:prstGeom>
              <a:blipFill rotWithShape="0">
                <a:blip r:embed="rId2"/>
                <a:stretch>
                  <a:fillRect l="-1238" t="-16031" b="-118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4048" name="Line 16"/>
          <p:cNvSpPr>
            <a:spLocks noChangeShapeType="1"/>
          </p:cNvSpPr>
          <p:nvPr/>
        </p:nvSpPr>
        <p:spPr bwMode="auto">
          <a:xfrm>
            <a:off x="2362200" y="6301596"/>
            <a:ext cx="65747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标题 1"/>
          <p:cNvSpPr txBox="1">
            <a:spLocks/>
          </p:cNvSpPr>
          <p:nvPr/>
        </p:nvSpPr>
        <p:spPr>
          <a:xfrm>
            <a:off x="367396" y="217691"/>
            <a:ext cx="10223172" cy="87854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4" name="Text Box 13"/>
          <p:cNvSpPr txBox="1">
            <a:spLocks noChangeArrowheads="1"/>
          </p:cNvSpPr>
          <p:nvPr/>
        </p:nvSpPr>
        <p:spPr bwMode="auto">
          <a:xfrm>
            <a:off x="8834907" y="2019121"/>
            <a:ext cx="3078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FFFF00"/>
                </a:solidFill>
              </a:rPr>
              <a:t>?  </a:t>
            </a:r>
            <a:r>
              <a:rPr lang="zh-CN" altLang="en-US" sz="2000" b="1" dirty="0">
                <a:solidFill>
                  <a:srgbClr val="FFFF00"/>
                </a:solidFill>
              </a:rPr>
              <a:t>表示输入</a:t>
            </a:r>
            <a:r>
              <a:rPr lang="en-US" altLang="zh-CN" sz="2000" b="1" dirty="0">
                <a:solidFill>
                  <a:srgbClr val="FFFF00"/>
                </a:solidFill>
              </a:rPr>
              <a:t>,  !  </a:t>
            </a:r>
            <a:r>
              <a:rPr lang="zh-CN" altLang="en-US" sz="2000" b="1" dirty="0">
                <a:solidFill>
                  <a:srgbClr val="FFFF00"/>
                </a:solidFill>
              </a:rPr>
              <a:t>表示输出</a:t>
            </a:r>
            <a:r>
              <a:rPr lang="zh-CN" altLang="en-US" sz="2000" dirty="0">
                <a:solidFill>
                  <a:srgbClr val="FFFF00"/>
                </a:solidFill>
              </a:rPr>
              <a:t> </a:t>
            </a:r>
            <a:r>
              <a:rPr lang="en-US" altLang="zh-CN" sz="2000" dirty="0">
                <a:solidFill>
                  <a:srgbClr val="FFFF00"/>
                </a:solidFill>
              </a:rPr>
              <a:t>.</a:t>
            </a:r>
          </a:p>
        </p:txBody>
      </p:sp>
    </p:spTree>
    <p:extLst>
      <p:ext uri="{BB962C8B-B14F-4D97-AF65-F5344CB8AC3E}">
        <p14:creationId xmlns:p14="http://schemas.microsoft.com/office/powerpoint/2010/main" val="1119541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19100" y="1150145"/>
            <a:ext cx="1165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再如，模式</a:t>
            </a:r>
            <a:r>
              <a:rPr lang="en-US" altLang="zh-CN" sz="3200" b="1" dirty="0" err="1">
                <a:latin typeface="Times New Roman" panose="02020603050405020304" pitchFamily="18" charset="0"/>
                <a:cs typeface="Times New Roman" panose="02020603050405020304" pitchFamily="18" charset="0"/>
              </a:rPr>
              <a:t>FindPhones</a:t>
            </a:r>
            <a:r>
              <a:rPr lang="zh-CN" altLang="en-US" sz="3200" b="1" dirty="0">
                <a:latin typeface="Times New Roman" panose="02020603050405020304" pitchFamily="18" charset="0"/>
                <a:cs typeface="Times New Roman" panose="02020603050405020304" pitchFamily="18" charset="0"/>
              </a:rPr>
              <a:t>在数据库中查找某个人的电话号码，并不引起数据库的改变：</a:t>
            </a:r>
          </a:p>
        </p:txBody>
      </p:sp>
      <p:sp>
        <p:nvSpPr>
          <p:cNvPr id="45059" name="Line 3"/>
          <p:cNvSpPr>
            <a:spLocks noChangeShapeType="1"/>
          </p:cNvSpPr>
          <p:nvPr/>
        </p:nvSpPr>
        <p:spPr bwMode="auto">
          <a:xfrm>
            <a:off x="2438400" y="2514600"/>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0" name="Line 4"/>
          <p:cNvSpPr>
            <a:spLocks noChangeShapeType="1"/>
          </p:cNvSpPr>
          <p:nvPr/>
        </p:nvSpPr>
        <p:spPr bwMode="auto">
          <a:xfrm>
            <a:off x="2438400" y="2514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1" name="Text Box 5"/>
          <p:cNvSpPr txBox="1">
            <a:spLocks noChangeArrowheads="1"/>
          </p:cNvSpPr>
          <p:nvPr/>
        </p:nvSpPr>
        <p:spPr bwMode="auto">
          <a:xfrm>
            <a:off x="4191000" y="2209548"/>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err="1">
                <a:latin typeface="Times New Roman" panose="02020603050405020304" pitchFamily="18" charset="0"/>
                <a:cs typeface="Times New Roman" panose="02020603050405020304" pitchFamily="18" charset="0"/>
              </a:rPr>
              <a:t>FindPhones</a:t>
            </a:r>
            <a:endParaRPr lang="en-US" altLang="zh-CN" sz="2800" b="1" dirty="0">
              <a:latin typeface="Times New Roman" panose="02020603050405020304" pitchFamily="18" charset="0"/>
              <a:cs typeface="Times New Roman" panose="02020603050405020304" pitchFamily="18" charset="0"/>
            </a:endParaRPr>
          </a:p>
        </p:txBody>
      </p:sp>
      <p:sp>
        <p:nvSpPr>
          <p:cNvPr id="45062" name="Line 6"/>
          <p:cNvSpPr>
            <a:spLocks noChangeShapeType="1"/>
          </p:cNvSpPr>
          <p:nvPr/>
        </p:nvSpPr>
        <p:spPr bwMode="auto">
          <a:xfrm>
            <a:off x="6248400" y="25146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3" name="Text Box 7"/>
          <p:cNvSpPr txBox="1">
            <a:spLocks noChangeArrowheads="1"/>
          </p:cNvSpPr>
          <p:nvPr/>
        </p:nvSpPr>
        <p:spPr bwMode="auto">
          <a:xfrm>
            <a:off x="2666999" y="2720077"/>
            <a:ext cx="734826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Symbol" panose="05050102010706020507" pitchFamily="18" charset="2"/>
              <a:buChar char="X"/>
            </a:pPr>
            <a:r>
              <a:rPr lang="en-US" altLang="zh-CN" sz="3200" b="1" dirty="0" err="1" smtClean="0">
                <a:latin typeface="Times New Roman" panose="02020603050405020304" pitchFamily="18" charset="0"/>
                <a:cs typeface="Times New Roman" panose="02020603050405020304" pitchFamily="18" charset="0"/>
              </a:rPr>
              <a:t>phoneDB</a:t>
            </a:r>
            <a:r>
              <a:rPr lang="en-US" altLang="zh-CN" sz="3200" b="1" dirty="0" smtClean="0">
                <a:latin typeface="Times New Roman" panose="02020603050405020304" pitchFamily="18" charset="0"/>
                <a:cs typeface="Times New Roman" panose="02020603050405020304" pitchFamily="18" charset="0"/>
              </a:rPr>
              <a:t> </a:t>
            </a:r>
            <a:r>
              <a:rPr lang="zh-CN" altLang="en-US" sz="3200" b="1" dirty="0" smtClean="0">
                <a:solidFill>
                  <a:srgbClr val="FFFF00"/>
                </a:solidFill>
                <a:latin typeface="Times New Roman" panose="02020603050405020304" pitchFamily="18" charset="0"/>
                <a:cs typeface="Times New Roman" panose="02020603050405020304" pitchFamily="18" charset="0"/>
              </a:rPr>
              <a:t>（模式不改变声明）</a:t>
            </a:r>
            <a:endParaRPr lang="en-US" altLang="zh-CN" sz="3200" b="1" dirty="0">
              <a:solidFill>
                <a:srgbClr val="FFFF00"/>
              </a:solidFill>
              <a:latin typeface="Times New Roman" panose="02020603050405020304" pitchFamily="18" charset="0"/>
              <a:cs typeface="Times New Roman" panose="02020603050405020304" pitchFamily="18" charset="0"/>
            </a:endParaRPr>
          </a:p>
          <a:p>
            <a:pPr>
              <a:spcBef>
                <a:spcPct val="50000"/>
              </a:spcBef>
              <a:buFont typeface="Symbol" panose="05050102010706020507" pitchFamily="18" charset="2"/>
              <a:buNone/>
            </a:pPr>
            <a:r>
              <a:rPr lang="en-US" altLang="zh-CN" sz="2800" b="1" dirty="0">
                <a:latin typeface="Times New Roman" panose="02020603050405020304" pitchFamily="18" charset="0"/>
                <a:cs typeface="Times New Roman" panose="02020603050405020304" pitchFamily="18" charset="0"/>
              </a:rPr>
              <a:t>name?:  Person</a:t>
            </a:r>
          </a:p>
          <a:p>
            <a:pPr>
              <a:spcBef>
                <a:spcPct val="50000"/>
              </a:spcBef>
              <a:buFont typeface="Symbol" panose="05050102010706020507" pitchFamily="18" charset="2"/>
              <a:buNone/>
            </a:pPr>
            <a:r>
              <a:rPr lang="en-US" altLang="zh-CN" sz="2800" b="1" dirty="0">
                <a:latin typeface="Times New Roman" panose="02020603050405020304" pitchFamily="18" charset="0"/>
                <a:cs typeface="Times New Roman" panose="02020603050405020304" pitchFamily="18" charset="0"/>
              </a:rPr>
              <a:t>numbers!:  P </a:t>
            </a:r>
            <a:r>
              <a:rPr lang="en-US" altLang="zh-CN" sz="2800" b="1" dirty="0" smtClean="0">
                <a:latin typeface="Times New Roman" panose="02020603050405020304" pitchFamily="18" charset="0"/>
                <a:cs typeface="Times New Roman" panose="02020603050405020304" pitchFamily="18" charset="0"/>
              </a:rPr>
              <a:t>Phone  </a:t>
            </a:r>
            <a:r>
              <a:rPr lang="zh-CN" altLang="en-US" sz="2800" b="1" dirty="0" smtClean="0">
                <a:latin typeface="Times New Roman" panose="02020603050405020304" pitchFamily="18" charset="0"/>
                <a:cs typeface="Times New Roman" panose="02020603050405020304" pitchFamily="18" charset="0"/>
              </a:rPr>
              <a:t>（输出电话号码</a:t>
            </a:r>
            <a:r>
              <a:rPr lang="zh-CN" altLang="en-US" sz="2800" b="1" dirty="0">
                <a:latin typeface="Times New Roman" panose="02020603050405020304" pitchFamily="18" charset="0"/>
                <a:cs typeface="Times New Roman" panose="02020603050405020304" pitchFamily="18" charset="0"/>
              </a:rPr>
              <a:t>声明</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5064" name="Line 8"/>
          <p:cNvSpPr>
            <a:spLocks noChangeShapeType="1"/>
          </p:cNvSpPr>
          <p:nvPr/>
        </p:nvSpPr>
        <p:spPr bwMode="auto">
          <a:xfrm>
            <a:off x="2438400" y="464820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6" name="Text Box 10"/>
          <p:cNvSpPr txBox="1">
            <a:spLocks noChangeArrowheads="1"/>
          </p:cNvSpPr>
          <p:nvPr/>
        </p:nvSpPr>
        <p:spPr bwMode="auto">
          <a:xfrm>
            <a:off x="2667000" y="4953001"/>
            <a:ext cx="734826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name?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pPr>
              <a:spcBef>
                <a:spcPct val="50000"/>
              </a:spcBef>
            </a:pPr>
            <a:r>
              <a:rPr lang="en-US" altLang="zh-CN" sz="2800" b="1" dirty="0">
                <a:latin typeface="Times New Roman" panose="02020603050405020304" pitchFamily="18" charset="0"/>
                <a:cs typeface="Times New Roman" panose="02020603050405020304" pitchFamily="18" charset="0"/>
              </a:rPr>
              <a:t>numbers!=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〖{name</a:t>
            </a:r>
            <a:r>
              <a:rPr lang="en-US" altLang="zh-CN" sz="2800" b="1"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r>
              <a:rPr lang="zh-CN" altLang="en-US" sz="2800" b="1"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关系映像</a:t>
            </a:r>
            <a:r>
              <a:rPr lang="en-US" altLang="zh-CN" sz="2800" b="1"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5067" name="Line 11"/>
          <p:cNvSpPr>
            <a:spLocks noChangeShapeType="1"/>
          </p:cNvSpPr>
          <p:nvPr/>
        </p:nvSpPr>
        <p:spPr bwMode="auto">
          <a:xfrm>
            <a:off x="2438400" y="6324600"/>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标题 1"/>
          <p:cNvSpPr txBox="1">
            <a:spLocks/>
          </p:cNvSpPr>
          <p:nvPr/>
        </p:nvSpPr>
        <p:spPr>
          <a:xfrm>
            <a:off x="548551" y="341421"/>
            <a:ext cx="10223172" cy="87854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01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398834" y="381000"/>
            <a:ext cx="11215992" cy="6159500"/>
          </a:xfrm>
        </p:spPr>
        <p:txBody>
          <a:bodyPr/>
          <a:lstStyle/>
          <a:p>
            <a:pPr marL="0" indent="0"/>
            <a:r>
              <a:rPr lang="zh-CN" altLang="en-US" sz="3200" b="1" dirty="0">
                <a:ea typeface="黑体" panose="02010609060101010101" pitchFamily="49" charset="-122"/>
              </a:rPr>
              <a:t>收回电话模式</a:t>
            </a:r>
          </a:p>
          <a:p>
            <a:pPr marL="0" indent="0">
              <a:buNone/>
            </a:pPr>
            <a:r>
              <a:rPr lang="zh-CN" altLang="en-US" b="1" dirty="0"/>
              <a:t>  </a:t>
            </a:r>
            <a:r>
              <a:rPr lang="zh-CN" altLang="en-US" sz="2400" b="1" dirty="0"/>
              <a:t>收回分配给某人的电话，该操作用模式</a:t>
            </a:r>
            <a:r>
              <a:rPr lang="en-US" altLang="zh-CN" sz="2400" b="1" dirty="0" err="1">
                <a:latin typeface="Times New Roman" panose="02020603050405020304" pitchFamily="18" charset="0"/>
              </a:rPr>
              <a:t>RemoveEntry</a:t>
            </a:r>
            <a:r>
              <a:rPr lang="zh-CN" altLang="en-US" sz="2400" b="1" dirty="0"/>
              <a:t>刻划</a:t>
            </a:r>
            <a:r>
              <a:rPr lang="zh-CN" altLang="en-US" sz="2800" b="1" dirty="0"/>
              <a:t>：</a:t>
            </a:r>
            <a:endParaRPr lang="zh-CN" altLang="en-US" sz="2800" b="1" dirty="0">
              <a:latin typeface="Times New Roman" panose="02020603050405020304" pitchFamily="18" charset="0"/>
              <a:sym typeface="Symbol" panose="05050102010706020507" pitchFamily="18" charset="2"/>
            </a:endParaRPr>
          </a:p>
        </p:txBody>
      </p:sp>
      <p:grpSp>
        <p:nvGrpSpPr>
          <p:cNvPr id="122892" name="Group 12"/>
          <p:cNvGrpSpPr>
            <a:grpSpLocks/>
          </p:cNvGrpSpPr>
          <p:nvPr/>
        </p:nvGrpSpPr>
        <p:grpSpPr bwMode="auto">
          <a:xfrm>
            <a:off x="2142744" y="1459993"/>
            <a:ext cx="9598025" cy="3213101"/>
            <a:chOff x="240" y="1584"/>
            <a:chExt cx="6046" cy="2024"/>
          </a:xfrm>
        </p:grpSpPr>
        <p:sp>
          <p:nvSpPr>
            <p:cNvPr id="122884" name="Line 4"/>
            <p:cNvSpPr>
              <a:spLocks noChangeShapeType="1"/>
            </p:cNvSpPr>
            <p:nvPr/>
          </p:nvSpPr>
          <p:spPr bwMode="auto">
            <a:xfrm>
              <a:off x="240" y="1776"/>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85" name="Text Box 5"/>
            <p:cNvSpPr txBox="1">
              <a:spLocks noChangeArrowheads="1"/>
            </p:cNvSpPr>
            <p:nvPr/>
          </p:nvSpPr>
          <p:spPr bwMode="auto">
            <a:xfrm>
              <a:off x="1968" y="1584"/>
              <a:ext cx="17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RemoveEntry</a:t>
              </a:r>
              <a:endParaRPr lang="en-US" altLang="zh-CN" sz="3200" b="1" dirty="0">
                <a:latin typeface="Times New Roman" panose="02020603050405020304" pitchFamily="18" charset="0"/>
                <a:cs typeface="Times New Roman" panose="02020603050405020304" pitchFamily="18" charset="0"/>
              </a:endParaRPr>
            </a:p>
          </p:txBody>
        </p:sp>
        <p:sp>
          <p:nvSpPr>
            <p:cNvPr id="122886" name="Line 6"/>
            <p:cNvSpPr>
              <a:spLocks noChangeShapeType="1"/>
            </p:cNvSpPr>
            <p:nvPr/>
          </p:nvSpPr>
          <p:spPr bwMode="auto">
            <a:xfrm>
              <a:off x="3648" y="1776"/>
              <a:ext cx="15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87" name="Line 7"/>
            <p:cNvSpPr>
              <a:spLocks noChangeShapeType="1"/>
            </p:cNvSpPr>
            <p:nvPr/>
          </p:nvSpPr>
          <p:spPr bwMode="auto">
            <a:xfrm>
              <a:off x="240" y="1776"/>
              <a:ext cx="0" cy="182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88" name="Rectangle 8"/>
            <p:cNvSpPr>
              <a:spLocks noChangeArrowheads="1"/>
            </p:cNvSpPr>
            <p:nvPr/>
          </p:nvSpPr>
          <p:spPr bwMode="auto">
            <a:xfrm>
              <a:off x="384" y="1776"/>
              <a:ext cx="4176" cy="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Euclid Math Two" pitchFamily="18" charset="2"/>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phoneDB</a:t>
              </a:r>
              <a:endParaRPr lang="en-US" altLang="zh-CN" sz="2800" b="1" dirty="0">
                <a:latin typeface="Times New Roman" panose="02020603050405020304" pitchFamily="18" charset="0"/>
                <a:cs typeface="Times New Roman" panose="02020603050405020304" pitchFamily="18" charset="0"/>
              </a:endParaRPr>
            </a:p>
            <a:p>
              <a:pPr>
                <a:buFont typeface="Euclid Math Two" pitchFamily="18" charset="2"/>
                <a:buNone/>
              </a:pPr>
              <a:r>
                <a:rPr lang="en-US" altLang="zh-CN" sz="2800" b="1" dirty="0" err="1">
                  <a:latin typeface="Times New Roman" panose="02020603050405020304" pitchFamily="18" charset="0"/>
                  <a:cs typeface="Times New Roman" panose="02020603050405020304" pitchFamily="18" charset="0"/>
                  <a:sym typeface="Euclid Extra" pitchFamily="18" charset="2"/>
                </a:rPr>
                <a:t>oldnumber</a:t>
              </a:r>
              <a:r>
                <a:rPr lang="en-US" altLang="zh-CN" sz="2800" b="1" dirty="0">
                  <a:latin typeface="Times New Roman" panose="02020603050405020304" pitchFamily="18" charset="0"/>
                  <a:cs typeface="Times New Roman" panose="02020603050405020304" pitchFamily="18" charset="0"/>
                  <a:sym typeface="Euclid Extra" pitchFamily="18" charset="2"/>
                </a:rPr>
                <a:t>?: Phone</a:t>
              </a:r>
            </a:p>
            <a:p>
              <a:pPr>
                <a:buFont typeface="Euclid Math Two" pitchFamily="18" charset="2"/>
                <a:buNone/>
              </a:pPr>
              <a:r>
                <a:rPr lang="en-US" altLang="zh-CN" sz="2800" b="1" dirty="0">
                  <a:latin typeface="Times New Roman" panose="02020603050405020304" pitchFamily="18" charset="0"/>
                  <a:cs typeface="Times New Roman" panose="02020603050405020304" pitchFamily="18" charset="0"/>
                </a:rPr>
                <a:t>name?: Person</a:t>
              </a:r>
            </a:p>
            <a:p>
              <a:pPr>
                <a:buFont typeface="Euclid Math Two" pitchFamily="18" charset="2"/>
                <a:buNone/>
              </a:pPr>
              <a:endParaRPr lang="en-US" altLang="zh-CN" sz="2800" b="1" dirty="0">
                <a:latin typeface="Times New Roman" panose="02020603050405020304" pitchFamily="18" charset="0"/>
                <a:cs typeface="Times New Roman" panose="02020603050405020304" pitchFamily="18" charset="0"/>
              </a:endParaRPr>
            </a:p>
          </p:txBody>
        </p:sp>
        <p:sp>
          <p:nvSpPr>
            <p:cNvPr id="122889" name="Line 9"/>
            <p:cNvSpPr>
              <a:spLocks noChangeShapeType="1"/>
            </p:cNvSpPr>
            <p:nvPr/>
          </p:nvSpPr>
          <p:spPr bwMode="auto">
            <a:xfrm>
              <a:off x="240" y="2688"/>
              <a:ext cx="49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90" name="Rectangle 10"/>
            <p:cNvSpPr>
              <a:spLocks noChangeArrowheads="1"/>
            </p:cNvSpPr>
            <p:nvPr/>
          </p:nvSpPr>
          <p:spPr bwMode="auto">
            <a:xfrm>
              <a:off x="384" y="2736"/>
              <a:ext cx="590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Times New Roman" panose="02020603050405020304" pitchFamily="18" charset="0"/>
                  <a:cs typeface="Times New Roman" panose="02020603050405020304" pitchFamily="18" charset="0"/>
                </a:rPr>
                <a:t>name? </a:t>
              </a:r>
              <a:r>
                <a:rPr lang="en-US" altLang="zh-CN" sz="28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800" b="1" dirty="0" smtClean="0">
                  <a:latin typeface="Times New Roman" panose="02020603050405020304" pitchFamily="18" charset="0"/>
                  <a:cs typeface="Times New Roman" panose="02020603050405020304" pitchFamily="18" charset="0"/>
                  <a:sym typeface="Euclid Extra" pitchFamily="18" charset="2"/>
                </a:rPr>
                <a:t> </a:t>
              </a:r>
              <a:r>
                <a:rPr lang="en-US" altLang="zh-CN" sz="2800" b="1" dirty="0" err="1">
                  <a:latin typeface="Times New Roman" panose="02020603050405020304" pitchFamily="18" charset="0"/>
                  <a:cs typeface="Times New Roman" panose="02020603050405020304" pitchFamily="18" charset="0"/>
                  <a:sym typeface="Euclid Extra" pitchFamily="18" charset="2"/>
                </a:rPr>
                <a:t>oldnumber</a:t>
              </a:r>
              <a:r>
                <a:rPr lang="en-US" altLang="zh-CN" sz="2800" b="1" dirty="0">
                  <a:latin typeface="Times New Roman" panose="02020603050405020304" pitchFamily="18" charset="0"/>
                  <a:cs typeface="Times New Roman" panose="02020603050405020304" pitchFamily="18" charset="0"/>
                  <a:sym typeface="Euclid Extra" pitchFamily="18" charset="2"/>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name</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zh-CN" sz="2800" b="1" dirty="0" err="1" smtClean="0">
                  <a:latin typeface="Times New Roman" panose="02020603050405020304" pitchFamily="18" charset="0"/>
                  <a:cs typeface="Times New Roman" panose="02020603050405020304" pitchFamily="18" charset="0"/>
                  <a:sym typeface="Euclid Extra" pitchFamily="18" charset="2"/>
                </a:rPr>
                <a:t>oldnumber</a:t>
              </a:r>
              <a:r>
                <a:rPr lang="en-US" altLang="zh-CN" sz="2800" b="1" dirty="0">
                  <a:latin typeface="Times New Roman" panose="02020603050405020304" pitchFamily="18" charset="0"/>
                  <a:cs typeface="Times New Roman" panose="02020603050405020304" pitchFamily="18" charset="0"/>
                  <a:sym typeface="Euclid Extra" pitchFamily="18" charset="2"/>
                </a:rPr>
                <a:t>?}</a:t>
              </a:r>
            </a:p>
            <a:p>
              <a:r>
                <a:rPr lang="en-US" altLang="zh-CN" sz="2800" b="1" dirty="0">
                  <a:latin typeface="Times New Roman" panose="02020603050405020304" pitchFamily="18" charset="0"/>
                  <a:cs typeface="Times New Roman" panose="02020603050405020304" pitchFamily="18" charset="0"/>
                  <a:sym typeface="Euclid Extra" pitchFamily="18" charset="2"/>
                </a:rPr>
                <a:t>members’=members</a:t>
              </a:r>
            </a:p>
          </p:txBody>
        </p:sp>
        <p:sp>
          <p:nvSpPr>
            <p:cNvPr id="122891" name="Line 11"/>
            <p:cNvSpPr>
              <a:spLocks noChangeShapeType="1"/>
            </p:cNvSpPr>
            <p:nvPr/>
          </p:nvSpPr>
          <p:spPr bwMode="auto">
            <a:xfrm>
              <a:off x="240" y="3600"/>
              <a:ext cx="50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2893" name="Rectangle 13"/>
          <p:cNvSpPr>
            <a:spLocks noChangeArrowheads="1"/>
          </p:cNvSpPr>
          <p:nvPr/>
        </p:nvSpPr>
        <p:spPr bwMode="auto">
          <a:xfrm>
            <a:off x="1676400" y="4953000"/>
            <a:ext cx="8991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Pct val="90000"/>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其中，谓词部分的第一个谓词：</a:t>
            </a:r>
          </a:p>
          <a:p>
            <a:pPr>
              <a:spcBef>
                <a:spcPct val="50000"/>
              </a:spcBef>
              <a:buSzPct val="90000"/>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name?</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oldnumber</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是操作</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RemoveEntry</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的前置条件，指明只能收回已分配的电话。</a:t>
            </a:r>
          </a:p>
        </p:txBody>
      </p:sp>
    </p:spTree>
    <p:extLst>
      <p:ext uri="{BB962C8B-B14F-4D97-AF65-F5344CB8AC3E}">
        <p14:creationId xmlns:p14="http://schemas.microsoft.com/office/powerpoint/2010/main" val="110859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327659" y="521843"/>
            <a:ext cx="8610600" cy="5410200"/>
          </a:xfrm>
        </p:spPr>
        <p:txBody>
          <a:bodyPr/>
          <a:lstStyle/>
          <a:p>
            <a:pPr marL="0" indent="0"/>
            <a:r>
              <a:rPr lang="zh-CN" altLang="en-US" sz="3200" b="1" dirty="0">
                <a:ea typeface="黑体" panose="02010609060101010101" pitchFamily="49" charset="-122"/>
              </a:rPr>
              <a:t>增加</a:t>
            </a:r>
            <a:r>
              <a:rPr lang="zh-CN" altLang="en-US" sz="3200" b="1" dirty="0" smtClean="0">
                <a:ea typeface="黑体" panose="02010609060101010101" pitchFamily="49" charset="-122"/>
              </a:rPr>
              <a:t>成员模式</a:t>
            </a:r>
            <a:endParaRPr lang="zh-CN" altLang="en-US" sz="3200" b="1" dirty="0">
              <a:ea typeface="黑体" panose="02010609060101010101" pitchFamily="49" charset="-122"/>
            </a:endParaRPr>
          </a:p>
          <a:p>
            <a:pPr marL="0" indent="0">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在集合</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members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增加一成员，该操作用</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AddMember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刻划：</a:t>
            </a:r>
          </a:p>
          <a:p>
            <a:pPr marL="0" indent="0">
              <a:buNone/>
            </a:pPr>
            <a:endParaRPr lang="en-US" altLang="zh-CN" sz="2400" b="1" dirty="0">
              <a:latin typeface="黑体" panose="02010609060101010101" pitchFamily="49" charset="-122"/>
              <a:ea typeface="黑体" panose="02010609060101010101" pitchFamily="49" charset="-122"/>
              <a:sym typeface="Euclid Extra" pitchFamily="18" charset="2"/>
            </a:endParaRPr>
          </a:p>
        </p:txBody>
      </p:sp>
      <p:grpSp>
        <p:nvGrpSpPr>
          <p:cNvPr id="124942" name="Group 14"/>
          <p:cNvGrpSpPr>
            <a:grpSpLocks/>
          </p:cNvGrpSpPr>
          <p:nvPr/>
        </p:nvGrpSpPr>
        <p:grpSpPr bwMode="auto">
          <a:xfrm>
            <a:off x="1736408" y="1626743"/>
            <a:ext cx="8229600" cy="2895600"/>
            <a:chOff x="288" y="912"/>
            <a:chExt cx="5184" cy="1824"/>
          </a:xfrm>
        </p:grpSpPr>
        <p:sp>
          <p:nvSpPr>
            <p:cNvPr id="124933" name="Line 5"/>
            <p:cNvSpPr>
              <a:spLocks noChangeShapeType="1"/>
            </p:cNvSpPr>
            <p:nvPr/>
          </p:nvSpPr>
          <p:spPr bwMode="auto">
            <a:xfrm>
              <a:off x="288" y="110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4" name="Text Box 6"/>
            <p:cNvSpPr txBox="1">
              <a:spLocks noChangeArrowheads="1"/>
            </p:cNvSpPr>
            <p:nvPr/>
          </p:nvSpPr>
          <p:spPr bwMode="auto">
            <a:xfrm>
              <a:off x="2016" y="912"/>
              <a:ext cx="17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AddMember</a:t>
              </a:r>
              <a:endParaRPr lang="en-US" altLang="zh-CN" sz="3200" b="1" dirty="0">
                <a:latin typeface="Times New Roman" panose="02020603050405020304" pitchFamily="18" charset="0"/>
                <a:cs typeface="Times New Roman" panose="02020603050405020304" pitchFamily="18" charset="0"/>
              </a:endParaRPr>
            </a:p>
          </p:txBody>
        </p:sp>
        <p:sp>
          <p:nvSpPr>
            <p:cNvPr id="124935" name="Line 7"/>
            <p:cNvSpPr>
              <a:spLocks noChangeShapeType="1"/>
            </p:cNvSpPr>
            <p:nvPr/>
          </p:nvSpPr>
          <p:spPr bwMode="auto">
            <a:xfrm>
              <a:off x="3729" y="1104"/>
              <a:ext cx="15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6" name="Line 8"/>
            <p:cNvSpPr>
              <a:spLocks noChangeShapeType="1"/>
            </p:cNvSpPr>
            <p:nvPr/>
          </p:nvSpPr>
          <p:spPr bwMode="auto">
            <a:xfrm>
              <a:off x="288" y="1104"/>
              <a:ext cx="0" cy="16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7" name="Rectangle 9"/>
            <p:cNvSpPr>
              <a:spLocks noChangeArrowheads="1"/>
            </p:cNvSpPr>
            <p:nvPr/>
          </p:nvSpPr>
          <p:spPr bwMode="auto">
            <a:xfrm>
              <a:off x="432" y="1152"/>
              <a:ext cx="4176"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Euclid Math Two" pitchFamily="18" charset="2"/>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phoneDB</a:t>
              </a:r>
              <a:endParaRPr lang="en-US" altLang="zh-CN" sz="2800" b="1" dirty="0">
                <a:latin typeface="Times New Roman" panose="02020603050405020304" pitchFamily="18" charset="0"/>
                <a:cs typeface="Times New Roman" panose="02020603050405020304" pitchFamily="18" charset="0"/>
              </a:endParaRPr>
            </a:p>
            <a:p>
              <a:pPr>
                <a:buFont typeface="Euclid Math Two" pitchFamily="18" charset="2"/>
                <a:buNone/>
              </a:pPr>
              <a:r>
                <a:rPr lang="en-US" altLang="zh-CN" sz="2800" b="1" dirty="0">
                  <a:latin typeface="Times New Roman" panose="02020603050405020304" pitchFamily="18" charset="0"/>
                  <a:cs typeface="Times New Roman" panose="02020603050405020304" pitchFamily="18" charset="0"/>
                </a:rPr>
                <a:t>name?: Person</a:t>
              </a:r>
            </a:p>
            <a:p>
              <a:pPr>
                <a:buFont typeface="Euclid Math Two" pitchFamily="18" charset="2"/>
                <a:buNone/>
              </a:pPr>
              <a:endParaRPr lang="en-US" altLang="zh-CN" sz="2800" b="1" dirty="0">
                <a:latin typeface="Times New Roman" panose="02020603050405020304" pitchFamily="18" charset="0"/>
                <a:cs typeface="Times New Roman" panose="02020603050405020304" pitchFamily="18" charset="0"/>
              </a:endParaRPr>
            </a:p>
          </p:txBody>
        </p:sp>
        <p:sp>
          <p:nvSpPr>
            <p:cNvPr id="124938" name="Line 10"/>
            <p:cNvSpPr>
              <a:spLocks noChangeShapeType="1"/>
            </p:cNvSpPr>
            <p:nvPr/>
          </p:nvSpPr>
          <p:spPr bwMode="auto">
            <a:xfrm>
              <a:off x="288" y="1824"/>
              <a:ext cx="49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9" name="Rectangle 11"/>
            <p:cNvSpPr>
              <a:spLocks noChangeArrowheads="1"/>
            </p:cNvSpPr>
            <p:nvPr/>
          </p:nvSpPr>
          <p:spPr bwMode="auto">
            <a:xfrm>
              <a:off x="432" y="1824"/>
              <a:ext cx="504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Times New Roman" panose="02020603050405020304" pitchFamily="18" charset="0"/>
                  <a:cs typeface="Times New Roman" panose="02020603050405020304" pitchFamily="18" charset="0"/>
                </a:rPr>
                <a:t>name?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sym typeface="Euclid Extra" pitchFamily="18" charset="2"/>
                </a:rPr>
                <a:t>members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p>
            <a:p>
              <a:r>
                <a:rPr lang="en-US" altLang="zh-CN" sz="2800" b="1" dirty="0">
                  <a:latin typeface="Times New Roman" panose="02020603050405020304" pitchFamily="18" charset="0"/>
                  <a:cs typeface="Times New Roman" panose="02020603050405020304" pitchFamily="18" charset="0"/>
                  <a:sym typeface="Euclid Extra" pitchFamily="18" charset="2"/>
                </a:rPr>
                <a:t>members’= members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name?}</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hasphones</a:t>
              </a:r>
              <a:endParaRPr lang="en-US" altLang="zh-CN" sz="2800" b="1" dirty="0">
                <a:latin typeface="Times New Roman" panose="02020603050405020304" pitchFamily="18" charset="0"/>
                <a:cs typeface="Times New Roman" panose="02020603050405020304" pitchFamily="18" charset="0"/>
                <a:sym typeface="Euclid Extra" pitchFamily="18" charset="2"/>
              </a:endParaRPr>
            </a:p>
          </p:txBody>
        </p:sp>
      </p:grpSp>
      <p:sp>
        <p:nvSpPr>
          <p:cNvPr id="124940" name="Line 12"/>
          <p:cNvSpPr>
            <a:spLocks noChangeShapeType="1"/>
          </p:cNvSpPr>
          <p:nvPr/>
        </p:nvSpPr>
        <p:spPr bwMode="auto">
          <a:xfrm>
            <a:off x="1736408" y="4506468"/>
            <a:ext cx="8077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1" name="Text Box 13"/>
          <p:cNvSpPr txBox="1">
            <a:spLocks noChangeArrowheads="1"/>
          </p:cNvSpPr>
          <p:nvPr/>
        </p:nvSpPr>
        <p:spPr bwMode="auto">
          <a:xfrm>
            <a:off x="804178" y="4603513"/>
            <a:ext cx="1076105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其中谓词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name?</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members</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是操作</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AddMember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的前置条件，它表明增加的成员必须是不在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members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中的成员。</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谓词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members’= members</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name?}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用于在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members’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Euclid Extra" pitchFamily="18" charset="2"/>
              </a:rPr>
              <a:t>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记录新增加的成员。</a:t>
            </a:r>
          </a:p>
          <a:p>
            <a:pPr>
              <a:spcBef>
                <a:spcPct val="5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谓词</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hasphone</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hasphone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是状态不变式，表明该操作不影响现有电话的使用情况。</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98191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1027"/>
          <p:cNvSpPr>
            <a:spLocks noGrp="1" noChangeArrowheads="1"/>
          </p:cNvSpPr>
          <p:nvPr>
            <p:ph type="body" idx="1"/>
          </p:nvPr>
        </p:nvSpPr>
        <p:spPr>
          <a:xfrm>
            <a:off x="193577" y="1085318"/>
            <a:ext cx="11183112" cy="5334000"/>
          </a:xfrm>
        </p:spPr>
        <p:txBody>
          <a:bodyPr/>
          <a:lstStyle/>
          <a:p>
            <a:pPr marL="0" indent="0"/>
            <a:r>
              <a:rPr lang="zh-CN" altLang="en-US" sz="3200" b="1" dirty="0">
                <a:ea typeface="黑体" panose="02010609060101010101" pitchFamily="49" charset="-122"/>
              </a:rPr>
              <a:t>减少</a:t>
            </a:r>
            <a:r>
              <a:rPr lang="zh-CN" altLang="en-US" sz="3200" b="1" dirty="0" smtClean="0">
                <a:ea typeface="黑体" panose="02010609060101010101" pitchFamily="49" charset="-122"/>
              </a:rPr>
              <a:t>成员模式</a:t>
            </a:r>
            <a:endParaRPr lang="zh-CN" altLang="en-US" sz="3200" b="1" dirty="0">
              <a:ea typeface="黑体" panose="02010609060101010101" pitchFamily="49" charset="-122"/>
            </a:endParaRPr>
          </a:p>
          <a:p>
            <a:pPr marL="0" indent="0">
              <a:buNone/>
            </a:pPr>
            <a:r>
              <a:rPr lang="zh-CN" altLang="en-US" sz="2800" b="1" dirty="0">
                <a:ea typeface="黑体" panose="02010609060101010101" pitchFamily="49" charset="-122"/>
              </a:rPr>
              <a:t>     在集合</a:t>
            </a:r>
            <a:r>
              <a:rPr lang="en-US" altLang="zh-CN" sz="2800" b="1" dirty="0">
                <a:latin typeface="Times New Roman" panose="02020603050405020304" pitchFamily="18" charset="0"/>
                <a:sym typeface="Euclid Extra" pitchFamily="18" charset="2"/>
              </a:rPr>
              <a:t>members’</a:t>
            </a:r>
            <a:r>
              <a:rPr lang="zh-CN" altLang="en-US" sz="2800" b="1" dirty="0">
                <a:latin typeface="Times New Roman" panose="02020603050405020304" pitchFamily="18" charset="0"/>
                <a:sym typeface="Euclid Extra" pitchFamily="18" charset="2"/>
              </a:rPr>
              <a:t>中减少一成员，该操作用模式</a:t>
            </a:r>
            <a:r>
              <a:rPr lang="en-US" altLang="zh-CN" sz="2800" b="1" dirty="0" err="1">
                <a:latin typeface="Times New Roman" panose="02020603050405020304" pitchFamily="18" charset="0"/>
                <a:sym typeface="Euclid Extra" pitchFamily="18" charset="2"/>
              </a:rPr>
              <a:t>RemoveMember</a:t>
            </a:r>
            <a:r>
              <a:rPr lang="zh-CN" altLang="en-US" sz="2800" b="1" dirty="0">
                <a:latin typeface="Times New Roman" panose="02020603050405020304" pitchFamily="18" charset="0"/>
                <a:sym typeface="Euclid Extra" pitchFamily="18" charset="2"/>
              </a:rPr>
              <a:t>刻划。</a:t>
            </a:r>
          </a:p>
        </p:txBody>
      </p:sp>
      <p:grpSp>
        <p:nvGrpSpPr>
          <p:cNvPr id="125965" name="Group 1037"/>
          <p:cNvGrpSpPr>
            <a:grpSpLocks/>
          </p:cNvGrpSpPr>
          <p:nvPr/>
        </p:nvGrpSpPr>
        <p:grpSpPr bwMode="auto">
          <a:xfrm>
            <a:off x="1742536" y="2429773"/>
            <a:ext cx="9212263" cy="3048000"/>
            <a:chOff x="192" y="1152"/>
            <a:chExt cx="5803" cy="1920"/>
          </a:xfrm>
        </p:grpSpPr>
        <p:sp>
          <p:nvSpPr>
            <p:cNvPr id="125957" name="Line 1029"/>
            <p:cNvSpPr>
              <a:spLocks noChangeShapeType="1"/>
            </p:cNvSpPr>
            <p:nvPr/>
          </p:nvSpPr>
          <p:spPr bwMode="auto">
            <a:xfrm>
              <a:off x="192" y="134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8" name="Text Box 1030"/>
            <p:cNvSpPr txBox="1">
              <a:spLocks noChangeArrowheads="1"/>
            </p:cNvSpPr>
            <p:nvPr/>
          </p:nvSpPr>
          <p:spPr bwMode="auto">
            <a:xfrm>
              <a:off x="1872" y="1152"/>
              <a:ext cx="224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RemoveMember</a:t>
              </a:r>
              <a:endParaRPr lang="en-US" altLang="zh-CN" sz="3200" b="1" dirty="0">
                <a:latin typeface="Times New Roman" panose="02020603050405020304" pitchFamily="18" charset="0"/>
                <a:cs typeface="Times New Roman" panose="02020603050405020304" pitchFamily="18" charset="0"/>
              </a:endParaRPr>
            </a:p>
          </p:txBody>
        </p:sp>
        <p:sp>
          <p:nvSpPr>
            <p:cNvPr id="125959" name="Line 1031"/>
            <p:cNvSpPr>
              <a:spLocks noChangeShapeType="1"/>
            </p:cNvSpPr>
            <p:nvPr/>
          </p:nvSpPr>
          <p:spPr bwMode="auto">
            <a:xfrm>
              <a:off x="3888" y="1344"/>
              <a:ext cx="1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0" name="Line 1032"/>
            <p:cNvSpPr>
              <a:spLocks noChangeShapeType="1"/>
            </p:cNvSpPr>
            <p:nvPr/>
          </p:nvSpPr>
          <p:spPr bwMode="auto">
            <a:xfrm>
              <a:off x="192" y="1344"/>
              <a:ext cx="0" cy="17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1" name="Rectangle 1033"/>
            <p:cNvSpPr>
              <a:spLocks noChangeArrowheads="1"/>
            </p:cNvSpPr>
            <p:nvPr/>
          </p:nvSpPr>
          <p:spPr bwMode="auto">
            <a:xfrm>
              <a:off x="336" y="1392"/>
              <a:ext cx="4176"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Euclid Math Two" pitchFamily="18" charset="2"/>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phoneDB</a:t>
              </a:r>
              <a:endParaRPr lang="en-US" altLang="zh-CN" sz="2800" b="1" dirty="0">
                <a:latin typeface="Times New Roman" panose="02020603050405020304" pitchFamily="18" charset="0"/>
                <a:cs typeface="Times New Roman" panose="02020603050405020304" pitchFamily="18" charset="0"/>
              </a:endParaRPr>
            </a:p>
            <a:p>
              <a:pPr>
                <a:buFont typeface="Euclid Math Two" pitchFamily="18" charset="2"/>
                <a:buNone/>
              </a:pPr>
              <a:r>
                <a:rPr lang="en-US" altLang="zh-CN" sz="2800" b="1" dirty="0">
                  <a:latin typeface="Times New Roman" panose="02020603050405020304" pitchFamily="18" charset="0"/>
                  <a:cs typeface="Times New Roman" panose="02020603050405020304" pitchFamily="18" charset="0"/>
                </a:rPr>
                <a:t>name?: Person</a:t>
              </a:r>
            </a:p>
            <a:p>
              <a:pPr>
                <a:buFont typeface="Euclid Math Two" pitchFamily="18" charset="2"/>
                <a:buNone/>
              </a:pPr>
              <a:endParaRPr lang="en-US" altLang="zh-CN" sz="2800" b="1" dirty="0">
                <a:latin typeface="Times New Roman" panose="02020603050405020304" pitchFamily="18" charset="0"/>
                <a:cs typeface="Times New Roman" panose="02020603050405020304" pitchFamily="18" charset="0"/>
              </a:endParaRPr>
            </a:p>
          </p:txBody>
        </p:sp>
        <p:sp>
          <p:nvSpPr>
            <p:cNvPr id="125962" name="Line 1034"/>
            <p:cNvSpPr>
              <a:spLocks noChangeShapeType="1"/>
            </p:cNvSpPr>
            <p:nvPr/>
          </p:nvSpPr>
          <p:spPr bwMode="auto">
            <a:xfrm>
              <a:off x="192" y="2064"/>
              <a:ext cx="49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25963" name="Rectangle 1035"/>
                <p:cNvSpPr>
                  <a:spLocks noChangeArrowheads="1"/>
                </p:cNvSpPr>
                <p:nvPr/>
              </p:nvSpPr>
              <p:spPr bwMode="auto">
                <a:xfrm>
                  <a:off x="336" y="2064"/>
                  <a:ext cx="5659" cy="9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sz="2800" b="1" dirty="0">
                      <a:latin typeface="Times New Roman" panose="02020603050405020304" pitchFamily="18" charset="0"/>
                      <a:cs typeface="Times New Roman" panose="02020603050405020304" pitchFamily="18" charset="0"/>
                    </a:rPr>
                    <a:t>name?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sym typeface="Euclid Extra" pitchFamily="18" charset="2"/>
                    </a:rPr>
                    <a:t>members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p>
                <a:p>
                  <a:r>
                    <a:rPr lang="en-US" altLang="zh-CN" sz="2800" b="1" dirty="0">
                      <a:latin typeface="Times New Roman" panose="02020603050405020304" pitchFamily="18" charset="0"/>
                      <a:cs typeface="Times New Roman" panose="02020603050405020304" pitchFamily="18" charset="0"/>
                      <a:sym typeface="Euclid Extra" pitchFamily="18" charset="2"/>
                    </a:rPr>
                    <a:t>members’= members\</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name?}</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hasphone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name?</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r>
                        <a:rPr lang="en-US" altLang="zh-CN" sz="3600" b="1" i="1" dirty="0" smtClean="0">
                          <a:latin typeface="Cambria Math" panose="02040503050406030204" pitchFamily="18" charset="0"/>
                        </a:rPr>
                        <m:t>⊴</m:t>
                      </m:r>
                    </m:oMath>
                  </a14:m>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smtClean="0">
                      <a:latin typeface="Times New Roman" panose="02020603050405020304" pitchFamily="18" charset="0"/>
                      <a:cs typeface="Times New Roman" panose="02020603050405020304" pitchFamily="18" charset="0"/>
                      <a:sym typeface="Symbol" panose="05050102010706020507" pitchFamily="18" charset="2"/>
                    </a:rPr>
                    <a:t>hasphones</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smtClean="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关系值域限定减</a:t>
                  </a:r>
                  <a:endParaRPr lang="en-US" altLang="zh-CN" sz="28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25963" name="Rectangle 1035"/>
                <p:cNvSpPr>
                  <a:spLocks noRot="1" noChangeAspect="1" noMove="1" noResize="1" noEditPoints="1" noAdjustHandles="1" noChangeArrowheads="1" noChangeShapeType="1" noTextEdit="1"/>
                </p:cNvSpPr>
                <p:nvPr/>
              </p:nvSpPr>
              <p:spPr bwMode="auto">
                <a:xfrm>
                  <a:off x="336" y="2064"/>
                  <a:ext cx="5659" cy="942"/>
                </a:xfrm>
                <a:prstGeom prst="rect">
                  <a:avLst/>
                </a:prstGeom>
                <a:blipFill rotWithShape="0">
                  <a:blip r:embed="rId2"/>
                  <a:stretch>
                    <a:fillRect l="-1357" t="-4082" b="-93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25964" name="Line 1036"/>
            <p:cNvSpPr>
              <a:spLocks noChangeShapeType="1"/>
            </p:cNvSpPr>
            <p:nvPr/>
          </p:nvSpPr>
          <p:spPr bwMode="auto">
            <a:xfrm>
              <a:off x="192" y="3072"/>
              <a:ext cx="51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标题 1"/>
          <p:cNvSpPr>
            <a:spLocks noGrp="1"/>
          </p:cNvSpPr>
          <p:nvPr>
            <p:ph type="title"/>
          </p:nvPr>
        </p:nvSpPr>
        <p:spPr>
          <a:xfrm>
            <a:off x="548551" y="34142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2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形式化语言（以</a:t>
            </a:r>
            <a:r>
              <a:rPr lang="en-US" altLang="zh-CN" dirty="0"/>
              <a:t>Z</a:t>
            </a:r>
            <a:r>
              <a:rPr lang="zh-CN" altLang="en-US" dirty="0"/>
              <a:t>语言为例）</a:t>
            </a:r>
          </a:p>
        </p:txBody>
      </p:sp>
      <p:sp>
        <p:nvSpPr>
          <p:cNvPr id="3" name="内容占位符 2"/>
          <p:cNvSpPr>
            <a:spLocks noGrp="1"/>
          </p:cNvSpPr>
          <p:nvPr>
            <p:ph idx="1"/>
          </p:nvPr>
        </p:nvSpPr>
        <p:spPr>
          <a:xfrm>
            <a:off x="646111" y="1486249"/>
            <a:ext cx="10326689" cy="4721368"/>
          </a:xfrm>
        </p:spPr>
        <p:txBody>
          <a:bodyPr>
            <a:noAutofit/>
          </a:bodyPr>
          <a:lstStyle/>
          <a:p>
            <a:pPr marL="469900" lvl="0" indent="-469900" algn="just" defTabSz="914400" fontAlgn="base">
              <a:lnSpc>
                <a:spcPct val="220000"/>
              </a:lnSpc>
              <a:spcBef>
                <a:spcPct val="20000"/>
              </a:spcBef>
              <a:spcAft>
                <a:spcPct val="0"/>
              </a:spcAft>
              <a:buClr>
                <a:srgbClr val="CC0000"/>
              </a:buClr>
              <a:buSzTx/>
              <a:buFont typeface="Wingdings" panose="05000000000000000000" pitchFamily="2" charset="2"/>
              <a:buChar char="o"/>
            </a:pPr>
            <a:r>
              <a:rPr lang="zh-CN" altLang="en-US" sz="2400" b="1" dirty="0">
                <a:solidFill>
                  <a:srgbClr val="FFFF00"/>
                </a:solidFill>
                <a:latin typeface="Times New Roman" panose="02020603050405020304" pitchFamily="18" charset="0"/>
                <a:ea typeface="宋体"/>
                <a:cs typeface="+mn-cs"/>
              </a:rPr>
              <a:t>前置条件模式</a:t>
            </a:r>
            <a:r>
              <a:rPr lang="zh-CN" altLang="en-US" sz="2400" b="1" dirty="0">
                <a:latin typeface="Times New Roman" panose="02020603050405020304" pitchFamily="18" charset="0"/>
                <a:ea typeface="宋体"/>
                <a:cs typeface="+mn-cs"/>
              </a:rPr>
              <a:t>：</a:t>
            </a:r>
            <a:r>
              <a:rPr lang="zh-CN" altLang="en-US" sz="2400" dirty="0">
                <a:latin typeface="Times New Roman" panose="02020603050405020304" pitchFamily="18" charset="0"/>
                <a:ea typeface="宋体"/>
                <a:cs typeface="+mn-cs"/>
              </a:rPr>
              <a:t>前置条件运算符</a:t>
            </a:r>
            <a:r>
              <a:rPr lang="en-US" altLang="zh-CN" sz="2400" dirty="0">
                <a:latin typeface="Times New Roman" panose="02020603050405020304" pitchFamily="18" charset="0"/>
                <a:ea typeface="宋体"/>
                <a:cs typeface="Times New Roman" panose="02020603050405020304" pitchFamily="18" charset="0"/>
              </a:rPr>
              <a:t>Pre</a:t>
            </a:r>
            <a:r>
              <a:rPr lang="zh-CN" altLang="en-US" sz="2400" dirty="0">
                <a:latin typeface="Times New Roman" panose="02020603050405020304" pitchFamily="18" charset="0"/>
                <a:ea typeface="宋体"/>
                <a:cs typeface="+mn-cs"/>
              </a:rPr>
              <a:t>将操作模式的前置条件从该模式中分离出来，而隐藏了该模式的后状态变量和输出变量。运算的结果仍然是一个模式，称为前置条件模式，记为</a:t>
            </a:r>
            <a:r>
              <a:rPr lang="en-US" altLang="zh-CN" sz="2400" dirty="0">
                <a:latin typeface="Times New Roman" panose="02020603050405020304" pitchFamily="18" charset="0"/>
                <a:ea typeface="宋体"/>
                <a:cs typeface="Times New Roman" panose="02020603050405020304" pitchFamily="18" charset="0"/>
              </a:rPr>
              <a:t>Pre S</a:t>
            </a:r>
            <a:r>
              <a:rPr lang="zh-CN" altLang="en-US" sz="2400" dirty="0">
                <a:latin typeface="Times New Roman" panose="02020603050405020304" pitchFamily="18" charset="0"/>
                <a:ea typeface="宋体"/>
                <a:cs typeface="+mn-cs"/>
              </a:rPr>
              <a:t>，其中的</a:t>
            </a:r>
            <a:r>
              <a:rPr lang="en-US" altLang="zh-CN" sz="2400" dirty="0">
                <a:latin typeface="Times New Roman" panose="02020603050405020304" pitchFamily="18" charset="0"/>
                <a:ea typeface="宋体"/>
                <a:cs typeface="Times New Roman" panose="02020603050405020304" pitchFamily="18" charset="0"/>
              </a:rPr>
              <a:t>S</a:t>
            </a:r>
            <a:r>
              <a:rPr lang="zh-CN" altLang="en-US" sz="2400" dirty="0">
                <a:latin typeface="Times New Roman" panose="02020603050405020304" pitchFamily="18" charset="0"/>
                <a:ea typeface="宋体"/>
                <a:cs typeface="+mn-cs"/>
              </a:rPr>
              <a:t>是相应的操作模式名。</a:t>
            </a:r>
          </a:p>
          <a:p>
            <a:pPr marL="469900" lvl="0" indent="-469900" algn="just" defTabSz="914400" fontAlgn="base">
              <a:lnSpc>
                <a:spcPct val="220000"/>
              </a:lnSpc>
              <a:spcBef>
                <a:spcPct val="20000"/>
              </a:spcBef>
              <a:spcAft>
                <a:spcPct val="0"/>
              </a:spcAft>
              <a:buClr>
                <a:srgbClr val="CC0000"/>
              </a:buClr>
              <a:buSzTx/>
              <a:buFont typeface="Wingdings" panose="05000000000000000000" pitchFamily="2" charset="2"/>
              <a:buChar char="o"/>
            </a:pPr>
            <a:r>
              <a:rPr lang="zh-CN" altLang="en-US" sz="2400" dirty="0">
                <a:latin typeface="Times New Roman" panose="02020603050405020304" pitchFamily="18" charset="0"/>
                <a:ea typeface="宋体"/>
                <a:cs typeface="+mn-cs"/>
              </a:rPr>
              <a:t>具体计算过程：对给定的模式</a:t>
            </a:r>
            <a:r>
              <a:rPr lang="en-US" altLang="zh-CN" sz="2400" dirty="0">
                <a:latin typeface="Times New Roman" panose="02020603050405020304" pitchFamily="18" charset="0"/>
                <a:ea typeface="宋体"/>
                <a:cs typeface="Times New Roman" panose="02020603050405020304" pitchFamily="18" charset="0"/>
              </a:rPr>
              <a:t>S</a:t>
            </a:r>
            <a:r>
              <a:rPr lang="zh-CN" altLang="en-US" sz="2400" dirty="0">
                <a:latin typeface="Times New Roman" panose="02020603050405020304" pitchFamily="18" charset="0"/>
                <a:ea typeface="宋体"/>
                <a:cs typeface="+mn-cs"/>
              </a:rPr>
              <a:t>，从它的声明部分删除其中的输出变量和后状态变量，同时在断言部分将它们用存在量词进行约束。</a:t>
            </a:r>
            <a:endParaRPr lang="zh-CN" altLang="en-US" sz="2400" dirty="0">
              <a:latin typeface="Times New Roman" panose="02020603050405020304" pitchFamily="18" charset="0"/>
              <a:ea typeface="宋体"/>
              <a:cs typeface="Times New Roman" panose="02020603050405020304" pitchFamily="18" charset="0"/>
            </a:endParaRPr>
          </a:p>
          <a:p>
            <a:pPr>
              <a:lnSpc>
                <a:spcPct val="220000"/>
              </a:lnSpc>
            </a:pPr>
            <a:endParaRPr lang="zh-CN" altLang="en-US" sz="2400" dirty="0"/>
          </a:p>
        </p:txBody>
      </p:sp>
    </p:spTree>
    <p:extLst>
      <p:ext uri="{BB962C8B-B14F-4D97-AF65-F5344CB8AC3E}">
        <p14:creationId xmlns:p14="http://schemas.microsoft.com/office/powerpoint/2010/main" val="1990784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202" y="532109"/>
            <a:ext cx="10043353" cy="1190676"/>
          </a:xfrm>
        </p:spPr>
        <p:txBody>
          <a:bodyPr>
            <a:noAutofit/>
          </a:bodyPr>
          <a:lstStyle/>
          <a:p>
            <a:r>
              <a:rPr lang="zh-CN" altLang="en-US" sz="2400" dirty="0"/>
              <a:t>例如，模式</a:t>
            </a:r>
            <a:r>
              <a:rPr lang="en-US" altLang="zh-CN" sz="2400" dirty="0" err="1"/>
              <a:t>AddEntry</a:t>
            </a:r>
            <a:r>
              <a:rPr lang="zh-CN" altLang="en-US" sz="2400" dirty="0"/>
              <a:t>的前置条件模式</a:t>
            </a:r>
            <a:r>
              <a:rPr lang="en-US" altLang="zh-CN" sz="2400" dirty="0" err="1"/>
              <a:t>PreAddEntry</a:t>
            </a:r>
            <a:r>
              <a:rPr lang="zh-CN" altLang="en-US" sz="2400" dirty="0"/>
              <a:t>。通常，前置条件模式的谓词部分可以被简化。在大多数情形下，可以去掉其中的存在量词。</a:t>
            </a:r>
          </a:p>
          <a:p>
            <a:endParaRPr lang="zh-CN" altLang="en-US" sz="2400" dirty="0"/>
          </a:p>
        </p:txBody>
      </p:sp>
      <p:grpSp>
        <p:nvGrpSpPr>
          <p:cNvPr id="4" name="Group 20"/>
          <p:cNvGrpSpPr>
            <a:grpSpLocks/>
          </p:cNvGrpSpPr>
          <p:nvPr/>
        </p:nvGrpSpPr>
        <p:grpSpPr bwMode="auto">
          <a:xfrm>
            <a:off x="530202" y="1856218"/>
            <a:ext cx="7594162" cy="4611948"/>
            <a:chOff x="672" y="2064"/>
            <a:chExt cx="2880" cy="1872"/>
          </a:xfrm>
        </p:grpSpPr>
        <p:sp>
          <p:nvSpPr>
            <p:cNvPr id="5" name="Line 13"/>
            <p:cNvSpPr>
              <a:spLocks noChangeShapeType="1"/>
            </p:cNvSpPr>
            <p:nvPr/>
          </p:nvSpPr>
          <p:spPr bwMode="auto">
            <a:xfrm>
              <a:off x="672" y="2160"/>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6" name="Text Box 14"/>
            <p:cNvSpPr txBox="1">
              <a:spLocks noChangeArrowheads="1"/>
            </p:cNvSpPr>
            <p:nvPr/>
          </p:nvSpPr>
          <p:spPr bwMode="auto">
            <a:xfrm>
              <a:off x="816" y="2304"/>
              <a:ext cx="146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dirty="0">
                  <a:latin typeface="Times New Roman" panose="02020603050405020304" pitchFamily="18" charset="0"/>
                  <a:cs typeface="Times New Roman" panose="02020603050405020304" pitchFamily="18" charset="0"/>
                </a:rPr>
                <a:t>members: P Person</a:t>
              </a:r>
            </a:p>
            <a:p>
              <a:pPr algn="just" eaLnBrk="0" hangingPunct="0"/>
              <a:r>
                <a:rPr lang="en-US" altLang="zh-CN" sz="2400" dirty="0" err="1">
                  <a:latin typeface="Times New Roman" panose="02020603050405020304" pitchFamily="18" charset="0"/>
                  <a:cs typeface="Times New Roman" panose="02020603050405020304" pitchFamily="18" charset="0"/>
                </a:rPr>
                <a:t>hasphone</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PersonPhone</a:t>
              </a:r>
              <a:endParaRPr lang="en-US" altLang="zh-CN" sz="2400" dirty="0">
                <a:latin typeface="Times New Roman" panose="02020603050405020304" pitchFamily="18" charset="0"/>
                <a:cs typeface="Times New Roman" panose="02020603050405020304" pitchFamily="18" charset="0"/>
              </a:endParaRPr>
            </a:p>
            <a:p>
              <a:pPr algn="just" eaLnBrk="0" hangingPunct="0"/>
              <a:r>
                <a:rPr lang="en-US" altLang="zh-CN" sz="2400" dirty="0">
                  <a:latin typeface="Times New Roman" panose="02020603050405020304" pitchFamily="18" charset="0"/>
                  <a:cs typeface="Times New Roman" panose="02020603050405020304" pitchFamily="18" charset="0"/>
                </a:rPr>
                <a:t>name? : Person</a:t>
              </a:r>
            </a:p>
            <a:p>
              <a:pPr algn="just" eaLnBrk="0" hangingPunct="0"/>
              <a:r>
                <a:rPr lang="en-US" altLang="zh-CN" sz="2400" dirty="0" err="1">
                  <a:latin typeface="Times New Roman" panose="02020603050405020304" pitchFamily="18" charset="0"/>
                </a:rPr>
                <a:t>newnumber</a:t>
              </a:r>
              <a:r>
                <a:rPr lang="en-US" altLang="zh-CN" sz="2400" dirty="0">
                  <a:latin typeface="Times New Roman" panose="02020603050405020304" pitchFamily="18" charset="0"/>
                </a:rPr>
                <a:t>? : Phone</a:t>
              </a:r>
              <a:r>
                <a:rPr lang="en-US" altLang="zh-CN" sz="2400" dirty="0">
                  <a:latin typeface="Times New Roman" panose="02020603050405020304" pitchFamily="18" charset="0"/>
                  <a:cs typeface="Times New Roman" panose="02020603050405020304" pitchFamily="18" charset="0"/>
                </a:rPr>
                <a:t> </a:t>
              </a:r>
            </a:p>
          </p:txBody>
        </p:sp>
        <p:sp>
          <p:nvSpPr>
            <p:cNvPr id="7" name="Line 15"/>
            <p:cNvSpPr>
              <a:spLocks noChangeShapeType="1"/>
            </p:cNvSpPr>
            <p:nvPr/>
          </p:nvSpPr>
          <p:spPr bwMode="auto">
            <a:xfrm>
              <a:off x="672" y="2160"/>
              <a:ext cx="27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8" name="Line 16"/>
            <p:cNvSpPr>
              <a:spLocks noChangeShapeType="1"/>
            </p:cNvSpPr>
            <p:nvPr/>
          </p:nvSpPr>
          <p:spPr bwMode="auto">
            <a:xfrm>
              <a:off x="672" y="3840"/>
              <a:ext cx="27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9" name="Text Box 17"/>
            <p:cNvSpPr txBox="1">
              <a:spLocks noChangeArrowheads="1"/>
            </p:cNvSpPr>
            <p:nvPr/>
          </p:nvSpPr>
          <p:spPr bwMode="auto">
            <a:xfrm>
              <a:off x="960" y="2064"/>
              <a:ext cx="101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dirty="0">
                  <a:latin typeface="Times New Roman" panose="02020603050405020304" pitchFamily="18" charset="0"/>
                </a:rPr>
                <a:t>  </a:t>
              </a:r>
              <a:r>
                <a:rPr lang="en-US" altLang="zh-CN" sz="2000" dirty="0" err="1">
                  <a:latin typeface="Times New Roman" panose="02020603050405020304" pitchFamily="18" charset="0"/>
                </a:rPr>
                <a:t>PreAddEntry</a:t>
              </a:r>
              <a:r>
                <a:rPr lang="en-US" altLang="zh-CN" sz="2000" dirty="0">
                  <a:latin typeface="Times New Roman" panose="02020603050405020304" pitchFamily="18" charset="0"/>
                </a:rPr>
                <a:t>  </a:t>
              </a:r>
            </a:p>
          </p:txBody>
        </p:sp>
        <p:sp>
          <p:nvSpPr>
            <p:cNvPr id="10" name="Line 18"/>
            <p:cNvSpPr>
              <a:spLocks noChangeShapeType="1"/>
            </p:cNvSpPr>
            <p:nvPr/>
          </p:nvSpPr>
          <p:spPr bwMode="auto">
            <a:xfrm>
              <a:off x="672" y="2976"/>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 name="Text Box 19"/>
            <p:cNvSpPr txBox="1">
              <a:spLocks noChangeArrowheads="1"/>
            </p:cNvSpPr>
            <p:nvPr/>
          </p:nvSpPr>
          <p:spPr bwMode="auto">
            <a:xfrm>
              <a:off x="816" y="2976"/>
              <a:ext cx="273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1" lang="en-US" altLang="zh-CN" sz="2400" dirty="0">
                  <a:latin typeface="宋体" panose="02010600030101010101" pitchFamily="2" charset="-122"/>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members':</a:t>
              </a:r>
              <a:r>
                <a:rPr kumimoji="1" lang="en-US" altLang="zh-CN"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P</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Person ;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hasphone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PersonPhone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p>
            <a:p>
              <a:pPr algn="just" eaLnBrk="0" hangingPunct="0"/>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name?  members </a:t>
              </a:r>
            </a:p>
            <a:p>
              <a:pPr algn="just" eaLnBrk="0" hangingPunct="0"/>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name? </a:t>
              </a:r>
              <a:r>
                <a:rPr lang="en-US" altLang="zh-CN" sz="2400" dirty="0">
                  <a:latin typeface="Times New Roman" panose="02020603050405020304" pitchFamily="18" charset="0"/>
                  <a:sym typeface="MT Extra" panose="05050102010205020202" pitchFamily="18" charset="2"/>
                </a:rPr>
                <a:t></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newnumber</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hasphone</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gn="just" eaLnBrk="0" hangingPunct="0"/>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hasphone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hasphone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name?</a:t>
              </a:r>
              <a:r>
                <a:rPr lang="en-US" altLang="zh-CN" sz="2400" dirty="0">
                  <a:latin typeface="Times New Roman" panose="02020603050405020304" pitchFamily="18" charset="0"/>
                  <a:sym typeface="MT Extra" panose="05050102010205020202" pitchFamily="18" charset="2"/>
                </a:rPr>
                <a:t></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newnumber</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p>
            <a:p>
              <a:pPr algn="just" eaLnBrk="0" hangingPunct="0"/>
              <a:r>
                <a:rPr kumimoji="1" lang="en-US" altLang="zh-CN" sz="2400" dirty="0">
                  <a:latin typeface="Times New Roman" panose="02020603050405020304" pitchFamily="18" charset="0"/>
                  <a:sym typeface="Symbol" panose="05050102010706020507" pitchFamily="18" charset="2"/>
                </a:rPr>
                <a:t>members' = members)</a:t>
              </a:r>
              <a:r>
                <a:rPr kumimoji="1" lang="en-US" altLang="zh-CN" sz="2400" dirty="0">
                  <a:latin typeface="宋体" panose="02010600030101010101" pitchFamily="2" charset="-122"/>
                  <a:cs typeface="Times New Roman" panose="02020603050405020304" pitchFamily="18" charset="0"/>
                  <a:sym typeface="Symbol" panose="05050102010706020507" pitchFamily="18" charset="2"/>
                </a:rPr>
                <a:t> </a:t>
              </a:r>
            </a:p>
          </p:txBody>
        </p:sp>
      </p:grpSp>
      <p:grpSp>
        <p:nvGrpSpPr>
          <p:cNvPr id="12" name="Group 29"/>
          <p:cNvGrpSpPr>
            <a:grpSpLocks/>
          </p:cNvGrpSpPr>
          <p:nvPr/>
        </p:nvGrpSpPr>
        <p:grpSpPr bwMode="auto">
          <a:xfrm>
            <a:off x="7744656" y="1845146"/>
            <a:ext cx="5442483" cy="3192887"/>
            <a:chOff x="2304" y="2064"/>
            <a:chExt cx="2064" cy="1344"/>
          </a:xfrm>
        </p:grpSpPr>
        <p:sp>
          <p:nvSpPr>
            <p:cNvPr id="13" name="Line 22"/>
            <p:cNvSpPr>
              <a:spLocks noChangeShapeType="1"/>
            </p:cNvSpPr>
            <p:nvPr/>
          </p:nvSpPr>
          <p:spPr bwMode="auto">
            <a:xfrm>
              <a:off x="2304" y="216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 name="Text Box 23"/>
            <p:cNvSpPr txBox="1">
              <a:spLocks noChangeArrowheads="1"/>
            </p:cNvSpPr>
            <p:nvPr/>
          </p:nvSpPr>
          <p:spPr bwMode="auto">
            <a:xfrm>
              <a:off x="2448" y="2304"/>
              <a:ext cx="146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cs typeface="Times New Roman" panose="02020603050405020304" pitchFamily="18" charset="0"/>
                </a:rPr>
                <a:t>members: P Person</a:t>
              </a:r>
            </a:p>
            <a:p>
              <a:pPr algn="just" eaLnBrk="0" hangingPunct="0"/>
              <a:r>
                <a:rPr lang="en-US" altLang="zh-CN" sz="2000">
                  <a:latin typeface="Times New Roman" panose="02020603050405020304" pitchFamily="18" charset="0"/>
                  <a:cs typeface="Times New Roman" panose="02020603050405020304" pitchFamily="18" charset="0"/>
                </a:rPr>
                <a:t>hasphone : PersonPhone</a:t>
              </a:r>
            </a:p>
            <a:p>
              <a:pPr algn="just" eaLnBrk="0" hangingPunct="0"/>
              <a:r>
                <a:rPr lang="en-US" altLang="zh-CN" sz="2000">
                  <a:latin typeface="Times New Roman" panose="02020603050405020304" pitchFamily="18" charset="0"/>
                  <a:cs typeface="Times New Roman" panose="02020603050405020304" pitchFamily="18" charset="0"/>
                </a:rPr>
                <a:t>name? : Person</a:t>
              </a:r>
            </a:p>
            <a:p>
              <a:pPr algn="just" eaLnBrk="0" hangingPunct="0"/>
              <a:r>
                <a:rPr lang="en-US" altLang="zh-CN" sz="2000">
                  <a:latin typeface="Times New Roman" panose="02020603050405020304" pitchFamily="18" charset="0"/>
                </a:rPr>
                <a:t>newnumber? : Phone</a:t>
              </a:r>
              <a:r>
                <a:rPr lang="en-US" altLang="zh-CN" sz="2000">
                  <a:latin typeface="Times New Roman" panose="02020603050405020304" pitchFamily="18" charset="0"/>
                  <a:cs typeface="Times New Roman" panose="02020603050405020304" pitchFamily="18" charset="0"/>
                </a:rPr>
                <a:t> </a:t>
              </a:r>
            </a:p>
          </p:txBody>
        </p:sp>
        <p:sp>
          <p:nvSpPr>
            <p:cNvPr id="15" name="Line 24"/>
            <p:cNvSpPr>
              <a:spLocks noChangeShapeType="1"/>
            </p:cNvSpPr>
            <p:nvPr/>
          </p:nvSpPr>
          <p:spPr bwMode="auto">
            <a:xfrm>
              <a:off x="2304" y="2160"/>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6" name="Line 25"/>
            <p:cNvSpPr>
              <a:spLocks noChangeShapeType="1"/>
            </p:cNvSpPr>
            <p:nvPr/>
          </p:nvSpPr>
          <p:spPr bwMode="auto">
            <a:xfrm>
              <a:off x="2304" y="3360"/>
              <a:ext cx="20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7" name="Text Box 26"/>
            <p:cNvSpPr txBox="1">
              <a:spLocks noChangeArrowheads="1"/>
            </p:cNvSpPr>
            <p:nvPr/>
          </p:nvSpPr>
          <p:spPr bwMode="auto">
            <a:xfrm>
              <a:off x="2592" y="2064"/>
              <a:ext cx="101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2000" dirty="0">
                  <a:latin typeface="Times New Roman" panose="02020603050405020304" pitchFamily="18" charset="0"/>
                </a:rPr>
                <a:t>  </a:t>
              </a:r>
              <a:r>
                <a:rPr lang="en-US" altLang="zh-CN" sz="2000" dirty="0" err="1">
                  <a:latin typeface="Times New Roman" panose="02020603050405020304" pitchFamily="18" charset="0"/>
                </a:rPr>
                <a:t>PreAddEntry</a:t>
              </a:r>
              <a:r>
                <a:rPr lang="en-US" altLang="zh-CN" sz="2000" dirty="0">
                  <a:latin typeface="Times New Roman" panose="02020603050405020304" pitchFamily="18" charset="0"/>
                </a:rPr>
                <a:t>  </a:t>
              </a:r>
            </a:p>
          </p:txBody>
        </p:sp>
        <p:sp>
          <p:nvSpPr>
            <p:cNvPr id="18" name="Line 27"/>
            <p:cNvSpPr>
              <a:spLocks noChangeShapeType="1"/>
            </p:cNvSpPr>
            <p:nvPr/>
          </p:nvSpPr>
          <p:spPr bwMode="auto">
            <a:xfrm>
              <a:off x="2304" y="2976"/>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9" name="Text Box 28"/>
            <p:cNvSpPr txBox="1">
              <a:spLocks noChangeArrowheads="1"/>
            </p:cNvSpPr>
            <p:nvPr/>
          </p:nvSpPr>
          <p:spPr bwMode="auto">
            <a:xfrm>
              <a:off x="2448" y="2976"/>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1" lang="en-US" altLang="zh-CN" sz="2000">
                  <a:latin typeface="Times New Roman" panose="02020603050405020304" pitchFamily="18" charset="0"/>
                  <a:cs typeface="Times New Roman" panose="02020603050405020304" pitchFamily="18" charset="0"/>
                  <a:sym typeface="Symbol" panose="05050102010706020507" pitchFamily="18" charset="2"/>
                </a:rPr>
                <a:t>name?  members </a:t>
              </a:r>
            </a:p>
            <a:p>
              <a:pPr algn="just" eaLnBrk="0" hangingPunct="0"/>
              <a:r>
                <a:rPr kumimoji="1" lang="en-US" altLang="zh-CN" sz="2000">
                  <a:latin typeface="Times New Roman" panose="02020603050405020304" pitchFamily="18" charset="0"/>
                  <a:cs typeface="Times New Roman" panose="02020603050405020304" pitchFamily="18" charset="0"/>
                  <a:sym typeface="Symbol" panose="05050102010706020507" pitchFamily="18" charset="2"/>
                </a:rPr>
                <a:t>name? </a:t>
              </a:r>
              <a:r>
                <a:rPr lang="en-US" altLang="zh-CN" sz="2000">
                  <a:latin typeface="Times New Roman" panose="02020603050405020304" pitchFamily="18" charset="0"/>
                  <a:sym typeface="MT Extra" panose="05050102010205020202" pitchFamily="18" charset="2"/>
                </a:rPr>
                <a:t></a:t>
              </a:r>
              <a:r>
                <a:rPr kumimoji="1" lang="en-US" altLang="zh-CN" sz="2000">
                  <a:latin typeface="Times New Roman" panose="02020603050405020304" pitchFamily="18" charset="0"/>
                  <a:cs typeface="Times New Roman" panose="02020603050405020304" pitchFamily="18" charset="0"/>
                  <a:sym typeface="Symbol" panose="05050102010706020507" pitchFamily="18" charset="2"/>
                </a:rPr>
                <a:t>newnumber?  hasphone</a:t>
              </a:r>
            </a:p>
            <a:p>
              <a:pPr algn="just" eaLnBrk="0" hangingPunct="0"/>
              <a:endParaRPr kumimoji="1" lang="en-US" altLang="zh-CN" sz="2000">
                <a:latin typeface="宋体" panose="02010600030101010101" pitchFamily="2" charset="-122"/>
                <a:cs typeface="Times New Roman" panose="02020603050405020304" pitchFamily="18" charset="0"/>
                <a:sym typeface="Symbol" panose="05050102010706020507" pitchFamily="18" charset="2"/>
              </a:endParaRPr>
            </a:p>
          </p:txBody>
        </p:sp>
      </p:grpSp>
    </p:spTree>
    <p:extLst>
      <p:ext uri="{BB962C8B-B14F-4D97-AF65-F5344CB8AC3E}">
        <p14:creationId xmlns:p14="http://schemas.microsoft.com/office/powerpoint/2010/main" val="3158196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329184" y="774192"/>
            <a:ext cx="11512296" cy="2471928"/>
          </a:xfrm>
        </p:spPr>
        <p:txBody>
          <a:bodyPr/>
          <a:lstStyle/>
          <a:p>
            <a:pPr marL="0" indent="0"/>
            <a:r>
              <a:rPr lang="zh-CN" altLang="en-US" sz="2800" b="1" dirty="0" smtClean="0">
                <a:ea typeface="黑体" panose="02010609060101010101" pitchFamily="49" charset="-122"/>
              </a:rPr>
              <a:t>异常处理模式   </a:t>
            </a:r>
            <a:endParaRPr lang="zh-CN" altLang="en-US" sz="2800" b="1" dirty="0">
              <a:ea typeface="黑体" panose="02010609060101010101" pitchFamily="49" charset="-122"/>
            </a:endParaRPr>
          </a:p>
          <a:p>
            <a:pPr marL="0" indent="0">
              <a:buNone/>
            </a:pPr>
            <a:r>
              <a:rPr lang="zh-CN" altLang="en-US" b="1" dirty="0">
                <a:ea typeface="黑体" panose="02010609060101010101" pitchFamily="49" charset="-122"/>
              </a:rPr>
              <a:t>         前面在定义有关</a:t>
            </a:r>
            <a:r>
              <a:rPr lang="en-US" altLang="zh-CN" b="1" dirty="0" err="1">
                <a:latin typeface="Times New Roman" panose="02020603050405020304" pitchFamily="18" charset="0"/>
              </a:rPr>
              <a:t>phoneDB</a:t>
            </a:r>
            <a:r>
              <a:rPr lang="zh-CN" altLang="en-US" b="1" dirty="0">
                <a:latin typeface="Times New Roman" panose="02020603050405020304" pitchFamily="18" charset="0"/>
              </a:rPr>
              <a:t>的操作时，如果操作的前置条件被满足，就得到正确的输出，并保证状态不变式。但当不满足前置条件时，并没有指出进一步的处理操作</a:t>
            </a:r>
            <a:r>
              <a:rPr lang="zh-CN" altLang="en-US" b="1" dirty="0" smtClean="0">
                <a:latin typeface="Times New Roman" panose="02020603050405020304" pitchFamily="18" charset="0"/>
              </a:rPr>
              <a:t>。</a:t>
            </a:r>
            <a:endParaRPr lang="zh-CN" altLang="en-US" b="1" dirty="0">
              <a:latin typeface="Times New Roman" panose="02020603050405020304" pitchFamily="18" charset="0"/>
            </a:endParaRPr>
          </a:p>
          <a:p>
            <a:pPr marL="0" indent="0">
              <a:buNone/>
            </a:pPr>
            <a:r>
              <a:rPr lang="zh-CN" altLang="en-US" b="1" dirty="0">
                <a:latin typeface="Times New Roman" panose="02020603050405020304" pitchFamily="18" charset="0"/>
              </a:rPr>
              <a:t>         在</a:t>
            </a:r>
            <a:r>
              <a:rPr lang="en-US" altLang="zh-CN" b="1" dirty="0">
                <a:latin typeface="Times New Roman" panose="02020603050405020304" pitchFamily="18" charset="0"/>
              </a:rPr>
              <a:t>Z</a:t>
            </a:r>
            <a:r>
              <a:rPr lang="zh-CN" altLang="en-US" b="1" dirty="0">
                <a:latin typeface="Times New Roman" panose="02020603050405020304" pitchFamily="18" charset="0"/>
              </a:rPr>
              <a:t>中，对每一个操作都附带有输出操作结果的信息：如果成功，则输出成功的信息；如果失败，则输出错误原因信息。</a:t>
            </a:r>
          </a:p>
          <a:p>
            <a:pPr marL="0" indent="0">
              <a:buNone/>
            </a:pPr>
            <a:endParaRPr lang="en-US" altLang="zh-CN" b="1" dirty="0">
              <a:ea typeface="黑体" panose="02010609060101010101" pitchFamily="49" charset="-122"/>
            </a:endParaRPr>
          </a:p>
        </p:txBody>
      </p:sp>
      <p:sp>
        <p:nvSpPr>
          <p:cNvPr id="3" name="Rectangle 3"/>
          <p:cNvSpPr txBox="1">
            <a:spLocks noChangeArrowheads="1"/>
          </p:cNvSpPr>
          <p:nvPr/>
        </p:nvSpPr>
        <p:spPr>
          <a:xfrm>
            <a:off x="907154" y="2826646"/>
            <a:ext cx="8458200" cy="6096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输出信息在</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Z</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中通过自由类型来定义。例如：</a:t>
            </a:r>
          </a:p>
          <a:p>
            <a:pPr>
              <a:buFontTx/>
              <a:buNone/>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定义</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Report::=  “Okay”</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“Not a member”</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“Entry already exists”</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“Unknown name”</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“Unknown number”</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“Unknown entry”</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 “already a member”</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p>
          <a:p>
            <a:pPr>
              <a:buFontTx/>
              <a:buNone/>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标题 1"/>
          <p:cNvSpPr>
            <a:spLocks noGrp="1"/>
          </p:cNvSpPr>
          <p:nvPr>
            <p:ph type="title"/>
          </p:nvPr>
        </p:nvSpPr>
        <p:spPr>
          <a:xfrm>
            <a:off x="470913" y="151640"/>
            <a:ext cx="10223172" cy="693749"/>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81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292608" y="865517"/>
            <a:ext cx="7772400" cy="5334000"/>
          </a:xfrm>
        </p:spPr>
        <p:txBody>
          <a:bodyPr>
            <a:normAutofit/>
          </a:bodyPr>
          <a:lstStyle/>
          <a:p>
            <a:r>
              <a:rPr lang="zh-CN" altLang="en-US" sz="2800" b="1" dirty="0">
                <a:latin typeface="Times New Roman" panose="02020603050405020304" pitchFamily="18" charset="0"/>
                <a:ea typeface="+mn-ea"/>
                <a:cs typeface="Times New Roman" panose="02020603050405020304" pitchFamily="18" charset="0"/>
              </a:rPr>
              <a:t>信息模式</a:t>
            </a:r>
            <a:r>
              <a:rPr lang="en-US" altLang="zh-CN" sz="2800" b="1" dirty="0">
                <a:latin typeface="Times New Roman" panose="02020603050405020304" pitchFamily="18" charset="0"/>
                <a:ea typeface="+mn-ea"/>
                <a:cs typeface="Times New Roman" panose="02020603050405020304" pitchFamily="18" charset="0"/>
              </a:rPr>
              <a:t>Entry already exists</a:t>
            </a:r>
          </a:p>
        </p:txBody>
      </p:sp>
      <p:sp>
        <p:nvSpPr>
          <p:cNvPr id="131077" name="Line 5"/>
          <p:cNvSpPr>
            <a:spLocks noChangeShapeType="1"/>
          </p:cNvSpPr>
          <p:nvPr/>
        </p:nvSpPr>
        <p:spPr bwMode="auto">
          <a:xfrm>
            <a:off x="1004977" y="1712536"/>
            <a:ext cx="0" cy="3788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78" name="Line 6"/>
          <p:cNvSpPr>
            <a:spLocks noChangeShapeType="1"/>
          </p:cNvSpPr>
          <p:nvPr/>
        </p:nvSpPr>
        <p:spPr bwMode="auto">
          <a:xfrm>
            <a:off x="1004977" y="1712536"/>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79" name="Line 7"/>
          <p:cNvSpPr>
            <a:spLocks noChangeShapeType="1"/>
          </p:cNvSpPr>
          <p:nvPr/>
        </p:nvSpPr>
        <p:spPr bwMode="auto">
          <a:xfrm>
            <a:off x="6110377" y="1788736"/>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0" name="Rectangle 8"/>
          <p:cNvSpPr>
            <a:spLocks noChangeArrowheads="1"/>
          </p:cNvSpPr>
          <p:nvPr/>
        </p:nvSpPr>
        <p:spPr bwMode="auto">
          <a:xfrm>
            <a:off x="2528977" y="1388772"/>
            <a:ext cx="44836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latin typeface="Times New Roman" panose="02020603050405020304" pitchFamily="18" charset="0"/>
                <a:cs typeface="Times New Roman" panose="02020603050405020304" pitchFamily="18" charset="0"/>
              </a:rPr>
              <a:t>EntryAlreadyExists</a:t>
            </a:r>
            <a:endParaRPr lang="en-US" altLang="zh-CN" sz="3200" b="1" dirty="0">
              <a:latin typeface="Times New Roman" panose="02020603050405020304" pitchFamily="18" charset="0"/>
              <a:cs typeface="Times New Roman" panose="02020603050405020304" pitchFamily="18" charset="0"/>
            </a:endParaRPr>
          </a:p>
        </p:txBody>
      </p:sp>
      <p:sp>
        <p:nvSpPr>
          <p:cNvPr id="131081" name="Text Box 9"/>
          <p:cNvSpPr txBox="1">
            <a:spLocks noChangeArrowheads="1"/>
          </p:cNvSpPr>
          <p:nvPr/>
        </p:nvSpPr>
        <p:spPr bwMode="auto">
          <a:xfrm>
            <a:off x="1233577" y="2017336"/>
            <a:ext cx="56388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PhoneDB</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name?:Person</a:t>
            </a:r>
          </a:p>
          <a:p>
            <a:pPr>
              <a:lnSpc>
                <a:spcPct val="65000"/>
              </a:lnSpc>
              <a:spcBef>
                <a:spcPct val="50000"/>
              </a:spcBef>
            </a:pP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newnumber</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Phone</a:t>
            </a:r>
          </a:p>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rep!:Report</a:t>
            </a:r>
          </a:p>
        </p:txBody>
      </p:sp>
      <p:sp>
        <p:nvSpPr>
          <p:cNvPr id="131082" name="Line 10"/>
          <p:cNvSpPr>
            <a:spLocks noChangeShapeType="1"/>
          </p:cNvSpPr>
          <p:nvPr/>
        </p:nvSpPr>
        <p:spPr bwMode="auto">
          <a:xfrm flipV="1">
            <a:off x="1004977" y="4379536"/>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3" name="Text Box 11"/>
          <p:cNvSpPr txBox="1">
            <a:spLocks noChangeArrowheads="1"/>
          </p:cNvSpPr>
          <p:nvPr/>
        </p:nvSpPr>
        <p:spPr bwMode="auto">
          <a:xfrm>
            <a:off x="1147312" y="4564346"/>
            <a:ext cx="10958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rPr>
              <a:t>name? </a:t>
            </a:r>
            <a:r>
              <a:rPr lang="en-US" altLang="zh-CN" sz="32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3200" b="1" dirty="0" smtClean="0">
                <a:latin typeface="Times New Roman" panose="02020603050405020304" pitchFamily="18" charset="0"/>
                <a:cs typeface="Times New Roman" panose="02020603050405020304" pitchFamily="18" charset="0"/>
                <a:sym typeface="Euclid Extra" pitchFamily="18" charset="2"/>
              </a:rPr>
              <a:t> </a:t>
            </a:r>
            <a:r>
              <a:rPr lang="en-US" altLang="zh-CN" sz="3200" b="1" dirty="0" err="1">
                <a:latin typeface="Times New Roman" panose="02020603050405020304" pitchFamily="18" charset="0"/>
                <a:cs typeface="Times New Roman" panose="02020603050405020304" pitchFamily="18" charset="0"/>
                <a:sym typeface="Euclid Extra" pitchFamily="18" charset="2"/>
              </a:rPr>
              <a:t>newnumber</a:t>
            </a:r>
            <a:r>
              <a:rPr lang="en-US" altLang="zh-CN" sz="3200" b="1" dirty="0">
                <a:latin typeface="Times New Roman" panose="02020603050405020304" pitchFamily="18" charset="0"/>
                <a:cs typeface="Times New Roman" panose="02020603050405020304" pitchFamily="18" charset="0"/>
                <a:sym typeface="Euclid Extra"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hasphone</a:t>
            </a:r>
            <a:r>
              <a:rPr lang="en-US" altLang="zh-CN"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rep!= </a:t>
            </a:r>
            <a:r>
              <a:rPr lang="en-US"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Entry already exists</a:t>
            </a:r>
            <a:r>
              <a:rPr lang="en-US" altLang="zh-CN" sz="3200" dirty="0">
                <a:latin typeface="Times New Roman" panose="02020603050405020304" pitchFamily="18" charset="0"/>
                <a:cs typeface="Times New Roman" panose="02020603050405020304" pitchFamily="18" charset="0"/>
              </a:rPr>
              <a:t>”</a:t>
            </a:r>
          </a:p>
        </p:txBody>
      </p:sp>
      <p:sp>
        <p:nvSpPr>
          <p:cNvPr id="131084" name="Line 12"/>
          <p:cNvSpPr>
            <a:spLocks noChangeShapeType="1"/>
          </p:cNvSpPr>
          <p:nvPr/>
        </p:nvSpPr>
        <p:spPr bwMode="auto">
          <a:xfrm>
            <a:off x="1004977" y="550097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标题 1"/>
          <p:cNvSpPr>
            <a:spLocks noGrp="1"/>
          </p:cNvSpPr>
          <p:nvPr>
            <p:ph type="title"/>
          </p:nvPr>
        </p:nvSpPr>
        <p:spPr>
          <a:xfrm>
            <a:off x="336714" y="180778"/>
            <a:ext cx="10223172" cy="878541"/>
          </a:xfrm>
        </p:spPr>
        <p:txBody>
          <a:bodyPr/>
          <a:lstStyle/>
          <a:p>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7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规格说明与验证</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技术（以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992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156483" y="1012042"/>
            <a:ext cx="117591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SzPct val="90000"/>
            </a:pPr>
            <a:r>
              <a:rPr lang="en-US" altLang="zh-CN" sz="3200" b="1" dirty="0">
                <a:latin typeface="Tahoma" panose="020B0604030504040204" pitchFamily="34"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例如，在上面给出了对电话号码数据库进行查找的操作模式</a:t>
            </a:r>
            <a:r>
              <a:rPr lang="en-US" altLang="zh-CN" sz="2400" b="1" dirty="0" err="1">
                <a:latin typeface="Times New Roman" panose="02020603050405020304" pitchFamily="18" charset="0"/>
                <a:cs typeface="Times New Roman" panose="02020603050405020304" pitchFamily="18" charset="0"/>
              </a:rPr>
              <a:t>FindPhones</a:t>
            </a:r>
            <a:r>
              <a:rPr lang="zh-CN" altLang="en-US" sz="2400" b="1" dirty="0">
                <a:latin typeface="Times New Roman" panose="02020603050405020304" pitchFamily="18" charset="0"/>
                <a:cs typeface="Times New Roman" panose="02020603050405020304" pitchFamily="18" charset="0"/>
              </a:rPr>
              <a:t>，当该谓词不满足时，就会出现错误情况。完整的操作应该是，在出错时输出合适的出错信息，故需要定义一个信息模式</a:t>
            </a:r>
            <a:r>
              <a:rPr lang="en-US" altLang="zh-CN" sz="2400" b="1" dirty="0" err="1">
                <a:latin typeface="Times New Roman" panose="02020603050405020304" pitchFamily="18" charset="0"/>
                <a:cs typeface="Times New Roman" panose="02020603050405020304" pitchFamily="18" charset="0"/>
              </a:rPr>
              <a:t>UnknowMember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p:txBody>
      </p:sp>
      <p:grpSp>
        <p:nvGrpSpPr>
          <p:cNvPr id="130053" name="Group 5"/>
          <p:cNvGrpSpPr>
            <a:grpSpLocks/>
          </p:cNvGrpSpPr>
          <p:nvPr/>
        </p:nvGrpSpPr>
        <p:grpSpPr bwMode="auto">
          <a:xfrm>
            <a:off x="1922253" y="2682003"/>
            <a:ext cx="7086600" cy="3733800"/>
            <a:chOff x="432" y="1728"/>
            <a:chExt cx="4464" cy="2352"/>
          </a:xfrm>
        </p:grpSpPr>
        <p:sp>
          <p:nvSpPr>
            <p:cNvPr id="130054" name="Line 6"/>
            <p:cNvSpPr>
              <a:spLocks noChangeShapeType="1"/>
            </p:cNvSpPr>
            <p:nvPr/>
          </p:nvSpPr>
          <p:spPr bwMode="auto">
            <a:xfrm>
              <a:off x="432" y="1920"/>
              <a:ext cx="0" cy="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5" name="Line 7"/>
            <p:cNvSpPr>
              <a:spLocks noChangeShapeType="1"/>
            </p:cNvSpPr>
            <p:nvPr/>
          </p:nvSpPr>
          <p:spPr bwMode="auto">
            <a:xfrm>
              <a:off x="432" y="19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6" name="Line 8"/>
            <p:cNvSpPr>
              <a:spLocks noChangeShapeType="1"/>
            </p:cNvSpPr>
            <p:nvPr/>
          </p:nvSpPr>
          <p:spPr bwMode="auto">
            <a:xfrm>
              <a:off x="3264" y="1968"/>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7" name="Rectangle 9"/>
            <p:cNvSpPr>
              <a:spLocks noChangeArrowheads="1"/>
            </p:cNvSpPr>
            <p:nvPr/>
          </p:nvSpPr>
          <p:spPr bwMode="auto">
            <a:xfrm>
              <a:off x="1392" y="1728"/>
              <a:ext cx="199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err="1">
                  <a:latin typeface="Times New Roman" panose="02020603050405020304" pitchFamily="18" charset="0"/>
                  <a:cs typeface="Times New Roman" panose="02020603050405020304" pitchFamily="18" charset="0"/>
                </a:rPr>
                <a:t>UnknowMember</a:t>
              </a:r>
              <a:endParaRPr lang="en-US" altLang="zh-CN" sz="3200" b="1" dirty="0">
                <a:latin typeface="Times New Roman" panose="02020603050405020304" pitchFamily="18" charset="0"/>
                <a:cs typeface="Times New Roman" panose="02020603050405020304" pitchFamily="18" charset="0"/>
              </a:endParaRPr>
            </a:p>
          </p:txBody>
        </p:sp>
        <p:sp>
          <p:nvSpPr>
            <p:cNvPr id="130058" name="Text Box 10"/>
            <p:cNvSpPr txBox="1">
              <a:spLocks noChangeArrowheads="1"/>
            </p:cNvSpPr>
            <p:nvPr/>
          </p:nvSpPr>
          <p:spPr bwMode="auto">
            <a:xfrm>
              <a:off x="576" y="2112"/>
              <a:ext cx="1920" cy="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PhoneDB</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name?:Person</a:t>
              </a:r>
            </a:p>
            <a:p>
              <a:pPr>
                <a:lnSpc>
                  <a:spcPct val="65000"/>
                </a:lnSpc>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rep!:Report</a:t>
              </a:r>
            </a:p>
          </p:txBody>
        </p:sp>
        <p:sp>
          <p:nvSpPr>
            <p:cNvPr id="130059" name="Line 11"/>
            <p:cNvSpPr>
              <a:spLocks noChangeShapeType="1"/>
            </p:cNvSpPr>
            <p:nvPr/>
          </p:nvSpPr>
          <p:spPr bwMode="auto">
            <a:xfrm flipV="1">
              <a:off x="432" y="3120"/>
              <a:ext cx="44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0" name="Text Box 12"/>
            <p:cNvSpPr txBox="1">
              <a:spLocks noChangeArrowheads="1"/>
            </p:cNvSpPr>
            <p:nvPr/>
          </p:nvSpPr>
          <p:spPr bwMode="auto">
            <a:xfrm>
              <a:off x="528" y="3120"/>
              <a:ext cx="412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rPr>
                <a:t>name?</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hasphone</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a:spcBef>
                  <a:spcPct val="500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rep!= </a:t>
              </a:r>
              <a:r>
                <a:rPr lang="en-US" altLang="zh-CN" sz="3200" b="1" dirty="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Unknown</a:t>
              </a:r>
              <a:r>
                <a:rPr lang="zh-CN" altLang="en-US" sz="3200" b="1" dirty="0">
                  <a:latin typeface="Times New Roman" panose="02020603050405020304" pitchFamily="18" charset="0"/>
                  <a:cs typeface="Times New Roman" panose="02020603050405020304" pitchFamily="18" charset="0"/>
                </a:rPr>
                <a:t> </a:t>
              </a:r>
              <a:r>
                <a:rPr lang="zh-CN" altLang="en-US" sz="3200" b="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name</a:t>
              </a:r>
              <a:r>
                <a:rPr lang="en-US" altLang="zh-CN" sz="3200" dirty="0">
                  <a:latin typeface="Times New Roman" panose="02020603050405020304" pitchFamily="18" charset="0"/>
                  <a:cs typeface="Times New Roman" panose="02020603050405020304" pitchFamily="18" charset="0"/>
                </a:rPr>
                <a:t>”</a:t>
              </a:r>
            </a:p>
          </p:txBody>
        </p:sp>
        <p:sp>
          <p:nvSpPr>
            <p:cNvPr id="130061" name="Line 13"/>
            <p:cNvSpPr>
              <a:spLocks noChangeShapeType="1"/>
            </p:cNvSpPr>
            <p:nvPr/>
          </p:nvSpPr>
          <p:spPr bwMode="auto">
            <a:xfrm>
              <a:off x="432" y="4080"/>
              <a:ext cx="43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标题 1"/>
          <p:cNvSpPr>
            <a:spLocks noGrp="1"/>
          </p:cNvSpPr>
          <p:nvPr>
            <p:ph type="title"/>
          </p:nvPr>
        </p:nvSpPr>
        <p:spPr>
          <a:xfrm>
            <a:off x="260514" y="167979"/>
            <a:ext cx="10223172" cy="878541"/>
          </a:xfrm>
        </p:spPr>
        <p:txBody>
          <a:bodyPr/>
          <a:lstStyle/>
          <a:p>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7 </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形式</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规格说明与验证</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技术（以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21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665383"/>
              </p:ext>
            </p:extLst>
          </p:nvPr>
        </p:nvGraphicFramePr>
        <p:xfrm>
          <a:off x="489416" y="181908"/>
          <a:ext cx="11118991" cy="6528173"/>
        </p:xfrm>
        <a:graphic>
          <a:graphicData uri="http://schemas.openxmlformats.org/presentationml/2006/ole">
            <mc:AlternateContent xmlns:mc="http://schemas.openxmlformats.org/markup-compatibility/2006">
              <mc:Choice xmlns:v="urn:schemas-microsoft-com:vml" Requires="v">
                <p:oleObj spid="_x0000_s1195" name="位图图像" r:id="rId3" imgW="8923810" imgH="5238095" progId="Paint.Picture">
                  <p:embed/>
                </p:oleObj>
              </mc:Choice>
              <mc:Fallback>
                <p:oleObj name="位图图像" r:id="rId3" imgW="8923810" imgH="52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16" y="181908"/>
                        <a:ext cx="11118991" cy="65281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24196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18593" y="1268516"/>
            <a:ext cx="11594592" cy="1600200"/>
          </a:xfrm>
        </p:spPr>
        <p:txBody>
          <a:bodyPr/>
          <a:lstStyle/>
          <a:p>
            <a:pPr marL="0" indent="0">
              <a:buNone/>
            </a:pPr>
            <a:r>
              <a:rPr lang="en-US" altLang="zh-CN" dirty="0"/>
              <a:t>       </a:t>
            </a:r>
            <a:r>
              <a:rPr lang="zh-CN" altLang="en-US" b="1" dirty="0"/>
              <a:t>为了告诉用户，他所要求执行的操作已经成功的执行了，可再引入一个模式，用以输出</a:t>
            </a:r>
            <a:r>
              <a:rPr lang="en-US" altLang="zh-CN" b="1" dirty="0"/>
              <a:t>OK</a:t>
            </a:r>
            <a:r>
              <a:rPr lang="zh-CN" altLang="en-US" b="1" dirty="0"/>
              <a:t>的信息。</a:t>
            </a:r>
          </a:p>
        </p:txBody>
      </p:sp>
      <p:sp>
        <p:nvSpPr>
          <p:cNvPr id="49157" name="Line 5"/>
          <p:cNvSpPr>
            <a:spLocks noChangeShapeType="1"/>
          </p:cNvSpPr>
          <p:nvPr/>
        </p:nvSpPr>
        <p:spPr bwMode="auto">
          <a:xfrm>
            <a:off x="2362200" y="3048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9166" name="Group 14"/>
          <p:cNvGrpSpPr>
            <a:grpSpLocks/>
          </p:cNvGrpSpPr>
          <p:nvPr/>
        </p:nvGrpSpPr>
        <p:grpSpPr bwMode="auto">
          <a:xfrm>
            <a:off x="1514856" y="1951672"/>
            <a:ext cx="9567672" cy="1524571"/>
            <a:chOff x="528" y="1411"/>
            <a:chExt cx="4224" cy="1325"/>
          </a:xfrm>
        </p:grpSpPr>
        <p:sp>
          <p:nvSpPr>
            <p:cNvPr id="49156" name="Line 4"/>
            <p:cNvSpPr>
              <a:spLocks noChangeShapeType="1"/>
            </p:cNvSpPr>
            <p:nvPr/>
          </p:nvSpPr>
          <p:spPr bwMode="auto">
            <a:xfrm>
              <a:off x="528" y="1680"/>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8" name="Line 6"/>
            <p:cNvSpPr>
              <a:spLocks noChangeShapeType="1"/>
            </p:cNvSpPr>
            <p:nvPr/>
          </p:nvSpPr>
          <p:spPr bwMode="auto">
            <a:xfrm>
              <a:off x="528" y="168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9" name="Text Box 7"/>
            <p:cNvSpPr txBox="1">
              <a:spLocks noChangeArrowheads="1"/>
            </p:cNvSpPr>
            <p:nvPr/>
          </p:nvSpPr>
          <p:spPr bwMode="auto">
            <a:xfrm>
              <a:off x="1897" y="1411"/>
              <a:ext cx="960"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t>Success</a:t>
              </a:r>
            </a:p>
          </p:txBody>
        </p:sp>
        <p:sp>
          <p:nvSpPr>
            <p:cNvPr id="49160" name="Line 8"/>
            <p:cNvSpPr>
              <a:spLocks noChangeShapeType="1"/>
            </p:cNvSpPr>
            <p:nvPr/>
          </p:nvSpPr>
          <p:spPr bwMode="auto">
            <a:xfrm>
              <a:off x="2784" y="1680"/>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1" name="Text Box 9"/>
            <p:cNvSpPr txBox="1">
              <a:spLocks noChangeArrowheads="1"/>
            </p:cNvSpPr>
            <p:nvPr/>
          </p:nvSpPr>
          <p:spPr bwMode="auto">
            <a:xfrm>
              <a:off x="672" y="1776"/>
              <a:ext cx="35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ym typeface="Symbol" panose="05050102010706020507" pitchFamily="18" charset="2"/>
                </a:rPr>
                <a:t>rep!: Report</a:t>
              </a:r>
            </a:p>
          </p:txBody>
        </p:sp>
        <p:sp>
          <p:nvSpPr>
            <p:cNvPr id="49162" name="Line 10"/>
            <p:cNvSpPr>
              <a:spLocks noChangeShapeType="1"/>
            </p:cNvSpPr>
            <p:nvPr/>
          </p:nvSpPr>
          <p:spPr bwMode="auto">
            <a:xfrm>
              <a:off x="528" y="2256"/>
              <a:ext cx="4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3" name="Text Box 11"/>
            <p:cNvSpPr txBox="1">
              <a:spLocks noChangeArrowheads="1"/>
            </p:cNvSpPr>
            <p:nvPr/>
          </p:nvSpPr>
          <p:spPr bwMode="auto">
            <a:xfrm>
              <a:off x="720" y="2304"/>
              <a:ext cx="21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ym typeface="Symbol" panose="05050102010706020507" pitchFamily="18" charset="2"/>
                </a:rPr>
                <a:t>rep!=“OK”</a:t>
              </a:r>
            </a:p>
          </p:txBody>
        </p:sp>
        <p:sp>
          <p:nvSpPr>
            <p:cNvPr id="49164" name="Line 12"/>
            <p:cNvSpPr>
              <a:spLocks noChangeShapeType="1"/>
            </p:cNvSpPr>
            <p:nvPr/>
          </p:nvSpPr>
          <p:spPr bwMode="auto">
            <a:xfrm>
              <a:off x="528" y="273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Rectangle 1027"/>
          <p:cNvSpPr txBox="1">
            <a:spLocks noChangeArrowheads="1"/>
          </p:cNvSpPr>
          <p:nvPr/>
        </p:nvSpPr>
        <p:spPr>
          <a:xfrm>
            <a:off x="597408" y="3834505"/>
            <a:ext cx="11402568" cy="227685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spcBef>
                <a:spcPct val="50000"/>
              </a:spcBef>
              <a:buSzTx/>
              <a:buFontTx/>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从而就可以使用命题连接词来定义“查询某人的电话号码”操作的完整的模式“</a:t>
            </a:r>
            <a:r>
              <a:rPr lang="en-US" altLang="zh-CN" sz="2400" b="1" dirty="0" err="1" smtClean="0">
                <a:latin typeface="Times New Roman" panose="02020603050405020304" pitchFamily="18" charset="0"/>
              </a:rPr>
              <a:t>DoFindPhone</a:t>
            </a:r>
            <a:r>
              <a:rPr lang="en-US" altLang="zh-CN" sz="2400" b="1" dirty="0" smtClean="0">
                <a:latin typeface="Times New Roman" panose="02020603050405020304" pitchFamily="18" charset="0"/>
              </a:rPr>
              <a:t>”:</a:t>
            </a:r>
          </a:p>
          <a:p>
            <a:pPr>
              <a:spcBef>
                <a:spcPct val="50000"/>
              </a:spcBef>
              <a:buSzTx/>
              <a:buFontTx/>
              <a:buNone/>
            </a:pPr>
            <a:endParaRPr lang="en-US" altLang="zh-CN" sz="2400" b="1" dirty="0" smtClean="0">
              <a:latin typeface="Times New Roman" panose="02020603050405020304" pitchFamily="18" charset="0"/>
            </a:endParaRPr>
          </a:p>
          <a:p>
            <a:pPr>
              <a:spcBef>
                <a:spcPct val="50000"/>
              </a:spcBef>
              <a:buSzTx/>
              <a:buFontTx/>
              <a:buNone/>
            </a:pPr>
            <a:r>
              <a:rPr lang="en-US" altLang="zh-CN" sz="2400" b="1" dirty="0" err="1" smtClean="0">
                <a:solidFill>
                  <a:srgbClr val="FFFF00"/>
                </a:solidFill>
                <a:latin typeface="Times New Roman" panose="02020603050405020304" pitchFamily="18" charset="0"/>
              </a:rPr>
              <a:t>DoFindPhone</a:t>
            </a:r>
            <a:r>
              <a:rPr lang="en-US" altLang="zh-CN" sz="2400" b="1" dirty="0" smtClean="0">
                <a:solidFill>
                  <a:srgbClr val="FFFF00"/>
                </a:solidFill>
                <a:latin typeface="Times New Roman" panose="02020603050405020304" pitchFamily="18" charset="0"/>
              </a:rPr>
              <a:t> </a:t>
            </a:r>
            <a:r>
              <a:rPr lang="en-US" altLang="zh-CN" sz="2400" b="1" dirty="0" smtClean="0">
                <a:solidFill>
                  <a:srgbClr val="FFFF00"/>
                </a:solidFill>
                <a:latin typeface="Times New Roman" panose="02020603050405020304" pitchFamily="18" charset="0"/>
                <a:sym typeface="Symbol" panose="05050102010706020507" pitchFamily="18" charset="2"/>
              </a:rPr>
              <a:t></a:t>
            </a:r>
            <a:endParaRPr lang="en-US" altLang="zh-CN" sz="2400" b="1" dirty="0" smtClean="0">
              <a:solidFill>
                <a:srgbClr val="FFFF00"/>
              </a:solidFill>
              <a:latin typeface="Times New Roman" panose="02020603050405020304" pitchFamily="18" charset="0"/>
            </a:endParaRPr>
          </a:p>
          <a:p>
            <a:pPr>
              <a:spcBef>
                <a:spcPct val="50000"/>
              </a:spcBef>
              <a:buSzTx/>
              <a:buFontTx/>
              <a:buNone/>
            </a:pPr>
            <a:r>
              <a:rPr lang="en-US" altLang="zh-CN" sz="2400" b="1" dirty="0" smtClean="0">
                <a:solidFill>
                  <a:srgbClr val="FFFF00"/>
                </a:solidFill>
                <a:latin typeface="Times New Roman" panose="02020603050405020304" pitchFamily="18" charset="0"/>
              </a:rPr>
              <a:t>(</a:t>
            </a:r>
            <a:r>
              <a:rPr lang="en-US" altLang="zh-CN" sz="2400" b="1" dirty="0" err="1" smtClean="0">
                <a:solidFill>
                  <a:srgbClr val="FFFF00"/>
                </a:solidFill>
                <a:latin typeface="Times New Roman" panose="02020603050405020304" pitchFamily="18" charset="0"/>
              </a:rPr>
              <a:t>FindPhones</a:t>
            </a:r>
            <a:r>
              <a:rPr lang="en-US" altLang="zh-CN" sz="2400" b="1" dirty="0" smtClean="0">
                <a:solidFill>
                  <a:srgbClr val="FFFF00"/>
                </a:solidFill>
                <a:latin typeface="Times New Roman" panose="02020603050405020304" pitchFamily="18" charset="0"/>
                <a:sym typeface="Symbol" panose="05050102010706020507" pitchFamily="18" charset="2"/>
              </a:rPr>
              <a:t> </a:t>
            </a:r>
            <a:r>
              <a:rPr lang="en-US" altLang="zh-CN" sz="2400" b="1" dirty="0" smtClean="0">
                <a:solidFill>
                  <a:srgbClr val="FFFF00"/>
                </a:solidFill>
                <a:latin typeface="Times New Roman" panose="02020603050405020304" pitchFamily="18" charset="0"/>
              </a:rPr>
              <a:t>Success)</a:t>
            </a:r>
            <a:r>
              <a:rPr lang="en-US" altLang="zh-CN" sz="2400" b="1" dirty="0" smtClean="0">
                <a:solidFill>
                  <a:srgbClr val="FFFF00"/>
                </a:solidFill>
                <a:latin typeface="Times New Roman" panose="02020603050405020304" pitchFamily="18" charset="0"/>
                <a:sym typeface="Symbol" panose="05050102010706020507" pitchFamily="18" charset="2"/>
              </a:rPr>
              <a:t>   </a:t>
            </a:r>
            <a:r>
              <a:rPr lang="en-US" altLang="zh-CN" sz="2400" b="1" dirty="0" err="1" smtClean="0">
                <a:solidFill>
                  <a:srgbClr val="FFFF00"/>
                </a:solidFill>
                <a:latin typeface="Times New Roman" panose="02020603050405020304" pitchFamily="18" charset="0"/>
                <a:cs typeface="Times New Roman" panose="02020603050405020304" pitchFamily="18" charset="0"/>
              </a:rPr>
              <a:t>UnknowMember</a:t>
            </a:r>
            <a:endParaRPr lang="en-US" altLang="zh-CN" sz="2400" b="1" dirty="0" smtClean="0">
              <a:solidFill>
                <a:srgbClr val="FFFF00"/>
              </a:solidFill>
              <a:latin typeface="Times New Roman" panose="02020603050405020304" pitchFamily="18" charset="0"/>
              <a:cs typeface="Times New Roman" panose="02020603050405020304" pitchFamily="18" charset="0"/>
            </a:endParaRPr>
          </a:p>
          <a:p>
            <a:endParaRPr lang="en-US" altLang="zh-CN" dirty="0"/>
          </a:p>
        </p:txBody>
      </p:sp>
      <p:sp>
        <p:nvSpPr>
          <p:cNvPr id="14" name="标题 1"/>
          <p:cNvSpPr>
            <a:spLocks noGrp="1"/>
          </p:cNvSpPr>
          <p:nvPr>
            <p:ph type="title"/>
          </p:nvPr>
        </p:nvSpPr>
        <p:spPr>
          <a:xfrm>
            <a:off x="548551" y="341421"/>
            <a:ext cx="10223172" cy="878541"/>
          </a:xfrm>
        </p:spPr>
        <p:txBody>
          <a:bodyPr/>
          <a:lstStyle/>
          <a:p>
            <a:r>
              <a:rPr lang="en-US" altLang="zh-CN" sz="3200" dirty="0">
                <a:solidFill>
                  <a:schemeClr val="accent1">
                    <a:lumMod val="20000"/>
                    <a:lumOff val="80000"/>
                  </a:schemeClr>
                </a:solidFill>
                <a:latin typeface="Times New Roman" panose="02020603050405020304" pitchFamily="18" charset="0"/>
                <a:cs typeface="Times New Roman" panose="02020603050405020304" pitchFamily="18" charset="0"/>
              </a:rPr>
              <a:t>4  </a:t>
            </a:r>
            <a:r>
              <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rPr>
              <a:t>形式化语言（</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以</a:t>
            </a:r>
            <a:r>
              <a:rPr lang="en-US" altLang="zh-CN"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sz="3200" dirty="0" smtClean="0">
                <a:solidFill>
                  <a:schemeClr val="accent1">
                    <a:lumMod val="20000"/>
                    <a:lumOff val="80000"/>
                  </a:schemeClr>
                </a:solidFill>
                <a:latin typeface="Times New Roman" panose="02020603050405020304" pitchFamily="18" charset="0"/>
                <a:cs typeface="Times New Roman" panose="02020603050405020304" pitchFamily="18" charset="0"/>
              </a:rPr>
              <a:t>语言为例）</a:t>
            </a:r>
            <a:endParaRPr lang="zh-CN" altLang="en-US" sz="3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541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55959" y="259535"/>
            <a:ext cx="10205919" cy="1400530"/>
          </a:xfrm>
        </p:spPr>
        <p:txBody>
          <a:bodyPr/>
          <a:lstStyle/>
          <a:p>
            <a:r>
              <a:rPr lang="en-US" altLang="zh-CN" b="1" dirty="0">
                <a:solidFill>
                  <a:schemeClr val="accent1">
                    <a:lumMod val="20000"/>
                    <a:lumOff val="80000"/>
                  </a:schemeClr>
                </a:solidFill>
                <a:latin typeface="Times New Roman" panose="02020603050405020304" pitchFamily="18" charset="0"/>
                <a:cs typeface="Times New Roman" panose="02020603050405020304" pitchFamily="18" charset="0"/>
              </a:rPr>
              <a:t>Z</a:t>
            </a:r>
            <a:r>
              <a:rPr lang="zh-CN" altLang="en-US" b="1" dirty="0">
                <a:solidFill>
                  <a:schemeClr val="accent1">
                    <a:lumMod val="20000"/>
                    <a:lumOff val="80000"/>
                  </a:schemeClr>
                </a:solidFill>
                <a:latin typeface="Times New Roman" panose="02020603050405020304" pitchFamily="18" charset="0"/>
                <a:cs typeface="Times New Roman" panose="02020603050405020304" pitchFamily="18" charset="0"/>
              </a:rPr>
              <a:t>规格</a:t>
            </a:r>
            <a:r>
              <a:rPr lang="zh-CN" altLang="en-US" b="1" dirty="0" smtClean="0">
                <a:solidFill>
                  <a:schemeClr val="accent1">
                    <a:lumMod val="20000"/>
                    <a:lumOff val="80000"/>
                  </a:schemeClr>
                </a:solidFill>
                <a:latin typeface="Times New Roman" panose="02020603050405020304" pitchFamily="18" charset="0"/>
                <a:cs typeface="Times New Roman" panose="02020603050405020304" pitchFamily="18" charset="0"/>
              </a:rPr>
              <a:t>的实例</a:t>
            </a:r>
            <a:r>
              <a:rPr lang="zh-CN" altLang="en-US"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endParaRPr lang="zh-CN" altLang="en-US"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0179" name="Rectangle 3"/>
          <p:cNvSpPr>
            <a:spLocks noGrp="1" noChangeArrowheads="1"/>
          </p:cNvSpPr>
          <p:nvPr>
            <p:ph type="body" idx="1"/>
          </p:nvPr>
        </p:nvSpPr>
        <p:spPr>
          <a:xfrm>
            <a:off x="646111" y="1152983"/>
            <a:ext cx="8077200" cy="4114800"/>
          </a:xfrm>
        </p:spPr>
        <p:txBody>
          <a:bodyPr>
            <a:normAutofit/>
          </a:bodyPr>
          <a:lstStyle/>
          <a:p>
            <a:pPr marL="0" indent="0">
              <a:lnSpc>
                <a:spcPct val="90000"/>
              </a:lnSpc>
              <a:buNone/>
            </a:pPr>
            <a:r>
              <a:rPr lang="zh-CN" altLang="en-US" sz="2400" b="1" dirty="0"/>
              <a:t>图书馆数据库系统</a:t>
            </a:r>
          </a:p>
          <a:p>
            <a:pPr marL="0" indent="0">
              <a:lnSpc>
                <a:spcPct val="90000"/>
              </a:lnSpc>
              <a:buNone/>
            </a:pPr>
            <a:r>
              <a:rPr lang="zh-CN" altLang="en-US" sz="2400" b="1" dirty="0"/>
              <a:t>（</a:t>
            </a:r>
            <a:r>
              <a:rPr lang="en-US" altLang="zh-CN" sz="2400" b="1" dirty="0"/>
              <a:t>1</a:t>
            </a:r>
            <a:r>
              <a:rPr lang="zh-CN" altLang="en-US" sz="2400" b="1" dirty="0"/>
              <a:t>）图书的借出和归还。</a:t>
            </a:r>
          </a:p>
          <a:p>
            <a:pPr marL="0" indent="0">
              <a:lnSpc>
                <a:spcPct val="90000"/>
              </a:lnSpc>
              <a:buNone/>
            </a:pPr>
            <a:r>
              <a:rPr lang="zh-CN" altLang="en-US" sz="2400" b="1" dirty="0"/>
              <a:t>（</a:t>
            </a:r>
            <a:r>
              <a:rPr lang="en-US" altLang="zh-CN" sz="2400" b="1" dirty="0"/>
              <a:t>2</a:t>
            </a:r>
            <a:r>
              <a:rPr lang="zh-CN" altLang="en-US" sz="2400" b="1" dirty="0"/>
              <a:t>）向书库添加图书或从书库中剔除图书。</a:t>
            </a:r>
          </a:p>
          <a:p>
            <a:pPr marL="0" indent="0">
              <a:lnSpc>
                <a:spcPct val="90000"/>
              </a:lnSpc>
              <a:buNone/>
            </a:pPr>
            <a:r>
              <a:rPr lang="zh-CN" altLang="en-US" sz="2400" b="1" dirty="0"/>
              <a:t>（</a:t>
            </a:r>
            <a:r>
              <a:rPr lang="en-US" altLang="zh-CN" sz="2400" b="1" dirty="0"/>
              <a:t>3</a:t>
            </a:r>
            <a:r>
              <a:rPr lang="zh-CN" altLang="en-US" sz="2400" b="1" dirty="0"/>
              <a:t>）根据图书的作者或图书的主题查询图书信息。</a:t>
            </a:r>
          </a:p>
          <a:p>
            <a:pPr marL="0" indent="0">
              <a:lnSpc>
                <a:spcPct val="90000"/>
              </a:lnSpc>
              <a:buNone/>
            </a:pPr>
            <a:r>
              <a:rPr lang="zh-CN" altLang="en-US" sz="2400" b="1" dirty="0"/>
              <a:t>（</a:t>
            </a:r>
            <a:r>
              <a:rPr lang="en-US" altLang="zh-CN" sz="2400" b="1" dirty="0"/>
              <a:t>4</a:t>
            </a:r>
            <a:r>
              <a:rPr lang="zh-CN" altLang="en-US" sz="2400" b="1" dirty="0"/>
              <a:t>）查询某个读者的借书信息。</a:t>
            </a:r>
          </a:p>
          <a:p>
            <a:pPr marL="0" indent="0">
              <a:lnSpc>
                <a:spcPct val="90000"/>
              </a:lnSpc>
              <a:buNone/>
            </a:pPr>
            <a:r>
              <a:rPr lang="zh-CN" altLang="en-US" sz="2400" b="1" dirty="0"/>
              <a:t>（</a:t>
            </a:r>
            <a:r>
              <a:rPr lang="en-US" altLang="zh-CN" sz="2400" b="1" dirty="0"/>
              <a:t>5</a:t>
            </a:r>
            <a:r>
              <a:rPr lang="zh-CN" altLang="en-US" sz="2400" b="1" dirty="0"/>
              <a:t>）查询某本图书的最后借阅人。</a:t>
            </a:r>
          </a:p>
        </p:txBody>
      </p:sp>
      <p:sp>
        <p:nvSpPr>
          <p:cNvPr id="4" name="Rectangle 3"/>
          <p:cNvSpPr txBox="1">
            <a:spLocks noChangeArrowheads="1"/>
          </p:cNvSpPr>
          <p:nvPr/>
        </p:nvSpPr>
        <p:spPr>
          <a:xfrm>
            <a:off x="844181" y="3908108"/>
            <a:ext cx="8929547" cy="24754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altLang="zh-CN" sz="2400" dirty="0" smtClean="0"/>
              <a:t> </a:t>
            </a:r>
            <a:r>
              <a:rPr lang="zh-CN" altLang="en-US" sz="2400" b="1" dirty="0" smtClean="0"/>
              <a:t>管理员可进行上述的所有操作，读者可进行（</a:t>
            </a:r>
            <a:r>
              <a:rPr lang="en-US" altLang="zh-CN" sz="2400" b="1" dirty="0" smtClean="0"/>
              <a:t>3</a:t>
            </a:r>
            <a:r>
              <a:rPr lang="zh-CN" altLang="en-US" sz="2400" b="1" dirty="0" smtClean="0"/>
              <a:t>）（</a:t>
            </a:r>
            <a:r>
              <a:rPr lang="en-US" altLang="zh-CN" sz="2400" b="1" dirty="0" smtClean="0"/>
              <a:t>4</a:t>
            </a:r>
            <a:r>
              <a:rPr lang="zh-CN" altLang="en-US" sz="2400" b="1" dirty="0" smtClean="0"/>
              <a:t>）两项操作。</a:t>
            </a:r>
          </a:p>
          <a:p>
            <a:pPr marL="0" indent="0">
              <a:buFont typeface="Wingdings 3" charset="2"/>
              <a:buNone/>
            </a:pPr>
            <a:r>
              <a:rPr lang="zh-CN" altLang="en-US" sz="2400" b="1" dirty="0" smtClean="0"/>
              <a:t>系统还需满足下述的约束：</a:t>
            </a:r>
          </a:p>
          <a:p>
            <a:pPr marL="0" indent="0">
              <a:buFont typeface="Wingdings 3" charset="2"/>
              <a:buNone/>
            </a:pPr>
            <a:r>
              <a:rPr lang="zh-CN" altLang="en-US" sz="2400" b="1" dirty="0" smtClean="0"/>
              <a:t>（</a:t>
            </a:r>
            <a:r>
              <a:rPr lang="en-US" altLang="zh-CN" sz="2400" b="1" dirty="0" smtClean="0"/>
              <a:t>1</a:t>
            </a:r>
            <a:r>
              <a:rPr lang="zh-CN" altLang="en-US" sz="2400" b="1" dirty="0" smtClean="0"/>
              <a:t>）图书馆中的所有图书都能被借阅；</a:t>
            </a:r>
          </a:p>
          <a:p>
            <a:pPr marL="0" indent="0">
              <a:buFont typeface="Wingdings 3" charset="2"/>
              <a:buNone/>
            </a:pPr>
            <a:r>
              <a:rPr lang="zh-CN" altLang="en-US" sz="2400" b="1" dirty="0" smtClean="0"/>
              <a:t>（</a:t>
            </a:r>
            <a:r>
              <a:rPr lang="en-US" altLang="zh-CN" sz="2400" b="1" dirty="0" smtClean="0"/>
              <a:t>2</a:t>
            </a:r>
            <a:r>
              <a:rPr lang="zh-CN" altLang="en-US" sz="2400" b="1" dirty="0" smtClean="0"/>
              <a:t>）已借出的图书不能再被借阅；</a:t>
            </a:r>
          </a:p>
          <a:p>
            <a:pPr marL="0" indent="0">
              <a:buFont typeface="Wingdings 3" charset="2"/>
              <a:buNone/>
            </a:pPr>
            <a:r>
              <a:rPr lang="zh-CN" altLang="en-US" sz="2400" b="1" dirty="0" smtClean="0"/>
              <a:t>（</a:t>
            </a:r>
            <a:r>
              <a:rPr lang="en-US" altLang="zh-CN" sz="2400" b="1" dirty="0" smtClean="0"/>
              <a:t>3</a:t>
            </a:r>
            <a:r>
              <a:rPr lang="zh-CN" altLang="en-US" sz="2400" b="1" dirty="0" smtClean="0"/>
              <a:t>）读者所能借阅的图书总数不能超过给定的限制。</a:t>
            </a:r>
            <a:endParaRPr lang="zh-CN" altLang="en-US" sz="2400" b="1" dirty="0"/>
          </a:p>
        </p:txBody>
      </p:sp>
    </p:spTree>
    <p:extLst>
      <p:ext uri="{BB962C8B-B14F-4D97-AF65-F5344CB8AC3E}">
        <p14:creationId xmlns:p14="http://schemas.microsoft.com/office/powerpoint/2010/main" val="2503965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200952" y="1065567"/>
            <a:ext cx="7143888" cy="2833777"/>
          </a:xfrm>
        </p:spPr>
        <p:txBody>
          <a:bodyPr>
            <a:normAutofit/>
          </a:bodyPr>
          <a:lstStyle/>
          <a:p>
            <a:pPr>
              <a:buFontTx/>
              <a:buNone/>
            </a:pPr>
            <a:r>
              <a:rPr lang="zh-CN" altLang="en-US" b="1" dirty="0">
                <a:latin typeface="Times New Roman" panose="02020603050405020304" pitchFamily="18" charset="0"/>
                <a:cs typeface="Times New Roman" panose="02020603050405020304" pitchFamily="18" charset="0"/>
              </a:rPr>
              <a:t>引入如下类型和全程变量：</a:t>
            </a:r>
          </a:p>
          <a:p>
            <a:pPr>
              <a:buFontTx/>
              <a:buNone/>
            </a:pPr>
            <a:r>
              <a:rPr lang="en-US" altLang="zh-CN" b="1" dirty="0">
                <a:latin typeface="Times New Roman" panose="02020603050405020304" pitchFamily="18" charset="0"/>
                <a:cs typeface="Times New Roman" panose="02020603050405020304" pitchFamily="18" charset="0"/>
              </a:rPr>
              <a:t>[Person, Copy, Title, Author, Subject]</a:t>
            </a:r>
          </a:p>
          <a:p>
            <a:pPr>
              <a:buFontTx/>
              <a:buNone/>
            </a:pP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maxbooks</a:t>
            </a:r>
            <a:r>
              <a:rPr lang="en-US" altLang="zh-CN" b="1" dirty="0">
                <a:latin typeface="Times New Roman" panose="02020603050405020304" pitchFamily="18" charset="0"/>
                <a:cs typeface="Times New Roman" panose="02020603050405020304" pitchFamily="18" charset="0"/>
              </a:rPr>
              <a:t>: N</a:t>
            </a:r>
          </a:p>
          <a:p>
            <a:pPr>
              <a:buFontTx/>
              <a:buNone/>
            </a:pPr>
            <a:r>
              <a:rPr lang="en-US" altLang="zh-CN" b="1" dirty="0">
                <a:latin typeface="Times New Roman" panose="02020603050405020304" pitchFamily="18" charset="0"/>
                <a:cs typeface="Times New Roman" panose="02020603050405020304" pitchFamily="18" charset="0"/>
              </a:rPr>
              <a:t>Report::=“</a:t>
            </a:r>
            <a:r>
              <a:rPr lang="en-US" altLang="zh-CN" b="1" dirty="0" err="1">
                <a:latin typeface="Times New Roman" panose="02020603050405020304" pitchFamily="18" charset="0"/>
                <a:cs typeface="Times New Roman" panose="02020603050405020304" pitchFamily="18" charset="0"/>
              </a:rPr>
              <a:t>OK”|unknown</a:t>
            </a:r>
            <a:r>
              <a:rPr lang="en-US" altLang="zh-CN" b="1" dirty="0">
                <a:latin typeface="Times New Roman" panose="02020603050405020304" pitchFamily="18" charset="0"/>
                <a:cs typeface="Times New Roman" panose="02020603050405020304" pitchFamily="18" charset="0"/>
              </a:rPr>
              <a:t> librarian| unknown </a:t>
            </a:r>
            <a:r>
              <a:rPr lang="en-US" altLang="zh-CN" b="1" dirty="0" err="1">
                <a:latin typeface="Times New Roman" panose="02020603050405020304" pitchFamily="18" charset="0"/>
                <a:cs typeface="Times New Roman" panose="02020603050405020304" pitchFamily="18" charset="0"/>
              </a:rPr>
              <a:t>borrorwer|too</a:t>
            </a:r>
            <a:r>
              <a:rPr lang="en-US" altLang="zh-CN" b="1" dirty="0">
                <a:latin typeface="Times New Roman" panose="02020603050405020304" pitchFamily="18" charset="0"/>
                <a:cs typeface="Times New Roman" panose="02020603050405020304" pitchFamily="18" charset="0"/>
              </a:rPr>
              <a:t> many </a:t>
            </a:r>
            <a:r>
              <a:rPr lang="en-US" altLang="zh-CN" b="1" dirty="0" err="1">
                <a:latin typeface="Times New Roman" panose="02020603050405020304" pitchFamily="18" charset="0"/>
                <a:cs typeface="Times New Roman" panose="02020603050405020304" pitchFamily="18" charset="0"/>
              </a:rPr>
              <a:t>books|book</a:t>
            </a:r>
            <a:r>
              <a:rPr lang="en-US" altLang="zh-CN" b="1" dirty="0">
                <a:latin typeface="Times New Roman" panose="02020603050405020304" pitchFamily="18" charset="0"/>
                <a:cs typeface="Times New Roman" panose="02020603050405020304" pitchFamily="18" charset="0"/>
              </a:rPr>
              <a:t> not in </a:t>
            </a:r>
            <a:r>
              <a:rPr lang="en-US" altLang="zh-CN" b="1" dirty="0" err="1">
                <a:latin typeface="Times New Roman" panose="02020603050405020304" pitchFamily="18" charset="0"/>
                <a:cs typeface="Times New Roman" panose="02020603050405020304" pitchFamily="18" charset="0"/>
              </a:rPr>
              <a:t>stock|book</a:t>
            </a:r>
            <a:r>
              <a:rPr lang="en-US" altLang="zh-CN" b="1" dirty="0">
                <a:latin typeface="Times New Roman" panose="02020603050405020304" pitchFamily="18" charset="0"/>
                <a:cs typeface="Times New Roman" panose="02020603050405020304" pitchFamily="18" charset="0"/>
              </a:rPr>
              <a:t> not </a:t>
            </a:r>
            <a:r>
              <a:rPr lang="en-US" altLang="zh-CN" b="1" dirty="0" err="1">
                <a:latin typeface="Times New Roman" panose="02020603050405020304" pitchFamily="18" charset="0"/>
                <a:cs typeface="Times New Roman" panose="02020603050405020304" pitchFamily="18" charset="0"/>
              </a:rPr>
              <a:t>avaiable|book</a:t>
            </a:r>
            <a:r>
              <a:rPr lang="en-US" altLang="zh-CN" b="1" dirty="0">
                <a:latin typeface="Times New Roman" panose="02020603050405020304" pitchFamily="18" charset="0"/>
                <a:cs typeface="Times New Roman" panose="02020603050405020304" pitchFamily="18" charset="0"/>
              </a:rPr>
              <a:t> not checked </a:t>
            </a:r>
            <a:r>
              <a:rPr lang="en-US" altLang="zh-CN" b="1" dirty="0" err="1">
                <a:latin typeface="Times New Roman" panose="02020603050405020304" pitchFamily="18" charset="0"/>
                <a:cs typeface="Times New Roman" panose="02020603050405020304" pitchFamily="18" charset="0"/>
              </a:rPr>
              <a:t>out|book</a:t>
            </a:r>
            <a:r>
              <a:rPr lang="en-US" altLang="zh-CN" b="1" dirty="0">
                <a:latin typeface="Times New Roman" panose="02020603050405020304" pitchFamily="18" charset="0"/>
                <a:cs typeface="Times New Roman" panose="02020603050405020304" pitchFamily="18" charset="0"/>
              </a:rPr>
              <a:t> never </a:t>
            </a:r>
            <a:r>
              <a:rPr lang="en-US" altLang="zh-CN" b="1" dirty="0" err="1">
                <a:latin typeface="Times New Roman" panose="02020603050405020304" pitchFamily="18" charset="0"/>
                <a:cs typeface="Times New Roman" panose="02020603050405020304" pitchFamily="18" charset="0"/>
              </a:rPr>
              <a:t>out|unknown</a:t>
            </a:r>
            <a:r>
              <a:rPr lang="en-US" altLang="zh-CN" b="1" dirty="0">
                <a:latin typeface="Times New Roman" panose="02020603050405020304" pitchFamily="18" charset="0"/>
                <a:cs typeface="Times New Roman" panose="02020603050405020304" pitchFamily="18" charset="0"/>
              </a:rPr>
              <a:t> user</a:t>
            </a:r>
          </a:p>
          <a:p>
            <a:pPr>
              <a:buFontTx/>
              <a:buNone/>
            </a:pPr>
            <a:r>
              <a:rPr lang="zh-CN" altLang="en-US" b="1" dirty="0">
                <a:latin typeface="Times New Roman" panose="02020603050405020304" pitchFamily="18" charset="0"/>
                <a:cs typeface="Times New Roman" panose="02020603050405020304" pitchFamily="18" charset="0"/>
              </a:rPr>
              <a:t>系统抽象状态的描述：</a:t>
            </a:r>
          </a:p>
          <a:p>
            <a:pPr>
              <a:buFontTx/>
              <a:buNone/>
            </a:pPr>
            <a:endParaRPr lang="en-US" altLang="zh-CN" b="1" dirty="0">
              <a:latin typeface="Times New Roman" panose="02020603050405020304" pitchFamily="18" charset="0"/>
              <a:cs typeface="Times New Roman" panose="02020603050405020304" pitchFamily="18" charset="0"/>
            </a:endParaRPr>
          </a:p>
        </p:txBody>
      </p:sp>
      <p:sp>
        <p:nvSpPr>
          <p:cNvPr id="3" name="Line 4"/>
          <p:cNvSpPr>
            <a:spLocks noChangeShapeType="1"/>
          </p:cNvSpPr>
          <p:nvPr/>
        </p:nvSpPr>
        <p:spPr bwMode="auto">
          <a:xfrm>
            <a:off x="537659" y="4265127"/>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 name="Line 5"/>
          <p:cNvSpPr>
            <a:spLocks noChangeShapeType="1"/>
          </p:cNvSpPr>
          <p:nvPr/>
        </p:nvSpPr>
        <p:spPr bwMode="auto">
          <a:xfrm>
            <a:off x="537659" y="426512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 name="Text Box 6"/>
          <p:cNvSpPr txBox="1">
            <a:spLocks noChangeArrowheads="1"/>
          </p:cNvSpPr>
          <p:nvPr/>
        </p:nvSpPr>
        <p:spPr bwMode="auto">
          <a:xfrm>
            <a:off x="1909259" y="4112727"/>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BOOK</a:t>
            </a:r>
          </a:p>
        </p:txBody>
      </p:sp>
      <p:sp>
        <p:nvSpPr>
          <p:cNvPr id="6" name="Line 7"/>
          <p:cNvSpPr>
            <a:spLocks noChangeShapeType="1"/>
          </p:cNvSpPr>
          <p:nvPr/>
        </p:nvSpPr>
        <p:spPr bwMode="auto">
          <a:xfrm>
            <a:off x="2976059" y="4341327"/>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8"/>
          <p:cNvSpPr txBox="1">
            <a:spLocks noChangeArrowheads="1"/>
          </p:cNvSpPr>
          <p:nvPr/>
        </p:nvSpPr>
        <p:spPr bwMode="auto">
          <a:xfrm>
            <a:off x="690059" y="4479987"/>
            <a:ext cx="3733800" cy="173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rPr>
              <a:t>title: Title</a:t>
            </a: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rPr>
              <a:t>authors: P Author</a:t>
            </a: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rPr>
              <a:t>subjects: P Subjects</a:t>
            </a:r>
          </a:p>
          <a:p>
            <a:pPr>
              <a:spcBef>
                <a:spcPct val="50000"/>
              </a:spcBef>
            </a:pPr>
            <a:endParaRPr lang="en-US" altLang="zh-CN" sz="2400" dirty="0">
              <a:latin typeface="Times New Roman" panose="02020603050405020304" pitchFamily="18" charset="0"/>
              <a:cs typeface="Times New Roman" panose="02020603050405020304" pitchFamily="18" charset="0"/>
            </a:endParaRPr>
          </a:p>
        </p:txBody>
      </p:sp>
      <p:sp>
        <p:nvSpPr>
          <p:cNvPr id="8" name="Line 9"/>
          <p:cNvSpPr>
            <a:spLocks noChangeShapeType="1"/>
          </p:cNvSpPr>
          <p:nvPr/>
        </p:nvSpPr>
        <p:spPr bwMode="auto">
          <a:xfrm>
            <a:off x="537659" y="5712927"/>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0"/>
          <p:cNvSpPr>
            <a:spLocks noChangeShapeType="1"/>
          </p:cNvSpPr>
          <p:nvPr/>
        </p:nvSpPr>
        <p:spPr bwMode="auto">
          <a:xfrm>
            <a:off x="6944320" y="1572885"/>
            <a:ext cx="0" cy="3748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1"/>
          <p:cNvSpPr>
            <a:spLocks noChangeShapeType="1"/>
          </p:cNvSpPr>
          <p:nvPr/>
        </p:nvSpPr>
        <p:spPr bwMode="auto">
          <a:xfrm>
            <a:off x="6944320" y="1572885"/>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Text Box 12"/>
          <p:cNvSpPr txBox="1">
            <a:spLocks noChangeArrowheads="1"/>
          </p:cNvSpPr>
          <p:nvPr/>
        </p:nvSpPr>
        <p:spPr bwMode="auto">
          <a:xfrm>
            <a:off x="9001720" y="1344285"/>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DB</a:t>
            </a:r>
          </a:p>
        </p:txBody>
      </p:sp>
      <p:sp>
        <p:nvSpPr>
          <p:cNvPr id="12" name="Line 13"/>
          <p:cNvSpPr>
            <a:spLocks noChangeShapeType="1"/>
          </p:cNvSpPr>
          <p:nvPr/>
        </p:nvSpPr>
        <p:spPr bwMode="auto">
          <a:xfrm>
            <a:off x="9611320" y="1572885"/>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14"/>
          <p:cNvSpPr txBox="1">
            <a:spLocks noChangeArrowheads="1"/>
          </p:cNvSpPr>
          <p:nvPr/>
        </p:nvSpPr>
        <p:spPr bwMode="auto">
          <a:xfrm>
            <a:off x="7096720" y="1837445"/>
            <a:ext cx="4724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stock: P Copy</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available: P Copy</a:t>
            </a: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Copy</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person</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last_ </a:t>
            </a: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Copy</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person</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Copy Book</a:t>
            </a:r>
          </a:p>
        </p:txBody>
      </p:sp>
      <p:sp>
        <p:nvSpPr>
          <p:cNvPr id="14" name="Line 15"/>
          <p:cNvSpPr>
            <a:spLocks noChangeShapeType="1"/>
          </p:cNvSpPr>
          <p:nvPr/>
        </p:nvSpPr>
        <p:spPr bwMode="auto">
          <a:xfrm flipV="1">
            <a:off x="6944320" y="3393831"/>
            <a:ext cx="5074765" cy="78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16"/>
          <p:cNvSpPr txBox="1">
            <a:spLocks noChangeArrowheads="1"/>
          </p:cNvSpPr>
          <p:nvPr/>
        </p:nvSpPr>
        <p:spPr bwMode="auto">
          <a:xfrm>
            <a:off x="7096720" y="3477886"/>
            <a:ext cx="63246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dom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available=stock</a:t>
            </a:r>
            <a:r>
              <a:rPr lang="en-US" altLang="zh-CN" sz="2000" b="1" dirty="0">
                <a:latin typeface="Times New Roman" panose="02020603050405020304" pitchFamily="18" charset="0"/>
                <a:cs typeface="Times New Roman" panose="02020603050405020304" pitchFamily="18" charset="0"/>
              </a:rPr>
              <a:t> </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dom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available=</a:t>
            </a:r>
            <a:endParaRPr lang="en-US" altLang="zh-CN" sz="2000" b="1" dirty="0">
              <a:latin typeface="Times New Roman" panose="02020603050405020304" pitchFamily="18" charset="0"/>
              <a:cs typeface="Times New Roman" panose="02020603050405020304" pitchFamily="18" charset="0"/>
            </a:endParaRP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p:Person</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ea typeface="MS UI Gothic" panose="020B0600070205080204" pitchFamily="34" charset="-128"/>
                <a:cs typeface="Times New Roman" panose="02020603050405020304" pitchFamily="18" charset="0"/>
              </a:rPr>
              <a:t>⊳{p})</a:t>
            </a:r>
            <a:r>
              <a:rPr lang="en-US" altLang="zh-CN" sz="20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maxbooks</a:t>
            </a:r>
            <a:endParaRPr lang="en-US" altLang="zh-CN" sz="20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endParaRP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last_ </a:t>
            </a:r>
            <a:r>
              <a:rPr lang="en-US" altLang="zh-CN" sz="2000" b="1" dirty="0" err="1">
                <a:latin typeface="Times New Roman" panose="02020603050405020304" pitchFamily="18" charset="0"/>
                <a:cs typeface="Times New Roman" panose="02020603050405020304" pitchFamily="18" charset="0"/>
              </a:rPr>
              <a:t>checked_out</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last_ </a:t>
            </a: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stock</a:t>
            </a: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=stock</a:t>
            </a:r>
          </a:p>
        </p:txBody>
      </p:sp>
      <p:sp>
        <p:nvSpPr>
          <p:cNvPr id="16" name="Line 17"/>
          <p:cNvSpPr>
            <a:spLocks noChangeShapeType="1"/>
          </p:cNvSpPr>
          <p:nvPr/>
        </p:nvSpPr>
        <p:spPr bwMode="auto">
          <a:xfrm>
            <a:off x="6944320" y="5321339"/>
            <a:ext cx="51451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108874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a:off x="310661" y="1778068"/>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3" name="Line 3"/>
          <p:cNvSpPr>
            <a:spLocks noChangeShapeType="1"/>
          </p:cNvSpPr>
          <p:nvPr/>
        </p:nvSpPr>
        <p:spPr bwMode="auto">
          <a:xfrm>
            <a:off x="310661" y="177806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4" name="Text Box 4"/>
          <p:cNvSpPr txBox="1">
            <a:spLocks noChangeArrowheads="1"/>
          </p:cNvSpPr>
          <p:nvPr/>
        </p:nvSpPr>
        <p:spPr bwMode="auto">
          <a:xfrm>
            <a:off x="1453661" y="1549468"/>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USERS</a:t>
            </a:r>
          </a:p>
        </p:txBody>
      </p:sp>
      <p:sp>
        <p:nvSpPr>
          <p:cNvPr id="56325" name="Line 5"/>
          <p:cNvSpPr>
            <a:spLocks noChangeShapeType="1"/>
          </p:cNvSpPr>
          <p:nvPr/>
        </p:nvSpPr>
        <p:spPr bwMode="auto">
          <a:xfrm>
            <a:off x="2596661" y="1778068"/>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6" name="Text Box 6"/>
          <p:cNvSpPr txBox="1">
            <a:spLocks noChangeArrowheads="1"/>
          </p:cNvSpPr>
          <p:nvPr/>
        </p:nvSpPr>
        <p:spPr bwMode="auto">
          <a:xfrm>
            <a:off x="691661" y="2082868"/>
            <a:ext cx="3886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staff, borrowers: P  person</a:t>
            </a:r>
          </a:p>
          <a:p>
            <a:pPr>
              <a:spcBef>
                <a:spcPct val="50000"/>
              </a:spcBef>
            </a:pPr>
            <a:r>
              <a:rPr lang="en-US" altLang="zh-CN" sz="2400" b="1" dirty="0">
                <a:latin typeface="Times New Roman" panose="02020603050405020304" pitchFamily="18" charset="0"/>
                <a:cs typeface="Times New Roman" panose="02020603050405020304" pitchFamily="18" charset="0"/>
              </a:rPr>
              <a:t>staff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borrowers=</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cs typeface="Times New Roman" panose="02020603050405020304" pitchFamily="18" charset="0"/>
            </a:endParaRPr>
          </a:p>
        </p:txBody>
      </p:sp>
      <p:sp>
        <p:nvSpPr>
          <p:cNvPr id="56327" name="Line 7"/>
          <p:cNvSpPr>
            <a:spLocks noChangeShapeType="1"/>
          </p:cNvSpPr>
          <p:nvPr/>
        </p:nvSpPr>
        <p:spPr bwMode="auto">
          <a:xfrm flipV="1">
            <a:off x="310661" y="2526168"/>
            <a:ext cx="5410200" cy="13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8" name="Line 8"/>
          <p:cNvSpPr>
            <a:spLocks noChangeShapeType="1"/>
          </p:cNvSpPr>
          <p:nvPr/>
        </p:nvSpPr>
        <p:spPr bwMode="auto">
          <a:xfrm>
            <a:off x="310661" y="3149668"/>
            <a:ext cx="5410200" cy="11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9" name="Line 9"/>
          <p:cNvSpPr>
            <a:spLocks noChangeShapeType="1"/>
          </p:cNvSpPr>
          <p:nvPr/>
        </p:nvSpPr>
        <p:spPr bwMode="auto">
          <a:xfrm>
            <a:off x="310661" y="368306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0" name="Line 10"/>
          <p:cNvSpPr>
            <a:spLocks noChangeShapeType="1"/>
          </p:cNvSpPr>
          <p:nvPr/>
        </p:nvSpPr>
        <p:spPr bwMode="auto">
          <a:xfrm>
            <a:off x="310661" y="3683068"/>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1" name="Text Box 11"/>
          <p:cNvSpPr txBox="1">
            <a:spLocks noChangeArrowheads="1"/>
          </p:cNvSpPr>
          <p:nvPr/>
        </p:nvSpPr>
        <p:spPr bwMode="auto">
          <a:xfrm>
            <a:off x="1987061" y="3434476"/>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LIB</a:t>
            </a:r>
          </a:p>
        </p:txBody>
      </p:sp>
      <p:sp>
        <p:nvSpPr>
          <p:cNvPr id="56332" name="Line 12"/>
          <p:cNvSpPr>
            <a:spLocks noChangeShapeType="1"/>
          </p:cNvSpPr>
          <p:nvPr/>
        </p:nvSpPr>
        <p:spPr bwMode="auto">
          <a:xfrm>
            <a:off x="2672861" y="3683068"/>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3" name="Text Box 13"/>
          <p:cNvSpPr txBox="1">
            <a:spLocks noChangeArrowheads="1"/>
          </p:cNvSpPr>
          <p:nvPr/>
        </p:nvSpPr>
        <p:spPr bwMode="auto">
          <a:xfrm>
            <a:off x="463061" y="3759269"/>
            <a:ext cx="28194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b="1">
                <a:latin typeface="Times New Roman" panose="02020603050405020304" pitchFamily="18" charset="0"/>
                <a:cs typeface="Times New Roman" panose="02020603050405020304" pitchFamily="18" charset="0"/>
              </a:rPr>
              <a:t>USERS</a:t>
            </a:r>
          </a:p>
          <a:p>
            <a:pPr>
              <a:lnSpc>
                <a:spcPct val="50000"/>
              </a:lnSpc>
              <a:spcBef>
                <a:spcPct val="50000"/>
              </a:spcBef>
            </a:pPr>
            <a:r>
              <a:rPr lang="en-US" altLang="zh-CN" b="1">
                <a:latin typeface="Times New Roman" panose="02020603050405020304" pitchFamily="18" charset="0"/>
                <a:cs typeface="Times New Roman" panose="02020603050405020304" pitchFamily="18" charset="0"/>
              </a:rPr>
              <a:t>DB</a:t>
            </a:r>
          </a:p>
        </p:txBody>
      </p:sp>
      <p:sp>
        <p:nvSpPr>
          <p:cNvPr id="56334" name="Line 14"/>
          <p:cNvSpPr>
            <a:spLocks noChangeShapeType="1"/>
          </p:cNvSpPr>
          <p:nvPr/>
        </p:nvSpPr>
        <p:spPr bwMode="auto">
          <a:xfrm flipV="1">
            <a:off x="310661" y="4431168"/>
            <a:ext cx="5410200" cy="13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5" name="Text Box 15"/>
          <p:cNvSpPr txBox="1">
            <a:spLocks noChangeArrowheads="1"/>
          </p:cNvSpPr>
          <p:nvPr/>
        </p:nvSpPr>
        <p:spPr bwMode="auto">
          <a:xfrm>
            <a:off x="375138" y="3631056"/>
            <a:ext cx="518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dirty="0">
              <a:latin typeface="Times New Roman" panose="02020603050405020304" pitchFamily="18" charset="0"/>
              <a:cs typeface="Times New Roman" panose="02020603050405020304" pitchFamily="18" charset="0"/>
            </a:endParaRPr>
          </a:p>
        </p:txBody>
      </p:sp>
      <p:sp>
        <p:nvSpPr>
          <p:cNvPr id="56336" name="Text Box 16"/>
          <p:cNvSpPr txBox="1">
            <a:spLocks noChangeArrowheads="1"/>
          </p:cNvSpPr>
          <p:nvPr/>
        </p:nvSpPr>
        <p:spPr bwMode="auto">
          <a:xfrm>
            <a:off x="310661" y="4521268"/>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ran </a:t>
            </a: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staff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borrowers</a:t>
            </a:r>
          </a:p>
        </p:txBody>
      </p:sp>
      <p:sp>
        <p:nvSpPr>
          <p:cNvPr id="56337" name="Line 17"/>
          <p:cNvSpPr>
            <a:spLocks noChangeShapeType="1"/>
          </p:cNvSpPr>
          <p:nvPr/>
        </p:nvSpPr>
        <p:spPr bwMode="auto">
          <a:xfrm flipV="1">
            <a:off x="310661" y="5054668"/>
            <a:ext cx="541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1026"/>
          <p:cNvSpPr txBox="1">
            <a:spLocks noChangeArrowheads="1"/>
          </p:cNvSpPr>
          <p:nvPr/>
        </p:nvSpPr>
        <p:spPr bwMode="auto">
          <a:xfrm>
            <a:off x="6025661" y="886079"/>
            <a:ext cx="502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9" name="Text Box 1027"/>
          <p:cNvSpPr txBox="1">
            <a:spLocks noChangeArrowheads="1"/>
          </p:cNvSpPr>
          <p:nvPr/>
        </p:nvSpPr>
        <p:spPr bwMode="auto">
          <a:xfrm>
            <a:off x="6254261" y="1038479"/>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系统的初始化定义：</a:t>
            </a:r>
          </a:p>
        </p:txBody>
      </p:sp>
      <p:sp>
        <p:nvSpPr>
          <p:cNvPr id="20" name="Line 1028"/>
          <p:cNvSpPr>
            <a:spLocks noChangeShapeType="1"/>
          </p:cNvSpPr>
          <p:nvPr/>
        </p:nvSpPr>
        <p:spPr bwMode="auto">
          <a:xfrm>
            <a:off x="6635261" y="2181479"/>
            <a:ext cx="0" cy="37689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029"/>
          <p:cNvSpPr>
            <a:spLocks noChangeShapeType="1"/>
          </p:cNvSpPr>
          <p:nvPr/>
        </p:nvSpPr>
        <p:spPr bwMode="auto">
          <a:xfrm>
            <a:off x="6635261" y="2181479"/>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Text Box 1030"/>
          <p:cNvSpPr txBox="1">
            <a:spLocks noChangeArrowheads="1"/>
          </p:cNvSpPr>
          <p:nvPr/>
        </p:nvSpPr>
        <p:spPr bwMode="auto">
          <a:xfrm>
            <a:off x="8540261" y="1961896"/>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Times New Roman" panose="02020603050405020304" pitchFamily="18" charset="0"/>
                <a:cs typeface="Times New Roman" panose="02020603050405020304" pitchFamily="18" charset="0"/>
              </a:rPr>
              <a:t>Init</a:t>
            </a:r>
            <a:r>
              <a:rPr lang="en-US" altLang="zh-CN" b="1" dirty="0">
                <a:latin typeface="Times New Roman" panose="02020603050405020304" pitchFamily="18" charset="0"/>
                <a:cs typeface="Times New Roman" panose="02020603050405020304" pitchFamily="18" charset="0"/>
              </a:rPr>
              <a:t> LIB</a:t>
            </a:r>
          </a:p>
        </p:txBody>
      </p:sp>
      <p:sp>
        <p:nvSpPr>
          <p:cNvPr id="23" name="Line 1031"/>
          <p:cNvSpPr>
            <a:spLocks noChangeShapeType="1"/>
          </p:cNvSpPr>
          <p:nvPr/>
        </p:nvSpPr>
        <p:spPr bwMode="auto">
          <a:xfrm>
            <a:off x="9434145" y="2157579"/>
            <a:ext cx="2054470" cy="54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Text Box 1032"/>
          <p:cNvSpPr txBox="1">
            <a:spLocks noChangeArrowheads="1"/>
          </p:cNvSpPr>
          <p:nvPr/>
        </p:nvSpPr>
        <p:spPr bwMode="auto">
          <a:xfrm>
            <a:off x="6863861" y="2333879"/>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LIB’</a:t>
            </a:r>
          </a:p>
        </p:txBody>
      </p:sp>
      <p:sp>
        <p:nvSpPr>
          <p:cNvPr id="25" name="Line 1034"/>
          <p:cNvSpPr>
            <a:spLocks noChangeShapeType="1"/>
          </p:cNvSpPr>
          <p:nvPr/>
        </p:nvSpPr>
        <p:spPr bwMode="auto">
          <a:xfrm>
            <a:off x="6635261" y="2791078"/>
            <a:ext cx="4853354" cy="7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1035"/>
          <p:cNvSpPr txBox="1">
            <a:spLocks noChangeArrowheads="1"/>
          </p:cNvSpPr>
          <p:nvPr/>
        </p:nvSpPr>
        <p:spPr bwMode="auto">
          <a:xfrm>
            <a:off x="6787661" y="2745042"/>
            <a:ext cx="426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staff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borrowers </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stock’= </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Available’= </a:t>
            </a:r>
          </a:p>
          <a:p>
            <a:pPr>
              <a:spcBef>
                <a:spcPct val="50000"/>
              </a:spcBef>
            </a:pP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checked_out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Last_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checked_out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a:p>
            <a:pPr>
              <a:spcBef>
                <a:spcPct val="50000"/>
              </a:spcBef>
            </a:pP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27" name="Line 1036"/>
          <p:cNvSpPr>
            <a:spLocks noChangeShapeType="1"/>
          </p:cNvSpPr>
          <p:nvPr/>
        </p:nvSpPr>
        <p:spPr bwMode="auto">
          <a:xfrm>
            <a:off x="6617676" y="5950448"/>
            <a:ext cx="48709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195959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74453" y="1319842"/>
                <a:ext cx="11585275" cy="3877985"/>
              </a:xfrm>
              <a:prstGeom prst="rect">
                <a:avLst/>
              </a:prstGeom>
              <a:noFill/>
            </p:spPr>
            <p:txBody>
              <a:bodyPr wrap="square" rtlCol="0">
                <a:spAutoFit/>
              </a:bodyPr>
              <a:lstStyle/>
              <a:p>
                <a:r>
                  <a:rPr lang="zh-CN" altLang="en-US" sz="2400" dirty="0" smtClean="0">
                    <a:solidFill>
                      <a:srgbClr val="FFFF00"/>
                    </a:solidFill>
                    <a:latin typeface="Times New Roman" panose="02020603050405020304" pitchFamily="18" charset="0"/>
                    <a:cs typeface="Times New Roman" panose="02020603050405020304" pitchFamily="18" charset="0"/>
                  </a:rPr>
                  <a:t>定义模式  </a:t>
                </a:r>
                <a14:m>
                  <m:oMath xmlns:m="http://schemas.openxmlformats.org/officeDocument/2006/math">
                    <m:r>
                      <a:rPr lang="zh-CN" altLang="en-US" sz="2400" i="1" smtClean="0">
                        <a:solidFill>
                          <a:srgbClr val="FFFF00"/>
                        </a:solidFill>
                        <a:latin typeface="Cambria Math" panose="02040503050406030204" pitchFamily="18" charset="0"/>
                      </a:rPr>
                      <m:t>∆</m:t>
                    </m:r>
                  </m:oMath>
                </a14:m>
                <a:r>
                  <a:rPr lang="en-US" altLang="zh-CN" sz="2400" dirty="0" smtClean="0">
                    <a:solidFill>
                      <a:srgbClr val="FFFF00"/>
                    </a:solidFill>
                    <a:latin typeface="Times New Roman" panose="02020603050405020304" pitchFamily="18" charset="0"/>
                    <a:cs typeface="Times New Roman" panose="02020603050405020304" pitchFamily="18" charset="0"/>
                  </a:rPr>
                  <a:t>BOOK</a:t>
                </a:r>
                <a:r>
                  <a:rPr lang="zh-CN" altLang="en-US" sz="2400" dirty="0" smtClean="0">
                    <a:solidFill>
                      <a:srgbClr val="FFFF00"/>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solidFill>
                          <a:srgbClr val="FFFF00"/>
                        </a:solidFill>
                        <a:latin typeface="Cambria Math" panose="02040503050406030204" pitchFamily="18" charset="0"/>
                      </a:rPr>
                      <m:t>∆</m:t>
                    </m:r>
                  </m:oMath>
                </a14:m>
                <a:r>
                  <a:rPr lang="en-US" altLang="zh-CN" sz="2400" dirty="0" smtClean="0">
                    <a:solidFill>
                      <a:srgbClr val="FFFF00"/>
                    </a:solidFill>
                    <a:latin typeface="Times New Roman" panose="02020603050405020304" pitchFamily="18" charset="0"/>
                    <a:cs typeface="Times New Roman" panose="02020603050405020304" pitchFamily="18" charset="0"/>
                  </a:rPr>
                  <a:t>USER</a:t>
                </a:r>
                <a:r>
                  <a:rPr lang="zh-CN" altLang="en-US" sz="2400" dirty="0" smtClean="0">
                    <a:solidFill>
                      <a:srgbClr val="FFFF00"/>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solidFill>
                          <a:srgbClr val="FFFF00"/>
                        </a:solidFill>
                        <a:latin typeface="Cambria Math" panose="02040503050406030204" pitchFamily="18" charset="0"/>
                      </a:rPr>
                      <m:t>∆</m:t>
                    </m:r>
                  </m:oMath>
                </a14:m>
                <a:r>
                  <a:rPr lang="en-US" altLang="zh-CN" sz="2400" dirty="0" smtClean="0">
                    <a:solidFill>
                      <a:srgbClr val="FFFF00"/>
                    </a:solidFill>
                    <a:latin typeface="Times New Roman" panose="02020603050405020304" pitchFamily="18" charset="0"/>
                    <a:cs typeface="Times New Roman" panose="02020603050405020304" pitchFamily="18" charset="0"/>
                  </a:rPr>
                  <a:t>DB</a:t>
                </a:r>
                <a:r>
                  <a:rPr lang="zh-CN" altLang="en-US" sz="2400" dirty="0" smtClean="0">
                    <a:solidFill>
                      <a:srgbClr val="FFFF00"/>
                    </a:solidFill>
                    <a:latin typeface="Times New Roman" panose="02020603050405020304" pitchFamily="18" charset="0"/>
                    <a:cs typeface="Times New Roman" panose="02020603050405020304" pitchFamily="18" charset="0"/>
                  </a:rPr>
                  <a:t>和</a:t>
                </a:r>
                <a14:m>
                  <m:oMath xmlns:m="http://schemas.openxmlformats.org/officeDocument/2006/math">
                    <m:r>
                      <a:rPr lang="zh-CN" altLang="en-US" sz="2400" i="1" smtClean="0">
                        <a:solidFill>
                          <a:srgbClr val="FFFF00"/>
                        </a:solidFill>
                        <a:latin typeface="Cambria Math" panose="02040503050406030204" pitchFamily="18" charset="0"/>
                      </a:rPr>
                      <m:t>∆</m:t>
                    </m:r>
                  </m:oMath>
                </a14:m>
                <a:r>
                  <a:rPr lang="en-US" altLang="zh-CN" sz="2400" dirty="0" smtClean="0">
                    <a:solidFill>
                      <a:srgbClr val="FFFF00"/>
                    </a:solidFill>
                    <a:latin typeface="Times New Roman" panose="02020603050405020304" pitchFamily="18" charset="0"/>
                    <a:cs typeface="Times New Roman" panose="02020603050405020304" pitchFamily="18" charset="0"/>
                  </a:rPr>
                  <a:t>LIB</a:t>
                </a:r>
              </a:p>
              <a:p>
                <a14:m>
                  <m:oMath xmlns:m="http://schemas.openxmlformats.org/officeDocument/2006/math">
                    <m:r>
                      <a:rPr lang="zh-CN" altLang="en-US" i="1">
                        <a:latin typeface="Cambria Math" panose="02040503050406030204" pitchFamily="18" charset="0"/>
                      </a:rPr>
                      <m:t>∆</m:t>
                    </m:r>
                  </m:oMath>
                </a14:m>
                <a:r>
                  <a:rPr lang="en-US" altLang="zh-CN" dirty="0" smtClean="0">
                    <a:latin typeface="Times New Roman" panose="02020603050405020304" pitchFamily="18" charset="0"/>
                    <a:cs typeface="Times New Roman" panose="02020603050405020304" pitchFamily="18" charset="0"/>
                  </a:rPr>
                  <a:t>BOOK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latin typeface="Times New Roman" panose="02020603050405020304" pitchFamily="18" charset="0"/>
                    <a:cs typeface="Times New Roman" panose="02020603050405020304" pitchFamily="18" charset="0"/>
                  </a:rPr>
                  <a:t> Book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 </m:t>
                    </m:r>
                  </m:oMath>
                </a14:m>
                <a:r>
                  <a:rPr lang="en-US" altLang="zh-CN" dirty="0" smtClean="0">
                    <a:latin typeface="Times New Roman" panose="02020603050405020304" pitchFamily="18" charset="0"/>
                    <a:cs typeface="Times New Roman" panose="02020603050405020304" pitchFamily="18" charset="0"/>
                  </a:rPr>
                  <a:t> BOOK’</a:t>
                </a:r>
              </a:p>
              <a:p>
                <a14:m>
                  <m:oMath xmlns:m="http://schemas.openxmlformats.org/officeDocument/2006/math">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USER</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USER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 </m:t>
                    </m:r>
                    <m:r>
                      <m:rPr>
                        <m:sty m:val="p"/>
                      </m:rPr>
                      <a:rPr lang="en-US" altLang="zh-CN" i="1" dirty="0">
                        <a:latin typeface="Cambria Math" panose="02040503050406030204" pitchFamily="18" charset="0"/>
                        <a:ea typeface="Cambria Math" panose="02040503050406030204" pitchFamily="18" charset="0"/>
                      </a:rPr>
                      <m:t>USER</m:t>
                    </m:r>
                    <m:r>
                      <a:rPr lang="zh-CN" altLang="en-US" i="1" dirty="0" smtClean="0">
                        <a:latin typeface="Cambria Math" panose="02040503050406030204" pitchFamily="18" charset="0"/>
                        <a:ea typeface="Cambria Math" panose="02040503050406030204" pitchFamily="18" charset="0"/>
                      </a:rPr>
                      <m:t>’</m:t>
                    </m:r>
                  </m:oMath>
                </a14:m>
                <a:endParaRPr lang="en-US" altLang="zh-CN" dirty="0" smtClean="0">
                  <a:latin typeface="Times New Roman" panose="02020603050405020304" pitchFamily="18" charset="0"/>
                  <a:cs typeface="Times New Roman" panose="02020603050405020304" pitchFamily="18" charset="0"/>
                </a:endParaRPr>
              </a:p>
              <a:p>
                <a14:m>
                  <m:oMath xmlns:m="http://schemas.openxmlformats.org/officeDocument/2006/math">
                    <m:r>
                      <a:rPr lang="zh-CN" altLang="en-US" i="1">
                        <a:latin typeface="Cambria Math" panose="02040503050406030204" pitchFamily="18" charset="0"/>
                      </a:rPr>
                      <m:t>∆</m:t>
                    </m:r>
                  </m:oMath>
                </a14:m>
                <a:r>
                  <a:rPr lang="en-US" altLang="zh-CN" dirty="0" smtClean="0">
                    <a:latin typeface="Times New Roman" panose="02020603050405020304" pitchFamily="18" charset="0"/>
                    <a:cs typeface="Times New Roman" panose="02020603050405020304" pitchFamily="18" charset="0"/>
                  </a:rPr>
                  <a:t>DB</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DB</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r>
                      <m:rPr>
                        <m:sty m:val="p"/>
                      </m:rPr>
                      <a:rPr lang="en-US" altLang="zh-CN" i="1" dirty="0" smtClean="0">
                        <a:latin typeface="Cambria Math" panose="02040503050406030204" pitchFamily="18" charset="0"/>
                        <a:ea typeface="Cambria Math" panose="02040503050406030204" pitchFamily="18" charset="0"/>
                      </a:rPr>
                      <m:t>DB</m:t>
                    </m:r>
                    <m:r>
                      <a:rPr lang="zh-CN" altLang="en-US" i="1" dirty="0">
                        <a:latin typeface="Cambria Math" panose="02040503050406030204" pitchFamily="18" charset="0"/>
                        <a:ea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zh-CN" altLang="en-US" i="1">
                        <a:latin typeface="Cambria Math" panose="02040503050406030204" pitchFamily="18" charset="0"/>
                      </a:rPr>
                      <m:t>∆</m:t>
                    </m:r>
                    <m:r>
                      <m:rPr>
                        <m:sty m:val="p"/>
                      </m:rPr>
                      <a:rPr lang="en-US" altLang="zh-CN" i="1" smtClean="0">
                        <a:latin typeface="Cambria Math" panose="02040503050406030204" pitchFamily="18" charset="0"/>
                      </a:rPr>
                      <m:t>LIB</m:t>
                    </m:r>
                  </m:oMath>
                </a14:m>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LIB</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r>
                      <m:rPr>
                        <m:sty m:val="p"/>
                      </m:rPr>
                      <a:rPr lang="en-US" altLang="zh-CN" i="1" dirty="0" smtClean="0">
                        <a:latin typeface="Cambria Math" panose="02040503050406030204" pitchFamily="18" charset="0"/>
                        <a:ea typeface="Cambria Math" panose="02040503050406030204" pitchFamily="18" charset="0"/>
                      </a:rPr>
                      <m:t>LIB</m:t>
                    </m:r>
                    <m:r>
                      <a:rPr lang="zh-CN" altLang="en-US" i="1" dirty="0">
                        <a:latin typeface="Cambria Math" panose="02040503050406030204" pitchFamily="18" charset="0"/>
                        <a:ea typeface="Cambria Math" panose="02040503050406030204" pitchFamily="18" charset="0"/>
                      </a:rPr>
                      <m:t>’</m:t>
                    </m:r>
                  </m:oMath>
                </a14:m>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sz="2400" dirty="0" smtClean="0">
                    <a:solidFill>
                      <a:srgbClr val="FFFF00"/>
                    </a:solidFill>
                    <a:latin typeface="Times New Roman" panose="02020603050405020304" pitchFamily="18" charset="0"/>
                    <a:cs typeface="Times New Roman" panose="02020603050405020304" pitchFamily="18" charset="0"/>
                  </a:rPr>
                  <a:t>定义模式 </a:t>
                </a:r>
                <a14:m>
                  <m:oMath xmlns:m="http://schemas.openxmlformats.org/officeDocument/2006/math">
                    <m:r>
                      <m:rPr>
                        <m:sty m:val="p"/>
                      </m:rPr>
                      <a:rPr lang="el-GR" altLang="zh-CN" sz="2400" i="1" smtClean="0">
                        <a:solidFill>
                          <a:srgbClr val="FFFF00"/>
                        </a:solidFill>
                        <a:latin typeface="Cambria Math" panose="02040503050406030204" pitchFamily="18" charset="0"/>
                        <a:ea typeface="Cambria Math" panose="02040503050406030204" pitchFamily="18" charset="0"/>
                      </a:rPr>
                      <m:t>Ξ</m:t>
                    </m:r>
                  </m:oMath>
                </a14:m>
                <a:r>
                  <a:rPr lang="en-US" altLang="zh-CN" sz="2400" dirty="0">
                    <a:solidFill>
                      <a:srgbClr val="FFFF00"/>
                    </a:solidFill>
                    <a:latin typeface="Times New Roman" panose="02020603050405020304" pitchFamily="18" charset="0"/>
                    <a:cs typeface="Times New Roman" panose="02020603050405020304" pitchFamily="18" charset="0"/>
                  </a:rPr>
                  <a:t>BOOK</a:t>
                </a:r>
                <a:r>
                  <a:rPr lang="zh-CN" altLang="en-US" sz="2400" dirty="0">
                    <a:solidFill>
                      <a:srgbClr val="FFFF00"/>
                    </a:solidFill>
                    <a:latin typeface="Times New Roman" panose="02020603050405020304" pitchFamily="18" charset="0"/>
                    <a:cs typeface="Times New Roman" panose="02020603050405020304" pitchFamily="18" charset="0"/>
                  </a:rPr>
                  <a:t>、</a:t>
                </a:r>
                <a14:m>
                  <m:oMath xmlns:m="http://schemas.openxmlformats.org/officeDocument/2006/math">
                    <m:r>
                      <m:rPr>
                        <m:sty m:val="p"/>
                      </m:rPr>
                      <a:rPr lang="el-GR" altLang="zh-CN" sz="2400" i="1">
                        <a:solidFill>
                          <a:srgbClr val="FFFF00"/>
                        </a:solidFill>
                        <a:latin typeface="Cambria Math" panose="02040503050406030204" pitchFamily="18" charset="0"/>
                        <a:ea typeface="Cambria Math" panose="02040503050406030204" pitchFamily="18" charset="0"/>
                      </a:rPr>
                      <m:t>Ξ</m:t>
                    </m:r>
                  </m:oMath>
                </a14:m>
                <a:r>
                  <a:rPr lang="en-US" altLang="zh-CN" sz="2400" dirty="0">
                    <a:solidFill>
                      <a:srgbClr val="FFFF00"/>
                    </a:solidFill>
                    <a:latin typeface="Times New Roman" panose="02020603050405020304" pitchFamily="18" charset="0"/>
                    <a:cs typeface="Times New Roman" panose="02020603050405020304" pitchFamily="18" charset="0"/>
                  </a:rPr>
                  <a:t>USER</a:t>
                </a:r>
                <a:r>
                  <a:rPr lang="zh-CN" altLang="en-US" sz="2400" dirty="0">
                    <a:solidFill>
                      <a:srgbClr val="FFFF00"/>
                    </a:solidFill>
                    <a:latin typeface="Times New Roman" panose="02020603050405020304" pitchFamily="18" charset="0"/>
                    <a:cs typeface="Times New Roman" panose="02020603050405020304" pitchFamily="18" charset="0"/>
                  </a:rPr>
                  <a:t>、</a:t>
                </a:r>
                <a14:m>
                  <m:oMath xmlns:m="http://schemas.openxmlformats.org/officeDocument/2006/math">
                    <m:r>
                      <m:rPr>
                        <m:sty m:val="p"/>
                      </m:rPr>
                      <a:rPr lang="el-GR" altLang="zh-CN" sz="2400" i="1">
                        <a:solidFill>
                          <a:srgbClr val="FFFF00"/>
                        </a:solidFill>
                        <a:latin typeface="Cambria Math" panose="02040503050406030204" pitchFamily="18" charset="0"/>
                        <a:ea typeface="Cambria Math" panose="02040503050406030204" pitchFamily="18" charset="0"/>
                      </a:rPr>
                      <m:t>Ξ</m:t>
                    </m:r>
                  </m:oMath>
                </a14:m>
                <a:r>
                  <a:rPr lang="en-US" altLang="zh-CN" sz="2400" dirty="0">
                    <a:solidFill>
                      <a:srgbClr val="FFFF00"/>
                    </a:solidFill>
                    <a:latin typeface="Times New Roman" panose="02020603050405020304" pitchFamily="18" charset="0"/>
                    <a:cs typeface="Times New Roman" panose="02020603050405020304" pitchFamily="18" charset="0"/>
                  </a:rPr>
                  <a:t>DB</a:t>
                </a:r>
                <a:r>
                  <a:rPr lang="zh-CN" altLang="en-US" sz="2400" dirty="0">
                    <a:solidFill>
                      <a:srgbClr val="FFFF00"/>
                    </a:solidFill>
                    <a:latin typeface="Times New Roman" panose="02020603050405020304" pitchFamily="18" charset="0"/>
                    <a:cs typeface="Times New Roman" panose="02020603050405020304" pitchFamily="18" charset="0"/>
                  </a:rPr>
                  <a:t>和</a:t>
                </a:r>
                <a14:m>
                  <m:oMath xmlns:m="http://schemas.openxmlformats.org/officeDocument/2006/math">
                    <m:r>
                      <m:rPr>
                        <m:sty m:val="p"/>
                      </m:rPr>
                      <a:rPr lang="el-GR" altLang="zh-CN" sz="2400" i="1">
                        <a:solidFill>
                          <a:srgbClr val="FFFF00"/>
                        </a:solidFill>
                        <a:latin typeface="Cambria Math" panose="02040503050406030204" pitchFamily="18" charset="0"/>
                        <a:ea typeface="Cambria Math" panose="02040503050406030204" pitchFamily="18" charset="0"/>
                      </a:rPr>
                      <m:t>Ξ</m:t>
                    </m:r>
                  </m:oMath>
                </a14:m>
                <a:r>
                  <a:rPr lang="en-US" altLang="zh-CN" sz="2400" dirty="0">
                    <a:solidFill>
                      <a:srgbClr val="FFFF00"/>
                    </a:solidFill>
                    <a:latin typeface="Times New Roman" panose="02020603050405020304" pitchFamily="18" charset="0"/>
                    <a:cs typeface="Times New Roman" panose="02020603050405020304" pitchFamily="18" charset="0"/>
                  </a:rPr>
                  <a:t>LIB</a:t>
                </a:r>
              </a:p>
              <a:p>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Ξ</m:t>
                    </m:r>
                  </m:oMath>
                </a14:m>
                <a:r>
                  <a:rPr lang="en-US" altLang="zh-CN" dirty="0">
                    <a:latin typeface="Times New Roman" panose="02020603050405020304" pitchFamily="18" charset="0"/>
                    <a:cs typeface="Times New Roman" panose="02020603050405020304" pitchFamily="18" charset="0"/>
                  </a:rPr>
                  <a:t>BOOK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Book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latin typeface="Times New Roman" panose="02020603050405020304" pitchFamily="18" charset="0"/>
                    <a:cs typeface="Times New Roman" panose="02020603050405020304" pitchFamily="18" charset="0"/>
                  </a:rPr>
                  <a:t> title’=title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dirty="0" smtClean="0">
                    <a:latin typeface="Times New Roman" panose="02020603050405020304" pitchFamily="18" charset="0"/>
                    <a:cs typeface="Times New Roman" panose="02020603050405020304" pitchFamily="18" charset="0"/>
                  </a:rPr>
                  <a:t> authors’=authors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dirty="0" smtClean="0">
                    <a:latin typeface="Times New Roman" panose="02020603050405020304" pitchFamily="18" charset="0"/>
                    <a:cs typeface="Times New Roman" panose="02020603050405020304" pitchFamily="18" charset="0"/>
                  </a:rPr>
                  <a:t> subjects’=subjects</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Ξ</m:t>
                    </m:r>
                  </m:oMath>
                </a14:m>
                <a:r>
                  <a:rPr lang="en-US" altLang="zh-CN" dirty="0">
                    <a:latin typeface="Times New Roman" panose="02020603050405020304" pitchFamily="18" charset="0"/>
                    <a:cs typeface="Times New Roman" panose="02020603050405020304" pitchFamily="18" charset="0"/>
                  </a:rPr>
                  <a:t>USER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USER </a:t>
                </a:r>
                <a14:m>
                  <m:oMath xmlns:m="http://schemas.openxmlformats.org/officeDocument/2006/math">
                    <m:r>
                      <a:rPr lang="en-US" altLang="zh-CN" b="0" i="0" dirty="0" smtClean="0">
                        <a:latin typeface="Cambria Math" panose="02040503050406030204" pitchFamily="18" charset="0"/>
                        <a:ea typeface="Cambria Math" panose="02040503050406030204" pitchFamily="18" charset="0"/>
                      </a:rPr>
                      <m:t>| </m:t>
                    </m:r>
                  </m:oMath>
                </a14:m>
                <a:r>
                  <a:rPr lang="en-US" altLang="zh-CN" dirty="0" smtClean="0">
                    <a:latin typeface="Times New Roman" panose="02020603050405020304" pitchFamily="18" charset="0"/>
                    <a:cs typeface="Times New Roman" panose="02020603050405020304" pitchFamily="18" charset="0"/>
                  </a:rPr>
                  <a:t>staff’=staff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latin typeface="Times New Roman" panose="02020603050405020304" pitchFamily="18" charset="0"/>
                    <a:cs typeface="Times New Roman" panose="02020603050405020304" pitchFamily="18" charset="0"/>
                  </a:rPr>
                  <a:t> borrowers’=borrowers</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Ξ</m:t>
                    </m:r>
                  </m:oMath>
                </a14:m>
                <a:r>
                  <a:rPr lang="en-US" altLang="zh-CN" dirty="0">
                    <a:latin typeface="Times New Roman" panose="02020603050405020304" pitchFamily="18" charset="0"/>
                    <a:cs typeface="Times New Roman" panose="02020603050405020304" pitchFamily="18" charset="0"/>
                  </a:rPr>
                  <a:t>DB</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DB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 </m:t>
                    </m:r>
                  </m:oMath>
                </a14:m>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stock’=stock </a:t>
                </a:r>
                <a14:m>
                  <m:oMath xmlns:m="http://schemas.openxmlformats.org/officeDocument/2006/math">
                    <m:r>
                      <a:rPr lang="en-US" altLang="zh-CN" i="0" dirty="0">
                        <a:latin typeface="Cambria Math" panose="02040503050406030204" pitchFamily="18" charset="0"/>
                        <a:ea typeface="Cambria Math" panose="02040503050406030204" pitchFamily="18" charset="0"/>
                      </a:rPr>
                      <m:t>∧</m:t>
                    </m:r>
                  </m:oMath>
                </a14:m>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 available’=available </a:t>
                </a:r>
                <a14:m>
                  <m:oMath xmlns:m="http://schemas.openxmlformats.org/officeDocument/2006/math">
                    <m:r>
                      <a:rPr lang="en-US" altLang="zh-CN" i="0" dirty="0">
                        <a:latin typeface="Cambria Math" panose="02040503050406030204" pitchFamily="18" charset="0"/>
                        <a:ea typeface="Cambria Math" panose="02040503050406030204" pitchFamily="18" charset="0"/>
                      </a:rPr>
                      <m:t>∧</m:t>
                    </m:r>
                  </m:oMath>
                </a14:m>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zh-CN" b="0" dirty="0" err="1" smtClean="0">
                    <a:latin typeface="Times New Roman" panose="02020603050405020304" pitchFamily="18" charset="0"/>
                    <a:ea typeface="Cambria Math" panose="02040503050406030204" pitchFamily="18" charset="0"/>
                    <a:cs typeface="Times New Roman" panose="02020603050405020304" pitchFamily="18" charset="0"/>
                  </a:rPr>
                  <a:t>checked_out</a:t>
                </a:r>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altLang="zh-CN" b="0" dirty="0" err="1" smtClean="0">
                    <a:latin typeface="Times New Roman" panose="02020603050405020304" pitchFamily="18" charset="0"/>
                    <a:ea typeface="Cambria Math" panose="02040503050406030204" pitchFamily="18" charset="0"/>
                    <a:cs typeface="Times New Roman" panose="02020603050405020304" pitchFamily="18" charset="0"/>
                  </a:rPr>
                  <a:t>checked_out</a:t>
                </a:r>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0" dirty="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err="1" smtClean="0">
                    <a:latin typeface="Times New Roman" panose="02020603050405020304" pitchFamily="18" charset="0"/>
                    <a:ea typeface="Cambria Math" panose="02040503050406030204" pitchFamily="18" charset="0"/>
                    <a:cs typeface="Times New Roman" panose="02020603050405020304" pitchFamily="18" charset="0"/>
                  </a:rPr>
                  <a:t>last_checked_out</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err="1" smtClean="0">
                    <a:latin typeface="Times New Roman" panose="02020603050405020304" pitchFamily="18" charset="0"/>
                    <a:ea typeface="Cambria Math" panose="02040503050406030204" pitchFamily="18" charset="0"/>
                    <a:cs typeface="Times New Roman" panose="02020603050405020304" pitchFamily="18" charset="0"/>
                  </a:rPr>
                  <a:t>last_checked_out</a:t>
                </a:r>
                <a:r>
                  <a:rPr lang="en-US" altLang="zh-CN" b="0" dirty="0" smtClean="0">
                    <a:latin typeface="Times New Roman" panose="02020603050405020304" pitchFamily="18" charset="0"/>
                    <a:ea typeface="Cambria Math" panose="02040503050406030204" pitchFamily="18" charset="0"/>
                    <a:cs typeface="Times New Roman" panose="02020603050405020304" pitchFamily="18" charset="0"/>
                  </a:rPr>
                  <a:t> </a:t>
                </a:r>
              </a:p>
              <a:p>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err="1" smtClean="0">
                    <a:latin typeface="Times New Roman" panose="02020603050405020304" pitchFamily="18" charset="0"/>
                    <a:ea typeface="Cambria Math" panose="02040503050406030204" pitchFamily="18" charset="0"/>
                    <a:cs typeface="Times New Roman" panose="02020603050405020304" pitchFamily="18" charset="0"/>
                  </a:rPr>
                  <a:t>book_info</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err="1" smtClean="0">
                    <a:latin typeface="Times New Roman" panose="02020603050405020304" pitchFamily="18" charset="0"/>
                    <a:ea typeface="Cambria Math" panose="02040503050406030204" pitchFamily="18" charset="0"/>
                    <a:cs typeface="Times New Roman" panose="02020603050405020304" pitchFamily="18" charset="0"/>
                  </a:rPr>
                  <a:t>book_info</a:t>
                </a:r>
                <a:endParaRPr lang="en-US" altLang="zh-CN" dirty="0" smtClean="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Ξ</m:t>
                    </m:r>
                  </m:oMath>
                </a14:m>
                <a:r>
                  <a:rPr lang="en-US" altLang="zh-CN" dirty="0" smtClean="0">
                    <a:latin typeface="Times New Roman" panose="02020603050405020304" pitchFamily="18" charset="0"/>
                    <a:cs typeface="Times New Roman" panose="02020603050405020304" pitchFamily="18" charset="0"/>
                  </a:rPr>
                  <a:t>LIB</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LIB </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r>
                      <a:rPr lang="zh-CN" altLang="en-US" i="1" dirty="0" smtClean="0">
                        <a:latin typeface="Cambria Math" panose="02040503050406030204" pitchFamily="18" charset="0"/>
                        <a:ea typeface="Cambria Math" panose="02040503050406030204" pitchFamily="18" charset="0"/>
                      </a:rPr>
                      <m:t>𝜃</m:t>
                    </m:r>
                  </m:oMath>
                </a14:m>
                <a:r>
                  <a:rPr lang="en-US" altLang="zh-CN" dirty="0" smtClean="0">
                    <a:latin typeface="Times New Roman" panose="02020603050405020304" pitchFamily="18" charset="0"/>
                    <a:cs typeface="Times New Roman" panose="02020603050405020304" pitchFamily="18" charset="0"/>
                  </a:rPr>
                  <a:t>USERS’=</a:t>
                </a:r>
                <a14:m>
                  <m:oMath xmlns:m="http://schemas.openxmlformats.org/officeDocument/2006/math">
                    <m:r>
                      <a:rPr lang="zh-CN" altLang="en-US" i="1" smtClean="0">
                        <a:latin typeface="Cambria Math" panose="02040503050406030204" pitchFamily="18" charset="0"/>
                      </a:rPr>
                      <m:t>𝜃</m:t>
                    </m:r>
                  </m:oMath>
                </a14:m>
                <a:r>
                  <a:rPr lang="en-US" altLang="zh-CN" dirty="0" smtClean="0">
                    <a:latin typeface="Times New Roman" panose="02020603050405020304" pitchFamily="18" charset="0"/>
                    <a:cs typeface="Times New Roman" panose="02020603050405020304" pitchFamily="18" charset="0"/>
                  </a:rPr>
                  <a:t>USERS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i="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𝜃</m:t>
                    </m:r>
                    <m:r>
                      <a:rPr lang="en-US" altLang="zh-CN" b="0" i="1" dirty="0" smtClean="0">
                        <a:latin typeface="Cambria Math" panose="02040503050406030204" pitchFamily="18" charset="0"/>
                        <a:ea typeface="Cambria Math" panose="02040503050406030204" pitchFamily="18" charset="0"/>
                      </a:rPr>
                      <m:t>𝐷</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𝐵</m:t>
                        </m:r>
                      </m:e>
                      <m:sup>
                        <m:r>
                          <a:rPr lang="en-US" altLang="zh-CN" b="0" i="1" dirty="0" smtClean="0">
                            <a:latin typeface="Cambria Math" panose="02040503050406030204" pitchFamily="18" charset="0"/>
                            <a:ea typeface="Cambria Math" panose="02040503050406030204" pitchFamily="18" charset="0"/>
                          </a:rPr>
                          <m:t>′</m:t>
                        </m:r>
                      </m:sup>
                    </m:sSup>
                    <m:r>
                      <a:rPr lang="en-US" altLang="zh-CN" b="0" i="1" dirty="0"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ea typeface="Cambria Math" panose="02040503050406030204" pitchFamily="18" charset="0"/>
                      </a:rPr>
                      <m:t>𝜃</m:t>
                    </m:r>
                    <m:r>
                      <m:rPr>
                        <m:sty m:val="p"/>
                      </m:rPr>
                      <a:rPr lang="en-US" altLang="zh-CN" i="1" dirty="0">
                        <a:latin typeface="Cambria Math" panose="02040503050406030204" pitchFamily="18" charset="0"/>
                        <a:ea typeface="Cambria Math" panose="02040503050406030204" pitchFamily="18" charset="0"/>
                      </a:rPr>
                      <m:t>DB</m:t>
                    </m:r>
                  </m:oMath>
                </a14:m>
                <a:endParaRPr lang="en-US" altLang="zh-CN" dirty="0">
                  <a:latin typeface="Times New Roman" panose="02020603050405020304" pitchFamily="18" charset="0"/>
                  <a:cs typeface="Times New Roman" panose="02020603050405020304" pitchFamily="18" charset="0"/>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74453" y="1319842"/>
                <a:ext cx="11585275" cy="3877985"/>
              </a:xfrm>
              <a:prstGeom prst="rect">
                <a:avLst/>
              </a:prstGeom>
              <a:blipFill rotWithShape="0">
                <a:blip r:embed="rId2"/>
                <a:stretch>
                  <a:fillRect l="-842" t="-17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712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71146" y="764931"/>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FF00"/>
                </a:solidFill>
              </a:rPr>
              <a:t>管理员的操作</a:t>
            </a:r>
            <a:r>
              <a:rPr lang="en-US" altLang="zh-CN" sz="3200" b="1" dirty="0">
                <a:solidFill>
                  <a:srgbClr val="FFFF00"/>
                </a:solidFill>
              </a:rPr>
              <a:t>——</a:t>
            </a:r>
            <a:r>
              <a:rPr lang="zh-CN" altLang="en-US" sz="3200" b="1" dirty="0">
                <a:solidFill>
                  <a:srgbClr val="FFFF00"/>
                </a:solidFill>
              </a:rPr>
              <a:t>加入复本</a:t>
            </a:r>
          </a:p>
        </p:txBody>
      </p:sp>
      <p:sp>
        <p:nvSpPr>
          <p:cNvPr id="58371" name="Line 3"/>
          <p:cNvSpPr>
            <a:spLocks noChangeShapeType="1"/>
          </p:cNvSpPr>
          <p:nvPr/>
        </p:nvSpPr>
        <p:spPr bwMode="auto">
          <a:xfrm>
            <a:off x="1128346" y="1526931"/>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2" name="Line 4"/>
          <p:cNvSpPr>
            <a:spLocks noChangeShapeType="1"/>
          </p:cNvSpPr>
          <p:nvPr/>
        </p:nvSpPr>
        <p:spPr bwMode="auto">
          <a:xfrm>
            <a:off x="1128346" y="1526931"/>
            <a:ext cx="0" cy="49178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3" name="Text Box 5"/>
          <p:cNvSpPr txBox="1">
            <a:spLocks noChangeArrowheads="1"/>
          </p:cNvSpPr>
          <p:nvPr/>
        </p:nvSpPr>
        <p:spPr bwMode="auto">
          <a:xfrm>
            <a:off x="4100146" y="1298331"/>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Add</a:t>
            </a:r>
          </a:p>
        </p:txBody>
      </p:sp>
      <p:sp>
        <p:nvSpPr>
          <p:cNvPr id="58374" name="Line 6"/>
          <p:cNvSpPr>
            <a:spLocks noChangeShapeType="1"/>
          </p:cNvSpPr>
          <p:nvPr/>
        </p:nvSpPr>
        <p:spPr bwMode="auto">
          <a:xfrm>
            <a:off x="4785946" y="1526931"/>
            <a:ext cx="33527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5" name="Text Box 7"/>
          <p:cNvSpPr txBox="1">
            <a:spLocks noChangeArrowheads="1"/>
          </p:cNvSpPr>
          <p:nvPr/>
        </p:nvSpPr>
        <p:spPr bwMode="auto">
          <a:xfrm>
            <a:off x="1280746" y="1679331"/>
            <a:ext cx="388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376" name="Text Box 8"/>
          <p:cNvSpPr txBox="1">
            <a:spLocks noChangeArrowheads="1"/>
          </p:cNvSpPr>
          <p:nvPr/>
        </p:nvSpPr>
        <p:spPr bwMode="auto">
          <a:xfrm>
            <a:off x="1280746" y="1679331"/>
            <a:ext cx="2971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Stock_trans</a:t>
            </a:r>
            <a:endParaRPr lang="en-US" altLang="zh-CN" sz="2000" b="1" dirty="0">
              <a:latin typeface="Times New Roman" panose="02020603050405020304" pitchFamily="18" charset="0"/>
              <a:cs typeface="Times New Roman" panose="02020603050405020304" pitchFamily="18" charset="0"/>
            </a:endParaRP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copy?: Copy</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title?: Title</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authors?: P Author</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subjects?: P Subject</a:t>
            </a:r>
          </a:p>
        </p:txBody>
      </p:sp>
      <p:sp>
        <p:nvSpPr>
          <p:cNvPr id="58377" name="Line 9"/>
          <p:cNvSpPr>
            <a:spLocks noChangeShapeType="1"/>
          </p:cNvSpPr>
          <p:nvPr/>
        </p:nvSpPr>
        <p:spPr bwMode="auto">
          <a:xfrm>
            <a:off x="1128346" y="3276922"/>
            <a:ext cx="7171592" cy="76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9" name="Text Box 11"/>
          <p:cNvSpPr txBox="1">
            <a:spLocks noChangeArrowheads="1"/>
          </p:cNvSpPr>
          <p:nvPr/>
        </p:nvSpPr>
        <p:spPr bwMode="auto">
          <a:xfrm>
            <a:off x="1280746" y="3393366"/>
            <a:ext cx="8229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stock</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stock’= stock{</a:t>
            </a:r>
            <a:r>
              <a:rPr lang="en-US" altLang="zh-CN" sz="2000" b="1" dirty="0">
                <a:latin typeface="Times New Roman" panose="02020603050405020304" pitchFamily="18" charset="0"/>
                <a:cs typeface="Times New Roman" panose="02020603050405020304" pitchFamily="18" charset="0"/>
              </a:rPr>
              <a:t>copy?}</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available’= available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cs typeface="Times New Roman" panose="02020603050405020304" pitchFamily="18" charset="0"/>
              </a:rPr>
              <a:t>copy?}</a:t>
            </a: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checked_out</a:t>
            </a:r>
            <a:endParaRPr lang="en-US" altLang="zh-CN" sz="2000" b="1" dirty="0">
              <a:latin typeface="Times New Roman" panose="02020603050405020304" pitchFamily="18" charset="0"/>
              <a:cs typeface="Times New Roman" panose="02020603050405020304" pitchFamily="18" charset="0"/>
            </a:endParaRP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last_checked_out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last_checked_out</a:t>
            </a:r>
            <a:endParaRPr lang="en-US" altLang="zh-CN" sz="2000" b="1" dirty="0">
              <a:latin typeface="Times New Roman" panose="02020603050405020304" pitchFamily="18" charset="0"/>
              <a:cs typeface="Times New Roman" panose="02020603050405020304" pitchFamily="18" charset="0"/>
            </a:endParaRPr>
          </a:p>
          <a:p>
            <a:pPr>
              <a:lnSpc>
                <a:spcPct val="50000"/>
              </a:lnSpc>
              <a:spcBef>
                <a:spcPct val="50000"/>
              </a:spcBef>
            </a:pPr>
            <a:r>
              <a:rPr lang="en-US" altLang="zh-CN" sz="2000" b="1" dirty="0" err="1">
                <a:latin typeface="Times New Roman" panose="02020603050405020304" pitchFamily="18" charset="0"/>
                <a:cs typeface="Times New Roman" panose="02020603050405020304" pitchFamily="18" charset="0"/>
              </a:rPr>
              <a:t>book_info</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book_info</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{copy? </a:t>
            </a:r>
            <a:r>
              <a:rPr lang="en-US" altLang="zh-CN" sz="20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0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000" b="1"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函数叠加</a:t>
            </a:r>
            <a:r>
              <a:rPr lang="en-US" altLang="zh-CN" sz="2000" b="1" dirty="0">
                <a:solidFill>
                  <a:srgbClr val="FFFF00"/>
                </a:solidFill>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 </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where  B: Book  |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B.title</a:t>
            </a:r>
            <a:r>
              <a:rPr lang="en-US" altLang="zh-CN" sz="2000" b="1" dirty="0">
                <a:latin typeface="Times New Roman" panose="02020603050405020304" pitchFamily="18" charset="0"/>
                <a:cs typeface="Times New Roman" panose="02020603050405020304" pitchFamily="18" charset="0"/>
              </a:rPr>
              <a:t>= title?</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B.authors</a:t>
            </a:r>
            <a:r>
              <a:rPr lang="en-US" altLang="zh-CN" sz="2000" b="1" dirty="0">
                <a:latin typeface="Times New Roman" panose="02020603050405020304" pitchFamily="18" charset="0"/>
                <a:cs typeface="Times New Roman" panose="02020603050405020304" pitchFamily="18" charset="0"/>
              </a:rPr>
              <a:t>= authors?</a:t>
            </a:r>
          </a:p>
          <a:p>
            <a:pPr>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B.subjects</a:t>
            </a:r>
            <a:r>
              <a:rPr lang="en-US" altLang="zh-CN" sz="2000" b="1" dirty="0">
                <a:latin typeface="Times New Roman" panose="02020603050405020304" pitchFamily="18" charset="0"/>
                <a:cs typeface="Times New Roman" panose="02020603050405020304" pitchFamily="18" charset="0"/>
              </a:rPr>
              <a:t>= subjects?</a:t>
            </a:r>
          </a:p>
          <a:p>
            <a:pPr>
              <a:spcBef>
                <a:spcPct val="50000"/>
              </a:spcBef>
            </a:pPr>
            <a:endParaRPr lang="en-US" altLang="zh-CN" sz="2000" b="1" dirty="0">
              <a:latin typeface="Times New Roman" panose="02020603050405020304" pitchFamily="18" charset="0"/>
              <a:cs typeface="Times New Roman" panose="02020603050405020304" pitchFamily="18" charset="0"/>
            </a:endParaRPr>
          </a:p>
        </p:txBody>
      </p:sp>
      <p:sp>
        <p:nvSpPr>
          <p:cNvPr id="58380" name="Line 12"/>
          <p:cNvSpPr>
            <a:spLocks noChangeShapeType="1"/>
          </p:cNvSpPr>
          <p:nvPr/>
        </p:nvSpPr>
        <p:spPr bwMode="auto">
          <a:xfrm>
            <a:off x="1128346" y="6444762"/>
            <a:ext cx="7250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70490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110389" y="29987"/>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FF00"/>
                </a:solidFill>
              </a:rPr>
              <a:t>管理员的操作</a:t>
            </a:r>
            <a:r>
              <a:rPr lang="en-US" altLang="zh-CN" sz="3200" b="1" dirty="0">
                <a:solidFill>
                  <a:srgbClr val="FFFF00"/>
                </a:solidFill>
              </a:rPr>
              <a:t>—</a:t>
            </a:r>
            <a:r>
              <a:rPr lang="zh-CN" altLang="en-US" sz="3200" b="1" dirty="0">
                <a:solidFill>
                  <a:srgbClr val="FFFF00"/>
                </a:solidFill>
              </a:rPr>
              <a:t>借出复本</a:t>
            </a:r>
          </a:p>
        </p:txBody>
      </p:sp>
      <p:sp>
        <p:nvSpPr>
          <p:cNvPr id="59395" name="Line 3"/>
          <p:cNvSpPr>
            <a:spLocks noChangeShapeType="1"/>
          </p:cNvSpPr>
          <p:nvPr/>
        </p:nvSpPr>
        <p:spPr bwMode="auto">
          <a:xfrm>
            <a:off x="1430215" y="928517"/>
            <a:ext cx="0" cy="56567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396" name="Line 4"/>
          <p:cNvSpPr>
            <a:spLocks noChangeShapeType="1"/>
          </p:cNvSpPr>
          <p:nvPr/>
        </p:nvSpPr>
        <p:spPr bwMode="auto">
          <a:xfrm>
            <a:off x="1430215" y="928517"/>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397" name="Text Box 5"/>
          <p:cNvSpPr txBox="1">
            <a:spLocks noChangeArrowheads="1"/>
          </p:cNvSpPr>
          <p:nvPr/>
        </p:nvSpPr>
        <p:spPr bwMode="auto">
          <a:xfrm>
            <a:off x="3663089" y="704044"/>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Times New Roman" panose="02020603050405020304" pitchFamily="18" charset="0"/>
                <a:cs typeface="Times New Roman" panose="02020603050405020304" pitchFamily="18" charset="0"/>
              </a:rPr>
              <a:t>Borrow</a:t>
            </a:r>
          </a:p>
        </p:txBody>
      </p:sp>
      <p:sp>
        <p:nvSpPr>
          <p:cNvPr id="59398" name="Line 6"/>
          <p:cNvSpPr>
            <a:spLocks noChangeShapeType="1"/>
          </p:cNvSpPr>
          <p:nvPr/>
        </p:nvSpPr>
        <p:spPr bwMode="auto">
          <a:xfrm>
            <a:off x="4794737" y="895701"/>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399" name="Text Box 7"/>
          <p:cNvSpPr txBox="1">
            <a:spLocks noChangeArrowheads="1"/>
          </p:cNvSpPr>
          <p:nvPr/>
        </p:nvSpPr>
        <p:spPr bwMode="auto">
          <a:xfrm>
            <a:off x="1664566" y="1046258"/>
            <a:ext cx="4953000" cy="118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2400" b="1" dirty="0" err="1">
                <a:latin typeface="Times New Roman" panose="02020603050405020304" pitchFamily="18" charset="0"/>
                <a:cs typeface="Times New Roman" panose="02020603050405020304" pitchFamily="18" charset="0"/>
              </a:rPr>
              <a:t>staff_trans</a:t>
            </a:r>
            <a:endParaRPr lang="en-US" altLang="zh-CN" sz="2400" b="1" dirty="0">
              <a:latin typeface="Times New Roman" panose="02020603050405020304" pitchFamily="18" charset="0"/>
              <a:cs typeface="Times New Roman" panose="02020603050405020304" pitchFamily="18" charset="0"/>
            </a:endParaRP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rPr>
              <a:t>borrower?: Person</a:t>
            </a: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rPr>
              <a:t>copy?: Copy</a:t>
            </a:r>
          </a:p>
        </p:txBody>
      </p:sp>
      <p:sp>
        <p:nvSpPr>
          <p:cNvPr id="59400" name="Line 8"/>
          <p:cNvSpPr>
            <a:spLocks noChangeShapeType="1"/>
          </p:cNvSpPr>
          <p:nvPr/>
        </p:nvSpPr>
        <p:spPr bwMode="auto">
          <a:xfrm>
            <a:off x="1430215" y="2241618"/>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1" name="Text Box 9"/>
          <p:cNvSpPr txBox="1">
            <a:spLocks noChangeArrowheads="1"/>
          </p:cNvSpPr>
          <p:nvPr/>
        </p:nvSpPr>
        <p:spPr bwMode="auto">
          <a:xfrm>
            <a:off x="1664566" y="2335949"/>
            <a:ext cx="8534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copy?</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available</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borrowers? staff borrowers</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borrowers?</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rPr>
              <a:t>})</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maxbooks</a:t>
            </a:r>
            <a:endPar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endParaRPr>
          </a:p>
          <a:p>
            <a:pPr>
              <a:spcBef>
                <a:spcPct val="50000"/>
              </a:spcBef>
            </a:pP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Stock’=stock</a:t>
            </a:r>
          </a:p>
          <a:p>
            <a:pPr>
              <a:spcBef>
                <a:spcPct val="50000"/>
              </a:spcBef>
            </a:pP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available’= available\{copy?}</a:t>
            </a:r>
          </a:p>
          <a:p>
            <a:pPr>
              <a:spcBef>
                <a:spcPct val="50000"/>
              </a:spcBef>
            </a:pP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{copy? </a:t>
            </a:r>
            <a:r>
              <a:rPr lang="en-US" altLang="zh-CN" sz="24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borrowers</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endParaRPr>
          </a:p>
          <a:p>
            <a:pPr>
              <a:spcBef>
                <a:spcPct val="50000"/>
              </a:spcBef>
            </a:pPr>
            <a:r>
              <a:rPr lang="en-US" altLang="zh-CN" sz="2400" b="1" dirty="0" err="1">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last_checked_out</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last_checked_out</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{copy? </a:t>
            </a:r>
            <a:r>
              <a:rPr lang="en-US" altLang="zh-CN" sz="2400" b="1" dirty="0" smtClean="0">
                <a:latin typeface="Times New Roman" panose="02020603050405020304" pitchFamily="18" charset="0"/>
                <a:ea typeface="Cambria Math" panose="02040503050406030204" pitchFamily="18" charset="0"/>
                <a:cs typeface="Times New Roman" panose="02020603050405020304" pitchFamily="18" charset="0"/>
                <a:sym typeface="Euclid Extra"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borrowers?} </a:t>
            </a:r>
            <a:r>
              <a:rPr lang="en-US" altLang="zh-CN" sz="2400" b="1" dirty="0" err="1" smtClean="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book_info</a:t>
            </a:r>
            <a:r>
              <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rPr>
              <a:t>book_info</a:t>
            </a:r>
            <a:endParaRPr lang="en-US" altLang="zh-CN" sz="2400" b="1" dirty="0">
              <a:latin typeface="Times New Roman" panose="02020603050405020304" pitchFamily="18" charset="0"/>
              <a:ea typeface="MS UI Gothic" panose="020B0600070205080204" pitchFamily="34" charset="-128"/>
              <a:cs typeface="Times New Roman" panose="02020603050405020304" pitchFamily="18" charset="0"/>
              <a:sym typeface="Symbol" panose="05050102010706020507" pitchFamily="18" charset="2"/>
            </a:endParaRPr>
          </a:p>
        </p:txBody>
      </p:sp>
      <p:sp>
        <p:nvSpPr>
          <p:cNvPr id="59402" name="Line 10"/>
          <p:cNvSpPr>
            <a:spLocks noChangeShapeType="1"/>
          </p:cNvSpPr>
          <p:nvPr/>
        </p:nvSpPr>
        <p:spPr bwMode="auto">
          <a:xfrm flipV="1">
            <a:off x="1430215" y="6585263"/>
            <a:ext cx="7784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82832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855785" y="644770"/>
            <a:ext cx="7772400" cy="457200"/>
          </a:xfrm>
        </p:spPr>
        <p:txBody>
          <a:bodyPr>
            <a:normAutofit lnSpcReduction="10000"/>
          </a:bodyPr>
          <a:lstStyle/>
          <a:p>
            <a:pPr marL="0" indent="0">
              <a:lnSpc>
                <a:spcPct val="90000"/>
              </a:lnSpc>
              <a:buNone/>
            </a:pPr>
            <a:r>
              <a:rPr lang="zh-CN" altLang="en-US" sz="2800" b="1" dirty="0">
                <a:solidFill>
                  <a:srgbClr val="FFFF00"/>
                </a:solidFill>
                <a:latin typeface="Times New Roman" panose="02020603050405020304" pitchFamily="18" charset="0"/>
              </a:rPr>
              <a:t>管理员的操作</a:t>
            </a:r>
            <a:r>
              <a:rPr lang="en-US" altLang="zh-CN" sz="2800" b="1" dirty="0">
                <a:solidFill>
                  <a:srgbClr val="FFFF00"/>
                </a:solidFill>
                <a:latin typeface="Times New Roman" panose="02020603050405020304" pitchFamily="18" charset="0"/>
              </a:rPr>
              <a:t>—</a:t>
            </a:r>
            <a:r>
              <a:rPr lang="zh-CN" altLang="en-US" sz="2800" b="1" dirty="0">
                <a:solidFill>
                  <a:srgbClr val="FFFF00"/>
                </a:solidFill>
                <a:latin typeface="Times New Roman" panose="02020603050405020304" pitchFamily="18" charset="0"/>
              </a:rPr>
              <a:t>归还复本</a:t>
            </a:r>
          </a:p>
        </p:txBody>
      </p:sp>
      <p:sp>
        <p:nvSpPr>
          <p:cNvPr id="109572" name="Line 4"/>
          <p:cNvSpPr>
            <a:spLocks noChangeShapeType="1"/>
          </p:cNvSpPr>
          <p:nvPr/>
        </p:nvSpPr>
        <p:spPr bwMode="auto">
          <a:xfrm>
            <a:off x="855785" y="1330570"/>
            <a:ext cx="274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573" name="Text Box 5"/>
          <p:cNvSpPr txBox="1">
            <a:spLocks noChangeArrowheads="1"/>
          </p:cNvSpPr>
          <p:nvPr/>
        </p:nvSpPr>
        <p:spPr bwMode="auto">
          <a:xfrm>
            <a:off x="3598985" y="1025771"/>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Return</a:t>
            </a:r>
          </a:p>
        </p:txBody>
      </p:sp>
      <p:sp>
        <p:nvSpPr>
          <p:cNvPr id="109574" name="Line 6"/>
          <p:cNvSpPr>
            <a:spLocks noChangeShapeType="1"/>
          </p:cNvSpPr>
          <p:nvPr/>
        </p:nvSpPr>
        <p:spPr bwMode="auto">
          <a:xfrm>
            <a:off x="4894385" y="1330570"/>
            <a:ext cx="2971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575" name="Line 7"/>
          <p:cNvSpPr>
            <a:spLocks noChangeShapeType="1"/>
          </p:cNvSpPr>
          <p:nvPr/>
        </p:nvSpPr>
        <p:spPr bwMode="auto">
          <a:xfrm>
            <a:off x="855785" y="1330570"/>
            <a:ext cx="0" cy="4648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576" name="Text Box 8"/>
          <p:cNvSpPr txBox="1">
            <a:spLocks noChangeArrowheads="1"/>
          </p:cNvSpPr>
          <p:nvPr/>
        </p:nvSpPr>
        <p:spPr bwMode="auto">
          <a:xfrm>
            <a:off x="1084385" y="1406771"/>
            <a:ext cx="55626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Staff_trans</a:t>
            </a:r>
            <a:endParaRPr lang="en-US" altLang="zh-CN" sz="2800" b="1" dirty="0">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copy?: Copy</a:t>
            </a:r>
          </a:p>
        </p:txBody>
      </p:sp>
      <p:sp>
        <p:nvSpPr>
          <p:cNvPr id="109577" name="Line 9"/>
          <p:cNvSpPr>
            <a:spLocks noChangeShapeType="1"/>
          </p:cNvSpPr>
          <p:nvPr/>
        </p:nvSpPr>
        <p:spPr bwMode="auto">
          <a:xfrm flipV="1">
            <a:off x="855785" y="2397370"/>
            <a:ext cx="7162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578" name="Text Box 10"/>
          <p:cNvSpPr txBox="1">
            <a:spLocks noChangeArrowheads="1"/>
          </p:cNvSpPr>
          <p:nvPr/>
        </p:nvSpPr>
        <p:spPr bwMode="auto">
          <a:xfrm>
            <a:off x="1084385" y="2625971"/>
            <a:ext cx="68580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Copy?</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checked_out</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stock’= stock</a:t>
            </a: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available’= available</a:t>
            </a:r>
            <a:r>
              <a:rPr lang="en-US" altLang="zh-CN" sz="2800" b="1" dirty="0">
                <a:latin typeface="Times New Roman" panose="02020603050405020304" pitchFamily="18" charset="0"/>
                <a:cs typeface="Times New Roman" panose="02020603050405020304" pitchFamily="18" charset="0"/>
              </a:rPr>
              <a:t>{copy?}</a:t>
            </a: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check_out</a:t>
            </a:r>
            <a:r>
              <a:rPr lang="en-US" altLang="zh-CN" sz="2800" b="1" dirty="0">
                <a:latin typeface="Times New Roman" panose="02020603050405020304" pitchFamily="18" charset="0"/>
                <a:cs typeface="Times New Roman" panose="02020603050405020304" pitchFamily="18" charset="0"/>
              </a:rPr>
              <a:t>’= {copy?} </a:t>
            </a:r>
            <a:r>
              <a:rPr lang="en-US" altLang="zh-CN" sz="32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check_out</a:t>
            </a:r>
            <a:endParaRPr lang="en-US" altLang="zh-CN" sz="2800" b="1" dirty="0">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last_check_out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last_check_out</a:t>
            </a:r>
            <a:endParaRPr lang="en-US" altLang="zh-CN" sz="2800" b="1" dirty="0">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book_info</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book_info</a:t>
            </a:r>
            <a:endParaRPr lang="en-US" altLang="zh-CN" sz="2800" b="1" dirty="0">
              <a:latin typeface="Times New Roman" panose="02020603050405020304" pitchFamily="18" charset="0"/>
              <a:cs typeface="Times New Roman" panose="02020603050405020304" pitchFamily="18" charset="0"/>
            </a:endParaRPr>
          </a:p>
          <a:p>
            <a:pPr>
              <a:spcBef>
                <a:spcPct val="50000"/>
              </a:spcBef>
            </a:pPr>
            <a:endParaRPr lang="en-US" altLang="zh-CN" b="1" dirty="0">
              <a:latin typeface="Times New Roman" panose="02020603050405020304" pitchFamily="18" charset="0"/>
              <a:cs typeface="Times New Roman" panose="02020603050405020304" pitchFamily="18" charset="0"/>
            </a:endParaRPr>
          </a:p>
        </p:txBody>
      </p:sp>
      <p:sp>
        <p:nvSpPr>
          <p:cNvPr id="109579" name="Line 11"/>
          <p:cNvSpPr>
            <a:spLocks noChangeShapeType="1"/>
          </p:cNvSpPr>
          <p:nvPr/>
        </p:nvSpPr>
        <p:spPr bwMode="auto">
          <a:xfrm>
            <a:off x="855785" y="5978770"/>
            <a:ext cx="7086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6651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3850" y="786442"/>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rPr>
              <a:t>管理员的操作</a:t>
            </a:r>
            <a:r>
              <a:rPr lang="en-US" altLang="zh-CN" sz="2800" b="1">
                <a:solidFill>
                  <a:srgbClr val="FFFF00"/>
                </a:solidFill>
              </a:rPr>
              <a:t>—</a:t>
            </a:r>
            <a:r>
              <a:rPr lang="zh-CN" altLang="en-US" sz="2800" b="1">
                <a:solidFill>
                  <a:srgbClr val="FFFF00"/>
                </a:solidFill>
              </a:rPr>
              <a:t>去除复本</a:t>
            </a:r>
          </a:p>
        </p:txBody>
      </p:sp>
      <p:sp>
        <p:nvSpPr>
          <p:cNvPr id="100355" name="Line 3"/>
          <p:cNvSpPr>
            <a:spLocks noChangeShapeType="1"/>
          </p:cNvSpPr>
          <p:nvPr/>
        </p:nvSpPr>
        <p:spPr bwMode="auto">
          <a:xfrm flipV="1">
            <a:off x="832450" y="1548441"/>
            <a:ext cx="2209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6" name="Line 4"/>
          <p:cNvSpPr>
            <a:spLocks noChangeShapeType="1"/>
          </p:cNvSpPr>
          <p:nvPr/>
        </p:nvSpPr>
        <p:spPr bwMode="auto">
          <a:xfrm>
            <a:off x="832450" y="1548441"/>
            <a:ext cx="0" cy="457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7" name="Text Box 5"/>
          <p:cNvSpPr txBox="1">
            <a:spLocks noChangeArrowheads="1"/>
          </p:cNvSpPr>
          <p:nvPr/>
        </p:nvSpPr>
        <p:spPr bwMode="auto">
          <a:xfrm>
            <a:off x="3042250" y="1243642"/>
            <a:ext cx="18230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Remove</a:t>
            </a:r>
          </a:p>
        </p:txBody>
      </p:sp>
      <p:sp>
        <p:nvSpPr>
          <p:cNvPr id="100358" name="Line 6"/>
          <p:cNvSpPr>
            <a:spLocks noChangeShapeType="1"/>
          </p:cNvSpPr>
          <p:nvPr/>
        </p:nvSpPr>
        <p:spPr bwMode="auto">
          <a:xfrm>
            <a:off x="4490050" y="1548441"/>
            <a:ext cx="37309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9" name="Text Box 7"/>
          <p:cNvSpPr txBox="1">
            <a:spLocks noChangeArrowheads="1"/>
          </p:cNvSpPr>
          <p:nvPr/>
        </p:nvSpPr>
        <p:spPr bwMode="auto">
          <a:xfrm>
            <a:off x="984850" y="1624642"/>
            <a:ext cx="79248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Staff_trans</a:t>
            </a:r>
            <a:endParaRPr lang="en-US" altLang="zh-CN" sz="2800" b="1" dirty="0">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copy?: Copy</a:t>
            </a:r>
          </a:p>
        </p:txBody>
      </p:sp>
      <p:sp>
        <p:nvSpPr>
          <p:cNvPr id="100360" name="Line 8"/>
          <p:cNvSpPr>
            <a:spLocks noChangeShapeType="1"/>
          </p:cNvSpPr>
          <p:nvPr/>
        </p:nvSpPr>
        <p:spPr bwMode="auto">
          <a:xfrm>
            <a:off x="832450" y="2539041"/>
            <a:ext cx="7388524" cy="7461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61" name="Text Box 9"/>
          <p:cNvSpPr txBox="1">
            <a:spLocks noChangeArrowheads="1"/>
          </p:cNvSpPr>
          <p:nvPr/>
        </p:nvSpPr>
        <p:spPr bwMode="auto">
          <a:xfrm>
            <a:off x="916557" y="2669336"/>
            <a:ext cx="9813985" cy="339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Copy?</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available</a:t>
            </a: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rPr>
              <a:t>stock’= stock\{copy?}</a:t>
            </a:r>
          </a:p>
          <a:p>
            <a:pPr>
              <a:lnSpc>
                <a:spcPct val="80000"/>
              </a:lnSpc>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available’= available\ </a:t>
            </a:r>
            <a:r>
              <a:rPr lang="en-US" altLang="zh-CN" sz="2800" b="1" dirty="0">
                <a:latin typeface="Times New Roman" panose="02020603050405020304" pitchFamily="18" charset="0"/>
                <a:cs typeface="Times New Roman" panose="02020603050405020304" pitchFamily="18" charset="0"/>
              </a:rPr>
              <a:t>{copy?}</a:t>
            </a: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check_out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check_out</a:t>
            </a:r>
            <a:endParaRPr lang="en-US" altLang="zh-CN" sz="2800" b="1" dirty="0">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last_check_out</a:t>
            </a:r>
            <a:r>
              <a:rPr lang="en-US" altLang="zh-CN" sz="2800" b="1" dirty="0">
                <a:latin typeface="Times New Roman" panose="02020603050405020304" pitchFamily="18" charset="0"/>
                <a:cs typeface="Times New Roman" panose="02020603050405020304" pitchFamily="18" charset="0"/>
              </a:rPr>
              <a:t>’= copy? </a:t>
            </a:r>
            <a:r>
              <a:rPr lang="en-US" altLang="zh-CN" sz="3200" b="1"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last_check_out</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solidFill>
                  <a:srgbClr val="FFFF00"/>
                </a:solidFill>
                <a:latin typeface="Times New Roman" panose="02020603050405020304" pitchFamily="18" charset="0"/>
                <a:cs typeface="Times New Roman" panose="02020603050405020304" pitchFamily="18" charset="0"/>
              </a:rPr>
              <a:t>值域</a:t>
            </a:r>
            <a:r>
              <a:rPr lang="zh-CN" altLang="en-US" sz="2800" b="1" dirty="0">
                <a:solidFill>
                  <a:srgbClr val="FFFF00"/>
                </a:solidFill>
                <a:latin typeface="Times New Roman" panose="02020603050405020304" pitchFamily="18" charset="0"/>
                <a:cs typeface="Times New Roman" panose="02020603050405020304" pitchFamily="18" charset="0"/>
              </a:rPr>
              <a:t>限定减⊴ </a:t>
            </a:r>
            <a:endParaRPr lang="en-US" altLang="zh-CN" sz="2800" b="1" dirty="0">
              <a:solidFill>
                <a:srgbClr val="FFFF00"/>
              </a:solidFill>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2800" b="1" dirty="0" err="1">
                <a:latin typeface="Times New Roman" panose="02020603050405020304" pitchFamily="18" charset="0"/>
                <a:cs typeface="Times New Roman" panose="02020603050405020304" pitchFamily="18" charset="0"/>
              </a:rPr>
              <a:t>book_info</a:t>
            </a:r>
            <a:r>
              <a:rPr lang="en-US" altLang="zh-CN" sz="2800" b="1" dirty="0">
                <a:latin typeface="Times New Roman" panose="02020603050405020304" pitchFamily="18" charset="0"/>
                <a:cs typeface="Times New Roman" panose="02020603050405020304" pitchFamily="18" charset="0"/>
              </a:rPr>
              <a:t>’= copy? </a:t>
            </a:r>
            <a:r>
              <a:rPr lang="en-US" altLang="zh-CN" sz="32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book_info</a:t>
            </a:r>
            <a:endParaRPr lang="en-US" altLang="zh-CN" sz="2800" b="1" dirty="0">
              <a:latin typeface="Times New Roman" panose="02020603050405020304" pitchFamily="18" charset="0"/>
              <a:cs typeface="Times New Roman" panose="02020603050405020304" pitchFamily="18" charset="0"/>
            </a:endParaRPr>
          </a:p>
        </p:txBody>
      </p:sp>
      <p:sp>
        <p:nvSpPr>
          <p:cNvPr id="100362" name="Line 10"/>
          <p:cNvSpPr>
            <a:spLocks noChangeShapeType="1"/>
          </p:cNvSpPr>
          <p:nvPr/>
        </p:nvSpPr>
        <p:spPr bwMode="auto">
          <a:xfrm>
            <a:off x="832450" y="6120441"/>
            <a:ext cx="7467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977082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536276" y="428332"/>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FF00"/>
                </a:solidFill>
              </a:rPr>
              <a:t>管理员的操作</a:t>
            </a:r>
            <a:r>
              <a:rPr lang="en-US" altLang="zh-CN" sz="2800" b="1" dirty="0">
                <a:solidFill>
                  <a:srgbClr val="FFFF00"/>
                </a:solidFill>
              </a:rPr>
              <a:t>——</a:t>
            </a:r>
            <a:r>
              <a:rPr lang="zh-CN" altLang="en-US" sz="2800" b="1" dirty="0">
                <a:solidFill>
                  <a:srgbClr val="FFFF00"/>
                </a:solidFill>
              </a:rPr>
              <a:t>查询某个读者的当前借书情况</a:t>
            </a:r>
          </a:p>
        </p:txBody>
      </p:sp>
      <p:sp>
        <p:nvSpPr>
          <p:cNvPr id="64515" name="Line 3"/>
          <p:cNvSpPr>
            <a:spLocks noChangeShapeType="1"/>
          </p:cNvSpPr>
          <p:nvPr/>
        </p:nvSpPr>
        <p:spPr bwMode="auto">
          <a:xfrm>
            <a:off x="774940" y="1061050"/>
            <a:ext cx="0" cy="54748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6" name="Line 4"/>
          <p:cNvSpPr>
            <a:spLocks noChangeShapeType="1"/>
          </p:cNvSpPr>
          <p:nvPr/>
        </p:nvSpPr>
        <p:spPr bwMode="auto">
          <a:xfrm>
            <a:off x="774940" y="106105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7" name="Text Box 5"/>
          <p:cNvSpPr txBox="1">
            <a:spLocks noChangeArrowheads="1"/>
          </p:cNvSpPr>
          <p:nvPr/>
        </p:nvSpPr>
        <p:spPr bwMode="auto">
          <a:xfrm>
            <a:off x="2984740" y="83245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Times New Roman" panose="02020603050405020304" pitchFamily="18" charset="0"/>
                <a:cs typeface="Times New Roman" panose="02020603050405020304" pitchFamily="18" charset="0"/>
              </a:rPr>
              <a:t>Borrowed_list</a:t>
            </a:r>
            <a:endParaRPr lang="en-US" altLang="zh-CN" b="1" dirty="0">
              <a:latin typeface="Times New Roman" panose="02020603050405020304" pitchFamily="18" charset="0"/>
              <a:cs typeface="Times New Roman" panose="02020603050405020304" pitchFamily="18" charset="0"/>
            </a:endParaRPr>
          </a:p>
        </p:txBody>
      </p:sp>
      <p:sp>
        <p:nvSpPr>
          <p:cNvPr id="64518" name="Line 6"/>
          <p:cNvSpPr>
            <a:spLocks noChangeShapeType="1"/>
          </p:cNvSpPr>
          <p:nvPr/>
        </p:nvSpPr>
        <p:spPr bwMode="auto">
          <a:xfrm>
            <a:off x="4965940" y="113725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Text Box 7"/>
          <p:cNvSpPr txBox="1">
            <a:spLocks noChangeArrowheads="1"/>
          </p:cNvSpPr>
          <p:nvPr/>
        </p:nvSpPr>
        <p:spPr bwMode="auto">
          <a:xfrm>
            <a:off x="1003540" y="1289650"/>
            <a:ext cx="5334000" cy="118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sz="2400" b="1" dirty="0" err="1">
                <a:latin typeface="Times New Roman" panose="02020603050405020304" pitchFamily="18" charset="0"/>
                <a:cs typeface="Times New Roman" panose="02020603050405020304" pitchFamily="18" charset="0"/>
              </a:rPr>
              <a:t>Staff_trans</a:t>
            </a:r>
            <a:endParaRPr lang="en-US" altLang="zh-CN" sz="2400" b="1" dirty="0">
              <a:latin typeface="Times New Roman" panose="02020603050405020304" pitchFamily="18" charset="0"/>
              <a:cs typeface="Times New Roman" panose="02020603050405020304" pitchFamily="18" charset="0"/>
            </a:endParaRP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borrowers?: Person</a:t>
            </a:r>
          </a:p>
          <a:p>
            <a:pPr>
              <a:lnSpc>
                <a:spcPct val="65000"/>
              </a:lnSpc>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List!: P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CopyBook</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4520" name="Line 8"/>
          <p:cNvSpPr>
            <a:spLocks noChangeShapeType="1"/>
          </p:cNvSpPr>
          <p:nvPr/>
        </p:nvSpPr>
        <p:spPr bwMode="auto">
          <a:xfrm>
            <a:off x="774940" y="2585050"/>
            <a:ext cx="830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Text Box 10"/>
          <p:cNvSpPr txBox="1">
            <a:spLocks noChangeArrowheads="1"/>
          </p:cNvSpPr>
          <p:nvPr/>
        </p:nvSpPr>
        <p:spPr bwMode="auto">
          <a:xfrm>
            <a:off x="1003540" y="2677889"/>
            <a:ext cx="8686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borrowers?staff borrowers</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list!={</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c:Copy</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a:latin typeface="Times New Roman" panose="02020603050405020304" pitchFamily="18" charset="0"/>
                <a:cs typeface="Times New Roman" panose="02020603050405020304" pitchFamily="18" charset="0"/>
              </a:rPr>
              <a:t>(c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borrowers?•(c,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(c ))}</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stock’=stock</a:t>
            </a:r>
          </a:p>
          <a:p>
            <a:pPr>
              <a:spcBef>
                <a:spcPct val="50000"/>
              </a:spcBef>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available’=available</a:t>
            </a:r>
          </a:p>
          <a:p>
            <a:pPr>
              <a:spcBef>
                <a:spcPct val="50000"/>
              </a:spcBef>
            </a:pPr>
            <a:r>
              <a:rPr lang="en-US" altLang="zh-CN" sz="2400" b="1" dirty="0" err="1">
                <a:latin typeface="Times New Roman" panose="02020603050405020304" pitchFamily="18" charset="0"/>
                <a:cs typeface="Times New Roman" panose="02020603050405020304" pitchFamily="18" charset="0"/>
              </a:rPr>
              <a:t>checked_out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checked_out</a:t>
            </a:r>
            <a:endParaRPr lang="en-US" altLang="zh-CN" sz="2400" b="1" dirty="0">
              <a:latin typeface="Times New Roman" panose="02020603050405020304" pitchFamily="18" charset="0"/>
              <a:cs typeface="Times New Roman" panose="02020603050405020304" pitchFamily="18" charset="0"/>
            </a:endParaRPr>
          </a:p>
          <a:p>
            <a:pPr>
              <a:spcBef>
                <a:spcPct val="50000"/>
              </a:spcBef>
            </a:pPr>
            <a:r>
              <a:rPr lang="en-US" altLang="zh-CN" sz="2400" b="1" dirty="0" err="1">
                <a:latin typeface="Times New Roman" panose="02020603050405020304" pitchFamily="18" charset="0"/>
                <a:cs typeface="Times New Roman" panose="02020603050405020304" pitchFamily="18" charset="0"/>
              </a:rPr>
              <a:t>last_checked_out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last_checked_out</a:t>
            </a:r>
            <a:endParaRPr lang="en-US" altLang="zh-CN" sz="2400" b="1" dirty="0">
              <a:latin typeface="Times New Roman" panose="02020603050405020304" pitchFamily="18" charset="0"/>
              <a:cs typeface="Times New Roman" panose="02020603050405020304" pitchFamily="18" charset="0"/>
            </a:endParaRPr>
          </a:p>
          <a:p>
            <a:pPr>
              <a:spcBef>
                <a:spcPct val="50000"/>
              </a:spcBef>
            </a:pP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book_info</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64523" name="Line 11"/>
          <p:cNvSpPr>
            <a:spLocks noChangeShapeType="1"/>
          </p:cNvSpPr>
          <p:nvPr/>
        </p:nvSpPr>
        <p:spPr bwMode="auto">
          <a:xfrm>
            <a:off x="774940" y="6535948"/>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9014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826" y="323755"/>
            <a:ext cx="9404723" cy="909738"/>
          </a:xfrm>
        </p:spPr>
        <p:txBody>
          <a:bodyPr/>
          <a:lstStyle/>
          <a:p>
            <a:r>
              <a:rPr lang="en-US" altLang="zh-CN" dirty="0" smtClean="0">
                <a:solidFill>
                  <a:schemeClr val="accent2">
                    <a:lumMod val="40000"/>
                    <a:lumOff val="60000"/>
                  </a:schemeClr>
                </a:solidFill>
              </a:rPr>
              <a:t> </a:t>
            </a:r>
            <a:r>
              <a:rPr lang="en-US" altLang="zh-CN" dirty="0" smtClean="0">
                <a:solidFill>
                  <a:schemeClr val="accent2">
                    <a:lumMod val="40000"/>
                    <a:lumOff val="60000"/>
                  </a:schemeClr>
                </a:solidFill>
              </a:rPr>
              <a:t>1</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3" name="内容占位符 2"/>
          <p:cNvSpPr>
            <a:spLocks noGrp="1"/>
          </p:cNvSpPr>
          <p:nvPr>
            <p:ph idx="1"/>
          </p:nvPr>
        </p:nvSpPr>
        <p:spPr>
          <a:xfrm>
            <a:off x="210968" y="1233493"/>
            <a:ext cx="7647697" cy="5175673"/>
          </a:xfrm>
        </p:spPr>
        <p:txBody>
          <a:bodyPr>
            <a:normAutofit fontScale="92500" lnSpcReduction="10000"/>
          </a:bodyPr>
          <a:lstStyle/>
          <a:p>
            <a:r>
              <a:rPr lang="zh-CN" altLang="en-US" sz="2400" b="1" dirty="0">
                <a:solidFill>
                  <a:srgbClr val="FFFF00"/>
                </a:solidFill>
              </a:rPr>
              <a:t>形式方法包含两个侧面：一是形式规约，二是设计验证。</a:t>
            </a:r>
          </a:p>
          <a:p>
            <a:pPr lvl="1"/>
            <a:r>
              <a:rPr lang="zh-CN" altLang="en-US" sz="2400" dirty="0"/>
              <a:t>基于</a:t>
            </a:r>
            <a:r>
              <a:rPr lang="zh-CN" altLang="en-US" sz="2400" dirty="0">
                <a:latin typeface="Times New Roman" panose="02020603050405020304" pitchFamily="18" charset="0"/>
                <a:cs typeface="Times New Roman" panose="02020603050405020304" pitchFamily="18" charset="0"/>
              </a:rPr>
              <a:t>形式方法的方法学要求，首先必须精确说明软件片断的行为，并用形式规约语言进行书写，称此过程为形式规约过程；然后指明其实际实现是否满足该规约，称此过程为设计验证过程</a:t>
            </a:r>
            <a:r>
              <a:rPr lang="zh-CN" altLang="en-US" sz="2400" dirty="0" smtClean="0">
                <a:latin typeface="Times New Roman" panose="02020603050405020304" pitchFamily="18" charset="0"/>
                <a:cs typeface="Times New Roman" panose="02020603050405020304" pitchFamily="18" charset="0"/>
              </a:rPr>
              <a:t>。设计验证技术主要包括定理证明（</a:t>
            </a:r>
            <a:r>
              <a:rPr lang="en-US" altLang="zh-CN" sz="2400" dirty="0" smtClean="0">
                <a:latin typeface="Times New Roman" panose="02020603050405020304" pitchFamily="18" charset="0"/>
                <a:cs typeface="Times New Roman" panose="02020603050405020304" pitchFamily="18" charset="0"/>
              </a:rPr>
              <a:t>Theorem Proof</a:t>
            </a:r>
            <a:r>
              <a:rPr lang="zh-CN" altLang="en-US" sz="2400" dirty="0" smtClean="0">
                <a:latin typeface="Times New Roman" panose="02020603050405020304" pitchFamily="18" charset="0"/>
                <a:cs typeface="Times New Roman" panose="02020603050405020304" pitchFamily="18" charset="0"/>
              </a:rPr>
              <a:t>）和模型检测</a:t>
            </a:r>
            <a:r>
              <a:rPr lang="en-US" altLang="zh-CN" sz="2400" dirty="0" smtClean="0">
                <a:latin typeface="Times New Roman" panose="02020603050405020304" pitchFamily="18" charset="0"/>
                <a:cs typeface="Times New Roman" panose="02020603050405020304" pitchFamily="18" charset="0"/>
              </a:rPr>
              <a:t>( Model Checking)</a:t>
            </a:r>
            <a:endParaRPr lang="zh-CN" altLang="en-US" sz="2400" dirty="0">
              <a:latin typeface="Times New Roman" panose="02020603050405020304" pitchFamily="18" charset="0"/>
              <a:cs typeface="Times New Roman" panose="02020603050405020304" pitchFamily="18" charset="0"/>
            </a:endParaRPr>
          </a:p>
          <a:p>
            <a:r>
              <a:rPr lang="zh-CN" altLang="en-US" sz="2400" b="1" dirty="0">
                <a:solidFill>
                  <a:srgbClr val="FFFF00"/>
                </a:solidFill>
                <a:latin typeface="Times New Roman" panose="02020603050405020304" pitchFamily="18" charset="0"/>
                <a:cs typeface="Times New Roman" panose="02020603050405020304" pitchFamily="18" charset="0"/>
              </a:rPr>
              <a:t>软件规格</a:t>
            </a:r>
            <a:r>
              <a:rPr lang="en-US" altLang="zh-CN"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需求规格、功能规格、性能规格</a:t>
            </a:r>
            <a:r>
              <a:rPr lang="zh-CN" altLang="en-US" sz="2400" b="1" dirty="0">
                <a:solidFill>
                  <a:srgbClr val="FFFF00"/>
                </a:solidFill>
              </a:rPr>
              <a:t>和设计规格。</a:t>
            </a:r>
          </a:p>
          <a:p>
            <a:pPr lvl="1"/>
            <a:r>
              <a:rPr lang="zh-CN" altLang="en-US" sz="2400" b="1" dirty="0">
                <a:solidFill>
                  <a:srgbClr val="FFC000"/>
                </a:solidFill>
              </a:rPr>
              <a:t>软件需求规格</a:t>
            </a:r>
            <a:r>
              <a:rPr lang="zh-CN" altLang="en-US" sz="2400" dirty="0"/>
              <a:t>从用户角度描述了对所需软件的各种需求，如功能需求和性能需求等，用以书写软件需求规格的语言称为需求规格语言。</a:t>
            </a:r>
          </a:p>
          <a:p>
            <a:pPr lvl="1"/>
            <a:r>
              <a:rPr lang="zh-CN" altLang="en-US" sz="2400" b="1" dirty="0">
                <a:solidFill>
                  <a:srgbClr val="FFC000"/>
                </a:solidFill>
              </a:rPr>
              <a:t>软件功能和性能规格</a:t>
            </a:r>
            <a:r>
              <a:rPr lang="zh-CN" altLang="en-US" sz="2400" dirty="0"/>
              <a:t>通常基于抽象的数学模型给出了软件“做什么”的功能以及在速度和资源等方面的限制。</a:t>
            </a:r>
          </a:p>
          <a:p>
            <a:pPr lvl="1"/>
            <a:r>
              <a:rPr lang="zh-CN" altLang="en-US" sz="2400" b="1" dirty="0">
                <a:solidFill>
                  <a:srgbClr val="FFC000"/>
                </a:solidFill>
              </a:rPr>
              <a:t>软件设计规格</a:t>
            </a:r>
            <a:r>
              <a:rPr lang="zh-CN" altLang="en-US" sz="2400" dirty="0"/>
              <a:t>则从可执行的角度刻画了软件的数据结构和抽象算法。</a:t>
            </a:r>
          </a:p>
          <a:p>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687" y="1765348"/>
            <a:ext cx="4282801" cy="341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285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567905" y="820949"/>
            <a:ext cx="8001000" cy="381000"/>
          </a:xfrm>
        </p:spPr>
        <p:txBody>
          <a:bodyPr>
            <a:normAutofit fontScale="92500" lnSpcReduction="20000"/>
          </a:bodyPr>
          <a:lstStyle/>
          <a:p>
            <a:pPr marL="0" indent="0">
              <a:lnSpc>
                <a:spcPct val="90000"/>
              </a:lnSpc>
              <a:buNone/>
            </a:pPr>
            <a:r>
              <a:rPr lang="zh-CN" altLang="en-US" sz="2800" b="1" dirty="0">
                <a:solidFill>
                  <a:srgbClr val="FFFF00"/>
                </a:solidFill>
              </a:rPr>
              <a:t>管理员的操作</a:t>
            </a:r>
            <a:r>
              <a:rPr lang="en-US" altLang="zh-CN" sz="2800" b="1" dirty="0">
                <a:solidFill>
                  <a:srgbClr val="FFFF00"/>
                </a:solidFill>
              </a:rPr>
              <a:t>—</a:t>
            </a:r>
            <a:r>
              <a:rPr lang="zh-CN" altLang="en-US" sz="2800" b="1" dirty="0">
                <a:solidFill>
                  <a:srgbClr val="FFFF00"/>
                </a:solidFill>
              </a:rPr>
              <a:t>查询某个复本的最后借阅人</a:t>
            </a:r>
          </a:p>
          <a:p>
            <a:pPr marL="0" indent="0">
              <a:lnSpc>
                <a:spcPct val="90000"/>
              </a:lnSpc>
              <a:buNone/>
            </a:pPr>
            <a:endParaRPr lang="zh-CN" altLang="en-US" sz="2800" dirty="0">
              <a:solidFill>
                <a:srgbClr val="FFFF00"/>
              </a:solidFill>
            </a:endParaRPr>
          </a:p>
          <a:p>
            <a:pPr marL="0" indent="0">
              <a:lnSpc>
                <a:spcPct val="90000"/>
              </a:lnSpc>
              <a:buNone/>
            </a:pPr>
            <a:endParaRPr lang="en-US" altLang="zh-CN" sz="2800" dirty="0">
              <a:solidFill>
                <a:srgbClr val="FFFF00"/>
              </a:solidFill>
            </a:endParaRPr>
          </a:p>
        </p:txBody>
      </p:sp>
      <p:sp>
        <p:nvSpPr>
          <p:cNvPr id="108548" name="Line 4"/>
          <p:cNvSpPr>
            <a:spLocks noChangeShapeType="1"/>
          </p:cNvSpPr>
          <p:nvPr/>
        </p:nvSpPr>
        <p:spPr bwMode="auto">
          <a:xfrm>
            <a:off x="796505" y="1582948"/>
            <a:ext cx="2895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49" name="Text Box 5"/>
          <p:cNvSpPr txBox="1">
            <a:spLocks noChangeArrowheads="1"/>
          </p:cNvSpPr>
          <p:nvPr/>
        </p:nvSpPr>
        <p:spPr bwMode="auto">
          <a:xfrm>
            <a:off x="3844505" y="1357307"/>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Last _borrower</a:t>
            </a:r>
          </a:p>
        </p:txBody>
      </p:sp>
      <p:sp>
        <p:nvSpPr>
          <p:cNvPr id="108550" name="Line 6"/>
          <p:cNvSpPr>
            <a:spLocks noChangeShapeType="1"/>
          </p:cNvSpPr>
          <p:nvPr/>
        </p:nvSpPr>
        <p:spPr bwMode="auto">
          <a:xfrm>
            <a:off x="5978105" y="1659148"/>
            <a:ext cx="1676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2" name="Line 8"/>
          <p:cNvSpPr>
            <a:spLocks noChangeShapeType="1"/>
          </p:cNvSpPr>
          <p:nvPr/>
        </p:nvSpPr>
        <p:spPr bwMode="auto">
          <a:xfrm>
            <a:off x="796505" y="1582948"/>
            <a:ext cx="0" cy="396815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3" name="Text Box 9"/>
          <p:cNvSpPr txBox="1">
            <a:spLocks noChangeArrowheads="1"/>
          </p:cNvSpPr>
          <p:nvPr/>
        </p:nvSpPr>
        <p:spPr bwMode="auto">
          <a:xfrm>
            <a:off x="1177505" y="1659148"/>
            <a:ext cx="6019800" cy="909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lang="en-US" altLang="zh-CN" b="1" dirty="0" err="1">
                <a:latin typeface="Times New Roman" panose="02020603050405020304" pitchFamily="18" charset="0"/>
                <a:cs typeface="Times New Roman" panose="02020603050405020304" pitchFamily="18" charset="0"/>
              </a:rPr>
              <a:t>Staff_trans</a:t>
            </a:r>
            <a:endParaRPr lang="en-US" altLang="zh-CN" b="1" dirty="0">
              <a:latin typeface="Times New Roman" panose="02020603050405020304" pitchFamily="18" charset="0"/>
              <a:cs typeface="Times New Roman" panose="02020603050405020304" pitchFamily="18" charset="0"/>
            </a:endParaRPr>
          </a:p>
          <a:p>
            <a:pPr>
              <a:lnSpc>
                <a:spcPct val="65000"/>
              </a:lnSpc>
              <a:spcBef>
                <a:spcPct val="50000"/>
              </a:spcBef>
            </a:pPr>
            <a:r>
              <a:rPr lang="en-US" altLang="zh-CN" b="1" dirty="0">
                <a:latin typeface="Times New Roman" panose="02020603050405020304" pitchFamily="18" charset="0"/>
                <a:cs typeface="Times New Roman" panose="02020603050405020304" pitchFamily="18" charset="0"/>
              </a:rPr>
              <a:t>copy?:  Copy</a:t>
            </a:r>
          </a:p>
          <a:p>
            <a:pPr>
              <a:lnSpc>
                <a:spcPct val="65000"/>
              </a:lnSpc>
              <a:spcBef>
                <a:spcPct val="50000"/>
              </a:spcBef>
            </a:pPr>
            <a:r>
              <a:rPr lang="en-US" altLang="zh-CN" b="1" dirty="0">
                <a:latin typeface="Times New Roman" panose="02020603050405020304" pitchFamily="18" charset="0"/>
                <a:cs typeface="Times New Roman" panose="02020603050405020304" pitchFamily="18" charset="0"/>
              </a:rPr>
              <a:t>borrower!: Person</a:t>
            </a:r>
          </a:p>
        </p:txBody>
      </p:sp>
      <p:sp>
        <p:nvSpPr>
          <p:cNvPr id="108554" name="Line 10"/>
          <p:cNvSpPr>
            <a:spLocks noChangeShapeType="1"/>
          </p:cNvSpPr>
          <p:nvPr/>
        </p:nvSpPr>
        <p:spPr bwMode="auto">
          <a:xfrm>
            <a:off x="796505" y="2802148"/>
            <a:ext cx="6858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6" name="Text Box 12"/>
          <p:cNvSpPr txBox="1">
            <a:spLocks noChangeArrowheads="1"/>
          </p:cNvSpPr>
          <p:nvPr/>
        </p:nvSpPr>
        <p:spPr bwMode="auto">
          <a:xfrm>
            <a:off x="1101305" y="2878348"/>
            <a:ext cx="77724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000" b="1"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dom</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last_checked_out</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spcBef>
                <a:spcPct val="50000"/>
              </a:spcBef>
            </a:pPr>
            <a:r>
              <a:rPr lang="en-US" altLang="zh-CN" sz="2000" b="1" dirty="0">
                <a:latin typeface="Times New Roman" panose="02020603050405020304" pitchFamily="18" charset="0"/>
                <a:cs typeface="Times New Roman" panose="02020603050405020304" pitchFamily="18" charset="0"/>
              </a:rPr>
              <a:t>borrower!=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last_checked_out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cs typeface="Times New Roman" panose="02020603050405020304" pitchFamily="18" charset="0"/>
              </a:rPr>
              <a:t>copy?)</a:t>
            </a:r>
          </a:p>
          <a:p>
            <a:pPr>
              <a:lnSpc>
                <a:spcPct val="80000"/>
              </a:lnSpc>
              <a:spcBef>
                <a:spcPct val="50000"/>
              </a:spcBef>
            </a:pPr>
            <a:r>
              <a:rPr lang="en-US" altLang="zh-CN" sz="2000" b="1" dirty="0">
                <a:latin typeface="Times New Roman" panose="02020603050405020304" pitchFamily="18" charset="0"/>
                <a:cs typeface="Times New Roman" panose="02020603050405020304" pitchFamily="18" charset="0"/>
              </a:rPr>
              <a:t>stock’= stock</a:t>
            </a:r>
          </a:p>
          <a:p>
            <a:pPr>
              <a:lnSpc>
                <a:spcPct val="80000"/>
              </a:lnSpc>
              <a:spcBef>
                <a:spcPct val="50000"/>
              </a:spcBef>
            </a:pPr>
            <a:r>
              <a:rPr lang="en-US" altLang="zh-CN" sz="2000" b="1" dirty="0">
                <a:latin typeface="Times New Roman" panose="02020603050405020304" pitchFamily="18" charset="0"/>
                <a:cs typeface="Times New Roman" panose="02020603050405020304" pitchFamily="18" charset="0"/>
              </a:rPr>
              <a:t>available’= available</a:t>
            </a:r>
          </a:p>
          <a:p>
            <a:pPr>
              <a:lnSpc>
                <a:spcPct val="8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checked_out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checked_out</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last_checked_out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last_checked_out</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spcBef>
                <a:spcPct val="50000"/>
              </a:spcBef>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book_info</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book_info</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a:spcBef>
                <a:spcPct val="50000"/>
              </a:spcBef>
            </a:pP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8557" name="Line 13"/>
          <p:cNvSpPr>
            <a:spLocks noChangeShapeType="1"/>
          </p:cNvSpPr>
          <p:nvPr/>
        </p:nvSpPr>
        <p:spPr bwMode="auto">
          <a:xfrm>
            <a:off x="796505" y="5551099"/>
            <a:ext cx="69931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31251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57045" y="800819"/>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FF00"/>
                </a:solidFill>
              </a:rPr>
              <a:t>读者的操作</a:t>
            </a:r>
            <a:r>
              <a:rPr lang="en-US" altLang="zh-CN" sz="3200" b="1" dirty="0">
                <a:solidFill>
                  <a:srgbClr val="FFFF00"/>
                </a:solidFill>
              </a:rPr>
              <a:t>——</a:t>
            </a:r>
            <a:r>
              <a:rPr lang="zh-CN" altLang="en-US" sz="3200" b="1" dirty="0">
                <a:solidFill>
                  <a:srgbClr val="FFFF00"/>
                </a:solidFill>
              </a:rPr>
              <a:t>根据复本的作者查询图书</a:t>
            </a:r>
            <a:r>
              <a:rPr lang="zh-CN" altLang="en-US" sz="3200" b="1" dirty="0" smtClean="0">
                <a:solidFill>
                  <a:srgbClr val="FFFF00"/>
                </a:solidFill>
              </a:rPr>
              <a:t>信息</a:t>
            </a:r>
            <a:endParaRPr lang="zh-CN" altLang="en-US" sz="3200" dirty="0">
              <a:solidFill>
                <a:srgbClr val="FFFF00"/>
              </a:solidFill>
            </a:endParaRPr>
          </a:p>
        </p:txBody>
      </p:sp>
      <p:sp>
        <p:nvSpPr>
          <p:cNvPr id="65539" name="Line 3"/>
          <p:cNvSpPr>
            <a:spLocks noChangeShapeType="1"/>
          </p:cNvSpPr>
          <p:nvPr/>
        </p:nvSpPr>
        <p:spPr bwMode="auto">
          <a:xfrm>
            <a:off x="961845" y="1943819"/>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0" name="Line 4"/>
          <p:cNvSpPr>
            <a:spLocks noChangeShapeType="1"/>
          </p:cNvSpPr>
          <p:nvPr/>
        </p:nvSpPr>
        <p:spPr bwMode="auto">
          <a:xfrm>
            <a:off x="961845" y="1943820"/>
            <a:ext cx="0" cy="37510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1" name="Text Box 5"/>
          <p:cNvSpPr txBox="1">
            <a:spLocks noChangeArrowheads="1"/>
          </p:cNvSpPr>
          <p:nvPr/>
        </p:nvSpPr>
        <p:spPr bwMode="auto">
          <a:xfrm>
            <a:off x="3247845" y="1639020"/>
            <a:ext cx="32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Enquiry_ByAuthor</a:t>
            </a:r>
          </a:p>
        </p:txBody>
      </p:sp>
      <p:sp>
        <p:nvSpPr>
          <p:cNvPr id="65542" name="Line 6"/>
          <p:cNvSpPr>
            <a:spLocks noChangeShapeType="1"/>
          </p:cNvSpPr>
          <p:nvPr/>
        </p:nvSpPr>
        <p:spPr bwMode="auto">
          <a:xfrm>
            <a:off x="6524445" y="1913656"/>
            <a:ext cx="2403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3" name="Text Box 7"/>
          <p:cNvSpPr txBox="1">
            <a:spLocks noChangeArrowheads="1"/>
          </p:cNvSpPr>
          <p:nvPr/>
        </p:nvSpPr>
        <p:spPr bwMode="auto">
          <a:xfrm>
            <a:off x="1190445" y="2248619"/>
            <a:ext cx="56388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User_trans</a:t>
            </a:r>
            <a:endParaRPr lang="en-US" altLang="zh-CN" sz="3200" b="1" dirty="0">
              <a:latin typeface="Times New Roman" panose="02020603050405020304" pitchFamily="18" charset="0"/>
              <a:cs typeface="Times New Roman" panose="02020603050405020304" pitchFamily="18" charset="0"/>
            </a:endParaRPr>
          </a:p>
          <a:p>
            <a:pPr>
              <a:spcBef>
                <a:spcPct val="50000"/>
              </a:spcBef>
            </a:pPr>
            <a:r>
              <a:rPr lang="en-US" altLang="zh-CN" sz="3200" b="1" dirty="0">
                <a:latin typeface="Times New Roman" panose="02020603050405020304" pitchFamily="18" charset="0"/>
                <a:cs typeface="Times New Roman" panose="02020603050405020304" pitchFamily="18" charset="0"/>
              </a:rPr>
              <a:t>a?: Author</a:t>
            </a:r>
          </a:p>
          <a:p>
            <a:pPr>
              <a:spcBef>
                <a:spcPct val="50000"/>
              </a:spcBef>
            </a:pPr>
            <a:r>
              <a:rPr lang="en-US" altLang="zh-CN" sz="3200" b="1" dirty="0">
                <a:latin typeface="Times New Roman" panose="02020603050405020304" pitchFamily="18" charset="0"/>
                <a:cs typeface="Times New Roman" panose="02020603050405020304" pitchFamily="18" charset="0"/>
              </a:rPr>
              <a:t>List!: P Book</a:t>
            </a:r>
            <a:r>
              <a:rPr lang="en-US" altLang="zh-CN" sz="3200" dirty="0">
                <a:latin typeface="Times New Roman" panose="02020603050405020304" pitchFamily="18" charset="0"/>
                <a:cs typeface="Times New Roman" panose="02020603050405020304" pitchFamily="18" charset="0"/>
              </a:rPr>
              <a:t> </a:t>
            </a:r>
          </a:p>
          <a:p>
            <a:pPr>
              <a:spcBef>
                <a:spcPct val="50000"/>
              </a:spcBef>
            </a:pPr>
            <a:endParaRPr lang="en-US" altLang="zh-CN" sz="3200" dirty="0">
              <a:latin typeface="Times New Roman" panose="02020603050405020304" pitchFamily="18" charset="0"/>
              <a:cs typeface="Times New Roman" panose="02020603050405020304" pitchFamily="18" charset="0"/>
            </a:endParaRPr>
          </a:p>
        </p:txBody>
      </p:sp>
      <p:sp>
        <p:nvSpPr>
          <p:cNvPr id="65544" name="Line 8"/>
          <p:cNvSpPr>
            <a:spLocks noChangeShapeType="1"/>
          </p:cNvSpPr>
          <p:nvPr/>
        </p:nvSpPr>
        <p:spPr bwMode="auto">
          <a:xfrm>
            <a:off x="961845" y="4382219"/>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5" name="Text Box 9"/>
          <p:cNvSpPr txBox="1">
            <a:spLocks noChangeArrowheads="1"/>
          </p:cNvSpPr>
          <p:nvPr/>
        </p:nvSpPr>
        <p:spPr bwMode="auto">
          <a:xfrm>
            <a:off x="1190445" y="4789759"/>
            <a:ext cx="853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rPr>
              <a:t>List!={b: Book | </a:t>
            </a:r>
            <a:r>
              <a:rPr lang="en-US" altLang="zh-CN" sz="3200" b="1" dirty="0" err="1">
                <a:latin typeface="Times New Roman" panose="02020603050405020304" pitchFamily="18" charset="0"/>
                <a:cs typeface="Times New Roman" panose="02020603050405020304" pitchFamily="18" charset="0"/>
              </a:rPr>
              <a:t>b</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ran</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book_infob.authors</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a:t>
            </a:r>
            <a:endParaRPr lang="en-US" altLang="zh-CN" sz="3200" b="1" dirty="0">
              <a:latin typeface="Times New Roman" panose="02020603050405020304" pitchFamily="18" charset="0"/>
              <a:cs typeface="Times New Roman" panose="02020603050405020304" pitchFamily="18" charset="0"/>
            </a:endParaRPr>
          </a:p>
        </p:txBody>
      </p:sp>
      <p:sp>
        <p:nvSpPr>
          <p:cNvPr id="65546" name="Line 10"/>
          <p:cNvSpPr>
            <a:spLocks noChangeShapeType="1"/>
          </p:cNvSpPr>
          <p:nvPr/>
        </p:nvSpPr>
        <p:spPr bwMode="auto">
          <a:xfrm>
            <a:off x="961845" y="5694873"/>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939021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12475" y="80366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FF00"/>
                </a:solidFill>
              </a:rPr>
              <a:t>读者的操作</a:t>
            </a:r>
            <a:r>
              <a:rPr lang="en-US" altLang="zh-CN" sz="3200" b="1" dirty="0">
                <a:solidFill>
                  <a:srgbClr val="FFFF00"/>
                </a:solidFill>
              </a:rPr>
              <a:t>——</a:t>
            </a:r>
            <a:r>
              <a:rPr lang="zh-CN" altLang="en-US" sz="3200" b="1" dirty="0">
                <a:solidFill>
                  <a:srgbClr val="FFFF00"/>
                </a:solidFill>
              </a:rPr>
              <a:t>查询本人当前借书情况</a:t>
            </a:r>
          </a:p>
        </p:txBody>
      </p:sp>
      <p:sp>
        <p:nvSpPr>
          <p:cNvPr id="66563" name="Line 3"/>
          <p:cNvSpPr>
            <a:spLocks noChangeShapeType="1"/>
          </p:cNvSpPr>
          <p:nvPr/>
        </p:nvSpPr>
        <p:spPr bwMode="auto">
          <a:xfrm>
            <a:off x="727494" y="2178170"/>
            <a:ext cx="0" cy="31184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4" name="Line 4"/>
          <p:cNvSpPr>
            <a:spLocks noChangeShapeType="1"/>
          </p:cNvSpPr>
          <p:nvPr/>
        </p:nvSpPr>
        <p:spPr bwMode="auto">
          <a:xfrm>
            <a:off x="727494" y="217817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5" name="Text Box 5"/>
          <p:cNvSpPr txBox="1">
            <a:spLocks noChangeArrowheads="1"/>
          </p:cNvSpPr>
          <p:nvPr/>
        </p:nvSpPr>
        <p:spPr bwMode="auto">
          <a:xfrm>
            <a:off x="2403894" y="179717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Self_Borrowed_list</a:t>
            </a:r>
            <a:endParaRPr lang="en-US" altLang="zh-CN" sz="3200" b="1" dirty="0">
              <a:latin typeface="Times New Roman" panose="02020603050405020304" pitchFamily="18" charset="0"/>
              <a:cs typeface="Times New Roman" panose="02020603050405020304" pitchFamily="18" charset="0"/>
            </a:endParaRPr>
          </a:p>
        </p:txBody>
      </p:sp>
      <p:sp>
        <p:nvSpPr>
          <p:cNvPr id="66566" name="Line 6"/>
          <p:cNvSpPr>
            <a:spLocks noChangeShapeType="1"/>
          </p:cNvSpPr>
          <p:nvPr/>
        </p:nvSpPr>
        <p:spPr bwMode="auto">
          <a:xfrm>
            <a:off x="5832894" y="217817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7" name="Text Box 7"/>
          <p:cNvSpPr txBox="1">
            <a:spLocks noChangeArrowheads="1"/>
          </p:cNvSpPr>
          <p:nvPr/>
        </p:nvSpPr>
        <p:spPr bwMode="auto">
          <a:xfrm>
            <a:off x="956094" y="2482971"/>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Times New Roman" panose="02020603050405020304" pitchFamily="18" charset="0"/>
                <a:cs typeface="Times New Roman" panose="02020603050405020304" pitchFamily="18" charset="0"/>
              </a:rPr>
              <a:t>User_trans</a:t>
            </a:r>
            <a:endParaRPr lang="en-US" altLang="zh-CN" sz="3200" b="1" dirty="0">
              <a:latin typeface="Times New Roman" panose="02020603050405020304" pitchFamily="18" charset="0"/>
              <a:cs typeface="Times New Roman" panose="02020603050405020304" pitchFamily="18" charset="0"/>
            </a:endParaRPr>
          </a:p>
          <a:p>
            <a:pPr>
              <a:spcBef>
                <a:spcPct val="50000"/>
              </a:spcBef>
            </a:pPr>
            <a:r>
              <a:rPr lang="en-US" altLang="zh-CN" sz="3200" b="1" dirty="0">
                <a:latin typeface="Times New Roman" panose="02020603050405020304" pitchFamily="18" charset="0"/>
                <a:cs typeface="Times New Roman" panose="02020603050405020304" pitchFamily="18" charset="0"/>
              </a:rPr>
              <a:t>list!: P (</a:t>
            </a:r>
            <a:r>
              <a:rPr lang="en-US" altLang="zh-CN" sz="3200" b="1" dirty="0" err="1">
                <a:latin typeface="Times New Roman" panose="02020603050405020304" pitchFamily="18" charset="0"/>
                <a:cs typeface="Times New Roman" panose="02020603050405020304" pitchFamily="18" charset="0"/>
              </a:rPr>
              <a:t>Copy</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Book</a:t>
            </a:r>
            <a:r>
              <a:rPr lang="en-US" altLang="zh-CN" sz="3200" b="1" dirty="0">
                <a:latin typeface="Times New Roman" panose="02020603050405020304" pitchFamily="18" charset="0"/>
                <a:cs typeface="Times New Roman" panose="02020603050405020304" pitchFamily="18" charset="0"/>
              </a:rPr>
              <a:t>)</a:t>
            </a:r>
          </a:p>
        </p:txBody>
      </p:sp>
      <p:sp>
        <p:nvSpPr>
          <p:cNvPr id="66568" name="Line 8"/>
          <p:cNvSpPr>
            <a:spLocks noChangeShapeType="1"/>
          </p:cNvSpPr>
          <p:nvPr/>
        </p:nvSpPr>
        <p:spPr bwMode="auto">
          <a:xfrm>
            <a:off x="727494" y="4006969"/>
            <a:ext cx="7848600" cy="30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0" name="Text Box 10"/>
          <p:cNvSpPr txBox="1">
            <a:spLocks noChangeArrowheads="1"/>
          </p:cNvSpPr>
          <p:nvPr/>
        </p:nvSpPr>
        <p:spPr bwMode="auto">
          <a:xfrm>
            <a:off x="845388" y="4309339"/>
            <a:ext cx="111568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latin typeface="Times New Roman" panose="02020603050405020304" pitchFamily="18" charset="0"/>
                <a:cs typeface="Times New Roman" panose="02020603050405020304" pitchFamily="18" charset="0"/>
              </a:rPr>
              <a:t>list!={c: Copy| </a:t>
            </a:r>
            <a:r>
              <a:rPr lang="en-US" altLang="zh-CN" sz="3200" b="1" dirty="0" err="1">
                <a:latin typeface="Times New Roman" panose="02020603050405020304" pitchFamily="18" charset="0"/>
                <a:cs typeface="Times New Roman" panose="02020603050405020304" pitchFamily="18" charset="0"/>
              </a:rPr>
              <a:t>checked_out</a:t>
            </a:r>
            <a:r>
              <a:rPr lang="en-US" altLang="zh-CN" sz="3200" b="1" dirty="0">
                <a:latin typeface="Times New Roman" panose="02020603050405020304" pitchFamily="18" charset="0"/>
                <a:cs typeface="Times New Roman" panose="02020603050405020304" pitchFamily="18" charset="0"/>
              </a:rPr>
              <a:t>(c )=id?.(c,  </a:t>
            </a:r>
            <a:r>
              <a:rPr lang="en-US" altLang="zh-CN" sz="3200" b="1" dirty="0" err="1">
                <a:latin typeface="Times New Roman" panose="02020603050405020304" pitchFamily="18" charset="0"/>
                <a:cs typeface="Times New Roman" panose="02020603050405020304" pitchFamily="18" charset="0"/>
              </a:rPr>
              <a:t>book_info</a:t>
            </a:r>
            <a:r>
              <a:rPr lang="en-US" altLang="zh-CN" sz="3200" b="1" dirty="0">
                <a:latin typeface="Times New Roman" panose="02020603050405020304" pitchFamily="18" charset="0"/>
                <a:cs typeface="Times New Roman" panose="02020603050405020304" pitchFamily="18" charset="0"/>
              </a:rPr>
              <a:t>(c ))}</a:t>
            </a:r>
          </a:p>
        </p:txBody>
      </p:sp>
      <p:sp>
        <p:nvSpPr>
          <p:cNvPr id="66571" name="Line 11"/>
          <p:cNvSpPr>
            <a:spLocks noChangeShapeType="1"/>
          </p:cNvSpPr>
          <p:nvPr/>
        </p:nvSpPr>
        <p:spPr bwMode="auto">
          <a:xfrm>
            <a:off x="727494" y="5296619"/>
            <a:ext cx="784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63016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645" y="511645"/>
            <a:ext cx="8013940" cy="523220"/>
          </a:xfrm>
          <a:prstGeom prst="rect">
            <a:avLst/>
          </a:prstGeom>
          <a:noFill/>
        </p:spPr>
        <p:txBody>
          <a:bodyPr wrap="square" rtlCol="0">
            <a:spAutoFit/>
          </a:bodyPr>
          <a:lstStyle/>
          <a:p>
            <a:r>
              <a:rPr lang="zh-CN" altLang="en-US" sz="2800" b="1" dirty="0" smtClean="0">
                <a:solidFill>
                  <a:srgbClr val="FFFF00"/>
                </a:solidFill>
              </a:rPr>
              <a:t>操作模式的前置条件模式</a:t>
            </a:r>
            <a:endParaRPr lang="zh-CN" altLang="en-US" sz="2800" b="1" dirty="0">
              <a:solidFill>
                <a:srgbClr val="FFFF00"/>
              </a:solidFill>
            </a:endParaRPr>
          </a:p>
        </p:txBody>
      </p:sp>
      <p:cxnSp>
        <p:nvCxnSpPr>
          <p:cNvPr id="4" name="直接连接符 3"/>
          <p:cNvCxnSpPr/>
          <p:nvPr/>
        </p:nvCxnSpPr>
        <p:spPr>
          <a:xfrm>
            <a:off x="2213101" y="1258593"/>
            <a:ext cx="1325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213100" y="2208661"/>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H="1">
            <a:off x="2213099" y="1258593"/>
            <a:ext cx="2" cy="2185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13099" y="3444074"/>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5258223" y="1258593"/>
            <a:ext cx="304512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3606358" y="1034865"/>
            <a:ext cx="2062264"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Pre_Check_out</a:t>
            </a:r>
            <a:endParaRPr lang="zh-CN" altLang="en-US"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2356354" y="1409416"/>
            <a:ext cx="4912468"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LIB; id?, borrower? :PERSON</a:t>
            </a:r>
          </a:p>
          <a:p>
            <a:r>
              <a:rPr lang="en-US" altLang="zh-CN" dirty="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opy?: COPY</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文本框 16"/>
              <p:cNvSpPr txBox="1"/>
              <p:nvPr/>
            </p:nvSpPr>
            <p:spPr>
              <a:xfrm>
                <a:off x="2330199" y="2206569"/>
                <a:ext cx="5856051" cy="1200329"/>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id?</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staff</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orrower?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staff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borrowers</a:t>
                </a:r>
              </a:p>
              <a:p>
                <a:r>
                  <a:rPr lang="en-US" altLang="zh-CN" dirty="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opy ?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available</a:t>
                </a:r>
              </a:p>
              <a:p>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checked_out</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𝑏𝑜𝑟𝑟𝑜𝑤𝑒𝑟</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&lt; </a:t>
                </a:r>
                <a:r>
                  <a:rPr lang="en-US" altLang="zh-CN" dirty="0" err="1" smtClean="0">
                    <a:latin typeface="Times New Roman" panose="02020603050405020304" pitchFamily="18" charset="0"/>
                    <a:cs typeface="Times New Roman" panose="02020603050405020304" pitchFamily="18" charset="0"/>
                  </a:rPr>
                  <a:t>maxbooks</a:t>
                </a:r>
                <a:endParaRPr lang="zh-CN" altLang="en-US" dirty="0">
                  <a:latin typeface="Times New Roman" panose="02020603050405020304" pitchFamily="18" charset="0"/>
                  <a:cs typeface="Times New Roman" panose="02020603050405020304" pitchFamily="18" charset="0"/>
                </a:endParaRPr>
              </a:p>
            </p:txBody>
          </p:sp>
        </mc:Choice>
        <mc:Fallback>
          <p:sp>
            <p:nvSpPr>
              <p:cNvPr id="17" name="文本框 16"/>
              <p:cNvSpPr txBox="1">
                <a:spLocks noRot="1" noChangeAspect="1" noMove="1" noResize="1" noEditPoints="1" noAdjustHandles="1" noChangeArrowheads="1" noChangeShapeType="1" noTextEdit="1"/>
              </p:cNvSpPr>
              <p:nvPr/>
            </p:nvSpPr>
            <p:spPr>
              <a:xfrm>
                <a:off x="2330199" y="2206569"/>
                <a:ext cx="5856051" cy="1200329"/>
              </a:xfrm>
              <a:prstGeom prst="rect">
                <a:avLst/>
              </a:prstGeom>
              <a:blipFill rotWithShape="0">
                <a:blip r:embed="rId2"/>
                <a:stretch>
                  <a:fillRect l="-832" t="-3046" b="-7614"/>
                </a:stretch>
              </a:blipFill>
            </p:spPr>
            <p:txBody>
              <a:bodyPr/>
              <a:lstStyle/>
              <a:p>
                <a:r>
                  <a:rPr lang="zh-CN" altLang="en-US">
                    <a:noFill/>
                  </a:rPr>
                  <a:t> </a:t>
                </a:r>
              </a:p>
            </p:txBody>
          </p:sp>
        </mc:Fallback>
      </mc:AlternateContent>
      <p:cxnSp>
        <p:nvCxnSpPr>
          <p:cNvPr id="21" name="直接连接符 20"/>
          <p:cNvCxnSpPr/>
          <p:nvPr/>
        </p:nvCxnSpPr>
        <p:spPr>
          <a:xfrm>
            <a:off x="2213101" y="4383502"/>
            <a:ext cx="1325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13100" y="5333570"/>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2213099" y="4383501"/>
            <a:ext cx="2" cy="1699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13099" y="6082600"/>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5258223" y="4383502"/>
            <a:ext cx="304512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3606358" y="4159774"/>
            <a:ext cx="2062264"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Pre_Return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2356354" y="4534325"/>
            <a:ext cx="4912468"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LIB; id?, borrower? :PERSON</a:t>
            </a:r>
          </a:p>
          <a:p>
            <a:r>
              <a:rPr lang="en-US" altLang="zh-CN" dirty="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opy?: COPY</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文本框 27"/>
              <p:cNvSpPr txBox="1"/>
              <p:nvPr/>
            </p:nvSpPr>
            <p:spPr>
              <a:xfrm>
                <a:off x="2330199" y="5331478"/>
                <a:ext cx="5856051"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id?</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staff</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copy ?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dom</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checked_out</a:t>
                </a:r>
                <a:endParaRPr lang="zh-CN" altLang="en-US" dirty="0">
                  <a:latin typeface="Times New Roman" panose="02020603050405020304" pitchFamily="18" charset="0"/>
                  <a:cs typeface="Times New Roman" panose="02020603050405020304" pitchFamily="18"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2330199" y="5331478"/>
                <a:ext cx="5856051" cy="646331"/>
              </a:xfrm>
              <a:prstGeom prst="rect">
                <a:avLst/>
              </a:prstGeom>
              <a:blipFill rotWithShape="0">
                <a:blip r:embed="rId3"/>
                <a:stretch>
                  <a:fillRect l="-832"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277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894691" y="961202"/>
            <a:ext cx="1325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 name="直接连接符 2"/>
          <p:cNvCxnSpPr/>
          <p:nvPr/>
        </p:nvCxnSpPr>
        <p:spPr>
          <a:xfrm>
            <a:off x="1894687" y="2783920"/>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 name="直接连接符 3"/>
          <p:cNvCxnSpPr/>
          <p:nvPr/>
        </p:nvCxnSpPr>
        <p:spPr>
          <a:xfrm flipH="1">
            <a:off x="1894687" y="961202"/>
            <a:ext cx="5" cy="25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894688" y="3537255"/>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426085" y="961202"/>
            <a:ext cx="35588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037944" y="1112025"/>
            <a:ext cx="4912468" cy="1631216"/>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LIB; id?, borrower? :PERSON</a:t>
            </a:r>
          </a:p>
          <a:p>
            <a:r>
              <a:rPr lang="en-US" altLang="zh-CN" sz="2000" dirty="0">
                <a:latin typeface="Times New Roman" panose="02020603050405020304" pitchFamily="18" charset="0"/>
                <a:cs typeface="Times New Roman" panose="02020603050405020304" pitchFamily="18" charset="0"/>
              </a:rPr>
              <a:t>c</a:t>
            </a:r>
            <a:r>
              <a:rPr lang="en-US" altLang="zh-CN" sz="2000" dirty="0" smtClean="0">
                <a:latin typeface="Times New Roman" panose="02020603050405020304" pitchFamily="18" charset="0"/>
                <a:cs typeface="Times New Roman" panose="02020603050405020304" pitchFamily="18" charset="0"/>
              </a:rPr>
              <a:t>opy?: COPY</a:t>
            </a:r>
          </a:p>
          <a:p>
            <a:r>
              <a:rPr lang="en-US" altLang="zh-CN" sz="2000" dirty="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itle?:TITLE</a:t>
            </a:r>
          </a:p>
          <a:p>
            <a:r>
              <a:rPr lang="en-US" altLang="zh-CN" sz="2000" dirty="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uthors</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 </a:t>
            </a:r>
            <a:r>
              <a:rPr lang="en-US" altLang="zh-CN" sz="2000" dirty="0" smtClean="0">
                <a:latin typeface="Times New Roman" panose="02020603050405020304" pitchFamily="18" charset="0"/>
                <a:cs typeface="Times New Roman" panose="02020603050405020304" pitchFamily="18" charset="0"/>
              </a:rPr>
              <a:t>AUTHOR</a:t>
            </a:r>
          </a:p>
          <a:p>
            <a:r>
              <a:rPr lang="en-US" altLang="zh-CN" sz="2000" dirty="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ubjects? </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SUBJECT</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p:cNvSpPr txBox="1"/>
              <p:nvPr/>
            </p:nvSpPr>
            <p:spPr>
              <a:xfrm>
                <a:off x="2011789" y="2808454"/>
                <a:ext cx="5856051"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id?</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staff</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copy ?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stock</a:t>
                </a:r>
              </a:p>
            </p:txBody>
          </p:sp>
        </mc:Choice>
        <mc:Fallback xmlns="">
          <p:sp>
            <p:nvSpPr>
              <p:cNvPr id="8" name="文本框 7"/>
              <p:cNvSpPr txBox="1">
                <a:spLocks noRot="1" noChangeAspect="1" noMove="1" noResize="1" noEditPoints="1" noAdjustHandles="1" noChangeArrowheads="1" noChangeShapeType="1" noTextEdit="1"/>
              </p:cNvSpPr>
              <p:nvPr/>
            </p:nvSpPr>
            <p:spPr>
              <a:xfrm>
                <a:off x="2011789" y="2808454"/>
                <a:ext cx="5856051" cy="646331"/>
              </a:xfrm>
              <a:prstGeom prst="rect">
                <a:avLst/>
              </a:prstGeom>
              <a:blipFill rotWithShape="0">
                <a:blip r:embed="rId2"/>
                <a:stretch>
                  <a:fillRect l="-832" t="-5660" b="-14151"/>
                </a:stretch>
              </a:blipFill>
            </p:spPr>
            <p:txBody>
              <a:bodyPr/>
              <a:lstStyle/>
              <a:p>
                <a:r>
                  <a:rPr lang="zh-CN" altLang="en-US">
                    <a:noFill/>
                  </a:rPr>
                  <a:t> </a:t>
                </a:r>
              </a:p>
            </p:txBody>
          </p:sp>
        </mc:Fallback>
      </mc:AlternateContent>
      <p:sp>
        <p:nvSpPr>
          <p:cNvPr id="9" name="文本框 8"/>
          <p:cNvSpPr txBox="1"/>
          <p:nvPr/>
        </p:nvSpPr>
        <p:spPr>
          <a:xfrm>
            <a:off x="3219855" y="724105"/>
            <a:ext cx="2062264"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Pre_Add</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275398" y="4208119"/>
            <a:ext cx="1325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75397" y="5158187"/>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275396" y="4208118"/>
            <a:ext cx="2" cy="1699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5396" y="5907217"/>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3320520" y="4208119"/>
            <a:ext cx="304512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668655" y="3984391"/>
            <a:ext cx="2062264"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Pre_Remove</a:t>
            </a:r>
            <a:endParaRPr lang="zh-CN" altLang="en-US"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18651" y="4358942"/>
            <a:ext cx="4912468"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LIB; id?, borrower? :PERSON</a:t>
            </a:r>
          </a:p>
          <a:p>
            <a:r>
              <a:rPr lang="en-US" altLang="zh-CN" dirty="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opy?: COPY</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文本框 18"/>
              <p:cNvSpPr txBox="1"/>
              <p:nvPr/>
            </p:nvSpPr>
            <p:spPr>
              <a:xfrm>
                <a:off x="392496" y="5156095"/>
                <a:ext cx="5856051"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id?</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staff</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copy ?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available</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392496" y="5156095"/>
                <a:ext cx="5856051" cy="646331"/>
              </a:xfrm>
              <a:prstGeom prst="rect">
                <a:avLst/>
              </a:prstGeom>
              <a:blipFill rotWithShape="0">
                <a:blip r:embed="rId3"/>
                <a:stretch>
                  <a:fillRect l="-832" t="-5660" b="-14151"/>
                </a:stretch>
              </a:blipFill>
            </p:spPr>
            <p:txBody>
              <a:bodyPr/>
              <a:lstStyle/>
              <a:p>
                <a:r>
                  <a:rPr lang="zh-CN" altLang="en-US">
                    <a:noFill/>
                  </a:rPr>
                  <a:t> </a:t>
                </a:r>
              </a:p>
            </p:txBody>
          </p:sp>
        </mc:Fallback>
      </mc:AlternateContent>
      <p:cxnSp>
        <p:nvCxnSpPr>
          <p:cNvPr id="21" name="直接连接符 20"/>
          <p:cNvCxnSpPr/>
          <p:nvPr/>
        </p:nvCxnSpPr>
        <p:spPr>
          <a:xfrm>
            <a:off x="6724378" y="4203513"/>
            <a:ext cx="1325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6724377" y="5153581"/>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6724376" y="4203512"/>
            <a:ext cx="2" cy="1699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724376" y="5902611"/>
            <a:ext cx="609024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10087583" y="4203512"/>
            <a:ext cx="2727044"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8117635" y="3979785"/>
            <a:ext cx="2062264"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Pre_Borrowed_list</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6841476" y="4483018"/>
            <a:ext cx="4912468"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LIB; id?, borrower? :PERSON</a:t>
            </a:r>
          </a:p>
          <a:p>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本框 27"/>
              <p:cNvSpPr txBox="1"/>
              <p:nvPr/>
            </p:nvSpPr>
            <p:spPr>
              <a:xfrm>
                <a:off x="6841476" y="5151489"/>
                <a:ext cx="5856051"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id?</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staff</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borrower ?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staff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borrowers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841476" y="5151489"/>
                <a:ext cx="5856051" cy="646331"/>
              </a:xfrm>
              <a:prstGeom prst="rect">
                <a:avLst/>
              </a:prstGeom>
              <a:blipFill rotWithShape="0">
                <a:blip r:embed="rId4"/>
                <a:stretch>
                  <a:fillRect l="-832"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9713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90909"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smtClean="0">
                <a:solidFill>
                  <a:srgbClr val="FFFF00"/>
                </a:solidFill>
                <a:latin typeface="Times New Roman" panose="02020603050405020304" pitchFamily="18" charset="0"/>
                <a:ea typeface="+mn-ea"/>
                <a:cs typeface="Times New Roman" panose="02020603050405020304" pitchFamily="18" charset="0"/>
              </a:rPr>
              <a:t>Z</a:t>
            </a:r>
            <a:r>
              <a:rPr lang="zh-CN" altLang="en-US" sz="3200" b="1" dirty="0" smtClean="0">
                <a:solidFill>
                  <a:srgbClr val="FFFF00"/>
                </a:solidFill>
                <a:latin typeface="Times New Roman" panose="02020603050405020304" pitchFamily="18" charset="0"/>
                <a:ea typeface="+mn-ea"/>
                <a:cs typeface="Times New Roman" panose="02020603050405020304" pitchFamily="18" charset="0"/>
              </a:rPr>
              <a:t>规约证明工具</a:t>
            </a:r>
            <a:r>
              <a:rPr lang="en-US" altLang="zh-CN" sz="3200" b="1" dirty="0" smtClean="0">
                <a:solidFill>
                  <a:srgbClr val="FFFF00"/>
                </a:solidFill>
                <a:latin typeface="Times New Roman" panose="02020603050405020304" pitchFamily="18" charset="0"/>
                <a:ea typeface="+mn-ea"/>
                <a:cs typeface="Times New Roman" panose="02020603050405020304" pitchFamily="18" charset="0"/>
              </a:rPr>
              <a:t>—Z/EVES</a:t>
            </a:r>
            <a:r>
              <a:rPr lang="en-US" altLang="zh-CN" sz="4000" b="1" dirty="0" smtClean="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sz="4000" b="1" dirty="0" smtClean="0">
                <a:solidFill>
                  <a:srgbClr val="FFFF00"/>
                </a:solidFill>
                <a:latin typeface="Times New Roman" panose="02020603050405020304" pitchFamily="18" charset="0"/>
                <a:ea typeface="黑体" panose="02010609060101010101" pitchFamily="49" charset="-122"/>
                <a:cs typeface="Times New Roman" panose="02020603050405020304" pitchFamily="18" charset="0"/>
              </a:rPr>
            </a:br>
            <a:endParaRPr lang="en-US" altLang="zh-CN" sz="4000" b="1" dirty="0" smtClean="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3"/>
          <p:cNvSpPr txBox="1">
            <a:spLocks noChangeArrowheads="1"/>
          </p:cNvSpPr>
          <p:nvPr/>
        </p:nvSpPr>
        <p:spPr bwMode="auto">
          <a:xfrm>
            <a:off x="485804" y="1344103"/>
            <a:ext cx="7191705" cy="290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Z/EVES</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是加拿大</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ORA</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公司开发的一个</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语言工具软件，它提供了交互式地组合、检查和分析</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规范的功能。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Z/EVES</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支持多种</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规范分析方式，包括语法和类型检查、模式展开、前置条件</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(precondition)</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计算、常规定理证明。</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用户可以通过</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Z/EVES</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提供的命令交互式的完成证明。由于这些优良特性，目前</a:t>
            </a:r>
            <a:r>
              <a:rPr kumimoji="1" lang="en-US" altLang="zh-CN"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Z/EVES</a:t>
            </a:r>
            <a:r>
              <a:rPr kumimoji="1" lang="zh-CN" altLang="en-US"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a:cs typeface="Times New Roman" panose="02020603050405020304" pitchFamily="18" charset="0"/>
              </a:rPr>
              <a:t>已经得到了广泛的应用</a:t>
            </a:r>
            <a:r>
              <a:rPr kumimoji="1" lang="zh-CN" altLang="en-US" sz="3200" b="1" i="0" u="none" strike="noStrike" kern="1200" cap="none" spc="0" normalizeH="0" baseline="0" noProof="0" dirty="0" smtClean="0">
                <a:ln>
                  <a:noFill/>
                </a:ln>
                <a:solidFill>
                  <a:schemeClr val="tx2"/>
                </a:solidFill>
                <a:effectLst/>
                <a:uLnTx/>
                <a:uFillTx/>
                <a:latin typeface="Times New Roman"/>
                <a:ea typeface="宋体"/>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509" y="197510"/>
            <a:ext cx="4222476" cy="284527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509" y="3286118"/>
            <a:ext cx="4222476" cy="3480895"/>
          </a:xfrm>
          <a:prstGeom prst="rect">
            <a:avLst/>
          </a:prstGeom>
        </p:spPr>
      </p:pic>
    </p:spTree>
    <p:extLst>
      <p:ext uri="{BB962C8B-B14F-4D97-AF65-F5344CB8AC3E}">
        <p14:creationId xmlns:p14="http://schemas.microsoft.com/office/powerpoint/2010/main" val="4235980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txBox="1">
            <a:spLocks noChangeArrowheads="1"/>
          </p:cNvSpPr>
          <p:nvPr/>
        </p:nvSpPr>
        <p:spPr>
          <a:xfrm>
            <a:off x="1877683" y="94890"/>
            <a:ext cx="8229600" cy="609600"/>
          </a:xfrm>
          <a:prstGeom prst="rect">
            <a:avLst/>
          </a:prstGeom>
        </p:spPr>
        <p:txBody>
          <a:bodyPr>
            <a:normAutofit fontScale="775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mtClean="0"/>
              <a:t>The SCADE</a:t>
            </a:r>
            <a:r>
              <a:rPr lang="en-US" smtClean="0">
                <a:latin typeface="Calibri"/>
              </a:rPr>
              <a:t>®</a:t>
            </a:r>
            <a:r>
              <a:rPr lang="en-US" smtClean="0">
                <a:cs typeface="Arial" charset="0"/>
              </a:rPr>
              <a:t> </a:t>
            </a:r>
            <a:r>
              <a:rPr lang="en-US" smtClean="0"/>
              <a:t>Certified Software Factory</a:t>
            </a:r>
            <a:endParaRPr lang="en-US" dirty="0" smtClean="0"/>
          </a:p>
        </p:txBody>
      </p:sp>
      <p:sp>
        <p:nvSpPr>
          <p:cNvPr id="3" name="Rectangle 2"/>
          <p:cNvSpPr>
            <a:spLocks noChangeArrowheads="1"/>
          </p:cNvSpPr>
          <p:nvPr/>
        </p:nvSpPr>
        <p:spPr bwMode="auto">
          <a:xfrm>
            <a:off x="1268083" y="6419490"/>
            <a:ext cx="1219200" cy="533400"/>
          </a:xfrm>
          <a:prstGeom prst="rect">
            <a:avLst/>
          </a:prstGeom>
          <a:solidFill>
            <a:schemeClr val="bg1"/>
          </a:solidFill>
          <a:ln w="9525">
            <a:noFill/>
            <a:miter lim="800000"/>
            <a:headEnd/>
            <a:tailEnd/>
          </a:ln>
        </p:spPr>
        <p:txBody>
          <a:bodyPr wrap="none" anchor="ctr"/>
          <a:lstStyle/>
          <a:p>
            <a:endParaRPr lang="en-US"/>
          </a:p>
        </p:txBody>
      </p:sp>
      <p:sp>
        <p:nvSpPr>
          <p:cNvPr id="4" name="Rectangle 3"/>
          <p:cNvSpPr>
            <a:spLocks noChangeArrowheads="1"/>
          </p:cNvSpPr>
          <p:nvPr/>
        </p:nvSpPr>
        <p:spPr bwMode="auto">
          <a:xfrm>
            <a:off x="9192883" y="6419490"/>
            <a:ext cx="1219200" cy="533400"/>
          </a:xfrm>
          <a:prstGeom prst="rect">
            <a:avLst/>
          </a:prstGeom>
          <a:solidFill>
            <a:schemeClr val="bg1"/>
          </a:solidFill>
          <a:ln w="9525">
            <a:noFill/>
            <a:miter lim="800000"/>
            <a:headEnd/>
            <a:tailEnd/>
          </a:ln>
        </p:spPr>
        <p:txBody>
          <a:bodyPr wrap="none" anchor="ctr"/>
          <a:lstStyle/>
          <a:p>
            <a:endParaRPr lang="en-US"/>
          </a:p>
        </p:txBody>
      </p:sp>
      <p:grpSp>
        <p:nvGrpSpPr>
          <p:cNvPr id="5" name="Group 174"/>
          <p:cNvGrpSpPr>
            <a:grpSpLocks/>
          </p:cNvGrpSpPr>
          <p:nvPr/>
        </p:nvGrpSpPr>
        <p:grpSpPr bwMode="auto">
          <a:xfrm>
            <a:off x="1344283" y="933090"/>
            <a:ext cx="8991600" cy="5943600"/>
            <a:chOff x="48" y="528"/>
            <a:chExt cx="5664" cy="3744"/>
          </a:xfrm>
        </p:grpSpPr>
        <p:sp>
          <p:nvSpPr>
            <p:cNvPr id="6" name="Rectangle 5"/>
            <p:cNvSpPr>
              <a:spLocks noChangeArrowheads="1"/>
            </p:cNvSpPr>
            <p:nvPr/>
          </p:nvSpPr>
          <p:spPr bwMode="auto">
            <a:xfrm>
              <a:off x="1056" y="2208"/>
              <a:ext cx="3792" cy="1200"/>
            </a:xfrm>
            <a:prstGeom prst="rect">
              <a:avLst/>
            </a:prstGeom>
            <a:gradFill rotWithShape="0">
              <a:gsLst>
                <a:gs pos="0">
                  <a:srgbClr val="F6E4B8"/>
                </a:gs>
                <a:gs pos="100000">
                  <a:srgbClr val="FCF6E7"/>
                </a:gs>
              </a:gsLst>
              <a:lin ang="2700000" scaled="1"/>
            </a:gradFill>
            <a:ln w="9525">
              <a:solidFill>
                <a:schemeClr val="tx1"/>
              </a:solidFill>
              <a:miter lim="800000"/>
              <a:headEnd/>
              <a:tailEnd/>
            </a:ln>
          </p:spPr>
          <p:txBody>
            <a:bodyPr wrap="none" anchor="ctr"/>
            <a:lstStyle/>
            <a:p>
              <a:pPr algn="ctr"/>
              <a:endParaRPr lang="en-US"/>
            </a:p>
          </p:txBody>
        </p:sp>
        <p:sp>
          <p:nvSpPr>
            <p:cNvPr id="7" name="Rectangle 6"/>
            <p:cNvSpPr>
              <a:spLocks noChangeArrowheads="1"/>
            </p:cNvSpPr>
            <p:nvPr/>
          </p:nvSpPr>
          <p:spPr bwMode="auto">
            <a:xfrm>
              <a:off x="1056" y="816"/>
              <a:ext cx="3792" cy="1344"/>
            </a:xfrm>
            <a:prstGeom prst="rect">
              <a:avLst/>
            </a:prstGeom>
            <a:gradFill rotWithShape="0">
              <a:gsLst>
                <a:gs pos="0">
                  <a:srgbClr val="F8E7D4"/>
                </a:gs>
                <a:gs pos="100000">
                  <a:srgbClr val="FCF5EC"/>
                </a:gs>
              </a:gsLst>
              <a:lin ang="2700000" scaled="1"/>
            </a:gradFill>
            <a:ln w="9525">
              <a:solidFill>
                <a:schemeClr val="tx1"/>
              </a:solidFill>
              <a:miter lim="800000"/>
              <a:headEnd/>
              <a:tailEnd/>
            </a:ln>
          </p:spPr>
          <p:txBody>
            <a:bodyPr wrap="none" anchor="ctr"/>
            <a:lstStyle/>
            <a:p>
              <a:pPr algn="ctr"/>
              <a:endParaRPr lang="en-US"/>
            </a:p>
          </p:txBody>
        </p:sp>
        <p:sp>
          <p:nvSpPr>
            <p:cNvPr id="8" name="Rectangle 7"/>
            <p:cNvSpPr>
              <a:spLocks noChangeArrowheads="1"/>
            </p:cNvSpPr>
            <p:nvPr/>
          </p:nvSpPr>
          <p:spPr bwMode="auto">
            <a:xfrm flipV="1">
              <a:off x="48" y="3456"/>
              <a:ext cx="5664" cy="768"/>
            </a:xfrm>
            <a:prstGeom prst="rect">
              <a:avLst/>
            </a:prstGeom>
            <a:gradFill rotWithShape="0">
              <a:gsLst>
                <a:gs pos="0">
                  <a:srgbClr val="FFD5AB"/>
                </a:gs>
                <a:gs pos="100000">
                  <a:srgbClr val="FFF1E3"/>
                </a:gs>
              </a:gsLst>
              <a:lin ang="2700000" scaled="1"/>
            </a:gradFill>
            <a:ln w="9525">
              <a:solidFill>
                <a:schemeClr val="tx1"/>
              </a:solidFill>
              <a:miter lim="800000"/>
              <a:headEnd/>
              <a:tailEnd/>
            </a:ln>
          </p:spPr>
          <p:txBody>
            <a:bodyPr wrap="none" anchor="ctr"/>
            <a:lstStyle/>
            <a:p>
              <a:pPr algn="ctr"/>
              <a:endParaRPr lang="en-US"/>
            </a:p>
          </p:txBody>
        </p:sp>
        <p:sp>
          <p:nvSpPr>
            <p:cNvPr id="9" name="Line 10"/>
            <p:cNvSpPr>
              <a:spLocks noChangeShapeType="1"/>
            </p:cNvSpPr>
            <p:nvPr/>
          </p:nvSpPr>
          <p:spPr bwMode="auto">
            <a:xfrm flipH="1">
              <a:off x="1008" y="672"/>
              <a:ext cx="0" cy="2736"/>
            </a:xfrm>
            <a:prstGeom prst="line">
              <a:avLst/>
            </a:prstGeom>
            <a:noFill/>
            <a:ln w="9525">
              <a:solidFill>
                <a:schemeClr val="bg2"/>
              </a:solidFill>
              <a:prstDash val="dash"/>
              <a:round/>
              <a:headEnd/>
              <a:tailEnd/>
            </a:ln>
          </p:spPr>
          <p:txBody>
            <a:bodyPr/>
            <a:lstStyle/>
            <a:p>
              <a:endParaRPr lang="en-GB"/>
            </a:p>
          </p:txBody>
        </p:sp>
        <p:sp>
          <p:nvSpPr>
            <p:cNvPr id="10" name="Line 11"/>
            <p:cNvSpPr>
              <a:spLocks noChangeShapeType="1"/>
            </p:cNvSpPr>
            <p:nvPr/>
          </p:nvSpPr>
          <p:spPr bwMode="auto">
            <a:xfrm flipH="1">
              <a:off x="2070" y="672"/>
              <a:ext cx="1" cy="2736"/>
            </a:xfrm>
            <a:prstGeom prst="line">
              <a:avLst/>
            </a:prstGeom>
            <a:noFill/>
            <a:ln w="9525">
              <a:solidFill>
                <a:schemeClr val="bg2"/>
              </a:solidFill>
              <a:prstDash val="dash"/>
              <a:round/>
              <a:headEnd/>
              <a:tailEnd/>
            </a:ln>
          </p:spPr>
          <p:txBody>
            <a:bodyPr/>
            <a:lstStyle/>
            <a:p>
              <a:endParaRPr lang="en-GB"/>
            </a:p>
          </p:txBody>
        </p:sp>
        <p:sp>
          <p:nvSpPr>
            <p:cNvPr id="11" name="Line 12"/>
            <p:cNvSpPr>
              <a:spLocks noChangeShapeType="1"/>
            </p:cNvSpPr>
            <p:nvPr/>
          </p:nvSpPr>
          <p:spPr bwMode="auto">
            <a:xfrm flipH="1">
              <a:off x="3971" y="672"/>
              <a:ext cx="0" cy="2736"/>
            </a:xfrm>
            <a:prstGeom prst="line">
              <a:avLst/>
            </a:prstGeom>
            <a:noFill/>
            <a:ln w="9525">
              <a:solidFill>
                <a:schemeClr val="bg2"/>
              </a:solidFill>
              <a:prstDash val="dash"/>
              <a:round/>
              <a:headEnd/>
              <a:tailEnd/>
            </a:ln>
          </p:spPr>
          <p:txBody>
            <a:bodyPr/>
            <a:lstStyle/>
            <a:p>
              <a:endParaRPr lang="en-GB"/>
            </a:p>
          </p:txBody>
        </p:sp>
        <p:sp>
          <p:nvSpPr>
            <p:cNvPr id="12" name="Line 13"/>
            <p:cNvSpPr>
              <a:spLocks noChangeShapeType="1"/>
            </p:cNvSpPr>
            <p:nvPr/>
          </p:nvSpPr>
          <p:spPr bwMode="auto">
            <a:xfrm flipH="1">
              <a:off x="4896" y="672"/>
              <a:ext cx="0" cy="2736"/>
            </a:xfrm>
            <a:prstGeom prst="line">
              <a:avLst/>
            </a:prstGeom>
            <a:noFill/>
            <a:ln w="9525">
              <a:solidFill>
                <a:schemeClr val="bg2"/>
              </a:solidFill>
              <a:prstDash val="dash"/>
              <a:round/>
              <a:headEnd/>
              <a:tailEnd/>
            </a:ln>
          </p:spPr>
          <p:txBody>
            <a:bodyPr/>
            <a:lstStyle/>
            <a:p>
              <a:endParaRPr lang="en-GB"/>
            </a:p>
          </p:txBody>
        </p:sp>
        <p:sp>
          <p:nvSpPr>
            <p:cNvPr id="13" name="AutoShape 16"/>
            <p:cNvSpPr>
              <a:spLocks noChangeArrowheads="1"/>
            </p:cNvSpPr>
            <p:nvPr/>
          </p:nvSpPr>
          <p:spPr bwMode="auto">
            <a:xfrm>
              <a:off x="1104" y="528"/>
              <a:ext cx="978" cy="294"/>
            </a:xfrm>
            <a:prstGeom prst="roundRect">
              <a:avLst>
                <a:gd name="adj" fmla="val 0"/>
              </a:avLst>
            </a:prstGeom>
            <a:noFill/>
            <a:ln w="9525">
              <a:noFill/>
              <a:round/>
              <a:headEnd/>
              <a:tailEnd/>
            </a:ln>
            <a:effectLst/>
          </p:spPr>
          <p:txBody>
            <a:bodyPr lIns="54000" rIns="54000" anchor="ctr"/>
            <a:lstStyle/>
            <a:p>
              <a:pPr algn="ctr" eaLnBrk="1" hangingPunct="1">
                <a:defRPr/>
              </a:pPr>
              <a:r>
                <a:rPr lang="en-US" sz="2000" b="1" dirty="0">
                  <a:solidFill>
                    <a:schemeClr val="accent1"/>
                  </a:solidFill>
                  <a:effectLst>
                    <a:outerShdw blurRad="38100" dist="38100" dir="2700000" algn="tl">
                      <a:srgbClr val="C0C0C0"/>
                    </a:outerShdw>
                  </a:effectLst>
                  <a:latin typeface="Arial" charset="0"/>
                </a:rPr>
                <a:t>DESIGN</a:t>
              </a:r>
            </a:p>
          </p:txBody>
        </p:sp>
        <p:sp>
          <p:nvSpPr>
            <p:cNvPr id="14" name="AutoShape 17"/>
            <p:cNvSpPr>
              <a:spLocks noChangeArrowheads="1"/>
            </p:cNvSpPr>
            <p:nvPr/>
          </p:nvSpPr>
          <p:spPr bwMode="auto">
            <a:xfrm>
              <a:off x="2496" y="528"/>
              <a:ext cx="978" cy="294"/>
            </a:xfrm>
            <a:prstGeom prst="roundRect">
              <a:avLst>
                <a:gd name="adj" fmla="val 0"/>
              </a:avLst>
            </a:prstGeom>
            <a:noFill/>
            <a:ln w="9525">
              <a:noFill/>
              <a:round/>
              <a:headEnd/>
              <a:tailEnd/>
            </a:ln>
            <a:effectLst/>
          </p:spPr>
          <p:txBody>
            <a:bodyPr lIns="54000" rIns="54000" anchor="ctr"/>
            <a:lstStyle/>
            <a:p>
              <a:pPr algn="ctr" eaLnBrk="1" hangingPunct="1">
                <a:defRPr/>
              </a:pPr>
              <a:r>
                <a:rPr lang="en-US" sz="2000" b="1">
                  <a:solidFill>
                    <a:schemeClr val="accent1"/>
                  </a:solidFill>
                  <a:effectLst>
                    <a:outerShdw blurRad="38100" dist="38100" dir="2700000" algn="tl">
                      <a:srgbClr val="C0C0C0"/>
                    </a:outerShdw>
                  </a:effectLst>
                  <a:latin typeface="Arial" charset="0"/>
                </a:rPr>
                <a:t>VERIFY</a:t>
              </a:r>
            </a:p>
          </p:txBody>
        </p:sp>
        <p:sp>
          <p:nvSpPr>
            <p:cNvPr id="15" name="AutoShape 18"/>
            <p:cNvSpPr>
              <a:spLocks noChangeArrowheads="1"/>
            </p:cNvSpPr>
            <p:nvPr/>
          </p:nvSpPr>
          <p:spPr bwMode="auto">
            <a:xfrm>
              <a:off x="3899" y="528"/>
              <a:ext cx="1038" cy="294"/>
            </a:xfrm>
            <a:prstGeom prst="roundRect">
              <a:avLst>
                <a:gd name="adj" fmla="val 0"/>
              </a:avLst>
            </a:prstGeom>
            <a:noFill/>
            <a:ln w="9525">
              <a:noFill/>
              <a:round/>
              <a:headEnd/>
              <a:tailEnd/>
            </a:ln>
            <a:effectLst/>
          </p:spPr>
          <p:txBody>
            <a:bodyPr lIns="54000" rIns="54000" anchor="ctr"/>
            <a:lstStyle/>
            <a:p>
              <a:pPr algn="ctr" eaLnBrk="1" hangingPunct="1">
                <a:defRPr/>
              </a:pPr>
              <a:r>
                <a:rPr lang="en-US" sz="2000" b="1" dirty="0">
                  <a:solidFill>
                    <a:schemeClr val="accent1"/>
                  </a:solidFill>
                  <a:effectLst>
                    <a:outerShdw blurRad="38100" dist="38100" dir="2700000" algn="tl">
                      <a:srgbClr val="C0C0C0"/>
                    </a:outerShdw>
                  </a:effectLst>
                  <a:latin typeface="Arial" charset="0"/>
                </a:rPr>
                <a:t>GENERATE</a:t>
              </a:r>
            </a:p>
          </p:txBody>
        </p:sp>
        <p:sp>
          <p:nvSpPr>
            <p:cNvPr id="16" name="AutoShape 51"/>
            <p:cNvSpPr>
              <a:spLocks noChangeArrowheads="1"/>
            </p:cNvSpPr>
            <p:nvPr/>
          </p:nvSpPr>
          <p:spPr bwMode="auto">
            <a:xfrm>
              <a:off x="1440" y="3978"/>
              <a:ext cx="2928" cy="294"/>
            </a:xfrm>
            <a:prstGeom prst="roundRect">
              <a:avLst>
                <a:gd name="adj" fmla="val 0"/>
              </a:avLst>
            </a:prstGeom>
            <a:noFill/>
            <a:ln w="9525">
              <a:noFill/>
              <a:round/>
              <a:headEnd/>
              <a:tailEnd/>
            </a:ln>
            <a:effectLst/>
          </p:spPr>
          <p:txBody>
            <a:bodyPr lIns="54000" rIns="54000" anchor="ctr"/>
            <a:lstStyle/>
            <a:p>
              <a:pPr algn="ctr" eaLnBrk="1" hangingPunct="1">
                <a:defRPr/>
              </a:pPr>
              <a:r>
                <a:rPr lang="en-US" sz="2000" b="1" dirty="0">
                  <a:solidFill>
                    <a:schemeClr val="accent1"/>
                  </a:solidFill>
                  <a:effectLst>
                    <a:outerShdw blurRad="38100" dist="38100" dir="2700000" algn="tl">
                      <a:srgbClr val="C0C0C0"/>
                    </a:outerShdw>
                  </a:effectLst>
                  <a:latin typeface="Arial" charset="0"/>
                </a:rPr>
                <a:t>MANAGE &amp; TRACE</a:t>
              </a:r>
            </a:p>
          </p:txBody>
        </p:sp>
      </p:grpSp>
      <p:sp>
        <p:nvSpPr>
          <p:cNvPr id="17" name="Rectangle 4"/>
          <p:cNvSpPr>
            <a:spLocks noChangeArrowheads="1"/>
          </p:cNvSpPr>
          <p:nvPr/>
        </p:nvSpPr>
        <p:spPr bwMode="auto">
          <a:xfrm>
            <a:off x="9116683" y="1390290"/>
            <a:ext cx="1219200" cy="411480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18" name="Rectangle 8"/>
          <p:cNvSpPr>
            <a:spLocks noChangeArrowheads="1"/>
          </p:cNvSpPr>
          <p:nvPr/>
        </p:nvSpPr>
        <p:spPr bwMode="auto">
          <a:xfrm>
            <a:off x="1344283" y="1390290"/>
            <a:ext cx="1447800" cy="4114800"/>
          </a:xfrm>
          <a:prstGeom prst="rect">
            <a:avLst/>
          </a:prstGeom>
          <a:solidFill>
            <a:schemeClr val="bg1"/>
          </a:solidFill>
          <a:ln w="9525">
            <a:solidFill>
              <a:schemeClr val="tx1"/>
            </a:solidFill>
            <a:miter lim="800000"/>
            <a:headEnd/>
            <a:tailEnd/>
          </a:ln>
        </p:spPr>
        <p:txBody>
          <a:bodyPr wrap="none" anchor="ctr"/>
          <a:lstStyle/>
          <a:p>
            <a:pPr algn="ctr"/>
            <a:endParaRPr lang="en-US"/>
          </a:p>
        </p:txBody>
      </p:sp>
      <p:pic>
        <p:nvPicPr>
          <p:cNvPr id="19" name="Picture 14" descr="doorsreq2"/>
          <p:cNvPicPr>
            <a:picLocks noChangeAspect="1" noChangeArrowheads="1"/>
          </p:cNvPicPr>
          <p:nvPr/>
        </p:nvPicPr>
        <p:blipFill>
          <a:blip r:embed="rId2" cstate="screen"/>
          <a:srcRect/>
          <a:stretch>
            <a:fillRect/>
          </a:stretch>
        </p:blipFill>
        <p:spPr bwMode="auto">
          <a:xfrm>
            <a:off x="1460171" y="1452203"/>
            <a:ext cx="1219200" cy="752475"/>
          </a:xfrm>
          <a:prstGeom prst="rect">
            <a:avLst/>
          </a:prstGeom>
          <a:noFill/>
          <a:ln w="9525">
            <a:solidFill>
              <a:schemeClr val="tx1"/>
            </a:solidFill>
            <a:miter lim="800000"/>
            <a:headEnd/>
            <a:tailEnd/>
          </a:ln>
        </p:spPr>
      </p:pic>
      <p:sp>
        <p:nvSpPr>
          <p:cNvPr id="20" name="AutoShape 15"/>
          <p:cNvSpPr>
            <a:spLocks noChangeArrowheads="1"/>
          </p:cNvSpPr>
          <p:nvPr/>
        </p:nvSpPr>
        <p:spPr bwMode="auto">
          <a:xfrm>
            <a:off x="1407783" y="880703"/>
            <a:ext cx="1400175" cy="466725"/>
          </a:xfrm>
          <a:prstGeom prst="roundRect">
            <a:avLst>
              <a:gd name="adj" fmla="val 0"/>
            </a:avLst>
          </a:prstGeom>
          <a:noFill/>
          <a:ln w="9525">
            <a:noFill/>
            <a:round/>
            <a:headEnd/>
            <a:tailEnd/>
          </a:ln>
        </p:spPr>
        <p:txBody>
          <a:bodyPr lIns="54000" rIns="54000" anchor="ctr"/>
          <a:lstStyle/>
          <a:p>
            <a:pPr algn="ctr" eaLnBrk="1" hangingPunct="1"/>
            <a:r>
              <a:rPr lang="en-US" sz="1800" b="1" i="1" dirty="0">
                <a:solidFill>
                  <a:srgbClr val="FFFF00"/>
                </a:solidFill>
                <a:latin typeface="Arial" pitchFamily="34" charset="0"/>
              </a:rPr>
              <a:t>SYSTEM </a:t>
            </a:r>
          </a:p>
          <a:p>
            <a:pPr algn="ctr" eaLnBrk="1" hangingPunct="1"/>
            <a:r>
              <a:rPr lang="en-US" sz="1800" b="1" i="1" dirty="0">
                <a:solidFill>
                  <a:srgbClr val="FFFF00"/>
                </a:solidFill>
                <a:latin typeface="Arial" pitchFamily="34" charset="0"/>
              </a:rPr>
              <a:t>SPEC</a:t>
            </a:r>
          </a:p>
        </p:txBody>
      </p:sp>
      <p:sp>
        <p:nvSpPr>
          <p:cNvPr id="21" name="AutoShape 19"/>
          <p:cNvSpPr>
            <a:spLocks noChangeArrowheads="1"/>
          </p:cNvSpPr>
          <p:nvPr/>
        </p:nvSpPr>
        <p:spPr bwMode="auto">
          <a:xfrm>
            <a:off x="9132558" y="880703"/>
            <a:ext cx="1143000" cy="466725"/>
          </a:xfrm>
          <a:prstGeom prst="roundRect">
            <a:avLst>
              <a:gd name="adj" fmla="val 0"/>
            </a:avLst>
          </a:prstGeom>
          <a:noFill/>
          <a:ln w="9525">
            <a:noFill/>
            <a:round/>
            <a:headEnd/>
            <a:tailEnd/>
          </a:ln>
        </p:spPr>
        <p:txBody>
          <a:bodyPr lIns="54000" rIns="54000" anchor="ctr"/>
          <a:lstStyle/>
          <a:p>
            <a:pPr algn="ctr" eaLnBrk="1" hangingPunct="1"/>
            <a:r>
              <a:rPr lang="en-US" sz="1800" b="1" i="1" dirty="0">
                <a:solidFill>
                  <a:srgbClr val="FFC000"/>
                </a:solidFill>
                <a:latin typeface="Arial" pitchFamily="34" charset="0"/>
              </a:rPr>
              <a:t>SYSTEM </a:t>
            </a:r>
          </a:p>
          <a:p>
            <a:pPr algn="ctr" eaLnBrk="1" hangingPunct="1"/>
            <a:r>
              <a:rPr lang="en-US" sz="1800" b="1" i="1" dirty="0">
                <a:solidFill>
                  <a:srgbClr val="FFC000"/>
                </a:solidFill>
                <a:latin typeface="Arial" pitchFamily="34" charset="0"/>
              </a:rPr>
              <a:t>TEST</a:t>
            </a:r>
          </a:p>
        </p:txBody>
      </p:sp>
      <p:grpSp>
        <p:nvGrpSpPr>
          <p:cNvPr id="22" name="Group 20"/>
          <p:cNvGrpSpPr>
            <a:grpSpLocks/>
          </p:cNvGrpSpPr>
          <p:nvPr/>
        </p:nvGrpSpPr>
        <p:grpSpPr bwMode="auto">
          <a:xfrm>
            <a:off x="4503408" y="2477728"/>
            <a:ext cx="1303338" cy="1050925"/>
            <a:chOff x="2208" y="1501"/>
            <a:chExt cx="821" cy="662"/>
          </a:xfrm>
        </p:grpSpPr>
        <p:sp>
          <p:nvSpPr>
            <p:cNvPr id="23" name="Oval 21"/>
            <p:cNvSpPr>
              <a:spLocks noChangeArrowheads="1"/>
            </p:cNvSpPr>
            <p:nvPr/>
          </p:nvSpPr>
          <p:spPr bwMode="auto">
            <a:xfrm>
              <a:off x="2390" y="1501"/>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sp>
          <p:nvSpPr>
            <p:cNvPr id="24" name="Text Box 22"/>
            <p:cNvSpPr txBox="1">
              <a:spLocks noChangeArrowheads="1"/>
            </p:cNvSpPr>
            <p:nvPr/>
          </p:nvSpPr>
          <p:spPr bwMode="auto">
            <a:xfrm>
              <a:off x="2208" y="1890"/>
              <a:ext cx="821"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Model Coverage Analysis</a:t>
              </a:r>
            </a:p>
          </p:txBody>
        </p:sp>
        <p:pic>
          <p:nvPicPr>
            <p:cNvPr id="25" name="Picture 23" descr="pipette"/>
            <p:cNvPicPr>
              <a:picLocks noChangeAspect="1" noChangeArrowheads="1"/>
            </p:cNvPicPr>
            <p:nvPr/>
          </p:nvPicPr>
          <p:blipFill>
            <a:blip r:embed="rId3" cstate="screen"/>
            <a:srcRect/>
            <a:stretch>
              <a:fillRect/>
            </a:stretch>
          </p:blipFill>
          <p:spPr bwMode="auto">
            <a:xfrm>
              <a:off x="2525" y="1536"/>
              <a:ext cx="186" cy="326"/>
            </a:xfrm>
            <a:prstGeom prst="rect">
              <a:avLst/>
            </a:prstGeom>
            <a:noFill/>
            <a:ln w="9525">
              <a:noFill/>
              <a:miter lim="800000"/>
              <a:headEnd/>
              <a:tailEnd/>
            </a:ln>
          </p:spPr>
        </p:pic>
      </p:grpSp>
      <p:grpSp>
        <p:nvGrpSpPr>
          <p:cNvPr id="26" name="Group 24"/>
          <p:cNvGrpSpPr>
            <a:grpSpLocks/>
          </p:cNvGrpSpPr>
          <p:nvPr/>
        </p:nvGrpSpPr>
        <p:grpSpPr bwMode="auto">
          <a:xfrm>
            <a:off x="5497183" y="1442678"/>
            <a:ext cx="1265238" cy="1042987"/>
            <a:chOff x="4151" y="1180"/>
            <a:chExt cx="797" cy="657"/>
          </a:xfrm>
        </p:grpSpPr>
        <p:sp>
          <p:nvSpPr>
            <p:cNvPr id="27" name="Text Box 25"/>
            <p:cNvSpPr txBox="1">
              <a:spLocks noChangeArrowheads="1"/>
            </p:cNvSpPr>
            <p:nvPr/>
          </p:nvSpPr>
          <p:spPr bwMode="auto">
            <a:xfrm>
              <a:off x="4151" y="1564"/>
              <a:ext cx="797"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Debugging &amp; Simulation</a:t>
              </a:r>
            </a:p>
          </p:txBody>
        </p:sp>
        <p:sp>
          <p:nvSpPr>
            <p:cNvPr id="28" name="Oval 26"/>
            <p:cNvSpPr>
              <a:spLocks noChangeArrowheads="1"/>
            </p:cNvSpPr>
            <p:nvPr/>
          </p:nvSpPr>
          <p:spPr bwMode="auto">
            <a:xfrm>
              <a:off x="4324" y="1180"/>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29" name="Picture 27" descr="simu"/>
            <p:cNvPicPr>
              <a:picLocks noChangeAspect="1" noChangeArrowheads="1"/>
            </p:cNvPicPr>
            <p:nvPr/>
          </p:nvPicPr>
          <p:blipFill>
            <a:blip r:embed="rId4" cstate="screen"/>
            <a:srcRect/>
            <a:stretch>
              <a:fillRect/>
            </a:stretch>
          </p:blipFill>
          <p:spPr bwMode="auto">
            <a:xfrm>
              <a:off x="4372" y="1291"/>
              <a:ext cx="338" cy="198"/>
            </a:xfrm>
            <a:prstGeom prst="rect">
              <a:avLst/>
            </a:prstGeom>
            <a:noFill/>
            <a:ln w="9525">
              <a:noFill/>
              <a:miter lim="800000"/>
              <a:headEnd/>
              <a:tailEnd/>
            </a:ln>
          </p:spPr>
        </p:pic>
      </p:grpSp>
      <p:grpSp>
        <p:nvGrpSpPr>
          <p:cNvPr id="30" name="Group 28"/>
          <p:cNvGrpSpPr>
            <a:grpSpLocks/>
          </p:cNvGrpSpPr>
          <p:nvPr/>
        </p:nvGrpSpPr>
        <p:grpSpPr bwMode="auto">
          <a:xfrm>
            <a:off x="6525883" y="1452203"/>
            <a:ext cx="1143000" cy="1042987"/>
            <a:chOff x="3072" y="844"/>
            <a:chExt cx="720" cy="657"/>
          </a:xfrm>
        </p:grpSpPr>
        <p:sp>
          <p:nvSpPr>
            <p:cNvPr id="31" name="Text Box 29"/>
            <p:cNvSpPr txBox="1">
              <a:spLocks noChangeArrowheads="1"/>
            </p:cNvSpPr>
            <p:nvPr/>
          </p:nvSpPr>
          <p:spPr bwMode="auto">
            <a:xfrm>
              <a:off x="3072" y="1228"/>
              <a:ext cx="720"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Formal Verification</a:t>
              </a:r>
            </a:p>
          </p:txBody>
        </p:sp>
        <p:sp>
          <p:nvSpPr>
            <p:cNvPr id="32" name="Oval 30"/>
            <p:cNvSpPr>
              <a:spLocks noChangeArrowheads="1"/>
            </p:cNvSpPr>
            <p:nvPr/>
          </p:nvSpPr>
          <p:spPr bwMode="auto">
            <a:xfrm>
              <a:off x="3193" y="844"/>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33" name="Picture 31" descr="verif"/>
            <p:cNvPicPr>
              <a:picLocks noChangeAspect="1" noChangeArrowheads="1"/>
            </p:cNvPicPr>
            <p:nvPr/>
          </p:nvPicPr>
          <p:blipFill>
            <a:blip r:embed="rId5" cstate="screen"/>
            <a:srcRect/>
            <a:stretch>
              <a:fillRect/>
            </a:stretch>
          </p:blipFill>
          <p:spPr bwMode="auto">
            <a:xfrm>
              <a:off x="3231" y="897"/>
              <a:ext cx="360" cy="295"/>
            </a:xfrm>
            <a:prstGeom prst="rect">
              <a:avLst/>
            </a:prstGeom>
            <a:noFill/>
            <a:ln w="9525">
              <a:noFill/>
              <a:miter lim="800000"/>
              <a:headEnd/>
              <a:tailEnd/>
            </a:ln>
          </p:spPr>
        </p:pic>
      </p:grpSp>
      <p:grpSp>
        <p:nvGrpSpPr>
          <p:cNvPr id="34" name="Group 32"/>
          <p:cNvGrpSpPr>
            <a:grpSpLocks/>
          </p:cNvGrpSpPr>
          <p:nvPr/>
        </p:nvGrpSpPr>
        <p:grpSpPr bwMode="auto">
          <a:xfrm>
            <a:off x="5992483" y="5670190"/>
            <a:ext cx="1912938" cy="654050"/>
            <a:chOff x="2976" y="3504"/>
            <a:chExt cx="1205" cy="412"/>
          </a:xfrm>
        </p:grpSpPr>
        <p:sp>
          <p:nvSpPr>
            <p:cNvPr id="35" name="Oval 33"/>
            <p:cNvSpPr>
              <a:spLocks noChangeArrowheads="1"/>
            </p:cNvSpPr>
            <p:nvPr/>
          </p:nvSpPr>
          <p:spPr bwMode="auto">
            <a:xfrm>
              <a:off x="2976" y="3504"/>
              <a:ext cx="432" cy="412"/>
            </a:xfrm>
            <a:prstGeom prst="ellipse">
              <a:avLst/>
            </a:prstGeom>
            <a:gradFill rotWithShape="0">
              <a:gsLst>
                <a:gs pos="0">
                  <a:srgbClr val="E7EBF5"/>
                </a:gs>
                <a:gs pos="100000">
                  <a:srgbClr val="B7C3E1"/>
                </a:gs>
              </a:gsLst>
              <a:path path="shape">
                <a:fillToRect l="50000" t="50000" r="50000" b="50000"/>
              </a:path>
            </a:gradFill>
            <a:ln w="9525">
              <a:solidFill>
                <a:srgbClr val="256EB1"/>
              </a:solidFill>
              <a:round/>
              <a:headEnd/>
              <a:tailEnd/>
            </a:ln>
          </p:spPr>
          <p:txBody>
            <a:bodyPr lIns="90000" tIns="46800" rIns="90000" bIns="46800" anchor="ctr">
              <a:spAutoFit/>
            </a:bodyPr>
            <a:lstStyle/>
            <a:p>
              <a:pPr algn="ctr"/>
              <a:endParaRPr lang="en-US"/>
            </a:p>
          </p:txBody>
        </p:sp>
        <p:sp>
          <p:nvSpPr>
            <p:cNvPr id="36" name="Text Box 34"/>
            <p:cNvSpPr txBox="1">
              <a:spLocks noChangeArrowheads="1"/>
            </p:cNvSpPr>
            <p:nvPr/>
          </p:nvSpPr>
          <p:spPr bwMode="auto">
            <a:xfrm>
              <a:off x="3360" y="3512"/>
              <a:ext cx="821" cy="376"/>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dirty="0">
                  <a:solidFill>
                    <a:schemeClr val="bg1"/>
                  </a:solidFill>
                  <a:latin typeface="Arial" pitchFamily="34" charset="0"/>
                </a:rPr>
                <a:t>Automatic Design Documentation</a:t>
              </a:r>
            </a:p>
          </p:txBody>
        </p:sp>
        <p:pic>
          <p:nvPicPr>
            <p:cNvPr id="37" name="Picture 35" descr="report"/>
            <p:cNvPicPr>
              <a:picLocks noChangeAspect="1" noChangeArrowheads="1"/>
            </p:cNvPicPr>
            <p:nvPr/>
          </p:nvPicPr>
          <p:blipFill>
            <a:blip r:embed="rId6" cstate="screen"/>
            <a:srcRect/>
            <a:stretch>
              <a:fillRect/>
            </a:stretch>
          </p:blipFill>
          <p:spPr bwMode="auto">
            <a:xfrm>
              <a:off x="3071" y="3578"/>
              <a:ext cx="230" cy="262"/>
            </a:xfrm>
            <a:prstGeom prst="rect">
              <a:avLst/>
            </a:prstGeom>
            <a:noFill/>
            <a:ln w="9525">
              <a:noFill/>
              <a:miter lim="800000"/>
              <a:headEnd/>
              <a:tailEnd/>
            </a:ln>
          </p:spPr>
        </p:pic>
      </p:grpSp>
      <p:grpSp>
        <p:nvGrpSpPr>
          <p:cNvPr id="38" name="Group 36"/>
          <p:cNvGrpSpPr>
            <a:grpSpLocks/>
          </p:cNvGrpSpPr>
          <p:nvPr/>
        </p:nvGrpSpPr>
        <p:grpSpPr bwMode="auto">
          <a:xfrm>
            <a:off x="1649083" y="5886090"/>
            <a:ext cx="1898650" cy="654050"/>
            <a:chOff x="1584" y="3504"/>
            <a:chExt cx="1196" cy="412"/>
          </a:xfrm>
        </p:grpSpPr>
        <p:sp>
          <p:nvSpPr>
            <p:cNvPr id="39" name="Oval 37"/>
            <p:cNvSpPr>
              <a:spLocks noChangeArrowheads="1"/>
            </p:cNvSpPr>
            <p:nvPr/>
          </p:nvSpPr>
          <p:spPr bwMode="auto">
            <a:xfrm>
              <a:off x="1584" y="3504"/>
              <a:ext cx="432" cy="412"/>
            </a:xfrm>
            <a:prstGeom prst="ellipse">
              <a:avLst/>
            </a:prstGeom>
            <a:gradFill rotWithShape="0">
              <a:gsLst>
                <a:gs pos="0">
                  <a:srgbClr val="E7EBF5"/>
                </a:gs>
                <a:gs pos="100000">
                  <a:srgbClr val="B7C3E1"/>
                </a:gs>
              </a:gsLst>
              <a:path path="shape">
                <a:fillToRect l="50000" t="50000" r="50000" b="50000"/>
              </a:path>
            </a:gradFill>
            <a:ln w="9525">
              <a:solidFill>
                <a:srgbClr val="256EB1"/>
              </a:solidFill>
              <a:round/>
              <a:headEnd/>
              <a:tailEnd/>
            </a:ln>
          </p:spPr>
          <p:txBody>
            <a:bodyPr lIns="90000" tIns="46800" rIns="90000" bIns="46800" anchor="ctr">
              <a:spAutoFit/>
            </a:bodyPr>
            <a:lstStyle/>
            <a:p>
              <a:pPr algn="ctr"/>
              <a:endParaRPr lang="en-US"/>
            </a:p>
          </p:txBody>
        </p:sp>
        <p:pic>
          <p:nvPicPr>
            <p:cNvPr id="40" name="Picture 38" descr="conf"/>
            <p:cNvPicPr>
              <a:picLocks noChangeAspect="1" noChangeArrowheads="1"/>
            </p:cNvPicPr>
            <p:nvPr/>
          </p:nvPicPr>
          <p:blipFill>
            <a:blip r:embed="rId7" cstate="screen"/>
            <a:srcRect/>
            <a:stretch>
              <a:fillRect/>
            </a:stretch>
          </p:blipFill>
          <p:spPr bwMode="auto">
            <a:xfrm>
              <a:off x="1649" y="3562"/>
              <a:ext cx="286" cy="276"/>
            </a:xfrm>
            <a:prstGeom prst="rect">
              <a:avLst/>
            </a:prstGeom>
            <a:noFill/>
            <a:ln w="9525">
              <a:noFill/>
              <a:miter lim="800000"/>
              <a:headEnd/>
              <a:tailEnd/>
            </a:ln>
          </p:spPr>
        </p:pic>
        <p:sp>
          <p:nvSpPr>
            <p:cNvPr id="41" name="Text Box 39"/>
            <p:cNvSpPr txBox="1">
              <a:spLocks noChangeArrowheads="1"/>
            </p:cNvSpPr>
            <p:nvPr/>
          </p:nvSpPr>
          <p:spPr bwMode="auto">
            <a:xfrm>
              <a:off x="1968" y="3512"/>
              <a:ext cx="812" cy="376"/>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dirty="0">
                  <a:solidFill>
                    <a:schemeClr val="bg1"/>
                  </a:solidFill>
                  <a:latin typeface="Arial" pitchFamily="34" charset="0"/>
                </a:rPr>
                <a:t>Integrated Configuration Management</a:t>
              </a:r>
            </a:p>
          </p:txBody>
        </p:sp>
      </p:grpSp>
      <p:grpSp>
        <p:nvGrpSpPr>
          <p:cNvPr id="42" name="Group 40"/>
          <p:cNvGrpSpPr>
            <a:grpSpLocks/>
          </p:cNvGrpSpPr>
          <p:nvPr/>
        </p:nvGrpSpPr>
        <p:grpSpPr bwMode="auto">
          <a:xfrm>
            <a:off x="7697458" y="1704615"/>
            <a:ext cx="1143000" cy="747713"/>
            <a:chOff x="4032" y="1048"/>
            <a:chExt cx="720" cy="471"/>
          </a:xfrm>
        </p:grpSpPr>
        <p:sp>
          <p:nvSpPr>
            <p:cNvPr id="43" name="AutoShape 41"/>
            <p:cNvSpPr>
              <a:spLocks noChangeArrowheads="1"/>
            </p:cNvSpPr>
            <p:nvPr/>
          </p:nvSpPr>
          <p:spPr bwMode="auto">
            <a:xfrm>
              <a:off x="4032" y="1048"/>
              <a:ext cx="720" cy="452"/>
            </a:xfrm>
            <a:prstGeom prst="roundRect">
              <a:avLst>
                <a:gd name="adj" fmla="val 16667"/>
              </a:avLst>
            </a:prstGeom>
            <a:gradFill rotWithShape="0">
              <a:gsLst>
                <a:gs pos="0">
                  <a:schemeClr val="accent2"/>
                </a:gs>
                <a:gs pos="100000">
                  <a:schemeClr val="accent2">
                    <a:gamma/>
                    <a:tint val="33725"/>
                    <a:invGamma/>
                  </a:schemeClr>
                </a:gs>
              </a:gsLst>
              <a:lin ang="2700000" scaled="1"/>
            </a:gradFill>
            <a:ln w="9525">
              <a:solidFill>
                <a:srgbClr val="A50021"/>
              </a:solidFill>
              <a:round/>
              <a:headEnd/>
              <a:tailEnd/>
            </a:ln>
            <a:effectLst/>
          </p:spPr>
          <p:txBody>
            <a:bodyPr lIns="90000" tIns="46800" rIns="90000" bIns="46800" anchor="ctr">
              <a:spAutoFit/>
            </a:bodyPr>
            <a:lstStyle/>
            <a:p>
              <a:pPr algn="ctr" eaLnBrk="1" hangingPunct="1">
                <a:spcBef>
                  <a:spcPct val="30000"/>
                </a:spcBef>
                <a:defRPr/>
              </a:pPr>
              <a:endParaRPr lang="fr-FR" sz="1200" b="1">
                <a:solidFill>
                  <a:srgbClr val="FF0000"/>
                </a:solidFill>
              </a:endParaRPr>
            </a:p>
            <a:p>
              <a:pPr algn="ctr">
                <a:defRPr/>
              </a:pPr>
              <a:endParaRPr lang="en-US"/>
            </a:p>
          </p:txBody>
        </p:sp>
        <p:sp>
          <p:nvSpPr>
            <p:cNvPr id="44" name="Text Box 42"/>
            <p:cNvSpPr txBox="1">
              <a:spLocks noChangeArrowheads="1"/>
            </p:cNvSpPr>
            <p:nvPr/>
          </p:nvSpPr>
          <p:spPr bwMode="auto">
            <a:xfrm>
              <a:off x="4102" y="1052"/>
              <a:ext cx="578" cy="467"/>
            </a:xfrm>
            <a:prstGeom prst="rect">
              <a:avLst/>
            </a:prstGeom>
            <a:noFill/>
            <a:ln w="9525">
              <a:noFill/>
              <a:miter lim="800000"/>
              <a:headEnd/>
              <a:tailEnd/>
            </a:ln>
            <a:effectLst/>
          </p:spPr>
          <p:txBody>
            <a:bodyPr lIns="90000" tIns="46800" rIns="90000" bIns="46800">
              <a:spAutoFit/>
            </a:bodyPr>
            <a:lstStyle/>
            <a:p>
              <a:pPr algn="ctr" eaLnBrk="1" hangingPunct="1">
                <a:spcBef>
                  <a:spcPct val="30000"/>
                </a:spcBef>
                <a:defRPr/>
              </a:pPr>
              <a:r>
                <a:rPr lang="fr-FR" sz="1400" b="1" dirty="0">
                  <a:latin typeface="+mj-lt"/>
                </a:rPr>
                <a:t>SCADE Suite KCG</a:t>
              </a:r>
            </a:p>
          </p:txBody>
        </p:sp>
      </p:grpSp>
      <p:grpSp>
        <p:nvGrpSpPr>
          <p:cNvPr id="45" name="Group 43"/>
          <p:cNvGrpSpPr>
            <a:grpSpLocks/>
          </p:cNvGrpSpPr>
          <p:nvPr/>
        </p:nvGrpSpPr>
        <p:grpSpPr bwMode="auto">
          <a:xfrm>
            <a:off x="1423658" y="3981090"/>
            <a:ext cx="1273175" cy="1042988"/>
            <a:chOff x="98" y="2544"/>
            <a:chExt cx="802" cy="657"/>
          </a:xfrm>
        </p:grpSpPr>
        <p:sp>
          <p:nvSpPr>
            <p:cNvPr id="46" name="Oval 44"/>
            <p:cNvSpPr>
              <a:spLocks noChangeArrowheads="1"/>
            </p:cNvSpPr>
            <p:nvPr/>
          </p:nvSpPr>
          <p:spPr bwMode="auto">
            <a:xfrm>
              <a:off x="288" y="2544"/>
              <a:ext cx="432" cy="412"/>
            </a:xfrm>
            <a:prstGeom prst="ellipse">
              <a:avLst/>
            </a:prstGeom>
            <a:gradFill rotWithShape="0">
              <a:gsLst>
                <a:gs pos="0">
                  <a:srgbClr val="FFCC00"/>
                </a:gs>
                <a:gs pos="100000">
                  <a:srgbClr val="FFEEA9"/>
                </a:gs>
              </a:gsLst>
              <a:lin ang="2700000" scaled="1"/>
            </a:gradFill>
            <a:ln w="9525">
              <a:solidFill>
                <a:srgbClr val="FF9900"/>
              </a:solidFill>
              <a:round/>
              <a:headEnd/>
              <a:tailEnd/>
            </a:ln>
          </p:spPr>
          <p:txBody>
            <a:bodyPr lIns="90000" tIns="46800" rIns="90000" bIns="46800" anchor="ctr">
              <a:spAutoFit/>
            </a:bodyPr>
            <a:lstStyle/>
            <a:p>
              <a:pPr algn="ctr"/>
              <a:endParaRPr lang="en-US"/>
            </a:p>
          </p:txBody>
        </p:sp>
        <p:sp>
          <p:nvSpPr>
            <p:cNvPr id="47" name="Text Box 45"/>
            <p:cNvSpPr txBox="1">
              <a:spLocks noChangeArrowheads="1"/>
            </p:cNvSpPr>
            <p:nvPr/>
          </p:nvSpPr>
          <p:spPr bwMode="auto">
            <a:xfrm>
              <a:off x="98" y="2928"/>
              <a:ext cx="802"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E47D47"/>
                  </a:solidFill>
                  <a:latin typeface="Arial" pitchFamily="34" charset="0"/>
                </a:rPr>
                <a:t>Architecture Design Capture</a:t>
              </a:r>
            </a:p>
          </p:txBody>
        </p:sp>
        <p:pic>
          <p:nvPicPr>
            <p:cNvPr id="48" name="Picture 46" descr="umlsysml"/>
            <p:cNvPicPr>
              <a:picLocks noChangeAspect="1" noChangeArrowheads="1"/>
            </p:cNvPicPr>
            <p:nvPr/>
          </p:nvPicPr>
          <p:blipFill>
            <a:blip r:embed="rId8" cstate="screen"/>
            <a:srcRect/>
            <a:stretch>
              <a:fillRect/>
            </a:stretch>
          </p:blipFill>
          <p:spPr bwMode="auto">
            <a:xfrm>
              <a:off x="374" y="2579"/>
              <a:ext cx="250" cy="354"/>
            </a:xfrm>
            <a:prstGeom prst="rect">
              <a:avLst/>
            </a:prstGeom>
            <a:noFill/>
            <a:ln w="9525">
              <a:noFill/>
              <a:miter lim="800000"/>
              <a:headEnd/>
              <a:tailEnd/>
            </a:ln>
          </p:spPr>
        </p:pic>
      </p:grpSp>
      <p:sp>
        <p:nvSpPr>
          <p:cNvPr id="49" name="AutoShape 50"/>
          <p:cNvSpPr>
            <a:spLocks noChangeArrowheads="1"/>
          </p:cNvSpPr>
          <p:nvPr/>
        </p:nvSpPr>
        <p:spPr bwMode="auto">
          <a:xfrm>
            <a:off x="7722858" y="2725378"/>
            <a:ext cx="1117600" cy="512762"/>
          </a:xfrm>
          <a:prstGeom prst="roundRect">
            <a:avLst>
              <a:gd name="adj" fmla="val 16667"/>
            </a:avLst>
          </a:prstGeom>
          <a:gradFill rotWithShape="0">
            <a:gsLst>
              <a:gs pos="0">
                <a:schemeClr val="accent2"/>
              </a:gs>
              <a:gs pos="100000">
                <a:schemeClr val="accent2">
                  <a:gamma/>
                  <a:tint val="33725"/>
                  <a:invGamma/>
                </a:schemeClr>
              </a:gs>
            </a:gsLst>
            <a:lin ang="2700000" scaled="1"/>
          </a:gradFill>
          <a:ln w="9525">
            <a:solidFill>
              <a:srgbClr val="A50021"/>
            </a:solidFill>
            <a:round/>
            <a:headEnd/>
            <a:tailEnd/>
          </a:ln>
          <a:effectLst/>
        </p:spPr>
        <p:txBody>
          <a:bodyPr lIns="90000" tIns="46800" rIns="90000" bIns="46800" anchor="ctr">
            <a:spAutoFit/>
          </a:bodyPr>
          <a:lstStyle/>
          <a:p>
            <a:pPr algn="ctr" eaLnBrk="1" hangingPunct="1">
              <a:spcBef>
                <a:spcPct val="30000"/>
              </a:spcBef>
              <a:defRPr/>
            </a:pPr>
            <a:r>
              <a:rPr lang="fr-FR" sz="1200" b="1" dirty="0">
                <a:latin typeface="+mj-lt"/>
              </a:rPr>
              <a:t>RTOS </a:t>
            </a:r>
            <a:r>
              <a:rPr lang="fr-FR" sz="1200" b="1" dirty="0" err="1">
                <a:latin typeface="+mj-lt"/>
              </a:rPr>
              <a:t>Adaptors</a:t>
            </a:r>
            <a:endParaRPr lang="en-US" sz="1200" b="1" dirty="0">
              <a:latin typeface="+mj-lt"/>
            </a:endParaRPr>
          </a:p>
        </p:txBody>
      </p:sp>
      <p:grpSp>
        <p:nvGrpSpPr>
          <p:cNvPr id="50" name="Group 54"/>
          <p:cNvGrpSpPr>
            <a:grpSpLocks/>
          </p:cNvGrpSpPr>
          <p:nvPr/>
        </p:nvGrpSpPr>
        <p:grpSpPr bwMode="auto">
          <a:xfrm>
            <a:off x="8054646" y="5614628"/>
            <a:ext cx="2286000" cy="838200"/>
            <a:chOff x="4340" y="3477"/>
            <a:chExt cx="1440" cy="528"/>
          </a:xfrm>
        </p:grpSpPr>
        <p:sp>
          <p:nvSpPr>
            <p:cNvPr id="51" name="Oval 55"/>
            <p:cNvSpPr>
              <a:spLocks noChangeArrowheads="1"/>
            </p:cNvSpPr>
            <p:nvPr/>
          </p:nvSpPr>
          <p:spPr bwMode="auto">
            <a:xfrm>
              <a:off x="4340" y="3593"/>
              <a:ext cx="432" cy="412"/>
            </a:xfrm>
            <a:prstGeom prst="ellipse">
              <a:avLst/>
            </a:prstGeom>
            <a:gradFill rotWithShape="0">
              <a:gsLst>
                <a:gs pos="0">
                  <a:srgbClr val="E7EBF5"/>
                </a:gs>
                <a:gs pos="100000">
                  <a:srgbClr val="B7C3E1"/>
                </a:gs>
              </a:gsLst>
              <a:path path="shape">
                <a:fillToRect l="50000" t="50000" r="50000" b="50000"/>
              </a:path>
            </a:gradFill>
            <a:ln w="9525">
              <a:solidFill>
                <a:srgbClr val="256EB1"/>
              </a:solidFill>
              <a:round/>
              <a:headEnd/>
              <a:tailEnd/>
            </a:ln>
          </p:spPr>
          <p:txBody>
            <a:bodyPr lIns="90000" tIns="46800" rIns="90000" bIns="46800" anchor="ctr">
              <a:spAutoFit/>
            </a:bodyPr>
            <a:lstStyle/>
            <a:p>
              <a:pPr algn="ctr"/>
              <a:endParaRPr lang="en-US"/>
            </a:p>
          </p:txBody>
        </p:sp>
        <p:sp>
          <p:nvSpPr>
            <p:cNvPr id="52" name="Text Box 56"/>
            <p:cNvSpPr txBox="1">
              <a:spLocks noChangeArrowheads="1"/>
            </p:cNvSpPr>
            <p:nvPr/>
          </p:nvSpPr>
          <p:spPr bwMode="auto">
            <a:xfrm>
              <a:off x="4772" y="3477"/>
              <a:ext cx="1008" cy="486"/>
            </a:xfrm>
            <a:prstGeom prst="rect">
              <a:avLst/>
            </a:prstGeom>
            <a:noFill/>
            <a:ln w="9525">
              <a:noFill/>
              <a:miter lim="800000"/>
              <a:headEnd/>
              <a:tailEnd/>
            </a:ln>
          </p:spPr>
          <p:txBody>
            <a:bodyPr lIns="89992" tIns="46796" rIns="89992" bIns="46796">
              <a:spAutoFit/>
            </a:bodyPr>
            <a:lstStyle/>
            <a:p>
              <a:pPr algn="ctr" eaLnBrk="1" hangingPunct="1"/>
              <a:r>
                <a:rPr lang="en-US" sz="1100" b="1" dirty="0">
                  <a:solidFill>
                    <a:schemeClr val="bg1"/>
                  </a:solidFill>
                  <a:latin typeface="Arial" pitchFamily="34" charset="0"/>
                </a:rPr>
                <a:t>EN 50128 </a:t>
              </a:r>
              <a:r>
                <a:rPr lang="fr-FR" sz="1100" b="1" dirty="0">
                  <a:solidFill>
                    <a:schemeClr val="bg1"/>
                  </a:solidFill>
                  <a:latin typeface="Arial" pitchFamily="34" charset="0"/>
                </a:rPr>
                <a:t>Certification</a:t>
              </a:r>
              <a:r>
                <a:rPr lang="en-US" sz="1100" b="1" dirty="0">
                  <a:solidFill>
                    <a:schemeClr val="bg1"/>
                  </a:solidFill>
                  <a:latin typeface="Arial" pitchFamily="34" charset="0"/>
                </a:rPr>
                <a:t> Kits Certificates &amp; Handbooks</a:t>
              </a:r>
            </a:p>
          </p:txBody>
        </p:sp>
        <p:pic>
          <p:nvPicPr>
            <p:cNvPr id="53" name="Picture 57" descr="report"/>
            <p:cNvPicPr>
              <a:picLocks noChangeAspect="1" noChangeArrowheads="1"/>
            </p:cNvPicPr>
            <p:nvPr/>
          </p:nvPicPr>
          <p:blipFill>
            <a:blip r:embed="rId6" cstate="screen"/>
            <a:srcRect/>
            <a:stretch>
              <a:fillRect/>
            </a:stretch>
          </p:blipFill>
          <p:spPr bwMode="auto">
            <a:xfrm>
              <a:off x="4436" y="3669"/>
              <a:ext cx="230" cy="262"/>
            </a:xfrm>
            <a:prstGeom prst="rect">
              <a:avLst/>
            </a:prstGeom>
            <a:noFill/>
            <a:ln w="9525">
              <a:noFill/>
              <a:miter lim="800000"/>
              <a:headEnd/>
              <a:tailEnd/>
            </a:ln>
          </p:spPr>
        </p:pic>
      </p:grpSp>
      <p:grpSp>
        <p:nvGrpSpPr>
          <p:cNvPr id="54" name="Group 58"/>
          <p:cNvGrpSpPr>
            <a:grpSpLocks/>
          </p:cNvGrpSpPr>
          <p:nvPr/>
        </p:nvGrpSpPr>
        <p:grpSpPr bwMode="auto">
          <a:xfrm>
            <a:off x="6532233" y="2488840"/>
            <a:ext cx="1136650" cy="1039813"/>
            <a:chOff x="3072" y="1508"/>
            <a:chExt cx="716" cy="655"/>
          </a:xfrm>
        </p:grpSpPr>
        <p:sp>
          <p:nvSpPr>
            <p:cNvPr id="55" name="Text Box 59"/>
            <p:cNvSpPr txBox="1">
              <a:spLocks noChangeArrowheads="1"/>
            </p:cNvSpPr>
            <p:nvPr/>
          </p:nvSpPr>
          <p:spPr bwMode="auto">
            <a:xfrm>
              <a:off x="3072" y="1890"/>
              <a:ext cx="716"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Object Code Verification</a:t>
              </a:r>
            </a:p>
          </p:txBody>
        </p:sp>
        <p:sp>
          <p:nvSpPr>
            <p:cNvPr id="56" name="Oval 60"/>
            <p:cNvSpPr>
              <a:spLocks noChangeArrowheads="1"/>
            </p:cNvSpPr>
            <p:nvPr/>
          </p:nvSpPr>
          <p:spPr bwMode="auto">
            <a:xfrm>
              <a:off x="3201" y="1508"/>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57" name="Picture 61" descr="cvk"/>
            <p:cNvPicPr>
              <a:picLocks noChangeAspect="1" noChangeArrowheads="1"/>
            </p:cNvPicPr>
            <p:nvPr/>
          </p:nvPicPr>
          <p:blipFill>
            <a:blip r:embed="rId9" cstate="screen"/>
            <a:srcRect/>
            <a:stretch>
              <a:fillRect/>
            </a:stretch>
          </p:blipFill>
          <p:spPr bwMode="auto">
            <a:xfrm>
              <a:off x="3260" y="1550"/>
              <a:ext cx="312" cy="312"/>
            </a:xfrm>
            <a:prstGeom prst="rect">
              <a:avLst/>
            </a:prstGeom>
            <a:noFill/>
            <a:ln w="9525">
              <a:noFill/>
              <a:miter lim="800000"/>
              <a:headEnd/>
              <a:tailEnd/>
            </a:ln>
          </p:spPr>
        </p:pic>
      </p:grpSp>
      <p:grpSp>
        <p:nvGrpSpPr>
          <p:cNvPr id="58" name="Group 62"/>
          <p:cNvGrpSpPr>
            <a:grpSpLocks/>
          </p:cNvGrpSpPr>
          <p:nvPr/>
        </p:nvGrpSpPr>
        <p:grpSpPr bwMode="auto">
          <a:xfrm>
            <a:off x="3935083" y="5689240"/>
            <a:ext cx="1905000" cy="654050"/>
            <a:chOff x="192" y="3620"/>
            <a:chExt cx="1200" cy="412"/>
          </a:xfrm>
        </p:grpSpPr>
        <p:sp>
          <p:nvSpPr>
            <p:cNvPr id="59" name="Text Box 63"/>
            <p:cNvSpPr txBox="1">
              <a:spLocks noChangeArrowheads="1"/>
            </p:cNvSpPr>
            <p:nvPr/>
          </p:nvSpPr>
          <p:spPr bwMode="auto">
            <a:xfrm>
              <a:off x="624" y="3656"/>
              <a:ext cx="768" cy="376"/>
            </a:xfrm>
            <a:prstGeom prst="rect">
              <a:avLst/>
            </a:prstGeom>
            <a:noFill/>
            <a:ln w="9525">
              <a:noFill/>
              <a:miter lim="800000"/>
              <a:headEnd/>
              <a:tailEnd/>
            </a:ln>
          </p:spPr>
          <p:txBody>
            <a:bodyPr lIns="89992" tIns="46796" rIns="89992" bIns="46796">
              <a:spAutoFit/>
            </a:bodyPr>
            <a:lstStyle/>
            <a:p>
              <a:pPr algn="ctr" eaLnBrk="1" hangingPunct="1"/>
              <a:r>
                <a:rPr lang="en-US" sz="1100" b="1" dirty="0">
                  <a:solidFill>
                    <a:schemeClr val="bg1"/>
                  </a:solidFill>
                  <a:latin typeface="Arial" pitchFamily="34" charset="0"/>
                </a:rPr>
                <a:t>Requirements </a:t>
              </a:r>
            </a:p>
            <a:p>
              <a:pPr algn="ctr" eaLnBrk="1" hangingPunct="1"/>
              <a:r>
                <a:rPr lang="en-US" sz="1100" b="1" dirty="0">
                  <a:solidFill>
                    <a:schemeClr val="bg1"/>
                  </a:solidFill>
                  <a:latin typeface="Arial" pitchFamily="34" charset="0"/>
                </a:rPr>
                <a:t>Management </a:t>
              </a:r>
            </a:p>
            <a:p>
              <a:pPr algn="ctr" eaLnBrk="1" hangingPunct="1"/>
              <a:r>
                <a:rPr lang="en-US" sz="1100" b="1" dirty="0">
                  <a:solidFill>
                    <a:schemeClr val="bg1"/>
                  </a:solidFill>
                  <a:latin typeface="Arial" pitchFamily="34" charset="0"/>
                </a:rPr>
                <a:t>Gateway</a:t>
              </a:r>
            </a:p>
          </p:txBody>
        </p:sp>
        <p:sp>
          <p:nvSpPr>
            <p:cNvPr id="60" name="Oval 64"/>
            <p:cNvSpPr>
              <a:spLocks noChangeArrowheads="1"/>
            </p:cNvSpPr>
            <p:nvPr/>
          </p:nvSpPr>
          <p:spPr bwMode="auto">
            <a:xfrm>
              <a:off x="192" y="3620"/>
              <a:ext cx="432" cy="412"/>
            </a:xfrm>
            <a:prstGeom prst="ellipse">
              <a:avLst/>
            </a:prstGeom>
            <a:gradFill rotWithShape="0">
              <a:gsLst>
                <a:gs pos="0">
                  <a:srgbClr val="E7EBF5"/>
                </a:gs>
                <a:gs pos="100000">
                  <a:srgbClr val="B7C3E1"/>
                </a:gs>
              </a:gsLst>
              <a:path path="shape">
                <a:fillToRect l="50000" t="50000" r="50000" b="50000"/>
              </a:path>
            </a:gradFill>
            <a:ln w="9525">
              <a:solidFill>
                <a:srgbClr val="256EB1"/>
              </a:solidFill>
              <a:round/>
              <a:headEnd/>
              <a:tailEnd/>
            </a:ln>
          </p:spPr>
          <p:txBody>
            <a:bodyPr lIns="90000" tIns="46800" rIns="90000" bIns="46800" anchor="ctr">
              <a:spAutoFit/>
            </a:bodyPr>
            <a:lstStyle/>
            <a:p>
              <a:pPr algn="ctr"/>
              <a:endParaRPr lang="en-US"/>
            </a:p>
          </p:txBody>
        </p:sp>
        <p:pic>
          <p:nvPicPr>
            <p:cNvPr id="61" name="Picture 65" descr="reqs"/>
            <p:cNvPicPr>
              <a:picLocks noChangeAspect="1" noChangeArrowheads="1"/>
            </p:cNvPicPr>
            <p:nvPr/>
          </p:nvPicPr>
          <p:blipFill>
            <a:blip r:embed="rId10" cstate="screen"/>
            <a:srcRect/>
            <a:stretch>
              <a:fillRect/>
            </a:stretch>
          </p:blipFill>
          <p:spPr bwMode="auto">
            <a:xfrm>
              <a:off x="210" y="3627"/>
              <a:ext cx="364" cy="384"/>
            </a:xfrm>
            <a:prstGeom prst="rect">
              <a:avLst/>
            </a:prstGeom>
            <a:noFill/>
            <a:ln w="9525">
              <a:noFill/>
              <a:miter lim="800000"/>
              <a:headEnd/>
              <a:tailEnd/>
            </a:ln>
          </p:spPr>
        </p:pic>
      </p:grpSp>
      <p:grpSp>
        <p:nvGrpSpPr>
          <p:cNvPr id="62" name="Group 76"/>
          <p:cNvGrpSpPr>
            <a:grpSpLocks/>
          </p:cNvGrpSpPr>
          <p:nvPr/>
        </p:nvGrpSpPr>
        <p:grpSpPr bwMode="auto">
          <a:xfrm>
            <a:off x="6221083" y="4514490"/>
            <a:ext cx="1289050" cy="1027113"/>
            <a:chOff x="3120" y="2784"/>
            <a:chExt cx="812" cy="647"/>
          </a:xfrm>
        </p:grpSpPr>
        <p:sp>
          <p:nvSpPr>
            <p:cNvPr id="63" name="Text Box 77"/>
            <p:cNvSpPr txBox="1">
              <a:spLocks noChangeArrowheads="1"/>
            </p:cNvSpPr>
            <p:nvPr/>
          </p:nvSpPr>
          <p:spPr bwMode="auto">
            <a:xfrm>
              <a:off x="3120" y="3158"/>
              <a:ext cx="812"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Design Check</a:t>
              </a:r>
              <a:r>
                <a:rPr lang="fr-FR" sz="1100" b="1">
                  <a:solidFill>
                    <a:srgbClr val="006600"/>
                  </a:solidFill>
                  <a:latin typeface="Arial" pitchFamily="34" charset="0"/>
                </a:rPr>
                <a:t>ing</a:t>
              </a:r>
              <a:endParaRPr lang="en-US" sz="1100" b="1">
                <a:solidFill>
                  <a:srgbClr val="006600"/>
                </a:solidFill>
                <a:latin typeface="Arial" pitchFamily="34" charset="0"/>
              </a:endParaRPr>
            </a:p>
          </p:txBody>
        </p:sp>
        <p:sp>
          <p:nvSpPr>
            <p:cNvPr id="64" name="Oval 78"/>
            <p:cNvSpPr>
              <a:spLocks noChangeArrowheads="1"/>
            </p:cNvSpPr>
            <p:nvPr/>
          </p:nvSpPr>
          <p:spPr bwMode="auto">
            <a:xfrm>
              <a:off x="3312" y="2784"/>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65" name="Picture 79" descr="checkbox"/>
            <p:cNvPicPr>
              <a:picLocks noChangeAspect="1" noChangeArrowheads="1"/>
            </p:cNvPicPr>
            <p:nvPr/>
          </p:nvPicPr>
          <p:blipFill>
            <a:blip r:embed="rId11" cstate="screen"/>
            <a:srcRect/>
            <a:stretch>
              <a:fillRect/>
            </a:stretch>
          </p:blipFill>
          <p:spPr bwMode="auto">
            <a:xfrm>
              <a:off x="3451" y="2854"/>
              <a:ext cx="240" cy="208"/>
            </a:xfrm>
            <a:prstGeom prst="rect">
              <a:avLst/>
            </a:prstGeom>
            <a:noFill/>
            <a:ln w="9525">
              <a:noFill/>
              <a:miter lim="800000"/>
              <a:headEnd/>
              <a:tailEnd/>
            </a:ln>
          </p:spPr>
        </p:pic>
      </p:grpSp>
      <p:grpSp>
        <p:nvGrpSpPr>
          <p:cNvPr id="66" name="Group 85"/>
          <p:cNvGrpSpPr>
            <a:grpSpLocks/>
          </p:cNvGrpSpPr>
          <p:nvPr/>
        </p:nvGrpSpPr>
        <p:grpSpPr bwMode="auto">
          <a:xfrm>
            <a:off x="5078083" y="3631840"/>
            <a:ext cx="2133600" cy="1047750"/>
            <a:chOff x="2400" y="2228"/>
            <a:chExt cx="1344" cy="660"/>
          </a:xfrm>
        </p:grpSpPr>
        <p:sp>
          <p:nvSpPr>
            <p:cNvPr id="67" name="Text Box 86"/>
            <p:cNvSpPr txBox="1">
              <a:spLocks noChangeArrowheads="1"/>
            </p:cNvSpPr>
            <p:nvPr/>
          </p:nvSpPr>
          <p:spPr bwMode="auto">
            <a:xfrm>
              <a:off x="2400" y="2615"/>
              <a:ext cx="1344"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SCADE Suite/SCADE Display Integration</a:t>
              </a:r>
            </a:p>
          </p:txBody>
        </p:sp>
        <p:sp>
          <p:nvSpPr>
            <p:cNvPr id="68" name="Oval 87"/>
            <p:cNvSpPr>
              <a:spLocks noChangeArrowheads="1"/>
            </p:cNvSpPr>
            <p:nvPr/>
          </p:nvSpPr>
          <p:spPr bwMode="auto">
            <a:xfrm>
              <a:off x="2822" y="2228"/>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69" name="Picture 88" descr="integr1"/>
            <p:cNvPicPr>
              <a:picLocks noChangeAspect="1" noChangeArrowheads="1"/>
            </p:cNvPicPr>
            <p:nvPr/>
          </p:nvPicPr>
          <p:blipFill>
            <a:blip r:embed="rId12" cstate="screen"/>
            <a:srcRect/>
            <a:stretch>
              <a:fillRect/>
            </a:stretch>
          </p:blipFill>
          <p:spPr bwMode="auto">
            <a:xfrm>
              <a:off x="2827" y="2271"/>
              <a:ext cx="389" cy="312"/>
            </a:xfrm>
            <a:prstGeom prst="rect">
              <a:avLst/>
            </a:prstGeom>
            <a:noFill/>
            <a:ln w="9525">
              <a:noFill/>
              <a:miter lim="800000"/>
              <a:headEnd/>
              <a:tailEnd/>
            </a:ln>
          </p:spPr>
        </p:pic>
      </p:grpSp>
      <p:grpSp>
        <p:nvGrpSpPr>
          <p:cNvPr id="70" name="Group 89"/>
          <p:cNvGrpSpPr>
            <a:grpSpLocks/>
          </p:cNvGrpSpPr>
          <p:nvPr/>
        </p:nvGrpSpPr>
        <p:grpSpPr bwMode="auto">
          <a:xfrm>
            <a:off x="1442708" y="2531703"/>
            <a:ext cx="1254125" cy="1042987"/>
            <a:chOff x="110" y="1728"/>
            <a:chExt cx="790" cy="657"/>
          </a:xfrm>
        </p:grpSpPr>
        <p:sp>
          <p:nvSpPr>
            <p:cNvPr id="71" name="Text Box 90"/>
            <p:cNvSpPr txBox="1">
              <a:spLocks noChangeArrowheads="1"/>
            </p:cNvSpPr>
            <p:nvPr/>
          </p:nvSpPr>
          <p:spPr bwMode="auto">
            <a:xfrm>
              <a:off x="110" y="2112"/>
              <a:ext cx="790"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E47D47"/>
                  </a:solidFill>
                  <a:latin typeface="Arial" pitchFamily="34" charset="0"/>
                </a:rPr>
                <a:t>Algorithm</a:t>
              </a:r>
              <a:br>
                <a:rPr lang="en-US" sz="1100" b="1">
                  <a:solidFill>
                    <a:srgbClr val="E47D47"/>
                  </a:solidFill>
                  <a:latin typeface="Arial" pitchFamily="34" charset="0"/>
                </a:rPr>
              </a:br>
              <a:r>
                <a:rPr lang="en-US" sz="1100" b="1">
                  <a:solidFill>
                    <a:srgbClr val="E47D47"/>
                  </a:solidFill>
                  <a:latin typeface="Arial" pitchFamily="34" charset="0"/>
                </a:rPr>
                <a:t>Design Capture</a:t>
              </a:r>
            </a:p>
          </p:txBody>
        </p:sp>
        <p:sp>
          <p:nvSpPr>
            <p:cNvPr id="72" name="Oval 91"/>
            <p:cNvSpPr>
              <a:spLocks noChangeArrowheads="1"/>
            </p:cNvSpPr>
            <p:nvPr/>
          </p:nvSpPr>
          <p:spPr bwMode="auto">
            <a:xfrm>
              <a:off x="278" y="1728"/>
              <a:ext cx="432" cy="412"/>
            </a:xfrm>
            <a:prstGeom prst="ellipse">
              <a:avLst/>
            </a:prstGeom>
            <a:gradFill rotWithShape="0">
              <a:gsLst>
                <a:gs pos="0">
                  <a:srgbClr val="FFCC00"/>
                </a:gs>
                <a:gs pos="100000">
                  <a:srgbClr val="FFEEA9"/>
                </a:gs>
              </a:gsLst>
              <a:lin ang="2700000" scaled="1"/>
            </a:gradFill>
            <a:ln w="9525">
              <a:solidFill>
                <a:srgbClr val="FF9900"/>
              </a:solidFill>
              <a:round/>
              <a:headEnd/>
              <a:tailEnd/>
            </a:ln>
          </p:spPr>
          <p:txBody>
            <a:bodyPr lIns="90000" tIns="46800" rIns="90000" bIns="46800" anchor="ctr">
              <a:spAutoFit/>
            </a:bodyPr>
            <a:lstStyle/>
            <a:p>
              <a:pPr algn="ctr"/>
              <a:endParaRPr lang="en-US"/>
            </a:p>
          </p:txBody>
        </p:sp>
        <p:pic>
          <p:nvPicPr>
            <p:cNvPr id="73" name="Picture 92" descr="simu"/>
            <p:cNvPicPr>
              <a:picLocks noChangeAspect="1" noChangeArrowheads="1"/>
            </p:cNvPicPr>
            <p:nvPr/>
          </p:nvPicPr>
          <p:blipFill>
            <a:blip r:embed="rId13" cstate="screen"/>
            <a:srcRect/>
            <a:stretch>
              <a:fillRect/>
            </a:stretch>
          </p:blipFill>
          <p:spPr bwMode="auto">
            <a:xfrm>
              <a:off x="318" y="1784"/>
              <a:ext cx="378" cy="299"/>
            </a:xfrm>
            <a:prstGeom prst="rect">
              <a:avLst/>
            </a:prstGeom>
            <a:noFill/>
            <a:ln w="9525">
              <a:noFill/>
              <a:miter lim="800000"/>
              <a:headEnd/>
              <a:tailEnd/>
            </a:ln>
          </p:spPr>
        </p:pic>
      </p:grpSp>
      <p:grpSp>
        <p:nvGrpSpPr>
          <p:cNvPr id="74" name="Group 113"/>
          <p:cNvGrpSpPr>
            <a:grpSpLocks/>
          </p:cNvGrpSpPr>
          <p:nvPr/>
        </p:nvGrpSpPr>
        <p:grpSpPr bwMode="auto">
          <a:xfrm>
            <a:off x="5611483" y="2493603"/>
            <a:ext cx="1143000" cy="1042987"/>
            <a:chOff x="2786050" y="2643182"/>
            <a:chExt cx="1143000" cy="1042660"/>
          </a:xfrm>
        </p:grpSpPr>
        <p:sp>
          <p:nvSpPr>
            <p:cNvPr id="75" name="Text Box 29"/>
            <p:cNvSpPr txBox="1">
              <a:spLocks noChangeArrowheads="1"/>
            </p:cNvSpPr>
            <p:nvPr/>
          </p:nvSpPr>
          <p:spPr bwMode="auto">
            <a:xfrm>
              <a:off x="2786050" y="3252782"/>
              <a:ext cx="1143000" cy="433060"/>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Time &amp; Stack Analysis</a:t>
              </a:r>
            </a:p>
          </p:txBody>
        </p:sp>
        <p:sp>
          <p:nvSpPr>
            <p:cNvPr id="76" name="Oval 30"/>
            <p:cNvSpPr>
              <a:spLocks noChangeArrowheads="1"/>
            </p:cNvSpPr>
            <p:nvPr/>
          </p:nvSpPr>
          <p:spPr bwMode="auto">
            <a:xfrm>
              <a:off x="2978138" y="2643182"/>
              <a:ext cx="685800" cy="654050"/>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77" name="Picture 116" descr="tvk.png"/>
            <p:cNvPicPr>
              <a:picLocks noChangeAspect="1"/>
            </p:cNvPicPr>
            <p:nvPr/>
          </p:nvPicPr>
          <p:blipFill>
            <a:blip r:embed="rId14" cstate="screen"/>
            <a:srcRect/>
            <a:stretch>
              <a:fillRect/>
            </a:stretch>
          </p:blipFill>
          <p:spPr bwMode="auto">
            <a:xfrm>
              <a:off x="2973714" y="2690911"/>
              <a:ext cx="594980" cy="600928"/>
            </a:xfrm>
            <a:prstGeom prst="rect">
              <a:avLst/>
            </a:prstGeom>
            <a:noFill/>
            <a:ln w="9525">
              <a:noFill/>
              <a:miter lim="800000"/>
              <a:headEnd/>
              <a:tailEnd/>
            </a:ln>
          </p:spPr>
        </p:pic>
      </p:grpSp>
      <p:grpSp>
        <p:nvGrpSpPr>
          <p:cNvPr id="78" name="Group 346"/>
          <p:cNvGrpSpPr>
            <a:grpSpLocks/>
          </p:cNvGrpSpPr>
          <p:nvPr/>
        </p:nvGrpSpPr>
        <p:grpSpPr bwMode="auto">
          <a:xfrm>
            <a:off x="7667296" y="3904890"/>
            <a:ext cx="1173162" cy="1423988"/>
            <a:chOff x="6399213" y="3810000"/>
            <a:chExt cx="1173183" cy="1423988"/>
          </a:xfrm>
        </p:grpSpPr>
        <p:sp>
          <p:nvSpPr>
            <p:cNvPr id="79" name="AutoShape 48"/>
            <p:cNvSpPr>
              <a:spLocks noChangeArrowheads="1"/>
            </p:cNvSpPr>
            <p:nvPr/>
          </p:nvSpPr>
          <p:spPr bwMode="auto">
            <a:xfrm>
              <a:off x="6429376" y="3810000"/>
              <a:ext cx="1143020" cy="854075"/>
            </a:xfrm>
            <a:prstGeom prst="roundRect">
              <a:avLst>
                <a:gd name="adj" fmla="val 16667"/>
              </a:avLst>
            </a:prstGeom>
            <a:gradFill rotWithShape="0">
              <a:gsLst>
                <a:gs pos="0">
                  <a:schemeClr val="accent2"/>
                </a:gs>
                <a:gs pos="100000">
                  <a:schemeClr val="accent2">
                    <a:gamma/>
                    <a:tint val="40000"/>
                    <a:invGamma/>
                  </a:schemeClr>
                </a:gs>
              </a:gsLst>
              <a:lin ang="2700000" scaled="1"/>
            </a:gradFill>
            <a:ln w="9525">
              <a:solidFill>
                <a:srgbClr val="A50021"/>
              </a:solidFill>
              <a:round/>
              <a:headEnd/>
              <a:tailEnd/>
            </a:ln>
            <a:effectLst/>
          </p:spPr>
          <p:txBody>
            <a:bodyPr lIns="90000" tIns="46800" rIns="90000" bIns="46800" anchor="ctr">
              <a:spAutoFit/>
            </a:bodyPr>
            <a:lstStyle/>
            <a:p>
              <a:pPr algn="ctr">
                <a:defRPr/>
              </a:pPr>
              <a:endParaRPr lang="en-US" sz="4400" dirty="0"/>
            </a:p>
          </p:txBody>
        </p:sp>
        <p:pic>
          <p:nvPicPr>
            <p:cNvPr id="80" name="Picture 117" descr="OpenGLSC.png"/>
            <p:cNvPicPr>
              <a:picLocks noChangeAspect="1"/>
            </p:cNvPicPr>
            <p:nvPr/>
          </p:nvPicPr>
          <p:blipFill>
            <a:blip r:embed="rId15" cstate="screen"/>
            <a:srcRect/>
            <a:stretch>
              <a:fillRect/>
            </a:stretch>
          </p:blipFill>
          <p:spPr bwMode="auto">
            <a:xfrm>
              <a:off x="6399213" y="4806950"/>
              <a:ext cx="1152525" cy="427038"/>
            </a:xfrm>
            <a:prstGeom prst="rect">
              <a:avLst/>
            </a:prstGeom>
            <a:noFill/>
            <a:ln w="9525">
              <a:noFill/>
              <a:miter lim="800000"/>
              <a:headEnd/>
              <a:tailEnd/>
            </a:ln>
          </p:spPr>
        </p:pic>
        <p:sp>
          <p:nvSpPr>
            <p:cNvPr id="81" name="Text Box 49"/>
            <p:cNvSpPr txBox="1">
              <a:spLocks noChangeArrowheads="1"/>
            </p:cNvSpPr>
            <p:nvPr/>
          </p:nvSpPr>
          <p:spPr bwMode="auto">
            <a:xfrm>
              <a:off x="6546853" y="3868738"/>
              <a:ext cx="914416" cy="741362"/>
            </a:xfrm>
            <a:prstGeom prst="rect">
              <a:avLst/>
            </a:prstGeom>
            <a:gradFill rotWithShape="0">
              <a:gsLst>
                <a:gs pos="0">
                  <a:schemeClr val="accent2"/>
                </a:gs>
                <a:gs pos="100000">
                  <a:schemeClr val="accent2">
                    <a:gamma/>
                    <a:tint val="40000"/>
                    <a:invGamma/>
                  </a:schemeClr>
                </a:gs>
              </a:gsLst>
              <a:lin ang="2700000" scaled="1"/>
            </a:gradFill>
            <a:ln w="9525">
              <a:noFill/>
              <a:miter lim="800000"/>
              <a:headEnd/>
              <a:tailEnd/>
            </a:ln>
            <a:effectLst/>
          </p:spPr>
          <p:txBody>
            <a:bodyPr lIns="90000" tIns="46800" rIns="90000" bIns="46800">
              <a:spAutoFit/>
            </a:bodyPr>
            <a:lstStyle/>
            <a:p>
              <a:pPr algn="ctr" eaLnBrk="1" hangingPunct="1">
                <a:spcBef>
                  <a:spcPct val="30000"/>
                </a:spcBef>
                <a:defRPr/>
              </a:pPr>
              <a:r>
                <a:rPr lang="fr-FR" sz="1400" b="1" dirty="0">
                  <a:latin typeface="+mj-lt"/>
                </a:rPr>
                <a:t>SCADE Display KCG</a:t>
              </a:r>
            </a:p>
          </p:txBody>
        </p:sp>
      </p:grpSp>
      <p:sp>
        <p:nvSpPr>
          <p:cNvPr id="82" name="Rectangle 156"/>
          <p:cNvSpPr>
            <a:spLocks noChangeArrowheads="1"/>
          </p:cNvSpPr>
          <p:nvPr/>
        </p:nvSpPr>
        <p:spPr bwMode="auto">
          <a:xfrm>
            <a:off x="1482396" y="2480903"/>
            <a:ext cx="1143000" cy="1071562"/>
          </a:xfrm>
          <a:prstGeom prst="rect">
            <a:avLst/>
          </a:prstGeom>
          <a:noFill/>
          <a:ln w="9525">
            <a:noFill/>
            <a:miter lim="800000"/>
            <a:headEnd/>
            <a:tailEnd/>
          </a:ln>
        </p:spPr>
        <p:txBody>
          <a:bodyPr wrap="none" anchor="ctr"/>
          <a:lstStyle/>
          <a:p>
            <a:endParaRPr lang="en-US"/>
          </a:p>
        </p:txBody>
      </p:sp>
      <p:sp>
        <p:nvSpPr>
          <p:cNvPr id="83" name="Rectangle 157"/>
          <p:cNvSpPr>
            <a:spLocks noChangeArrowheads="1"/>
          </p:cNvSpPr>
          <p:nvPr/>
        </p:nvSpPr>
        <p:spPr bwMode="auto">
          <a:xfrm>
            <a:off x="1482396" y="3946165"/>
            <a:ext cx="1143000" cy="1035050"/>
          </a:xfrm>
          <a:prstGeom prst="rect">
            <a:avLst/>
          </a:prstGeom>
          <a:noFill/>
          <a:ln w="9525">
            <a:noFill/>
            <a:miter lim="800000"/>
            <a:headEnd/>
            <a:tailEnd/>
          </a:ln>
        </p:spPr>
        <p:txBody>
          <a:bodyPr wrap="none" anchor="ctr"/>
          <a:lstStyle/>
          <a:p>
            <a:endParaRPr lang="en-US"/>
          </a:p>
        </p:txBody>
      </p:sp>
      <p:sp>
        <p:nvSpPr>
          <p:cNvPr id="84" name="Rectangle 170"/>
          <p:cNvSpPr>
            <a:spLocks noChangeArrowheads="1"/>
          </p:cNvSpPr>
          <p:nvPr/>
        </p:nvSpPr>
        <p:spPr bwMode="auto">
          <a:xfrm>
            <a:off x="7697458" y="1666515"/>
            <a:ext cx="1143000" cy="785813"/>
          </a:xfrm>
          <a:prstGeom prst="rect">
            <a:avLst/>
          </a:prstGeom>
          <a:noFill/>
          <a:ln w="9525">
            <a:noFill/>
            <a:miter lim="800000"/>
            <a:headEnd/>
            <a:tailEnd/>
          </a:ln>
        </p:spPr>
        <p:txBody>
          <a:bodyPr wrap="none" anchor="ctr"/>
          <a:lstStyle/>
          <a:p>
            <a:endParaRPr lang="en-US"/>
          </a:p>
        </p:txBody>
      </p:sp>
      <p:sp>
        <p:nvSpPr>
          <p:cNvPr id="85" name="Rectangle 171"/>
          <p:cNvSpPr>
            <a:spLocks noChangeArrowheads="1"/>
          </p:cNvSpPr>
          <p:nvPr/>
        </p:nvSpPr>
        <p:spPr bwMode="auto">
          <a:xfrm>
            <a:off x="7697458" y="2685690"/>
            <a:ext cx="1190625" cy="623888"/>
          </a:xfrm>
          <a:prstGeom prst="rect">
            <a:avLst/>
          </a:prstGeom>
          <a:noFill/>
          <a:ln w="9525">
            <a:noFill/>
            <a:miter lim="800000"/>
            <a:headEnd/>
            <a:tailEnd/>
          </a:ln>
        </p:spPr>
        <p:txBody>
          <a:bodyPr wrap="none" anchor="ctr"/>
          <a:lstStyle/>
          <a:p>
            <a:endParaRPr lang="en-US"/>
          </a:p>
        </p:txBody>
      </p:sp>
      <p:sp>
        <p:nvSpPr>
          <p:cNvPr id="86" name="Rectangle 172"/>
          <p:cNvSpPr>
            <a:spLocks noChangeArrowheads="1"/>
          </p:cNvSpPr>
          <p:nvPr/>
        </p:nvSpPr>
        <p:spPr bwMode="auto">
          <a:xfrm>
            <a:off x="7626021" y="3828690"/>
            <a:ext cx="1262062" cy="1524000"/>
          </a:xfrm>
          <a:prstGeom prst="rect">
            <a:avLst/>
          </a:prstGeom>
          <a:noFill/>
          <a:ln w="9525">
            <a:noFill/>
            <a:miter lim="800000"/>
            <a:headEnd/>
            <a:tailEnd/>
          </a:ln>
        </p:spPr>
        <p:txBody>
          <a:bodyPr wrap="none" anchor="ctr"/>
          <a:lstStyle/>
          <a:p>
            <a:endParaRPr lang="en-US"/>
          </a:p>
        </p:txBody>
      </p:sp>
      <p:sp>
        <p:nvSpPr>
          <p:cNvPr id="87" name="Rectangle 163"/>
          <p:cNvSpPr>
            <a:spLocks noChangeArrowheads="1"/>
          </p:cNvSpPr>
          <p:nvPr/>
        </p:nvSpPr>
        <p:spPr bwMode="auto">
          <a:xfrm>
            <a:off x="5587671" y="3676290"/>
            <a:ext cx="1038225" cy="838200"/>
          </a:xfrm>
          <a:prstGeom prst="rect">
            <a:avLst/>
          </a:prstGeom>
          <a:noFill/>
          <a:ln w="9525">
            <a:noFill/>
            <a:miter lim="800000"/>
            <a:headEnd/>
            <a:tailEnd/>
          </a:ln>
        </p:spPr>
        <p:txBody>
          <a:bodyPr wrap="none" anchor="ctr"/>
          <a:lstStyle/>
          <a:p>
            <a:endParaRPr lang="en-US"/>
          </a:p>
        </p:txBody>
      </p:sp>
      <p:sp>
        <p:nvSpPr>
          <p:cNvPr id="88" name="Rectangle 164"/>
          <p:cNvSpPr>
            <a:spLocks noChangeArrowheads="1"/>
          </p:cNvSpPr>
          <p:nvPr/>
        </p:nvSpPr>
        <p:spPr bwMode="auto">
          <a:xfrm>
            <a:off x="4849483" y="4524015"/>
            <a:ext cx="838200" cy="981075"/>
          </a:xfrm>
          <a:prstGeom prst="rect">
            <a:avLst/>
          </a:prstGeom>
          <a:noFill/>
          <a:ln w="9525">
            <a:noFill/>
            <a:miter lim="800000"/>
            <a:headEnd/>
            <a:tailEnd/>
          </a:ln>
        </p:spPr>
        <p:txBody>
          <a:bodyPr wrap="none" anchor="ctr"/>
          <a:lstStyle/>
          <a:p>
            <a:endParaRPr lang="en-US"/>
          </a:p>
        </p:txBody>
      </p:sp>
      <p:sp>
        <p:nvSpPr>
          <p:cNvPr id="89" name="Rectangle 162"/>
          <p:cNvSpPr>
            <a:spLocks noChangeArrowheads="1"/>
          </p:cNvSpPr>
          <p:nvPr/>
        </p:nvSpPr>
        <p:spPr bwMode="auto">
          <a:xfrm>
            <a:off x="3054021" y="3666765"/>
            <a:ext cx="1428750" cy="1785938"/>
          </a:xfrm>
          <a:prstGeom prst="rect">
            <a:avLst/>
          </a:prstGeom>
          <a:noFill/>
          <a:ln w="9525">
            <a:noFill/>
            <a:miter lim="800000"/>
            <a:headEnd/>
            <a:tailEnd/>
          </a:ln>
        </p:spPr>
        <p:txBody>
          <a:bodyPr wrap="none" anchor="ctr"/>
          <a:lstStyle/>
          <a:p>
            <a:endParaRPr lang="en-US"/>
          </a:p>
        </p:txBody>
      </p:sp>
      <p:grpSp>
        <p:nvGrpSpPr>
          <p:cNvPr id="90" name="Group 76"/>
          <p:cNvGrpSpPr>
            <a:grpSpLocks/>
          </p:cNvGrpSpPr>
          <p:nvPr/>
        </p:nvGrpSpPr>
        <p:grpSpPr bwMode="auto">
          <a:xfrm>
            <a:off x="4474833" y="1441090"/>
            <a:ext cx="1289050" cy="1027113"/>
            <a:chOff x="3120" y="2784"/>
            <a:chExt cx="812" cy="647"/>
          </a:xfrm>
        </p:grpSpPr>
        <p:sp>
          <p:nvSpPr>
            <p:cNvPr id="91" name="Text Box 77"/>
            <p:cNvSpPr txBox="1">
              <a:spLocks noChangeArrowheads="1"/>
            </p:cNvSpPr>
            <p:nvPr/>
          </p:nvSpPr>
          <p:spPr bwMode="auto">
            <a:xfrm>
              <a:off x="3120" y="3158"/>
              <a:ext cx="812"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Design Check</a:t>
              </a:r>
              <a:r>
                <a:rPr lang="fr-FR" sz="1100" b="1">
                  <a:solidFill>
                    <a:srgbClr val="006600"/>
                  </a:solidFill>
                  <a:latin typeface="Arial" pitchFamily="34" charset="0"/>
                </a:rPr>
                <a:t>ing</a:t>
              </a:r>
              <a:endParaRPr lang="en-US" sz="1100" b="1">
                <a:solidFill>
                  <a:srgbClr val="006600"/>
                </a:solidFill>
                <a:latin typeface="Arial" pitchFamily="34" charset="0"/>
              </a:endParaRPr>
            </a:p>
          </p:txBody>
        </p:sp>
        <p:sp>
          <p:nvSpPr>
            <p:cNvPr id="92" name="Oval 78"/>
            <p:cNvSpPr>
              <a:spLocks noChangeArrowheads="1"/>
            </p:cNvSpPr>
            <p:nvPr/>
          </p:nvSpPr>
          <p:spPr bwMode="auto">
            <a:xfrm>
              <a:off x="3312" y="2784"/>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pic>
          <p:nvPicPr>
            <p:cNvPr id="93" name="Picture 79" descr="checkbox"/>
            <p:cNvPicPr>
              <a:picLocks noChangeAspect="1" noChangeArrowheads="1"/>
            </p:cNvPicPr>
            <p:nvPr/>
          </p:nvPicPr>
          <p:blipFill>
            <a:blip r:embed="rId11" cstate="screen"/>
            <a:srcRect/>
            <a:stretch>
              <a:fillRect/>
            </a:stretch>
          </p:blipFill>
          <p:spPr bwMode="auto">
            <a:xfrm>
              <a:off x="3451" y="2854"/>
              <a:ext cx="240" cy="208"/>
            </a:xfrm>
            <a:prstGeom prst="rect">
              <a:avLst/>
            </a:prstGeom>
            <a:noFill/>
            <a:ln w="9525">
              <a:noFill/>
              <a:miter lim="800000"/>
              <a:headEnd/>
              <a:tailEnd/>
            </a:ln>
          </p:spPr>
        </p:pic>
      </p:grpSp>
      <p:pic>
        <p:nvPicPr>
          <p:cNvPr id="94" name="Picture 136" descr="SCADEsuiteLogoRwithDiagram.png"/>
          <p:cNvPicPr>
            <a:picLocks noChangeAspect="1"/>
          </p:cNvPicPr>
          <p:nvPr/>
        </p:nvPicPr>
        <p:blipFill>
          <a:blip r:embed="rId16" cstate="screen"/>
          <a:srcRect/>
          <a:stretch>
            <a:fillRect/>
          </a:stretch>
        </p:blipFill>
        <p:spPr bwMode="auto">
          <a:xfrm>
            <a:off x="3017508" y="1452203"/>
            <a:ext cx="1481138" cy="2005012"/>
          </a:xfrm>
          <a:prstGeom prst="rect">
            <a:avLst/>
          </a:prstGeom>
          <a:noFill/>
          <a:ln w="9525">
            <a:noFill/>
            <a:miter lim="800000"/>
            <a:headEnd/>
            <a:tailEnd/>
          </a:ln>
        </p:spPr>
      </p:pic>
      <p:pic>
        <p:nvPicPr>
          <p:cNvPr id="95" name="Picture 2" descr="http://upload.wikimedia.org/wikipedia/commons/thumb/0/00/Frauscher_axle_counter.jpg/800px-Frauscher_axle_counter.jpg"/>
          <p:cNvPicPr>
            <a:picLocks noChangeAspect="1" noChangeArrowheads="1"/>
          </p:cNvPicPr>
          <p:nvPr/>
        </p:nvPicPr>
        <p:blipFill>
          <a:blip r:embed="rId17" cstate="screen"/>
          <a:srcRect/>
          <a:stretch>
            <a:fillRect/>
          </a:stretch>
        </p:blipFill>
        <p:spPr bwMode="auto">
          <a:xfrm>
            <a:off x="9269083" y="1595078"/>
            <a:ext cx="952500" cy="714375"/>
          </a:xfrm>
          <a:prstGeom prst="rect">
            <a:avLst/>
          </a:prstGeom>
          <a:noFill/>
          <a:ln w="9525">
            <a:noFill/>
            <a:miter lim="800000"/>
            <a:headEnd/>
            <a:tailEnd/>
          </a:ln>
        </p:spPr>
      </p:pic>
      <p:pic>
        <p:nvPicPr>
          <p:cNvPr id="96" name="Picture 12" descr="http://www.acae.cuhk.edu.hk/railway/photo/June21/DSC00045.JPG"/>
          <p:cNvPicPr>
            <a:picLocks noChangeAspect="1" noChangeArrowheads="1"/>
          </p:cNvPicPr>
          <p:nvPr/>
        </p:nvPicPr>
        <p:blipFill>
          <a:blip r:embed="rId18" cstate="screen"/>
          <a:srcRect/>
          <a:stretch>
            <a:fillRect/>
          </a:stretch>
        </p:blipFill>
        <p:spPr bwMode="auto">
          <a:xfrm>
            <a:off x="9197646" y="4595453"/>
            <a:ext cx="1071562" cy="803275"/>
          </a:xfrm>
          <a:prstGeom prst="rect">
            <a:avLst/>
          </a:prstGeom>
          <a:noFill/>
          <a:ln w="9525">
            <a:noFill/>
            <a:miter lim="800000"/>
            <a:headEnd/>
            <a:tailEnd/>
          </a:ln>
        </p:spPr>
      </p:pic>
      <p:pic>
        <p:nvPicPr>
          <p:cNvPr id="97" name="Picture 12" descr="P:\Images\Industries\IndustrieFerroviaire\Metros\MetroParisienMeteor2_ligne14.jpg"/>
          <p:cNvPicPr>
            <a:picLocks noChangeAspect="1" noChangeArrowheads="1"/>
          </p:cNvPicPr>
          <p:nvPr/>
        </p:nvPicPr>
        <p:blipFill>
          <a:blip r:embed="rId19" cstate="screen"/>
          <a:srcRect/>
          <a:stretch>
            <a:fillRect/>
          </a:stretch>
        </p:blipFill>
        <p:spPr bwMode="auto">
          <a:xfrm>
            <a:off x="9197646" y="3595328"/>
            <a:ext cx="1071562" cy="709612"/>
          </a:xfrm>
          <a:prstGeom prst="rect">
            <a:avLst/>
          </a:prstGeom>
          <a:noFill/>
          <a:ln w="9525">
            <a:noFill/>
            <a:miter lim="800000"/>
            <a:headEnd/>
            <a:tailEnd/>
          </a:ln>
        </p:spPr>
      </p:pic>
      <p:pic>
        <p:nvPicPr>
          <p:cNvPr id="98" name="Picture 10" descr="The french T.G.V."/>
          <p:cNvPicPr>
            <a:picLocks noChangeAspect="1" noChangeArrowheads="1"/>
          </p:cNvPicPr>
          <p:nvPr/>
        </p:nvPicPr>
        <p:blipFill>
          <a:blip r:embed="rId20" r:link="rId21" cstate="screen"/>
          <a:srcRect/>
          <a:stretch>
            <a:fillRect/>
          </a:stretch>
        </p:blipFill>
        <p:spPr bwMode="auto">
          <a:xfrm>
            <a:off x="9197646" y="2595203"/>
            <a:ext cx="1071562" cy="723900"/>
          </a:xfrm>
          <a:prstGeom prst="rect">
            <a:avLst/>
          </a:prstGeom>
          <a:noFill/>
          <a:ln w="9525">
            <a:solidFill>
              <a:srgbClr val="969696"/>
            </a:solidFill>
            <a:miter lim="800000"/>
            <a:headEnd/>
            <a:tailEnd/>
          </a:ln>
        </p:spPr>
      </p:pic>
      <p:grpSp>
        <p:nvGrpSpPr>
          <p:cNvPr id="99" name="Group 117"/>
          <p:cNvGrpSpPr>
            <a:grpSpLocks/>
          </p:cNvGrpSpPr>
          <p:nvPr/>
        </p:nvGrpSpPr>
        <p:grpSpPr bwMode="auto">
          <a:xfrm>
            <a:off x="4697083" y="4514490"/>
            <a:ext cx="1189038" cy="1027113"/>
            <a:chOff x="3429000" y="4419600"/>
            <a:chExt cx="1189038" cy="1027113"/>
          </a:xfrm>
        </p:grpSpPr>
        <p:grpSp>
          <p:nvGrpSpPr>
            <p:cNvPr id="100" name="Group 72"/>
            <p:cNvGrpSpPr>
              <a:grpSpLocks/>
            </p:cNvGrpSpPr>
            <p:nvPr/>
          </p:nvGrpSpPr>
          <p:grpSpPr bwMode="auto">
            <a:xfrm>
              <a:off x="3429000" y="4419600"/>
              <a:ext cx="1189038" cy="1027113"/>
              <a:chOff x="2160" y="2784"/>
              <a:chExt cx="749" cy="647"/>
            </a:xfrm>
          </p:grpSpPr>
          <p:sp>
            <p:nvSpPr>
              <p:cNvPr id="102" name="Text Box 73"/>
              <p:cNvSpPr txBox="1">
                <a:spLocks noChangeArrowheads="1"/>
              </p:cNvSpPr>
              <p:nvPr/>
            </p:nvSpPr>
            <p:spPr bwMode="auto">
              <a:xfrm>
                <a:off x="2160" y="3158"/>
                <a:ext cx="749" cy="273"/>
              </a:xfrm>
              <a:prstGeom prst="rect">
                <a:avLst/>
              </a:prstGeom>
              <a:noFill/>
              <a:ln w="9525">
                <a:noFill/>
                <a:miter lim="800000"/>
                <a:headEnd/>
                <a:tailEnd/>
              </a:ln>
            </p:spPr>
            <p:txBody>
              <a:bodyPr lIns="89992" tIns="46796" rIns="89992" bIns="46796">
                <a:spAutoFit/>
              </a:bodyPr>
              <a:lstStyle/>
              <a:p>
                <a:pPr algn="ctr" eaLnBrk="1" hangingPunct="1">
                  <a:spcBef>
                    <a:spcPct val="50000"/>
                  </a:spcBef>
                </a:pPr>
                <a:r>
                  <a:rPr lang="en-US" sz="1100" b="1">
                    <a:solidFill>
                      <a:srgbClr val="006600"/>
                    </a:solidFill>
                    <a:latin typeface="Arial" pitchFamily="34" charset="0"/>
                  </a:rPr>
                  <a:t>Rapid Simulation</a:t>
                </a:r>
              </a:p>
            </p:txBody>
          </p:sp>
          <p:sp>
            <p:nvSpPr>
              <p:cNvPr id="103" name="Oval 74"/>
              <p:cNvSpPr>
                <a:spLocks noChangeArrowheads="1"/>
              </p:cNvSpPr>
              <p:nvPr/>
            </p:nvSpPr>
            <p:spPr bwMode="auto">
              <a:xfrm>
                <a:off x="2304" y="2784"/>
                <a:ext cx="432" cy="412"/>
              </a:xfrm>
              <a:prstGeom prst="ellipse">
                <a:avLst/>
              </a:prstGeom>
              <a:gradFill rotWithShape="0">
                <a:gsLst>
                  <a:gs pos="0">
                    <a:srgbClr val="FBFFF9"/>
                  </a:gs>
                  <a:gs pos="100000">
                    <a:srgbClr val="99FF66"/>
                  </a:gs>
                </a:gsLst>
                <a:path path="shape">
                  <a:fillToRect l="50000" t="50000" r="50000" b="50000"/>
                </a:path>
              </a:gradFill>
              <a:ln w="9525">
                <a:solidFill>
                  <a:srgbClr val="339966"/>
                </a:solidFill>
                <a:round/>
                <a:headEnd/>
                <a:tailEnd/>
              </a:ln>
            </p:spPr>
            <p:txBody>
              <a:bodyPr lIns="90000" tIns="46800" rIns="90000" bIns="46800" anchor="ctr">
                <a:spAutoFit/>
              </a:bodyPr>
              <a:lstStyle/>
              <a:p>
                <a:pPr algn="ctr"/>
                <a:endParaRPr lang="en-US"/>
              </a:p>
            </p:txBody>
          </p:sp>
        </p:grpSp>
        <p:pic>
          <p:nvPicPr>
            <p:cNvPr id="101" name="Picture 20" descr="C:\Documents and Settings\coyette\My Documents\DemoDMI\crossing level display.PNG"/>
            <p:cNvPicPr>
              <a:picLocks noChangeAspect="1" noChangeArrowheads="1"/>
            </p:cNvPicPr>
            <p:nvPr/>
          </p:nvPicPr>
          <p:blipFill>
            <a:blip r:embed="rId22" cstate="screen"/>
            <a:srcRect/>
            <a:stretch>
              <a:fillRect/>
            </a:stretch>
          </p:blipFill>
          <p:spPr bwMode="auto">
            <a:xfrm>
              <a:off x="3832906" y="4537642"/>
              <a:ext cx="371966" cy="428628"/>
            </a:xfrm>
            <a:prstGeom prst="rect">
              <a:avLst/>
            </a:prstGeom>
            <a:noFill/>
            <a:ln w="9525">
              <a:noFill/>
              <a:miter lim="800000"/>
              <a:headEnd/>
              <a:tailEnd/>
            </a:ln>
          </p:spPr>
        </p:pic>
      </p:grpSp>
      <p:grpSp>
        <p:nvGrpSpPr>
          <p:cNvPr id="104" name="Group 119"/>
          <p:cNvGrpSpPr>
            <a:grpSpLocks/>
          </p:cNvGrpSpPr>
          <p:nvPr/>
        </p:nvGrpSpPr>
        <p:grpSpPr bwMode="auto">
          <a:xfrm>
            <a:off x="3027033" y="3666765"/>
            <a:ext cx="1462088" cy="1828800"/>
            <a:chOff x="1758950" y="3571875"/>
            <a:chExt cx="1462088" cy="1828800"/>
          </a:xfrm>
        </p:grpSpPr>
        <p:grpSp>
          <p:nvGrpSpPr>
            <p:cNvPr id="105" name="Group 131"/>
            <p:cNvGrpSpPr>
              <a:grpSpLocks/>
            </p:cNvGrpSpPr>
            <p:nvPr/>
          </p:nvGrpSpPr>
          <p:grpSpPr bwMode="auto">
            <a:xfrm>
              <a:off x="1758950" y="3571875"/>
              <a:ext cx="1462088" cy="1828800"/>
              <a:chOff x="1981739" y="3703638"/>
              <a:chExt cx="1462088" cy="1828800"/>
            </a:xfrm>
          </p:grpSpPr>
          <p:sp>
            <p:nvSpPr>
              <p:cNvPr id="107" name="Rectangle 82"/>
              <p:cNvSpPr>
                <a:spLocks noChangeArrowheads="1"/>
              </p:cNvSpPr>
              <p:nvPr/>
            </p:nvSpPr>
            <p:spPr bwMode="auto">
              <a:xfrm>
                <a:off x="1981739" y="3703638"/>
                <a:ext cx="1462088" cy="1828800"/>
              </a:xfrm>
              <a:prstGeom prst="rect">
                <a:avLst/>
              </a:prstGeom>
              <a:solidFill>
                <a:schemeClr val="bg1"/>
              </a:solidFill>
              <a:ln w="9525">
                <a:solidFill>
                  <a:schemeClr val="tx1"/>
                </a:solidFill>
                <a:miter lim="800000"/>
                <a:headEnd/>
                <a:tailEnd/>
              </a:ln>
            </p:spPr>
            <p:txBody>
              <a:bodyPr wrap="none" anchor="ctr"/>
              <a:lstStyle/>
              <a:p>
                <a:pPr algn="ctr"/>
                <a:endParaRPr lang="en-US"/>
              </a:p>
            </p:txBody>
          </p:sp>
          <p:pic>
            <p:nvPicPr>
              <p:cNvPr id="108" name="Picture 2" descr="G:\Images\Logos\EsterelTechnologies\SCADEdisplay\SCADE_Display-Product_logo_registered.png"/>
              <p:cNvPicPr>
                <a:picLocks noChangeAspect="1" noChangeArrowheads="1"/>
              </p:cNvPicPr>
              <p:nvPr/>
            </p:nvPicPr>
            <p:blipFill>
              <a:blip r:embed="rId23" cstate="screen"/>
              <a:srcRect/>
              <a:stretch>
                <a:fillRect/>
              </a:stretch>
            </p:blipFill>
            <p:spPr bwMode="auto">
              <a:xfrm>
                <a:off x="2061360" y="4955755"/>
                <a:ext cx="1302846" cy="464400"/>
              </a:xfrm>
              <a:prstGeom prst="rect">
                <a:avLst/>
              </a:prstGeom>
              <a:noFill/>
              <a:ln w="9525">
                <a:noFill/>
                <a:miter lim="800000"/>
                <a:headEnd/>
                <a:tailEnd/>
              </a:ln>
            </p:spPr>
          </p:pic>
        </p:grpSp>
        <p:pic>
          <p:nvPicPr>
            <p:cNvPr id="106" name="Picture 14" descr="C:\Documents and Settings\coyette\My Documents\DemoDMI\DMI_mr.jpg"/>
            <p:cNvPicPr>
              <a:picLocks noChangeAspect="1" noChangeArrowheads="1"/>
            </p:cNvPicPr>
            <p:nvPr/>
          </p:nvPicPr>
          <p:blipFill>
            <a:blip r:embed="rId24" cstate="screen"/>
            <a:srcRect/>
            <a:stretch>
              <a:fillRect/>
            </a:stretch>
          </p:blipFill>
          <p:spPr bwMode="auto">
            <a:xfrm>
              <a:off x="1822989" y="3643314"/>
              <a:ext cx="1316832" cy="928800"/>
            </a:xfrm>
            <a:prstGeom prst="rect">
              <a:avLst/>
            </a:prstGeom>
            <a:noFill/>
            <a:ln w="9525">
              <a:noFill/>
              <a:miter lim="800000"/>
              <a:headEnd/>
              <a:tailEnd/>
            </a:ln>
          </p:spPr>
        </p:pic>
      </p:grpSp>
      <p:sp>
        <p:nvSpPr>
          <p:cNvPr id="109" name="Footer Placeholder 3"/>
          <p:cNvSpPr>
            <a:spLocks noGrp="1"/>
          </p:cNvSpPr>
          <p:nvPr>
            <p:ph type="ftr" sz="quarter" idx="10"/>
          </p:nvPr>
        </p:nvSpPr>
        <p:spPr>
          <a:xfrm>
            <a:off x="1982431" y="6808427"/>
            <a:ext cx="7772400" cy="144463"/>
          </a:xfrm>
        </p:spPr>
        <p:txBody>
          <a:bodyPr/>
          <a:lstStyle/>
          <a:p>
            <a:pPr>
              <a:defRPr/>
            </a:pPr>
            <a:r>
              <a:rPr lang="en-US" dirty="0"/>
              <a:t>© Esterel Technologies - An ISO 9001:2008 Certified Company - Confidential &amp; Proprietary</a:t>
            </a:r>
            <a:endParaRPr lang="en-GB" dirty="0"/>
          </a:p>
        </p:txBody>
      </p:sp>
    </p:spTree>
    <p:extLst>
      <p:ext uri="{BB962C8B-B14F-4D97-AF65-F5344CB8AC3E}">
        <p14:creationId xmlns:p14="http://schemas.microsoft.com/office/powerpoint/2010/main" val="2343308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438" y="987090"/>
            <a:ext cx="10966638" cy="5262979"/>
          </a:xfrm>
          <a:prstGeom prst="rect">
            <a:avLst/>
          </a:prstGeom>
          <a:noFill/>
        </p:spPr>
        <p:txBody>
          <a:bodyPr wrap="square" rtlCol="0">
            <a:spAutoFit/>
          </a:bodyPr>
          <a:lstStyle/>
          <a:p>
            <a:pPr marL="342900" indent="-342900">
              <a:buFont typeface="Arial" panose="020B0604020202020204" pitchFamily="34" charset="0"/>
              <a:buChar char="•"/>
            </a:pPr>
            <a:r>
              <a:rPr lang="zh-CN" altLang="en-US" sz="2800" b="1" dirty="0" smtClean="0">
                <a:solidFill>
                  <a:srgbClr val="FFC000"/>
                </a:solidFill>
              </a:rPr>
              <a:t>形式化方法的一般认识</a:t>
            </a:r>
            <a:endParaRPr lang="en-US" altLang="zh-CN" sz="2800" b="1" dirty="0" smtClean="0">
              <a:solidFill>
                <a:srgbClr val="FFC000"/>
              </a:solidFill>
            </a:endParaRPr>
          </a:p>
          <a:p>
            <a:r>
              <a:rPr lang="zh-CN" altLang="zh-CN" sz="2800" dirty="0" smtClean="0"/>
              <a:t>形式化</a:t>
            </a:r>
            <a:r>
              <a:rPr lang="zh-CN" altLang="zh-CN" sz="2800" dirty="0"/>
              <a:t>方法的主要思想是以一种精确的方法严格地描述软件系统的定义与需求，并且这种精确的表述方法是建立在严格的数学基础上的。它通过</a:t>
            </a:r>
            <a:r>
              <a:rPr lang="zh-CN" altLang="zh-CN" sz="2800" dirty="0">
                <a:solidFill>
                  <a:srgbClr val="FFFF00"/>
                </a:solidFill>
              </a:rPr>
              <a:t>集合、谓词逻辑、函数映射</a:t>
            </a:r>
            <a:r>
              <a:rPr lang="zh-CN" altLang="zh-CN" sz="2800" dirty="0"/>
              <a:t>等数学方法，保证软件系统从规格说明到代码生成每一阶段的每一次形式变换都有严格的数学推演和正确性证明，从而</a:t>
            </a:r>
            <a:r>
              <a:rPr lang="zh-CN" altLang="zh-CN" sz="2800" dirty="0">
                <a:solidFill>
                  <a:srgbClr val="FFFF00"/>
                </a:solidFill>
              </a:rPr>
              <a:t>保证其语义不变</a:t>
            </a:r>
            <a:r>
              <a:rPr lang="zh-CN" altLang="zh-CN" sz="2800" dirty="0"/>
              <a:t>。</a:t>
            </a:r>
          </a:p>
          <a:p>
            <a:r>
              <a:rPr lang="zh-CN" altLang="en-US" sz="2800" dirty="0"/>
              <a:t>近些年来，形式化技术的学术研究及其工业应用得到了长足的发展。研究人员建立了系统设计人员易于理解的规格概念和术语，以及有效应用这些术语和概念的形式化规格技术及语言，建立了功能更加强大和完善的模型验证和定理证明技术，并开发出了与之相应的从研究原型到商品化产品的支撑工具和环境。</a:t>
            </a:r>
          </a:p>
          <a:p>
            <a:endParaRPr lang="zh-CN" altLang="en-US" sz="2800" dirty="0"/>
          </a:p>
        </p:txBody>
      </p:sp>
      <p:sp>
        <p:nvSpPr>
          <p:cNvPr id="3" name="标题 1"/>
          <p:cNvSpPr txBox="1">
            <a:spLocks/>
          </p:cNvSpPr>
          <p:nvPr/>
        </p:nvSpPr>
        <p:spPr>
          <a:xfrm>
            <a:off x="508438" y="291353"/>
            <a:ext cx="9549962" cy="84238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accent1">
                    <a:lumMod val="20000"/>
                    <a:lumOff val="80000"/>
                  </a:schemeClr>
                </a:solidFill>
              </a:rPr>
              <a:t>8 </a:t>
            </a:r>
            <a:r>
              <a:rPr lang="zh-CN" altLang="en-US" dirty="0" smtClean="0">
                <a:solidFill>
                  <a:schemeClr val="accent1">
                    <a:lumMod val="20000"/>
                    <a:lumOff val="80000"/>
                  </a:schemeClr>
                </a:solidFill>
              </a:rPr>
              <a:t>研究与应用展望</a:t>
            </a:r>
            <a:endParaRPr lang="zh-CN" altLang="en-US" dirty="0">
              <a:solidFill>
                <a:schemeClr val="accent1">
                  <a:lumMod val="20000"/>
                  <a:lumOff val="80000"/>
                </a:schemeClr>
              </a:solidFill>
            </a:endParaRPr>
          </a:p>
        </p:txBody>
      </p:sp>
    </p:spTree>
    <p:extLst>
      <p:ext uri="{BB962C8B-B14F-4D97-AF65-F5344CB8AC3E}">
        <p14:creationId xmlns:p14="http://schemas.microsoft.com/office/powerpoint/2010/main" val="474077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3588" y="483190"/>
            <a:ext cx="10706638" cy="5654561"/>
          </a:xfrm>
          <a:prstGeom prst="rect">
            <a:avLst/>
          </a:prstGeom>
        </p:spPr>
        <p:txBody>
          <a:bodyPr wrap="square">
            <a:spAutoFit/>
          </a:bodyPr>
          <a:lstStyle/>
          <a:p>
            <a:pPr>
              <a:lnSpc>
                <a:spcPct val="150000"/>
              </a:lnSpc>
            </a:pPr>
            <a:r>
              <a:rPr lang="zh-CN" altLang="en-US" sz="2800" b="1" dirty="0">
                <a:solidFill>
                  <a:srgbClr val="FFFF00"/>
                </a:solidFill>
              </a:rPr>
              <a:t>有关形式规约说明：</a:t>
            </a:r>
            <a:endParaRPr lang="en-US" altLang="zh-CN" sz="2800" b="1" dirty="0">
              <a:solidFill>
                <a:srgbClr val="FFFF00"/>
              </a:solidFill>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用</a:t>
            </a:r>
            <a:r>
              <a:rPr lang="en-US" altLang="zh-CN" sz="2400" b="1" dirty="0">
                <a:latin typeface="Times New Roman" panose="02020603050405020304" pitchFamily="18" charset="0"/>
                <a:cs typeface="Times New Roman" panose="02020603050405020304" pitchFamily="18" charset="0"/>
              </a:rPr>
              <a:t>Z</a:t>
            </a:r>
            <a:r>
              <a:rPr lang="zh-CN" altLang="en-US" sz="2400" b="1" dirty="0">
                <a:latin typeface="Times New Roman" panose="02020603050405020304" pitchFamily="18" charset="0"/>
                <a:cs typeface="Times New Roman" panose="02020603050405020304" pitchFamily="18" charset="0"/>
              </a:rPr>
              <a:t>语言书写规约，其优点之一是易于对构成规约的模式进行运算与推理。对于一给定的规约，可以证明其许多性质，构造该规约的一个理论，有助于对规约的理解以及确信其正确性。</a:t>
            </a:r>
            <a:r>
              <a:rPr lang="en-US" altLang="zh-CN" sz="2400" b="1" dirty="0">
                <a:solidFill>
                  <a:srgbClr val="FFFF00"/>
                </a:solidFill>
                <a:latin typeface="Times New Roman" panose="02020603050405020304" pitchFamily="18" charset="0"/>
                <a:cs typeface="Times New Roman" panose="02020603050405020304" pitchFamily="18" charset="0"/>
              </a:rPr>
              <a:t>Z</a:t>
            </a:r>
            <a:r>
              <a:rPr lang="zh-CN" altLang="en-US" sz="2400" b="1" dirty="0">
                <a:solidFill>
                  <a:srgbClr val="FFFF00"/>
                </a:solidFill>
                <a:latin typeface="Times New Roman" panose="02020603050405020304" pitchFamily="18" charset="0"/>
                <a:cs typeface="Times New Roman" panose="02020603050405020304" pitchFamily="18" charset="0"/>
              </a:rPr>
              <a:t>语言注重需求的形式化，但不注重规格说明的可正确执行的实现程序构造。</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B</a:t>
            </a:r>
            <a:r>
              <a:rPr lang="zh-CN" altLang="zh-CN" sz="2400" b="1" dirty="0">
                <a:latin typeface="Times New Roman" panose="02020603050405020304" pitchFamily="18" charset="0"/>
                <a:cs typeface="Times New Roman" panose="02020603050405020304" pitchFamily="18" charset="0"/>
              </a:rPr>
              <a:t>语言与方法是一种支持从规格说明到代码生成整个开发过程的形式化方法。它使用相对简单且为人们所熟悉的集合符号表示法来描述抽象机的状态变换，从抽象机开始，逐步细化，直到最后的实现程序。</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抽象机符号语言沿用了某些面向对象的规格说明的机制。</a:t>
            </a:r>
            <a:r>
              <a:rPr lang="en-US" altLang="zh-CN" sz="2400" b="1" dirty="0">
                <a:solidFill>
                  <a:srgbClr val="FFFF00"/>
                </a:solidFill>
                <a:latin typeface="Times New Roman" panose="02020603050405020304" pitchFamily="18" charset="0"/>
                <a:cs typeface="Times New Roman" panose="02020603050405020304" pitchFamily="18" charset="0"/>
              </a:rPr>
              <a:t>B</a:t>
            </a:r>
            <a:r>
              <a:rPr lang="zh-CN" altLang="en-US" sz="2400" b="1" dirty="0">
                <a:solidFill>
                  <a:srgbClr val="FFFF00"/>
                </a:solidFill>
                <a:latin typeface="Times New Roman" panose="02020603050405020304" pitchFamily="18" charset="0"/>
                <a:cs typeface="Times New Roman" panose="02020603050405020304" pitchFamily="18" charset="0"/>
              </a:rPr>
              <a:t>语言支持规格说明，并且支持继规格说明之后所有的细化和设计步骤。</a:t>
            </a:r>
            <a:endParaRPr lang="en-US" altLang="zh-CN" sz="2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0724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51" y="1015478"/>
            <a:ext cx="10946922" cy="5601533"/>
          </a:xfrm>
          <a:prstGeom prst="rect">
            <a:avLst/>
          </a:prstGeom>
        </p:spPr>
        <p:txBody>
          <a:bodyPr wrap="square">
            <a:spAutoFit/>
          </a:bodyPr>
          <a:lstStyle/>
          <a:p>
            <a:r>
              <a:rPr lang="zh-CN" altLang="en-US" sz="2800" b="1" dirty="0">
                <a:solidFill>
                  <a:srgbClr val="FFFF00"/>
                </a:solidFill>
                <a:latin typeface="Times New Roman" panose="02020603050405020304" pitchFamily="18" charset="0"/>
                <a:cs typeface="Times New Roman" panose="02020603050405020304" pitchFamily="18" charset="0"/>
              </a:rPr>
              <a:t>有关形式规约验证</a:t>
            </a:r>
            <a:r>
              <a:rPr lang="en-US" altLang="zh-CN" sz="2800" b="1" dirty="0">
                <a:solidFill>
                  <a:srgbClr val="FFFF00"/>
                </a:solidFill>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Hoare</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2003</a:t>
            </a:r>
            <a:r>
              <a:rPr lang="zh-CN" altLang="en-US" sz="2400" dirty="0">
                <a:latin typeface="Times New Roman" panose="02020603050405020304" pitchFamily="18" charset="0"/>
                <a:cs typeface="Times New Roman" panose="02020603050405020304" pitchFamily="18" charset="0"/>
              </a:rPr>
              <a:t>年提议将软件验证作为计算机科学中的一个重大挑战性问题</a:t>
            </a:r>
            <a:r>
              <a:rPr lang="zh-CN" altLang="en-US" sz="2400" dirty="0">
                <a:solidFill>
                  <a:schemeClr val="accent1">
                    <a:lumMod val="20000"/>
                    <a:lumOff val="80000"/>
                  </a:schemeClr>
                </a:solidFill>
                <a:latin typeface="Times New Roman" panose="02020603050405020304" pitchFamily="18" charset="0"/>
                <a:cs typeface="Times New Roman" panose="02020603050405020304" pitchFamily="18" charset="0"/>
              </a:rPr>
              <a:t>（</a:t>
            </a:r>
            <a:r>
              <a:rPr lang="en-US" altLang="zh-CN" sz="2400" dirty="0">
                <a:solidFill>
                  <a:schemeClr val="accent1">
                    <a:lumMod val="20000"/>
                    <a:lumOff val="80000"/>
                  </a:schemeClr>
                </a:solidFill>
                <a:latin typeface="Times New Roman" panose="02020603050405020304" pitchFamily="18" charset="0"/>
                <a:cs typeface="Times New Roman" panose="02020603050405020304" pitchFamily="18" charset="0"/>
              </a:rPr>
              <a:t>Grand Challenge</a:t>
            </a:r>
            <a:r>
              <a:rPr lang="zh-CN" altLang="en-US" sz="2400" dirty="0">
                <a:solidFill>
                  <a:schemeClr val="accent1">
                    <a:lumMod val="20000"/>
                    <a:lumOff val="80000"/>
                  </a:schemeClr>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Hoare</a:t>
            </a:r>
            <a:r>
              <a:rPr lang="zh-CN" altLang="en-US" sz="2400" dirty="0">
                <a:latin typeface="Times New Roman" panose="02020603050405020304" pitchFamily="18" charset="0"/>
                <a:cs typeface="Times New Roman" panose="02020603050405020304" pitchFamily="18" charset="0"/>
              </a:rPr>
              <a:t>设想中，</a:t>
            </a:r>
            <a:r>
              <a:rPr lang="zh-CN" altLang="en-US" sz="2400" b="1" dirty="0">
                <a:solidFill>
                  <a:srgbClr val="FFC000"/>
                </a:solidFill>
                <a:latin typeface="Times New Roman" panose="02020603050405020304" pitchFamily="18" charset="0"/>
                <a:cs typeface="Times New Roman" panose="02020603050405020304" pitchFamily="18" charset="0"/>
              </a:rPr>
              <a:t>理论和工具、实验都很重要</a:t>
            </a:r>
            <a:r>
              <a:rPr lang="zh-CN" altLang="en-US" sz="2400" dirty="0">
                <a:latin typeface="Times New Roman" panose="02020603050405020304" pitchFamily="18" charset="0"/>
                <a:cs typeface="Times New Roman" panose="02020603050405020304" pitchFamily="18" charset="0"/>
              </a:rPr>
              <a:t>。验证也不一定是完全的正确性验证</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它</a:t>
            </a:r>
            <a:r>
              <a:rPr lang="zh-CN" altLang="en-US" sz="2400" dirty="0">
                <a:latin typeface="Times New Roman" panose="02020603050405020304" pitchFamily="18" charset="0"/>
                <a:cs typeface="Times New Roman" panose="02020603050405020304" pitchFamily="18" charset="0"/>
              </a:rPr>
              <a:t>可能是在不同层次或针对程序的某个侧面（比如在运行过程中不会有溢出）来进行。用到的工具也会有多种，包括：验证条件生成器、定理证明器、程序分析工具、模型检测工具、测试用例生成工具，等等</a:t>
            </a:r>
            <a:r>
              <a:rPr lang="zh-CN" altLang="en-US" sz="2400" dirty="0" smtClean="0">
                <a:latin typeface="Times New Roman" panose="02020603050405020304" pitchFamily="18" charset="0"/>
                <a:cs typeface="Times New Roman" panose="02020603050405020304" pitchFamily="18" charset="0"/>
              </a:rPr>
              <a:t>。</a:t>
            </a:r>
            <a:endParaRPr lang="zh-CN" altLang="en-US" sz="2400" dirty="0"/>
          </a:p>
          <a:p>
            <a:pPr marL="742950" lvl="1" indent="-285750">
              <a:buFont typeface="Arial" panose="020B0604020202020204" pitchFamily="34" charset="0"/>
              <a:buChar char="•"/>
            </a:pPr>
            <a:r>
              <a:rPr lang="zh-CN" altLang="en-US" sz="2400" b="1" dirty="0" smtClean="0">
                <a:solidFill>
                  <a:srgbClr val="FFC000"/>
                </a:solidFill>
              </a:rPr>
              <a:t>模型检测</a:t>
            </a:r>
            <a:r>
              <a:rPr lang="zh-CN" altLang="en-US" sz="2400" dirty="0" smtClean="0"/>
              <a:t>：通过</a:t>
            </a:r>
            <a:r>
              <a:rPr lang="zh-CN" altLang="en-US" sz="2400" dirty="0"/>
              <a:t>枚举所有的状态，可以检查程序是否具有某些性质。一般来说，程序可表示为状态机（赋值语句对应于状态迁移），其性质可用</a:t>
            </a:r>
            <a:r>
              <a:rPr lang="zh-CN" altLang="en-US" sz="2400" dirty="0">
                <a:solidFill>
                  <a:srgbClr val="FFFF00"/>
                </a:solidFill>
              </a:rPr>
              <a:t>时序逻辑</a:t>
            </a:r>
            <a:r>
              <a:rPr lang="zh-CN" altLang="en-US" sz="2400" dirty="0"/>
              <a:t>公式表示。用模型检验方法可以自动地验证很多通信协议和并发控制算法的正确性</a:t>
            </a:r>
            <a:r>
              <a:rPr lang="zh-CN" altLang="en-US" sz="2400" dirty="0" smtClean="0"/>
              <a:t>。</a:t>
            </a:r>
            <a:r>
              <a:rPr lang="zh-CN" altLang="en-US" sz="2400" dirty="0" smtClean="0">
                <a:solidFill>
                  <a:srgbClr val="FFFF00"/>
                </a:solidFill>
              </a:rPr>
              <a:t>模型检测既</a:t>
            </a:r>
            <a:r>
              <a:rPr lang="zh-CN" altLang="en-US" sz="2400" dirty="0">
                <a:solidFill>
                  <a:srgbClr val="FFFF00"/>
                </a:solidFill>
              </a:rPr>
              <a:t>可证明正确性，也可发现错误</a:t>
            </a:r>
            <a:endParaRPr lang="en-US" altLang="zh-CN" sz="2400" dirty="0" smtClean="0">
              <a:solidFill>
                <a:srgbClr val="FFFF00"/>
              </a:solidFill>
            </a:endParaRPr>
          </a:p>
          <a:p>
            <a:pPr marL="742950" lvl="1" indent="-285750">
              <a:buFont typeface="Arial" panose="020B0604020202020204" pitchFamily="34" charset="0"/>
              <a:buChar char="•"/>
            </a:pPr>
            <a:r>
              <a:rPr lang="zh-CN" altLang="en-US" sz="2400" b="1" dirty="0" smtClean="0">
                <a:solidFill>
                  <a:srgbClr val="FFC000"/>
                </a:solidFill>
              </a:rPr>
              <a:t>程序静态分析</a:t>
            </a:r>
            <a:r>
              <a:rPr lang="zh-CN" altLang="en-US" sz="2400" dirty="0"/>
              <a:t>：不执行程序，通过类型</a:t>
            </a:r>
            <a:r>
              <a:rPr lang="zh-CN" altLang="en-US" sz="2400" dirty="0" smtClean="0"/>
              <a:t>推导、</a:t>
            </a:r>
            <a:r>
              <a:rPr lang="zh-CN" altLang="en-US" sz="2400" dirty="0"/>
              <a:t>抽象</a:t>
            </a:r>
            <a:r>
              <a:rPr lang="zh-CN" altLang="en-US" sz="2400" dirty="0" smtClean="0"/>
              <a:t>解释等</a:t>
            </a:r>
            <a:r>
              <a:rPr lang="zh-CN" altLang="en-US" sz="2400" dirty="0"/>
              <a:t>手段检查程序中是否具有某种错误（比如内存泄露）。也有些工具使用特定的规则对程序进行检查。比如在多线程程序中要求在使用共享变量时遵守“使用前先加锁、使用后解锁”的规则</a:t>
            </a:r>
            <a:r>
              <a:rPr lang="zh-CN" altLang="en-US" sz="2400" dirty="0" smtClean="0"/>
              <a:t>。</a:t>
            </a:r>
            <a:r>
              <a:rPr lang="zh-CN" altLang="en-US" sz="2400" dirty="0" smtClean="0">
                <a:solidFill>
                  <a:srgbClr val="FFFF00"/>
                </a:solidFill>
              </a:rPr>
              <a:t>与测试一样，</a:t>
            </a:r>
            <a:r>
              <a:rPr lang="zh-CN" altLang="en-US" sz="2400" dirty="0">
                <a:solidFill>
                  <a:srgbClr val="FFFF00"/>
                </a:solidFill>
              </a:rPr>
              <a:t>静态分析以发现错误为目的</a:t>
            </a:r>
            <a:endParaRPr lang="zh-CN" altLang="en-US" sz="2400" dirty="0" smtClean="0">
              <a:solidFill>
                <a:srgbClr val="FFFF00"/>
              </a:solidFill>
            </a:endParaRPr>
          </a:p>
          <a:p>
            <a:endParaRPr lang="zh-CN" altLang="en-US" dirty="0"/>
          </a:p>
        </p:txBody>
      </p:sp>
      <p:sp>
        <p:nvSpPr>
          <p:cNvPr id="3" name="标题 1"/>
          <p:cNvSpPr txBox="1">
            <a:spLocks/>
          </p:cNvSpPr>
          <p:nvPr/>
        </p:nvSpPr>
        <p:spPr>
          <a:xfrm>
            <a:off x="499812" y="404911"/>
            <a:ext cx="9549962" cy="84238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accent1">
                    <a:lumMod val="20000"/>
                    <a:lumOff val="80000"/>
                  </a:schemeClr>
                </a:solidFill>
              </a:rPr>
              <a:t>8 </a:t>
            </a:r>
            <a:r>
              <a:rPr lang="zh-CN" altLang="en-US" dirty="0" smtClean="0">
                <a:solidFill>
                  <a:schemeClr val="accent1">
                    <a:lumMod val="20000"/>
                    <a:lumOff val="80000"/>
                  </a:schemeClr>
                </a:solidFill>
              </a:rPr>
              <a:t>研究与应用展望</a:t>
            </a:r>
            <a:endParaRPr lang="zh-CN" altLang="en-US" dirty="0">
              <a:solidFill>
                <a:schemeClr val="accent1">
                  <a:lumMod val="20000"/>
                  <a:lumOff val="80000"/>
                </a:schemeClr>
              </a:solidFill>
            </a:endParaRPr>
          </a:p>
        </p:txBody>
      </p:sp>
    </p:spTree>
    <p:extLst>
      <p:ext uri="{BB962C8B-B14F-4D97-AF65-F5344CB8AC3E}">
        <p14:creationId xmlns:p14="http://schemas.microsoft.com/office/powerpoint/2010/main" val="71105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45730"/>
          </a:xfrm>
        </p:spPr>
        <p:txBody>
          <a:bodyPr/>
          <a:lstStyle/>
          <a:p>
            <a:r>
              <a:rPr lang="en-US" altLang="zh-CN" dirty="0" smtClean="0">
                <a:solidFill>
                  <a:schemeClr val="accent2">
                    <a:lumMod val="40000"/>
                    <a:lumOff val="60000"/>
                  </a:schemeClr>
                </a:solidFill>
              </a:rPr>
              <a:t>1 </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3" name="内容占位符 2"/>
          <p:cNvSpPr>
            <a:spLocks noGrp="1"/>
          </p:cNvSpPr>
          <p:nvPr>
            <p:ph idx="1"/>
          </p:nvPr>
        </p:nvSpPr>
        <p:spPr>
          <a:xfrm>
            <a:off x="646111" y="1298448"/>
            <a:ext cx="10408985" cy="5166360"/>
          </a:xfrm>
        </p:spPr>
        <p:txBody>
          <a:bodyPr>
            <a:normAutofit fontScale="92500" lnSpcReduction="20000"/>
          </a:bodyPr>
          <a:lstStyle/>
          <a:p>
            <a:pPr marL="0" indent="0">
              <a:buNone/>
            </a:pPr>
            <a:r>
              <a:rPr lang="zh-CN" altLang="en-US" sz="2600" b="1" dirty="0">
                <a:solidFill>
                  <a:srgbClr val="FFFF00"/>
                </a:solidFill>
                <a:latin typeface="Times New Roman" panose="02020603050405020304" pitchFamily="18" charset="0"/>
                <a:cs typeface="Times New Roman" panose="02020603050405020304" pitchFamily="18" charset="0"/>
              </a:rPr>
              <a:t>软件自动生成可分为三个层次：</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）从软件需求规格到软件功能和性能规格的自动转换。</a:t>
            </a:r>
          </a:p>
          <a:p>
            <a:pPr marL="0" indent="0">
              <a:buNone/>
            </a:pPr>
            <a:r>
              <a:rPr lang="zh-CN" altLang="en-US" dirty="0">
                <a:latin typeface="Times New Roman" panose="02020603050405020304" pitchFamily="18" charset="0"/>
                <a:cs typeface="Times New Roman" panose="02020603050405020304" pitchFamily="18" charset="0"/>
              </a:rPr>
              <a:t>                “非形式”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形式”</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）从软件功能和性能规格到软件设计规格的自动转换。</a:t>
            </a:r>
          </a:p>
          <a:p>
            <a:pPr marL="0" indent="0">
              <a:buNone/>
            </a:pPr>
            <a:r>
              <a:rPr lang="zh-CN" altLang="en-US" dirty="0">
                <a:latin typeface="Times New Roman" panose="02020603050405020304" pitchFamily="18" charset="0"/>
                <a:cs typeface="Times New Roman" panose="02020603050405020304" pitchFamily="18" charset="0"/>
              </a:rPr>
              <a:t>          “做什么”</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如何做”</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）从软件设计规格到高级语言的自动转换，其主要问题是如何高效实现。</a:t>
            </a:r>
          </a:p>
          <a:p>
            <a:pPr marL="0" indent="0">
              <a:buNone/>
            </a:pPr>
            <a:r>
              <a:rPr lang="zh-CN" altLang="en-US" sz="2600" b="1" dirty="0" smtClean="0">
                <a:solidFill>
                  <a:srgbClr val="FFFF00"/>
                </a:solidFill>
                <a:latin typeface="Times New Roman" panose="02020603050405020304" pitchFamily="18" charset="0"/>
                <a:cs typeface="Times New Roman" panose="02020603050405020304" pitchFamily="18" charset="0"/>
              </a:rPr>
              <a:t>规格说明与验证方法有两</a:t>
            </a:r>
            <a:r>
              <a:rPr lang="zh-CN" altLang="en-US" sz="2600" b="1" dirty="0">
                <a:solidFill>
                  <a:srgbClr val="FFFF00"/>
                </a:solidFill>
                <a:latin typeface="Times New Roman" panose="02020603050405020304" pitchFamily="18" charset="0"/>
                <a:cs typeface="Times New Roman" panose="02020603050405020304" pitchFamily="18" charset="0"/>
              </a:rPr>
              <a:t>类</a:t>
            </a:r>
            <a:r>
              <a:rPr lang="en-US" altLang="zh-CN" dirty="0">
                <a:latin typeface="Times New Roman" panose="02020603050405020304" pitchFamily="18" charset="0"/>
                <a:cs typeface="Times New Roman" panose="02020603050405020304" pitchFamily="18" charset="0"/>
              </a:rPr>
              <a:t>:</a:t>
            </a:r>
          </a:p>
          <a:p>
            <a:pPr marL="685800" lvl="1"/>
            <a:r>
              <a:rPr lang="en-US" altLang="zh-CN" dirty="0">
                <a:latin typeface="Times New Roman" panose="02020603050405020304" pitchFamily="18" charset="0"/>
                <a:cs typeface="Times New Roman" panose="02020603050405020304" pitchFamily="18" charset="0"/>
              </a:rPr>
              <a:t>Model-oriented:  Z, VDM,  RSL</a:t>
            </a:r>
            <a:r>
              <a:rPr lang="zh-CN" altLang="en-US" dirty="0">
                <a:latin typeface="Times New Roman" panose="02020603050405020304" pitchFamily="18" charset="0"/>
                <a:cs typeface="Times New Roman" panose="02020603050405020304" pitchFamily="18" charset="0"/>
              </a:rPr>
              <a:t>，有限状态机</a:t>
            </a:r>
          </a:p>
          <a:p>
            <a:pPr marL="685800" lvl="1"/>
            <a:r>
              <a:rPr lang="en-US" altLang="zh-CN" dirty="0">
                <a:latin typeface="Times New Roman" panose="02020603050405020304" pitchFamily="18" charset="0"/>
                <a:cs typeface="Times New Roman" panose="02020603050405020304" pitchFamily="18" charset="0"/>
              </a:rPr>
              <a:t>property-oriented: </a:t>
            </a:r>
            <a:r>
              <a:rPr lang="zh-CN" altLang="en-US" dirty="0">
                <a:latin typeface="Times New Roman" panose="02020603050405020304" pitchFamily="18" charset="0"/>
                <a:cs typeface="Times New Roman" panose="02020603050405020304" pitchFamily="18" charset="0"/>
              </a:rPr>
              <a:t>代数规约，时序逻辑，</a:t>
            </a:r>
            <a:r>
              <a:rPr lang="en-US" altLang="zh-CN" dirty="0">
                <a:latin typeface="Times New Roman" panose="02020603050405020304" pitchFamily="18" charset="0"/>
                <a:cs typeface="Times New Roman" panose="02020603050405020304" pitchFamily="18" charset="0"/>
              </a:rPr>
              <a:t>TLA</a:t>
            </a:r>
          </a:p>
          <a:p>
            <a:pPr marL="0" indent="0">
              <a:buNone/>
            </a:pPr>
            <a:r>
              <a:rPr lang="zh-CN" altLang="en-US" dirty="0">
                <a:latin typeface="Times New Roman" panose="02020603050405020304" pitchFamily="18" charset="0"/>
                <a:cs typeface="Times New Roman" panose="02020603050405020304" pitchFamily="18" charset="0"/>
              </a:rPr>
              <a:t>重要性：</a:t>
            </a:r>
          </a:p>
          <a:p>
            <a:pPr lvl="1"/>
            <a:r>
              <a:rPr lang="zh-CN" altLang="en-US" dirty="0">
                <a:latin typeface="Times New Roman" panose="02020603050405020304" pitchFamily="18" charset="0"/>
                <a:cs typeface="Times New Roman" panose="02020603050405020304" pitchFamily="18" charset="0"/>
              </a:rPr>
              <a:t>消除二义性（需求、设计）</a:t>
            </a:r>
          </a:p>
          <a:p>
            <a:pPr lvl="1"/>
            <a:r>
              <a:rPr lang="zh-CN" altLang="en-US" dirty="0">
                <a:latin typeface="Times New Roman" panose="02020603050405020304" pitchFamily="18" charset="0"/>
                <a:cs typeface="Times New Roman" panose="02020603050405020304" pitchFamily="18" charset="0"/>
              </a:rPr>
              <a:t>形式验证的基础</a:t>
            </a:r>
          </a:p>
          <a:p>
            <a:pPr marL="0" indent="0">
              <a:buNone/>
            </a:pP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Amir </a:t>
            </a:r>
            <a:r>
              <a:rPr lang="en-US" altLang="zh-CN" dirty="0" err="1">
                <a:latin typeface="Times New Roman" panose="02020603050405020304" pitchFamily="18" charset="0"/>
                <a:cs typeface="Times New Roman" panose="02020603050405020304" pitchFamily="18" charset="0"/>
              </a:rPr>
              <a:t>Pnueli</a:t>
            </a:r>
            <a:r>
              <a:rPr lang="en-US" altLang="zh-CN" dirty="0">
                <a:latin typeface="Times New Roman" panose="02020603050405020304" pitchFamily="18" charset="0"/>
                <a:cs typeface="Times New Roman" panose="02020603050405020304" pitchFamily="18" charset="0"/>
              </a:rPr>
              <a:t>: verification of Linux kernel</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1892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694677" cy="797858"/>
          </a:xfrm>
        </p:spPr>
        <p:txBody>
          <a:bodyPr/>
          <a:lstStyle/>
          <a:p>
            <a:r>
              <a:rPr lang="en-US" altLang="zh-CN" dirty="0" smtClean="0"/>
              <a:t> </a:t>
            </a:r>
            <a:r>
              <a:rPr lang="en-US" altLang="zh-CN" dirty="0"/>
              <a:t>8 </a:t>
            </a:r>
            <a:r>
              <a:rPr lang="zh-CN" altLang="en-US" dirty="0"/>
              <a:t>研究与应用展望</a:t>
            </a:r>
            <a:br>
              <a:rPr lang="zh-CN" altLang="en-US" dirty="0"/>
            </a:br>
            <a:endParaRPr lang="zh-CN" altLang="en-US" dirty="0"/>
          </a:p>
        </p:txBody>
      </p:sp>
      <p:sp>
        <p:nvSpPr>
          <p:cNvPr id="4" name="内容占位符 2"/>
          <p:cNvSpPr txBox="1">
            <a:spLocks/>
          </p:cNvSpPr>
          <p:nvPr/>
        </p:nvSpPr>
        <p:spPr>
          <a:xfrm>
            <a:off x="646112" y="1250577"/>
            <a:ext cx="11404990" cy="4986322"/>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目前，形式化方法在软件实践中已经有了许多实际应用：</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常规软件实践已经融入了许多形式化方法的元素</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许多面向实际开发的教材和著作都在讨论断言、前</a:t>
            </a:r>
            <a:r>
              <a:rPr kumimoji="0" lang="en-US" altLang="zh-CN" sz="2600" b="1"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a:t>
            </a:r>
            <a:r>
              <a:rPr kumimoji="0" lang="zh-CN" altLang="en-US" sz="2600" b="1"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后条件、循环不变</a:t>
            </a:r>
            <a:r>
              <a:rPr kumimoji="0" lang="zh-CN" altLang="en-US"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式和数据不变式等形式化术语和技术</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zh-CN" altLang="en-US"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人们提出了基于契约的编程、净室技术等</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，并用于软件实践</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0" lang="zh-CN" altLang="en-US"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等被广泛采用的建模和描述工具里，包含着大量形式化方法的</a:t>
            </a:r>
            <a:r>
              <a:rPr kumimoji="0" lang="zh-CN" altLang="en-US" sz="26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研究成果</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，包括：断言、状态、状态机、状态转换、约束和约束语言</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OCL</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、不变式（不变量）、前</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后条件等等</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一些有关计算机系统开发的规范性文件，强调了在某些种类的软件的开发过程中应用形式化方法的必要性（强调必须采用形式化方法）</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zh-CN" altLang="en-US" sz="26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特别是各种安全关键的（</a:t>
            </a:r>
            <a:r>
              <a:rPr kumimoji="0" lang="en-US" altLang="zh-CN"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safety-critical</a:t>
            </a:r>
            <a:r>
              <a:rPr kumimoji="0" lang="zh-CN" altLang="en-US"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）和生命攸关的（</a:t>
            </a:r>
            <a:r>
              <a:rPr kumimoji="0" lang="en-US" altLang="zh-CN"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life-critical</a:t>
            </a:r>
            <a:r>
              <a:rPr kumimoji="0" lang="zh-CN" altLang="en-US"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6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的系统的开发</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，例如核电站监控系统、武器系统等</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许多社会生活中常见的系统也有这种性质，如：交通调度、铁路信号系统、交通工具的控制系统、医疗设备的控制系统</a:t>
            </a:r>
            <a:endParaRPr kumimoji="0" lang="zh-CN" altLang="en-US" sz="26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66107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78541"/>
          </a:xfrm>
        </p:spPr>
        <p:txBody>
          <a:bodyPr/>
          <a:lstStyle/>
          <a:p>
            <a:r>
              <a:rPr lang="en-US" altLang="zh-CN" dirty="0" smtClean="0"/>
              <a:t> </a:t>
            </a:r>
            <a:r>
              <a:rPr lang="en-US" altLang="zh-CN" dirty="0"/>
              <a:t>8 </a:t>
            </a:r>
            <a:r>
              <a:rPr lang="zh-CN" altLang="en-US" dirty="0"/>
              <a:t>研究与应用展望</a:t>
            </a:r>
            <a:br>
              <a:rPr lang="zh-CN" altLang="en-US" dirty="0"/>
            </a:br>
            <a:endParaRPr lang="zh-CN" altLang="en-US" dirty="0"/>
          </a:p>
        </p:txBody>
      </p:sp>
      <p:sp>
        <p:nvSpPr>
          <p:cNvPr id="4" name="内容占位符 2"/>
          <p:cNvSpPr txBox="1">
            <a:spLocks/>
          </p:cNvSpPr>
          <p:nvPr/>
        </p:nvSpPr>
        <p:spPr>
          <a:xfrm>
            <a:off x="516845" y="1331258"/>
            <a:ext cx="11318597" cy="5181685"/>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1" i="0" u="none" strike="noStrike" kern="1200" cap="none" spc="0" normalizeH="0" baseline="0" noProof="0" dirty="0" smtClean="0">
                <a:ln>
                  <a:noFill/>
                </a:ln>
                <a:solidFill>
                  <a:srgbClr val="FFFF00"/>
                </a:solidFill>
                <a:effectLst/>
                <a:uLnTx/>
                <a:uFillTx/>
                <a:latin typeface="Corbel"/>
                <a:ea typeface="宋体" panose="02010600030101010101" pitchFamily="2" charset="-122"/>
              </a:rPr>
              <a:t>形式化方法在硬件领域有许多应用</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，例如：</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1990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Moore</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等人受</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AMD</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公司委托，证明了</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ABD K5</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浮点除法运算的的正确性，其形式化验证公司为各种硬件厂商做了许多形式化验证工作</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模型检测技术在硬件领域得到广泛的应用，已经成为硬件设计中的一种很常用的标准技术</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一个事实：</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1990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年代末以来，各大硬件公司都在设法招募形式化方法、模型检查等领域的专业人员（博士毕业生、博士后等），开展硬件的形式化分析和验证工作（</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1990</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Intel </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的奔腾芯片浮点错误造成很大经济损失，硬件公司从中汲取经验和教训）</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buClr>
                <a:srgbClr val="D6ECFF"/>
              </a:buClr>
              <a:defRPr/>
            </a:pPr>
            <a:r>
              <a:rPr lang="zh-CN" altLang="en-US" dirty="0">
                <a:latin typeface="Times New Roman" panose="02020603050405020304" pitchFamily="18" charset="0"/>
                <a:cs typeface="Times New Roman" panose="02020603050405020304" pitchFamily="18" charset="0"/>
              </a:rPr>
              <a:t>何积丰院士与</a:t>
            </a:r>
            <a:r>
              <a:rPr lang="en-US" altLang="zh-CN" dirty="0">
                <a:latin typeface="Times New Roman" panose="02020603050405020304" pitchFamily="18" charset="0"/>
                <a:cs typeface="Times New Roman" panose="02020603050405020304" pitchFamily="18" charset="0"/>
              </a:rPr>
              <a:t>C. A. R. Hoare</a:t>
            </a:r>
            <a:r>
              <a:rPr lang="zh-CN" altLang="en-US" dirty="0">
                <a:latin typeface="Times New Roman" panose="02020603050405020304" pitchFamily="18" charset="0"/>
                <a:cs typeface="Times New Roman" panose="02020603050405020304" pitchFamily="18" charset="0"/>
              </a:rPr>
              <a:t>于</a:t>
            </a:r>
            <a:r>
              <a:rPr lang="en-US" altLang="zh-CN" dirty="0">
                <a:latin typeface="Times New Roman" panose="02020603050405020304" pitchFamily="18" charset="0"/>
                <a:cs typeface="Times New Roman" panose="02020603050405020304" pitchFamily="18" charset="0"/>
              </a:rPr>
              <a:t>1998</a:t>
            </a:r>
            <a:r>
              <a:rPr lang="zh-CN" altLang="en-US" dirty="0">
                <a:latin typeface="Times New Roman" panose="02020603050405020304" pitchFamily="18" charset="0"/>
                <a:cs typeface="Times New Roman" panose="02020603050405020304" pitchFamily="18" charset="0"/>
              </a:rPr>
              <a:t>年提出了“程序统一理论（</a:t>
            </a:r>
            <a:r>
              <a:rPr lang="en-US" altLang="zh-CN" dirty="0">
                <a:latin typeface="Times New Roman" panose="02020603050405020304" pitchFamily="18" charset="0"/>
                <a:cs typeface="Times New Roman" panose="02020603050405020304" pitchFamily="18" charset="0"/>
              </a:rPr>
              <a:t>UTP</a:t>
            </a:r>
            <a:r>
              <a:rPr lang="zh-CN" altLang="en-US" dirty="0">
                <a:latin typeface="Times New Roman" panose="02020603050405020304" pitchFamily="18" charset="0"/>
                <a:cs typeface="Times New Roman" panose="02020603050405020304" pitchFamily="18" charset="0"/>
              </a:rPr>
              <a:t>）”，硬件描述语言</a:t>
            </a:r>
            <a:r>
              <a:rPr lang="en-US" altLang="zh-CN" dirty="0">
                <a:latin typeface="Times New Roman" panose="02020603050405020304" pitchFamily="18" charset="0"/>
                <a:cs typeface="Times New Roman" panose="02020603050405020304" pitchFamily="18" charset="0"/>
              </a:rPr>
              <a:t>Verilog</a:t>
            </a:r>
            <a:r>
              <a:rPr lang="zh-CN" altLang="en-US" dirty="0">
                <a:latin typeface="Times New Roman" panose="02020603050405020304" pitchFamily="18" charset="0"/>
                <a:cs typeface="Times New Roman" panose="02020603050405020304" pitchFamily="18" charset="0"/>
              </a:rPr>
              <a:t>及其他系统语言的统一语义理论，并研究了各语义之间的连接。</a:t>
            </a:r>
            <a:endParaRPr lang="en-US" altLang="zh-CN" dirty="0">
              <a:latin typeface="Times New Roman" panose="02020603050405020304" pitchFamily="18" charset="0"/>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endParaRPr kumimoji="0" lang="zh-CN" altLang="en-US" sz="3000" b="0" i="0" u="none" strike="noStrike" kern="1200" cap="none" spc="0" normalizeH="0" baseline="0" noProof="0" dirty="0">
              <a:ln>
                <a:noFill/>
              </a:ln>
              <a:solidFill>
                <a:sysClr val="window" lastClr="FFFFFF"/>
              </a:solidFill>
              <a:effectLst/>
              <a:uLnTx/>
              <a:uFillTx/>
              <a:latin typeface="Corbel"/>
              <a:ea typeface="宋体" panose="02010600030101010101" pitchFamily="2" charset="-122"/>
            </a:endParaRPr>
          </a:p>
        </p:txBody>
      </p:sp>
    </p:spTree>
    <p:extLst>
      <p:ext uri="{BB962C8B-B14F-4D97-AF65-F5344CB8AC3E}">
        <p14:creationId xmlns:p14="http://schemas.microsoft.com/office/powerpoint/2010/main" val="34658705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46" y="323930"/>
            <a:ext cx="9398842" cy="784411"/>
          </a:xfrm>
        </p:spPr>
        <p:txBody>
          <a:bodyPr/>
          <a:lstStyle/>
          <a:p>
            <a:r>
              <a:rPr lang="en-US" altLang="zh-CN" dirty="0" smtClean="0"/>
              <a:t> </a:t>
            </a:r>
            <a:r>
              <a:rPr lang="en-US" altLang="zh-CN" dirty="0"/>
              <a:t>8 </a:t>
            </a:r>
            <a:r>
              <a:rPr lang="zh-CN" altLang="en-US" dirty="0"/>
              <a:t>研究与应用展望</a:t>
            </a:r>
          </a:p>
        </p:txBody>
      </p:sp>
      <p:sp>
        <p:nvSpPr>
          <p:cNvPr id="4" name="内容占位符 2"/>
          <p:cNvSpPr txBox="1">
            <a:spLocks/>
          </p:cNvSpPr>
          <p:nvPr/>
        </p:nvSpPr>
        <p:spPr>
          <a:xfrm>
            <a:off x="484746" y="1417433"/>
            <a:ext cx="11273665" cy="450684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zh-CN" altLang="en-US" sz="30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在各种软件和计算机规范中采用形式化方法的描述</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。例如：</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RBAC 2004</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规范中采用了形式化规范语言</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W3C</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WSDL 2.0</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规范（</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2005</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W3C</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XQuery 1.0 and</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1" i="0" u="none" strike="noStrike" kern="1200" cap="none" spc="0" normalizeH="0" baseline="0" noProof="0" dirty="0" err="1"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XPath</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2.0 Formal Semantics</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（结构化操作语义，</a:t>
            </a:r>
            <a:r>
              <a:rPr kumimoji="0" lang="en-US" altLang="zh-CN"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2005</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原因是采用朴素的非形式方式，规范中常常存在许多漏洞，存在许多不一致的或者不准确</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地方</a:t>
            </a:r>
            <a:endParaRPr kumimoji="0" lang="zh-CN" altLang="en-US" sz="26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3887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746" y="1108341"/>
            <a:ext cx="10989950" cy="5525036"/>
          </a:xfrm>
        </p:spPr>
        <p:txBody>
          <a:bodyPr>
            <a:noAutofit/>
          </a:bodyPr>
          <a:lstStyle/>
          <a:p>
            <a:pPr marL="411480" lvl="0" defTabSz="914400">
              <a:spcBef>
                <a:spcPts val="700"/>
              </a:spcBef>
              <a:buClr>
                <a:srgbClr val="D6ECFF"/>
              </a:buClr>
              <a:buSzPct val="95000"/>
              <a:buFont typeface="Wingdings"/>
              <a:buChar char=""/>
              <a:defRPr/>
            </a:pPr>
            <a:r>
              <a:rPr lang="en-US" altLang="zh-CN" sz="2400" b="1" dirty="0">
                <a:solidFill>
                  <a:sysClr val="window" lastClr="FFFFFF"/>
                </a:solidFill>
                <a:latin typeface="Corbel"/>
                <a:cs typeface="+mn-cs"/>
              </a:rPr>
              <a:t> </a:t>
            </a:r>
            <a:r>
              <a:rPr lang="zh-CN" altLang="en-US" sz="2400" b="1" dirty="0">
                <a:solidFill>
                  <a:srgbClr val="FFC000"/>
                </a:solidFill>
                <a:latin typeface="Corbel"/>
                <a:cs typeface="+mn-cs"/>
              </a:rPr>
              <a:t>用形式化方法研究各种复杂的系统问题</a:t>
            </a:r>
            <a:endParaRPr lang="en-US" altLang="zh-CN" sz="2400" b="1" dirty="0">
              <a:solidFill>
                <a:srgbClr val="FFC000"/>
              </a:solidFill>
              <a:latin typeface="Corbel"/>
              <a:cs typeface="+mn-cs"/>
            </a:endParaRPr>
          </a:p>
          <a:p>
            <a:pPr marL="397764" lvl="1" indent="0" defTabSz="914400">
              <a:spcBef>
                <a:spcPts val="0"/>
              </a:spcBef>
              <a:buClr>
                <a:srgbClr val="D6ECFF"/>
              </a:buClr>
              <a:buSzTx/>
              <a:buNone/>
              <a:defRPr/>
            </a:pPr>
            <a:r>
              <a:rPr lang="zh-CN" altLang="en-US" sz="2400" b="1" dirty="0">
                <a:solidFill>
                  <a:prstClr val="white"/>
                </a:solidFill>
                <a:latin typeface="Corbel"/>
                <a:cs typeface="+mn-cs"/>
              </a:rPr>
              <a:t>尽管当前对大型</a:t>
            </a:r>
            <a:r>
              <a:rPr lang="zh-CN" altLang="en-US" sz="2400" b="1" dirty="0">
                <a:solidFill>
                  <a:srgbClr val="FFFF00"/>
                </a:solidFill>
                <a:latin typeface="Corbel"/>
                <a:cs typeface="+mn-cs"/>
              </a:rPr>
              <a:t>复杂的系统进行完整的形式化验证还不现实</a:t>
            </a:r>
            <a:r>
              <a:rPr lang="zh-CN" altLang="en-US" sz="2400" b="1" dirty="0">
                <a:solidFill>
                  <a:prstClr val="white"/>
                </a:solidFill>
                <a:latin typeface="Corbel"/>
                <a:cs typeface="+mn-cs"/>
              </a:rPr>
              <a:t>，但把形式化技术应用于大型复杂系统的关键部分确实是一个有效的实用策略。</a:t>
            </a:r>
            <a:r>
              <a:rPr lang="zh-CN" altLang="en-US" sz="2400" b="1" dirty="0">
                <a:solidFill>
                  <a:srgbClr val="FFFF00"/>
                </a:solidFill>
                <a:latin typeface="Corbel"/>
                <a:cs typeface="+mn-cs"/>
              </a:rPr>
              <a:t>目前，有效的模型检验和定理证明技术已成为硬件验证中传统仿真技术的补充，而软件开发工程师们开始使用更为严格的形式化规格及验证技术，成功地完成了过程控制领域工业规模系统的设计，通信系统中大量的安全可靠通信协议得到了测试和检验。</a:t>
            </a:r>
          </a:p>
          <a:p>
            <a:pPr marL="740664" lvl="1" defTabSz="914400">
              <a:spcBef>
                <a:spcPct val="20000"/>
              </a:spcBef>
              <a:buClr>
                <a:srgbClr val="EA157A"/>
              </a:buClr>
              <a:buSzPct val="90000"/>
              <a:buFont typeface="Wingdings"/>
              <a:buChar char=""/>
              <a:defRPr/>
            </a:pPr>
            <a:r>
              <a:rPr lang="en-US" altLang="zh-CN" sz="2400" dirty="0">
                <a:solidFill>
                  <a:sysClr val="window" lastClr="FFFFFF"/>
                </a:solidFill>
                <a:latin typeface="Corbel"/>
                <a:cs typeface="+mn-cs"/>
              </a:rPr>
              <a:t> </a:t>
            </a:r>
            <a:r>
              <a:rPr lang="zh-CN" altLang="en-US" sz="2400" dirty="0">
                <a:solidFill>
                  <a:sysClr val="window" lastClr="FFFFFF"/>
                </a:solidFill>
                <a:latin typeface="Corbel"/>
                <a:cs typeface="+mn-cs"/>
              </a:rPr>
              <a:t>研究各种网络规范和安全规范</a:t>
            </a:r>
            <a:endParaRPr lang="zh-CN" altLang="en-US" sz="2400" dirty="0">
              <a:solidFill>
                <a:sysClr val="window" lastClr="FFFFFF"/>
              </a:solidFill>
              <a:latin typeface="Times New Roman" panose="02020603050405020304" pitchFamily="18" charset="0"/>
              <a:cs typeface="Times New Roman" panose="02020603050405020304" pitchFamily="18" charset="0"/>
            </a:endParaRPr>
          </a:p>
          <a:p>
            <a:pPr marL="740664" lvl="1" defTabSz="914400">
              <a:spcBef>
                <a:spcPct val="20000"/>
              </a:spcBef>
              <a:buClr>
                <a:srgbClr val="EA157A"/>
              </a:buClr>
              <a:buSzPct val="90000"/>
              <a:buFont typeface="Wingdings"/>
              <a:buChar char=""/>
              <a:defRPr/>
            </a:pPr>
            <a:r>
              <a:rPr lang="en-US" altLang="zh-CN" sz="2400" dirty="0">
                <a:solidFill>
                  <a:sysClr val="window" lastClr="FFFFFF"/>
                </a:solidFill>
                <a:latin typeface="Times New Roman" panose="02020603050405020304" pitchFamily="18" charset="0"/>
                <a:cs typeface="Times New Roman" panose="02020603050405020304" pitchFamily="18" charset="0"/>
              </a:rPr>
              <a:t> </a:t>
            </a:r>
            <a:r>
              <a:rPr lang="zh-CN" altLang="en-US" sz="2400" dirty="0">
                <a:solidFill>
                  <a:sysClr val="window" lastClr="FFFFFF"/>
                </a:solidFill>
                <a:latin typeface="Times New Roman" panose="02020603050405020304" pitchFamily="18" charset="0"/>
                <a:cs typeface="Times New Roman" panose="02020603050405020304" pitchFamily="18" charset="0"/>
              </a:rPr>
              <a:t>研究程序设计语言和其他复杂的软件规范的形式化模型和语义</a:t>
            </a:r>
          </a:p>
          <a:p>
            <a:pPr marL="740664" lvl="1" defTabSz="914400">
              <a:spcBef>
                <a:spcPct val="20000"/>
              </a:spcBef>
              <a:buClr>
                <a:srgbClr val="EA157A"/>
              </a:buClr>
              <a:buSzPct val="90000"/>
              <a:buFont typeface="Wingdings"/>
              <a:buChar char=""/>
              <a:defRPr/>
            </a:pPr>
            <a:r>
              <a:rPr lang="en-US" altLang="zh-CN" sz="2400" dirty="0">
                <a:solidFill>
                  <a:sysClr val="window" lastClr="FFFFFF"/>
                </a:solidFill>
                <a:latin typeface="Times New Roman" panose="02020603050405020304" pitchFamily="18" charset="0"/>
                <a:cs typeface="Times New Roman" panose="02020603050405020304" pitchFamily="18" charset="0"/>
              </a:rPr>
              <a:t> </a:t>
            </a:r>
            <a:r>
              <a:rPr lang="zh-CN" altLang="en-US" sz="2400" dirty="0">
                <a:solidFill>
                  <a:sysClr val="window" lastClr="FFFFFF"/>
                </a:solidFill>
                <a:latin typeface="Times New Roman" panose="02020603050405020304" pitchFamily="18" charset="0"/>
                <a:cs typeface="Times New Roman" panose="02020603050405020304" pitchFamily="18" charset="0"/>
              </a:rPr>
              <a:t>基于形式化模型的程序分析工具在</a:t>
            </a:r>
            <a:r>
              <a:rPr lang="en-US" altLang="zh-CN" sz="2400" b="1" dirty="0">
                <a:solidFill>
                  <a:sysClr val="window" lastClr="FFFFFF"/>
                </a:solidFill>
                <a:latin typeface="Times New Roman" panose="02020603050405020304" pitchFamily="18" charset="0"/>
                <a:cs typeface="Times New Roman" panose="02020603050405020304" pitchFamily="18" charset="0"/>
              </a:rPr>
              <a:t>Windows 2000</a:t>
            </a:r>
            <a:r>
              <a:rPr lang="zh-CN" altLang="en-US" sz="2400" b="1" dirty="0">
                <a:solidFill>
                  <a:sysClr val="window" lastClr="FFFFFF"/>
                </a:solidFill>
                <a:latin typeface="Times New Roman" panose="02020603050405020304" pitchFamily="18" charset="0"/>
                <a:cs typeface="Times New Roman" panose="02020603050405020304" pitchFamily="18" charset="0"/>
              </a:rPr>
              <a:t>发布版本的源代码中</a:t>
            </a:r>
            <a:r>
              <a:rPr lang="zh-CN" altLang="en-US" sz="2400" dirty="0">
                <a:solidFill>
                  <a:sysClr val="window" lastClr="FFFFFF"/>
                </a:solidFill>
                <a:latin typeface="Times New Roman" panose="02020603050405020304" pitchFamily="18" charset="0"/>
                <a:cs typeface="Times New Roman" panose="02020603050405020304" pitchFamily="18" charset="0"/>
              </a:rPr>
              <a:t>找出了数以万计的错误和漏洞</a:t>
            </a:r>
          </a:p>
          <a:p>
            <a:pPr marL="740664" lvl="1" defTabSz="914400">
              <a:spcBef>
                <a:spcPct val="20000"/>
              </a:spcBef>
              <a:buClr>
                <a:srgbClr val="EA157A"/>
              </a:buClr>
              <a:buSzPct val="90000"/>
              <a:buFont typeface="Wingdings"/>
              <a:buChar char=""/>
              <a:defRPr/>
            </a:pPr>
            <a:r>
              <a:rPr lang="en-US" altLang="zh-CN" sz="2400" dirty="0">
                <a:solidFill>
                  <a:sysClr val="window" lastClr="FFFFFF"/>
                </a:solidFill>
                <a:latin typeface="Corbel"/>
                <a:cs typeface="+mn-cs"/>
              </a:rPr>
              <a:t> </a:t>
            </a:r>
            <a:r>
              <a:rPr lang="zh-CN" altLang="en-US" sz="2400" dirty="0">
                <a:solidFill>
                  <a:sysClr val="window" lastClr="FFFFFF"/>
                </a:solidFill>
                <a:latin typeface="Corbel"/>
                <a:cs typeface="+mn-cs"/>
              </a:rPr>
              <a:t>等等</a:t>
            </a:r>
          </a:p>
          <a:p>
            <a:endParaRPr lang="zh-CN" altLang="en-US" sz="2400" dirty="0"/>
          </a:p>
        </p:txBody>
      </p:sp>
      <p:sp>
        <p:nvSpPr>
          <p:cNvPr id="4" name="标题 1"/>
          <p:cNvSpPr>
            <a:spLocks noGrp="1"/>
          </p:cNvSpPr>
          <p:nvPr>
            <p:ph type="title"/>
          </p:nvPr>
        </p:nvSpPr>
        <p:spPr>
          <a:xfrm>
            <a:off x="484746" y="323930"/>
            <a:ext cx="9398842" cy="784411"/>
          </a:xfrm>
        </p:spPr>
        <p:txBody>
          <a:bodyPr/>
          <a:lstStyle/>
          <a:p>
            <a:r>
              <a:rPr lang="en-US" altLang="zh-CN" dirty="0" smtClean="0"/>
              <a:t> </a:t>
            </a:r>
            <a:r>
              <a:rPr lang="en-US" altLang="zh-CN" dirty="0"/>
              <a:t>8 </a:t>
            </a:r>
            <a:r>
              <a:rPr lang="zh-CN" altLang="en-US" dirty="0"/>
              <a:t>研究与应用展望</a:t>
            </a:r>
          </a:p>
        </p:txBody>
      </p:sp>
    </p:spTree>
    <p:extLst>
      <p:ext uri="{BB962C8B-B14F-4D97-AF65-F5344CB8AC3E}">
        <p14:creationId xmlns:p14="http://schemas.microsoft.com/office/powerpoint/2010/main" val="1641785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en-US" altLang="zh-CN" dirty="0"/>
              <a:t>8 </a:t>
            </a:r>
            <a:r>
              <a:rPr lang="zh-CN" altLang="en-US" dirty="0"/>
              <a:t>研究与应用展望</a:t>
            </a:r>
            <a:br>
              <a:rPr lang="zh-CN" altLang="en-US" dirty="0"/>
            </a:br>
            <a:endParaRPr lang="zh-CN" altLang="en-US" dirty="0"/>
          </a:p>
        </p:txBody>
      </p:sp>
      <p:sp>
        <p:nvSpPr>
          <p:cNvPr id="4" name="内容占位符 2"/>
          <p:cNvSpPr txBox="1">
            <a:spLocks/>
          </p:cNvSpPr>
          <p:nvPr/>
        </p:nvSpPr>
        <p:spPr>
          <a:xfrm>
            <a:off x="189782" y="1242204"/>
            <a:ext cx="11898702" cy="5132718"/>
          </a:xfrm>
          <a:prstGeom prst="rect">
            <a:avLst/>
          </a:prstGeom>
        </p:spPr>
        <p:txBody>
          <a:bodyPr vert="horz">
            <a:normAutofit fontScale="925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近年来，</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形式化方法已经在国外轨道交通信号系统的开发中得到了广泛的应用，如</a:t>
            </a:r>
            <a:endPar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1" indent="-342900">
              <a:spcBef>
                <a:spcPts val="700"/>
              </a:spcBef>
              <a:buClr>
                <a:srgbClr val="D6ECFF"/>
              </a:buClr>
              <a:buSzPct val="95000"/>
              <a:buFont typeface="Wingdings"/>
              <a:buChar char=""/>
              <a:defRPr/>
            </a:pP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法国巴黎</a:t>
            </a:r>
            <a:r>
              <a:rPr kumimoji="0" 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1998</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年投入使用的</a:t>
            </a:r>
            <a:r>
              <a:rPr kumimoji="0" lang="en-US" sz="2600" b="0" i="0" u="none" strike="noStrike" kern="1200" cap="none" spc="0" normalizeH="0" baseline="0" noProof="0" dirty="0" err="1" smtClean="0">
                <a:ln>
                  <a:noFill/>
                </a:ln>
                <a:solidFill>
                  <a:sysClr val="window" lastClr="FFFFFF"/>
                </a:solidFill>
                <a:effectLst/>
                <a:uLnTx/>
                <a:uFillTx/>
                <a:latin typeface="Times New Roman" panose="02020603050405020304" pitchFamily="18" charset="0"/>
                <a:cs typeface="Times New Roman" panose="02020603050405020304" pitchFamily="18" charset="0"/>
              </a:rPr>
              <a:t>Metero</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系统可以在复杂的交通中实现无人驾驶，</a:t>
            </a:r>
            <a:r>
              <a:rPr kumimoji="0" lang="en-US" sz="2600" b="1" i="0" u="none" strike="noStrike" kern="1200" cap="none" spc="0" normalizeH="0" baseline="0" noProof="0" dirty="0" err="1" smtClean="0">
                <a:ln>
                  <a:noFill/>
                </a:ln>
                <a:solidFill>
                  <a:srgbClr val="FFC000"/>
                </a:solidFill>
                <a:effectLst/>
                <a:uLnTx/>
                <a:uFillTx/>
                <a:latin typeface="Times New Roman" panose="02020603050405020304" pitchFamily="18" charset="0"/>
                <a:cs typeface="Times New Roman" panose="02020603050405020304" pitchFamily="18" charset="0"/>
              </a:rPr>
              <a:t>Metero</a:t>
            </a:r>
            <a:r>
              <a:rPr kumimoji="0" lang="zh-CN" altLang="en-US"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首次成功地将形式化</a:t>
            </a:r>
            <a:r>
              <a:rPr kumimoji="0" lang="en-US" sz="2600" b="1" i="0" u="none" strike="noStrike" kern="1200" cap="none" spc="0" normalizeH="0" baseline="0" noProof="0" dirty="0" smtClean="0">
                <a:ln>
                  <a:noFill/>
                </a:ln>
                <a:solidFill>
                  <a:srgbClr val="FFC000"/>
                </a:solidFill>
                <a:effectLst/>
                <a:uLnTx/>
                <a:uFillTx/>
                <a:latin typeface="Times New Roman" panose="02020603050405020304" pitchFamily="18" charset="0"/>
                <a:cs typeface="Times New Roman" panose="02020603050405020304" pitchFamily="18" charset="0"/>
              </a:rPr>
              <a:t>B</a:t>
            </a:r>
            <a:r>
              <a:rPr kumimoji="0" lang="zh-CN" altLang="en-US" sz="26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方法应用到轨道交通信号系统</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，所有错误在开发阶段都能被完全检测出，而且在无需单元测试的情况下即可实现有效性验证过程；</a:t>
            </a:r>
            <a:endPar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1" indent="-342900">
              <a:spcBef>
                <a:spcPts val="700"/>
              </a:spcBef>
              <a:buClr>
                <a:srgbClr val="D6ECFF"/>
              </a:buClr>
              <a:buSzPct val="95000"/>
              <a:buFont typeface="Wingdings"/>
              <a:buChar char=""/>
              <a:defRPr/>
            </a:pP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法国的</a:t>
            </a:r>
            <a:r>
              <a:rPr kumimoji="0" 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SACEM</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项目在巴黎地铁的车速控制软件开发生命周期中采取了形式化方法，将</a:t>
            </a:r>
            <a:r>
              <a:rPr kumimoji="0" lang="en-US" sz="2600" b="0" i="0" u="none" strike="noStrike" kern="1200" cap="none" spc="0" normalizeH="0" baseline="0" noProof="0" dirty="0" smtClean="0">
                <a:ln>
                  <a:noFill/>
                </a:ln>
                <a:solidFill>
                  <a:srgbClr val="FFC000"/>
                </a:solidFill>
                <a:effectLst/>
                <a:uLnTx/>
                <a:uFillTx/>
                <a:latin typeface="Times New Roman" panose="02020603050405020304" pitchFamily="18" charset="0"/>
                <a:cs typeface="Times New Roman" panose="02020603050405020304" pitchFamily="18" charset="0"/>
              </a:rPr>
              <a:t>B</a:t>
            </a:r>
            <a:r>
              <a:rPr kumimoji="0" lang="zh-CN" altLang="en-US" sz="2600" b="0"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语言方法与单编码处理器</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相结合，并取得了良好效果；</a:t>
            </a:r>
            <a:endPar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1" indent="-342900">
              <a:spcBef>
                <a:spcPts val="700"/>
              </a:spcBef>
              <a:buClr>
                <a:srgbClr val="D6ECFF"/>
              </a:buClr>
              <a:buSzPct val="95000"/>
              <a:buFont typeface="Wingdings"/>
              <a:buChar char=""/>
              <a:defRPr/>
            </a:pPr>
            <a:r>
              <a:rPr kumimoji="0" 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Hansen</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对丹麦的铁路信号控制系统进行了</a:t>
            </a:r>
            <a:r>
              <a:rPr kumimoji="0" 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VDM</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建模，其中包括对轨道拓扑逻辑的图形化表示和安全规范的逻辑条件；</a:t>
            </a:r>
            <a:r>
              <a:rPr kumimoji="0" 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cs typeface="Times New Roman" panose="02020603050405020304" pitchFamily="18" charset="0"/>
              </a:rPr>
              <a:t>Wong</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sz="2600" b="0" i="0" u="none" strike="noStrike" kern="1200" cap="none" spc="0" normalizeH="0" baseline="0" noProof="0" dirty="0" err="1" smtClean="0">
                <a:ln>
                  <a:noFill/>
                </a:ln>
                <a:solidFill>
                  <a:sysClr val="window" lastClr="FFFFFF"/>
                </a:solidFill>
                <a:effectLst/>
                <a:uLnTx/>
                <a:uFillTx/>
                <a:latin typeface="Times New Roman" panose="02020603050405020304" pitchFamily="18" charset="0"/>
                <a:cs typeface="Times New Roman" panose="02020603050405020304" pitchFamily="18" charset="0"/>
              </a:rPr>
              <a:t>Monigel</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分别用图形和逻辑对轨道拓扑结构进行了形式化描述。</a:t>
            </a:r>
            <a:endPar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1" i="0" u="none" strike="noStrike" kern="1200" cap="none" spc="0" normalizeH="0" baseline="0" noProof="0" dirty="0" smtClean="0">
                <a:ln>
                  <a:noFill/>
                </a:ln>
                <a:solidFill>
                  <a:srgbClr val="FFC000"/>
                </a:solidFill>
                <a:effectLst/>
                <a:uLnTx/>
                <a:uFillTx/>
                <a:latin typeface="Corbel"/>
                <a:ea typeface="宋体" panose="02010600030101010101" pitchFamily="2" charset="-122"/>
              </a:rPr>
              <a:t>实践表明，由于软件形式化方法的可验证性强、安全性高，目前已经受到了信号系统研发领域的高度重视。</a:t>
            </a:r>
            <a:endParaRPr kumimoji="0" lang="zh-CN" altLang="en-US" sz="3000" b="1" i="0" u="none" strike="noStrike" kern="1200" cap="none" spc="0" normalizeH="0" baseline="0" noProof="0" dirty="0">
              <a:ln>
                <a:noFill/>
              </a:ln>
              <a:solidFill>
                <a:srgbClr val="FFC000"/>
              </a:solidFill>
              <a:effectLst/>
              <a:uLnTx/>
              <a:uFillTx/>
              <a:latin typeface="Corbel"/>
              <a:ea typeface="宋体" panose="02010600030101010101" pitchFamily="2" charset="-122"/>
            </a:endParaRPr>
          </a:p>
        </p:txBody>
      </p:sp>
    </p:spTree>
    <p:extLst>
      <p:ext uri="{BB962C8B-B14F-4D97-AF65-F5344CB8AC3E}">
        <p14:creationId xmlns:p14="http://schemas.microsoft.com/office/powerpoint/2010/main" val="6474171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1779" y="1837426"/>
            <a:ext cx="8151962" cy="1323439"/>
          </a:xfrm>
          <a:prstGeom prst="rect">
            <a:avLst/>
          </a:prstGeom>
          <a:noFill/>
        </p:spPr>
        <p:txBody>
          <a:bodyPr wrap="square" rtlCol="0">
            <a:spAutoFit/>
          </a:bodyPr>
          <a:lstStyle/>
          <a:p>
            <a:pPr algn="ctr"/>
            <a:r>
              <a:rPr lang="en-US" altLang="zh-CN" sz="8000" dirty="0" smtClean="0">
                <a:solidFill>
                  <a:srgbClr val="FF0000"/>
                </a:solidFill>
                <a:latin typeface="Times New Roman" panose="02020603050405020304" pitchFamily="18" charset="0"/>
                <a:cs typeface="Times New Roman" panose="02020603050405020304" pitchFamily="18" charset="0"/>
              </a:rPr>
              <a:t>Thanks</a:t>
            </a:r>
            <a:r>
              <a:rPr lang="zh-CN" altLang="en-US" sz="8000" dirty="0" smtClean="0">
                <a:solidFill>
                  <a:srgbClr val="FF0000"/>
                </a:solidFill>
                <a:latin typeface="Times New Roman" panose="02020603050405020304" pitchFamily="18" charset="0"/>
                <a:cs typeface="Times New Roman" panose="02020603050405020304" pitchFamily="18" charset="0"/>
              </a:rPr>
              <a:t>！</a:t>
            </a:r>
            <a:endParaRPr lang="en-US" altLang="zh-CN" sz="8000" dirty="0" smtClean="0">
              <a:solidFill>
                <a:srgbClr val="FF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001779" y="4638625"/>
            <a:ext cx="1707579" cy="1705673"/>
          </a:xfrm>
          <a:prstGeom prst="rect">
            <a:avLst/>
          </a:prstGeom>
        </p:spPr>
      </p:pic>
      <p:sp>
        <p:nvSpPr>
          <p:cNvPr id="4" name="文本框 3"/>
          <p:cNvSpPr txBox="1"/>
          <p:nvPr/>
        </p:nvSpPr>
        <p:spPr>
          <a:xfrm>
            <a:off x="3709358" y="4560988"/>
            <a:ext cx="7936303" cy="1477328"/>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王小平</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同济大学  电子与信息工程学院计算机科学与技术系</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上海市曹安公路</a:t>
            </a:r>
            <a:r>
              <a:rPr lang="en-US" altLang="zh-CN" dirty="0" smtClean="0">
                <a:latin typeface="Times New Roman" panose="02020603050405020304" pitchFamily="18" charset="0"/>
                <a:cs typeface="Times New Roman" panose="02020603050405020304" pitchFamily="18" charset="0"/>
              </a:rPr>
              <a:t>4800</a:t>
            </a:r>
            <a:r>
              <a:rPr lang="zh-CN" altLang="en-US" dirty="0" smtClean="0">
                <a:latin typeface="Times New Roman" panose="02020603050405020304" pitchFamily="18" charset="0"/>
                <a:cs typeface="Times New Roman" panose="02020603050405020304" pitchFamily="18" charset="0"/>
              </a:rPr>
              <a:t>号，同济大学嘉定校区，邮编：</a:t>
            </a:r>
            <a:r>
              <a:rPr lang="en-US" altLang="zh-CN" dirty="0" smtClean="0">
                <a:latin typeface="Times New Roman" panose="02020603050405020304" pitchFamily="18" charset="0"/>
                <a:cs typeface="Times New Roman" panose="02020603050405020304" pitchFamily="18" charset="0"/>
              </a:rPr>
              <a:t>201804</a:t>
            </a:r>
          </a:p>
          <a:p>
            <a:r>
              <a:rPr lang="zh-CN" altLang="en-US" dirty="0" smtClean="0">
                <a:latin typeface="Times New Roman" panose="02020603050405020304" pitchFamily="18" charset="0"/>
                <a:cs typeface="Times New Roman" panose="02020603050405020304" pitchFamily="18" charset="0"/>
              </a:rPr>
              <a:t>电子邮件：</a:t>
            </a:r>
            <a:r>
              <a:rPr lang="en-US" altLang="zh-CN" dirty="0" smtClean="0">
                <a:latin typeface="Times New Roman" panose="02020603050405020304" pitchFamily="18" charset="0"/>
                <a:cs typeface="Times New Roman" panose="02020603050405020304" pitchFamily="18" charset="0"/>
                <a:hlinkClick r:id="rId3"/>
              </a:rPr>
              <a:t>xpwang01@163.com</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手机：</a:t>
            </a:r>
            <a:r>
              <a:rPr lang="en-US" altLang="zh-CN" dirty="0" smtClean="0">
                <a:latin typeface="Times New Roman" panose="02020603050405020304" pitchFamily="18" charset="0"/>
                <a:cs typeface="Times New Roman" panose="02020603050405020304" pitchFamily="18" charset="0"/>
              </a:rPr>
              <a:t>13918869281</a:t>
            </a:r>
          </a:p>
        </p:txBody>
      </p:sp>
    </p:spTree>
    <p:extLst>
      <p:ext uri="{BB962C8B-B14F-4D97-AF65-F5344CB8AC3E}">
        <p14:creationId xmlns:p14="http://schemas.microsoft.com/office/powerpoint/2010/main" val="390791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237477" cy="838200"/>
          </a:xfrm>
        </p:spPr>
        <p:txBody>
          <a:bodyPr/>
          <a:lstStyle/>
          <a:p>
            <a:r>
              <a:rPr lang="en-US" altLang="zh-CN" dirty="0" smtClean="0">
                <a:solidFill>
                  <a:schemeClr val="accent2">
                    <a:lumMod val="40000"/>
                    <a:lumOff val="60000"/>
                  </a:schemeClr>
                </a:solidFill>
              </a:rPr>
              <a:t>1 </a:t>
            </a:r>
            <a:r>
              <a:rPr lang="zh-CN" altLang="en-US" dirty="0" smtClean="0">
                <a:solidFill>
                  <a:schemeClr val="accent2">
                    <a:lumMod val="40000"/>
                    <a:lumOff val="60000"/>
                  </a:schemeClr>
                </a:solidFill>
              </a:rPr>
              <a:t>形式化方法概述</a:t>
            </a:r>
            <a:endParaRPr lang="zh-CN" altLang="en-US" dirty="0">
              <a:solidFill>
                <a:schemeClr val="accent2">
                  <a:lumMod val="40000"/>
                  <a:lumOff val="60000"/>
                </a:schemeClr>
              </a:solidFill>
            </a:endParaRPr>
          </a:p>
        </p:txBody>
      </p:sp>
      <p:sp>
        <p:nvSpPr>
          <p:cNvPr id="4" name="内容占位符 2"/>
          <p:cNvSpPr txBox="1">
            <a:spLocks/>
          </p:cNvSpPr>
          <p:nvPr/>
        </p:nvSpPr>
        <p:spPr>
          <a:xfrm>
            <a:off x="342033" y="1290918"/>
            <a:ext cx="11778080" cy="5178893"/>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None/>
              <a:tabLst/>
              <a:defRPr/>
            </a:pP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形式化方法研究如何把（具有清晰的数学基础的）严格性（描述形式、技术和过程等）融入软件开发的各个阶段：</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en-US" altLang="zh-CN"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Specification</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（规格）</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：采用具有严格定义的形式和语义的记法形式，描</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述软件设计（和实现）</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Reasoning and Analysis</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（推理和分析）</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：对形式化规范进行分析和推理，</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确定它们的各种静态和动态性质</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是否具有一致性和完整性，有没有矛盾，有没有遗漏？</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运行中不会出现某些不能容忍的状态（死锁、活锁等）</a:t>
            </a:r>
          </a:p>
          <a:p>
            <a:pPr marL="740664" marR="0" lvl="1" indent="-285750" algn="l" defTabSz="914400" rtl="0" eaLnBrk="1" fontAlgn="auto" latinLnBrk="0" hangingPunct="1">
              <a:lnSpc>
                <a:spcPct val="100000"/>
              </a:lnSpc>
              <a:spcBef>
                <a:spcPct val="20000"/>
              </a:spcBef>
              <a:spcAft>
                <a:spcPts val="0"/>
              </a:spcAft>
              <a:buClr>
                <a:srgbClr val="EA157A"/>
              </a:buClr>
              <a:buSzPct val="90000"/>
              <a:buFont typeface="Wingdings"/>
              <a:buChar char=""/>
              <a:tabLst/>
              <a:defRPr/>
            </a:pPr>
            <a:r>
              <a:rPr kumimoji="0" lang="en-US" altLang="zh-CN"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找出其中的错误和缺陷等</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Refinement</a:t>
            </a:r>
            <a:r>
              <a:rPr kumimoji="0" lang="zh-CN" altLang="en-US" sz="3000" b="1" i="0" u="none" strike="noStrike" kern="1200" cap="none" spc="0" normalizeH="0" baseline="0" noProof="0" dirty="0" smtClean="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（精化）</a:t>
            </a:r>
            <a:r>
              <a:rPr kumimoji="0" lang="zh-CN" altLang="en-US" sz="3000" b="1"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：从抽象的高层描述，严格保证语义一致地推导出更</a:t>
            </a:r>
            <a:r>
              <a:rPr kumimoji="0" lang="zh-CN" altLang="en-US" sz="3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接近实现的包含更多细节的规范，最终得到正确实现了高层规范的可运行的程序（逐步求精技术的严格化，另一些软件技术也可以看作精化）</a:t>
            </a:r>
          </a:p>
          <a:p>
            <a:pPr marL="411480" marR="0" lvl="0" indent="-342900" algn="l" defTabSz="914400" rtl="0" eaLnBrk="1" fontAlgn="auto" latinLnBrk="0" hangingPunct="1">
              <a:lnSpc>
                <a:spcPct val="100000"/>
              </a:lnSpc>
              <a:spcBef>
                <a:spcPts val="700"/>
              </a:spcBef>
              <a:spcAft>
                <a:spcPts val="0"/>
              </a:spcAft>
              <a:buClr>
                <a:srgbClr val="D6ECFF"/>
              </a:buClr>
              <a:buSzPct val="95000"/>
              <a:buFont typeface="Wingdings"/>
              <a:buChar char=""/>
              <a:tabLst/>
              <a:defRPr/>
            </a:pPr>
            <a:r>
              <a:rPr kumimoji="0" lang="en-US" altLang="zh-CN"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 </a:t>
            </a:r>
            <a:r>
              <a:rPr kumimoji="0" lang="zh-CN" altLang="en-US" sz="3000" b="0" i="0" u="none" strike="noStrike" kern="1200" cap="none" spc="0" normalizeH="0" baseline="0" noProof="0" dirty="0" smtClean="0">
                <a:ln>
                  <a:noFill/>
                </a:ln>
                <a:solidFill>
                  <a:sysClr val="window" lastClr="FFFFFF"/>
                </a:solidFill>
                <a:effectLst/>
                <a:uLnTx/>
                <a:uFillTx/>
                <a:latin typeface="Corbel"/>
                <a:ea typeface="宋体" panose="02010600030101010101" pitchFamily="2" charset="-122"/>
              </a:rPr>
              <a:t>等等</a:t>
            </a:r>
            <a:endParaRPr kumimoji="0" lang="zh-CN" altLang="en-US" sz="3000" b="0" i="0" u="none" strike="noStrike" kern="1200" cap="none" spc="0" normalizeH="0" baseline="0" noProof="0" dirty="0">
              <a:ln>
                <a:noFill/>
              </a:ln>
              <a:solidFill>
                <a:sysClr val="window" lastClr="FFFFFF"/>
              </a:solidFill>
              <a:effectLst/>
              <a:uLnTx/>
              <a:uFillTx/>
              <a:latin typeface="Corbel"/>
              <a:ea typeface="宋体" panose="02010600030101010101" pitchFamily="2" charset="-122"/>
            </a:endParaRPr>
          </a:p>
        </p:txBody>
      </p:sp>
    </p:spTree>
    <p:extLst>
      <p:ext uri="{BB962C8B-B14F-4D97-AF65-F5344CB8AC3E}">
        <p14:creationId xmlns:p14="http://schemas.microsoft.com/office/powerpoint/2010/main" val="3417538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05095"/>
          </a:xfrm>
        </p:spPr>
        <p:txBody>
          <a:bodyPr/>
          <a:lstStyle/>
          <a:p>
            <a:r>
              <a:rPr lang="en-US" altLang="zh-CN" dirty="0" smtClean="0">
                <a:solidFill>
                  <a:schemeClr val="accent2">
                    <a:lumMod val="40000"/>
                    <a:lumOff val="60000"/>
                  </a:schemeClr>
                </a:solidFill>
                <a:latin typeface="+mn-ea"/>
                <a:ea typeface="+mn-ea"/>
              </a:rPr>
              <a:t>1 </a:t>
            </a:r>
            <a:r>
              <a:rPr lang="zh-CN" altLang="en-US" dirty="0" smtClean="0">
                <a:solidFill>
                  <a:schemeClr val="accent2">
                    <a:lumMod val="40000"/>
                    <a:lumOff val="60000"/>
                  </a:schemeClr>
                </a:solidFill>
                <a:latin typeface="+mn-ea"/>
                <a:ea typeface="+mn-ea"/>
              </a:rPr>
              <a:t>形式化方法概述</a:t>
            </a:r>
            <a:endParaRPr lang="zh-CN" altLang="en-US" dirty="0">
              <a:solidFill>
                <a:schemeClr val="accent2">
                  <a:lumMod val="40000"/>
                  <a:lumOff val="60000"/>
                </a:schemeClr>
              </a:solidFill>
              <a:latin typeface="+mn-ea"/>
              <a:ea typeface="+mn-ea"/>
            </a:endParaRPr>
          </a:p>
        </p:txBody>
      </p:sp>
      <p:sp>
        <p:nvSpPr>
          <p:cNvPr id="4" name="Line 2053"/>
          <p:cNvSpPr>
            <a:spLocks noChangeShapeType="1"/>
          </p:cNvSpPr>
          <p:nvPr/>
        </p:nvSpPr>
        <p:spPr bwMode="auto">
          <a:xfrm>
            <a:off x="2023969" y="4673787"/>
            <a:ext cx="74390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5" name="Rectangle 2054"/>
          <p:cNvSpPr>
            <a:spLocks noChangeArrowheads="1"/>
          </p:cNvSpPr>
          <p:nvPr/>
        </p:nvSpPr>
        <p:spPr bwMode="auto">
          <a:xfrm>
            <a:off x="2471644" y="4299137"/>
            <a:ext cx="1282700" cy="3683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6" name="Rectangle 2055"/>
          <p:cNvSpPr>
            <a:spLocks noChangeArrowheads="1"/>
          </p:cNvSpPr>
          <p:nvPr/>
        </p:nvSpPr>
        <p:spPr bwMode="auto">
          <a:xfrm>
            <a:off x="4148044" y="3841937"/>
            <a:ext cx="1282700" cy="8255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7" name="Rectangle 2056"/>
          <p:cNvSpPr>
            <a:spLocks noChangeArrowheads="1"/>
          </p:cNvSpPr>
          <p:nvPr/>
        </p:nvSpPr>
        <p:spPr bwMode="auto">
          <a:xfrm>
            <a:off x="5900644" y="3308537"/>
            <a:ext cx="1282700" cy="1358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8" name="Rectangle 2057"/>
          <p:cNvSpPr>
            <a:spLocks noChangeArrowheads="1"/>
          </p:cNvSpPr>
          <p:nvPr/>
        </p:nvSpPr>
        <p:spPr bwMode="auto">
          <a:xfrm>
            <a:off x="7653244" y="2775137"/>
            <a:ext cx="1282700" cy="18923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9" name="Rectangle 2058"/>
          <p:cNvSpPr>
            <a:spLocks noChangeArrowheads="1"/>
          </p:cNvSpPr>
          <p:nvPr/>
        </p:nvSpPr>
        <p:spPr bwMode="auto">
          <a:xfrm>
            <a:off x="2451007" y="4773800"/>
            <a:ext cx="1413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a:solidFill>
                  <a:srgbClr val="FFFF00"/>
                </a:solidFill>
                <a:latin typeface="+mn-ea"/>
              </a:rPr>
              <a:t>人工检查</a:t>
            </a:r>
          </a:p>
        </p:txBody>
      </p:sp>
      <p:sp>
        <p:nvSpPr>
          <p:cNvPr id="10" name="Rectangle 2059"/>
          <p:cNvSpPr>
            <a:spLocks noChangeArrowheads="1"/>
          </p:cNvSpPr>
          <p:nvPr/>
        </p:nvSpPr>
        <p:spPr bwMode="auto">
          <a:xfrm>
            <a:off x="1717690" y="1878036"/>
            <a:ext cx="161903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800" b="1" dirty="0">
                <a:solidFill>
                  <a:srgbClr val="FFC000"/>
                </a:solidFill>
                <a:latin typeface="+mn-ea"/>
              </a:rPr>
              <a:t>严格程度</a:t>
            </a:r>
          </a:p>
        </p:txBody>
      </p:sp>
      <p:sp>
        <p:nvSpPr>
          <p:cNvPr id="11" name="Rectangle 2060"/>
          <p:cNvSpPr>
            <a:spLocks noChangeArrowheads="1"/>
          </p:cNvSpPr>
          <p:nvPr/>
        </p:nvSpPr>
        <p:spPr bwMode="auto">
          <a:xfrm>
            <a:off x="4522694" y="4086412"/>
            <a:ext cx="4921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a:solidFill>
                  <a:srgbClr val="990000"/>
                </a:solidFill>
                <a:latin typeface="+mn-ea"/>
              </a:rPr>
              <a:t>低</a:t>
            </a:r>
          </a:p>
        </p:txBody>
      </p:sp>
      <p:sp>
        <p:nvSpPr>
          <p:cNvPr id="12" name="Rectangle 2061"/>
          <p:cNvSpPr>
            <a:spLocks noChangeArrowheads="1"/>
          </p:cNvSpPr>
          <p:nvPr/>
        </p:nvSpPr>
        <p:spPr bwMode="auto">
          <a:xfrm>
            <a:off x="8051707" y="3287900"/>
            <a:ext cx="4921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a:solidFill>
                  <a:srgbClr val="990000"/>
                </a:solidFill>
                <a:latin typeface="+mn-ea"/>
              </a:rPr>
              <a:t>高</a:t>
            </a:r>
          </a:p>
        </p:txBody>
      </p:sp>
      <p:sp>
        <p:nvSpPr>
          <p:cNvPr id="13" name="Rectangle 2062"/>
          <p:cNvSpPr>
            <a:spLocks noChangeArrowheads="1"/>
          </p:cNvSpPr>
          <p:nvPr/>
        </p:nvSpPr>
        <p:spPr bwMode="auto">
          <a:xfrm>
            <a:off x="6256244" y="3718112"/>
            <a:ext cx="4921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a:solidFill>
                  <a:srgbClr val="990000"/>
                </a:solidFill>
                <a:latin typeface="+mn-ea"/>
              </a:rPr>
              <a:t>中</a:t>
            </a:r>
          </a:p>
        </p:txBody>
      </p:sp>
      <p:sp>
        <p:nvSpPr>
          <p:cNvPr id="14" name="Rectangle 2063"/>
          <p:cNvSpPr>
            <a:spLocks noChangeArrowheads="1"/>
          </p:cNvSpPr>
          <p:nvPr/>
        </p:nvSpPr>
        <p:spPr bwMode="auto">
          <a:xfrm>
            <a:off x="2527207" y="42785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a:solidFill>
                  <a:srgbClr val="990000"/>
                </a:solidFill>
                <a:latin typeface="+mn-ea"/>
              </a:rPr>
              <a:t>非形式</a:t>
            </a:r>
          </a:p>
        </p:txBody>
      </p:sp>
      <p:sp>
        <p:nvSpPr>
          <p:cNvPr id="15" name="Rectangle 2064"/>
          <p:cNvSpPr>
            <a:spLocks noChangeArrowheads="1"/>
          </p:cNvSpPr>
          <p:nvPr/>
        </p:nvSpPr>
        <p:spPr bwMode="auto">
          <a:xfrm>
            <a:off x="7712851" y="4773800"/>
            <a:ext cx="203902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smtClean="0">
                <a:solidFill>
                  <a:srgbClr val="FFFF00"/>
                </a:solidFill>
                <a:latin typeface="+mn-ea"/>
              </a:rPr>
              <a:t>形式规格验证</a:t>
            </a:r>
            <a:endParaRPr kumimoji="1" lang="zh-CN" altLang="en-US" sz="2400" b="1" dirty="0">
              <a:solidFill>
                <a:srgbClr val="FFFF00"/>
              </a:solidFill>
              <a:latin typeface="+mn-ea"/>
            </a:endParaRPr>
          </a:p>
        </p:txBody>
      </p:sp>
      <p:sp>
        <p:nvSpPr>
          <p:cNvPr id="16" name="Rectangle 2065"/>
          <p:cNvSpPr>
            <a:spLocks noChangeArrowheads="1"/>
          </p:cNvSpPr>
          <p:nvPr/>
        </p:nvSpPr>
        <p:spPr bwMode="auto">
          <a:xfrm>
            <a:off x="4216307" y="4781737"/>
            <a:ext cx="1106073"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a:solidFill>
                  <a:srgbClr val="FFFF00"/>
                </a:solidFill>
                <a:latin typeface="+mn-ea"/>
              </a:rPr>
              <a:t>逻辑和</a:t>
            </a:r>
          </a:p>
          <a:p>
            <a:pPr eaLnBrk="0" fontAlgn="base" hangingPunct="0">
              <a:spcBef>
                <a:spcPct val="0"/>
              </a:spcBef>
              <a:spcAft>
                <a:spcPct val="0"/>
              </a:spcAft>
            </a:pPr>
            <a:r>
              <a:rPr kumimoji="1" lang="zh-CN" altLang="en-US" sz="2400" b="1" dirty="0">
                <a:solidFill>
                  <a:srgbClr val="FFFF00"/>
                </a:solidFill>
                <a:latin typeface="+mn-ea"/>
              </a:rPr>
              <a:t>离散数</a:t>
            </a:r>
          </a:p>
          <a:p>
            <a:pPr eaLnBrk="0" fontAlgn="base" hangingPunct="0">
              <a:spcBef>
                <a:spcPct val="0"/>
              </a:spcBef>
              <a:spcAft>
                <a:spcPct val="0"/>
              </a:spcAft>
            </a:pPr>
            <a:r>
              <a:rPr kumimoji="1" lang="zh-CN" altLang="en-US" sz="2400" b="1" dirty="0">
                <a:solidFill>
                  <a:srgbClr val="FFFF00"/>
                </a:solidFill>
                <a:latin typeface="+mn-ea"/>
              </a:rPr>
              <a:t>学建模</a:t>
            </a:r>
          </a:p>
        </p:txBody>
      </p:sp>
      <p:sp>
        <p:nvSpPr>
          <p:cNvPr id="17" name="Rectangle 2066"/>
          <p:cNvSpPr>
            <a:spLocks noChangeArrowheads="1"/>
          </p:cNvSpPr>
          <p:nvPr/>
        </p:nvSpPr>
        <p:spPr bwMode="auto">
          <a:xfrm>
            <a:off x="5673830" y="4767187"/>
            <a:ext cx="203902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a:solidFill>
                  <a:srgbClr val="FFFF00"/>
                </a:solidFill>
                <a:latin typeface="+mn-ea"/>
              </a:rPr>
              <a:t>形式</a:t>
            </a:r>
            <a:r>
              <a:rPr kumimoji="1" lang="zh-CN" altLang="en-US" sz="2400" b="1" dirty="0" smtClean="0">
                <a:solidFill>
                  <a:srgbClr val="FFFF00"/>
                </a:solidFill>
                <a:latin typeface="+mn-ea"/>
              </a:rPr>
              <a:t>规格说明</a:t>
            </a:r>
            <a:endParaRPr kumimoji="1" lang="zh-CN" altLang="en-US" sz="2400" b="1" dirty="0">
              <a:solidFill>
                <a:srgbClr val="FFFF00"/>
              </a:solidFill>
              <a:latin typeface="+mn-ea"/>
            </a:endParaRPr>
          </a:p>
        </p:txBody>
      </p:sp>
      <p:sp>
        <p:nvSpPr>
          <p:cNvPr id="18" name="Line 2067"/>
          <p:cNvSpPr>
            <a:spLocks noChangeShapeType="1"/>
          </p:cNvSpPr>
          <p:nvPr/>
        </p:nvSpPr>
        <p:spPr bwMode="auto">
          <a:xfrm flipV="1">
            <a:off x="5665694" y="2452875"/>
            <a:ext cx="0" cy="223202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lang="zh-CN" altLang="en-US">
              <a:latin typeface="+mn-ea"/>
            </a:endParaRPr>
          </a:p>
        </p:txBody>
      </p:sp>
      <p:sp>
        <p:nvSpPr>
          <p:cNvPr id="19" name="Line 2068"/>
          <p:cNvSpPr>
            <a:spLocks noChangeShapeType="1"/>
          </p:cNvSpPr>
          <p:nvPr/>
        </p:nvSpPr>
        <p:spPr bwMode="auto">
          <a:xfrm>
            <a:off x="5757769" y="2844987"/>
            <a:ext cx="1419225"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545472"/>
              </a:solidFill>
              <a:effectLst/>
              <a:uLnTx/>
              <a:uFillTx/>
              <a:latin typeface="+mn-ea"/>
            </a:endParaRPr>
          </a:p>
        </p:txBody>
      </p:sp>
      <p:sp>
        <p:nvSpPr>
          <p:cNvPr id="20" name="Rectangle 2069"/>
          <p:cNvSpPr>
            <a:spLocks noChangeArrowheads="1"/>
          </p:cNvSpPr>
          <p:nvPr/>
        </p:nvSpPr>
        <p:spPr bwMode="auto">
          <a:xfrm>
            <a:off x="5754594" y="2103625"/>
            <a:ext cx="29527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kumimoji="1" lang="zh-CN" altLang="en-US" sz="2400" b="1" dirty="0">
                <a:solidFill>
                  <a:srgbClr val="FFC000"/>
                </a:solidFill>
                <a:latin typeface="+mn-ea"/>
              </a:rPr>
              <a:t>需要形式化方法工具</a:t>
            </a:r>
          </a:p>
        </p:txBody>
      </p:sp>
      <p:cxnSp>
        <p:nvCxnSpPr>
          <p:cNvPr id="21" name="直接箭头连接符 20"/>
          <p:cNvCxnSpPr>
            <a:stCxn id="4" idx="0"/>
          </p:cNvCxnSpPr>
          <p:nvPr/>
        </p:nvCxnSpPr>
        <p:spPr>
          <a:xfrm flipV="1">
            <a:off x="2023969" y="2333175"/>
            <a:ext cx="0" cy="2340612"/>
          </a:xfrm>
          <a:prstGeom prst="straightConnector1">
            <a:avLst/>
          </a:prstGeom>
          <a:ln>
            <a:headEn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99948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1216</TotalTime>
  <Words>7961</Words>
  <Application>Microsoft Office PowerPoint</Application>
  <PresentationFormat>宽屏</PresentationFormat>
  <Paragraphs>617</Paragraphs>
  <Slides>75</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96" baseType="lpstr">
      <vt:lpstr>Euclid Extra</vt:lpstr>
      <vt:lpstr>Euclid Math Two</vt:lpstr>
      <vt:lpstr>MS PGothic</vt:lpstr>
      <vt:lpstr>MS UI Gothic</vt:lpstr>
      <vt:lpstr>黑体</vt:lpstr>
      <vt:lpstr>华文彩云</vt:lpstr>
      <vt:lpstr>宋体</vt:lpstr>
      <vt:lpstr>Arial</vt:lpstr>
      <vt:lpstr>Calibri</vt:lpstr>
      <vt:lpstr>Cambria Math</vt:lpstr>
      <vt:lpstr>Century Gothic</vt:lpstr>
      <vt:lpstr>Corbel</vt:lpstr>
      <vt:lpstr>MT Extra</vt:lpstr>
      <vt:lpstr>Symbol</vt:lpstr>
      <vt:lpstr>Tahoma</vt:lpstr>
      <vt:lpstr>Times New Roman</vt:lpstr>
      <vt:lpstr>Wingdings</vt:lpstr>
      <vt:lpstr>Wingdings 3</vt:lpstr>
      <vt:lpstr>离子</vt:lpstr>
      <vt:lpstr>位图图像</vt:lpstr>
      <vt:lpstr>图片</vt:lpstr>
      <vt:lpstr>第10章 软件形式规格说明和验证技术 </vt:lpstr>
      <vt:lpstr>内容</vt:lpstr>
      <vt:lpstr>1形式化方法概述</vt:lpstr>
      <vt:lpstr>1 形式化方法概述</vt:lpstr>
      <vt:lpstr>PowerPoint 演示文稿</vt:lpstr>
      <vt:lpstr> 1形式化方法概述</vt:lpstr>
      <vt:lpstr>1 形式化方法概述</vt:lpstr>
      <vt:lpstr>1 形式化方法概述</vt:lpstr>
      <vt:lpstr>1 形式化方法概述</vt:lpstr>
      <vt:lpstr>1 形式化方法概述</vt:lpstr>
      <vt:lpstr>2 规格说明技术</vt:lpstr>
      <vt:lpstr>操作类规格说明技术: 有限状态自动机</vt:lpstr>
      <vt:lpstr>操作类规格说明技术: Petri网</vt:lpstr>
      <vt:lpstr>描述类规格：基于代数的描述技术</vt:lpstr>
      <vt:lpstr> 2 规格说明技术</vt:lpstr>
      <vt:lpstr> 2 规格说明技术</vt:lpstr>
      <vt:lpstr> 2 规格说明技术</vt:lpstr>
      <vt:lpstr>2 规格说明技术</vt:lpstr>
      <vt:lpstr>描述类规格：基于逻辑的描述技术</vt:lpstr>
      <vt:lpstr>描述类规格：基于逻辑的描述技术</vt:lpstr>
      <vt:lpstr>双重类规格：</vt:lpstr>
      <vt:lpstr>双重类规格：</vt:lpstr>
      <vt:lpstr>3  形式验证技术</vt:lpstr>
      <vt:lpstr>3  形式验证技术</vt:lpstr>
      <vt:lpstr>3 形式验证技术</vt:lpstr>
      <vt:lpstr>3  形式验证技术</vt:lpstr>
      <vt:lpstr>3  形式验证技术</vt:lpstr>
      <vt:lpstr>3  形式验证技术</vt:lpstr>
      <vt:lpstr>4  形式化语言（以Z语言为例）</vt:lpstr>
      <vt:lpstr>4  形式化语言（以Z语言为例）</vt:lpstr>
      <vt:lpstr>4  形式化语言（以Z语言为例）</vt:lpstr>
      <vt:lpstr>4  形式化语言（以Z语言为例）</vt:lpstr>
      <vt:lpstr>4  形式化语言（以Z语言为例）</vt:lpstr>
      <vt:lpstr>4  形式化语言（以Z语言为例）</vt:lpstr>
      <vt:lpstr>PowerPoint 演示文稿</vt:lpstr>
      <vt:lpstr>PowerPoint 演示文稿</vt:lpstr>
      <vt:lpstr>PowerPoint 演示文稿</vt:lpstr>
      <vt:lpstr>PowerPoint 演示文稿</vt:lpstr>
      <vt:lpstr>4  形式化语言（以Z语言为例）</vt:lpstr>
      <vt:lpstr>PowerPoint 演示文稿</vt:lpstr>
      <vt:lpstr>PowerPoint 演示文稿</vt:lpstr>
      <vt:lpstr>PowerPoint 演示文稿</vt:lpstr>
      <vt:lpstr>PowerPoint 演示文稿</vt:lpstr>
      <vt:lpstr>4  形式化语言（以Z语言为例）</vt:lpstr>
      <vt:lpstr>4  形式化语言（以Z语言为例）</vt:lpstr>
      <vt:lpstr>PowerPoint 演示文稿</vt:lpstr>
      <vt:lpstr>4  形式化语言（以Z语言为例）</vt:lpstr>
      <vt:lpstr>7 形式规格说明与验证技术（以Z语言为例）</vt:lpstr>
      <vt:lpstr>7 形式规格说明与验证技术（以Z语言为例）</vt:lpstr>
      <vt:lpstr>4  形式化语言（以Z语言为例）</vt:lpstr>
      <vt:lpstr>Z规格的实例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8 研究与应用展望 </vt:lpstr>
      <vt:lpstr> 8 研究与应用展望 </vt:lpstr>
      <vt:lpstr> 8 研究与应用展望</vt:lpstr>
      <vt:lpstr> 8 研究与应用展望</vt:lpstr>
      <vt:lpstr> 8 研究与应用展望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软件形式规格说明和验证技术研究与展望</dc:title>
  <dc:creator>TP</dc:creator>
  <cp:lastModifiedBy>Apple</cp:lastModifiedBy>
  <cp:revision>186</cp:revision>
  <dcterms:created xsi:type="dcterms:W3CDTF">2013-11-09T13:36:58Z</dcterms:created>
  <dcterms:modified xsi:type="dcterms:W3CDTF">2015-06-04T15:35:07Z</dcterms:modified>
</cp:coreProperties>
</file>