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342" r:id="rId3"/>
    <p:sldId id="343" r:id="rId4"/>
    <p:sldId id="376" r:id="rId5"/>
    <p:sldId id="377" r:id="rId6"/>
    <p:sldId id="398" r:id="rId7"/>
    <p:sldId id="375" r:id="rId8"/>
  </p:sldIdLst>
  <p:sldSz cx="9144000" cy="5145088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melia BT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melia BT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melia BT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melia BT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melia BT"/>
        <a:ea typeface="宋体" pitchFamily="2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melia BT"/>
        <a:ea typeface="宋体" pitchFamily="2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melia BT"/>
        <a:ea typeface="宋体" pitchFamily="2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melia BT"/>
        <a:ea typeface="宋体" pitchFamily="2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melia BT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  <a:srgbClr val="179C31"/>
    <a:srgbClr val="187821"/>
    <a:srgbClr val="009D2D"/>
    <a:srgbClr val="009E00"/>
    <a:srgbClr val="11981F"/>
    <a:srgbClr val="0DA31B"/>
    <a:srgbClr val="4BF4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97" autoAdjust="0"/>
    <p:restoredTop sz="94660"/>
  </p:normalViewPr>
  <p:slideViewPr>
    <p:cSldViewPr>
      <p:cViewPr varScale="1">
        <p:scale>
          <a:sx n="88" d="100"/>
          <a:sy n="88" d="100"/>
        </p:scale>
        <p:origin x="-834" y="-102"/>
      </p:cViewPr>
      <p:guideLst>
        <p:guide orient="horz" pos="1621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>
      <p:cViewPr varScale="1">
        <p:scale>
          <a:sx n="68" d="100"/>
          <a:sy n="68" d="100"/>
        </p:scale>
        <p:origin x="-285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  <a:ea typeface="+mn-ea"/>
              </a:defRPr>
            </a:lvl1pPr>
          </a:lstStyle>
          <a:p>
            <a:pPr>
              <a:defRPr/>
            </a:pPr>
            <a:fld id="{45009425-7D28-4AE9-9390-D1E329DD12C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952523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89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2588" y="685800"/>
            <a:ext cx="60928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  <a:ea typeface="+mn-ea"/>
              </a:defRPr>
            </a:lvl1pPr>
          </a:lstStyle>
          <a:p>
            <a:pPr>
              <a:defRPr/>
            </a:pPr>
            <a:fld id="{9F96CFA8-3050-428A-B463-2A1972A380C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334871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latin typeface="Arial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AD9C00E-26A7-4D7A-81B8-A354F8B88B00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039368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latin typeface="Arial" charset="0"/>
              <a:ea typeface="宋体" charset="-122"/>
            </a:endParaRPr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E326C7C7-5D1E-479B-AF6E-D3C8D1000C82}" type="slidenum">
              <a:rPr lang="en-US" altLang="zh-CN" b="0" smtClean="0">
                <a:ea typeface="华文细黑" pitchFamily="2" charset="-122"/>
              </a:rPr>
              <a:pPr eaLnBrk="1" hangingPunct="1"/>
              <a:t>2</a:t>
            </a:fld>
            <a:endParaRPr lang="en-US" altLang="zh-CN" b="0" dirty="0" smtClean="0">
              <a:ea typeface="华文细黑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30750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smtClean="0">
              <a:latin typeface="Arial" pitchFamily="34" charset="0"/>
            </a:endParaRPr>
          </a:p>
        </p:txBody>
      </p:sp>
      <p:sp>
        <p:nvSpPr>
          <p:cNvPr id="6349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melia BT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melia BT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melia BT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melia BT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melia BT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melia BT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melia BT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melia BT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melia BT"/>
                <a:ea typeface="宋体" pitchFamily="2" charset="-122"/>
              </a:defRPr>
            </a:lvl9pPr>
          </a:lstStyle>
          <a:p>
            <a:pPr eaLnBrk="1" hangingPunct="1"/>
            <a:fld id="{D80AE0F1-CDD0-4E65-8D96-3BE2E8C45230}" type="slidenum">
              <a:rPr lang="en-US" altLang="zh-CN" b="0" smtClean="0">
                <a:latin typeface="Arial" pitchFamily="34" charset="0"/>
                <a:ea typeface="华文细黑" pitchFamily="2" charset="-122"/>
              </a:rPr>
              <a:pPr eaLnBrk="1" hangingPunct="1"/>
              <a:t>3</a:t>
            </a:fld>
            <a:endParaRPr lang="en-US" altLang="zh-CN" b="0" smtClean="0">
              <a:latin typeface="Arial" pitchFamily="34" charset="0"/>
              <a:ea typeface="华文细黑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215700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latin typeface="Arial" charset="0"/>
              <a:ea typeface="宋体" charset="-122"/>
            </a:endParaRPr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E326C7C7-5D1E-479B-AF6E-D3C8D1000C82}" type="slidenum">
              <a:rPr lang="en-US" altLang="zh-CN" b="0" smtClean="0">
                <a:solidFill>
                  <a:prstClr val="black"/>
                </a:solidFill>
                <a:ea typeface="华文细黑" pitchFamily="2" charset="-122"/>
              </a:rPr>
              <a:pPr eaLnBrk="1" hangingPunct="1"/>
              <a:t>6</a:t>
            </a:fld>
            <a:endParaRPr lang="en-US" altLang="zh-CN" b="0" dirty="0" smtClean="0">
              <a:solidFill>
                <a:prstClr val="black"/>
              </a:solidFill>
              <a:ea typeface="华文细黑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3075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84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5335" y="6068"/>
            <a:ext cx="9133329" cy="5139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92067090"/>
      </p:ext>
    </p:extLst>
  </p:cSld>
  <p:clrMapOvr>
    <a:masterClrMapping/>
  </p:clrMapOvr>
  <p:transition spd="med" advTm="5000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5071050"/>
      </p:ext>
    </p:extLst>
  </p:cSld>
  <p:clrMapOvr>
    <a:masterClrMapping/>
  </p:clrMapOvr>
  <p:transition spd="med" advTm="500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0159583"/>
      </p:ext>
    </p:extLst>
  </p:cSld>
  <p:clrMapOvr>
    <a:masterClrMapping/>
  </p:clrMapOvr>
  <p:transition spd="med" advTm="500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5037891"/>
      </p:ext>
    </p:extLst>
  </p:cSld>
  <p:clrMapOvr>
    <a:masterClrMapping/>
  </p:clrMapOvr>
  <p:transition spd="med" advTm="500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9107326"/>
      </p:ext>
    </p:extLst>
  </p:cSld>
  <p:clrMapOvr>
    <a:masterClrMapping/>
  </p:clrMapOvr>
  <p:transition spd="med" advTm="500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7392282"/>
      </p:ext>
    </p:extLst>
  </p:cSld>
  <p:clrMapOvr>
    <a:masterClrMapping/>
  </p:clrMapOvr>
  <p:transition spd="med" advTm="500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0" r:id="rId2"/>
    <p:sldLayoutId id="2147483711" r:id="rId3"/>
    <p:sldLayoutId id="2147483712" r:id="rId4"/>
    <p:sldLayoutId id="2147483713" r:id="rId5"/>
    <p:sldLayoutId id="2147483714" r:id="rId6"/>
  </p:sldLayoutIdLst>
  <p:transition spd="med" advTm="5000"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等腰三角形 20"/>
          <p:cNvSpPr/>
          <p:nvPr/>
        </p:nvSpPr>
        <p:spPr bwMode="auto">
          <a:xfrm rot="5400000">
            <a:off x="0" y="377148"/>
            <a:ext cx="277044" cy="277044"/>
          </a:xfrm>
          <a:prstGeom prst="triangle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13" name="TextBox 49"/>
          <p:cNvSpPr txBox="1">
            <a:spLocks noChangeArrowheads="1"/>
          </p:cNvSpPr>
          <p:nvPr/>
        </p:nvSpPr>
        <p:spPr bwMode="auto">
          <a:xfrm>
            <a:off x="4378722" y="1185890"/>
            <a:ext cx="3262433" cy="1415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91440" bIns="9144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melia BT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melia BT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melia BT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melia BT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melia BT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melia BT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melia BT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melia BT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melia BT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SzPct val="90000"/>
            </a:pPr>
            <a:r>
              <a:rPr lang="zh-CN" altLang="en-US" sz="40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陶</a:t>
            </a:r>
            <a:r>
              <a:rPr lang="zh-CN" altLang="en-US" sz="40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毅购物商城</a:t>
            </a:r>
            <a:endParaRPr lang="en-US" altLang="zh-CN" sz="4000" dirty="0" smtClean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1" hangingPunct="1">
              <a:lnSpc>
                <a:spcPct val="90000"/>
              </a:lnSpc>
              <a:spcBef>
                <a:spcPct val="20000"/>
              </a:spcBef>
              <a:buSzPct val="90000"/>
            </a:pPr>
            <a:r>
              <a:rPr lang="en-US" altLang="zh-CN" sz="40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40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陶毅组</a:t>
            </a:r>
            <a:r>
              <a:rPr lang="en-US" altLang="zh-CN" sz="40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40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50"/>
          <p:cNvSpPr txBox="1">
            <a:spLocks noChangeArrowheads="1"/>
          </p:cNvSpPr>
          <p:nvPr/>
        </p:nvSpPr>
        <p:spPr bwMode="auto">
          <a:xfrm>
            <a:off x="5311669" y="3258344"/>
            <a:ext cx="1396536" cy="517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91440" bIns="9144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melia BT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melia BT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melia BT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melia BT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melia BT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melia BT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melia BT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melia BT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melia BT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SzPct val="90000"/>
            </a:pPr>
            <a:r>
              <a:rPr lang="zh-CN" altLang="en-US" sz="24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总结</a:t>
            </a:r>
            <a:r>
              <a:rPr lang="en-US" altLang="zh-CN" sz="24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PPT</a:t>
            </a:r>
            <a:endParaRPr lang="zh-CN" altLang="en-US" sz="24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77044" y="54005"/>
            <a:ext cx="28071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cap="none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Neusoft</a:t>
            </a:r>
            <a:endParaRPr lang="zh-CN" altLang="en-US" sz="5400" cap="none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med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13" grpId="0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 bwMode="auto">
          <a:xfrm>
            <a:off x="914400" y="808348"/>
            <a:ext cx="7467600" cy="38977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1066800" y="497813"/>
            <a:ext cx="3081300" cy="61206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393015" y="569821"/>
            <a:ext cx="242887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500" b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成员及主要职责</a:t>
            </a:r>
            <a:endParaRPr lang="zh-CN" altLang="en-US" sz="2500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标题 1"/>
          <p:cNvSpPr txBox="1">
            <a:spLocks/>
          </p:cNvSpPr>
          <p:nvPr/>
        </p:nvSpPr>
        <p:spPr>
          <a:xfrm>
            <a:off x="1393015" y="1277144"/>
            <a:ext cx="6760385" cy="3276600"/>
          </a:xfrm>
          <a:prstGeom prst="rect">
            <a:avLst/>
          </a:prstGeom>
        </p:spPr>
        <p:txBody>
          <a:bodyPr vert="horz" lIns="91417" tIns="45708" rIns="91417" bIns="4570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altLang="zh-CN" sz="1800" dirty="0">
                <a:latin typeface="宋体" pitchFamily="2" charset="-122"/>
                <a:ea typeface="宋体" pitchFamily="2" charset="-122"/>
              </a:rPr>
              <a:t>1</a:t>
            </a:r>
            <a:r>
              <a:rPr lang="en-US" altLang="zh-CN" sz="1800" dirty="0" smtClean="0">
                <a:latin typeface="宋体" pitchFamily="2" charset="-122"/>
                <a:ea typeface="宋体" pitchFamily="2" charset="-122"/>
              </a:rPr>
              <a:t>.</a:t>
            </a:r>
            <a:r>
              <a:rPr lang="zh-CN" altLang="en-US" sz="1800" dirty="0" smtClean="0">
                <a:latin typeface="宋体" pitchFamily="2" charset="-122"/>
                <a:ea typeface="宋体" pitchFamily="2" charset="-122"/>
              </a:rPr>
              <a:t>项目</a:t>
            </a:r>
            <a:r>
              <a:rPr lang="zh-CN" altLang="en-US" sz="1800" dirty="0">
                <a:latin typeface="宋体" pitchFamily="2" charset="-122"/>
                <a:ea typeface="宋体" pitchFamily="2" charset="-122"/>
              </a:rPr>
              <a:t>经理： </a:t>
            </a:r>
            <a:r>
              <a:rPr lang="zh-CN" altLang="en-US" sz="1800" dirty="0" smtClean="0">
                <a:latin typeface="宋体" pitchFamily="2" charset="-122"/>
                <a:ea typeface="宋体" pitchFamily="2" charset="-122"/>
              </a:rPr>
              <a:t>骆剑鸣（负责项目的文档整合编写及细化项目组成员的分工，帮助他们完成工作）</a:t>
            </a:r>
            <a:endParaRPr lang="zh-CN" altLang="en-US" sz="1800" dirty="0">
              <a:latin typeface="宋体" pitchFamily="2" charset="-122"/>
              <a:ea typeface="宋体" pitchFamily="2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 dirty="0">
                <a:latin typeface="宋体" pitchFamily="2" charset="-122"/>
                <a:ea typeface="宋体" pitchFamily="2" charset="-122"/>
              </a:rPr>
              <a:t>2</a:t>
            </a:r>
            <a:r>
              <a:rPr lang="en-US" altLang="zh-CN" sz="1800" dirty="0" smtClean="0">
                <a:latin typeface="宋体" pitchFamily="2" charset="-122"/>
                <a:ea typeface="宋体" pitchFamily="2" charset="-122"/>
              </a:rPr>
              <a:t>.</a:t>
            </a:r>
            <a:r>
              <a:rPr lang="zh-CN" altLang="en-US" sz="1800" dirty="0" smtClean="0">
                <a:latin typeface="宋体" pitchFamily="2" charset="-122"/>
                <a:ea typeface="宋体" pitchFamily="2" charset="-122"/>
              </a:rPr>
              <a:t>架构</a:t>
            </a:r>
            <a:r>
              <a:rPr lang="zh-CN" altLang="en-US" sz="1800" dirty="0">
                <a:latin typeface="宋体" pitchFamily="2" charset="-122"/>
                <a:ea typeface="宋体" pitchFamily="2" charset="-122"/>
              </a:rPr>
              <a:t>师</a:t>
            </a:r>
            <a:r>
              <a:rPr lang="en-US" altLang="zh-CN" sz="1800" dirty="0">
                <a:latin typeface="宋体" pitchFamily="2" charset="-122"/>
                <a:ea typeface="宋体" pitchFamily="2" charset="-122"/>
              </a:rPr>
              <a:t>/</a:t>
            </a:r>
            <a:r>
              <a:rPr lang="zh-CN" altLang="en-US" sz="1800" dirty="0">
                <a:latin typeface="宋体" pitchFamily="2" charset="-122"/>
                <a:ea typeface="宋体" pitchFamily="2" charset="-122"/>
              </a:rPr>
              <a:t>技术经理：周奕宇、</a:t>
            </a:r>
            <a:r>
              <a:rPr lang="zh-CN" altLang="en-US" sz="1800" dirty="0" smtClean="0">
                <a:latin typeface="宋体" pitchFamily="2" charset="-122"/>
                <a:ea typeface="宋体" pitchFamily="2" charset="-122"/>
              </a:rPr>
              <a:t>刘泽乾（负责项目开发环境的搭建，为开发人员解决技术问题）</a:t>
            </a:r>
            <a:endParaRPr lang="zh-CN" altLang="en-US" sz="1800" dirty="0">
              <a:latin typeface="宋体" pitchFamily="2" charset="-122"/>
              <a:ea typeface="宋体" pitchFamily="2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 dirty="0" smtClean="0">
                <a:latin typeface="宋体" pitchFamily="2" charset="-122"/>
                <a:ea typeface="宋体" pitchFamily="2" charset="-122"/>
              </a:rPr>
              <a:t>3.</a:t>
            </a:r>
            <a:r>
              <a:rPr lang="zh-CN" altLang="en-US" sz="1800" dirty="0" smtClean="0">
                <a:latin typeface="宋体" pitchFamily="2" charset="-122"/>
                <a:ea typeface="宋体" pitchFamily="2" charset="-122"/>
              </a:rPr>
              <a:t>前端：</a:t>
            </a:r>
            <a:r>
              <a:rPr lang="zh-CN" altLang="en-US" sz="1800" dirty="0">
                <a:latin typeface="宋体" pitchFamily="2" charset="-122"/>
                <a:ea typeface="宋体" pitchFamily="2" charset="-122"/>
              </a:rPr>
              <a:t>李廷琛、</a:t>
            </a:r>
            <a:r>
              <a:rPr lang="zh-CN" altLang="en-US" sz="1800" dirty="0" smtClean="0">
                <a:latin typeface="宋体" pitchFamily="2" charset="-122"/>
                <a:ea typeface="宋体" pitchFamily="2" charset="-122"/>
              </a:rPr>
              <a:t>钟超荣（负责项目的前端页面的开发）</a:t>
            </a:r>
            <a:endParaRPr lang="en-US" altLang="zh-CN" sz="1800" dirty="0" smtClean="0">
              <a:latin typeface="宋体" pitchFamily="2" charset="-122"/>
              <a:ea typeface="宋体" pitchFamily="2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 dirty="0" smtClean="0">
                <a:latin typeface="宋体" pitchFamily="2" charset="-122"/>
                <a:ea typeface="宋体" pitchFamily="2" charset="-122"/>
              </a:rPr>
              <a:t>4.</a:t>
            </a:r>
            <a:r>
              <a:rPr lang="zh-CN" altLang="en-US" sz="1800" dirty="0" smtClean="0">
                <a:latin typeface="宋体" pitchFamily="2" charset="-122"/>
                <a:ea typeface="宋体" pitchFamily="2" charset="-122"/>
              </a:rPr>
              <a:t>后台</a:t>
            </a:r>
            <a:r>
              <a:rPr lang="zh-CN" altLang="en-US" sz="1800" dirty="0">
                <a:latin typeface="宋体" pitchFamily="2" charset="-122"/>
                <a:ea typeface="宋体" pitchFamily="2" charset="-122"/>
              </a:rPr>
              <a:t>：陶毅、邓焯升 （负责项目</a:t>
            </a:r>
            <a:r>
              <a:rPr lang="zh-CN" altLang="en-US" sz="1800" dirty="0" smtClean="0">
                <a:latin typeface="宋体" pitchFamily="2" charset="-122"/>
                <a:ea typeface="宋体" pitchFamily="2" charset="-122"/>
              </a:rPr>
              <a:t>的后台以及数据库的开发）</a:t>
            </a:r>
            <a:endParaRPr lang="en-US" altLang="zh-CN" sz="1800" dirty="0" smtClean="0">
              <a:latin typeface="宋体" pitchFamily="2" charset="-122"/>
              <a:ea typeface="宋体" pitchFamily="2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 dirty="0" smtClean="0">
                <a:latin typeface="宋体" pitchFamily="2" charset="-122"/>
                <a:ea typeface="宋体" pitchFamily="2" charset="-122"/>
              </a:rPr>
              <a:t>5.</a:t>
            </a:r>
            <a:r>
              <a:rPr lang="zh-CN" altLang="en-US" sz="1800" dirty="0" smtClean="0">
                <a:latin typeface="宋体" pitchFamily="2" charset="-122"/>
                <a:ea typeface="宋体" pitchFamily="2" charset="-122"/>
              </a:rPr>
              <a:t>测试：陈赞艳、谈钰浩（负责项目的测试）</a:t>
            </a:r>
          </a:p>
          <a:p>
            <a:pPr algn="l">
              <a:lnSpc>
                <a:spcPct val="150000"/>
              </a:lnSpc>
            </a:pPr>
            <a:endParaRPr lang="zh-CN" altLang="en-US" sz="13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6881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3000">
        <p14:vortex dir="r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 tmFilter="0,0; .5, 1; 1, 1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/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39"/>
          <p:cNvSpPr txBox="1">
            <a:spLocks noChangeArrowheads="1"/>
          </p:cNvSpPr>
          <p:nvPr/>
        </p:nvSpPr>
        <p:spPr bwMode="auto">
          <a:xfrm>
            <a:off x="755576" y="130088"/>
            <a:ext cx="300595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91440" bIns="9144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melia BT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melia BT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melia BT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melia BT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melia BT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melia BT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melia BT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melia BT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melia BT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SzPct val="90000"/>
            </a:pPr>
            <a:r>
              <a:rPr lang="zh-CN" altLang="en-US" sz="2000" b="0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关于项目开发进度的简介</a:t>
            </a:r>
            <a:endParaRPr lang="zh-CN" altLang="en-US" sz="2000" b="0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7" name="燕尾形 66"/>
          <p:cNvSpPr/>
          <p:nvPr/>
        </p:nvSpPr>
        <p:spPr bwMode="auto">
          <a:xfrm>
            <a:off x="387152" y="268288"/>
            <a:ext cx="216024" cy="216024"/>
          </a:xfrm>
          <a:prstGeom prst="chevron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68" name="燕尾形 67"/>
          <p:cNvSpPr/>
          <p:nvPr/>
        </p:nvSpPr>
        <p:spPr bwMode="auto">
          <a:xfrm>
            <a:off x="539552" y="268288"/>
            <a:ext cx="216024" cy="216024"/>
          </a:xfrm>
          <a:prstGeom prst="chevron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微软雅黑" pitchFamily="34" charset="-122"/>
            </a:endParaRPr>
          </a:p>
        </p:txBody>
      </p:sp>
      <p:pic>
        <p:nvPicPr>
          <p:cNvPr id="72" name="图片 7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38400" y="2864882"/>
            <a:ext cx="4412547" cy="171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3" name="任意多边形 24"/>
          <p:cNvSpPr/>
          <p:nvPr/>
        </p:nvSpPr>
        <p:spPr>
          <a:xfrm rot="5400000">
            <a:off x="6029278" y="2982836"/>
            <a:ext cx="2100852" cy="864095"/>
          </a:xfrm>
          <a:custGeom>
            <a:avLst/>
            <a:gdLst>
              <a:gd name="connsiteX0" fmla="*/ 1799772 w 1799772"/>
              <a:gd name="connsiteY0" fmla="*/ 232228 h 232228"/>
              <a:gd name="connsiteX1" fmla="*/ 1524000 w 1799772"/>
              <a:gd name="connsiteY1" fmla="*/ 0 h 232228"/>
              <a:gd name="connsiteX2" fmla="*/ 0 w 1799772"/>
              <a:gd name="connsiteY2" fmla="*/ 0 h 232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99772" h="232228">
                <a:moveTo>
                  <a:pt x="1799772" y="232228"/>
                </a:moveTo>
                <a:lnTo>
                  <a:pt x="1524000" y="0"/>
                </a:lnTo>
                <a:lnTo>
                  <a:pt x="0" y="0"/>
                </a:lnTo>
              </a:path>
            </a:pathLst>
          </a:cu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4" name="任意多边形 25"/>
          <p:cNvSpPr/>
          <p:nvPr/>
        </p:nvSpPr>
        <p:spPr>
          <a:xfrm rot="5400000">
            <a:off x="3214342" y="2671639"/>
            <a:ext cx="738187" cy="107950"/>
          </a:xfrm>
          <a:custGeom>
            <a:avLst/>
            <a:gdLst>
              <a:gd name="connsiteX0" fmla="*/ 740229 w 740229"/>
              <a:gd name="connsiteY0" fmla="*/ 0 h 406400"/>
              <a:gd name="connsiteX1" fmla="*/ 580572 w 740229"/>
              <a:gd name="connsiteY1" fmla="*/ 406400 h 406400"/>
              <a:gd name="connsiteX2" fmla="*/ 0 w 740229"/>
              <a:gd name="connsiteY2" fmla="*/ 406400 h 40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0229" h="406400">
                <a:moveTo>
                  <a:pt x="740229" y="0"/>
                </a:moveTo>
                <a:lnTo>
                  <a:pt x="580572" y="406400"/>
                </a:lnTo>
                <a:lnTo>
                  <a:pt x="0" y="406400"/>
                </a:lnTo>
              </a:path>
            </a:pathLst>
          </a:cu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5" name="任意多边形 27"/>
          <p:cNvSpPr/>
          <p:nvPr/>
        </p:nvSpPr>
        <p:spPr>
          <a:xfrm rot="5400000" flipV="1">
            <a:off x="949989" y="3013628"/>
            <a:ext cx="2014274" cy="700059"/>
          </a:xfrm>
          <a:custGeom>
            <a:avLst/>
            <a:gdLst>
              <a:gd name="connsiteX0" fmla="*/ 1799772 w 1799772"/>
              <a:gd name="connsiteY0" fmla="*/ 232228 h 232228"/>
              <a:gd name="connsiteX1" fmla="*/ 1524000 w 1799772"/>
              <a:gd name="connsiteY1" fmla="*/ 0 h 232228"/>
              <a:gd name="connsiteX2" fmla="*/ 0 w 1799772"/>
              <a:gd name="connsiteY2" fmla="*/ 0 h 232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99772" h="232228">
                <a:moveTo>
                  <a:pt x="1799772" y="232228"/>
                </a:moveTo>
                <a:lnTo>
                  <a:pt x="1524000" y="0"/>
                </a:lnTo>
                <a:lnTo>
                  <a:pt x="0" y="0"/>
                </a:lnTo>
              </a:path>
            </a:pathLst>
          </a:cu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6" name="任意多边形 32"/>
          <p:cNvSpPr/>
          <p:nvPr/>
        </p:nvSpPr>
        <p:spPr>
          <a:xfrm rot="5400000" flipV="1">
            <a:off x="5093796" y="2701801"/>
            <a:ext cx="738187" cy="107950"/>
          </a:xfrm>
          <a:custGeom>
            <a:avLst/>
            <a:gdLst>
              <a:gd name="connsiteX0" fmla="*/ 740229 w 740229"/>
              <a:gd name="connsiteY0" fmla="*/ 0 h 406400"/>
              <a:gd name="connsiteX1" fmla="*/ 580572 w 740229"/>
              <a:gd name="connsiteY1" fmla="*/ 406400 h 406400"/>
              <a:gd name="connsiteX2" fmla="*/ 0 w 740229"/>
              <a:gd name="connsiteY2" fmla="*/ 406400 h 40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0229" h="406400">
                <a:moveTo>
                  <a:pt x="740229" y="0"/>
                </a:moveTo>
                <a:lnTo>
                  <a:pt x="580572" y="406400"/>
                </a:lnTo>
                <a:lnTo>
                  <a:pt x="0" y="406400"/>
                </a:lnTo>
              </a:path>
            </a:pathLst>
          </a:cu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77" name="组合 12"/>
          <p:cNvGrpSpPr>
            <a:grpSpLocks/>
          </p:cNvGrpSpPr>
          <p:nvPr/>
        </p:nvGrpSpPr>
        <p:grpSpPr bwMode="auto">
          <a:xfrm>
            <a:off x="2236938" y="4123903"/>
            <a:ext cx="637800" cy="637800"/>
            <a:chOff x="3927867" y="5719055"/>
            <a:chExt cx="692150" cy="692150"/>
          </a:xfrm>
        </p:grpSpPr>
        <p:sp>
          <p:nvSpPr>
            <p:cNvPr id="78" name="椭圆 13"/>
            <p:cNvSpPr/>
            <p:nvPr/>
          </p:nvSpPr>
          <p:spPr>
            <a:xfrm>
              <a:off x="3927867" y="5719055"/>
              <a:ext cx="692150" cy="692150"/>
            </a:xfrm>
            <a:prstGeom prst="ellipse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Impact" pitchFamily="34" charset="0"/>
              </a:endParaRPr>
            </a:p>
          </p:txBody>
        </p:sp>
        <p:sp>
          <p:nvSpPr>
            <p:cNvPr id="79" name="椭圆 14"/>
            <p:cNvSpPr/>
            <p:nvPr/>
          </p:nvSpPr>
          <p:spPr>
            <a:xfrm>
              <a:off x="4004067" y="5795255"/>
              <a:ext cx="539750" cy="53975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latin typeface="Impact" pitchFamily="34" charset="0"/>
              </a:endParaRPr>
            </a:p>
          </p:txBody>
        </p:sp>
      </p:grpSp>
      <p:grpSp>
        <p:nvGrpSpPr>
          <p:cNvPr id="80" name="组合 15"/>
          <p:cNvGrpSpPr>
            <a:grpSpLocks/>
          </p:cNvGrpSpPr>
          <p:nvPr/>
        </p:nvGrpSpPr>
        <p:grpSpPr bwMode="auto">
          <a:xfrm>
            <a:off x="3248400" y="2845222"/>
            <a:ext cx="637800" cy="637800"/>
            <a:chOff x="5191288" y="4388838"/>
            <a:chExt cx="692150" cy="692150"/>
          </a:xfrm>
        </p:grpSpPr>
        <p:sp>
          <p:nvSpPr>
            <p:cNvPr id="81" name="椭圆 16"/>
            <p:cNvSpPr/>
            <p:nvPr/>
          </p:nvSpPr>
          <p:spPr>
            <a:xfrm>
              <a:off x="5191288" y="4388838"/>
              <a:ext cx="692150" cy="692150"/>
            </a:xfrm>
            <a:prstGeom prst="ellipse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Impact" pitchFamily="34" charset="0"/>
              </a:endParaRPr>
            </a:p>
          </p:txBody>
        </p:sp>
        <p:sp>
          <p:nvSpPr>
            <p:cNvPr id="82" name="椭圆 17"/>
            <p:cNvSpPr/>
            <p:nvPr/>
          </p:nvSpPr>
          <p:spPr>
            <a:xfrm>
              <a:off x="5267488" y="4465038"/>
              <a:ext cx="539750" cy="53975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latin typeface="Impact" pitchFamily="34" charset="0"/>
              </a:endParaRPr>
            </a:p>
          </p:txBody>
        </p:sp>
      </p:grpSp>
      <p:grpSp>
        <p:nvGrpSpPr>
          <p:cNvPr id="83" name="组合 18"/>
          <p:cNvGrpSpPr>
            <a:grpSpLocks/>
          </p:cNvGrpSpPr>
          <p:nvPr/>
        </p:nvGrpSpPr>
        <p:grpSpPr bwMode="auto">
          <a:xfrm>
            <a:off x="5117258" y="2801144"/>
            <a:ext cx="637800" cy="637800"/>
            <a:chOff x="6884827" y="4388838"/>
            <a:chExt cx="692150" cy="692150"/>
          </a:xfrm>
        </p:grpSpPr>
        <p:sp>
          <p:nvSpPr>
            <p:cNvPr id="84" name="椭圆 19"/>
            <p:cNvSpPr/>
            <p:nvPr/>
          </p:nvSpPr>
          <p:spPr>
            <a:xfrm>
              <a:off x="6884827" y="4388838"/>
              <a:ext cx="692150" cy="692150"/>
            </a:xfrm>
            <a:prstGeom prst="ellipse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Impact" pitchFamily="34" charset="0"/>
              </a:endParaRPr>
            </a:p>
          </p:txBody>
        </p:sp>
        <p:sp>
          <p:nvSpPr>
            <p:cNvPr id="85" name="椭圆 20"/>
            <p:cNvSpPr/>
            <p:nvPr/>
          </p:nvSpPr>
          <p:spPr>
            <a:xfrm>
              <a:off x="6957852" y="4465038"/>
              <a:ext cx="539750" cy="53975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latin typeface="Impact" pitchFamily="34" charset="0"/>
              </a:endParaRPr>
            </a:p>
          </p:txBody>
        </p:sp>
      </p:grpSp>
      <p:grpSp>
        <p:nvGrpSpPr>
          <p:cNvPr id="86" name="组合 21"/>
          <p:cNvGrpSpPr>
            <a:grpSpLocks/>
          </p:cNvGrpSpPr>
          <p:nvPr/>
        </p:nvGrpSpPr>
        <p:grpSpPr bwMode="auto">
          <a:xfrm>
            <a:off x="6447337" y="4051893"/>
            <a:ext cx="639263" cy="637801"/>
            <a:chOff x="8218831" y="5719055"/>
            <a:chExt cx="693737" cy="692150"/>
          </a:xfrm>
        </p:grpSpPr>
        <p:sp>
          <p:nvSpPr>
            <p:cNvPr id="87" name="椭圆 22"/>
            <p:cNvSpPr/>
            <p:nvPr/>
          </p:nvSpPr>
          <p:spPr>
            <a:xfrm>
              <a:off x="8218831" y="5719055"/>
              <a:ext cx="693737" cy="692150"/>
            </a:xfrm>
            <a:prstGeom prst="ellipse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Impact" pitchFamily="34" charset="0"/>
              </a:endParaRPr>
            </a:p>
          </p:txBody>
        </p:sp>
        <p:sp>
          <p:nvSpPr>
            <p:cNvPr id="88" name="椭圆 23"/>
            <p:cNvSpPr/>
            <p:nvPr/>
          </p:nvSpPr>
          <p:spPr>
            <a:xfrm>
              <a:off x="8295031" y="5795255"/>
              <a:ext cx="539750" cy="53975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latin typeface="Impact" pitchFamily="34" charset="0"/>
              </a:endParaRPr>
            </a:p>
          </p:txBody>
        </p:sp>
      </p:grpSp>
      <p:sp>
        <p:nvSpPr>
          <p:cNvPr id="89" name="TextBox 88"/>
          <p:cNvSpPr txBox="1"/>
          <p:nvPr/>
        </p:nvSpPr>
        <p:spPr>
          <a:xfrm>
            <a:off x="3266766" y="3855566"/>
            <a:ext cx="2577378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2017.09——2017.12</a:t>
            </a:r>
            <a:endParaRPr lang="zh-CN" altLang="en-US" sz="1600" dirty="0">
              <a:solidFill>
                <a:srgbClr val="08080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1" name="图片 90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7151" y="635274"/>
            <a:ext cx="2533398" cy="2380675"/>
          </a:xfrm>
          <a:prstGeom prst="rect">
            <a:avLst/>
          </a:prstGeom>
        </p:spPr>
      </p:pic>
      <p:pic>
        <p:nvPicPr>
          <p:cNvPr id="92" name="图片 91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14802" y="591344"/>
            <a:ext cx="2533398" cy="2380675"/>
          </a:xfrm>
          <a:prstGeom prst="rect">
            <a:avLst/>
          </a:prstGeom>
        </p:spPr>
      </p:pic>
      <p:pic>
        <p:nvPicPr>
          <p:cNvPr id="93" name="图片 92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96002" y="596453"/>
            <a:ext cx="2533398" cy="2380675"/>
          </a:xfrm>
          <a:prstGeom prst="rect">
            <a:avLst/>
          </a:prstGeom>
        </p:spPr>
      </p:pic>
      <p:pic>
        <p:nvPicPr>
          <p:cNvPr id="94" name="图片 93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77202" y="570937"/>
            <a:ext cx="2533398" cy="2380675"/>
          </a:xfrm>
          <a:prstGeom prst="rect">
            <a:avLst/>
          </a:prstGeom>
        </p:spPr>
      </p:pic>
      <p:sp>
        <p:nvSpPr>
          <p:cNvPr id="95" name="矩形 94"/>
          <p:cNvSpPr/>
          <p:nvPr/>
        </p:nvSpPr>
        <p:spPr>
          <a:xfrm>
            <a:off x="2923830" y="1145847"/>
            <a:ext cx="128693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、项目前端开发</a:t>
            </a:r>
            <a:endParaRPr lang="en-US" altLang="zh-CN" sz="1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、项目后台的开发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、前端与后台对接连通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7015253" y="1687111"/>
            <a:ext cx="10054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项目答辩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1" name="直接连接符 100"/>
          <p:cNvCxnSpPr/>
          <p:nvPr/>
        </p:nvCxnSpPr>
        <p:spPr bwMode="auto">
          <a:xfrm>
            <a:off x="387152" y="556320"/>
            <a:ext cx="843332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矩形 102"/>
          <p:cNvSpPr/>
          <p:nvPr/>
        </p:nvSpPr>
        <p:spPr>
          <a:xfrm>
            <a:off x="936013" y="1161815"/>
            <a:ext cx="132253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、配置开发环境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、制定需求分析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、制定项目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设计和计划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873395" y="1145847"/>
            <a:ext cx="128693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、加入测试，编写相关测试文档</a:t>
            </a:r>
            <a:endParaRPr lang="en-US" altLang="zh-CN" sz="1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、对项目的相关问题进行改进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21178315"/>
      </p:ext>
    </p:extLst>
  </p:cSld>
  <p:clrMapOvr>
    <a:masterClrMapping/>
  </p:clrMapOvr>
  <p:transition spd="med" advTm="6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000"/>
                            </p:stCondLst>
                            <p:childTnLst>
                              <p:par>
                                <p:cTn id="5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500"/>
                            </p:stCondLst>
                            <p:childTnLst>
                              <p:par>
                                <p:cTn id="5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0"/>
                            </p:stCondLst>
                            <p:childTnLst>
                              <p:par>
                                <p:cTn id="6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5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6000"/>
                            </p:stCondLst>
                            <p:childTnLst>
                              <p:par>
                                <p:cTn id="7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500"/>
                            </p:stCondLst>
                            <p:childTnLst>
                              <p:par>
                                <p:cTn id="7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000"/>
                            </p:stCondLst>
                            <p:childTnLst>
                              <p:par>
                                <p:cTn id="8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7500"/>
                            </p:stCondLst>
                            <p:childTnLst>
                              <p:par>
                                <p:cTn id="8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8000"/>
                            </p:stCondLst>
                            <p:childTnLst>
                              <p:par>
                                <p:cTn id="9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8500"/>
                            </p:stCondLst>
                            <p:childTnLst>
                              <p:par>
                                <p:cTn id="9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9000"/>
                            </p:stCondLst>
                            <p:childTnLst>
                              <p:par>
                                <p:cTn id="10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9500"/>
                            </p:stCondLst>
                            <p:childTnLst>
                              <p:par>
                                <p:cTn id="10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0000"/>
                            </p:stCondLst>
                            <p:childTnLst>
                              <p:par>
                                <p:cTn id="11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67" grpId="0" animBg="1"/>
      <p:bldP spid="68" grpId="0" animBg="1"/>
      <p:bldP spid="73" grpId="0" animBg="1"/>
      <p:bldP spid="74" grpId="0" animBg="1"/>
      <p:bldP spid="75" grpId="0" animBg="1"/>
      <p:bldP spid="76" grpId="0" animBg="1"/>
      <p:bldP spid="89" grpId="0"/>
      <p:bldP spid="95" grpId="0"/>
      <p:bldP spid="99" grpId="0"/>
      <p:bldP spid="103" grpId="0"/>
      <p:bldP spid="3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 txBox="1">
            <a:spLocks noChangeArrowheads="1"/>
          </p:cNvSpPr>
          <p:nvPr/>
        </p:nvSpPr>
        <p:spPr bwMode="auto">
          <a:xfrm>
            <a:off x="774795" y="186273"/>
            <a:ext cx="2349405" cy="4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dirty="0" smtClean="0">
                <a:solidFill>
                  <a:schemeClr val="tx2"/>
                </a:solidFill>
                <a:ea typeface="微软雅黑" panose="020B0503020204020204" pitchFamily="34" charset="-122"/>
              </a:rPr>
              <a:t>项目的主要功能介绍</a:t>
            </a:r>
            <a:endParaRPr lang="zh-CN" altLang="en-US" sz="1600" dirty="0">
              <a:solidFill>
                <a:schemeClr val="tx2"/>
              </a:solidFill>
              <a:ea typeface="微软雅黑" panose="020B0503020204020204" pitchFamily="34" charset="-122"/>
            </a:endParaRPr>
          </a:p>
        </p:txBody>
      </p:sp>
      <p:sp>
        <p:nvSpPr>
          <p:cNvPr id="7172" name="五边形 2"/>
          <p:cNvSpPr>
            <a:spLocks noChangeArrowheads="1"/>
          </p:cNvSpPr>
          <p:nvPr/>
        </p:nvSpPr>
        <p:spPr bwMode="auto">
          <a:xfrm>
            <a:off x="0" y="239830"/>
            <a:ext cx="523670" cy="353478"/>
          </a:xfrm>
          <a:prstGeom prst="homePlate">
            <a:avLst>
              <a:gd name="adj" fmla="val 49904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73" name="燕尾形 8"/>
          <p:cNvSpPr>
            <a:spLocks noChangeArrowheads="1"/>
          </p:cNvSpPr>
          <p:nvPr/>
        </p:nvSpPr>
        <p:spPr bwMode="auto">
          <a:xfrm>
            <a:off x="424887" y="239830"/>
            <a:ext cx="323724" cy="353478"/>
          </a:xfrm>
          <a:prstGeom prst="chevron">
            <a:avLst>
              <a:gd name="adj" fmla="val 50000"/>
            </a:avLst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7174" name="Group 6"/>
          <p:cNvGrpSpPr>
            <a:grpSpLocks/>
          </p:cNvGrpSpPr>
          <p:nvPr/>
        </p:nvGrpSpPr>
        <p:grpSpPr bwMode="auto">
          <a:xfrm>
            <a:off x="1060433" y="1747764"/>
            <a:ext cx="2783784" cy="392753"/>
            <a:chOff x="0" y="0"/>
            <a:chExt cx="3396604" cy="479288"/>
          </a:xfrm>
        </p:grpSpPr>
        <p:sp>
          <p:nvSpPr>
            <p:cNvPr id="5174" name="椭圆 84"/>
            <p:cNvSpPr>
              <a:spLocks noChangeArrowheads="1"/>
            </p:cNvSpPr>
            <p:nvPr/>
          </p:nvSpPr>
          <p:spPr bwMode="auto">
            <a:xfrm>
              <a:off x="3123750" y="206434"/>
              <a:ext cx="272854" cy="272854"/>
            </a:xfrm>
            <a:prstGeom prst="ellipse">
              <a:avLst/>
            </a:prstGeom>
            <a:solidFill>
              <a:srgbClr val="A9BECB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cxnSp>
          <p:nvCxnSpPr>
            <p:cNvPr id="5175" name="直接连接符 85"/>
            <p:cNvCxnSpPr>
              <a:cxnSpLocks noChangeShapeType="1"/>
            </p:cNvCxnSpPr>
            <p:nvPr/>
          </p:nvCxnSpPr>
          <p:spPr bwMode="auto">
            <a:xfrm>
              <a:off x="0" y="0"/>
              <a:ext cx="2833304" cy="0"/>
            </a:xfrm>
            <a:prstGeom prst="line">
              <a:avLst/>
            </a:prstGeom>
            <a:noFill/>
            <a:ln w="19050">
              <a:solidFill>
                <a:srgbClr val="21A3D0"/>
              </a:solidFill>
              <a:prstDash val="sys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76" name="直接连接符 86"/>
            <p:cNvCxnSpPr>
              <a:cxnSpLocks noChangeShapeType="1"/>
            </p:cNvCxnSpPr>
            <p:nvPr/>
          </p:nvCxnSpPr>
          <p:spPr bwMode="auto">
            <a:xfrm>
              <a:off x="2833304" y="0"/>
              <a:ext cx="426874" cy="334908"/>
            </a:xfrm>
            <a:prstGeom prst="line">
              <a:avLst/>
            </a:prstGeom>
            <a:noFill/>
            <a:ln w="19050">
              <a:solidFill>
                <a:srgbClr val="21A3D0"/>
              </a:solidFill>
              <a:prstDash val="sysDash"/>
              <a:round/>
              <a:headEnd/>
              <a:tailEnd type="oval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7178" name="Group 10"/>
          <p:cNvGrpSpPr>
            <a:grpSpLocks/>
          </p:cNvGrpSpPr>
          <p:nvPr/>
        </p:nvGrpSpPr>
        <p:grpSpPr bwMode="auto">
          <a:xfrm flipH="1">
            <a:off x="5370003" y="1747764"/>
            <a:ext cx="2783785" cy="392753"/>
            <a:chOff x="0" y="0"/>
            <a:chExt cx="3396604" cy="479288"/>
          </a:xfrm>
        </p:grpSpPr>
        <p:sp>
          <p:nvSpPr>
            <p:cNvPr id="5171" name="椭圆 88"/>
            <p:cNvSpPr>
              <a:spLocks noChangeArrowheads="1"/>
            </p:cNvSpPr>
            <p:nvPr/>
          </p:nvSpPr>
          <p:spPr bwMode="auto">
            <a:xfrm>
              <a:off x="3123750" y="206434"/>
              <a:ext cx="272854" cy="272854"/>
            </a:xfrm>
            <a:prstGeom prst="ellipse">
              <a:avLst/>
            </a:prstGeom>
            <a:solidFill>
              <a:srgbClr val="A9BECB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cxnSp>
          <p:nvCxnSpPr>
            <p:cNvPr id="5172" name="直接连接符 89"/>
            <p:cNvCxnSpPr>
              <a:cxnSpLocks noChangeShapeType="1"/>
            </p:cNvCxnSpPr>
            <p:nvPr/>
          </p:nvCxnSpPr>
          <p:spPr bwMode="auto">
            <a:xfrm>
              <a:off x="0" y="0"/>
              <a:ext cx="2833304" cy="0"/>
            </a:xfrm>
            <a:prstGeom prst="line">
              <a:avLst/>
            </a:prstGeom>
            <a:noFill/>
            <a:ln w="19050">
              <a:solidFill>
                <a:srgbClr val="21A3D0"/>
              </a:solidFill>
              <a:prstDash val="sys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73" name="直接连接符 90"/>
            <p:cNvCxnSpPr>
              <a:cxnSpLocks noChangeShapeType="1"/>
            </p:cNvCxnSpPr>
            <p:nvPr/>
          </p:nvCxnSpPr>
          <p:spPr bwMode="auto">
            <a:xfrm>
              <a:off x="2833304" y="0"/>
              <a:ext cx="426874" cy="334908"/>
            </a:xfrm>
            <a:prstGeom prst="line">
              <a:avLst/>
            </a:prstGeom>
            <a:noFill/>
            <a:ln w="19050">
              <a:solidFill>
                <a:srgbClr val="21A3D0"/>
              </a:solidFill>
              <a:prstDash val="sysDash"/>
              <a:round/>
              <a:headEnd/>
              <a:tailEnd type="oval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7182" name="Group 14"/>
          <p:cNvGrpSpPr>
            <a:grpSpLocks/>
          </p:cNvGrpSpPr>
          <p:nvPr/>
        </p:nvGrpSpPr>
        <p:grpSpPr bwMode="auto">
          <a:xfrm flipV="1">
            <a:off x="1060433" y="3438981"/>
            <a:ext cx="2783784" cy="392753"/>
            <a:chOff x="0" y="0"/>
            <a:chExt cx="3396604" cy="479288"/>
          </a:xfrm>
        </p:grpSpPr>
        <p:sp>
          <p:nvSpPr>
            <p:cNvPr id="5168" name="椭圆 92"/>
            <p:cNvSpPr>
              <a:spLocks noChangeArrowheads="1"/>
            </p:cNvSpPr>
            <p:nvPr/>
          </p:nvSpPr>
          <p:spPr bwMode="auto">
            <a:xfrm>
              <a:off x="3123750" y="206434"/>
              <a:ext cx="272854" cy="272854"/>
            </a:xfrm>
            <a:prstGeom prst="ellipse">
              <a:avLst/>
            </a:prstGeom>
            <a:solidFill>
              <a:srgbClr val="A9BECB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cxnSp>
          <p:nvCxnSpPr>
            <p:cNvPr id="5169" name="直接连接符 93"/>
            <p:cNvCxnSpPr>
              <a:cxnSpLocks noChangeShapeType="1"/>
            </p:cNvCxnSpPr>
            <p:nvPr/>
          </p:nvCxnSpPr>
          <p:spPr bwMode="auto">
            <a:xfrm>
              <a:off x="0" y="0"/>
              <a:ext cx="2833304" cy="0"/>
            </a:xfrm>
            <a:prstGeom prst="line">
              <a:avLst/>
            </a:prstGeom>
            <a:noFill/>
            <a:ln w="19050">
              <a:solidFill>
                <a:srgbClr val="21A3D0"/>
              </a:solidFill>
              <a:prstDash val="sys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70" name="直接连接符 94"/>
            <p:cNvCxnSpPr>
              <a:cxnSpLocks noChangeShapeType="1"/>
            </p:cNvCxnSpPr>
            <p:nvPr/>
          </p:nvCxnSpPr>
          <p:spPr bwMode="auto">
            <a:xfrm>
              <a:off x="2833304" y="0"/>
              <a:ext cx="426874" cy="334908"/>
            </a:xfrm>
            <a:prstGeom prst="line">
              <a:avLst/>
            </a:prstGeom>
            <a:noFill/>
            <a:ln w="19050">
              <a:solidFill>
                <a:srgbClr val="21A3D0"/>
              </a:solidFill>
              <a:prstDash val="sysDash"/>
              <a:round/>
              <a:headEnd/>
              <a:tailEnd type="oval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7186" name="Group 18"/>
          <p:cNvGrpSpPr>
            <a:grpSpLocks/>
          </p:cNvGrpSpPr>
          <p:nvPr/>
        </p:nvGrpSpPr>
        <p:grpSpPr bwMode="auto">
          <a:xfrm flipH="1" flipV="1">
            <a:off x="5370003" y="3438981"/>
            <a:ext cx="2783785" cy="392753"/>
            <a:chOff x="0" y="0"/>
            <a:chExt cx="3396604" cy="479288"/>
          </a:xfrm>
        </p:grpSpPr>
        <p:sp>
          <p:nvSpPr>
            <p:cNvPr id="5165" name="椭圆 96"/>
            <p:cNvSpPr>
              <a:spLocks noChangeArrowheads="1"/>
            </p:cNvSpPr>
            <p:nvPr/>
          </p:nvSpPr>
          <p:spPr bwMode="auto">
            <a:xfrm>
              <a:off x="3123750" y="206434"/>
              <a:ext cx="272854" cy="272854"/>
            </a:xfrm>
            <a:prstGeom prst="ellipse">
              <a:avLst/>
            </a:prstGeom>
            <a:solidFill>
              <a:srgbClr val="A9BECB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cxnSp>
          <p:nvCxnSpPr>
            <p:cNvPr id="5166" name="直接连接符 97"/>
            <p:cNvCxnSpPr>
              <a:cxnSpLocks noChangeShapeType="1"/>
            </p:cNvCxnSpPr>
            <p:nvPr/>
          </p:nvCxnSpPr>
          <p:spPr bwMode="auto">
            <a:xfrm>
              <a:off x="0" y="0"/>
              <a:ext cx="2833304" cy="0"/>
            </a:xfrm>
            <a:prstGeom prst="line">
              <a:avLst/>
            </a:prstGeom>
            <a:noFill/>
            <a:ln w="19050">
              <a:solidFill>
                <a:srgbClr val="21A3D0"/>
              </a:solidFill>
              <a:prstDash val="sys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67" name="直接连接符 98"/>
            <p:cNvCxnSpPr>
              <a:cxnSpLocks noChangeShapeType="1"/>
            </p:cNvCxnSpPr>
            <p:nvPr/>
          </p:nvCxnSpPr>
          <p:spPr bwMode="auto">
            <a:xfrm>
              <a:off x="2833304" y="0"/>
              <a:ext cx="426874" cy="334908"/>
            </a:xfrm>
            <a:prstGeom prst="line">
              <a:avLst/>
            </a:prstGeom>
            <a:noFill/>
            <a:ln w="19050">
              <a:solidFill>
                <a:srgbClr val="21A3D0"/>
              </a:solidFill>
              <a:prstDash val="sysDash"/>
              <a:round/>
              <a:headEnd/>
              <a:tailEnd type="oval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7190" name="Group 22"/>
          <p:cNvGrpSpPr>
            <a:grpSpLocks/>
          </p:cNvGrpSpPr>
          <p:nvPr/>
        </p:nvGrpSpPr>
        <p:grpSpPr bwMode="auto">
          <a:xfrm>
            <a:off x="3422900" y="1640649"/>
            <a:ext cx="2343426" cy="2343425"/>
            <a:chOff x="0" y="0"/>
            <a:chExt cx="4922" cy="4922"/>
          </a:xfrm>
        </p:grpSpPr>
        <p:sp>
          <p:nvSpPr>
            <p:cNvPr id="5147" name="椭圆 77"/>
            <p:cNvSpPr>
              <a:spLocks noChangeArrowheads="1"/>
            </p:cNvSpPr>
            <p:nvPr/>
          </p:nvSpPr>
          <p:spPr bwMode="auto">
            <a:xfrm>
              <a:off x="0" y="0"/>
              <a:ext cx="4923" cy="4922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125">
                <a:solidFill>
                  <a:srgbClr val="2B2E30"/>
                </a:solidFill>
              </a:endParaRPr>
            </a:p>
          </p:txBody>
        </p:sp>
        <p:grpSp>
          <p:nvGrpSpPr>
            <p:cNvPr id="5148" name="Group 24"/>
            <p:cNvGrpSpPr>
              <a:grpSpLocks/>
            </p:cNvGrpSpPr>
            <p:nvPr/>
          </p:nvGrpSpPr>
          <p:grpSpPr bwMode="auto">
            <a:xfrm>
              <a:off x="415" y="467"/>
              <a:ext cx="4070" cy="4075"/>
              <a:chOff x="0" y="0"/>
              <a:chExt cx="3411642" cy="3417058"/>
            </a:xfrm>
          </p:grpSpPr>
          <p:sp>
            <p:nvSpPr>
              <p:cNvPr id="5149" name="未知"/>
              <p:cNvSpPr>
                <a:spLocks/>
              </p:cNvSpPr>
              <p:nvPr/>
            </p:nvSpPr>
            <p:spPr bwMode="auto">
              <a:xfrm>
                <a:off x="1713102" y="198810"/>
                <a:ext cx="131072" cy="320905"/>
              </a:xfrm>
              <a:custGeom>
                <a:avLst/>
                <a:gdLst>
                  <a:gd name="T0" fmla="*/ 2147483647 w 217"/>
                  <a:gd name="T1" fmla="*/ 438810443 h 532"/>
                  <a:gd name="T2" fmla="*/ 1101811769 w 217"/>
                  <a:gd name="T3" fmla="*/ 0 h 532"/>
                  <a:gd name="T4" fmla="*/ 0 w 217"/>
                  <a:gd name="T5" fmla="*/ 2147483647 h 532"/>
                  <a:gd name="T6" fmla="*/ 2147483647 w 217"/>
                  <a:gd name="T7" fmla="*/ 2147483647 h 532"/>
                  <a:gd name="T8" fmla="*/ 2147483647 w 217"/>
                  <a:gd name="T9" fmla="*/ 438810443 h 5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17" h="532">
                    <a:moveTo>
                      <a:pt x="217" y="2"/>
                    </a:moveTo>
                    <a:lnTo>
                      <a:pt x="5" y="0"/>
                    </a:lnTo>
                    <a:lnTo>
                      <a:pt x="0" y="530"/>
                    </a:lnTo>
                    <a:lnTo>
                      <a:pt x="212" y="532"/>
                    </a:lnTo>
                    <a:lnTo>
                      <a:pt x="217" y="2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50" name="未知"/>
              <p:cNvSpPr>
                <a:spLocks/>
              </p:cNvSpPr>
              <p:nvPr/>
            </p:nvSpPr>
            <p:spPr bwMode="auto">
              <a:xfrm>
                <a:off x="955795" y="344673"/>
                <a:ext cx="271854" cy="340355"/>
              </a:xfrm>
              <a:custGeom>
                <a:avLst/>
                <a:gdLst>
                  <a:gd name="T0" fmla="*/ 2147483647 w 445"/>
                  <a:gd name="T1" fmla="*/ 0 h 567"/>
                  <a:gd name="T2" fmla="*/ 0 w 445"/>
                  <a:gd name="T3" fmla="*/ 2147483647 h 567"/>
                  <a:gd name="T4" fmla="*/ 2147483647 w 445"/>
                  <a:gd name="T5" fmla="*/ 2147483647 h 567"/>
                  <a:gd name="T6" fmla="*/ 2147483647 w 445"/>
                  <a:gd name="T7" fmla="*/ 2147483647 h 567"/>
                  <a:gd name="T8" fmla="*/ 2147483647 w 445"/>
                  <a:gd name="T9" fmla="*/ 0 h 56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45" h="567">
                    <a:moveTo>
                      <a:pt x="185" y="0"/>
                    </a:moveTo>
                    <a:lnTo>
                      <a:pt x="0" y="104"/>
                    </a:lnTo>
                    <a:lnTo>
                      <a:pt x="260" y="567"/>
                    </a:lnTo>
                    <a:lnTo>
                      <a:pt x="445" y="463"/>
                    </a:lnTo>
                    <a:lnTo>
                      <a:pt x="185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51" name="未知"/>
              <p:cNvSpPr>
                <a:spLocks/>
              </p:cNvSpPr>
              <p:nvPr/>
            </p:nvSpPr>
            <p:spPr bwMode="auto">
              <a:xfrm>
                <a:off x="402383" y="855206"/>
                <a:ext cx="339819" cy="277146"/>
              </a:xfrm>
              <a:custGeom>
                <a:avLst/>
                <a:gdLst>
                  <a:gd name="T0" fmla="*/ 2147483647 w 566"/>
                  <a:gd name="T1" fmla="*/ 0 h 453"/>
                  <a:gd name="T2" fmla="*/ 0 w 566"/>
                  <a:gd name="T3" fmla="*/ 2147483647 h 453"/>
                  <a:gd name="T4" fmla="*/ 2147483647 w 566"/>
                  <a:gd name="T5" fmla="*/ 2147483647 h 453"/>
                  <a:gd name="T6" fmla="*/ 2147483647 w 566"/>
                  <a:gd name="T7" fmla="*/ 2147483647 h 453"/>
                  <a:gd name="T8" fmla="*/ 2147483647 w 566"/>
                  <a:gd name="T9" fmla="*/ 0 h 45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66" h="453">
                    <a:moveTo>
                      <a:pt x="109" y="0"/>
                    </a:moveTo>
                    <a:lnTo>
                      <a:pt x="0" y="183"/>
                    </a:lnTo>
                    <a:lnTo>
                      <a:pt x="457" y="453"/>
                    </a:lnTo>
                    <a:lnTo>
                      <a:pt x="566" y="270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52" name="未知"/>
              <p:cNvSpPr>
                <a:spLocks/>
              </p:cNvSpPr>
              <p:nvPr/>
            </p:nvSpPr>
            <p:spPr bwMode="auto">
              <a:xfrm>
                <a:off x="198494" y="1603990"/>
                <a:ext cx="325251" cy="131283"/>
              </a:xfrm>
              <a:custGeom>
                <a:avLst/>
                <a:gdLst>
                  <a:gd name="T0" fmla="*/ 454299979 w 533"/>
                  <a:gd name="T1" fmla="*/ 0 h 218"/>
                  <a:gd name="T2" fmla="*/ 0 w 533"/>
                  <a:gd name="T3" fmla="*/ 2147483647 h 218"/>
                  <a:gd name="T4" fmla="*/ 2147483647 w 533"/>
                  <a:gd name="T5" fmla="*/ 2147483647 h 218"/>
                  <a:gd name="T6" fmla="*/ 2147483647 w 533"/>
                  <a:gd name="T7" fmla="*/ 1091980077 h 218"/>
                  <a:gd name="T8" fmla="*/ 454299979 w 533"/>
                  <a:gd name="T9" fmla="*/ 0 h 21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33" h="218">
                    <a:moveTo>
                      <a:pt x="2" y="0"/>
                    </a:moveTo>
                    <a:lnTo>
                      <a:pt x="0" y="212"/>
                    </a:lnTo>
                    <a:lnTo>
                      <a:pt x="530" y="218"/>
                    </a:lnTo>
                    <a:lnTo>
                      <a:pt x="533" y="5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53" name="未知"/>
              <p:cNvSpPr>
                <a:spLocks/>
              </p:cNvSpPr>
              <p:nvPr/>
            </p:nvSpPr>
            <p:spPr bwMode="auto">
              <a:xfrm>
                <a:off x="344128" y="2221497"/>
                <a:ext cx="339819" cy="272282"/>
              </a:xfrm>
              <a:custGeom>
                <a:avLst/>
                <a:gdLst>
                  <a:gd name="T0" fmla="*/ 0 w 567"/>
                  <a:gd name="T1" fmla="*/ 2147483647 h 445"/>
                  <a:gd name="T2" fmla="*/ 2147483647 w 567"/>
                  <a:gd name="T3" fmla="*/ 2147483647 h 445"/>
                  <a:gd name="T4" fmla="*/ 2147483647 w 567"/>
                  <a:gd name="T5" fmla="*/ 2147483647 h 445"/>
                  <a:gd name="T6" fmla="*/ 2147483647 w 567"/>
                  <a:gd name="T7" fmla="*/ 0 h 445"/>
                  <a:gd name="T8" fmla="*/ 0 w 567"/>
                  <a:gd name="T9" fmla="*/ 2147483647 h 44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67" h="445">
                    <a:moveTo>
                      <a:pt x="0" y="260"/>
                    </a:moveTo>
                    <a:lnTo>
                      <a:pt x="105" y="445"/>
                    </a:lnTo>
                    <a:lnTo>
                      <a:pt x="567" y="185"/>
                    </a:lnTo>
                    <a:lnTo>
                      <a:pt x="463" y="0"/>
                    </a:lnTo>
                    <a:lnTo>
                      <a:pt x="0" y="26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54" name="未知"/>
              <p:cNvSpPr>
                <a:spLocks/>
              </p:cNvSpPr>
              <p:nvPr/>
            </p:nvSpPr>
            <p:spPr bwMode="auto">
              <a:xfrm>
                <a:off x="1552905" y="1555367"/>
                <a:ext cx="339819" cy="340355"/>
              </a:xfrm>
              <a:custGeom>
                <a:avLst/>
                <a:gdLst>
                  <a:gd name="T0" fmla="*/ 2147483647 w 565"/>
                  <a:gd name="T1" fmla="*/ 2147483647 h 565"/>
                  <a:gd name="T2" fmla="*/ 2147483647 w 565"/>
                  <a:gd name="T3" fmla="*/ 2147483647 h 565"/>
                  <a:gd name="T4" fmla="*/ 2147483647 w 565"/>
                  <a:gd name="T5" fmla="*/ 1530280055 h 565"/>
                  <a:gd name="T6" fmla="*/ 2147483647 w 565"/>
                  <a:gd name="T7" fmla="*/ 0 h 565"/>
                  <a:gd name="T8" fmla="*/ 2147483647 w 565"/>
                  <a:gd name="T9" fmla="*/ 218456104 h 565"/>
                  <a:gd name="T10" fmla="*/ 2147483647 w 565"/>
                  <a:gd name="T11" fmla="*/ 2147483647 h 565"/>
                  <a:gd name="T12" fmla="*/ 2147483647 w 565"/>
                  <a:gd name="T13" fmla="*/ 2147483647 h 565"/>
                  <a:gd name="T14" fmla="*/ 2147483647 w 565"/>
                  <a:gd name="T15" fmla="*/ 2147483647 h 565"/>
                  <a:gd name="T16" fmla="*/ 2147483647 w 565"/>
                  <a:gd name="T17" fmla="*/ 2147483647 h 565"/>
                  <a:gd name="T18" fmla="*/ 2147483647 w 565"/>
                  <a:gd name="T19" fmla="*/ 2147483647 h 565"/>
                  <a:gd name="T20" fmla="*/ 2147483647 w 565"/>
                  <a:gd name="T21" fmla="*/ 2147483647 h 565"/>
                  <a:gd name="T22" fmla="*/ 870350437 w 565"/>
                  <a:gd name="T23" fmla="*/ 2147483647 h 565"/>
                  <a:gd name="T24" fmla="*/ 0 w 565"/>
                  <a:gd name="T25" fmla="*/ 2147483647 h 565"/>
                  <a:gd name="T26" fmla="*/ 652581792 w 565"/>
                  <a:gd name="T27" fmla="*/ 2147483647 h 565"/>
                  <a:gd name="T28" fmla="*/ 2147483647 w 565"/>
                  <a:gd name="T29" fmla="*/ 2147483647 h 565"/>
                  <a:gd name="T30" fmla="*/ 2147483647 w 565"/>
                  <a:gd name="T31" fmla="*/ 2147483647 h 565"/>
                  <a:gd name="T32" fmla="*/ 2147483647 w 565"/>
                  <a:gd name="T33" fmla="*/ 2147483647 h 565"/>
                  <a:gd name="T34" fmla="*/ 2147483647 w 565"/>
                  <a:gd name="T35" fmla="*/ 2147483647 h 565"/>
                  <a:gd name="T36" fmla="*/ 2147483647 w 565"/>
                  <a:gd name="T37" fmla="*/ 2147483647 h 565"/>
                  <a:gd name="T38" fmla="*/ 2147483647 w 565"/>
                  <a:gd name="T39" fmla="*/ 2147483647 h 565"/>
                  <a:gd name="T40" fmla="*/ 2147483647 w 565"/>
                  <a:gd name="T41" fmla="*/ 2147483647 h 565"/>
                  <a:gd name="T42" fmla="*/ 2147483647 w 565"/>
                  <a:gd name="T43" fmla="*/ 2147483647 h 565"/>
                  <a:gd name="T44" fmla="*/ 2147483647 w 565"/>
                  <a:gd name="T45" fmla="*/ 2147483647 h 565"/>
                  <a:gd name="T46" fmla="*/ 2147483647 w 565"/>
                  <a:gd name="T47" fmla="*/ 2147483647 h 565"/>
                  <a:gd name="T48" fmla="*/ 2147483647 w 565"/>
                  <a:gd name="T49" fmla="*/ 2147483647 h 565"/>
                  <a:gd name="T50" fmla="*/ 2147483647 w 565"/>
                  <a:gd name="T51" fmla="*/ 2147483647 h 565"/>
                  <a:gd name="T52" fmla="*/ 2147483647 w 565"/>
                  <a:gd name="T53" fmla="*/ 2147483647 h 565"/>
                  <a:gd name="T54" fmla="*/ 2147483647 w 565"/>
                  <a:gd name="T55" fmla="*/ 2147483647 h 565"/>
                  <a:gd name="T56" fmla="*/ 2147483647 w 565"/>
                  <a:gd name="T57" fmla="*/ 2147483647 h 565"/>
                  <a:gd name="T58" fmla="*/ 2147483647 w 565"/>
                  <a:gd name="T59" fmla="*/ 2147483647 h 565"/>
                  <a:gd name="T60" fmla="*/ 2147483647 w 565"/>
                  <a:gd name="T61" fmla="*/ 2147483647 h 565"/>
                  <a:gd name="T62" fmla="*/ 2147483647 w 565"/>
                  <a:gd name="T63" fmla="*/ 2147483647 h 565"/>
                  <a:gd name="T64" fmla="*/ 2147483647 w 565"/>
                  <a:gd name="T65" fmla="*/ 2147483647 h 565"/>
                  <a:gd name="T66" fmla="*/ 2147483647 w 565"/>
                  <a:gd name="T67" fmla="*/ 2147483647 h 565"/>
                  <a:gd name="T68" fmla="*/ 2147483647 w 565"/>
                  <a:gd name="T69" fmla="*/ 2147483647 h 565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565" h="565">
                    <a:moveTo>
                      <a:pt x="427" y="38"/>
                    </a:moveTo>
                    <a:lnTo>
                      <a:pt x="388" y="20"/>
                    </a:lnTo>
                    <a:lnTo>
                      <a:pt x="347" y="7"/>
                    </a:lnTo>
                    <a:lnTo>
                      <a:pt x="294" y="0"/>
                    </a:lnTo>
                    <a:lnTo>
                      <a:pt x="252" y="1"/>
                    </a:lnTo>
                    <a:lnTo>
                      <a:pt x="200" y="12"/>
                    </a:lnTo>
                    <a:lnTo>
                      <a:pt x="150" y="33"/>
                    </a:lnTo>
                    <a:lnTo>
                      <a:pt x="93" y="72"/>
                    </a:lnTo>
                    <a:lnTo>
                      <a:pt x="64" y="103"/>
                    </a:lnTo>
                    <a:lnTo>
                      <a:pt x="39" y="139"/>
                    </a:lnTo>
                    <a:lnTo>
                      <a:pt x="15" y="190"/>
                    </a:lnTo>
                    <a:lnTo>
                      <a:pt x="4" y="231"/>
                    </a:lnTo>
                    <a:lnTo>
                      <a:pt x="0" y="272"/>
                    </a:lnTo>
                    <a:lnTo>
                      <a:pt x="3" y="326"/>
                    </a:lnTo>
                    <a:lnTo>
                      <a:pt x="22" y="392"/>
                    </a:lnTo>
                    <a:lnTo>
                      <a:pt x="40" y="428"/>
                    </a:lnTo>
                    <a:lnTo>
                      <a:pt x="73" y="472"/>
                    </a:lnTo>
                    <a:lnTo>
                      <a:pt x="104" y="502"/>
                    </a:lnTo>
                    <a:lnTo>
                      <a:pt x="152" y="534"/>
                    </a:lnTo>
                    <a:lnTo>
                      <a:pt x="204" y="554"/>
                    </a:lnTo>
                    <a:lnTo>
                      <a:pt x="245" y="563"/>
                    </a:lnTo>
                    <a:lnTo>
                      <a:pt x="299" y="565"/>
                    </a:lnTo>
                    <a:lnTo>
                      <a:pt x="353" y="557"/>
                    </a:lnTo>
                    <a:lnTo>
                      <a:pt x="404" y="538"/>
                    </a:lnTo>
                    <a:lnTo>
                      <a:pt x="451" y="510"/>
                    </a:lnTo>
                    <a:lnTo>
                      <a:pt x="493" y="472"/>
                    </a:lnTo>
                    <a:lnTo>
                      <a:pt x="527" y="427"/>
                    </a:lnTo>
                    <a:lnTo>
                      <a:pt x="551" y="375"/>
                    </a:lnTo>
                    <a:lnTo>
                      <a:pt x="565" y="307"/>
                    </a:lnTo>
                    <a:lnTo>
                      <a:pt x="564" y="253"/>
                    </a:lnTo>
                    <a:lnTo>
                      <a:pt x="553" y="199"/>
                    </a:lnTo>
                    <a:lnTo>
                      <a:pt x="532" y="149"/>
                    </a:lnTo>
                    <a:lnTo>
                      <a:pt x="510" y="114"/>
                    </a:lnTo>
                    <a:lnTo>
                      <a:pt x="483" y="82"/>
                    </a:lnTo>
                    <a:lnTo>
                      <a:pt x="427" y="3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55" name="未知"/>
              <p:cNvSpPr>
                <a:spLocks/>
              </p:cNvSpPr>
              <p:nvPr/>
            </p:nvSpPr>
            <p:spPr bwMode="auto">
              <a:xfrm>
                <a:off x="1193672" y="685028"/>
                <a:ext cx="611673" cy="1074553"/>
              </a:xfrm>
              <a:custGeom>
                <a:avLst/>
                <a:gdLst>
                  <a:gd name="T0" fmla="*/ 2147483647 w 1013"/>
                  <a:gd name="T1" fmla="*/ 2147483647 h 1940"/>
                  <a:gd name="T2" fmla="*/ 0 w 1013"/>
                  <a:gd name="T3" fmla="*/ 2147483647 h 1940"/>
                  <a:gd name="T4" fmla="*/ 2147483647 w 1013"/>
                  <a:gd name="T5" fmla="*/ 0 h 1940"/>
                  <a:gd name="T6" fmla="*/ 2147483647 w 1013"/>
                  <a:gd name="T7" fmla="*/ 2147483647 h 1940"/>
                  <a:gd name="T8" fmla="*/ 2147483647 w 1013"/>
                  <a:gd name="T9" fmla="*/ 2147483647 h 19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13" h="1940">
                    <a:moveTo>
                      <a:pt x="852" y="1940"/>
                    </a:moveTo>
                    <a:lnTo>
                      <a:pt x="0" y="74"/>
                    </a:lnTo>
                    <a:lnTo>
                      <a:pt x="161" y="0"/>
                    </a:lnTo>
                    <a:lnTo>
                      <a:pt x="1013" y="1867"/>
                    </a:lnTo>
                    <a:lnTo>
                      <a:pt x="852" y="194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56" name="未知"/>
              <p:cNvSpPr>
                <a:spLocks/>
              </p:cNvSpPr>
              <p:nvPr/>
            </p:nvSpPr>
            <p:spPr bwMode="auto">
              <a:xfrm>
                <a:off x="853853" y="2707715"/>
                <a:ext cx="276706" cy="340355"/>
              </a:xfrm>
              <a:custGeom>
                <a:avLst/>
                <a:gdLst>
                  <a:gd name="T0" fmla="*/ 0 w 453"/>
                  <a:gd name="T1" fmla="*/ 2147483647 h 564"/>
                  <a:gd name="T2" fmla="*/ 2147483647 w 453"/>
                  <a:gd name="T3" fmla="*/ 2147483647 h 564"/>
                  <a:gd name="T4" fmla="*/ 2147483647 w 453"/>
                  <a:gd name="T5" fmla="*/ 2147483647 h 564"/>
                  <a:gd name="T6" fmla="*/ 2147483647 w 453"/>
                  <a:gd name="T7" fmla="*/ 0 h 564"/>
                  <a:gd name="T8" fmla="*/ 0 w 453"/>
                  <a:gd name="T9" fmla="*/ 2147483647 h 5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53" h="564">
                    <a:moveTo>
                      <a:pt x="0" y="456"/>
                    </a:moveTo>
                    <a:lnTo>
                      <a:pt x="183" y="564"/>
                    </a:lnTo>
                    <a:lnTo>
                      <a:pt x="453" y="107"/>
                    </a:lnTo>
                    <a:lnTo>
                      <a:pt x="270" y="0"/>
                    </a:lnTo>
                    <a:lnTo>
                      <a:pt x="0" y="456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57" name="未知"/>
              <p:cNvSpPr>
                <a:spLocks/>
              </p:cNvSpPr>
              <p:nvPr/>
            </p:nvSpPr>
            <p:spPr bwMode="auto">
              <a:xfrm>
                <a:off x="1601450" y="2926516"/>
                <a:ext cx="131072" cy="325769"/>
              </a:xfrm>
              <a:custGeom>
                <a:avLst/>
                <a:gdLst>
                  <a:gd name="T0" fmla="*/ 0 w 218"/>
                  <a:gd name="T1" fmla="*/ 2147483647 h 534"/>
                  <a:gd name="T2" fmla="*/ 2147483647 w 218"/>
                  <a:gd name="T3" fmla="*/ 2147483647 h 534"/>
                  <a:gd name="T4" fmla="*/ 2147483647 w 218"/>
                  <a:gd name="T5" fmla="*/ 454042679 h 534"/>
                  <a:gd name="T6" fmla="*/ 1086665643 w 218"/>
                  <a:gd name="T7" fmla="*/ 0 h 534"/>
                  <a:gd name="T8" fmla="*/ 0 w 218"/>
                  <a:gd name="T9" fmla="*/ 2147483647 h 5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18" h="534">
                    <a:moveTo>
                      <a:pt x="0" y="530"/>
                    </a:moveTo>
                    <a:lnTo>
                      <a:pt x="213" y="534"/>
                    </a:lnTo>
                    <a:lnTo>
                      <a:pt x="218" y="2"/>
                    </a:lnTo>
                    <a:lnTo>
                      <a:pt x="5" y="0"/>
                    </a:lnTo>
                    <a:lnTo>
                      <a:pt x="0" y="53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58" name="未知"/>
              <p:cNvSpPr>
                <a:spLocks/>
              </p:cNvSpPr>
              <p:nvPr/>
            </p:nvSpPr>
            <p:spPr bwMode="auto">
              <a:xfrm>
                <a:off x="2217975" y="2761202"/>
                <a:ext cx="271854" cy="345219"/>
              </a:xfrm>
              <a:custGeom>
                <a:avLst/>
                <a:gdLst>
                  <a:gd name="T0" fmla="*/ 2147483647 w 444"/>
                  <a:gd name="T1" fmla="*/ 2147483647 h 566"/>
                  <a:gd name="T2" fmla="*/ 2147483647 w 444"/>
                  <a:gd name="T3" fmla="*/ 2147483647 h 566"/>
                  <a:gd name="T4" fmla="*/ 2147483647 w 444"/>
                  <a:gd name="T5" fmla="*/ 0 h 566"/>
                  <a:gd name="T6" fmla="*/ 0 w 444"/>
                  <a:gd name="T7" fmla="*/ 2147483647 h 566"/>
                  <a:gd name="T8" fmla="*/ 2147483647 w 444"/>
                  <a:gd name="T9" fmla="*/ 2147483647 h 56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44" h="566">
                    <a:moveTo>
                      <a:pt x="260" y="566"/>
                    </a:moveTo>
                    <a:lnTo>
                      <a:pt x="444" y="461"/>
                    </a:lnTo>
                    <a:lnTo>
                      <a:pt x="184" y="0"/>
                    </a:lnTo>
                    <a:lnTo>
                      <a:pt x="0" y="104"/>
                    </a:lnTo>
                    <a:lnTo>
                      <a:pt x="260" y="566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59" name="未知"/>
              <p:cNvSpPr>
                <a:spLocks/>
              </p:cNvSpPr>
              <p:nvPr/>
            </p:nvSpPr>
            <p:spPr bwMode="auto">
              <a:xfrm>
                <a:off x="2703428" y="2318737"/>
                <a:ext cx="339819" cy="277146"/>
              </a:xfrm>
              <a:custGeom>
                <a:avLst/>
                <a:gdLst>
                  <a:gd name="T0" fmla="*/ 2147483647 w 565"/>
                  <a:gd name="T1" fmla="*/ 2147483647 h 452"/>
                  <a:gd name="T2" fmla="*/ 2147483647 w 565"/>
                  <a:gd name="T3" fmla="*/ 2147483647 h 452"/>
                  <a:gd name="T4" fmla="*/ 2147483647 w 565"/>
                  <a:gd name="T5" fmla="*/ 0 h 452"/>
                  <a:gd name="T6" fmla="*/ 0 w 565"/>
                  <a:gd name="T7" fmla="*/ 2147483647 h 452"/>
                  <a:gd name="T8" fmla="*/ 2147483647 w 565"/>
                  <a:gd name="T9" fmla="*/ 2147483647 h 45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65" h="452">
                    <a:moveTo>
                      <a:pt x="457" y="452"/>
                    </a:moveTo>
                    <a:lnTo>
                      <a:pt x="565" y="270"/>
                    </a:lnTo>
                    <a:lnTo>
                      <a:pt x="108" y="0"/>
                    </a:lnTo>
                    <a:lnTo>
                      <a:pt x="0" y="183"/>
                    </a:lnTo>
                    <a:lnTo>
                      <a:pt x="457" y="452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60" name="未知"/>
              <p:cNvSpPr>
                <a:spLocks/>
              </p:cNvSpPr>
              <p:nvPr/>
            </p:nvSpPr>
            <p:spPr bwMode="auto">
              <a:xfrm>
                <a:off x="2921879" y="1715822"/>
                <a:ext cx="325251" cy="131283"/>
              </a:xfrm>
              <a:custGeom>
                <a:avLst/>
                <a:gdLst>
                  <a:gd name="T0" fmla="*/ 2147483647 w 532"/>
                  <a:gd name="T1" fmla="*/ 2147483647 h 218"/>
                  <a:gd name="T2" fmla="*/ 2147483647 w 532"/>
                  <a:gd name="T3" fmla="*/ 1310303706 h 218"/>
                  <a:gd name="T4" fmla="*/ 457130499 w 532"/>
                  <a:gd name="T5" fmla="*/ 0 h 218"/>
                  <a:gd name="T6" fmla="*/ 0 w 532"/>
                  <a:gd name="T7" fmla="*/ 2147483647 h 218"/>
                  <a:gd name="T8" fmla="*/ 2147483647 w 532"/>
                  <a:gd name="T9" fmla="*/ 2147483647 h 21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32" h="218">
                    <a:moveTo>
                      <a:pt x="530" y="218"/>
                    </a:moveTo>
                    <a:lnTo>
                      <a:pt x="532" y="6"/>
                    </a:lnTo>
                    <a:lnTo>
                      <a:pt x="2" y="0"/>
                    </a:lnTo>
                    <a:lnTo>
                      <a:pt x="0" y="212"/>
                    </a:lnTo>
                    <a:lnTo>
                      <a:pt x="530" y="21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61" name="未知"/>
              <p:cNvSpPr>
                <a:spLocks/>
              </p:cNvSpPr>
              <p:nvPr/>
            </p:nvSpPr>
            <p:spPr bwMode="auto">
              <a:xfrm>
                <a:off x="2756824" y="957316"/>
                <a:ext cx="344671" cy="267424"/>
              </a:xfrm>
              <a:custGeom>
                <a:avLst/>
                <a:gdLst>
                  <a:gd name="T0" fmla="*/ 2147483647 w 566"/>
                  <a:gd name="T1" fmla="*/ 2147483647 h 445"/>
                  <a:gd name="T2" fmla="*/ 2147483647 w 566"/>
                  <a:gd name="T3" fmla="*/ 0 h 445"/>
                  <a:gd name="T4" fmla="*/ 0 w 566"/>
                  <a:gd name="T5" fmla="*/ 2147483647 h 445"/>
                  <a:gd name="T6" fmla="*/ 2147483647 w 566"/>
                  <a:gd name="T7" fmla="*/ 2147483647 h 445"/>
                  <a:gd name="T8" fmla="*/ 2147483647 w 566"/>
                  <a:gd name="T9" fmla="*/ 2147483647 h 44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66" h="445">
                    <a:moveTo>
                      <a:pt x="566" y="185"/>
                    </a:moveTo>
                    <a:lnTo>
                      <a:pt x="462" y="0"/>
                    </a:lnTo>
                    <a:lnTo>
                      <a:pt x="0" y="261"/>
                    </a:lnTo>
                    <a:lnTo>
                      <a:pt x="105" y="445"/>
                    </a:lnTo>
                    <a:lnTo>
                      <a:pt x="566" y="185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62" name="未知"/>
              <p:cNvSpPr>
                <a:spLocks/>
              </p:cNvSpPr>
              <p:nvPr/>
            </p:nvSpPr>
            <p:spPr bwMode="auto">
              <a:xfrm>
                <a:off x="2315064" y="398160"/>
                <a:ext cx="276706" cy="345219"/>
              </a:xfrm>
              <a:custGeom>
                <a:avLst/>
                <a:gdLst>
                  <a:gd name="T0" fmla="*/ 2147483647 w 453"/>
                  <a:gd name="T1" fmla="*/ 2147483647 h 565"/>
                  <a:gd name="T2" fmla="*/ 2147483647 w 453"/>
                  <a:gd name="T3" fmla="*/ 0 h 565"/>
                  <a:gd name="T4" fmla="*/ 0 w 453"/>
                  <a:gd name="T5" fmla="*/ 2147483647 h 565"/>
                  <a:gd name="T6" fmla="*/ 2147483647 w 453"/>
                  <a:gd name="T7" fmla="*/ 2147483647 h 565"/>
                  <a:gd name="T8" fmla="*/ 2147483647 w 453"/>
                  <a:gd name="T9" fmla="*/ 2147483647 h 56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53" h="565">
                    <a:moveTo>
                      <a:pt x="453" y="108"/>
                    </a:moveTo>
                    <a:lnTo>
                      <a:pt x="270" y="0"/>
                    </a:lnTo>
                    <a:lnTo>
                      <a:pt x="0" y="457"/>
                    </a:lnTo>
                    <a:lnTo>
                      <a:pt x="183" y="565"/>
                    </a:lnTo>
                    <a:lnTo>
                      <a:pt x="453" y="10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63" name="未知"/>
              <p:cNvSpPr>
                <a:spLocks/>
              </p:cNvSpPr>
              <p:nvPr/>
            </p:nvSpPr>
            <p:spPr bwMode="auto">
              <a:xfrm>
                <a:off x="1674267" y="1321980"/>
                <a:ext cx="917503" cy="486224"/>
              </a:xfrm>
              <a:custGeom>
                <a:avLst/>
                <a:gdLst>
                  <a:gd name="T0" fmla="*/ 2147483647 w 1821"/>
                  <a:gd name="T1" fmla="*/ 2147483647 h 799"/>
                  <a:gd name="T2" fmla="*/ 2147483647 w 1821"/>
                  <a:gd name="T3" fmla="*/ 0 h 799"/>
                  <a:gd name="T4" fmla="*/ 0 w 1821"/>
                  <a:gd name="T5" fmla="*/ 2147483647 h 799"/>
                  <a:gd name="T6" fmla="*/ 2147483647 w 1821"/>
                  <a:gd name="T7" fmla="*/ 2147483647 h 799"/>
                  <a:gd name="T8" fmla="*/ 2147483647 w 1821"/>
                  <a:gd name="T9" fmla="*/ 2147483647 h 7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821" h="799">
                    <a:moveTo>
                      <a:pt x="1821" y="306"/>
                    </a:moveTo>
                    <a:lnTo>
                      <a:pt x="1735" y="0"/>
                    </a:lnTo>
                    <a:lnTo>
                      <a:pt x="0" y="493"/>
                    </a:lnTo>
                    <a:lnTo>
                      <a:pt x="86" y="799"/>
                    </a:lnTo>
                    <a:lnTo>
                      <a:pt x="1821" y="306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64" name="Oval 6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411642" cy="3417058"/>
              </a:xfrm>
              <a:prstGeom prst="ellipse">
                <a:avLst/>
              </a:prstGeom>
              <a:noFill/>
              <a:ln w="571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</p:grpSp>
      <p:sp>
        <p:nvSpPr>
          <p:cNvPr id="5145" name="TextBox 82"/>
          <p:cNvSpPr txBox="1">
            <a:spLocks noChangeArrowheads="1"/>
          </p:cNvSpPr>
          <p:nvPr/>
        </p:nvSpPr>
        <p:spPr bwMode="auto">
          <a:xfrm>
            <a:off x="1073524" y="1789623"/>
            <a:ext cx="230902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4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、用户登录、注册</a:t>
            </a:r>
            <a:endParaRPr lang="en-US" altLang="zh-CN" sz="1400" dirty="0" smtClean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en-US" altLang="zh-CN" sz="14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4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、用户个人信息的管理</a:t>
            </a:r>
            <a:endParaRPr lang="en-US" altLang="zh-CN" sz="1400" dirty="0" smtClean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42" name="TextBox 111"/>
          <p:cNvSpPr txBox="1">
            <a:spLocks noChangeArrowheads="1"/>
          </p:cNvSpPr>
          <p:nvPr/>
        </p:nvSpPr>
        <p:spPr bwMode="auto">
          <a:xfrm>
            <a:off x="5831672" y="1789499"/>
            <a:ext cx="23221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 dirty="0" smtClean="0">
                <a:solidFill>
                  <a:schemeClr val="tx2"/>
                </a:solidFill>
                <a:ea typeface="微软雅黑" panose="020B0503020204020204" pitchFamily="34" charset="-122"/>
              </a:rPr>
              <a:t>5</a:t>
            </a:r>
            <a:r>
              <a:rPr lang="zh-CN" altLang="en-US" sz="1400" dirty="0" smtClean="0">
                <a:solidFill>
                  <a:schemeClr val="tx2"/>
                </a:solidFill>
                <a:ea typeface="微软雅黑" panose="020B0503020204020204" pitchFamily="34" charset="-122"/>
              </a:rPr>
              <a:t>、用户订单管理</a:t>
            </a:r>
            <a:endParaRPr lang="en-US" altLang="zh-CN" sz="1400" dirty="0" smtClean="0">
              <a:solidFill>
                <a:schemeClr val="tx2"/>
              </a:solidFill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1400" dirty="0" smtClean="0">
                <a:solidFill>
                  <a:schemeClr val="tx2"/>
                </a:solidFill>
                <a:ea typeface="微软雅黑" panose="020B0503020204020204" pitchFamily="34" charset="-122"/>
              </a:rPr>
              <a:t>6</a:t>
            </a:r>
            <a:r>
              <a:rPr lang="zh-CN" altLang="en-US" sz="1400" dirty="0" smtClean="0">
                <a:solidFill>
                  <a:schemeClr val="tx2"/>
                </a:solidFill>
                <a:ea typeface="微软雅黑" panose="020B0503020204020204" pitchFamily="34" charset="-122"/>
              </a:rPr>
              <a:t>、用户支付管理</a:t>
            </a:r>
            <a:endParaRPr lang="zh-CN" altLang="en-US" sz="1400" dirty="0">
              <a:solidFill>
                <a:schemeClr val="tx2"/>
              </a:solidFill>
              <a:ea typeface="微软雅黑" panose="020B0503020204020204" pitchFamily="34" charset="-122"/>
            </a:endParaRPr>
          </a:p>
        </p:txBody>
      </p:sp>
      <p:sp>
        <p:nvSpPr>
          <p:cNvPr id="5139" name="TextBox 112"/>
          <p:cNvSpPr txBox="1">
            <a:spLocks noChangeArrowheads="1"/>
          </p:cNvSpPr>
          <p:nvPr/>
        </p:nvSpPr>
        <p:spPr bwMode="auto">
          <a:xfrm>
            <a:off x="1073287" y="3876722"/>
            <a:ext cx="2309261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4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sz="14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商品分类管理、查询搜索、信息</a:t>
            </a:r>
            <a:r>
              <a:rPr lang="zh-CN" altLang="en-US" sz="14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展示</a:t>
            </a:r>
            <a:endParaRPr lang="en-US" altLang="zh-CN" sz="14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en-US" altLang="zh-CN" sz="14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4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sz="14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添加商品到购物车，</a:t>
            </a:r>
            <a:r>
              <a:rPr lang="zh-CN" altLang="en-US" sz="14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异步刷新</a:t>
            </a:r>
            <a:endParaRPr lang="en-US" altLang="zh-CN" sz="14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36" name="TextBox 113"/>
          <p:cNvSpPr txBox="1">
            <a:spLocks noChangeArrowheads="1"/>
          </p:cNvSpPr>
          <p:nvPr/>
        </p:nvSpPr>
        <p:spPr bwMode="auto">
          <a:xfrm>
            <a:off x="5831672" y="3877021"/>
            <a:ext cx="2411853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 dirty="0" smtClean="0">
                <a:solidFill>
                  <a:srgbClr val="2B2E30"/>
                </a:solidFill>
                <a:ea typeface="微软雅黑" panose="020B0503020204020204" pitchFamily="34" charset="-122"/>
              </a:rPr>
              <a:t>7</a:t>
            </a:r>
            <a:r>
              <a:rPr lang="zh-CN" altLang="en-US" sz="1400" dirty="0" smtClean="0">
                <a:solidFill>
                  <a:srgbClr val="2B2E30"/>
                </a:solidFill>
                <a:ea typeface="微软雅黑" panose="020B0503020204020204" pitchFamily="34" charset="-122"/>
              </a:rPr>
              <a:t>、后台管理（包括用户信息修改、商品的增删改查等等）</a:t>
            </a:r>
            <a:endParaRPr lang="en-US" altLang="zh-CN" sz="1400" dirty="0">
              <a:solidFill>
                <a:srgbClr val="2B2E30"/>
              </a:solidFill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11942698"/>
      </p:ext>
    </p:extLst>
  </p:cSld>
  <p:clrMapOvr>
    <a:masterClrMapping/>
  </p:clrMapOvr>
  <p:transition spd="med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3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800"/>
                            </p:stCondLst>
                            <p:childTnLst>
                              <p:par>
                                <p:cTn id="1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700"/>
                            </p:stCondLst>
                            <p:childTnLst>
                              <p:par>
                                <p:cTn id="23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5" dur="2000"/>
                                        <p:tgtEl>
                                          <p:spTgt spid="7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37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7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700"/>
                            </p:stCondLst>
                            <p:childTnLst>
                              <p:par>
                                <p:cTn id="3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200"/>
                            </p:stCondLst>
                            <p:childTnLst>
                              <p:par>
                                <p:cTn id="3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7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700"/>
                            </p:stCondLst>
                            <p:childTnLst>
                              <p:par>
                                <p:cTn id="3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7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51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51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51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51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5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 autoUpdateAnimBg="0"/>
      <p:bldP spid="7172" grpId="0" animBg="1" autoUpdateAnimBg="0"/>
      <p:bldP spid="7173" grpId="0" animBg="1" autoUpdateAnimBg="0"/>
      <p:bldP spid="5145" grpId="0"/>
      <p:bldP spid="5142" grpId="0"/>
      <p:bldP spid="5139" grpId="0"/>
      <p:bldP spid="513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圆角矩形 5"/>
          <p:cNvSpPr>
            <a:spLocks/>
          </p:cNvSpPr>
          <p:nvPr/>
        </p:nvSpPr>
        <p:spPr bwMode="auto">
          <a:xfrm>
            <a:off x="1981200" y="1626460"/>
            <a:ext cx="5943600" cy="1974383"/>
          </a:xfrm>
          <a:custGeom>
            <a:avLst/>
            <a:gdLst>
              <a:gd name="T0" fmla="*/ 0 w 3265930"/>
              <a:gd name="T1" fmla="*/ 0 h 569236"/>
              <a:gd name="T2" fmla="*/ 2980100 w 3265930"/>
              <a:gd name="T3" fmla="*/ 0 h 569236"/>
              <a:gd name="T4" fmla="*/ 3264601 w 3265930"/>
              <a:gd name="T5" fmla="*/ 283254 h 569236"/>
              <a:gd name="T6" fmla="*/ 2980100 w 3265930"/>
              <a:gd name="T7" fmla="*/ 566507 h 569236"/>
              <a:gd name="T8" fmla="*/ 0 w 3265930"/>
              <a:gd name="T9" fmla="*/ 566507 h 569236"/>
              <a:gd name="T10" fmla="*/ 0 w 3265930"/>
              <a:gd name="T11" fmla="*/ 0 h 56923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265930" h="569236">
                <a:moveTo>
                  <a:pt x="0" y="0"/>
                </a:moveTo>
                <a:lnTo>
                  <a:pt x="2981312" y="0"/>
                </a:lnTo>
                <a:cubicBezTo>
                  <a:pt x="3138502" y="0"/>
                  <a:pt x="3265930" y="127428"/>
                  <a:pt x="3265930" y="284618"/>
                </a:cubicBezTo>
                <a:cubicBezTo>
                  <a:pt x="3265930" y="441808"/>
                  <a:pt x="3138502" y="569236"/>
                  <a:pt x="2981312" y="569236"/>
                </a:cubicBezTo>
                <a:lnTo>
                  <a:pt x="0" y="569236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20" name="TextBox 5"/>
          <p:cNvSpPr txBox="1">
            <a:spLocks noChangeArrowheads="1"/>
          </p:cNvSpPr>
          <p:nvPr/>
        </p:nvSpPr>
        <p:spPr bwMode="auto">
          <a:xfrm>
            <a:off x="2209112" y="1626460"/>
            <a:ext cx="5410888" cy="2400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6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、前端：基于</a:t>
            </a:r>
            <a:r>
              <a:rPr lang="en-US" altLang="zh-CN" sz="16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bootstrap</a:t>
            </a:r>
            <a:r>
              <a:rPr lang="zh-CN" altLang="en-US" sz="16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搭建前端界面，运用到</a:t>
            </a:r>
            <a:r>
              <a:rPr lang="en-US" altLang="zh-CN" sz="1600" dirty="0" err="1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r>
              <a:rPr lang="zh-CN" altLang="en-US" sz="16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en-US" sz="16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 err="1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Html+Css</a:t>
            </a:r>
            <a:r>
              <a:rPr lang="zh-CN" altLang="en-US" sz="16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Ajax</a:t>
            </a:r>
            <a:r>
              <a:rPr lang="zh-CN" altLang="en-US" sz="16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等开发技术。</a:t>
            </a:r>
            <a:endParaRPr lang="en-US" altLang="zh-CN" sz="16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、后台：基于</a:t>
            </a:r>
            <a:r>
              <a:rPr lang="en-US" altLang="zh-CN" sz="16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sturt2 </a:t>
            </a:r>
            <a:r>
              <a:rPr lang="en-US" altLang="zh-CN" sz="1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 spring4 + </a:t>
            </a:r>
            <a:r>
              <a:rPr lang="en-US" altLang="zh-CN" sz="16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hibernate2</a:t>
            </a:r>
            <a:r>
              <a:rPr lang="zh-CN" altLang="en-US" sz="16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SSH</a:t>
            </a:r>
            <a:r>
              <a:rPr lang="zh-CN" altLang="en-US" sz="16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）开发框架，运用到</a:t>
            </a:r>
            <a:r>
              <a:rPr lang="en-US" altLang="zh-CN" sz="16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Md5</a:t>
            </a:r>
            <a:r>
              <a:rPr lang="zh-CN" altLang="en-US" sz="16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数据加密，文件上传下载等开发技术。</a:t>
            </a:r>
            <a:endParaRPr lang="en-US" altLang="zh-CN" sz="16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en-US" altLang="zh-CN" sz="1499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zh-CN" altLang="en-US" sz="1499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22" name="空心弧 7"/>
          <p:cNvSpPr>
            <a:spLocks/>
          </p:cNvSpPr>
          <p:nvPr/>
        </p:nvSpPr>
        <p:spPr bwMode="auto">
          <a:xfrm rot="10800000" flipV="1">
            <a:off x="1057170" y="1192577"/>
            <a:ext cx="1094947" cy="1094947"/>
          </a:xfrm>
          <a:custGeom>
            <a:avLst/>
            <a:gdLst>
              <a:gd name="T0" fmla="*/ 725090 w 1460631"/>
              <a:gd name="T1" fmla="*/ 1460221 h 1460631"/>
              <a:gd name="T2" fmla="*/ 1643 w 1460631"/>
              <a:gd name="T3" fmla="*/ 779065 h 1460631"/>
              <a:gd name="T4" fmla="*/ 627465 w 1460631"/>
              <a:gd name="T5" fmla="*/ 7251 h 1460631"/>
              <a:gd name="T6" fmla="*/ 1443423 w 1460631"/>
              <a:gd name="T7" fmla="*/ 574315 h 1460631"/>
              <a:gd name="T8" fmla="*/ 1193566 w 1460631"/>
              <a:gd name="T9" fmla="*/ 628893 h 1460631"/>
              <a:gd name="T10" fmla="*/ 663420 w 1460631"/>
              <a:gd name="T11" fmla="*/ 260459 h 1460631"/>
              <a:gd name="T12" fmla="*/ 256813 w 1460631"/>
              <a:gd name="T13" fmla="*/ 761922 h 1460631"/>
              <a:gd name="T14" fmla="*/ 726852 w 1460631"/>
              <a:gd name="T15" fmla="*/ 1204482 h 1460631"/>
              <a:gd name="T16" fmla="*/ 725090 w 1460631"/>
              <a:gd name="T17" fmla="*/ 1460221 h 146063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460631" h="1460631">
                <a:moveTo>
                  <a:pt x="725285" y="1460614"/>
                </a:moveTo>
                <a:cubicBezTo>
                  <a:pt x="342893" y="1457980"/>
                  <a:pt x="27279" y="1160816"/>
                  <a:pt x="1643" y="779275"/>
                </a:cubicBezTo>
                <a:cubicBezTo>
                  <a:pt x="-23993" y="397734"/>
                  <a:pt x="249031" y="61020"/>
                  <a:pt x="627633" y="7254"/>
                </a:cubicBezTo>
                <a:cubicBezTo>
                  <a:pt x="1006236" y="-46512"/>
                  <a:pt x="1362209" y="200878"/>
                  <a:pt x="1443810" y="574471"/>
                </a:cubicBezTo>
                <a:lnTo>
                  <a:pt x="1193887" y="629061"/>
                </a:lnTo>
                <a:cubicBezTo>
                  <a:pt x="1140869" y="386330"/>
                  <a:pt x="909586" y="225596"/>
                  <a:pt x="663600" y="260528"/>
                </a:cubicBezTo>
                <a:cubicBezTo>
                  <a:pt x="417614" y="295461"/>
                  <a:pt x="240225" y="514231"/>
                  <a:pt x="256882" y="762126"/>
                </a:cubicBezTo>
                <a:cubicBezTo>
                  <a:pt x="273538" y="1010021"/>
                  <a:pt x="478599" y="1203094"/>
                  <a:pt x="727047" y="1204806"/>
                </a:cubicBezTo>
                <a:cubicBezTo>
                  <a:pt x="726460" y="1290075"/>
                  <a:pt x="725872" y="1375345"/>
                  <a:pt x="725285" y="1460614"/>
                </a:cubicBezTo>
                <a:close/>
              </a:path>
            </a:pathLst>
          </a:custGeom>
          <a:solidFill>
            <a:srgbClr val="2B2E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25" name="空心弧 10"/>
          <p:cNvSpPr>
            <a:spLocks/>
          </p:cNvSpPr>
          <p:nvPr/>
        </p:nvSpPr>
        <p:spPr bwMode="auto">
          <a:xfrm rot="10800000">
            <a:off x="1046338" y="3053369"/>
            <a:ext cx="1096137" cy="1094947"/>
          </a:xfrm>
          <a:custGeom>
            <a:avLst/>
            <a:gdLst>
              <a:gd name="T0" fmla="*/ 727456 w 1460631"/>
              <a:gd name="T1" fmla="*/ 1460221 h 1460631"/>
              <a:gd name="T2" fmla="*/ 1649 w 1460631"/>
              <a:gd name="T3" fmla="*/ 779065 h 1460631"/>
              <a:gd name="T4" fmla="*/ 629512 w 1460631"/>
              <a:gd name="T5" fmla="*/ 7251 h 1460631"/>
              <a:gd name="T6" fmla="*/ 1448132 w 1460631"/>
              <a:gd name="T7" fmla="*/ 574315 h 1460631"/>
              <a:gd name="T8" fmla="*/ 1197460 w 1460631"/>
              <a:gd name="T9" fmla="*/ 628893 h 1460631"/>
              <a:gd name="T10" fmla="*/ 665586 w 1460631"/>
              <a:gd name="T11" fmla="*/ 260459 h 1460631"/>
              <a:gd name="T12" fmla="*/ 257651 w 1460631"/>
              <a:gd name="T13" fmla="*/ 761922 h 1460631"/>
              <a:gd name="T14" fmla="*/ 729223 w 1460631"/>
              <a:gd name="T15" fmla="*/ 1204482 h 1460631"/>
              <a:gd name="T16" fmla="*/ 727456 w 1460631"/>
              <a:gd name="T17" fmla="*/ 1460221 h 146063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460631" h="1460631">
                <a:moveTo>
                  <a:pt x="725285" y="1460614"/>
                </a:moveTo>
                <a:cubicBezTo>
                  <a:pt x="342893" y="1457980"/>
                  <a:pt x="27279" y="1160816"/>
                  <a:pt x="1643" y="779275"/>
                </a:cubicBezTo>
                <a:cubicBezTo>
                  <a:pt x="-23993" y="397734"/>
                  <a:pt x="249031" y="61020"/>
                  <a:pt x="627633" y="7254"/>
                </a:cubicBezTo>
                <a:cubicBezTo>
                  <a:pt x="1006236" y="-46512"/>
                  <a:pt x="1362209" y="200878"/>
                  <a:pt x="1443810" y="574471"/>
                </a:cubicBezTo>
                <a:lnTo>
                  <a:pt x="1193887" y="629061"/>
                </a:lnTo>
                <a:cubicBezTo>
                  <a:pt x="1140869" y="386330"/>
                  <a:pt x="909586" y="225596"/>
                  <a:pt x="663600" y="260528"/>
                </a:cubicBezTo>
                <a:cubicBezTo>
                  <a:pt x="417614" y="295461"/>
                  <a:pt x="240225" y="514231"/>
                  <a:pt x="256882" y="762126"/>
                </a:cubicBezTo>
                <a:cubicBezTo>
                  <a:pt x="273538" y="1010021"/>
                  <a:pt x="478599" y="1203094"/>
                  <a:pt x="727047" y="1204806"/>
                </a:cubicBezTo>
                <a:cubicBezTo>
                  <a:pt x="726460" y="1290075"/>
                  <a:pt x="725872" y="1375345"/>
                  <a:pt x="725285" y="1460614"/>
                </a:cubicBezTo>
                <a:close/>
              </a:path>
            </a:pathLst>
          </a:custGeom>
          <a:solidFill>
            <a:srgbClr val="2B2E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26" name="TextBox 11"/>
          <p:cNvSpPr txBox="1">
            <a:spLocks noChangeArrowheads="1"/>
          </p:cNvSpPr>
          <p:nvPr/>
        </p:nvSpPr>
        <p:spPr bwMode="auto">
          <a:xfrm>
            <a:off x="1368040" y="1463115"/>
            <a:ext cx="473206" cy="553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999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999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27" name="TextBox 12"/>
          <p:cNvSpPr txBox="1">
            <a:spLocks noChangeArrowheads="1"/>
          </p:cNvSpPr>
          <p:nvPr/>
        </p:nvSpPr>
        <p:spPr bwMode="auto">
          <a:xfrm>
            <a:off x="1426974" y="3323908"/>
            <a:ext cx="447558" cy="553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999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999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31" name="TextBox 16"/>
          <p:cNvSpPr txBox="1">
            <a:spLocks noChangeArrowheads="1"/>
          </p:cNvSpPr>
          <p:nvPr/>
        </p:nvSpPr>
        <p:spPr bwMode="auto">
          <a:xfrm>
            <a:off x="748612" y="293388"/>
            <a:ext cx="2876616" cy="32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/>
            <a:r>
              <a:rPr lang="zh-CN" altLang="en-US" sz="1499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项目运用到的技术</a:t>
            </a:r>
            <a:endParaRPr lang="zh-CN" altLang="en-US" sz="1499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32" name="五边形 17"/>
          <p:cNvSpPr>
            <a:spLocks noChangeArrowheads="1"/>
          </p:cNvSpPr>
          <p:nvPr/>
        </p:nvSpPr>
        <p:spPr bwMode="auto">
          <a:xfrm>
            <a:off x="0" y="239830"/>
            <a:ext cx="523670" cy="353478"/>
          </a:xfrm>
          <a:prstGeom prst="homePlate">
            <a:avLst>
              <a:gd name="adj" fmla="val 49904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233" name="燕尾形 18"/>
          <p:cNvSpPr>
            <a:spLocks noChangeArrowheads="1"/>
          </p:cNvSpPr>
          <p:nvPr/>
        </p:nvSpPr>
        <p:spPr bwMode="auto">
          <a:xfrm>
            <a:off x="424887" y="239830"/>
            <a:ext cx="323724" cy="353478"/>
          </a:xfrm>
          <a:prstGeom prst="chevron">
            <a:avLst>
              <a:gd name="adj" fmla="val 50000"/>
            </a:avLst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7123540"/>
      </p:ext>
    </p:extLst>
  </p:cSld>
  <p:clrMapOvr>
    <a:masterClrMapping/>
  </p:clrMapOvr>
  <p:transition spd="med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9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9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3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800"/>
                            </p:stCondLst>
                            <p:childTnLst>
                              <p:par>
                                <p:cTn id="1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300" fill="hold"/>
                                        <p:tgtEl>
                                          <p:spTgt spid="9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00" fill="hold"/>
                                        <p:tgtEl>
                                          <p:spTgt spid="9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00" fill="hold"/>
                                        <p:tgtEl>
                                          <p:spTgt spid="92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00" fill="hold"/>
                                        <p:tgtEl>
                                          <p:spTgt spid="92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300" tmFilter="0,0; .5, 1; 1, 1"/>
                                        <p:tgtEl>
                                          <p:spTgt spid="9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31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81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2310"/>
                            </p:stCondLst>
                            <p:childTnLst>
                              <p:par>
                                <p:cTn id="3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281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3310"/>
                            </p:stCondLst>
                            <p:childTnLst>
                              <p:par>
                                <p:cTn id="4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3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300" tmFilter="0,0; .5, 1; 1, 1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7420"/>
                            </p:stCondLst>
                            <p:childTnLst>
                              <p:par>
                                <p:cTn id="4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animBg="1"/>
      <p:bldP spid="9220" grpId="0" autoUpdateAnimBg="0"/>
      <p:bldP spid="9222" grpId="0" animBg="1"/>
      <p:bldP spid="9225" grpId="0" animBg="1"/>
      <p:bldP spid="9226" grpId="0" autoUpdateAnimBg="0"/>
      <p:bldP spid="9227" grpId="0" autoUpdateAnimBg="0"/>
      <p:bldP spid="9231" grpId="0" autoUpdateAnimBg="0"/>
      <p:bldP spid="9232" grpId="0" animBg="1" autoUpdateAnimBg="0"/>
      <p:bldP spid="9233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 bwMode="auto">
          <a:xfrm>
            <a:off x="533400" y="286544"/>
            <a:ext cx="8229600" cy="4648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prstClr val="black"/>
              </a:solidFill>
              <a:ea typeface="微软雅黑" pitchFamily="34" charset="-122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796386" y="46188"/>
            <a:ext cx="1764196" cy="54456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prstClr val="black"/>
              </a:solidFill>
              <a:ea typeface="微软雅黑" pitchFamily="3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70973" y="113695"/>
            <a:ext cx="101502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500" b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</a:t>
            </a:r>
            <a:r>
              <a:rPr lang="zh-CN" altLang="en-US" sz="2500" b="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结</a:t>
            </a:r>
            <a:endParaRPr lang="zh-CN" altLang="en-US" sz="2500" b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标题 1"/>
          <p:cNvSpPr txBox="1">
            <a:spLocks/>
          </p:cNvSpPr>
          <p:nvPr/>
        </p:nvSpPr>
        <p:spPr>
          <a:xfrm>
            <a:off x="914400" y="658256"/>
            <a:ext cx="7543800" cy="4047888"/>
          </a:xfrm>
          <a:prstGeom prst="rect">
            <a:avLst/>
          </a:prstGeom>
        </p:spPr>
        <p:txBody>
          <a:bodyPr vert="horz" lIns="91417" tIns="45708" rIns="91417" bIns="4570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2000"/>
              </a:lnSpc>
            </a:pPr>
            <a:r>
              <a:rPr lang="zh-CN" altLang="en-US" sz="12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    本</a:t>
            </a:r>
            <a:r>
              <a:rPr lang="zh-CN" altLang="en-US" sz="12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系统通过不断改善，已经可以正常运行，基本实现所设计的功能，完成了</a:t>
            </a:r>
            <a:r>
              <a:rPr lang="en-US" altLang="zh-CN" sz="12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"</a:t>
            </a:r>
            <a:r>
              <a:rPr lang="zh-CN" altLang="en-US" sz="12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陶毅商城</a:t>
            </a:r>
            <a:r>
              <a:rPr lang="en-US" altLang="zh-CN" sz="12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"</a:t>
            </a:r>
            <a:r>
              <a:rPr lang="zh-CN" altLang="en-US" sz="12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的开发。</a:t>
            </a:r>
          </a:p>
          <a:p>
            <a:pPr algn="l">
              <a:lnSpc>
                <a:spcPts val="2000"/>
              </a:lnSpc>
            </a:pPr>
            <a:r>
              <a:rPr lang="zh-CN" altLang="en-US" sz="12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    在</a:t>
            </a:r>
            <a:r>
              <a:rPr lang="zh-CN" altLang="en-US" sz="12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刚开始开发这个系统的时候，我们了解到了</a:t>
            </a:r>
            <a:r>
              <a:rPr lang="en-US" altLang="zh-CN" sz="1200" dirty="0" err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github</a:t>
            </a:r>
            <a:r>
              <a:rPr lang="zh-CN" altLang="en-US" sz="12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这个开源社区，在上面查看了很多有关网上商城的开源项目。同时接触了</a:t>
            </a:r>
            <a:r>
              <a:rPr lang="en-US" altLang="zh-CN" sz="1200" dirty="0" err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git</a:t>
            </a:r>
            <a:r>
              <a:rPr lang="zh-CN" altLang="en-US" sz="12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版本控制器，通过</a:t>
            </a:r>
            <a:r>
              <a:rPr lang="en-US" altLang="zh-CN" sz="1200" dirty="0" err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git</a:t>
            </a:r>
            <a:r>
              <a:rPr lang="zh-CN" altLang="en-US" sz="12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这个分布式版本控制系统，我们实现了有效的分工合作，了解到一个项目开发过程中，良好的团队合作至关重要。</a:t>
            </a:r>
          </a:p>
          <a:p>
            <a:pPr algn="l">
              <a:lnSpc>
                <a:spcPts val="2000"/>
              </a:lnSpc>
            </a:pPr>
            <a:r>
              <a:rPr lang="zh-CN" altLang="en-US" sz="12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    在</a:t>
            </a:r>
            <a:r>
              <a:rPr lang="zh-CN" altLang="en-US" sz="12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前端的制作过程中，我们学习和应用了</a:t>
            </a:r>
            <a:r>
              <a:rPr lang="en-US" altLang="zh-CN" sz="12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bootstrap</a:t>
            </a:r>
            <a:r>
              <a:rPr lang="zh-CN" altLang="en-US" sz="12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框架，这个框架将很多的精美的样式封装成一个个</a:t>
            </a:r>
            <a:r>
              <a:rPr lang="en-US" altLang="zh-CN" sz="1200" dirty="0" err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en-US" sz="12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选择器，让我们能快速地为我们的网页添加漂亮的样式，制作美观的页面。同时，为了实现网页的动态效果，我们在网页中应用了</a:t>
            </a:r>
            <a:r>
              <a:rPr lang="en-US" altLang="zh-CN" sz="1200" dirty="0" err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javascript</a:t>
            </a:r>
            <a:r>
              <a:rPr lang="zh-CN" altLang="en-US" sz="12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，为了更加方便地实现</a:t>
            </a:r>
            <a:r>
              <a:rPr lang="en-US" altLang="zh-CN" sz="1200" dirty="0" err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javascript</a:t>
            </a:r>
            <a:r>
              <a:rPr lang="zh-CN" altLang="en-US" sz="12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的一系列功能，我们学习并将</a:t>
            </a:r>
            <a:r>
              <a:rPr lang="en-US" altLang="zh-CN" sz="1200" dirty="0" err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Jquery</a:t>
            </a:r>
            <a:r>
              <a:rPr lang="zh-CN" altLang="en-US" sz="12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三方库应用到了网页前端的设计当中。</a:t>
            </a:r>
          </a:p>
          <a:p>
            <a:pPr algn="l">
              <a:lnSpc>
                <a:spcPts val="2000"/>
              </a:lnSpc>
            </a:pPr>
            <a:r>
              <a:rPr lang="zh-CN" altLang="en-US" sz="12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    对于</a:t>
            </a:r>
            <a:r>
              <a:rPr lang="zh-CN" altLang="en-US" sz="12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后台功能的实现，我们使用了</a:t>
            </a:r>
            <a:r>
              <a:rPr lang="en-US" altLang="zh-CN" sz="1200" dirty="0" err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ssh</a:t>
            </a:r>
            <a:r>
              <a:rPr lang="zh-CN" altLang="en-US" sz="12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框架，即所谓的</a:t>
            </a:r>
            <a:r>
              <a:rPr lang="en-US" altLang="zh-CN" sz="12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struts2+spring4+hibernate2,</a:t>
            </a:r>
            <a:r>
              <a:rPr lang="zh-CN" altLang="en-US" sz="12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在开发过程中我们更加了解到</a:t>
            </a:r>
            <a:r>
              <a:rPr lang="en-US" altLang="zh-CN" sz="1200" dirty="0" err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ssh</a:t>
            </a:r>
            <a:r>
              <a:rPr lang="zh-CN" altLang="en-US" sz="12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这三者之间的分工和运行过程，对</a:t>
            </a:r>
            <a:r>
              <a:rPr lang="en-US" altLang="zh-CN" sz="1200" dirty="0" err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ssh</a:t>
            </a:r>
            <a:r>
              <a:rPr lang="zh-CN" altLang="en-US" sz="12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框架更加了解。</a:t>
            </a:r>
          </a:p>
          <a:p>
            <a:pPr algn="l">
              <a:lnSpc>
                <a:spcPts val="2000"/>
              </a:lnSpc>
            </a:pPr>
            <a:r>
              <a:rPr lang="zh-CN" altLang="en-US" sz="12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    总之</a:t>
            </a:r>
            <a:r>
              <a:rPr lang="zh-CN" altLang="en-US" sz="12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，通过这次开发我们了解到很多关于</a:t>
            </a:r>
            <a:r>
              <a:rPr lang="en-US" altLang="zh-CN" sz="12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12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开发的知识，增强了团队意识，制作出了布局美观，操作简单的“陶毅商城”，并且实现了如下功能：用户登录，用户注册，购物车，修改个人资料，后台登陆，后台挂历，商品的增删改查，商品种类的增删改查，虚拟的支付功能，修改用户信息等。当然，由于技术和时间的关系，本系统仍然存在着不足的地方，如设计时没有过多的考虑数据库查找效率等等，希望能够不断地改进和完善</a:t>
            </a:r>
            <a:r>
              <a:rPr lang="zh-CN" altLang="en-US" sz="12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12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4387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3000">
        <p14:vortex dir="r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 tmFilter="0,0; .5, 1; 1, 1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/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任意多边形 23"/>
          <p:cNvSpPr>
            <a:spLocks/>
          </p:cNvSpPr>
          <p:nvPr/>
        </p:nvSpPr>
        <p:spPr bwMode="auto">
          <a:xfrm flipV="1">
            <a:off x="0" y="146051"/>
            <a:ext cx="9151144" cy="3061097"/>
          </a:xfrm>
          <a:custGeom>
            <a:avLst/>
            <a:gdLst>
              <a:gd name="T0" fmla="*/ 803941 w 12201987"/>
              <a:gd name="T1" fmla="*/ 4078036 h 4082606"/>
              <a:gd name="T2" fmla="*/ 2047148 w 12201987"/>
              <a:gd name="T3" fmla="*/ 4078036 h 4082606"/>
              <a:gd name="T4" fmla="*/ 2622639 w 12201987"/>
              <a:gd name="T5" fmla="*/ 2635166 h 4082606"/>
              <a:gd name="T6" fmla="*/ 7327344 w 12201987"/>
              <a:gd name="T7" fmla="*/ 4078036 h 4082606"/>
              <a:gd name="T8" fmla="*/ 12200139 w 12201987"/>
              <a:gd name="T9" fmla="*/ 4078036 h 4082606"/>
              <a:gd name="T10" fmla="*/ 12200139 w 12201987"/>
              <a:gd name="T11" fmla="*/ 3910631 h 4082606"/>
              <a:gd name="T12" fmla="*/ 2132091 w 12201987"/>
              <a:gd name="T13" fmla="*/ 683421 h 4082606"/>
              <a:gd name="T14" fmla="*/ 803941 w 12201987"/>
              <a:gd name="T15" fmla="*/ 4078036 h 4082606"/>
              <a:gd name="T16" fmla="*/ 0 w 12201987"/>
              <a:gd name="T17" fmla="*/ 4078036 h 4082606"/>
              <a:gd name="T18" fmla="*/ 519409 w 12201987"/>
              <a:gd name="T19" fmla="*/ 4078036 h 4082606"/>
              <a:gd name="T20" fmla="*/ 1879271 w 12201987"/>
              <a:gd name="T21" fmla="*/ 602380 h 4082606"/>
              <a:gd name="T22" fmla="*/ 0 w 12201987"/>
              <a:gd name="T23" fmla="*/ 0 h 4082606"/>
              <a:gd name="T24" fmla="*/ 0 w 12201987"/>
              <a:gd name="T25" fmla="*/ 4078036 h 408260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2201987" h="4082606">
                <a:moveTo>
                  <a:pt x="804061" y="4082606"/>
                </a:moveTo>
                <a:lnTo>
                  <a:pt x="2047460" y="4082606"/>
                </a:lnTo>
                <a:lnTo>
                  <a:pt x="2623035" y="2638119"/>
                </a:lnTo>
                <a:lnTo>
                  <a:pt x="7328452" y="4082606"/>
                </a:lnTo>
                <a:lnTo>
                  <a:pt x="12201987" y="4082606"/>
                </a:lnTo>
                <a:lnTo>
                  <a:pt x="12201987" y="3915013"/>
                </a:lnTo>
                <a:lnTo>
                  <a:pt x="2132415" y="684186"/>
                </a:lnTo>
                <a:lnTo>
                  <a:pt x="804061" y="4082606"/>
                </a:lnTo>
                <a:close/>
                <a:moveTo>
                  <a:pt x="0" y="4082606"/>
                </a:moveTo>
                <a:lnTo>
                  <a:pt x="519489" y="4082606"/>
                </a:lnTo>
                <a:lnTo>
                  <a:pt x="1879555" y="603056"/>
                </a:lnTo>
                <a:lnTo>
                  <a:pt x="0" y="0"/>
                </a:lnTo>
                <a:lnTo>
                  <a:pt x="0" y="4082606"/>
                </a:lnTo>
                <a:close/>
              </a:path>
            </a:pathLst>
          </a:custGeom>
          <a:solidFill>
            <a:srgbClr val="0094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0723" name="任意多边形 21"/>
          <p:cNvSpPr>
            <a:spLocks/>
          </p:cNvSpPr>
          <p:nvPr/>
        </p:nvSpPr>
        <p:spPr bwMode="auto">
          <a:xfrm rot="10800000" flipV="1">
            <a:off x="0" y="496095"/>
            <a:ext cx="9144000" cy="5070872"/>
          </a:xfrm>
          <a:custGeom>
            <a:avLst/>
            <a:gdLst>
              <a:gd name="T0" fmla="*/ 3875109 w 12192000"/>
              <a:gd name="T1" fmla="*/ 1243198 h 6761344"/>
              <a:gd name="T2" fmla="*/ 1718260 w 12192000"/>
              <a:gd name="T3" fmla="*/ 6760620 h 6761344"/>
              <a:gd name="T4" fmla="*/ 12192000 w 12192000"/>
              <a:gd name="T5" fmla="*/ 6760620 h 6761344"/>
              <a:gd name="T6" fmla="*/ 12192000 w 12192000"/>
              <a:gd name="T7" fmla="*/ 3911388 h 6761344"/>
              <a:gd name="T8" fmla="*/ 3875109 w 12192000"/>
              <a:gd name="T9" fmla="*/ 1243198 h 6761344"/>
              <a:gd name="T10" fmla="*/ 0 w 12192000"/>
              <a:gd name="T11" fmla="*/ 0 h 6761344"/>
              <a:gd name="T12" fmla="*/ 0 w 12192000"/>
              <a:gd name="T13" fmla="*/ 6760620 h 6761344"/>
              <a:gd name="T14" fmla="*/ 1454836 w 12192000"/>
              <a:gd name="T15" fmla="*/ 6760620 h 6761344"/>
              <a:gd name="T16" fmla="*/ 3641039 w 12192000"/>
              <a:gd name="T17" fmla="*/ 1168105 h 6761344"/>
              <a:gd name="T18" fmla="*/ 0 w 12192000"/>
              <a:gd name="T19" fmla="*/ 0 h 676134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2192000" h="6761344">
                <a:moveTo>
                  <a:pt x="3875109" y="1243330"/>
                </a:moveTo>
                <a:lnTo>
                  <a:pt x="1718260" y="6761344"/>
                </a:lnTo>
                <a:lnTo>
                  <a:pt x="12192000" y="6761344"/>
                </a:lnTo>
                <a:lnTo>
                  <a:pt x="12192000" y="3911808"/>
                </a:lnTo>
                <a:lnTo>
                  <a:pt x="3875109" y="1243330"/>
                </a:lnTo>
                <a:close/>
                <a:moveTo>
                  <a:pt x="0" y="0"/>
                </a:moveTo>
                <a:lnTo>
                  <a:pt x="0" y="6761344"/>
                </a:lnTo>
                <a:lnTo>
                  <a:pt x="1454836" y="6761344"/>
                </a:lnTo>
                <a:lnTo>
                  <a:pt x="3641039" y="1168229"/>
                </a:lnTo>
                <a:lnTo>
                  <a:pt x="0" y="0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0724" name="任意多边形 27"/>
          <p:cNvSpPr>
            <a:spLocks/>
          </p:cNvSpPr>
          <p:nvPr/>
        </p:nvSpPr>
        <p:spPr bwMode="auto">
          <a:xfrm>
            <a:off x="0" y="795"/>
            <a:ext cx="9151144" cy="145256"/>
          </a:xfrm>
          <a:custGeom>
            <a:avLst/>
            <a:gdLst>
              <a:gd name="T0" fmla="*/ 8829809 w 12201987"/>
              <a:gd name="T1" fmla="*/ 0 h 193179"/>
              <a:gd name="T2" fmla="*/ 12200139 w 12201987"/>
              <a:gd name="T3" fmla="*/ 0 h 193179"/>
              <a:gd name="T4" fmla="*/ 12200139 w 12201987"/>
              <a:gd name="T5" fmla="*/ 195171 h 193179"/>
              <a:gd name="T6" fmla="*/ 8945954 w 12201987"/>
              <a:gd name="T7" fmla="*/ 195171 h 193179"/>
              <a:gd name="T8" fmla="*/ 8829809 w 12201987"/>
              <a:gd name="T9" fmla="*/ 0 h 193179"/>
              <a:gd name="T10" fmla="*/ 0 w 12201987"/>
              <a:gd name="T11" fmla="*/ 0 h 193179"/>
              <a:gd name="T12" fmla="*/ 8515213 w 12201987"/>
              <a:gd name="T13" fmla="*/ 0 h 193179"/>
              <a:gd name="T14" fmla="*/ 8631358 w 12201987"/>
              <a:gd name="T15" fmla="*/ 195171 h 193179"/>
              <a:gd name="T16" fmla="*/ 0 w 12201987"/>
              <a:gd name="T17" fmla="*/ 195171 h 193179"/>
              <a:gd name="T18" fmla="*/ 0 w 12201987"/>
              <a:gd name="T19" fmla="*/ 0 h 19317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2201987" h="193179">
                <a:moveTo>
                  <a:pt x="8831145" y="0"/>
                </a:moveTo>
                <a:lnTo>
                  <a:pt x="12201987" y="0"/>
                </a:lnTo>
                <a:lnTo>
                  <a:pt x="12201987" y="193179"/>
                </a:lnTo>
                <a:lnTo>
                  <a:pt x="8947310" y="193179"/>
                </a:lnTo>
                <a:lnTo>
                  <a:pt x="8831145" y="0"/>
                </a:lnTo>
                <a:close/>
                <a:moveTo>
                  <a:pt x="0" y="0"/>
                </a:moveTo>
                <a:lnTo>
                  <a:pt x="8516501" y="0"/>
                </a:lnTo>
                <a:lnTo>
                  <a:pt x="8632666" y="193179"/>
                </a:lnTo>
                <a:lnTo>
                  <a:pt x="0" y="193179"/>
                </a:lnTo>
                <a:lnTo>
                  <a:pt x="0" y="0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0725" name="文本框 25"/>
          <p:cNvSpPr txBox="1">
            <a:spLocks noChangeArrowheads="1"/>
          </p:cNvSpPr>
          <p:nvPr/>
        </p:nvSpPr>
        <p:spPr bwMode="auto">
          <a:xfrm rot="-1089225">
            <a:off x="1982392" y="2089121"/>
            <a:ext cx="4641056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6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 You</a:t>
            </a:r>
            <a:endParaRPr lang="zh-CN" altLang="en-US" sz="6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12475784"/>
      </p:ext>
    </p:extLst>
  </p:cSld>
  <p:clrMapOvr>
    <a:masterClrMapping/>
  </p:clrMapOvr>
  <p:transition spd="med" advTm="300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第一PPT，www.1ppt.com">
  <a:themeElements>
    <a:clrScheme name="自定义 186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0070C0"/>
      </a:accent1>
      <a:accent2>
        <a:srgbClr val="4FACF3"/>
      </a:accent2>
      <a:accent3>
        <a:srgbClr val="40AFFF"/>
      </a:accent3>
      <a:accent4>
        <a:srgbClr val="4FACF3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CC3300"/>
        </a:dk2>
        <a:lt2>
          <a:srgbClr val="808080"/>
        </a:lt2>
        <a:accent1>
          <a:srgbClr val="FF6161"/>
        </a:accent1>
        <a:accent2>
          <a:srgbClr val="FFC319"/>
        </a:accent2>
        <a:accent3>
          <a:srgbClr val="FFFFFF"/>
        </a:accent3>
        <a:accent4>
          <a:srgbClr val="000000"/>
        </a:accent4>
        <a:accent5>
          <a:srgbClr val="FFB7B7"/>
        </a:accent5>
        <a:accent6>
          <a:srgbClr val="E7B016"/>
        </a:accent6>
        <a:hlink>
          <a:srgbClr val="A8D02A"/>
        </a:hlink>
        <a:folHlink>
          <a:srgbClr val="5CB1F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6666"/>
        </a:dk2>
        <a:lt2>
          <a:srgbClr val="808080"/>
        </a:lt2>
        <a:accent1>
          <a:srgbClr val="F8A230"/>
        </a:accent1>
        <a:accent2>
          <a:srgbClr val="5CACE2"/>
        </a:accent2>
        <a:accent3>
          <a:srgbClr val="FFFFFF"/>
        </a:accent3>
        <a:accent4>
          <a:srgbClr val="000000"/>
        </a:accent4>
        <a:accent5>
          <a:srgbClr val="FBCEAD"/>
        </a:accent5>
        <a:accent6>
          <a:srgbClr val="539BCD"/>
        </a:accent6>
        <a:hlink>
          <a:srgbClr val="E569A7"/>
        </a:hlink>
        <a:folHlink>
          <a:srgbClr val="95D84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8EEA3A"/>
        </a:accent1>
        <a:accent2>
          <a:srgbClr val="F97B90"/>
        </a:accent2>
        <a:accent3>
          <a:srgbClr val="FFFFFF"/>
        </a:accent3>
        <a:accent4>
          <a:srgbClr val="000000"/>
        </a:accent4>
        <a:accent5>
          <a:srgbClr val="C6F3AE"/>
        </a:accent5>
        <a:accent6>
          <a:srgbClr val="E26F82"/>
        </a:accent6>
        <a:hlink>
          <a:srgbClr val="5DC2F5"/>
        </a:hlink>
        <a:folHlink>
          <a:srgbClr val="FFA4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2014</TotalTime>
  <Words>670</Words>
  <Application>Microsoft Office PowerPoint</Application>
  <PresentationFormat>自定义</PresentationFormat>
  <Paragraphs>45</Paragraphs>
  <Slides>7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Guild Design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个人总结</dc:title>
  <dc:creator>admin</dc:creator>
  <cp:keywords>admin</cp:keywords>
  <cp:lastModifiedBy>admin</cp:lastModifiedBy>
  <cp:revision>486</cp:revision>
  <dcterms:created xsi:type="dcterms:W3CDTF">2008-03-10T09:13:42Z</dcterms:created>
  <dcterms:modified xsi:type="dcterms:W3CDTF">2017-12-27T13:40:09Z</dcterms:modified>
</cp:coreProperties>
</file>