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196" autoAdjust="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A514-8D4D-028D-1B31-D449BD0970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BBC11A-EB08-64D9-0924-14BA48AA0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8D4E2-DB10-5E62-BEFE-FCC8974310C3}"/>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5" name="Footer Placeholder 4">
            <a:extLst>
              <a:ext uri="{FF2B5EF4-FFF2-40B4-BE49-F238E27FC236}">
                <a16:creationId xmlns:a16="http://schemas.microsoft.com/office/drawing/2014/main" id="{068E0291-F5DE-6721-342F-7F888FA65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389E3-FAD9-1D6B-765D-535E0F5149ED}"/>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205520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638D-E78A-4FBC-77B6-B288A38DC3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6663C-49C0-A637-BA77-2AC39F350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72167-EE15-FB66-96CD-197EF243E2CA}"/>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5" name="Footer Placeholder 4">
            <a:extLst>
              <a:ext uri="{FF2B5EF4-FFF2-40B4-BE49-F238E27FC236}">
                <a16:creationId xmlns:a16="http://schemas.microsoft.com/office/drawing/2014/main" id="{94043852-D843-AAFF-2E25-B368A5346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26E4B-3540-9AAD-7294-426A8855CE7F}"/>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49845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284C3-F4ED-AE39-1A94-05A6CEB6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ABA17-142E-F4C7-8CE7-F0DC65CEB1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B7E34-713E-BC1B-74DD-95931C6D5D6C}"/>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5" name="Footer Placeholder 4">
            <a:extLst>
              <a:ext uri="{FF2B5EF4-FFF2-40B4-BE49-F238E27FC236}">
                <a16:creationId xmlns:a16="http://schemas.microsoft.com/office/drawing/2014/main" id="{53B8CF39-E263-46AC-5793-7046BCEEF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F2751-D5B5-55DD-44AA-B6396A72EAE2}"/>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404746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0207-280F-CDE4-C409-3DE847904E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89005-F9F2-2AF7-470F-D32BF3574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B74B9-0D77-58B7-57C9-BA00F7D660E3}"/>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5" name="Footer Placeholder 4">
            <a:extLst>
              <a:ext uri="{FF2B5EF4-FFF2-40B4-BE49-F238E27FC236}">
                <a16:creationId xmlns:a16="http://schemas.microsoft.com/office/drawing/2014/main" id="{6F699334-C000-C1E9-A262-0793031B2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75964-289A-C97A-97DA-DB0B985B0AF2}"/>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06730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DCDF-666A-9AE6-1B69-DB626FD2E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5E616D-CE4B-6EBC-D3EF-002977B33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84DCE-B922-CBD1-AEB0-32BFA10FC0CC}"/>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5" name="Footer Placeholder 4">
            <a:extLst>
              <a:ext uri="{FF2B5EF4-FFF2-40B4-BE49-F238E27FC236}">
                <a16:creationId xmlns:a16="http://schemas.microsoft.com/office/drawing/2014/main" id="{845AC25F-6EA1-21B4-EA55-C4EE3BE93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A7F98-B08C-4580-A65F-493CC0F99CD2}"/>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99031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EE2-A9B4-D7D4-EF88-F74B91F35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8E1A8-CED2-6D33-E64E-314E45A11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03915-8B82-46CD-A8A4-349A2D617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C7D29C-C1C9-C7F5-DA4E-83BA6DC4BAC2}"/>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6" name="Footer Placeholder 5">
            <a:extLst>
              <a:ext uri="{FF2B5EF4-FFF2-40B4-BE49-F238E27FC236}">
                <a16:creationId xmlns:a16="http://schemas.microsoft.com/office/drawing/2014/main" id="{E383627D-F34C-6FFA-2B9D-8766DC51E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E3557-A11B-0375-5D5F-FEF20A35D80A}"/>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260449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AC4D-0B2A-FF17-3160-F5C8C3F1E6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488D3A-53B2-69CF-E8A7-F801086C0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3CFE1E-1194-3728-9649-D44F9F5993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951F8F-8CE5-88B1-6430-1FB8AFB9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B84A8-5A53-C7F1-ADAE-5975BC3CC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EB5A4B-A9CD-06D4-6226-84CE9A748A1A}"/>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8" name="Footer Placeholder 7">
            <a:extLst>
              <a:ext uri="{FF2B5EF4-FFF2-40B4-BE49-F238E27FC236}">
                <a16:creationId xmlns:a16="http://schemas.microsoft.com/office/drawing/2014/main" id="{D2A0EC02-D80F-9658-3D16-9AC7A2209D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29C589-8FE0-80D3-0A17-7AA0284EA974}"/>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41614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B1A7-58E9-19F4-4B65-8590D34590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E933BA-F874-B8E7-83E6-3BF9D1B7CBBA}"/>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4" name="Footer Placeholder 3">
            <a:extLst>
              <a:ext uri="{FF2B5EF4-FFF2-40B4-BE49-F238E27FC236}">
                <a16:creationId xmlns:a16="http://schemas.microsoft.com/office/drawing/2014/main" id="{8AF2945C-2AD7-C393-7262-E9AC964795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CA07B1-8A44-DCD9-A21C-AA2C02D75F1E}"/>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382215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AE34A-6F37-6475-0C8E-3CBEA63CC37D}"/>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3" name="Footer Placeholder 2">
            <a:extLst>
              <a:ext uri="{FF2B5EF4-FFF2-40B4-BE49-F238E27FC236}">
                <a16:creationId xmlns:a16="http://schemas.microsoft.com/office/drawing/2014/main" id="{E5F20696-6BA5-DDC6-DBDE-F4827C1E79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F6F2D3-0BC3-9A7C-344F-B8A8EDF1C861}"/>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22301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094E-A077-187D-4E66-CBBA3713A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372A8F-5061-91EC-EF1C-D91C8E182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952AE8-3670-246B-5974-9FF01FF25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A7008-5F0B-ED2C-3A7D-A4AD5F993860}"/>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6" name="Footer Placeholder 5">
            <a:extLst>
              <a:ext uri="{FF2B5EF4-FFF2-40B4-BE49-F238E27FC236}">
                <a16:creationId xmlns:a16="http://schemas.microsoft.com/office/drawing/2014/main" id="{7AA335A2-7EA0-0CBB-7E3B-F7AE66A9E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B4E9C-F963-80FB-A01F-0688A2F5E9A3}"/>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13922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6E7E-CC06-F48E-ABA5-3D7BB0639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B53F43-B6C6-CB00-41D5-0568B07D6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9ADDE5-B5BA-2E98-2D63-78C522288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AC4F9-1905-BA8E-4667-8E5E5FE2F21B}"/>
              </a:ext>
            </a:extLst>
          </p:cNvPr>
          <p:cNvSpPr>
            <a:spLocks noGrp="1"/>
          </p:cNvSpPr>
          <p:nvPr>
            <p:ph type="dt" sz="half" idx="10"/>
          </p:nvPr>
        </p:nvSpPr>
        <p:spPr/>
        <p:txBody>
          <a:bodyPr/>
          <a:lstStyle/>
          <a:p>
            <a:fld id="{78355E0E-ACE8-4BA3-9B30-DD8F5DF54126}" type="datetimeFigureOut">
              <a:rPr lang="en-IN" smtClean="0"/>
              <a:t>09-01-2023</a:t>
            </a:fld>
            <a:endParaRPr lang="en-IN"/>
          </a:p>
        </p:txBody>
      </p:sp>
      <p:sp>
        <p:nvSpPr>
          <p:cNvPr id="6" name="Footer Placeholder 5">
            <a:extLst>
              <a:ext uri="{FF2B5EF4-FFF2-40B4-BE49-F238E27FC236}">
                <a16:creationId xmlns:a16="http://schemas.microsoft.com/office/drawing/2014/main" id="{9263BEF5-1A94-06CC-C3B2-C8DB4F5B7A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3B8D93-461D-9A7B-E4C0-9D99B53730DB}"/>
              </a:ext>
            </a:extLst>
          </p:cNvPr>
          <p:cNvSpPr>
            <a:spLocks noGrp="1"/>
          </p:cNvSpPr>
          <p:nvPr>
            <p:ph type="sldNum" sz="quarter" idx="12"/>
          </p:nvPr>
        </p:nvSpPr>
        <p:spPr/>
        <p:txBody>
          <a:bodyPr/>
          <a:lstStyle/>
          <a:p>
            <a:fld id="{9BEB46CB-65E9-46C7-8521-0E618B49DF09}" type="slidenum">
              <a:rPr lang="en-IN" smtClean="0"/>
              <a:t>‹#›</a:t>
            </a:fld>
            <a:endParaRPr lang="en-IN"/>
          </a:p>
        </p:txBody>
      </p:sp>
    </p:spTree>
    <p:extLst>
      <p:ext uri="{BB962C8B-B14F-4D97-AF65-F5344CB8AC3E}">
        <p14:creationId xmlns:p14="http://schemas.microsoft.com/office/powerpoint/2010/main" val="77476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0E7E0-5937-BD9C-DDA1-E37417E7C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D6F64-F51C-BD58-A7DD-0A84D4A09B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28493-9B5D-E6D3-7359-FB23550F4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5E0E-ACE8-4BA3-9B30-DD8F5DF54126}" type="datetimeFigureOut">
              <a:rPr lang="en-IN" smtClean="0"/>
              <a:t>09-01-2023</a:t>
            </a:fld>
            <a:endParaRPr lang="en-IN"/>
          </a:p>
        </p:txBody>
      </p:sp>
      <p:sp>
        <p:nvSpPr>
          <p:cNvPr id="5" name="Footer Placeholder 4">
            <a:extLst>
              <a:ext uri="{FF2B5EF4-FFF2-40B4-BE49-F238E27FC236}">
                <a16:creationId xmlns:a16="http://schemas.microsoft.com/office/drawing/2014/main" id="{0433E63C-F73F-38D6-9D26-E06241B41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5EF1AB-E839-B8D6-D22B-7DD9A6864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B46CB-65E9-46C7-8521-0E618B49DF09}" type="slidenum">
              <a:rPr lang="en-IN" smtClean="0"/>
              <a:t>‹#›</a:t>
            </a:fld>
            <a:endParaRPr lang="en-IN"/>
          </a:p>
        </p:txBody>
      </p:sp>
    </p:spTree>
    <p:extLst>
      <p:ext uri="{BB962C8B-B14F-4D97-AF65-F5344CB8AC3E}">
        <p14:creationId xmlns:p14="http://schemas.microsoft.com/office/powerpoint/2010/main" val="25111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reeramsandilya-depoly-random-for-01wv32.streamlit.app/#telecom-customer-churn-prediction"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AFB6-53C4-8005-7EB5-5B3F2B1EAF64}"/>
              </a:ext>
            </a:extLst>
          </p:cNvPr>
          <p:cNvSpPr>
            <a:spLocks noGrp="1"/>
          </p:cNvSpPr>
          <p:nvPr>
            <p:ph type="ctrTitle"/>
          </p:nvPr>
        </p:nvSpPr>
        <p:spPr>
          <a:xfrm>
            <a:off x="0" y="0"/>
            <a:ext cx="3226190" cy="984738"/>
          </a:xfrm>
        </p:spPr>
        <p:txBody>
          <a:bodyPr>
            <a:normAutofit fontScale="90000"/>
          </a:bodyPr>
          <a:lstStyle/>
          <a:p>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F4451B-B586-9CC6-5810-D561928A4627}"/>
              </a:ext>
            </a:extLst>
          </p:cNvPr>
          <p:cNvSpPr>
            <a:spLocks noGrp="1"/>
          </p:cNvSpPr>
          <p:nvPr>
            <p:ph type="subTitle" idx="1"/>
          </p:nvPr>
        </p:nvSpPr>
        <p:spPr>
          <a:xfrm>
            <a:off x="0" y="94129"/>
            <a:ext cx="3966882" cy="5163671"/>
          </a:xfrm>
        </p:spPr>
        <p:txBody>
          <a:bodyPr/>
          <a:lstStyle/>
          <a:p>
            <a:endParaRPr lang="en-IN" dirty="0"/>
          </a:p>
          <a:p>
            <a:r>
              <a:rPr lang="en-IN" b="1" dirty="0">
                <a:solidFill>
                  <a:srgbClr val="0070C0"/>
                </a:solidFill>
                <a:latin typeface="Times New Roman" panose="02020603050405020304" pitchFamily="18" charset="0"/>
                <a:cs typeface="Times New Roman" panose="02020603050405020304" pitchFamily="18" charset="0"/>
              </a:rPr>
              <a:t>Team Info</a:t>
            </a:r>
          </a:p>
          <a:p>
            <a:endParaRPr lang="en-IN"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Shaik Mujahid Shariff</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Mohd Ariz Khan</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Sidharth Kumar Sharma</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G Sreeram Satya Sandilya</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Anshu Pyasi</a:t>
            </a:r>
          </a:p>
          <a:p>
            <a:pPr marL="342900" indent="-342900" algn="l">
              <a:buFont typeface="Wingdings" panose="05000000000000000000" pitchFamily="2" charset="2"/>
              <a:buChar char="v"/>
            </a:pPr>
            <a:r>
              <a:rPr lang="en-IN" b="1" dirty="0">
                <a:solidFill>
                  <a:srgbClr val="00B050"/>
                </a:solidFill>
                <a:latin typeface="Times New Roman" panose="02020603050405020304" pitchFamily="18" charset="0"/>
                <a:cs typeface="Times New Roman" panose="02020603050405020304" pitchFamily="18" charset="0"/>
              </a:rPr>
              <a:t>Niranjan Reddy</a:t>
            </a:r>
          </a:p>
        </p:txBody>
      </p:sp>
      <p:pic>
        <p:nvPicPr>
          <p:cNvPr id="9" name="Picture 8" descr="Website">
            <a:extLst>
              <a:ext uri="{FF2B5EF4-FFF2-40B4-BE49-F238E27FC236}">
                <a16:creationId xmlns:a16="http://schemas.microsoft.com/office/drawing/2014/main" id="{33555FB1-9438-75FD-F7A8-05176BA0A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563" y="0"/>
            <a:ext cx="8331392" cy="6185648"/>
          </a:xfrm>
          <a:prstGeom prst="rect">
            <a:avLst/>
          </a:prstGeom>
        </p:spPr>
      </p:pic>
    </p:spTree>
    <p:extLst>
      <p:ext uri="{BB962C8B-B14F-4D97-AF65-F5344CB8AC3E}">
        <p14:creationId xmlns:p14="http://schemas.microsoft.com/office/powerpoint/2010/main" val="177412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15AF-FCF0-FA2F-6ED8-B2AB9C3F4DBD}"/>
              </a:ext>
            </a:extLst>
          </p:cNvPr>
          <p:cNvSpPr>
            <a:spLocks noGrp="1"/>
          </p:cNvSpPr>
          <p:nvPr>
            <p:ph type="title"/>
          </p:nvPr>
        </p:nvSpPr>
        <p:spPr>
          <a:xfrm>
            <a:off x="839788" y="0"/>
            <a:ext cx="3932237" cy="987425"/>
          </a:xfrm>
        </p:spPr>
        <p:txBody>
          <a:bodyPr>
            <a:normAutofit fontScale="90000"/>
          </a:bodyPr>
          <a:lstStyle/>
          <a:p>
            <a:pPr algn="ct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br>
              <a:rPr lang="en-US" sz="3600" b="1" dirty="0">
                <a:solidFill>
                  <a:srgbClr val="0070C0"/>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Scatter Plot</a:t>
            </a:r>
            <a:endParaRPr lang="en-IN"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Placeholder 5" descr="Chart, scatter chart&#10;&#10;Description automatically generated">
            <a:extLst>
              <a:ext uri="{FF2B5EF4-FFF2-40B4-BE49-F238E27FC236}">
                <a16:creationId xmlns:a16="http://schemas.microsoft.com/office/drawing/2014/main" id="{858AFAE0-BE26-C6AA-0684-E46FDB35F99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546" b="3546"/>
          <a:stretch>
            <a:fillRect/>
          </a:stretch>
        </p:blipFill>
        <p:spPr>
          <a:xfrm>
            <a:off x="5183188" y="1155700"/>
            <a:ext cx="6716712" cy="4978400"/>
          </a:xfrm>
        </p:spPr>
      </p:pic>
      <p:sp>
        <p:nvSpPr>
          <p:cNvPr id="4" name="Text Placeholder 3">
            <a:extLst>
              <a:ext uri="{FF2B5EF4-FFF2-40B4-BE49-F238E27FC236}">
                <a16:creationId xmlns:a16="http://schemas.microsoft.com/office/drawing/2014/main" id="{3B41734F-37FD-0CED-58C2-89A20A0F2939}"/>
              </a:ext>
            </a:extLst>
          </p:cNvPr>
          <p:cNvSpPr>
            <a:spLocks noGrp="1"/>
          </p:cNvSpPr>
          <p:nvPr>
            <p:ph type="body" sz="half" idx="2"/>
          </p:nvPr>
        </p:nvSpPr>
        <p:spPr>
          <a:xfrm>
            <a:off x="152400" y="1562100"/>
            <a:ext cx="4419600" cy="4406900"/>
          </a:xfrm>
        </p:spPr>
        <p:txBody>
          <a:bodyPr>
            <a:norm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chart that shows the relationship between two variables. It determines that whether our X variable is having strong correlation or Weak correlation with our target variable based on that we can choose which of the X variables are highly correlated with our target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95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A0B-29A8-2109-325A-A18B8AB9EBB6}"/>
              </a:ext>
            </a:extLst>
          </p:cNvPr>
          <p:cNvSpPr>
            <a:spLocks noGrp="1"/>
          </p:cNvSpPr>
          <p:nvPr>
            <p:ph type="title"/>
          </p:nvPr>
        </p:nvSpPr>
        <p:spPr>
          <a:xfrm>
            <a:off x="839788" y="419100"/>
            <a:ext cx="3932237" cy="787400"/>
          </a:xfrm>
        </p:spPr>
        <p:txBody>
          <a:bodyPr>
            <a:normAutofit/>
          </a:bodyPr>
          <a:lstStyle/>
          <a:p>
            <a:pPr algn="ctr"/>
            <a:r>
              <a:rPr lang="en-US" sz="4400" b="1" dirty="0">
                <a:solidFill>
                  <a:srgbClr val="7030A0"/>
                </a:solidFill>
                <a:latin typeface="Times New Roman" panose="02020603050405020304" pitchFamily="18" charset="0"/>
                <a:cs typeface="Times New Roman" panose="02020603050405020304" pitchFamily="18" charset="0"/>
              </a:rPr>
              <a:t>Histogram</a:t>
            </a:r>
            <a:endParaRPr lang="en-IN" sz="4400" b="1" dirty="0">
              <a:solidFill>
                <a:srgbClr val="7030A0"/>
              </a:solidFill>
              <a:latin typeface="Times New Roman" panose="02020603050405020304" pitchFamily="18" charset="0"/>
              <a:cs typeface="Times New Roman" panose="02020603050405020304" pitchFamily="18" charset="0"/>
            </a:endParaRPr>
          </a:p>
        </p:txBody>
      </p:sp>
      <p:pic>
        <p:nvPicPr>
          <p:cNvPr id="6" name="Picture Placeholder 5" descr="Chart, histogram&#10;&#10;Description automatically generated">
            <a:extLst>
              <a:ext uri="{FF2B5EF4-FFF2-40B4-BE49-F238E27FC236}">
                <a16:creationId xmlns:a16="http://schemas.microsoft.com/office/drawing/2014/main" id="{60328DE0-460C-8A13-FFA4-E3B338E7157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436" r="9436"/>
          <a:stretch>
            <a:fillRect/>
          </a:stretch>
        </p:blipFill>
        <p:spPr/>
      </p:pic>
      <p:sp>
        <p:nvSpPr>
          <p:cNvPr id="4" name="Text Placeholder 3">
            <a:extLst>
              <a:ext uri="{FF2B5EF4-FFF2-40B4-BE49-F238E27FC236}">
                <a16:creationId xmlns:a16="http://schemas.microsoft.com/office/drawing/2014/main" id="{D49017DF-9463-1379-63F7-0074F63FB44C}"/>
              </a:ext>
            </a:extLst>
          </p:cNvPr>
          <p:cNvSpPr>
            <a:spLocks noGrp="1"/>
          </p:cNvSpPr>
          <p:nvPr>
            <p:ph type="body" sz="half" idx="2"/>
          </p:nvPr>
        </p:nvSpPr>
        <p:spPr>
          <a:xfrm>
            <a:off x="204788" y="1752600"/>
            <a:ext cx="4278312" cy="4032250"/>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represents the distribution of a continuous variable over a given interval or a period. They are divided into intervals called as ‘bins’. It shows the skewness of the data. It gives the result as our data is in symmetric, Positively skewed and Negatively skewed.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9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CCA5-1427-5C47-2604-AC536A73C4EC}"/>
              </a:ext>
            </a:extLst>
          </p:cNvPr>
          <p:cNvSpPr>
            <a:spLocks noGrp="1"/>
          </p:cNvSpPr>
          <p:nvPr>
            <p:ph type="title"/>
          </p:nvPr>
        </p:nvSpPr>
        <p:spPr>
          <a:xfrm>
            <a:off x="838200" y="1"/>
            <a:ext cx="10515600" cy="970670"/>
          </a:xfrm>
        </p:spPr>
        <p:txBody>
          <a:bodyPr>
            <a:normAutofit/>
          </a:bodyPr>
          <a:lstStyle/>
          <a:p>
            <a:pPr algn="ctr"/>
            <a:r>
              <a:rPr lang="en-US" sz="3600" b="1" dirty="0">
                <a:solidFill>
                  <a:srgbClr val="00B050"/>
                </a:solidFill>
                <a:latin typeface="Times New Roman" panose="02020603050405020304" pitchFamily="18" charset="0"/>
                <a:cs typeface="Times New Roman" panose="02020603050405020304" pitchFamily="18" charset="0"/>
              </a:rPr>
              <a:t>Handling with the Outliers</a:t>
            </a:r>
            <a:endParaRPr lang="en-IN" sz="36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18AE51-31EC-8425-852E-8E7CC684B056}"/>
              </a:ext>
            </a:extLst>
          </p:cNvPr>
          <p:cNvSpPr>
            <a:spLocks noGrp="1"/>
          </p:cNvSpPr>
          <p:nvPr>
            <p:ph idx="1"/>
          </p:nvPr>
        </p:nvSpPr>
        <p:spPr>
          <a:xfrm>
            <a:off x="0" y="787791"/>
            <a:ext cx="12192000" cy="6070209"/>
          </a:xfrm>
        </p:spPr>
        <p:txBody>
          <a:bodyPr>
            <a:normAutofit/>
          </a:bodyPr>
          <a:lstStyle/>
          <a:p>
            <a:r>
              <a:rPr lang="en-US" sz="2000" dirty="0">
                <a:latin typeface="Times New Roman" panose="02020603050405020304" pitchFamily="18" charset="0"/>
                <a:cs typeface="Times New Roman" panose="02020603050405020304" pitchFamily="18" charset="0"/>
              </a:rPr>
              <a:t>We have seen that by using boxplot we have found that in our data there 230 outliers and to deal with we have few techniques, and they are as follows:</a:t>
            </a: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Trimming</a:t>
            </a:r>
            <a:r>
              <a:rPr lang="en-US" sz="2000" dirty="0">
                <a:latin typeface="Times New Roman" panose="02020603050405020304" pitchFamily="18" charset="0"/>
                <a:cs typeface="Times New Roman" panose="02020603050405020304" pitchFamily="18" charset="0"/>
              </a:rPr>
              <a:t>- In this technique we remove the outliers totally from our data set.</a:t>
            </a:r>
          </a:p>
          <a:p>
            <a:pPr marL="0" indent="0" algn="just">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Capping – </a:t>
            </a:r>
            <a:r>
              <a:rPr lang="en-US" sz="2000" dirty="0">
                <a:latin typeface="Times New Roman" panose="02020603050405020304" pitchFamily="18" charset="0"/>
                <a:cs typeface="Times New Roman" panose="02020603050405020304" pitchFamily="18" charset="0"/>
              </a:rPr>
              <a:t>In this technique, the outliers are capped at a certain value above the 90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percentile or below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percentile.</a:t>
            </a:r>
          </a:p>
          <a:p>
            <a:pPr marL="0" indent="0" algn="just">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Mean/Median imputation- </a:t>
            </a:r>
            <a:r>
              <a:rPr lang="en-US" sz="2000" dirty="0">
                <a:latin typeface="Times New Roman" panose="02020603050405020304" pitchFamily="18" charset="0"/>
                <a:cs typeface="Times New Roman" panose="02020603050405020304" pitchFamily="18" charset="0"/>
              </a:rPr>
              <a:t>As the mean value is highly influenced by the outliers, it is advised to replace the outliers with the mean value.</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chosen to replace the outliers with the mean as we did not want our data to be completely been removed. As it will be helpful to predict the data correctly.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99F3C6-8FBD-6705-8192-BA37648BA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1" y="4711701"/>
            <a:ext cx="10985500" cy="2019300"/>
          </a:xfrm>
          <a:prstGeom prst="rect">
            <a:avLst/>
          </a:prstGeom>
        </p:spPr>
      </p:pic>
    </p:spTree>
    <p:extLst>
      <p:ext uri="{BB962C8B-B14F-4D97-AF65-F5344CB8AC3E}">
        <p14:creationId xmlns:p14="http://schemas.microsoft.com/office/powerpoint/2010/main" val="69569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E72-59AB-E07A-54D4-FB4F48C708D5}"/>
              </a:ext>
            </a:extLst>
          </p:cNvPr>
          <p:cNvSpPr>
            <a:spLocks noGrp="1"/>
          </p:cNvSpPr>
          <p:nvPr>
            <p:ph type="title"/>
          </p:nvPr>
        </p:nvSpPr>
        <p:spPr>
          <a:xfrm>
            <a:off x="838200" y="1"/>
            <a:ext cx="10515600" cy="1066799"/>
          </a:xfrm>
        </p:spPr>
        <p:txBody>
          <a:bodyPr>
            <a:normAutofit/>
          </a:bodyPr>
          <a:lstStyle/>
          <a:p>
            <a:pPr algn="ctr"/>
            <a:r>
              <a:rPr lang="en-US" sz="4000" b="1" dirty="0">
                <a:solidFill>
                  <a:srgbClr val="0070C0"/>
                </a:solidFill>
                <a:latin typeface="Times New Roman" panose="02020603050405020304" pitchFamily="18" charset="0"/>
                <a:cs typeface="Times New Roman" panose="02020603050405020304" pitchFamily="18" charset="0"/>
              </a:rPr>
              <a:t>Accuracy of various models</a:t>
            </a:r>
            <a:endParaRPr lang="en-IN" sz="40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2B180B5-57C5-116F-78FB-B44D5BA0B154}"/>
              </a:ext>
            </a:extLst>
          </p:cNvPr>
          <p:cNvGraphicFramePr>
            <a:graphicFrameLocks noGrp="1"/>
          </p:cNvGraphicFramePr>
          <p:nvPr>
            <p:ph idx="1"/>
            <p:extLst>
              <p:ext uri="{D42A27DB-BD31-4B8C-83A1-F6EECF244321}">
                <p14:modId xmlns:p14="http://schemas.microsoft.com/office/powerpoint/2010/main" val="1176487212"/>
              </p:ext>
            </p:extLst>
          </p:nvPr>
        </p:nvGraphicFramePr>
        <p:xfrm>
          <a:off x="406400" y="1549400"/>
          <a:ext cx="11391900" cy="2095500"/>
        </p:xfrm>
        <a:graphic>
          <a:graphicData uri="http://schemas.openxmlformats.org/drawingml/2006/table">
            <a:tbl>
              <a:tblPr firstRow="1" bandRow="1">
                <a:tableStyleId>{073A0DAA-6AF3-43AB-8588-CEC1D06C72B9}</a:tableStyleId>
              </a:tblPr>
              <a:tblGrid>
                <a:gridCol w="1898650">
                  <a:extLst>
                    <a:ext uri="{9D8B030D-6E8A-4147-A177-3AD203B41FA5}">
                      <a16:colId xmlns:a16="http://schemas.microsoft.com/office/drawing/2014/main" val="2673456871"/>
                    </a:ext>
                  </a:extLst>
                </a:gridCol>
                <a:gridCol w="1898650">
                  <a:extLst>
                    <a:ext uri="{9D8B030D-6E8A-4147-A177-3AD203B41FA5}">
                      <a16:colId xmlns:a16="http://schemas.microsoft.com/office/drawing/2014/main" val="1820631536"/>
                    </a:ext>
                  </a:extLst>
                </a:gridCol>
                <a:gridCol w="1898650">
                  <a:extLst>
                    <a:ext uri="{9D8B030D-6E8A-4147-A177-3AD203B41FA5}">
                      <a16:colId xmlns:a16="http://schemas.microsoft.com/office/drawing/2014/main" val="4198513629"/>
                    </a:ext>
                  </a:extLst>
                </a:gridCol>
                <a:gridCol w="1898650">
                  <a:extLst>
                    <a:ext uri="{9D8B030D-6E8A-4147-A177-3AD203B41FA5}">
                      <a16:colId xmlns:a16="http://schemas.microsoft.com/office/drawing/2014/main" val="231311125"/>
                    </a:ext>
                  </a:extLst>
                </a:gridCol>
                <a:gridCol w="1898650">
                  <a:extLst>
                    <a:ext uri="{9D8B030D-6E8A-4147-A177-3AD203B41FA5}">
                      <a16:colId xmlns:a16="http://schemas.microsoft.com/office/drawing/2014/main" val="1313595865"/>
                    </a:ext>
                  </a:extLst>
                </a:gridCol>
                <a:gridCol w="1898650">
                  <a:extLst>
                    <a:ext uri="{9D8B030D-6E8A-4147-A177-3AD203B41FA5}">
                      <a16:colId xmlns:a16="http://schemas.microsoft.com/office/drawing/2014/main" val="2991622108"/>
                    </a:ext>
                  </a:extLst>
                </a:gridCol>
              </a:tblGrid>
              <a:tr h="905434">
                <a:tc>
                  <a:txBody>
                    <a:bodyPr/>
                    <a:lstStyle/>
                    <a:p>
                      <a:r>
                        <a:rPr lang="en-US" dirty="0"/>
                        <a:t>Models</a:t>
                      </a:r>
                      <a:endParaRPr lang="en-IN" dirty="0"/>
                    </a:p>
                  </a:txBody>
                  <a:tcPr/>
                </a:tc>
                <a:tc>
                  <a:txBody>
                    <a:bodyPr/>
                    <a:lstStyle/>
                    <a:p>
                      <a:r>
                        <a:rPr lang="en-US" dirty="0"/>
                        <a:t>Accuracy </a:t>
                      </a:r>
                      <a:endParaRPr lang="en-IN" dirty="0"/>
                    </a:p>
                  </a:txBody>
                  <a:tcPr/>
                </a:tc>
                <a:tc>
                  <a:txBody>
                    <a:bodyPr/>
                    <a:lstStyle/>
                    <a:p>
                      <a:r>
                        <a:rPr lang="en-US" dirty="0"/>
                        <a:t>Sensitivity</a:t>
                      </a:r>
                      <a:endParaRPr lang="en-IN" dirty="0"/>
                    </a:p>
                  </a:txBody>
                  <a:tcPr/>
                </a:tc>
                <a:tc>
                  <a:txBody>
                    <a:bodyPr/>
                    <a:lstStyle/>
                    <a:p>
                      <a:r>
                        <a:rPr lang="en-US" dirty="0"/>
                        <a:t>Precision</a:t>
                      </a:r>
                      <a:endParaRPr lang="en-IN" dirty="0"/>
                    </a:p>
                  </a:txBody>
                  <a:tcPr/>
                </a:tc>
                <a:tc>
                  <a:txBody>
                    <a:bodyPr/>
                    <a:lstStyle/>
                    <a:p>
                      <a:r>
                        <a:rPr lang="en-US" dirty="0"/>
                        <a:t>F1 Score</a:t>
                      </a:r>
                      <a:endParaRPr lang="en-IN" dirty="0"/>
                    </a:p>
                  </a:txBody>
                  <a:tcPr/>
                </a:tc>
                <a:tc>
                  <a:txBody>
                    <a:bodyPr/>
                    <a:lstStyle/>
                    <a:p>
                      <a:r>
                        <a:rPr lang="en-US" dirty="0"/>
                        <a:t>Specificity </a:t>
                      </a:r>
                      <a:endParaRPr lang="en-IN" dirty="0"/>
                    </a:p>
                  </a:txBody>
                  <a:tcPr/>
                </a:tc>
                <a:extLst>
                  <a:ext uri="{0D108BD9-81ED-4DB2-BD59-A6C34878D82A}">
                    <a16:rowId xmlns:a16="http://schemas.microsoft.com/office/drawing/2014/main" val="1484446497"/>
                  </a:ext>
                </a:extLst>
              </a:tr>
              <a:tr h="655537">
                <a:tc>
                  <a:txBody>
                    <a:bodyPr/>
                    <a:lstStyle/>
                    <a:p>
                      <a:r>
                        <a:rPr lang="en-US" sz="3200" b="1" dirty="0">
                          <a:solidFill>
                            <a:srgbClr val="FF0000"/>
                          </a:solidFill>
                          <a:latin typeface="Times New Roman" panose="02020603050405020304" pitchFamily="18" charset="0"/>
                          <a:cs typeface="Times New Roman" panose="02020603050405020304" pitchFamily="18" charset="0"/>
                        </a:rPr>
                        <a:t>Logistic</a:t>
                      </a:r>
                      <a:endParaRPr lang="en-IN"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85.3</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10.1</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37.8</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b="1" dirty="0">
                          <a:solidFill>
                            <a:srgbClr val="0070C0"/>
                          </a:solidFill>
                          <a:latin typeface="Times New Roman" panose="02020603050405020304" pitchFamily="18" charset="0"/>
                          <a:cs typeface="Times New Roman" panose="02020603050405020304" pitchFamily="18" charset="0"/>
                        </a:rPr>
                        <a:t>16</a:t>
                      </a:r>
                      <a:endParaRPr lang="en-IN"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en-US" sz="3200" dirty="0">
                          <a:solidFill>
                            <a:srgbClr val="0070C0"/>
                          </a:solidFill>
                          <a:latin typeface="Times New Roman" panose="02020603050405020304" pitchFamily="18" charset="0"/>
                          <a:cs typeface="Times New Roman" panose="02020603050405020304" pitchFamily="18" charset="0"/>
                        </a:rPr>
                        <a:t>97.3</a:t>
                      </a:r>
                      <a:endParaRPr lang="en-IN"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8835402"/>
                  </a:ext>
                </a:extLst>
              </a:tr>
              <a:tr h="534529">
                <a:tc>
                  <a:txBody>
                    <a:bodyPr/>
                    <a:lstStyle/>
                    <a:p>
                      <a:endParaRPr lang="en-IN" b="1" dirty="0">
                        <a:solidFill>
                          <a:srgbClr val="FF0000"/>
                        </a:solidFill>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87264515"/>
                  </a:ext>
                </a:extLst>
              </a:tr>
            </a:tbl>
          </a:graphicData>
        </a:graphic>
      </p:graphicFrame>
    </p:spTree>
    <p:extLst>
      <p:ext uri="{BB962C8B-B14F-4D97-AF65-F5344CB8AC3E}">
        <p14:creationId xmlns:p14="http://schemas.microsoft.com/office/powerpoint/2010/main" val="9826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AA8-05EE-73F5-DFA3-5994595674E3}"/>
              </a:ext>
            </a:extLst>
          </p:cNvPr>
          <p:cNvSpPr>
            <a:spLocks noGrp="1"/>
          </p:cNvSpPr>
          <p:nvPr>
            <p:ph type="title"/>
          </p:nvPr>
        </p:nvSpPr>
        <p:spPr>
          <a:xfrm>
            <a:off x="838200" y="1"/>
            <a:ext cx="10515600" cy="939799"/>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KNN</a:t>
            </a:r>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BEB96C5-D280-D5BF-BB08-235579805526}"/>
              </a:ext>
            </a:extLst>
          </p:cNvPr>
          <p:cNvGraphicFramePr>
            <a:graphicFrameLocks noGrp="1"/>
          </p:cNvGraphicFramePr>
          <p:nvPr>
            <p:ph idx="1"/>
            <p:extLst>
              <p:ext uri="{D42A27DB-BD31-4B8C-83A1-F6EECF244321}">
                <p14:modId xmlns:p14="http://schemas.microsoft.com/office/powerpoint/2010/main" val="2131475148"/>
              </p:ext>
            </p:extLst>
          </p:nvPr>
        </p:nvGraphicFramePr>
        <p:xfrm>
          <a:off x="838200" y="1825625"/>
          <a:ext cx="10515600" cy="116332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1651039177"/>
                    </a:ext>
                  </a:extLst>
                </a:gridCol>
                <a:gridCol w="2103120">
                  <a:extLst>
                    <a:ext uri="{9D8B030D-6E8A-4147-A177-3AD203B41FA5}">
                      <a16:colId xmlns:a16="http://schemas.microsoft.com/office/drawing/2014/main" val="2237940930"/>
                    </a:ext>
                  </a:extLst>
                </a:gridCol>
                <a:gridCol w="2103120">
                  <a:extLst>
                    <a:ext uri="{9D8B030D-6E8A-4147-A177-3AD203B41FA5}">
                      <a16:colId xmlns:a16="http://schemas.microsoft.com/office/drawing/2014/main" val="1291920848"/>
                    </a:ext>
                  </a:extLst>
                </a:gridCol>
                <a:gridCol w="2103120">
                  <a:extLst>
                    <a:ext uri="{9D8B030D-6E8A-4147-A177-3AD203B41FA5}">
                      <a16:colId xmlns:a16="http://schemas.microsoft.com/office/drawing/2014/main" val="1310905553"/>
                    </a:ext>
                  </a:extLst>
                </a:gridCol>
                <a:gridCol w="2103120">
                  <a:extLst>
                    <a:ext uri="{9D8B030D-6E8A-4147-A177-3AD203B41FA5}">
                      <a16:colId xmlns:a16="http://schemas.microsoft.com/office/drawing/2014/main" val="2577796998"/>
                    </a:ext>
                  </a:extLst>
                </a:gridCol>
              </a:tblGrid>
              <a:tr h="370840">
                <a:tc>
                  <a:txBody>
                    <a:bodyPr/>
                    <a:lstStyle/>
                    <a:p>
                      <a:r>
                        <a:rPr lang="en-US" dirty="0"/>
                        <a:t>Train/Test Data</a:t>
                      </a:r>
                      <a:endParaRPr lang="en-IN" dirty="0"/>
                    </a:p>
                  </a:txBody>
                  <a:tcPr/>
                </a:tc>
                <a:tc>
                  <a:txBody>
                    <a:bodyPr/>
                    <a:lstStyle/>
                    <a:p>
                      <a:r>
                        <a:rPr lang="en-US" dirty="0"/>
                        <a:t>Accuracy</a:t>
                      </a:r>
                      <a:endParaRPr lang="en-IN" dirty="0"/>
                    </a:p>
                  </a:txBody>
                  <a:tcPr/>
                </a:tc>
                <a:tc>
                  <a:txBody>
                    <a:bodyPr/>
                    <a:lstStyle/>
                    <a:p>
                      <a:r>
                        <a:rPr lang="en-US" dirty="0"/>
                        <a:t>Precision Score</a:t>
                      </a:r>
                      <a:endParaRPr lang="en-IN" dirty="0"/>
                    </a:p>
                  </a:txBody>
                  <a:tcPr/>
                </a:tc>
                <a:tc>
                  <a:txBody>
                    <a:bodyPr/>
                    <a:lstStyle/>
                    <a:p>
                      <a:r>
                        <a:rPr lang="en-US" dirty="0"/>
                        <a:t>Recall Score</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1092114104"/>
                  </a:ext>
                </a:extLst>
              </a:tr>
              <a:tr h="370840">
                <a:tc>
                  <a:txBody>
                    <a:bodyPr/>
                    <a:lstStyle/>
                    <a:p>
                      <a:r>
                        <a:rPr lang="en-US" sz="2000" b="1" dirty="0">
                          <a:solidFill>
                            <a:srgbClr val="0070C0"/>
                          </a:solidFill>
                          <a:latin typeface="Times New Roman" panose="02020603050405020304" pitchFamily="18" charset="0"/>
                          <a:cs typeface="Times New Roman" panose="02020603050405020304" pitchFamily="18" charset="0"/>
                        </a:rPr>
                        <a:t>Training Data</a:t>
                      </a:r>
                      <a:endParaRPr lang="en-IN" sz="20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2000" b="1" dirty="0">
                          <a:solidFill>
                            <a:schemeClr val="accent2"/>
                          </a:solidFill>
                        </a:rPr>
                        <a:t>88</a:t>
                      </a:r>
                      <a:endParaRPr lang="en-IN" sz="2000" b="1" dirty="0">
                        <a:solidFill>
                          <a:schemeClr val="accent2"/>
                        </a:solidFill>
                      </a:endParaRPr>
                    </a:p>
                  </a:txBody>
                  <a:tcPr/>
                </a:tc>
                <a:tc>
                  <a:txBody>
                    <a:bodyPr/>
                    <a:lstStyle/>
                    <a:p>
                      <a:r>
                        <a:rPr lang="en-US" sz="2000" b="1" dirty="0">
                          <a:solidFill>
                            <a:schemeClr val="accent2"/>
                          </a:solidFill>
                        </a:rPr>
                        <a:t>88</a:t>
                      </a:r>
                      <a:endParaRPr lang="en-IN" sz="2000" b="1" dirty="0">
                        <a:solidFill>
                          <a:schemeClr val="accent2"/>
                        </a:solidFill>
                      </a:endParaRPr>
                    </a:p>
                  </a:txBody>
                  <a:tcPr/>
                </a:tc>
                <a:tc>
                  <a:txBody>
                    <a:bodyPr/>
                    <a:lstStyle/>
                    <a:p>
                      <a:r>
                        <a:rPr lang="en-US" sz="2000" b="1" dirty="0">
                          <a:solidFill>
                            <a:schemeClr val="accent2"/>
                          </a:solidFill>
                        </a:rPr>
                        <a:t>99</a:t>
                      </a:r>
                      <a:endParaRPr lang="en-IN" sz="2000" b="1" dirty="0">
                        <a:solidFill>
                          <a:schemeClr val="accent2"/>
                        </a:solidFill>
                      </a:endParaRPr>
                    </a:p>
                  </a:txBody>
                  <a:tcPr/>
                </a:tc>
                <a:tc>
                  <a:txBody>
                    <a:bodyPr/>
                    <a:lstStyle/>
                    <a:p>
                      <a:r>
                        <a:rPr lang="en-US" sz="2000" b="1" dirty="0">
                          <a:solidFill>
                            <a:schemeClr val="accent2"/>
                          </a:solidFill>
                        </a:rPr>
                        <a:t>93</a:t>
                      </a:r>
                      <a:endParaRPr lang="en-IN" sz="2000" b="1" dirty="0">
                        <a:solidFill>
                          <a:schemeClr val="accent2"/>
                        </a:solidFill>
                      </a:endParaRPr>
                    </a:p>
                  </a:txBody>
                  <a:tcPr/>
                </a:tc>
                <a:extLst>
                  <a:ext uri="{0D108BD9-81ED-4DB2-BD59-A6C34878D82A}">
                    <a16:rowId xmlns:a16="http://schemas.microsoft.com/office/drawing/2014/main" val="3442133837"/>
                  </a:ext>
                </a:extLst>
              </a:tr>
              <a:tr h="370840">
                <a:tc>
                  <a:txBody>
                    <a:bodyPr/>
                    <a:lstStyle/>
                    <a:p>
                      <a:r>
                        <a:rPr lang="en-US" sz="2000" b="1" dirty="0">
                          <a:solidFill>
                            <a:srgbClr val="0070C0"/>
                          </a:solidFill>
                        </a:rPr>
                        <a:t>Test  Data</a:t>
                      </a:r>
                      <a:endParaRPr lang="en-IN" sz="2000" b="1" dirty="0">
                        <a:solidFill>
                          <a:srgbClr val="0070C0"/>
                        </a:solidFill>
                      </a:endParaRPr>
                    </a:p>
                  </a:txBody>
                  <a:tcPr/>
                </a:tc>
                <a:tc>
                  <a:txBody>
                    <a:bodyPr/>
                    <a:lstStyle/>
                    <a:p>
                      <a:r>
                        <a:rPr lang="en-US" sz="2000" b="1" dirty="0">
                          <a:solidFill>
                            <a:schemeClr val="accent2"/>
                          </a:solidFill>
                        </a:rPr>
                        <a:t>86</a:t>
                      </a:r>
                      <a:endParaRPr lang="en-IN" sz="2000" b="1" dirty="0">
                        <a:solidFill>
                          <a:schemeClr val="accent2"/>
                        </a:solidFill>
                      </a:endParaRPr>
                    </a:p>
                  </a:txBody>
                  <a:tcPr/>
                </a:tc>
                <a:tc>
                  <a:txBody>
                    <a:bodyPr/>
                    <a:lstStyle/>
                    <a:p>
                      <a:r>
                        <a:rPr lang="en-US" sz="2000" b="1" dirty="0">
                          <a:solidFill>
                            <a:schemeClr val="accent2"/>
                          </a:solidFill>
                        </a:rPr>
                        <a:t>85</a:t>
                      </a:r>
                      <a:endParaRPr lang="en-IN" sz="2000" b="1" dirty="0">
                        <a:solidFill>
                          <a:schemeClr val="accent2"/>
                        </a:solidFill>
                      </a:endParaRPr>
                    </a:p>
                  </a:txBody>
                  <a:tcPr/>
                </a:tc>
                <a:tc>
                  <a:txBody>
                    <a:bodyPr/>
                    <a:lstStyle/>
                    <a:p>
                      <a:r>
                        <a:rPr lang="en-US" sz="2000" b="1" dirty="0">
                          <a:solidFill>
                            <a:schemeClr val="accent2"/>
                          </a:solidFill>
                        </a:rPr>
                        <a:t>28</a:t>
                      </a:r>
                      <a:endParaRPr lang="en-IN" sz="2000" b="1" dirty="0">
                        <a:solidFill>
                          <a:schemeClr val="accent2"/>
                        </a:solidFill>
                      </a:endParaRPr>
                    </a:p>
                  </a:txBody>
                  <a:tcPr/>
                </a:tc>
                <a:tc>
                  <a:txBody>
                    <a:bodyPr/>
                    <a:lstStyle/>
                    <a:p>
                      <a:r>
                        <a:rPr lang="en-US" sz="2000" b="1" dirty="0">
                          <a:solidFill>
                            <a:schemeClr val="accent2"/>
                          </a:solidFill>
                        </a:rPr>
                        <a:t>42</a:t>
                      </a:r>
                      <a:endParaRPr lang="en-IN" sz="2000" b="1" dirty="0">
                        <a:solidFill>
                          <a:schemeClr val="accent2"/>
                        </a:solidFill>
                      </a:endParaRPr>
                    </a:p>
                  </a:txBody>
                  <a:tcPr/>
                </a:tc>
                <a:extLst>
                  <a:ext uri="{0D108BD9-81ED-4DB2-BD59-A6C34878D82A}">
                    <a16:rowId xmlns:a16="http://schemas.microsoft.com/office/drawing/2014/main" val="1845024050"/>
                  </a:ext>
                </a:extLst>
              </a:tr>
            </a:tbl>
          </a:graphicData>
        </a:graphic>
      </p:graphicFrame>
      <p:pic>
        <p:nvPicPr>
          <p:cNvPr id="6" name="Picture 5" descr="Table&#10;&#10;Description automatically generated">
            <a:extLst>
              <a:ext uri="{FF2B5EF4-FFF2-40B4-BE49-F238E27FC236}">
                <a16:creationId xmlns:a16="http://schemas.microsoft.com/office/drawing/2014/main" id="{BBD76974-85CC-C364-ACB4-D01236BE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3805556"/>
            <a:ext cx="8166099" cy="2925444"/>
          </a:xfrm>
          <a:prstGeom prst="rect">
            <a:avLst/>
          </a:prstGeom>
        </p:spPr>
      </p:pic>
    </p:spTree>
    <p:extLst>
      <p:ext uri="{BB962C8B-B14F-4D97-AF65-F5344CB8AC3E}">
        <p14:creationId xmlns:p14="http://schemas.microsoft.com/office/powerpoint/2010/main" val="6345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839C-5AFC-363D-3CC9-AE82E323302D}"/>
              </a:ext>
            </a:extLst>
          </p:cNvPr>
          <p:cNvSpPr>
            <a:spLocks noGrp="1"/>
          </p:cNvSpPr>
          <p:nvPr>
            <p:ph type="title"/>
          </p:nvPr>
        </p:nvSpPr>
        <p:spPr>
          <a:xfrm>
            <a:off x="838200" y="1"/>
            <a:ext cx="10515600" cy="681036"/>
          </a:xfrm>
        </p:spPr>
        <p:txBody>
          <a:bodyPr>
            <a:normAutofit fontScale="90000"/>
          </a:bodyPr>
          <a:lstStyle/>
          <a:p>
            <a:pPr algn="ctr"/>
            <a:r>
              <a:rPr lang="en-IN" sz="4800" b="1" dirty="0">
                <a:solidFill>
                  <a:srgbClr val="92D050"/>
                </a:solidFill>
                <a:latin typeface="Times New Roman" panose="02020603050405020304" pitchFamily="18" charset="0"/>
                <a:cs typeface="Times New Roman" panose="02020603050405020304" pitchFamily="18" charset="0"/>
              </a:rPr>
              <a:t>Decision Tree Classifier</a:t>
            </a:r>
          </a:p>
        </p:txBody>
      </p:sp>
      <p:graphicFrame>
        <p:nvGraphicFramePr>
          <p:cNvPr id="4" name="Table 4">
            <a:extLst>
              <a:ext uri="{FF2B5EF4-FFF2-40B4-BE49-F238E27FC236}">
                <a16:creationId xmlns:a16="http://schemas.microsoft.com/office/drawing/2014/main" id="{4403062B-7E01-46D8-33C7-CCA78C05E995}"/>
              </a:ext>
            </a:extLst>
          </p:cNvPr>
          <p:cNvGraphicFramePr>
            <a:graphicFrameLocks noGrp="1"/>
          </p:cNvGraphicFramePr>
          <p:nvPr>
            <p:ph idx="1"/>
            <p:extLst>
              <p:ext uri="{D42A27DB-BD31-4B8C-83A1-F6EECF244321}">
                <p14:modId xmlns:p14="http://schemas.microsoft.com/office/powerpoint/2010/main" val="502779416"/>
              </p:ext>
            </p:extLst>
          </p:nvPr>
        </p:nvGraphicFramePr>
        <p:xfrm>
          <a:off x="304800" y="1346200"/>
          <a:ext cx="11315700" cy="1371600"/>
        </p:xfrm>
        <a:graphic>
          <a:graphicData uri="http://schemas.openxmlformats.org/drawingml/2006/table">
            <a:tbl>
              <a:tblPr firstRow="1" bandRow="1">
                <a:tableStyleId>{073A0DAA-6AF3-43AB-8588-CEC1D06C72B9}</a:tableStyleId>
              </a:tblPr>
              <a:tblGrid>
                <a:gridCol w="1885950">
                  <a:extLst>
                    <a:ext uri="{9D8B030D-6E8A-4147-A177-3AD203B41FA5}">
                      <a16:colId xmlns:a16="http://schemas.microsoft.com/office/drawing/2014/main" val="1544979663"/>
                    </a:ext>
                  </a:extLst>
                </a:gridCol>
                <a:gridCol w="1885950">
                  <a:extLst>
                    <a:ext uri="{9D8B030D-6E8A-4147-A177-3AD203B41FA5}">
                      <a16:colId xmlns:a16="http://schemas.microsoft.com/office/drawing/2014/main" val="841731165"/>
                    </a:ext>
                  </a:extLst>
                </a:gridCol>
                <a:gridCol w="1885950">
                  <a:extLst>
                    <a:ext uri="{9D8B030D-6E8A-4147-A177-3AD203B41FA5}">
                      <a16:colId xmlns:a16="http://schemas.microsoft.com/office/drawing/2014/main" val="3254526061"/>
                    </a:ext>
                  </a:extLst>
                </a:gridCol>
                <a:gridCol w="1885950">
                  <a:extLst>
                    <a:ext uri="{9D8B030D-6E8A-4147-A177-3AD203B41FA5}">
                      <a16:colId xmlns:a16="http://schemas.microsoft.com/office/drawing/2014/main" val="3177272784"/>
                    </a:ext>
                  </a:extLst>
                </a:gridCol>
                <a:gridCol w="1885950">
                  <a:extLst>
                    <a:ext uri="{9D8B030D-6E8A-4147-A177-3AD203B41FA5}">
                      <a16:colId xmlns:a16="http://schemas.microsoft.com/office/drawing/2014/main" val="1351963294"/>
                    </a:ext>
                  </a:extLst>
                </a:gridCol>
                <a:gridCol w="1885950">
                  <a:extLst>
                    <a:ext uri="{9D8B030D-6E8A-4147-A177-3AD203B41FA5}">
                      <a16:colId xmlns:a16="http://schemas.microsoft.com/office/drawing/2014/main" val="2885360130"/>
                    </a:ext>
                  </a:extLst>
                </a:gridCol>
              </a:tblGrid>
              <a:tr h="457200">
                <a:tc>
                  <a:txBody>
                    <a:bodyPr/>
                    <a:lstStyle/>
                    <a:p>
                      <a:r>
                        <a:rPr lang="en-IN" sz="2000"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r>
                        <a:rPr lang="en-IN" sz="1800" b="1" dirty="0">
                          <a:solidFill>
                            <a:srgbClr val="FFFF00"/>
                          </a:solidFill>
                        </a:rPr>
                        <a:t>Accuracy</a:t>
                      </a:r>
                    </a:p>
                  </a:txBody>
                  <a:tcPr/>
                </a:tc>
                <a:tc>
                  <a:txBody>
                    <a:bodyPr/>
                    <a:lstStyle/>
                    <a:p>
                      <a:r>
                        <a:rPr lang="en-IN" sz="1800" b="1" dirty="0">
                          <a:solidFill>
                            <a:srgbClr val="FFFF00"/>
                          </a:solidFill>
                        </a:rPr>
                        <a:t>Specificity Score</a:t>
                      </a:r>
                    </a:p>
                  </a:txBody>
                  <a:tcPr/>
                </a:tc>
                <a:tc>
                  <a:txBody>
                    <a:bodyPr/>
                    <a:lstStyle/>
                    <a:p>
                      <a:r>
                        <a:rPr lang="en-IN" sz="1800" b="1" dirty="0">
                          <a:solidFill>
                            <a:srgbClr val="FFFF00"/>
                          </a:solidFill>
                        </a:rPr>
                        <a:t>Sensitivity/Recall</a:t>
                      </a:r>
                    </a:p>
                  </a:txBody>
                  <a:tcPr/>
                </a:tc>
                <a:tc>
                  <a:txBody>
                    <a:bodyPr/>
                    <a:lstStyle/>
                    <a:p>
                      <a:r>
                        <a:rPr lang="en-IN" sz="1800" b="1" dirty="0">
                          <a:solidFill>
                            <a:srgbClr val="FFFF00"/>
                          </a:solidFill>
                        </a:rPr>
                        <a:t>Precision Score</a:t>
                      </a:r>
                    </a:p>
                  </a:txBody>
                  <a:tcPr/>
                </a:tc>
                <a:tc>
                  <a:txBody>
                    <a:bodyPr/>
                    <a:lstStyle/>
                    <a:p>
                      <a:r>
                        <a:rPr lang="en-IN" sz="1800" b="1" dirty="0">
                          <a:solidFill>
                            <a:srgbClr val="FFFF00"/>
                          </a:solidFill>
                        </a:rPr>
                        <a:t>F1 Score</a:t>
                      </a:r>
                    </a:p>
                  </a:txBody>
                  <a:tcPr/>
                </a:tc>
                <a:extLst>
                  <a:ext uri="{0D108BD9-81ED-4DB2-BD59-A6C34878D82A}">
                    <a16:rowId xmlns:a16="http://schemas.microsoft.com/office/drawing/2014/main" val="4149351397"/>
                  </a:ext>
                </a:extLst>
              </a:tr>
              <a:tr h="457200">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96</a:t>
                      </a:r>
                    </a:p>
                  </a:txBody>
                  <a:tcPr/>
                </a:tc>
                <a:tc>
                  <a:txBody>
                    <a:bodyPr/>
                    <a:lstStyle/>
                    <a:p>
                      <a:pPr algn="ctr"/>
                      <a:r>
                        <a:rPr lang="en-IN" sz="2000" b="1" dirty="0">
                          <a:latin typeface="Times New Roman" panose="02020603050405020304" pitchFamily="18" charset="0"/>
                          <a:cs typeface="Times New Roman" panose="02020603050405020304" pitchFamily="18" charset="0"/>
                        </a:rPr>
                        <a:t>95.5</a:t>
                      </a:r>
                    </a:p>
                  </a:txBody>
                  <a:tcPr/>
                </a:tc>
                <a:tc>
                  <a:txBody>
                    <a:bodyPr/>
                    <a:lstStyle/>
                    <a:p>
                      <a:pPr algn="ctr"/>
                      <a:r>
                        <a:rPr lang="en-IN" sz="2000" b="1" dirty="0">
                          <a:latin typeface="Times New Roman" panose="02020603050405020304" pitchFamily="18" charset="0"/>
                          <a:cs typeface="Times New Roman" panose="02020603050405020304" pitchFamily="18" charset="0"/>
                        </a:rPr>
                        <a:t>72.4</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84</a:t>
                      </a:r>
                    </a:p>
                  </a:txBody>
                  <a:tcPr/>
                </a:tc>
                <a:extLst>
                  <a:ext uri="{0D108BD9-81ED-4DB2-BD59-A6C34878D82A}">
                    <a16:rowId xmlns:a16="http://schemas.microsoft.com/office/drawing/2014/main" val="3214864055"/>
                  </a:ext>
                </a:extLst>
              </a:tr>
              <a:tr h="457200">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95.3</a:t>
                      </a:r>
                    </a:p>
                  </a:txBody>
                  <a:tcPr/>
                </a:tc>
                <a:tc>
                  <a:txBody>
                    <a:bodyPr/>
                    <a:lstStyle/>
                    <a:p>
                      <a:pPr algn="ctr"/>
                      <a:r>
                        <a:rPr lang="en-IN" sz="2000" b="1" dirty="0">
                          <a:latin typeface="Times New Roman" panose="02020603050405020304" pitchFamily="18" charset="0"/>
                          <a:cs typeface="Times New Roman" panose="02020603050405020304" pitchFamily="18" charset="0"/>
                        </a:rPr>
                        <a:t>94.9</a:t>
                      </a:r>
                    </a:p>
                  </a:txBody>
                  <a:tcPr/>
                </a:tc>
                <a:tc>
                  <a:txBody>
                    <a:bodyPr/>
                    <a:lstStyle/>
                    <a:p>
                      <a:pPr algn="ctr"/>
                      <a:r>
                        <a:rPr lang="en-IN" sz="2000" b="1" dirty="0">
                          <a:latin typeface="Times New Roman" panose="02020603050405020304" pitchFamily="18" charset="0"/>
                          <a:cs typeface="Times New Roman" panose="02020603050405020304" pitchFamily="18" charset="0"/>
                        </a:rPr>
                        <a:t>68.5</a:t>
                      </a:r>
                    </a:p>
                  </a:txBody>
                  <a:tcPr/>
                </a:tc>
                <a:tc>
                  <a:txBody>
                    <a:bodyPr/>
                    <a:lstStyle/>
                    <a:p>
                      <a:pPr algn="ctr"/>
                      <a:r>
                        <a:rPr lang="en-IN" sz="2000" b="1" dirty="0">
                          <a:latin typeface="Times New Roman" panose="02020603050405020304" pitchFamily="18" charset="0"/>
                          <a:cs typeface="Times New Roman" panose="02020603050405020304" pitchFamily="18" charset="0"/>
                        </a:rPr>
                        <a:t>99</a:t>
                      </a:r>
                    </a:p>
                  </a:txBody>
                  <a:tcPr/>
                </a:tc>
                <a:tc>
                  <a:txBody>
                    <a:bodyPr/>
                    <a:lstStyle/>
                    <a:p>
                      <a:pPr algn="ctr"/>
                      <a:r>
                        <a:rPr lang="en-IN" sz="2000" b="1" dirty="0">
                          <a:latin typeface="Times New Roman" panose="02020603050405020304" pitchFamily="18" charset="0"/>
                          <a:cs typeface="Times New Roman" panose="02020603050405020304" pitchFamily="18" charset="0"/>
                        </a:rPr>
                        <a:t>81</a:t>
                      </a:r>
                    </a:p>
                  </a:txBody>
                  <a:tcPr/>
                </a:tc>
                <a:extLst>
                  <a:ext uri="{0D108BD9-81ED-4DB2-BD59-A6C34878D82A}">
                    <a16:rowId xmlns:a16="http://schemas.microsoft.com/office/drawing/2014/main" val="1887703332"/>
                  </a:ext>
                </a:extLst>
              </a:tr>
            </a:tbl>
          </a:graphicData>
        </a:graphic>
      </p:graphicFrame>
      <p:pic>
        <p:nvPicPr>
          <p:cNvPr id="6" name="Picture 5">
            <a:extLst>
              <a:ext uri="{FF2B5EF4-FFF2-40B4-BE49-F238E27FC236}">
                <a16:creationId xmlns:a16="http://schemas.microsoft.com/office/drawing/2014/main" id="{E22C8591-B7A3-9316-ED8E-B2B585FC8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357552"/>
            <a:ext cx="28579" cy="142895"/>
          </a:xfrm>
          <a:prstGeom prst="rect">
            <a:avLst/>
          </a:prstGeom>
        </p:spPr>
      </p:pic>
      <p:pic>
        <p:nvPicPr>
          <p:cNvPr id="8" name="Picture 7" descr="A picture containing text, receipt&#10;&#10;Description automatically generated">
            <a:extLst>
              <a:ext uri="{FF2B5EF4-FFF2-40B4-BE49-F238E27FC236}">
                <a16:creationId xmlns:a16="http://schemas.microsoft.com/office/drawing/2014/main" id="{A833C928-093A-CBD3-8276-93715927A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2971800"/>
            <a:ext cx="7416800" cy="3886199"/>
          </a:xfrm>
          <a:prstGeom prst="rect">
            <a:avLst/>
          </a:prstGeom>
        </p:spPr>
      </p:pic>
    </p:spTree>
    <p:extLst>
      <p:ext uri="{BB962C8B-B14F-4D97-AF65-F5344CB8AC3E}">
        <p14:creationId xmlns:p14="http://schemas.microsoft.com/office/powerpoint/2010/main" val="407827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00E8-C880-6E34-B72A-210DF3F35056}"/>
              </a:ext>
            </a:extLst>
          </p:cNvPr>
          <p:cNvSpPr>
            <a:spLocks noGrp="1"/>
          </p:cNvSpPr>
          <p:nvPr>
            <p:ph type="title"/>
          </p:nvPr>
        </p:nvSpPr>
        <p:spPr>
          <a:xfrm>
            <a:off x="838200" y="1"/>
            <a:ext cx="10515600" cy="876299"/>
          </a:xfrm>
        </p:spPr>
        <p:txBody>
          <a:bodyPr/>
          <a:lstStyle/>
          <a:p>
            <a:pPr algn="ctr"/>
            <a:r>
              <a:rPr lang="en-IN" sz="4400" b="1" dirty="0">
                <a:solidFill>
                  <a:srgbClr val="92D050"/>
                </a:solidFill>
                <a:latin typeface="Times New Roman" panose="02020603050405020304" pitchFamily="18" charset="0"/>
                <a:cs typeface="Times New Roman" panose="02020603050405020304" pitchFamily="18" charset="0"/>
              </a:rPr>
              <a:t>Decision Tree Classifier (Entropy)</a:t>
            </a:r>
            <a:endParaRPr lang="en-IN" dirty="0"/>
          </a:p>
        </p:txBody>
      </p:sp>
      <p:graphicFrame>
        <p:nvGraphicFramePr>
          <p:cNvPr id="4" name="Table 4">
            <a:extLst>
              <a:ext uri="{FF2B5EF4-FFF2-40B4-BE49-F238E27FC236}">
                <a16:creationId xmlns:a16="http://schemas.microsoft.com/office/drawing/2014/main" id="{1BA38CAE-5E8E-DEB1-368D-A31D011AEE66}"/>
              </a:ext>
            </a:extLst>
          </p:cNvPr>
          <p:cNvGraphicFramePr>
            <a:graphicFrameLocks noGrp="1"/>
          </p:cNvGraphicFramePr>
          <p:nvPr>
            <p:ph idx="1"/>
            <p:extLst>
              <p:ext uri="{D42A27DB-BD31-4B8C-83A1-F6EECF244321}">
                <p14:modId xmlns:p14="http://schemas.microsoft.com/office/powerpoint/2010/main" val="1630216077"/>
              </p:ext>
            </p:extLst>
          </p:nvPr>
        </p:nvGraphicFramePr>
        <p:xfrm>
          <a:off x="381000" y="1612900"/>
          <a:ext cx="11811000" cy="1663701"/>
        </p:xfrm>
        <a:graphic>
          <a:graphicData uri="http://schemas.openxmlformats.org/drawingml/2006/table">
            <a:tbl>
              <a:tblPr firstRow="1" bandRow="1">
                <a:tableStyleId>{073A0DAA-6AF3-43AB-8588-CEC1D06C72B9}</a:tableStyleId>
              </a:tblPr>
              <a:tblGrid>
                <a:gridCol w="1968500">
                  <a:extLst>
                    <a:ext uri="{9D8B030D-6E8A-4147-A177-3AD203B41FA5}">
                      <a16:colId xmlns:a16="http://schemas.microsoft.com/office/drawing/2014/main" val="2679889378"/>
                    </a:ext>
                  </a:extLst>
                </a:gridCol>
                <a:gridCol w="1968500">
                  <a:extLst>
                    <a:ext uri="{9D8B030D-6E8A-4147-A177-3AD203B41FA5}">
                      <a16:colId xmlns:a16="http://schemas.microsoft.com/office/drawing/2014/main" val="1001068180"/>
                    </a:ext>
                  </a:extLst>
                </a:gridCol>
                <a:gridCol w="1968500">
                  <a:extLst>
                    <a:ext uri="{9D8B030D-6E8A-4147-A177-3AD203B41FA5}">
                      <a16:colId xmlns:a16="http://schemas.microsoft.com/office/drawing/2014/main" val="1228538876"/>
                    </a:ext>
                  </a:extLst>
                </a:gridCol>
                <a:gridCol w="1968500">
                  <a:extLst>
                    <a:ext uri="{9D8B030D-6E8A-4147-A177-3AD203B41FA5}">
                      <a16:colId xmlns:a16="http://schemas.microsoft.com/office/drawing/2014/main" val="3929814698"/>
                    </a:ext>
                  </a:extLst>
                </a:gridCol>
                <a:gridCol w="1968500">
                  <a:extLst>
                    <a:ext uri="{9D8B030D-6E8A-4147-A177-3AD203B41FA5}">
                      <a16:colId xmlns:a16="http://schemas.microsoft.com/office/drawing/2014/main" val="2185431674"/>
                    </a:ext>
                  </a:extLst>
                </a:gridCol>
                <a:gridCol w="1968500">
                  <a:extLst>
                    <a:ext uri="{9D8B030D-6E8A-4147-A177-3AD203B41FA5}">
                      <a16:colId xmlns:a16="http://schemas.microsoft.com/office/drawing/2014/main" val="1691007595"/>
                    </a:ext>
                  </a:extLst>
                </a:gridCol>
              </a:tblGrid>
              <a:tr h="554567">
                <a:tc>
                  <a:txBody>
                    <a:bodyPr/>
                    <a:lstStyle/>
                    <a:p>
                      <a:r>
                        <a:rPr lang="en-IN" sz="1800"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r>
                        <a:rPr lang="en-IN" sz="1800"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2852970304"/>
                  </a:ext>
                </a:extLst>
              </a:tr>
              <a:tr h="554567">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97.7</a:t>
                      </a:r>
                    </a:p>
                  </a:txBody>
                  <a:tcPr/>
                </a:tc>
                <a:tc>
                  <a:txBody>
                    <a:bodyPr/>
                    <a:lstStyle/>
                    <a:p>
                      <a:pPr algn="ctr"/>
                      <a:r>
                        <a:rPr lang="en-IN" sz="2000" b="1" dirty="0">
                          <a:latin typeface="Times New Roman" panose="02020603050405020304" pitchFamily="18" charset="0"/>
                          <a:cs typeface="Times New Roman" panose="02020603050405020304" pitchFamily="18" charset="0"/>
                        </a:rPr>
                        <a:t>97.4</a:t>
                      </a:r>
                    </a:p>
                  </a:txBody>
                  <a:tcPr/>
                </a:tc>
                <a:tc>
                  <a:txBody>
                    <a:bodyPr/>
                    <a:lstStyle/>
                    <a:p>
                      <a:pPr algn="ctr"/>
                      <a:r>
                        <a:rPr lang="en-IN" sz="2000" b="1" dirty="0">
                          <a:latin typeface="Times New Roman" panose="02020603050405020304" pitchFamily="18" charset="0"/>
                          <a:cs typeface="Times New Roman" panose="02020603050405020304" pitchFamily="18" charset="0"/>
                        </a:rPr>
                        <a:t>83.8</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91.2</a:t>
                      </a:r>
                    </a:p>
                  </a:txBody>
                  <a:tcPr/>
                </a:tc>
                <a:extLst>
                  <a:ext uri="{0D108BD9-81ED-4DB2-BD59-A6C34878D82A}">
                    <a16:rowId xmlns:a16="http://schemas.microsoft.com/office/drawing/2014/main" val="2921060545"/>
                  </a:ext>
                </a:extLst>
              </a:tr>
              <a:tr h="554567">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95.9</a:t>
                      </a:r>
                    </a:p>
                  </a:txBody>
                  <a:tcPr/>
                </a:tc>
                <a:tc>
                  <a:txBody>
                    <a:bodyPr/>
                    <a:lstStyle/>
                    <a:p>
                      <a:pPr algn="ctr"/>
                      <a:r>
                        <a:rPr lang="en-IN" sz="2000" b="1" dirty="0">
                          <a:latin typeface="Times New Roman" panose="02020603050405020304" pitchFamily="18" charset="0"/>
                          <a:cs typeface="Times New Roman" panose="02020603050405020304" pitchFamily="18" charset="0"/>
                        </a:rPr>
                        <a:t>95.5</a:t>
                      </a:r>
                    </a:p>
                  </a:txBody>
                  <a:tcPr/>
                </a:tc>
                <a:tc>
                  <a:txBody>
                    <a:bodyPr/>
                    <a:lstStyle/>
                    <a:p>
                      <a:pPr algn="ctr"/>
                      <a:r>
                        <a:rPr lang="en-IN" sz="2000" b="1" dirty="0">
                          <a:latin typeface="Times New Roman" panose="02020603050405020304" pitchFamily="18" charset="0"/>
                          <a:cs typeface="Times New Roman" panose="02020603050405020304" pitchFamily="18" charset="0"/>
                        </a:rPr>
                        <a:t>73.2</a:t>
                      </a:r>
                    </a:p>
                  </a:txBody>
                  <a:tcPr/>
                </a:tc>
                <a:tc>
                  <a:txBody>
                    <a:bodyPr/>
                    <a:lstStyle/>
                    <a:p>
                      <a:pPr algn="ctr"/>
                      <a:r>
                        <a:rPr lang="en-IN" sz="2000" b="1" dirty="0">
                          <a:latin typeface="Times New Roman" panose="02020603050405020304" pitchFamily="18" charset="0"/>
                          <a:cs typeface="Times New Roman" panose="02020603050405020304" pitchFamily="18" charset="0"/>
                        </a:rPr>
                        <a:t>99.1</a:t>
                      </a:r>
                    </a:p>
                  </a:txBody>
                  <a:tcPr/>
                </a:tc>
                <a:tc>
                  <a:txBody>
                    <a:bodyPr/>
                    <a:lstStyle/>
                    <a:p>
                      <a:pPr algn="ctr"/>
                      <a:r>
                        <a:rPr lang="en-IN" sz="2000" b="1" dirty="0">
                          <a:latin typeface="Times New Roman" panose="02020603050405020304" pitchFamily="18" charset="0"/>
                          <a:cs typeface="Times New Roman" panose="02020603050405020304" pitchFamily="18" charset="0"/>
                        </a:rPr>
                        <a:t>84.2</a:t>
                      </a:r>
                    </a:p>
                  </a:txBody>
                  <a:tcPr/>
                </a:tc>
                <a:extLst>
                  <a:ext uri="{0D108BD9-81ED-4DB2-BD59-A6C34878D82A}">
                    <a16:rowId xmlns:a16="http://schemas.microsoft.com/office/drawing/2014/main" val="2443086174"/>
                  </a:ext>
                </a:extLst>
              </a:tr>
            </a:tbl>
          </a:graphicData>
        </a:graphic>
      </p:graphicFrame>
      <p:pic>
        <p:nvPicPr>
          <p:cNvPr id="6" name="Picture 5" descr="Text&#10;&#10;Description automatically generated">
            <a:extLst>
              <a:ext uri="{FF2B5EF4-FFF2-40B4-BE49-F238E27FC236}">
                <a16:creationId xmlns:a16="http://schemas.microsoft.com/office/drawing/2014/main" id="{240E2BAB-1D9F-39C3-B324-3F743C929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3733800"/>
            <a:ext cx="6413500" cy="2819399"/>
          </a:xfrm>
          <a:prstGeom prst="rect">
            <a:avLst/>
          </a:prstGeom>
        </p:spPr>
      </p:pic>
    </p:spTree>
    <p:extLst>
      <p:ext uri="{BB962C8B-B14F-4D97-AF65-F5344CB8AC3E}">
        <p14:creationId xmlns:p14="http://schemas.microsoft.com/office/powerpoint/2010/main" val="374918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A143-BFA2-871B-0AB6-202CBF2B24FF}"/>
              </a:ext>
            </a:extLst>
          </p:cNvPr>
          <p:cNvSpPr>
            <a:spLocks noGrp="1"/>
          </p:cNvSpPr>
          <p:nvPr>
            <p:ph type="title"/>
          </p:nvPr>
        </p:nvSpPr>
        <p:spPr>
          <a:xfrm>
            <a:off x="838200" y="-101599"/>
            <a:ext cx="10515600" cy="1358899"/>
          </a:xfrm>
        </p:spPr>
        <p:txBody>
          <a:bodyPr/>
          <a:lstStyle/>
          <a:p>
            <a:pPr algn="ctr"/>
            <a:r>
              <a:rPr lang="en-IN" b="1" dirty="0">
                <a:solidFill>
                  <a:srgbClr val="92D050"/>
                </a:solidFill>
                <a:latin typeface="Times New Roman" panose="02020603050405020304" pitchFamily="18" charset="0"/>
                <a:cs typeface="Times New Roman" panose="02020603050405020304" pitchFamily="18" charset="0"/>
              </a:rPr>
              <a:t>Random Forest</a:t>
            </a:r>
            <a:r>
              <a:rPr lang="en-IN" sz="4400" b="1" dirty="0">
                <a:solidFill>
                  <a:srgbClr val="92D050"/>
                </a:solidFill>
                <a:latin typeface="Times New Roman" panose="02020603050405020304" pitchFamily="18" charset="0"/>
                <a:cs typeface="Times New Roman" panose="02020603050405020304" pitchFamily="18" charset="0"/>
              </a:rPr>
              <a:t> Classifier</a:t>
            </a:r>
            <a:endParaRPr lang="en-IN" dirty="0"/>
          </a:p>
        </p:txBody>
      </p:sp>
      <p:graphicFrame>
        <p:nvGraphicFramePr>
          <p:cNvPr id="4" name="Table 4">
            <a:extLst>
              <a:ext uri="{FF2B5EF4-FFF2-40B4-BE49-F238E27FC236}">
                <a16:creationId xmlns:a16="http://schemas.microsoft.com/office/drawing/2014/main" id="{A7D45483-D591-4D92-B150-006F3A226C05}"/>
              </a:ext>
            </a:extLst>
          </p:cNvPr>
          <p:cNvGraphicFramePr>
            <a:graphicFrameLocks noGrp="1"/>
          </p:cNvGraphicFramePr>
          <p:nvPr>
            <p:ph idx="1"/>
            <p:extLst>
              <p:ext uri="{D42A27DB-BD31-4B8C-83A1-F6EECF244321}">
                <p14:modId xmlns:p14="http://schemas.microsoft.com/office/powerpoint/2010/main" val="650107681"/>
              </p:ext>
            </p:extLst>
          </p:nvPr>
        </p:nvGraphicFramePr>
        <p:xfrm>
          <a:off x="393700" y="1257300"/>
          <a:ext cx="11391900" cy="1562100"/>
        </p:xfrm>
        <a:graphic>
          <a:graphicData uri="http://schemas.openxmlformats.org/drawingml/2006/table">
            <a:tbl>
              <a:tblPr firstRow="1" bandRow="1">
                <a:tableStyleId>{073A0DAA-6AF3-43AB-8588-CEC1D06C72B9}</a:tableStyleId>
              </a:tblPr>
              <a:tblGrid>
                <a:gridCol w="1898650">
                  <a:extLst>
                    <a:ext uri="{9D8B030D-6E8A-4147-A177-3AD203B41FA5}">
                      <a16:colId xmlns:a16="http://schemas.microsoft.com/office/drawing/2014/main" val="3952599410"/>
                    </a:ext>
                  </a:extLst>
                </a:gridCol>
                <a:gridCol w="1898650">
                  <a:extLst>
                    <a:ext uri="{9D8B030D-6E8A-4147-A177-3AD203B41FA5}">
                      <a16:colId xmlns:a16="http://schemas.microsoft.com/office/drawing/2014/main" val="2350874653"/>
                    </a:ext>
                  </a:extLst>
                </a:gridCol>
                <a:gridCol w="1898650">
                  <a:extLst>
                    <a:ext uri="{9D8B030D-6E8A-4147-A177-3AD203B41FA5}">
                      <a16:colId xmlns:a16="http://schemas.microsoft.com/office/drawing/2014/main" val="4172107799"/>
                    </a:ext>
                  </a:extLst>
                </a:gridCol>
                <a:gridCol w="1898650">
                  <a:extLst>
                    <a:ext uri="{9D8B030D-6E8A-4147-A177-3AD203B41FA5}">
                      <a16:colId xmlns:a16="http://schemas.microsoft.com/office/drawing/2014/main" val="2471647006"/>
                    </a:ext>
                  </a:extLst>
                </a:gridCol>
                <a:gridCol w="1898650">
                  <a:extLst>
                    <a:ext uri="{9D8B030D-6E8A-4147-A177-3AD203B41FA5}">
                      <a16:colId xmlns:a16="http://schemas.microsoft.com/office/drawing/2014/main" val="769680293"/>
                    </a:ext>
                  </a:extLst>
                </a:gridCol>
                <a:gridCol w="1898650">
                  <a:extLst>
                    <a:ext uri="{9D8B030D-6E8A-4147-A177-3AD203B41FA5}">
                      <a16:colId xmlns:a16="http://schemas.microsoft.com/office/drawing/2014/main" val="3208789078"/>
                    </a:ext>
                  </a:extLst>
                </a:gridCol>
              </a:tblGrid>
              <a:tr h="520700">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454334975"/>
                  </a:ext>
                </a:extLst>
              </a:tr>
              <a:tr h="520700">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93.5</a:t>
                      </a:r>
                    </a:p>
                  </a:txBody>
                  <a:tcPr/>
                </a:tc>
                <a:tc>
                  <a:txBody>
                    <a:bodyPr/>
                    <a:lstStyle/>
                    <a:p>
                      <a:pPr algn="ctr"/>
                      <a:r>
                        <a:rPr lang="en-IN" sz="2000" b="1" dirty="0">
                          <a:latin typeface="Times New Roman" panose="02020603050405020304" pitchFamily="18" charset="0"/>
                          <a:cs typeface="Times New Roman" panose="02020603050405020304" pitchFamily="18" charset="0"/>
                        </a:rPr>
                        <a:t>93</a:t>
                      </a:r>
                    </a:p>
                  </a:txBody>
                  <a:tcPr/>
                </a:tc>
                <a:tc>
                  <a:txBody>
                    <a:bodyPr/>
                    <a:lstStyle/>
                    <a:p>
                      <a:pPr algn="ctr"/>
                      <a:r>
                        <a:rPr lang="en-IN" sz="2000" b="1" dirty="0">
                          <a:latin typeface="Times New Roman" panose="02020603050405020304" pitchFamily="18" charset="0"/>
                          <a:cs typeface="Times New Roman" panose="02020603050405020304" pitchFamily="18" charset="0"/>
                        </a:rPr>
                        <a:t>55.2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71.1</a:t>
                      </a:r>
                    </a:p>
                  </a:txBody>
                  <a:tcPr/>
                </a:tc>
                <a:extLst>
                  <a:ext uri="{0D108BD9-81ED-4DB2-BD59-A6C34878D82A}">
                    <a16:rowId xmlns:a16="http://schemas.microsoft.com/office/drawing/2014/main" val="584187381"/>
                  </a:ext>
                </a:extLst>
              </a:tr>
              <a:tr h="520700">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93.4</a:t>
                      </a:r>
                    </a:p>
                  </a:txBody>
                  <a:tcPr/>
                </a:tc>
                <a:tc>
                  <a:txBody>
                    <a:bodyPr/>
                    <a:lstStyle/>
                    <a:p>
                      <a:pPr algn="ctr"/>
                      <a:r>
                        <a:rPr lang="en-IN" sz="2000" b="1" dirty="0">
                          <a:latin typeface="Times New Roman" panose="02020603050405020304" pitchFamily="18" charset="0"/>
                          <a:cs typeface="Times New Roman" panose="02020603050405020304" pitchFamily="18" charset="0"/>
                        </a:rPr>
                        <a:t>92.8</a:t>
                      </a:r>
                    </a:p>
                  </a:txBody>
                  <a:tcPr/>
                </a:tc>
                <a:tc>
                  <a:txBody>
                    <a:bodyPr/>
                    <a:lstStyle/>
                    <a:p>
                      <a:pPr algn="ctr"/>
                      <a:r>
                        <a:rPr lang="en-IN" sz="2000" b="1" dirty="0">
                          <a:latin typeface="Times New Roman" panose="02020603050405020304" pitchFamily="18" charset="0"/>
                          <a:cs typeface="Times New Roman" panose="02020603050405020304" pitchFamily="18" charset="0"/>
                        </a:rPr>
                        <a:t>54.8</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70.8</a:t>
                      </a:r>
                    </a:p>
                  </a:txBody>
                  <a:tcPr/>
                </a:tc>
                <a:extLst>
                  <a:ext uri="{0D108BD9-81ED-4DB2-BD59-A6C34878D82A}">
                    <a16:rowId xmlns:a16="http://schemas.microsoft.com/office/drawing/2014/main" val="3799893128"/>
                  </a:ext>
                </a:extLst>
              </a:tr>
            </a:tbl>
          </a:graphicData>
        </a:graphic>
      </p:graphicFrame>
      <p:pic>
        <p:nvPicPr>
          <p:cNvPr id="8" name="Picture 7" descr="A picture containing text, receipt&#10;&#10;Description automatically generated">
            <a:extLst>
              <a:ext uri="{FF2B5EF4-FFF2-40B4-BE49-F238E27FC236}">
                <a16:creationId xmlns:a16="http://schemas.microsoft.com/office/drawing/2014/main" id="{1D1A08F9-ED34-8E4F-8651-338E10567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3314205"/>
            <a:ext cx="6654799" cy="3543795"/>
          </a:xfrm>
          <a:prstGeom prst="rect">
            <a:avLst/>
          </a:prstGeom>
        </p:spPr>
      </p:pic>
    </p:spTree>
    <p:extLst>
      <p:ext uri="{BB962C8B-B14F-4D97-AF65-F5344CB8AC3E}">
        <p14:creationId xmlns:p14="http://schemas.microsoft.com/office/powerpoint/2010/main" val="83348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FCBE-05AE-E6DA-E317-4F153EE10955}"/>
              </a:ext>
            </a:extLst>
          </p:cNvPr>
          <p:cNvSpPr>
            <a:spLocks noGrp="1"/>
          </p:cNvSpPr>
          <p:nvPr>
            <p:ph type="title"/>
          </p:nvPr>
        </p:nvSpPr>
        <p:spPr>
          <a:xfrm>
            <a:off x="838200" y="1"/>
            <a:ext cx="10515600" cy="1041399"/>
          </a:xfrm>
        </p:spPr>
        <p:txBody>
          <a:bodyPr/>
          <a:lstStyle/>
          <a:p>
            <a:pPr algn="ctr"/>
            <a:r>
              <a:rPr lang="en-IN" b="1" dirty="0">
                <a:solidFill>
                  <a:srgbClr val="92D050"/>
                </a:solidFill>
                <a:latin typeface="Times New Roman" panose="02020603050405020304" pitchFamily="18" charset="0"/>
                <a:cs typeface="Times New Roman" panose="02020603050405020304" pitchFamily="18" charset="0"/>
              </a:rPr>
              <a:t>Random Forest</a:t>
            </a:r>
            <a:r>
              <a:rPr lang="en-IN" sz="4400" b="1" dirty="0">
                <a:solidFill>
                  <a:srgbClr val="92D050"/>
                </a:solidFill>
                <a:latin typeface="Times New Roman" panose="02020603050405020304" pitchFamily="18" charset="0"/>
                <a:cs typeface="Times New Roman" panose="02020603050405020304" pitchFamily="18" charset="0"/>
              </a:rPr>
              <a:t> Classifier (Gini)</a:t>
            </a:r>
            <a:endParaRPr lang="en-IN" dirty="0"/>
          </a:p>
        </p:txBody>
      </p:sp>
      <p:graphicFrame>
        <p:nvGraphicFramePr>
          <p:cNvPr id="4" name="Table 4">
            <a:extLst>
              <a:ext uri="{FF2B5EF4-FFF2-40B4-BE49-F238E27FC236}">
                <a16:creationId xmlns:a16="http://schemas.microsoft.com/office/drawing/2014/main" id="{D25C9D9A-B5C1-8D0B-CD1A-2F63F0D13543}"/>
              </a:ext>
            </a:extLst>
          </p:cNvPr>
          <p:cNvGraphicFramePr>
            <a:graphicFrameLocks noGrp="1"/>
          </p:cNvGraphicFramePr>
          <p:nvPr>
            <p:ph idx="1"/>
            <p:extLst>
              <p:ext uri="{D42A27DB-BD31-4B8C-83A1-F6EECF244321}">
                <p14:modId xmlns:p14="http://schemas.microsoft.com/office/powerpoint/2010/main" val="2162771101"/>
              </p:ext>
            </p:extLst>
          </p:nvPr>
        </p:nvGraphicFramePr>
        <p:xfrm>
          <a:off x="203200" y="1485900"/>
          <a:ext cx="11430000" cy="1498599"/>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616458049"/>
                    </a:ext>
                  </a:extLst>
                </a:gridCol>
                <a:gridCol w="1905000">
                  <a:extLst>
                    <a:ext uri="{9D8B030D-6E8A-4147-A177-3AD203B41FA5}">
                      <a16:colId xmlns:a16="http://schemas.microsoft.com/office/drawing/2014/main" val="3786885502"/>
                    </a:ext>
                  </a:extLst>
                </a:gridCol>
                <a:gridCol w="1905000">
                  <a:extLst>
                    <a:ext uri="{9D8B030D-6E8A-4147-A177-3AD203B41FA5}">
                      <a16:colId xmlns:a16="http://schemas.microsoft.com/office/drawing/2014/main" val="3593297681"/>
                    </a:ext>
                  </a:extLst>
                </a:gridCol>
                <a:gridCol w="1905000">
                  <a:extLst>
                    <a:ext uri="{9D8B030D-6E8A-4147-A177-3AD203B41FA5}">
                      <a16:colId xmlns:a16="http://schemas.microsoft.com/office/drawing/2014/main" val="1356222967"/>
                    </a:ext>
                  </a:extLst>
                </a:gridCol>
                <a:gridCol w="1905000">
                  <a:extLst>
                    <a:ext uri="{9D8B030D-6E8A-4147-A177-3AD203B41FA5}">
                      <a16:colId xmlns:a16="http://schemas.microsoft.com/office/drawing/2014/main" val="1964573655"/>
                    </a:ext>
                  </a:extLst>
                </a:gridCol>
                <a:gridCol w="1905000">
                  <a:extLst>
                    <a:ext uri="{9D8B030D-6E8A-4147-A177-3AD203B41FA5}">
                      <a16:colId xmlns:a16="http://schemas.microsoft.com/office/drawing/2014/main" val="2778005275"/>
                    </a:ext>
                  </a:extLst>
                </a:gridCol>
              </a:tblGrid>
              <a:tr h="499533">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Accuracy </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166699419"/>
                  </a:ext>
                </a:extLst>
              </a:tr>
              <a:tr h="499533">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91.7</a:t>
                      </a:r>
                    </a:p>
                  </a:txBody>
                  <a:tcPr/>
                </a:tc>
                <a:tc>
                  <a:txBody>
                    <a:bodyPr/>
                    <a:lstStyle/>
                    <a:p>
                      <a:pPr algn="ctr"/>
                      <a:r>
                        <a:rPr lang="en-IN" sz="2000" b="1" dirty="0">
                          <a:latin typeface="Times New Roman" panose="02020603050405020304" pitchFamily="18" charset="0"/>
                          <a:cs typeface="Times New Roman" panose="02020603050405020304" pitchFamily="18" charset="0"/>
                        </a:rPr>
                        <a:t>91.1</a:t>
                      </a:r>
                    </a:p>
                  </a:txBody>
                  <a:tcPr/>
                </a:tc>
                <a:tc>
                  <a:txBody>
                    <a:bodyPr/>
                    <a:lstStyle/>
                    <a:p>
                      <a:pPr algn="ctr"/>
                      <a:r>
                        <a:rPr lang="en-IN" sz="2000" b="1" dirty="0">
                          <a:latin typeface="Times New Roman" panose="02020603050405020304" pitchFamily="18" charset="0"/>
                          <a:cs typeface="Times New Roman" panose="02020603050405020304" pitchFamily="18" charset="0"/>
                        </a:rPr>
                        <a:t>42.4</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59.6</a:t>
                      </a:r>
                    </a:p>
                  </a:txBody>
                  <a:tcPr/>
                </a:tc>
                <a:extLst>
                  <a:ext uri="{0D108BD9-81ED-4DB2-BD59-A6C34878D82A}">
                    <a16:rowId xmlns:a16="http://schemas.microsoft.com/office/drawing/2014/main" val="3357953975"/>
                  </a:ext>
                </a:extLst>
              </a:tr>
              <a:tr h="499533">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91.5</a:t>
                      </a:r>
                    </a:p>
                  </a:txBody>
                  <a:tcPr/>
                </a:tc>
                <a:tc>
                  <a:txBody>
                    <a:bodyPr/>
                    <a:lstStyle/>
                    <a:p>
                      <a:pPr algn="ctr"/>
                      <a:r>
                        <a:rPr lang="en-IN" sz="2000" b="1" dirty="0">
                          <a:latin typeface="Times New Roman" panose="02020603050405020304" pitchFamily="18" charset="0"/>
                          <a:cs typeface="Times New Roman" panose="02020603050405020304" pitchFamily="18" charset="0"/>
                        </a:rPr>
                        <a:t>90.9</a:t>
                      </a:r>
                    </a:p>
                  </a:txBody>
                  <a:tcPr/>
                </a:tc>
                <a:tc>
                  <a:txBody>
                    <a:bodyPr/>
                    <a:lstStyle/>
                    <a:p>
                      <a:pPr algn="ctr"/>
                      <a:r>
                        <a:rPr lang="en-IN" sz="2000" b="1" dirty="0">
                          <a:latin typeface="Times New Roman" panose="02020603050405020304" pitchFamily="18" charset="0"/>
                          <a:cs typeface="Times New Roman" panose="02020603050405020304" pitchFamily="18" charset="0"/>
                        </a:rPr>
                        <a:t>41.8</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58.9</a:t>
                      </a:r>
                    </a:p>
                  </a:txBody>
                  <a:tcPr/>
                </a:tc>
                <a:extLst>
                  <a:ext uri="{0D108BD9-81ED-4DB2-BD59-A6C34878D82A}">
                    <a16:rowId xmlns:a16="http://schemas.microsoft.com/office/drawing/2014/main" val="92332128"/>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8E8E4031-C8A5-6717-D81D-829601067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900" y="3302001"/>
            <a:ext cx="6718300" cy="3402242"/>
          </a:xfrm>
          <a:prstGeom prst="rect">
            <a:avLst/>
          </a:prstGeom>
        </p:spPr>
      </p:pic>
    </p:spTree>
    <p:extLst>
      <p:ext uri="{BB962C8B-B14F-4D97-AF65-F5344CB8AC3E}">
        <p14:creationId xmlns:p14="http://schemas.microsoft.com/office/powerpoint/2010/main" val="54684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B799-9717-592A-EECE-47530764FC83}"/>
              </a:ext>
            </a:extLst>
          </p:cNvPr>
          <p:cNvSpPr>
            <a:spLocks noGrp="1"/>
          </p:cNvSpPr>
          <p:nvPr>
            <p:ph type="title"/>
          </p:nvPr>
        </p:nvSpPr>
        <p:spPr>
          <a:xfrm>
            <a:off x="838200" y="165101"/>
            <a:ext cx="10515600" cy="927099"/>
          </a:xfrm>
        </p:spPr>
        <p:txBody>
          <a:bodyPr/>
          <a:lstStyle/>
          <a:p>
            <a:pPr algn="ctr"/>
            <a:r>
              <a:rPr lang="en-IN" b="1" dirty="0">
                <a:solidFill>
                  <a:srgbClr val="92D050"/>
                </a:solidFill>
                <a:latin typeface="Times New Roman" panose="02020603050405020304" pitchFamily="18" charset="0"/>
                <a:cs typeface="Times New Roman" panose="02020603050405020304" pitchFamily="18" charset="0"/>
              </a:rPr>
              <a:t>Random Forest</a:t>
            </a:r>
            <a:r>
              <a:rPr lang="en-IN" sz="4400" b="1" dirty="0">
                <a:solidFill>
                  <a:srgbClr val="92D050"/>
                </a:solidFill>
                <a:latin typeface="Times New Roman" panose="02020603050405020304" pitchFamily="18" charset="0"/>
                <a:cs typeface="Times New Roman" panose="02020603050405020304" pitchFamily="18" charset="0"/>
              </a:rPr>
              <a:t> Classifier (Entropy)</a:t>
            </a:r>
            <a:endParaRPr lang="en-IN" dirty="0"/>
          </a:p>
        </p:txBody>
      </p:sp>
      <p:graphicFrame>
        <p:nvGraphicFramePr>
          <p:cNvPr id="4" name="Table 4">
            <a:extLst>
              <a:ext uri="{FF2B5EF4-FFF2-40B4-BE49-F238E27FC236}">
                <a16:creationId xmlns:a16="http://schemas.microsoft.com/office/drawing/2014/main" id="{EA7F06DB-5D7D-FC1F-236F-9C67E950ACF7}"/>
              </a:ext>
            </a:extLst>
          </p:cNvPr>
          <p:cNvGraphicFramePr>
            <a:graphicFrameLocks noGrp="1"/>
          </p:cNvGraphicFramePr>
          <p:nvPr>
            <p:ph idx="1"/>
            <p:extLst>
              <p:ext uri="{D42A27DB-BD31-4B8C-83A1-F6EECF244321}">
                <p14:modId xmlns:p14="http://schemas.microsoft.com/office/powerpoint/2010/main" val="2488090313"/>
              </p:ext>
            </p:extLst>
          </p:nvPr>
        </p:nvGraphicFramePr>
        <p:xfrm>
          <a:off x="342900" y="1825624"/>
          <a:ext cx="11277600" cy="1209675"/>
        </p:xfrm>
        <a:graphic>
          <a:graphicData uri="http://schemas.openxmlformats.org/drawingml/2006/table">
            <a:tbl>
              <a:tblPr firstRow="1" bandRow="1">
                <a:tableStyleId>{073A0DAA-6AF3-43AB-8588-CEC1D06C72B9}</a:tableStyleId>
              </a:tblPr>
              <a:tblGrid>
                <a:gridCol w="1879600">
                  <a:extLst>
                    <a:ext uri="{9D8B030D-6E8A-4147-A177-3AD203B41FA5}">
                      <a16:colId xmlns:a16="http://schemas.microsoft.com/office/drawing/2014/main" val="1598060567"/>
                    </a:ext>
                  </a:extLst>
                </a:gridCol>
                <a:gridCol w="1879600">
                  <a:extLst>
                    <a:ext uri="{9D8B030D-6E8A-4147-A177-3AD203B41FA5}">
                      <a16:colId xmlns:a16="http://schemas.microsoft.com/office/drawing/2014/main" val="2166681951"/>
                    </a:ext>
                  </a:extLst>
                </a:gridCol>
                <a:gridCol w="1879600">
                  <a:extLst>
                    <a:ext uri="{9D8B030D-6E8A-4147-A177-3AD203B41FA5}">
                      <a16:colId xmlns:a16="http://schemas.microsoft.com/office/drawing/2014/main" val="1473551540"/>
                    </a:ext>
                  </a:extLst>
                </a:gridCol>
                <a:gridCol w="1879600">
                  <a:extLst>
                    <a:ext uri="{9D8B030D-6E8A-4147-A177-3AD203B41FA5}">
                      <a16:colId xmlns:a16="http://schemas.microsoft.com/office/drawing/2014/main" val="404116761"/>
                    </a:ext>
                  </a:extLst>
                </a:gridCol>
                <a:gridCol w="1879600">
                  <a:extLst>
                    <a:ext uri="{9D8B030D-6E8A-4147-A177-3AD203B41FA5}">
                      <a16:colId xmlns:a16="http://schemas.microsoft.com/office/drawing/2014/main" val="502681914"/>
                    </a:ext>
                  </a:extLst>
                </a:gridCol>
                <a:gridCol w="1879600">
                  <a:extLst>
                    <a:ext uri="{9D8B030D-6E8A-4147-A177-3AD203B41FA5}">
                      <a16:colId xmlns:a16="http://schemas.microsoft.com/office/drawing/2014/main" val="195683746"/>
                    </a:ext>
                  </a:extLst>
                </a:gridCol>
              </a:tblGrid>
              <a:tr h="403225">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Accuracy </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3750993464"/>
                  </a:ext>
                </a:extLst>
              </a:tr>
              <a:tr h="403225">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a:t>
                      </a:r>
                    </a:p>
                  </a:txBody>
                  <a:tcPr/>
                </a:tc>
                <a:tc>
                  <a:txBody>
                    <a:bodyPr/>
                    <a:lstStyle/>
                    <a:p>
                      <a:pPr algn="ctr"/>
                      <a:r>
                        <a:rPr lang="en-IN" sz="2000" b="1" dirty="0">
                          <a:latin typeface="Times New Roman" panose="02020603050405020304" pitchFamily="18" charset="0"/>
                          <a:cs typeface="Times New Roman" panose="02020603050405020304" pitchFamily="18" charset="0"/>
                        </a:rPr>
                        <a:t>96.6</a:t>
                      </a:r>
                    </a:p>
                  </a:txBody>
                  <a:tcPr/>
                </a:tc>
                <a:tc>
                  <a:txBody>
                    <a:bodyPr/>
                    <a:lstStyle/>
                    <a:p>
                      <a:pPr algn="ctr"/>
                      <a:r>
                        <a:rPr lang="en-IN" sz="2000" b="1" dirty="0">
                          <a:latin typeface="Times New Roman" panose="02020603050405020304" pitchFamily="18" charset="0"/>
                          <a:cs typeface="Times New Roman" panose="02020603050405020304" pitchFamily="18" charset="0"/>
                        </a:rPr>
                        <a:t>79.2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88.4</a:t>
                      </a:r>
                    </a:p>
                  </a:txBody>
                  <a:tcPr/>
                </a:tc>
                <a:extLst>
                  <a:ext uri="{0D108BD9-81ED-4DB2-BD59-A6C34878D82A}">
                    <a16:rowId xmlns:a16="http://schemas.microsoft.com/office/drawing/2014/main" val="3772576186"/>
                  </a:ext>
                </a:extLst>
              </a:tr>
              <a:tr h="403225">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95.5</a:t>
                      </a:r>
                    </a:p>
                  </a:txBody>
                  <a:tcPr/>
                </a:tc>
                <a:tc>
                  <a:txBody>
                    <a:bodyPr/>
                    <a:lstStyle/>
                    <a:p>
                      <a:pPr algn="ctr"/>
                      <a:r>
                        <a:rPr lang="en-IN" sz="2000" b="1" dirty="0">
                          <a:latin typeface="Times New Roman" panose="02020603050405020304" pitchFamily="18" charset="0"/>
                          <a:cs typeface="Times New Roman" panose="02020603050405020304" pitchFamily="18" charset="0"/>
                        </a:rPr>
                        <a:t>95</a:t>
                      </a:r>
                    </a:p>
                  </a:txBody>
                  <a:tcPr/>
                </a:tc>
                <a:tc>
                  <a:txBody>
                    <a:bodyPr/>
                    <a:lstStyle/>
                    <a:p>
                      <a:pPr algn="ctr"/>
                      <a:r>
                        <a:rPr lang="en-IN" sz="2000" b="1" dirty="0">
                          <a:latin typeface="Times New Roman" panose="02020603050405020304" pitchFamily="18" charset="0"/>
                          <a:cs typeface="Times New Roman" panose="02020603050405020304" pitchFamily="18" charset="0"/>
                        </a:rPr>
                        <a:t>69.2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81.8</a:t>
                      </a:r>
                    </a:p>
                  </a:txBody>
                  <a:tcPr/>
                </a:tc>
                <a:extLst>
                  <a:ext uri="{0D108BD9-81ED-4DB2-BD59-A6C34878D82A}">
                    <a16:rowId xmlns:a16="http://schemas.microsoft.com/office/drawing/2014/main" val="3837832916"/>
                  </a:ext>
                </a:extLst>
              </a:tr>
            </a:tbl>
          </a:graphicData>
        </a:graphic>
      </p:graphicFrame>
      <p:pic>
        <p:nvPicPr>
          <p:cNvPr id="6" name="Picture 5">
            <a:extLst>
              <a:ext uri="{FF2B5EF4-FFF2-40B4-BE49-F238E27FC236}">
                <a16:creationId xmlns:a16="http://schemas.microsoft.com/office/drawing/2014/main" id="{B1990220-085F-B4C6-016F-C92EFFDFE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3262082"/>
            <a:ext cx="6946899" cy="3305636"/>
          </a:xfrm>
          <a:prstGeom prst="rect">
            <a:avLst/>
          </a:prstGeom>
        </p:spPr>
      </p:pic>
    </p:spTree>
    <p:extLst>
      <p:ext uri="{BB962C8B-B14F-4D97-AF65-F5344CB8AC3E}">
        <p14:creationId xmlns:p14="http://schemas.microsoft.com/office/powerpoint/2010/main" val="279769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680-72CC-3039-D773-8E370921CC6A}"/>
              </a:ext>
            </a:extLst>
          </p:cNvPr>
          <p:cNvSpPr>
            <a:spLocks noGrp="1"/>
          </p:cNvSpPr>
          <p:nvPr>
            <p:ph type="title"/>
          </p:nvPr>
        </p:nvSpPr>
        <p:spPr>
          <a:xfrm>
            <a:off x="838200" y="1"/>
            <a:ext cx="10515600" cy="1250576"/>
          </a:xfrm>
        </p:spPr>
        <p:txBody>
          <a:bodyPr>
            <a:normAutofit/>
          </a:bodyPr>
          <a:lstStyle/>
          <a:p>
            <a:pPr algn="ctr"/>
            <a:r>
              <a:rPr lang="en-IN" sz="3200" b="1" dirty="0">
                <a:solidFill>
                  <a:srgbClr val="0070C0"/>
                </a:solidFill>
                <a:latin typeface="Times New Roman" panose="02020603050405020304" pitchFamily="18" charset="0"/>
                <a:cs typeface="Times New Roman" panose="02020603050405020304" pitchFamily="18" charset="0"/>
              </a:rPr>
              <a:t>Introduction</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CF6B02-4868-D41C-28B7-683E4A319810}"/>
              </a:ext>
            </a:extLst>
          </p:cNvPr>
          <p:cNvSpPr>
            <a:spLocks noGrp="1"/>
          </p:cNvSpPr>
          <p:nvPr>
            <p:ph idx="1"/>
          </p:nvPr>
        </p:nvSpPr>
        <p:spPr>
          <a:xfrm>
            <a:off x="537882" y="1465729"/>
            <a:ext cx="10815918" cy="5033963"/>
          </a:xfrm>
        </p:spPr>
        <p:txBody>
          <a:bodyPr>
            <a:normAutofit/>
          </a:bodyPr>
          <a:lstStyle/>
          <a:p>
            <a:r>
              <a:rPr lang="en-IN" sz="2400" dirty="0">
                <a:latin typeface="Times New Roman" panose="02020603050405020304" pitchFamily="18" charset="0"/>
                <a:cs typeface="Times New Roman" panose="02020603050405020304" pitchFamily="18" charset="0"/>
              </a:rPr>
              <a:t>Churn prediction is one of the most popular big data set that are used cases in business. It consists of detecting customers who are likely to leave the company. Churn is a problem for telecom companies because it is more expensive to acquire a new customer than to keep your existing one from leaving the company.</a:t>
            </a:r>
          </a:p>
          <a:p>
            <a:r>
              <a:rPr lang="en-IN" sz="2400" dirty="0">
                <a:latin typeface="Times New Roman" panose="02020603050405020304" pitchFamily="18" charset="0"/>
                <a:cs typeface="Times New Roman" panose="02020603050405020304" pitchFamily="18" charset="0"/>
              </a:rPr>
              <a:t>Most of the telecom companies suffer from voluntary churn. Churn rate does have a strong impact on the life time value of the customer because it affects the length of service and also the future revenue for the company.</a:t>
            </a:r>
          </a:p>
          <a:p>
            <a:r>
              <a:rPr lang="en-IN" sz="2400" dirty="0">
                <a:latin typeface="Times New Roman" panose="02020603050405020304" pitchFamily="18" charset="0"/>
                <a:cs typeface="Times New Roman" panose="02020603050405020304" pitchFamily="18" charset="0"/>
              </a:rPr>
              <a:t>In this situation the company tries to identify in advance about the customers who are going to churn. Then the company especially for those customers will provide with some special offers. But this approach can bring the company a huge loss if it is not predicted accurately.  </a:t>
            </a:r>
          </a:p>
        </p:txBody>
      </p:sp>
    </p:spTree>
    <p:extLst>
      <p:ext uri="{BB962C8B-B14F-4D97-AF65-F5344CB8AC3E}">
        <p14:creationId xmlns:p14="http://schemas.microsoft.com/office/powerpoint/2010/main" val="389213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50F7-520B-D738-C755-E656CBC0B80E}"/>
              </a:ext>
            </a:extLst>
          </p:cNvPr>
          <p:cNvSpPr>
            <a:spLocks noGrp="1"/>
          </p:cNvSpPr>
          <p:nvPr>
            <p:ph type="title"/>
          </p:nvPr>
        </p:nvSpPr>
        <p:spPr>
          <a:xfrm>
            <a:off x="838200" y="0"/>
            <a:ext cx="10515600" cy="1244599"/>
          </a:xfrm>
        </p:spPr>
        <p:txBody>
          <a:bodyPr>
            <a:normAutofit fontScale="90000"/>
          </a:bodyPr>
          <a:lstStyle/>
          <a:p>
            <a:pPr algn="ctr"/>
            <a:r>
              <a:rPr lang="en-IN" b="1" dirty="0">
                <a:solidFill>
                  <a:srgbClr val="92D050"/>
                </a:solidFill>
                <a:effectLst/>
                <a:latin typeface="Times New Roman" panose="02020603050405020304" pitchFamily="18" charset="0"/>
                <a:cs typeface="Times New Roman" panose="02020603050405020304" pitchFamily="18" charset="0"/>
              </a:rPr>
              <a:t>Gradient Boosting Classifier</a:t>
            </a:r>
            <a:br>
              <a:rPr lang="en-IN" b="1" dirty="0">
                <a:solidFill>
                  <a:srgbClr val="92D050"/>
                </a:solidFill>
                <a:effectLst/>
                <a:latin typeface="Times New Roman" panose="02020603050405020304" pitchFamily="18" charset="0"/>
                <a:cs typeface="Times New Roman" panose="02020603050405020304" pitchFamily="18" charset="0"/>
              </a:rPr>
            </a:br>
            <a:endParaRPr lang="en-IN" b="1" dirty="0">
              <a:solidFill>
                <a:srgbClr val="92D05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57AB0E2-28A1-A06F-3753-222532932D98}"/>
              </a:ext>
            </a:extLst>
          </p:cNvPr>
          <p:cNvGraphicFramePr>
            <a:graphicFrameLocks noGrp="1"/>
          </p:cNvGraphicFramePr>
          <p:nvPr>
            <p:ph idx="1"/>
            <p:extLst>
              <p:ext uri="{D42A27DB-BD31-4B8C-83A1-F6EECF244321}">
                <p14:modId xmlns:p14="http://schemas.microsoft.com/office/powerpoint/2010/main" val="3847275863"/>
              </p:ext>
            </p:extLst>
          </p:nvPr>
        </p:nvGraphicFramePr>
        <p:xfrm>
          <a:off x="495300" y="1244598"/>
          <a:ext cx="11468100" cy="1536702"/>
        </p:xfrm>
        <a:graphic>
          <a:graphicData uri="http://schemas.openxmlformats.org/drawingml/2006/table">
            <a:tbl>
              <a:tblPr firstRow="1" bandRow="1">
                <a:tableStyleId>{073A0DAA-6AF3-43AB-8588-CEC1D06C72B9}</a:tableStyleId>
              </a:tblPr>
              <a:tblGrid>
                <a:gridCol w="1911350">
                  <a:extLst>
                    <a:ext uri="{9D8B030D-6E8A-4147-A177-3AD203B41FA5}">
                      <a16:colId xmlns:a16="http://schemas.microsoft.com/office/drawing/2014/main" val="2137951259"/>
                    </a:ext>
                  </a:extLst>
                </a:gridCol>
                <a:gridCol w="1911350">
                  <a:extLst>
                    <a:ext uri="{9D8B030D-6E8A-4147-A177-3AD203B41FA5}">
                      <a16:colId xmlns:a16="http://schemas.microsoft.com/office/drawing/2014/main" val="3603167437"/>
                    </a:ext>
                  </a:extLst>
                </a:gridCol>
                <a:gridCol w="1911350">
                  <a:extLst>
                    <a:ext uri="{9D8B030D-6E8A-4147-A177-3AD203B41FA5}">
                      <a16:colId xmlns:a16="http://schemas.microsoft.com/office/drawing/2014/main" val="1212077846"/>
                    </a:ext>
                  </a:extLst>
                </a:gridCol>
                <a:gridCol w="1911350">
                  <a:extLst>
                    <a:ext uri="{9D8B030D-6E8A-4147-A177-3AD203B41FA5}">
                      <a16:colId xmlns:a16="http://schemas.microsoft.com/office/drawing/2014/main" val="1358121968"/>
                    </a:ext>
                  </a:extLst>
                </a:gridCol>
                <a:gridCol w="1911350">
                  <a:extLst>
                    <a:ext uri="{9D8B030D-6E8A-4147-A177-3AD203B41FA5}">
                      <a16:colId xmlns:a16="http://schemas.microsoft.com/office/drawing/2014/main" val="1360424343"/>
                    </a:ext>
                  </a:extLst>
                </a:gridCol>
                <a:gridCol w="1911350">
                  <a:extLst>
                    <a:ext uri="{9D8B030D-6E8A-4147-A177-3AD203B41FA5}">
                      <a16:colId xmlns:a16="http://schemas.microsoft.com/office/drawing/2014/main" val="1061748956"/>
                    </a:ext>
                  </a:extLst>
                </a:gridCol>
              </a:tblGrid>
              <a:tr h="512234">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sz="1800"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541830211"/>
                  </a:ext>
                </a:extLst>
              </a:tr>
              <a:tr h="512234">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98.1</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97.8</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86.9</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100</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93</a:t>
                      </a:r>
                    </a:p>
                  </a:txBody>
                  <a:tcPr/>
                </a:tc>
                <a:extLst>
                  <a:ext uri="{0D108BD9-81ED-4DB2-BD59-A6C34878D82A}">
                    <a16:rowId xmlns:a16="http://schemas.microsoft.com/office/drawing/2014/main" val="426426128"/>
                  </a:ext>
                </a:extLst>
              </a:tr>
              <a:tr h="512234">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96.9</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96.5</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78.8</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100</a:t>
                      </a:r>
                    </a:p>
                  </a:txBody>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88.1</a:t>
                      </a:r>
                    </a:p>
                  </a:txBody>
                  <a:tcPr/>
                </a:tc>
                <a:extLst>
                  <a:ext uri="{0D108BD9-81ED-4DB2-BD59-A6C34878D82A}">
                    <a16:rowId xmlns:a16="http://schemas.microsoft.com/office/drawing/2014/main" val="4213133158"/>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50CF369E-E4A7-C09F-13AD-6E0859B52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1" y="3257324"/>
            <a:ext cx="6946900" cy="3346676"/>
          </a:xfrm>
          <a:prstGeom prst="rect">
            <a:avLst/>
          </a:prstGeom>
        </p:spPr>
      </p:pic>
    </p:spTree>
    <p:extLst>
      <p:ext uri="{BB962C8B-B14F-4D97-AF65-F5344CB8AC3E}">
        <p14:creationId xmlns:p14="http://schemas.microsoft.com/office/powerpoint/2010/main" val="186513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9FA3-C0E1-943C-16FB-5254134A0423}"/>
              </a:ext>
            </a:extLst>
          </p:cNvPr>
          <p:cNvSpPr>
            <a:spLocks noGrp="1"/>
          </p:cNvSpPr>
          <p:nvPr>
            <p:ph type="title"/>
          </p:nvPr>
        </p:nvSpPr>
        <p:spPr>
          <a:xfrm>
            <a:off x="838200" y="1"/>
            <a:ext cx="10515600" cy="1130299"/>
          </a:xfrm>
        </p:spPr>
        <p:txBody>
          <a:bodyPr>
            <a:normAutofit fontScale="90000"/>
          </a:bodyPr>
          <a:lstStyle/>
          <a:p>
            <a:pPr algn="ctr"/>
            <a:r>
              <a:rPr lang="en-IN" sz="4000" b="1" dirty="0">
                <a:solidFill>
                  <a:srgbClr val="92D050"/>
                </a:solidFill>
                <a:latin typeface="Times New Roman" panose="02020603050405020304" pitchFamily="18" charset="0"/>
                <a:cs typeface="Times New Roman" panose="02020603050405020304" pitchFamily="18" charset="0"/>
              </a:rPr>
              <a:t>ADA</a:t>
            </a:r>
            <a:r>
              <a:rPr lang="en-IN" sz="4000" b="1" dirty="0">
                <a:solidFill>
                  <a:srgbClr val="92D050"/>
                </a:solidFill>
                <a:effectLst/>
                <a:latin typeface="Times New Roman" panose="02020603050405020304" pitchFamily="18" charset="0"/>
                <a:cs typeface="Times New Roman" panose="02020603050405020304" pitchFamily="18" charset="0"/>
              </a:rPr>
              <a:t> Boost Classifier</a:t>
            </a:r>
            <a:br>
              <a:rPr lang="en-IN" sz="4000" b="1" dirty="0">
                <a:solidFill>
                  <a:srgbClr val="92D050"/>
                </a:solidFill>
                <a:effectLst/>
                <a:latin typeface="Times New Roman" panose="02020603050405020304" pitchFamily="18" charset="0"/>
                <a:cs typeface="Times New Roman" panose="02020603050405020304" pitchFamily="18" charset="0"/>
              </a:rPr>
            </a:br>
            <a:endParaRPr lang="en-IN" sz="4000" b="1" dirty="0"/>
          </a:p>
        </p:txBody>
      </p:sp>
      <p:graphicFrame>
        <p:nvGraphicFramePr>
          <p:cNvPr id="4" name="Table 4">
            <a:extLst>
              <a:ext uri="{FF2B5EF4-FFF2-40B4-BE49-F238E27FC236}">
                <a16:creationId xmlns:a16="http://schemas.microsoft.com/office/drawing/2014/main" id="{4C3EEBEE-3EA8-7466-C1DB-5E3E1A59A3EB}"/>
              </a:ext>
            </a:extLst>
          </p:cNvPr>
          <p:cNvGraphicFramePr>
            <a:graphicFrameLocks noGrp="1"/>
          </p:cNvGraphicFramePr>
          <p:nvPr>
            <p:ph idx="1"/>
            <p:extLst>
              <p:ext uri="{D42A27DB-BD31-4B8C-83A1-F6EECF244321}">
                <p14:modId xmlns:p14="http://schemas.microsoft.com/office/powerpoint/2010/main" val="354937957"/>
              </p:ext>
            </p:extLst>
          </p:nvPr>
        </p:nvGraphicFramePr>
        <p:xfrm>
          <a:off x="387351" y="1071246"/>
          <a:ext cx="11417298" cy="1379854"/>
        </p:xfrm>
        <a:graphic>
          <a:graphicData uri="http://schemas.openxmlformats.org/drawingml/2006/table">
            <a:tbl>
              <a:tblPr firstRow="1" bandRow="1">
                <a:tableStyleId>{073A0DAA-6AF3-43AB-8588-CEC1D06C72B9}</a:tableStyleId>
              </a:tblPr>
              <a:tblGrid>
                <a:gridCol w="1902883">
                  <a:extLst>
                    <a:ext uri="{9D8B030D-6E8A-4147-A177-3AD203B41FA5}">
                      <a16:colId xmlns:a16="http://schemas.microsoft.com/office/drawing/2014/main" val="2881427835"/>
                    </a:ext>
                  </a:extLst>
                </a:gridCol>
                <a:gridCol w="1902883">
                  <a:extLst>
                    <a:ext uri="{9D8B030D-6E8A-4147-A177-3AD203B41FA5}">
                      <a16:colId xmlns:a16="http://schemas.microsoft.com/office/drawing/2014/main" val="1196918620"/>
                    </a:ext>
                  </a:extLst>
                </a:gridCol>
                <a:gridCol w="1902883">
                  <a:extLst>
                    <a:ext uri="{9D8B030D-6E8A-4147-A177-3AD203B41FA5}">
                      <a16:colId xmlns:a16="http://schemas.microsoft.com/office/drawing/2014/main" val="1844845883"/>
                    </a:ext>
                  </a:extLst>
                </a:gridCol>
                <a:gridCol w="1902883">
                  <a:extLst>
                    <a:ext uri="{9D8B030D-6E8A-4147-A177-3AD203B41FA5}">
                      <a16:colId xmlns:a16="http://schemas.microsoft.com/office/drawing/2014/main" val="4261920462"/>
                    </a:ext>
                  </a:extLst>
                </a:gridCol>
                <a:gridCol w="1902883">
                  <a:extLst>
                    <a:ext uri="{9D8B030D-6E8A-4147-A177-3AD203B41FA5}">
                      <a16:colId xmlns:a16="http://schemas.microsoft.com/office/drawing/2014/main" val="851360657"/>
                    </a:ext>
                  </a:extLst>
                </a:gridCol>
                <a:gridCol w="1902883">
                  <a:extLst>
                    <a:ext uri="{9D8B030D-6E8A-4147-A177-3AD203B41FA5}">
                      <a16:colId xmlns:a16="http://schemas.microsoft.com/office/drawing/2014/main" val="2110180261"/>
                    </a:ext>
                  </a:extLst>
                </a:gridCol>
              </a:tblGrid>
              <a:tr h="439866">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Train/Test</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Accuracy</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Specificity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Sensitivity/Recall</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Precision Score</a:t>
                      </a:r>
                    </a:p>
                  </a:txBody>
                  <a:tcPr/>
                </a:tc>
                <a:tc>
                  <a:txBody>
                    <a:bodyPr/>
                    <a:lstStyle/>
                    <a:p>
                      <a:pPr algn="ctr"/>
                      <a:r>
                        <a:rPr lang="en-IN" b="1" dirty="0">
                          <a:solidFill>
                            <a:srgbClr val="FFFF00"/>
                          </a:solidFill>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361051869"/>
                  </a:ext>
                </a:extLst>
              </a:tr>
              <a:tr h="469994">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97.4</a:t>
                      </a:r>
                    </a:p>
                  </a:txBody>
                  <a:tcPr/>
                </a:tc>
                <a:tc>
                  <a:txBody>
                    <a:bodyPr/>
                    <a:lstStyle/>
                    <a:p>
                      <a:pPr algn="ctr"/>
                      <a:r>
                        <a:rPr lang="en-IN" sz="2000" b="1" dirty="0">
                          <a:latin typeface="Times New Roman" panose="02020603050405020304" pitchFamily="18" charset="0"/>
                          <a:cs typeface="Times New Roman" panose="02020603050405020304" pitchFamily="18" charset="0"/>
                        </a:rPr>
                        <a:t>97.1</a:t>
                      </a:r>
                    </a:p>
                  </a:txBody>
                  <a:tcPr/>
                </a:tc>
                <a:tc>
                  <a:txBody>
                    <a:bodyPr/>
                    <a:lstStyle/>
                    <a:p>
                      <a:pPr algn="ctr"/>
                      <a:r>
                        <a:rPr lang="en-IN" sz="2000" b="1" dirty="0">
                          <a:latin typeface="Times New Roman" panose="02020603050405020304" pitchFamily="18" charset="0"/>
                          <a:cs typeface="Times New Roman" panose="02020603050405020304" pitchFamily="18" charset="0"/>
                        </a:rPr>
                        <a:t>82.2</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90.2</a:t>
                      </a:r>
                    </a:p>
                  </a:txBody>
                  <a:tcPr/>
                </a:tc>
                <a:extLst>
                  <a:ext uri="{0D108BD9-81ED-4DB2-BD59-A6C34878D82A}">
                    <a16:rowId xmlns:a16="http://schemas.microsoft.com/office/drawing/2014/main" val="1214913273"/>
                  </a:ext>
                </a:extLst>
              </a:tr>
              <a:tr h="469994">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97.1</a:t>
                      </a:r>
                    </a:p>
                  </a:txBody>
                  <a:tcPr/>
                </a:tc>
                <a:tc>
                  <a:txBody>
                    <a:bodyPr/>
                    <a:lstStyle/>
                    <a:p>
                      <a:pPr algn="ctr"/>
                      <a:r>
                        <a:rPr lang="en-IN" sz="2000" b="1" dirty="0">
                          <a:latin typeface="Times New Roman" panose="02020603050405020304" pitchFamily="18" charset="0"/>
                          <a:cs typeface="Times New Roman" panose="02020603050405020304" pitchFamily="18" charset="0"/>
                        </a:rPr>
                        <a:t>96.7</a:t>
                      </a:r>
                    </a:p>
                  </a:txBody>
                  <a:tcPr/>
                </a:tc>
                <a:tc>
                  <a:txBody>
                    <a:bodyPr/>
                    <a:lstStyle/>
                    <a:p>
                      <a:pPr algn="ctr"/>
                      <a:r>
                        <a:rPr lang="en-IN" sz="2000" b="1" dirty="0">
                          <a:latin typeface="Times New Roman" panose="02020603050405020304" pitchFamily="18" charset="0"/>
                          <a:cs typeface="Times New Roman" panose="02020603050405020304" pitchFamily="18" charset="0"/>
                        </a:rPr>
                        <a:t>80.1</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89</a:t>
                      </a:r>
                    </a:p>
                  </a:txBody>
                  <a:tcPr/>
                </a:tc>
                <a:extLst>
                  <a:ext uri="{0D108BD9-81ED-4DB2-BD59-A6C34878D82A}">
                    <a16:rowId xmlns:a16="http://schemas.microsoft.com/office/drawing/2014/main" val="3434099588"/>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404D2D1B-533C-5E9B-9541-8237C4EB0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2921000"/>
            <a:ext cx="6819900" cy="3822700"/>
          </a:xfrm>
          <a:prstGeom prst="rect">
            <a:avLst/>
          </a:prstGeom>
        </p:spPr>
      </p:pic>
    </p:spTree>
    <p:extLst>
      <p:ext uri="{BB962C8B-B14F-4D97-AF65-F5344CB8AC3E}">
        <p14:creationId xmlns:p14="http://schemas.microsoft.com/office/powerpoint/2010/main" val="419037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13CF-CB5B-B709-B276-5088B532199A}"/>
              </a:ext>
            </a:extLst>
          </p:cNvPr>
          <p:cNvSpPr>
            <a:spLocks noGrp="1"/>
          </p:cNvSpPr>
          <p:nvPr>
            <p:ph type="title"/>
          </p:nvPr>
        </p:nvSpPr>
        <p:spPr>
          <a:xfrm>
            <a:off x="838200" y="1"/>
            <a:ext cx="10515600" cy="838199"/>
          </a:xfrm>
        </p:spPr>
        <p:txBody>
          <a:bodyPr/>
          <a:lstStyle/>
          <a:p>
            <a:pPr algn="ctr"/>
            <a:r>
              <a:rPr lang="en-IN" b="1" dirty="0">
                <a:solidFill>
                  <a:srgbClr val="92D050"/>
                </a:solidFill>
                <a:effectLst/>
                <a:latin typeface="Times New Roman" panose="02020603050405020304" pitchFamily="18" charset="0"/>
                <a:cs typeface="Times New Roman" panose="02020603050405020304" pitchFamily="18" charset="0"/>
              </a:rPr>
              <a:t>XG</a:t>
            </a:r>
            <a:r>
              <a:rPr lang="en-IN" sz="4400" b="1" dirty="0">
                <a:solidFill>
                  <a:srgbClr val="92D050"/>
                </a:solidFill>
                <a:effectLst/>
                <a:latin typeface="Times New Roman" panose="02020603050405020304" pitchFamily="18" charset="0"/>
                <a:cs typeface="Times New Roman" panose="02020603050405020304" pitchFamily="18" charset="0"/>
              </a:rPr>
              <a:t>Boost Classifier</a:t>
            </a:r>
            <a:endParaRPr lang="en-IN" dirty="0"/>
          </a:p>
        </p:txBody>
      </p:sp>
      <p:graphicFrame>
        <p:nvGraphicFramePr>
          <p:cNvPr id="4" name="Table 4">
            <a:extLst>
              <a:ext uri="{FF2B5EF4-FFF2-40B4-BE49-F238E27FC236}">
                <a16:creationId xmlns:a16="http://schemas.microsoft.com/office/drawing/2014/main" id="{1018D114-173A-B218-582B-83233CC66320}"/>
              </a:ext>
            </a:extLst>
          </p:cNvPr>
          <p:cNvGraphicFramePr>
            <a:graphicFrameLocks noGrp="1"/>
          </p:cNvGraphicFramePr>
          <p:nvPr>
            <p:ph idx="1"/>
            <p:extLst>
              <p:ext uri="{D42A27DB-BD31-4B8C-83A1-F6EECF244321}">
                <p14:modId xmlns:p14="http://schemas.microsoft.com/office/powerpoint/2010/main" val="1677389265"/>
              </p:ext>
            </p:extLst>
          </p:nvPr>
        </p:nvGraphicFramePr>
        <p:xfrm>
          <a:off x="253998" y="1203324"/>
          <a:ext cx="11264904" cy="1708996"/>
        </p:xfrm>
        <a:graphic>
          <a:graphicData uri="http://schemas.openxmlformats.org/drawingml/2006/table">
            <a:tbl>
              <a:tblPr firstRow="1" bandRow="1">
                <a:tableStyleId>{073A0DAA-6AF3-43AB-8588-CEC1D06C72B9}</a:tableStyleId>
              </a:tblPr>
              <a:tblGrid>
                <a:gridCol w="1877484">
                  <a:extLst>
                    <a:ext uri="{9D8B030D-6E8A-4147-A177-3AD203B41FA5}">
                      <a16:colId xmlns:a16="http://schemas.microsoft.com/office/drawing/2014/main" val="4115593459"/>
                    </a:ext>
                  </a:extLst>
                </a:gridCol>
                <a:gridCol w="1877484">
                  <a:extLst>
                    <a:ext uri="{9D8B030D-6E8A-4147-A177-3AD203B41FA5}">
                      <a16:colId xmlns:a16="http://schemas.microsoft.com/office/drawing/2014/main" val="1511187692"/>
                    </a:ext>
                  </a:extLst>
                </a:gridCol>
                <a:gridCol w="1877484">
                  <a:extLst>
                    <a:ext uri="{9D8B030D-6E8A-4147-A177-3AD203B41FA5}">
                      <a16:colId xmlns:a16="http://schemas.microsoft.com/office/drawing/2014/main" val="1642874752"/>
                    </a:ext>
                  </a:extLst>
                </a:gridCol>
                <a:gridCol w="1877484">
                  <a:extLst>
                    <a:ext uri="{9D8B030D-6E8A-4147-A177-3AD203B41FA5}">
                      <a16:colId xmlns:a16="http://schemas.microsoft.com/office/drawing/2014/main" val="3773063223"/>
                    </a:ext>
                  </a:extLst>
                </a:gridCol>
                <a:gridCol w="1877484">
                  <a:extLst>
                    <a:ext uri="{9D8B030D-6E8A-4147-A177-3AD203B41FA5}">
                      <a16:colId xmlns:a16="http://schemas.microsoft.com/office/drawing/2014/main" val="1275140149"/>
                    </a:ext>
                  </a:extLst>
                </a:gridCol>
                <a:gridCol w="1877484">
                  <a:extLst>
                    <a:ext uri="{9D8B030D-6E8A-4147-A177-3AD203B41FA5}">
                      <a16:colId xmlns:a16="http://schemas.microsoft.com/office/drawing/2014/main" val="1023529947"/>
                    </a:ext>
                  </a:extLst>
                </a:gridCol>
              </a:tblGrid>
              <a:tr h="534458">
                <a:tc>
                  <a:txBody>
                    <a:bodyPr/>
                    <a:lstStyle/>
                    <a:p>
                      <a:r>
                        <a:rPr lang="en-IN" b="1" dirty="0">
                          <a:solidFill>
                            <a:srgbClr val="FFFF00"/>
                          </a:solidFill>
                          <a:latin typeface="Times New Roman" panose="02020603050405020304" pitchFamily="18" charset="0"/>
                          <a:cs typeface="Times New Roman" panose="02020603050405020304" pitchFamily="18" charset="0"/>
                        </a:rPr>
                        <a:t>Train/Test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Accuracy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Specificity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Sensitivity/Recall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Precision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FF00"/>
                          </a:solidFill>
                          <a:latin typeface="Times New Roman" panose="02020603050405020304" pitchFamily="18" charset="0"/>
                          <a:cs typeface="Times New Roman" panose="02020603050405020304" pitchFamily="18" charset="0"/>
                        </a:rPr>
                        <a:t>F1 Score</a:t>
                      </a:r>
                    </a:p>
                    <a:p>
                      <a:endParaRPr lang="en-IN" dirty="0"/>
                    </a:p>
                  </a:txBody>
                  <a:tcPr/>
                </a:tc>
                <a:extLst>
                  <a:ext uri="{0D108BD9-81ED-4DB2-BD59-A6C34878D82A}">
                    <a16:rowId xmlns:a16="http://schemas.microsoft.com/office/drawing/2014/main" val="4155800001"/>
                  </a:ext>
                </a:extLst>
              </a:tr>
              <a:tr h="534458">
                <a:tc>
                  <a:txBody>
                    <a:bodyPr/>
                    <a:lstStyle/>
                    <a:p>
                      <a:pPr algn="ctr"/>
                      <a:r>
                        <a:rPr lang="en-IN" sz="2000" b="1" dirty="0">
                          <a:latin typeface="Times New Roman" panose="02020603050405020304" pitchFamily="18" charset="0"/>
                          <a:cs typeface="Times New Roman" panose="02020603050405020304" pitchFamily="18" charset="0"/>
                        </a:rPr>
                        <a:t>Training Data</a:t>
                      </a:r>
                    </a:p>
                  </a:txBody>
                  <a:tcPr/>
                </a:tc>
                <a:tc>
                  <a:txBody>
                    <a:bodyPr/>
                    <a:lstStyle/>
                    <a:p>
                      <a:pPr algn="ctr"/>
                      <a:r>
                        <a:rPr lang="en-IN" sz="2000" b="1" dirty="0">
                          <a:latin typeface="Times New Roman" panose="02020603050405020304" pitchFamily="18" charset="0"/>
                          <a:cs typeface="Times New Roman" panose="02020603050405020304" pitchFamily="18" charset="0"/>
                        </a:rPr>
                        <a:t>97.1</a:t>
                      </a:r>
                    </a:p>
                  </a:txBody>
                  <a:tcPr/>
                </a:tc>
                <a:tc>
                  <a:txBody>
                    <a:bodyPr/>
                    <a:lstStyle/>
                    <a:p>
                      <a:pPr algn="ctr"/>
                      <a:r>
                        <a:rPr lang="en-IN" sz="2000" b="1" dirty="0">
                          <a:latin typeface="Times New Roman" panose="02020603050405020304" pitchFamily="18" charset="0"/>
                          <a:cs typeface="Times New Roman" panose="02020603050405020304" pitchFamily="18" charset="0"/>
                        </a:rPr>
                        <a:t>96.8</a:t>
                      </a:r>
                    </a:p>
                  </a:txBody>
                  <a:tcPr/>
                </a:tc>
                <a:tc>
                  <a:txBody>
                    <a:bodyPr/>
                    <a:lstStyle/>
                    <a:p>
                      <a:pPr algn="ctr"/>
                      <a:r>
                        <a:rPr lang="en-IN" sz="2000" b="1" dirty="0">
                          <a:latin typeface="Times New Roman" panose="02020603050405020304" pitchFamily="18" charset="0"/>
                          <a:cs typeface="Times New Roman" panose="02020603050405020304" pitchFamily="18" charset="0"/>
                        </a:rPr>
                        <a:t>80.1</a:t>
                      </a:r>
                    </a:p>
                  </a:txBody>
                  <a:tcPr/>
                </a:tc>
                <a:tc>
                  <a:txBody>
                    <a:bodyPr/>
                    <a:lstStyle/>
                    <a:p>
                      <a:pPr algn="ctr"/>
                      <a:r>
                        <a:rPr lang="en-IN" sz="2000" b="1" dirty="0">
                          <a:latin typeface="Times New Roman" panose="02020603050405020304" pitchFamily="18" charset="0"/>
                          <a:cs typeface="Times New Roman" panose="02020603050405020304" pitchFamily="18" charset="0"/>
                        </a:rPr>
                        <a:t>100</a:t>
                      </a:r>
                    </a:p>
                  </a:txBody>
                  <a:tcPr/>
                </a:tc>
                <a:tc>
                  <a:txBody>
                    <a:bodyPr/>
                    <a:lstStyle/>
                    <a:p>
                      <a:pPr algn="ctr"/>
                      <a:r>
                        <a:rPr lang="en-IN" sz="2000" b="1" dirty="0">
                          <a:latin typeface="Times New Roman" panose="02020603050405020304" pitchFamily="18" charset="0"/>
                          <a:cs typeface="Times New Roman" panose="02020603050405020304" pitchFamily="18" charset="0"/>
                        </a:rPr>
                        <a:t>89</a:t>
                      </a:r>
                    </a:p>
                  </a:txBody>
                  <a:tcPr/>
                </a:tc>
                <a:extLst>
                  <a:ext uri="{0D108BD9-81ED-4DB2-BD59-A6C34878D82A}">
                    <a16:rowId xmlns:a16="http://schemas.microsoft.com/office/drawing/2014/main" val="4173848054"/>
                  </a:ext>
                </a:extLst>
              </a:tr>
              <a:tr h="534458">
                <a:tc>
                  <a:txBody>
                    <a:bodyPr/>
                    <a:lstStyle/>
                    <a:p>
                      <a:pPr algn="ctr"/>
                      <a:r>
                        <a:rPr lang="en-IN" sz="2000" b="1" dirty="0">
                          <a:latin typeface="Times New Roman" panose="02020603050405020304" pitchFamily="18" charset="0"/>
                          <a:cs typeface="Times New Roman" panose="02020603050405020304" pitchFamily="18" charset="0"/>
                        </a:rPr>
                        <a:t>Test Data</a:t>
                      </a:r>
                    </a:p>
                  </a:txBody>
                  <a:tcPr/>
                </a:tc>
                <a:tc>
                  <a:txBody>
                    <a:bodyPr/>
                    <a:lstStyle/>
                    <a:p>
                      <a:pPr algn="ctr"/>
                      <a:r>
                        <a:rPr lang="en-IN" sz="2000" b="1" dirty="0">
                          <a:latin typeface="Times New Roman" panose="02020603050405020304" pitchFamily="18" charset="0"/>
                          <a:cs typeface="Times New Roman" panose="02020603050405020304" pitchFamily="18" charset="0"/>
                        </a:rPr>
                        <a:t>96.9</a:t>
                      </a:r>
                    </a:p>
                  </a:txBody>
                  <a:tcPr/>
                </a:tc>
                <a:tc>
                  <a:txBody>
                    <a:bodyPr/>
                    <a:lstStyle/>
                    <a:p>
                      <a:pPr algn="ctr"/>
                      <a:r>
                        <a:rPr lang="en-IN" sz="2000" b="1" dirty="0">
                          <a:latin typeface="Times New Roman" panose="02020603050405020304" pitchFamily="18" charset="0"/>
                          <a:cs typeface="Times New Roman" panose="02020603050405020304" pitchFamily="18" charset="0"/>
                        </a:rPr>
                        <a:t>96.6</a:t>
                      </a:r>
                    </a:p>
                  </a:txBody>
                  <a:tcPr/>
                </a:tc>
                <a:tc>
                  <a:txBody>
                    <a:bodyPr/>
                    <a:lstStyle/>
                    <a:p>
                      <a:pPr algn="ctr"/>
                      <a:r>
                        <a:rPr lang="en-IN" sz="2000" b="1" dirty="0">
                          <a:latin typeface="Times New Roman" panose="02020603050405020304" pitchFamily="18" charset="0"/>
                          <a:cs typeface="Times New Roman" panose="02020603050405020304" pitchFamily="18" charset="0"/>
                        </a:rPr>
                        <a:t>79.5</a:t>
                      </a:r>
                    </a:p>
                  </a:txBody>
                  <a:tcPr/>
                </a:tc>
                <a:tc>
                  <a:txBody>
                    <a:bodyPr/>
                    <a:lstStyle/>
                    <a:p>
                      <a:pPr algn="ctr"/>
                      <a:r>
                        <a:rPr lang="en-IN" sz="2000" b="1" dirty="0">
                          <a:latin typeface="Times New Roman" panose="02020603050405020304" pitchFamily="18" charset="0"/>
                          <a:cs typeface="Times New Roman" panose="02020603050405020304" pitchFamily="18" charset="0"/>
                        </a:rPr>
                        <a:t>99.1</a:t>
                      </a:r>
                    </a:p>
                  </a:txBody>
                  <a:tcPr/>
                </a:tc>
                <a:tc>
                  <a:txBody>
                    <a:bodyPr/>
                    <a:lstStyle/>
                    <a:p>
                      <a:pPr algn="ctr"/>
                      <a:r>
                        <a:rPr lang="en-IN" sz="2000" b="1" dirty="0">
                          <a:latin typeface="Times New Roman" panose="02020603050405020304" pitchFamily="18" charset="0"/>
                          <a:cs typeface="Times New Roman" panose="02020603050405020304" pitchFamily="18" charset="0"/>
                        </a:rPr>
                        <a:t>88.2</a:t>
                      </a:r>
                    </a:p>
                  </a:txBody>
                  <a:tcPr/>
                </a:tc>
                <a:extLst>
                  <a:ext uri="{0D108BD9-81ED-4DB2-BD59-A6C34878D82A}">
                    <a16:rowId xmlns:a16="http://schemas.microsoft.com/office/drawing/2014/main" val="3874557224"/>
                  </a:ext>
                </a:extLst>
              </a:tr>
            </a:tbl>
          </a:graphicData>
        </a:graphic>
      </p:graphicFrame>
      <p:pic>
        <p:nvPicPr>
          <p:cNvPr id="6" name="Picture 5" descr="A picture containing text, receipt&#10;&#10;Description automatically generated">
            <a:extLst>
              <a:ext uri="{FF2B5EF4-FFF2-40B4-BE49-F238E27FC236}">
                <a16:creationId xmlns:a16="http://schemas.microsoft.com/office/drawing/2014/main" id="{0FBEBDC4-96F5-C070-AB08-1CCEDA375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122376"/>
            <a:ext cx="6045200" cy="3507024"/>
          </a:xfrm>
          <a:prstGeom prst="rect">
            <a:avLst/>
          </a:prstGeom>
        </p:spPr>
      </p:pic>
    </p:spTree>
    <p:extLst>
      <p:ext uri="{BB962C8B-B14F-4D97-AF65-F5344CB8AC3E}">
        <p14:creationId xmlns:p14="http://schemas.microsoft.com/office/powerpoint/2010/main" val="3828217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9642CA-E314-8B2A-20FE-E41BC09656FE}"/>
              </a:ext>
            </a:extLst>
          </p:cNvPr>
          <p:cNvSpPr>
            <a:spLocks noGrp="1"/>
          </p:cNvSpPr>
          <p:nvPr>
            <p:ph type="title"/>
          </p:nvPr>
        </p:nvSpPr>
        <p:spPr>
          <a:xfrm>
            <a:off x="154746" y="126708"/>
            <a:ext cx="4908456" cy="1312082"/>
          </a:xfrm>
        </p:spPr>
        <p:txBody>
          <a:bodyPr vert="horz" lIns="91440" tIns="45720" rIns="91440" bIns="45720" rtlCol="0" anchor="ctr">
            <a:normAutofit/>
          </a:bodyPr>
          <a:lstStyle/>
          <a:p>
            <a:pPr algn="ctr"/>
            <a:r>
              <a:rPr lang="en-US" sz="4400" b="1" kern="1200" dirty="0">
                <a:solidFill>
                  <a:srgbClr val="0070C0"/>
                </a:solidFill>
                <a:latin typeface="Times New Roman" panose="02020603050405020304" pitchFamily="18" charset="0"/>
                <a:cs typeface="Times New Roman" panose="02020603050405020304" pitchFamily="18" charset="0"/>
              </a:rPr>
              <a:t>Selecting the best model</a:t>
            </a:r>
          </a:p>
        </p:txBody>
      </p:sp>
      <p:sp>
        <p:nvSpPr>
          <p:cNvPr id="4" name="Text Placeholder 3">
            <a:extLst>
              <a:ext uri="{FF2B5EF4-FFF2-40B4-BE49-F238E27FC236}">
                <a16:creationId xmlns:a16="http://schemas.microsoft.com/office/drawing/2014/main" id="{C1466218-AB97-2776-0B7F-3EA33B3226E7}"/>
              </a:ext>
            </a:extLst>
          </p:cNvPr>
          <p:cNvSpPr>
            <a:spLocks noGrp="1"/>
          </p:cNvSpPr>
          <p:nvPr>
            <p:ph type="body" sz="half" idx="2"/>
          </p:nvPr>
        </p:nvSpPr>
        <p:spPr>
          <a:xfrm>
            <a:off x="154746" y="1565498"/>
            <a:ext cx="4582354" cy="4682902"/>
          </a:xfrm>
        </p:spPr>
        <p:txBody>
          <a:bodyPr vert="horz" lIns="91440" tIns="45720" rIns="91440" bIns="45720" rtlCol="0">
            <a:normAutofit/>
          </a:bodyPr>
          <a:lstStyle/>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classification model we have created different models using ML Algorithms to measure the performance of the model that gives us best accuracy rate to predict the data. As we have the performance results with us for the models, we will select the best one out of them which suits for our business models and predicts correctly.</a:t>
            </a:r>
          </a:p>
          <a:p>
            <a:pPr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 Random Forest, ADA Boost and XGB Boost suits best for our model and gives the </a:t>
            </a:r>
            <a:r>
              <a:rPr lang="en-US" sz="2000">
                <a:latin typeface="Times New Roman" panose="02020603050405020304" pitchFamily="18" charset="0"/>
                <a:cs typeface="Times New Roman" panose="02020603050405020304" pitchFamily="18" charset="0"/>
              </a:rPr>
              <a:t>perfect prediction.  </a:t>
            </a:r>
            <a:endParaRPr lang="en-US" sz="2000" dirty="0">
              <a:latin typeface="Times New Roman" panose="02020603050405020304" pitchFamily="18" charset="0"/>
              <a:cs typeface="Times New Roman" panose="02020603050405020304" pitchFamily="18" charset="0"/>
            </a:endParaRPr>
          </a:p>
        </p:txBody>
      </p:sp>
      <p:pic>
        <p:nvPicPr>
          <p:cNvPr id="6" name="Content Placeholder 5" descr="A page of a book&#10;&#10;Description automatically generated with low confidence">
            <a:extLst>
              <a:ext uri="{FF2B5EF4-FFF2-40B4-BE49-F238E27FC236}">
                <a16:creationId xmlns:a16="http://schemas.microsoft.com/office/drawing/2014/main" id="{2209A52F-3019-2433-8BAB-5801F30AA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0882" y="609600"/>
            <a:ext cx="6153437" cy="5978035"/>
          </a:xfrm>
          <a:prstGeom prst="rect">
            <a:avLst/>
          </a:prstGeom>
        </p:spPr>
      </p:pic>
    </p:spTree>
    <p:extLst>
      <p:ext uri="{BB962C8B-B14F-4D97-AF65-F5344CB8AC3E}">
        <p14:creationId xmlns:p14="http://schemas.microsoft.com/office/powerpoint/2010/main" val="292446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EC88-4651-0262-9E75-B484976AA885}"/>
              </a:ext>
            </a:extLst>
          </p:cNvPr>
          <p:cNvSpPr>
            <a:spLocks noGrp="1"/>
          </p:cNvSpPr>
          <p:nvPr>
            <p:ph type="ctrTitle"/>
          </p:nvPr>
        </p:nvSpPr>
        <p:spPr>
          <a:xfrm>
            <a:off x="1524000" y="431800"/>
            <a:ext cx="9144000" cy="1362075"/>
          </a:xfrm>
        </p:spPr>
        <p:txBody>
          <a:bodyPr>
            <a:normAutofit fontScale="90000"/>
          </a:bodyPr>
          <a:lstStyle/>
          <a:p>
            <a:r>
              <a:rPr lang="en-IN" sz="5400" b="1" dirty="0">
                <a:solidFill>
                  <a:srgbClr val="0070C0"/>
                </a:solidFill>
                <a:latin typeface="Times New Roman" panose="02020603050405020304" pitchFamily="18" charset="0"/>
                <a:cs typeface="Times New Roman" panose="02020603050405020304" pitchFamily="18" charset="0"/>
              </a:rPr>
              <a:t>Model Deployment using Random Forest</a:t>
            </a:r>
          </a:p>
        </p:txBody>
      </p:sp>
      <p:sp>
        <p:nvSpPr>
          <p:cNvPr id="3" name="Subtitle 2">
            <a:extLst>
              <a:ext uri="{FF2B5EF4-FFF2-40B4-BE49-F238E27FC236}">
                <a16:creationId xmlns:a16="http://schemas.microsoft.com/office/drawing/2014/main" id="{0069B2F3-4939-D609-10AB-E2DED8F2B2F6}"/>
              </a:ext>
            </a:extLst>
          </p:cNvPr>
          <p:cNvSpPr>
            <a:spLocks noGrp="1"/>
          </p:cNvSpPr>
          <p:nvPr>
            <p:ph type="subTitle" idx="1"/>
          </p:nvPr>
        </p:nvSpPr>
        <p:spPr>
          <a:xfrm>
            <a:off x="1524000" y="3009900"/>
            <a:ext cx="9144000" cy="2260600"/>
          </a:xfrm>
        </p:spPr>
        <p:txBody>
          <a:bodyPr/>
          <a:lstStyle/>
          <a:p>
            <a:pPr algn="just"/>
            <a:r>
              <a:rPr lang="en-IN" b="1" dirty="0">
                <a:solidFill>
                  <a:srgbClr val="00B050"/>
                </a:solidFill>
                <a:latin typeface="Times New Roman" panose="02020603050405020304" pitchFamily="18" charset="0"/>
                <a:cs typeface="Times New Roman" panose="02020603050405020304" pitchFamily="18" charset="0"/>
              </a:rPr>
              <a:t>Now that we have calculated accuracy score for all the models, we will select the best model i.e. random forest using Gini Index to deploy our model locally and globally.</a:t>
            </a:r>
          </a:p>
        </p:txBody>
      </p:sp>
    </p:spTree>
    <p:extLst>
      <p:ext uri="{BB962C8B-B14F-4D97-AF65-F5344CB8AC3E}">
        <p14:creationId xmlns:p14="http://schemas.microsoft.com/office/powerpoint/2010/main" val="65534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AB55-6C33-810A-5064-322DBBF34364}"/>
              </a:ext>
            </a:extLst>
          </p:cNvPr>
          <p:cNvSpPr>
            <a:spLocks noGrp="1"/>
          </p:cNvSpPr>
          <p:nvPr>
            <p:ph type="title"/>
          </p:nvPr>
        </p:nvSpPr>
        <p:spPr/>
        <p:txBody>
          <a:bodyPr>
            <a:normAutofit/>
          </a:bodyPr>
          <a:lstStyle/>
          <a:p>
            <a:pPr algn="ctr"/>
            <a:r>
              <a:rPr lang="en-IN" b="1" dirty="0">
                <a:solidFill>
                  <a:srgbClr val="0070C0"/>
                </a:solidFill>
                <a:latin typeface="Times New Roman" panose="02020603050405020304" pitchFamily="18" charset="0"/>
                <a:cs typeface="Times New Roman" panose="02020603050405020304" pitchFamily="18" charset="0"/>
              </a:rPr>
              <a:t>Model Deployment – Locally – Part 1</a:t>
            </a:r>
          </a:p>
        </p:txBody>
      </p:sp>
      <p:sp>
        <p:nvSpPr>
          <p:cNvPr id="3" name="Content Placeholder 2">
            <a:extLst>
              <a:ext uri="{FF2B5EF4-FFF2-40B4-BE49-F238E27FC236}">
                <a16:creationId xmlns:a16="http://schemas.microsoft.com/office/drawing/2014/main" id="{75740610-1967-5F17-E08C-FD6F4C3ABA26}"/>
              </a:ext>
            </a:extLst>
          </p:cNvPr>
          <p:cNvSpPr>
            <a:spLocks noGrp="1"/>
          </p:cNvSpPr>
          <p:nvPr>
            <p:ph idx="1"/>
          </p:nvPr>
        </p:nvSpPr>
        <p:spPr/>
        <p:txBody>
          <a:bodyPr>
            <a:normAutofit fontScale="92500"/>
          </a:bodyPr>
          <a:lstStyle/>
          <a:p>
            <a:r>
              <a:rPr lang="en-IN" b="1" dirty="0">
                <a:latin typeface="Times New Roman" panose="02020603050405020304" pitchFamily="18" charset="0"/>
                <a:cs typeface="Times New Roman" panose="02020603050405020304" pitchFamily="18" charset="0"/>
              </a:rPr>
              <a:t>Before we deploy our model, we need to load our model in our pickle format from where streamlit will run our main python file.</a:t>
            </a:r>
          </a:p>
          <a:p>
            <a:r>
              <a:rPr lang="en-IN" b="1" dirty="0">
                <a:latin typeface="Times New Roman" panose="02020603050405020304" pitchFamily="18" charset="0"/>
                <a:cs typeface="Times New Roman" panose="02020603050405020304" pitchFamily="18" charset="0"/>
              </a:rPr>
              <a:t>We use the below code to prepare the .pkl file and save it in our path(</a:t>
            </a:r>
            <a:r>
              <a:rPr lang="en-US" sz="2000" b="1" i="1" u="sng" dirty="0">
                <a:solidFill>
                  <a:srgbClr val="00B050"/>
                </a:solidFill>
                <a:latin typeface="Times New Roman" panose="02020603050405020304" pitchFamily="18" charset="0"/>
                <a:cs typeface="Times New Roman" panose="02020603050405020304" pitchFamily="18" charset="0"/>
              </a:rPr>
              <a:t># Saving the model to disk - dump(</a:t>
            </a:r>
            <a:r>
              <a:rPr lang="en-US" sz="2000" b="1" i="1" u="sng" dirty="0" err="1">
                <a:solidFill>
                  <a:srgbClr val="00B050"/>
                </a:solidFill>
                <a:latin typeface="Times New Roman" panose="02020603050405020304" pitchFamily="18" charset="0"/>
                <a:cs typeface="Times New Roman" panose="02020603050405020304" pitchFamily="18" charset="0"/>
              </a:rPr>
              <a:t>rfc</a:t>
            </a:r>
            <a:r>
              <a:rPr lang="en-US" sz="2000" b="1" i="1" u="sng" dirty="0">
                <a:solidFill>
                  <a:srgbClr val="00B050"/>
                </a:solidFill>
                <a:latin typeface="Times New Roman" panose="02020603050405020304" pitchFamily="18" charset="0"/>
                <a:cs typeface="Times New Roman" panose="02020603050405020304" pitchFamily="18" charset="0"/>
              </a:rPr>
              <a:t>, open('rfcintel1.pkl', '</a:t>
            </a:r>
            <a:r>
              <a:rPr lang="en-US" sz="2000" b="1" i="1" u="sng" dirty="0" err="1">
                <a:solidFill>
                  <a:srgbClr val="00B050"/>
                </a:solidFill>
                <a:latin typeface="Times New Roman" panose="02020603050405020304" pitchFamily="18" charset="0"/>
                <a:cs typeface="Times New Roman" panose="02020603050405020304" pitchFamily="18" charset="0"/>
              </a:rPr>
              <a:t>wb</a:t>
            </a:r>
            <a:r>
              <a:rPr lang="en-US" sz="2000" b="1" i="1" u="sng" dirty="0">
                <a:solidFill>
                  <a:srgbClr val="00B050"/>
                </a:solidFill>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Preparing the python file with our parameters(with all our prediction variables)</a:t>
            </a:r>
          </a:p>
          <a:p>
            <a:r>
              <a:rPr lang="en-IN" b="1" dirty="0">
                <a:latin typeface="Times New Roman" panose="02020603050405020304" pitchFamily="18" charset="0"/>
                <a:cs typeface="Times New Roman" panose="02020603050405020304" pitchFamily="18" charset="0"/>
              </a:rPr>
              <a:t>Saving the .</a:t>
            </a:r>
            <a:r>
              <a:rPr lang="en-IN" b="1" dirty="0" err="1">
                <a:latin typeface="Times New Roman" panose="02020603050405020304" pitchFamily="18" charset="0"/>
                <a:cs typeface="Times New Roman" panose="02020603050405020304" pitchFamily="18" charset="0"/>
              </a:rPr>
              <a:t>py</a:t>
            </a:r>
            <a:r>
              <a:rPr lang="en-IN" b="1" dirty="0">
                <a:latin typeface="Times New Roman" panose="02020603050405020304" pitchFamily="18" charset="0"/>
                <a:cs typeface="Times New Roman" panose="02020603050405020304" pitchFamily="18" charset="0"/>
              </a:rPr>
              <a:t> and .pkl file in our path so that we can run them locally.</a:t>
            </a:r>
          </a:p>
          <a:p>
            <a:r>
              <a:rPr lang="en-IN" b="1" dirty="0">
                <a:latin typeface="Times New Roman" panose="02020603050405020304" pitchFamily="18" charset="0"/>
                <a:cs typeface="Times New Roman" panose="02020603050405020304" pitchFamily="18" charset="0"/>
              </a:rPr>
              <a:t>We can deploy the model using anaconda prompt &gt; create a virtual environment &gt; create a folder to store our data files&gt; run that folder using streamlit command.</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173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1441-5399-F3D6-7CCB-E5B716B07868}"/>
              </a:ext>
            </a:extLst>
          </p:cNvPr>
          <p:cNvSpPr>
            <a:spLocks noGrp="1"/>
          </p:cNvSpPr>
          <p:nvPr>
            <p:ph type="title"/>
          </p:nvPr>
        </p:nvSpPr>
        <p:spPr/>
        <p:txBody>
          <a:bodyPr/>
          <a:lstStyle/>
          <a:p>
            <a:pPr algn="ctr"/>
            <a:r>
              <a:rPr lang="en-IN" b="1" dirty="0">
                <a:solidFill>
                  <a:srgbClr val="0070C0"/>
                </a:solidFill>
                <a:latin typeface="Times New Roman" panose="02020603050405020304" pitchFamily="18" charset="0"/>
                <a:cs typeface="Times New Roman" panose="02020603050405020304" pitchFamily="18" charset="0"/>
              </a:rPr>
              <a:t>Model Deployment – Locally – Part 2</a:t>
            </a:r>
          </a:p>
        </p:txBody>
      </p:sp>
      <p:sp>
        <p:nvSpPr>
          <p:cNvPr id="3" name="Content Placeholder 2">
            <a:extLst>
              <a:ext uri="{FF2B5EF4-FFF2-40B4-BE49-F238E27FC236}">
                <a16:creationId xmlns:a16="http://schemas.microsoft.com/office/drawing/2014/main" id="{22901830-0213-D493-1CFA-99EB7995497E}"/>
              </a:ext>
            </a:extLst>
          </p:cNvPr>
          <p:cNvSpPr>
            <a:spLocks noGrp="1"/>
          </p:cNvSpPr>
          <p:nvPr>
            <p:ph idx="1"/>
          </p:nvPr>
        </p:nvSpPr>
        <p:spPr/>
        <p:txBody>
          <a:bodyPr/>
          <a:lstStyle/>
          <a:p>
            <a:r>
              <a:rPr lang="en-IN" dirty="0"/>
              <a:t>Create a virtual environment and data folder in your local disk.</a:t>
            </a:r>
          </a:p>
          <a:p>
            <a:endParaRPr lang="en-IN" dirty="0"/>
          </a:p>
          <a:p>
            <a:endParaRPr lang="en-IN" dirty="0"/>
          </a:p>
          <a:p>
            <a:endParaRPr lang="en-IN" dirty="0"/>
          </a:p>
          <a:p>
            <a:endParaRPr lang="en-IN" dirty="0"/>
          </a:p>
          <a:p>
            <a:endParaRPr lang="en-IN" dirty="0"/>
          </a:p>
          <a:p>
            <a:r>
              <a:rPr lang="en-IN" dirty="0"/>
              <a:t>Run the model using streamlit (i.e. </a:t>
            </a:r>
            <a:r>
              <a:rPr lang="en-IN" i="1" u="sng" dirty="0">
                <a:solidFill>
                  <a:srgbClr val="00B050"/>
                </a:solidFill>
              </a:rPr>
              <a:t>streamlit run random_for.py</a:t>
            </a:r>
            <a:r>
              <a:rPr lang="en-IN" dirty="0"/>
              <a:t>). Which will create a local page (</a:t>
            </a:r>
            <a:r>
              <a:rPr lang="en-IN" dirty="0">
                <a:hlinkClick r:id="rId2"/>
              </a:rPr>
              <a:t>http://localhost:8501</a:t>
            </a:r>
            <a:r>
              <a:rPr lang="en-IN" dirty="0"/>
              <a:t>)</a:t>
            </a:r>
          </a:p>
          <a:p>
            <a:endParaRPr lang="en-IN" dirty="0"/>
          </a:p>
        </p:txBody>
      </p:sp>
      <p:pic>
        <p:nvPicPr>
          <p:cNvPr id="5" name="Picture 4">
            <a:extLst>
              <a:ext uri="{FF2B5EF4-FFF2-40B4-BE49-F238E27FC236}">
                <a16:creationId xmlns:a16="http://schemas.microsoft.com/office/drawing/2014/main" id="{60C79C4F-F0B3-FD72-CB79-4EE3A4F867AF}"/>
              </a:ext>
            </a:extLst>
          </p:cNvPr>
          <p:cNvPicPr>
            <a:picLocks noChangeAspect="1"/>
          </p:cNvPicPr>
          <p:nvPr/>
        </p:nvPicPr>
        <p:blipFill>
          <a:blip r:embed="rId3"/>
          <a:stretch>
            <a:fillRect/>
          </a:stretch>
        </p:blipFill>
        <p:spPr>
          <a:xfrm>
            <a:off x="1122107" y="2375360"/>
            <a:ext cx="7554345" cy="2275297"/>
          </a:xfrm>
          <a:prstGeom prst="rect">
            <a:avLst/>
          </a:prstGeom>
        </p:spPr>
      </p:pic>
      <p:pic>
        <p:nvPicPr>
          <p:cNvPr id="7" name="Picture 6">
            <a:extLst>
              <a:ext uri="{FF2B5EF4-FFF2-40B4-BE49-F238E27FC236}">
                <a16:creationId xmlns:a16="http://schemas.microsoft.com/office/drawing/2014/main" id="{338584FA-E380-4AFA-3164-F72EB25D4982}"/>
              </a:ext>
            </a:extLst>
          </p:cNvPr>
          <p:cNvPicPr>
            <a:picLocks noChangeAspect="1"/>
          </p:cNvPicPr>
          <p:nvPr/>
        </p:nvPicPr>
        <p:blipFill>
          <a:blip r:embed="rId4"/>
          <a:stretch>
            <a:fillRect/>
          </a:stretch>
        </p:blipFill>
        <p:spPr>
          <a:xfrm>
            <a:off x="1122107" y="5830702"/>
            <a:ext cx="8356190" cy="481198"/>
          </a:xfrm>
          <a:prstGeom prst="rect">
            <a:avLst/>
          </a:prstGeom>
        </p:spPr>
      </p:pic>
    </p:spTree>
    <p:extLst>
      <p:ext uri="{BB962C8B-B14F-4D97-AF65-F5344CB8AC3E}">
        <p14:creationId xmlns:p14="http://schemas.microsoft.com/office/powerpoint/2010/main" val="71272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AB55-6C33-810A-5064-322DBBF34364}"/>
              </a:ext>
            </a:extLst>
          </p:cNvPr>
          <p:cNvSpPr>
            <a:spLocks noGrp="1"/>
          </p:cNvSpPr>
          <p:nvPr>
            <p:ph type="title"/>
          </p:nvPr>
        </p:nvSpPr>
        <p:spPr/>
        <p:txBody>
          <a:bodyPr>
            <a:normAutofit/>
          </a:bodyPr>
          <a:lstStyle/>
          <a:p>
            <a:pPr algn="ctr"/>
            <a:r>
              <a:rPr lang="en-IN" b="1" dirty="0">
                <a:solidFill>
                  <a:srgbClr val="0070C0"/>
                </a:solidFill>
                <a:latin typeface="Times New Roman" panose="02020603050405020304" pitchFamily="18" charset="0"/>
                <a:cs typeface="Times New Roman" panose="02020603050405020304" pitchFamily="18" charset="0"/>
              </a:rPr>
              <a:t>Model Deployment – Globally – Part 1</a:t>
            </a:r>
          </a:p>
        </p:txBody>
      </p:sp>
      <p:sp>
        <p:nvSpPr>
          <p:cNvPr id="3" name="Content Placeholder 2">
            <a:extLst>
              <a:ext uri="{FF2B5EF4-FFF2-40B4-BE49-F238E27FC236}">
                <a16:creationId xmlns:a16="http://schemas.microsoft.com/office/drawing/2014/main" id="{75740610-1967-5F17-E08C-FD6F4C3ABA26}"/>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Here we will deploy our model globally, using GitHub and streamlit.</a:t>
            </a:r>
          </a:p>
          <a:p>
            <a:r>
              <a:rPr lang="en-IN" u="sng" dirty="0">
                <a:latin typeface="Times New Roman" panose="02020603050405020304" pitchFamily="18" charset="0"/>
                <a:cs typeface="Times New Roman" panose="02020603050405020304" pitchFamily="18" charset="0"/>
              </a:rPr>
              <a:t>Below are the steps to follow :</a:t>
            </a:r>
          </a:p>
          <a:p>
            <a:r>
              <a:rPr lang="en-US" dirty="0">
                <a:latin typeface="Times New Roman" panose="02020603050405020304" pitchFamily="18" charset="0"/>
                <a:cs typeface="Times New Roman" panose="02020603050405020304" pitchFamily="18" charset="0"/>
              </a:rPr>
              <a:t>Create a GitHub Account</a:t>
            </a:r>
          </a:p>
          <a:p>
            <a:r>
              <a:rPr lang="en-US" dirty="0">
                <a:latin typeface="Times New Roman" panose="02020603050405020304" pitchFamily="18" charset="0"/>
                <a:cs typeface="Times New Roman" panose="02020603050405020304" pitchFamily="18" charset="0"/>
              </a:rPr>
              <a:t>Upload your data files in GitHub by creating a repository</a:t>
            </a:r>
          </a:p>
          <a:p>
            <a:r>
              <a:rPr lang="en-US" dirty="0">
                <a:latin typeface="Times New Roman" panose="02020603050405020304" pitchFamily="18" charset="0"/>
                <a:cs typeface="Times New Roman" panose="02020603050405020304" pitchFamily="18" charset="0"/>
              </a:rPr>
              <a:t>Upload an additional file named requirements.txt, here you will need to add our libraries that will be required to run your file.</a:t>
            </a:r>
          </a:p>
          <a:p>
            <a:r>
              <a:rPr lang="en-US" dirty="0">
                <a:latin typeface="Times New Roman" panose="02020603050405020304" pitchFamily="18" charset="0"/>
                <a:cs typeface="Times New Roman" panose="02020603050405020304" pitchFamily="18" charset="0"/>
              </a:rPr>
              <a:t>Open streamlit web page &gt; share.streamlit.io</a:t>
            </a:r>
          </a:p>
          <a:p>
            <a:r>
              <a:rPr lang="en-US" dirty="0">
                <a:latin typeface="Times New Roman" panose="02020603050405020304" pitchFamily="18" charset="0"/>
                <a:cs typeface="Times New Roman" panose="02020603050405020304" pitchFamily="18" charset="0"/>
              </a:rPr>
              <a:t>Open/Link your Github account with Streamlit account</a:t>
            </a:r>
          </a:p>
          <a:p>
            <a:r>
              <a:rPr lang="en-US" dirty="0">
                <a:latin typeface="Times New Roman" panose="02020603050405020304" pitchFamily="18" charset="0"/>
                <a:cs typeface="Times New Roman" panose="02020603050405020304" pitchFamily="18" charset="0"/>
              </a:rPr>
              <a:t>Run streamlit/Deploy options to run the data file</a:t>
            </a:r>
          </a:p>
        </p:txBody>
      </p:sp>
    </p:spTree>
    <p:extLst>
      <p:ext uri="{BB962C8B-B14F-4D97-AF65-F5344CB8AC3E}">
        <p14:creationId xmlns:p14="http://schemas.microsoft.com/office/powerpoint/2010/main" val="3931010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9460D-269D-FE44-2B09-DF8DBBD680E5}"/>
              </a:ext>
            </a:extLst>
          </p:cNvPr>
          <p:cNvSpPr>
            <a:spLocks noGrp="1"/>
          </p:cNvSpPr>
          <p:nvPr>
            <p:ph idx="1"/>
          </p:nvPr>
        </p:nvSpPr>
        <p:spPr>
          <a:xfrm>
            <a:off x="499208" y="550606"/>
            <a:ext cx="10854592" cy="4063028"/>
          </a:xfrm>
        </p:spPr>
        <p:txBody>
          <a:bodyPr>
            <a:normAutofit/>
          </a:bodyPr>
          <a:lstStyle/>
          <a:p>
            <a:r>
              <a:rPr lang="en-IN" sz="2800" dirty="0"/>
              <a:t>Once you successfully select the repository&gt;give the branch&gt; .</a:t>
            </a:r>
            <a:r>
              <a:rPr lang="en-IN" sz="2800" dirty="0" err="1"/>
              <a:t>py</a:t>
            </a:r>
            <a:r>
              <a:rPr lang="en-IN" sz="2800" dirty="0"/>
              <a:t> file for model deployment.</a:t>
            </a:r>
          </a:p>
          <a:p>
            <a:r>
              <a:rPr lang="en-IN" sz="2800" dirty="0"/>
              <a:t>Click Deploy &gt; Your model is successfully deployed.</a:t>
            </a:r>
          </a:p>
          <a:p>
            <a:r>
              <a:rPr lang="en-IN" sz="2800" dirty="0"/>
              <a:t>Model Deployment Link –&gt; </a:t>
            </a:r>
            <a:r>
              <a:rPr lang="en-IN" sz="2800" dirty="0">
                <a:hlinkClick r:id="rId2">
                  <a:extLst>
                    <a:ext uri="{A12FA001-AC4F-418D-AE19-62706E023703}">
                      <ahyp:hlinkClr xmlns:ahyp="http://schemas.microsoft.com/office/drawing/2018/hyperlinkcolor" val="tx"/>
                    </a:ext>
                  </a:extLst>
                </a:hlinkClick>
              </a:rPr>
              <a:t>Access Churn Prediction</a:t>
            </a:r>
            <a:endParaRPr lang="en-IN" sz="2800" dirty="0"/>
          </a:p>
          <a:p>
            <a:pPr marL="0" indent="0">
              <a:buNone/>
            </a:pPr>
            <a:br>
              <a:rPr lang="en-IN" sz="2800" dirty="0"/>
            </a:br>
            <a:br>
              <a:rPr lang="en-IN" sz="2800" dirty="0"/>
            </a:br>
            <a:endParaRPr lang="en-IN" dirty="0"/>
          </a:p>
        </p:txBody>
      </p:sp>
      <p:pic>
        <p:nvPicPr>
          <p:cNvPr id="4" name="Picture 3">
            <a:extLst>
              <a:ext uri="{FF2B5EF4-FFF2-40B4-BE49-F238E27FC236}">
                <a16:creationId xmlns:a16="http://schemas.microsoft.com/office/drawing/2014/main" id="{EC1EF6B7-B68C-42D3-5D76-F3E09F89CEB5}"/>
              </a:ext>
            </a:extLst>
          </p:cNvPr>
          <p:cNvPicPr>
            <a:picLocks noChangeAspect="1"/>
          </p:cNvPicPr>
          <p:nvPr/>
        </p:nvPicPr>
        <p:blipFill>
          <a:blip r:embed="rId3"/>
          <a:stretch>
            <a:fillRect/>
          </a:stretch>
        </p:blipFill>
        <p:spPr>
          <a:xfrm>
            <a:off x="499208" y="2544326"/>
            <a:ext cx="5734444" cy="1657178"/>
          </a:xfrm>
          <a:prstGeom prst="rect">
            <a:avLst/>
          </a:prstGeom>
        </p:spPr>
      </p:pic>
      <p:pic>
        <p:nvPicPr>
          <p:cNvPr id="5" name="Content Placeholder 4">
            <a:extLst>
              <a:ext uri="{FF2B5EF4-FFF2-40B4-BE49-F238E27FC236}">
                <a16:creationId xmlns:a16="http://schemas.microsoft.com/office/drawing/2014/main" id="{5BFC74FE-64D7-D196-88E4-86161DA79080}"/>
              </a:ext>
            </a:extLst>
          </p:cNvPr>
          <p:cNvPicPr>
            <a:picLocks noChangeAspect="1"/>
          </p:cNvPicPr>
          <p:nvPr/>
        </p:nvPicPr>
        <p:blipFill>
          <a:blip r:embed="rId4"/>
          <a:stretch>
            <a:fillRect/>
          </a:stretch>
        </p:blipFill>
        <p:spPr>
          <a:xfrm>
            <a:off x="7059560" y="2495035"/>
            <a:ext cx="4756545" cy="3738664"/>
          </a:xfrm>
          <a:prstGeom prst="rect">
            <a:avLst/>
          </a:prstGeom>
        </p:spPr>
      </p:pic>
      <p:pic>
        <p:nvPicPr>
          <p:cNvPr id="9" name="Picture 8">
            <a:extLst>
              <a:ext uri="{FF2B5EF4-FFF2-40B4-BE49-F238E27FC236}">
                <a16:creationId xmlns:a16="http://schemas.microsoft.com/office/drawing/2014/main" id="{FB6A9D1D-FD92-5067-6727-AA286AEB9183}"/>
              </a:ext>
            </a:extLst>
          </p:cNvPr>
          <p:cNvPicPr>
            <a:picLocks noChangeAspect="1"/>
          </p:cNvPicPr>
          <p:nvPr/>
        </p:nvPicPr>
        <p:blipFill>
          <a:blip r:embed="rId5"/>
          <a:stretch>
            <a:fillRect/>
          </a:stretch>
        </p:blipFill>
        <p:spPr>
          <a:xfrm>
            <a:off x="499208" y="4433397"/>
            <a:ext cx="6422701" cy="1588148"/>
          </a:xfrm>
          <a:prstGeom prst="rect">
            <a:avLst/>
          </a:prstGeom>
        </p:spPr>
      </p:pic>
    </p:spTree>
    <p:extLst>
      <p:ext uri="{BB962C8B-B14F-4D97-AF65-F5344CB8AC3E}">
        <p14:creationId xmlns:p14="http://schemas.microsoft.com/office/powerpoint/2010/main" val="2731319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24D2-442D-CFE7-8559-381AAA8C2319}"/>
              </a:ext>
            </a:extLst>
          </p:cNvPr>
          <p:cNvSpPr>
            <a:spLocks noGrp="1"/>
          </p:cNvSpPr>
          <p:nvPr>
            <p:ph type="title"/>
          </p:nvPr>
        </p:nvSpPr>
        <p:spPr>
          <a:xfrm>
            <a:off x="533400" y="2613025"/>
            <a:ext cx="10515600" cy="1325563"/>
          </a:xfrm>
        </p:spPr>
        <p:txBody>
          <a:bodyPr>
            <a:normAutofit/>
          </a:bodyPr>
          <a:lstStyle/>
          <a:p>
            <a:pPr algn="ctr"/>
            <a:r>
              <a:rPr lang="en-IN" sz="6600" b="1" dirty="0">
                <a:solidFill>
                  <a:srgbClr val="FFC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264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1970-6203-51CD-06CE-FC245A09B09B}"/>
              </a:ext>
            </a:extLst>
          </p:cNvPr>
          <p:cNvSpPr>
            <a:spLocks noGrp="1"/>
          </p:cNvSpPr>
          <p:nvPr>
            <p:ph type="title"/>
          </p:nvPr>
        </p:nvSpPr>
        <p:spPr>
          <a:xfrm>
            <a:off x="838200" y="365125"/>
            <a:ext cx="10515600" cy="885451"/>
          </a:xfrm>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Objectives of the Project</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B5E16E-C418-73D2-359B-AC3FE92F1C79}"/>
              </a:ext>
            </a:extLst>
          </p:cNvPr>
          <p:cNvSpPr>
            <a:spLocks noGrp="1"/>
          </p:cNvSpPr>
          <p:nvPr>
            <p:ph idx="1"/>
          </p:nvPr>
        </p:nvSpPr>
        <p:spPr>
          <a:xfrm>
            <a:off x="161365" y="1143000"/>
            <a:ext cx="11192435" cy="5033963"/>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predict Customer churn.</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Highlighting the main variables/factors influencing Customer churn.</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Using various ML algorithms to build prediction models, evaluate the accuracy for each model and performance of the models.</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Finding out the best model for our business case and provide executive summary.</a:t>
            </a:r>
          </a:p>
        </p:txBody>
      </p:sp>
    </p:spTree>
    <p:extLst>
      <p:ext uri="{BB962C8B-B14F-4D97-AF65-F5344CB8AC3E}">
        <p14:creationId xmlns:p14="http://schemas.microsoft.com/office/powerpoint/2010/main" val="234728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030EBA-F6B2-075A-1CB6-B70CE5A39595}"/>
              </a:ext>
            </a:extLst>
          </p:cNvPr>
          <p:cNvSpPr>
            <a:spLocks noGrp="1"/>
          </p:cNvSpPr>
          <p:nvPr>
            <p:ph type="title"/>
          </p:nvPr>
        </p:nvSpPr>
        <p:spPr>
          <a:xfrm>
            <a:off x="804672" y="98475"/>
            <a:ext cx="5157216" cy="1364565"/>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9D670183-F6F6-DBEF-EDE5-69E5F2AD25A1}"/>
              </a:ext>
            </a:extLst>
          </p:cNvPr>
          <p:cNvSpPr>
            <a:spLocks noGrp="1"/>
          </p:cNvSpPr>
          <p:nvPr>
            <p:ph idx="1"/>
          </p:nvPr>
        </p:nvSpPr>
        <p:spPr>
          <a:xfrm>
            <a:off x="804672" y="2121763"/>
            <a:ext cx="5291328" cy="3773010"/>
          </a:xfrm>
        </p:spPr>
        <p:txBody>
          <a:bodyPr>
            <a:normAutofit/>
          </a:bodyPr>
          <a:lstStyle/>
          <a:p>
            <a:r>
              <a:rPr lang="en-IN" sz="2000" dirty="0">
                <a:latin typeface="Times New Roman" panose="02020603050405020304" pitchFamily="18" charset="0"/>
                <a:cs typeface="Times New Roman" panose="02020603050405020304" pitchFamily="18" charset="0"/>
              </a:rPr>
              <a:t>Source of data is in csv format.</a:t>
            </a:r>
          </a:p>
          <a:p>
            <a:r>
              <a:rPr lang="en-IN" sz="2000" dirty="0">
                <a:latin typeface="Times New Roman" panose="02020603050405020304" pitchFamily="18" charset="0"/>
                <a:cs typeface="Times New Roman" panose="02020603050405020304" pitchFamily="18" charset="0"/>
              </a:rPr>
              <a:t>Dataset contains 3,333 rows and 19 columns.</a:t>
            </a:r>
          </a:p>
          <a:p>
            <a:r>
              <a:rPr lang="en-IN" sz="2000" dirty="0">
                <a:latin typeface="Times New Roman" panose="02020603050405020304" pitchFamily="18" charset="0"/>
                <a:cs typeface="Times New Roman" panose="02020603050405020304" pitchFamily="18" charset="0"/>
              </a:rPr>
              <a:t>There is no missing values in the dataset given to us.</a:t>
            </a:r>
          </a:p>
          <a:p>
            <a:r>
              <a:rPr lang="en-IN" sz="2000" dirty="0">
                <a:latin typeface="Times New Roman" panose="02020603050405020304" pitchFamily="18" charset="0"/>
                <a:cs typeface="Times New Roman" panose="02020603050405020304" pitchFamily="18" charset="0"/>
              </a:rPr>
              <a:t>Churn status is the variable which notifies that the particular customer has churned or not. And we have to develop different models and from that choose the best model which is giving correct prediction to the variable.</a:t>
            </a:r>
          </a:p>
          <a:p>
            <a:endParaRPr lang="en-IN" sz="2000" dirty="0">
              <a:latin typeface="Times New Roman" panose="02020603050405020304" pitchFamily="18" charset="0"/>
              <a:cs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C8DAA05E-F3B6-480E-CFDF-8514AC0C3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941" y="471185"/>
            <a:ext cx="4410635" cy="6050639"/>
          </a:xfrm>
          <a:prstGeom prst="rect">
            <a:avLst/>
          </a:prstGeom>
        </p:spPr>
      </p:pic>
    </p:spTree>
    <p:extLst>
      <p:ext uri="{BB962C8B-B14F-4D97-AF65-F5344CB8AC3E}">
        <p14:creationId xmlns:p14="http://schemas.microsoft.com/office/powerpoint/2010/main" val="228328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F0E8-15C1-6085-8119-1EFD3F3ADD13}"/>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Model Building Steps</a:t>
            </a:r>
          </a:p>
        </p:txBody>
      </p:sp>
      <p:pic>
        <p:nvPicPr>
          <p:cNvPr id="4" name="Picture 3">
            <a:extLst>
              <a:ext uri="{FF2B5EF4-FFF2-40B4-BE49-F238E27FC236}">
                <a16:creationId xmlns:a16="http://schemas.microsoft.com/office/drawing/2014/main" id="{8D22CB5F-2118-D25A-3E8A-39FDC1771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76" y="1869141"/>
            <a:ext cx="11017624" cy="4519019"/>
          </a:xfrm>
          <a:prstGeom prst="rect">
            <a:avLst/>
          </a:prstGeom>
        </p:spPr>
      </p:pic>
    </p:spTree>
    <p:extLst>
      <p:ext uri="{BB962C8B-B14F-4D97-AF65-F5344CB8AC3E}">
        <p14:creationId xmlns:p14="http://schemas.microsoft.com/office/powerpoint/2010/main" val="12992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34A3-75D8-2954-FDC4-7289AFA9315B}"/>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C8BEE4B-9D20-2223-D7BB-6E1296EDB255}"/>
              </a:ext>
            </a:extLst>
          </p:cNvPr>
          <p:cNvSpPr>
            <a:spLocks noGrp="1"/>
          </p:cNvSpPr>
          <p:nvPr>
            <p:ph idx="1"/>
          </p:nvPr>
        </p:nvSpPr>
        <p:spPr>
          <a:xfrm>
            <a:off x="309282" y="681038"/>
            <a:ext cx="11044518" cy="6029044"/>
          </a:xfrm>
        </p:spPr>
        <p:txBody>
          <a:bodyPr>
            <a:normAutofit lnSpcReduction="10000"/>
          </a:bodyPr>
          <a:lstStyle/>
          <a:p>
            <a:pPr algn="ctr"/>
            <a:r>
              <a:rPr lang="en-IN" b="1" dirty="0">
                <a:solidFill>
                  <a:srgbClr val="0070C0"/>
                </a:solidFill>
                <a:latin typeface="Times New Roman" panose="02020603050405020304" pitchFamily="18" charset="0"/>
                <a:cs typeface="Times New Roman" panose="02020603050405020304" pitchFamily="18" charset="0"/>
              </a:rPr>
              <a:t>Define problem</a:t>
            </a:r>
          </a:p>
          <a:p>
            <a:pPr algn="ctr"/>
            <a:endParaRPr lang="en-IN" sz="3200" b="1"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this project, we will be addressing customer churn problem of fictitious telecom company. It has provided us the usage pattern of 3,333 customers over a period of a time and also provided us that the particular customer is churned or not.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Utilizing the input data what we got, we have to build a model which can be predicted that the customer is going to be churned or not well in advance.</a:t>
            </a:r>
            <a:r>
              <a:rPr lang="en-IN" sz="24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lgn="ctr"/>
            <a:r>
              <a:rPr lang="en-IN" b="1" dirty="0">
                <a:solidFill>
                  <a:srgbClr val="0070C0"/>
                </a:solidFill>
                <a:latin typeface="Times New Roman" panose="02020603050405020304" pitchFamily="18" charset="0"/>
                <a:cs typeface="Times New Roman" panose="02020603050405020304" pitchFamily="18" charset="0"/>
              </a:rPr>
              <a:t>Perform EDA</a:t>
            </a:r>
          </a:p>
          <a:p>
            <a:pPr algn="ctr"/>
            <a:endParaRPr lang="en-IN" b="1"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have to perform EDA(Exploratory Data Analysis) to understand the data in better manner and its problem. Understanding how the data and its feature are interrelated and correlated, evaluate the presence of outliers in the data and its effects. We will be using different types of box plots and bar plots so that to understand what are the features which majorly impact on our outcome variable ‘churn’ .</a:t>
            </a:r>
          </a:p>
        </p:txBody>
      </p:sp>
    </p:spTree>
    <p:extLst>
      <p:ext uri="{BB962C8B-B14F-4D97-AF65-F5344CB8AC3E}">
        <p14:creationId xmlns:p14="http://schemas.microsoft.com/office/powerpoint/2010/main" val="397017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3A84-5CE5-C027-425B-68F211EB9BAA}"/>
              </a:ext>
            </a:extLst>
          </p:cNvPr>
          <p:cNvSpPr>
            <a:spLocks noGrp="1"/>
          </p:cNvSpPr>
          <p:nvPr>
            <p:ph type="title"/>
          </p:nvPr>
        </p:nvSpPr>
        <p:spPr>
          <a:xfrm>
            <a:off x="838200" y="1"/>
            <a:ext cx="10515600" cy="1344705"/>
          </a:xfrm>
        </p:spPr>
        <p:txBody>
          <a:bodyPr/>
          <a:lstStyle/>
          <a:p>
            <a:pPr algn="ctr"/>
            <a:r>
              <a:rPr lang="en-IN" sz="4400" b="1" dirty="0">
                <a:solidFill>
                  <a:srgbClr val="7030A0"/>
                </a:solidFill>
                <a:latin typeface="Times New Roman" panose="02020603050405020304" pitchFamily="18" charset="0"/>
                <a:cs typeface="Times New Roman" panose="02020603050405020304" pitchFamily="18" charset="0"/>
              </a:rPr>
              <a:t>Exploratory Data Analysis (EDA)</a:t>
            </a:r>
            <a:r>
              <a:rPr lang="en-IN"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9A6FF671-0C67-1CBD-6729-36E76974FF64}"/>
              </a:ext>
            </a:extLst>
          </p:cNvPr>
          <p:cNvSpPr>
            <a:spLocks noGrp="1"/>
          </p:cNvSpPr>
          <p:nvPr>
            <p:ph idx="1"/>
          </p:nvPr>
        </p:nvSpPr>
        <p:spPr>
          <a:xfrm>
            <a:off x="228599" y="954741"/>
            <a:ext cx="11792427" cy="5903258"/>
          </a:xfrm>
        </p:spPr>
        <p:txBody>
          <a:bodyPr>
            <a:normAutofit/>
          </a:bodyPr>
          <a:lstStyle/>
          <a:p>
            <a:pPr algn="ctr"/>
            <a:endParaRPr lang="en-IN" sz="3200" b="1" dirty="0">
              <a:solidFill>
                <a:srgbClr val="FFC000"/>
              </a:solidFill>
            </a:endParaRPr>
          </a:p>
          <a:p>
            <a:pPr algn="ctr"/>
            <a:r>
              <a:rPr lang="en-IN" sz="3200" b="1" dirty="0">
                <a:solidFill>
                  <a:srgbClr val="FFC000"/>
                </a:solidFill>
              </a:rPr>
              <a:t>Bar Graph</a:t>
            </a:r>
          </a:p>
          <a:p>
            <a:pPr marL="0" indent="0" algn="ctr">
              <a:buNone/>
            </a:pPr>
            <a:r>
              <a:rPr lang="en-IN" sz="2400" b="1" dirty="0">
                <a:solidFill>
                  <a:srgbClr val="FFC000"/>
                </a:solidFill>
              </a:rPr>
              <a:t>                                                                         </a:t>
            </a:r>
          </a:p>
          <a:p>
            <a:pPr marL="0" indent="0" algn="ctr">
              <a:buNone/>
            </a:pPr>
            <a:r>
              <a:rPr lang="en-IN" sz="2400" b="1" dirty="0">
                <a:solidFill>
                  <a:srgbClr val="FFC000"/>
                </a:solidFill>
              </a:rPr>
              <a:t>                                                                                     </a:t>
            </a:r>
            <a:r>
              <a:rPr lang="en-IN" sz="2400" b="1" dirty="0"/>
              <a:t>It shows that 85% of the users from the             </a:t>
            </a:r>
          </a:p>
          <a:p>
            <a:pPr marL="0" indent="0" algn="ctr">
              <a:buNone/>
            </a:pPr>
            <a:r>
              <a:rPr lang="en-IN" sz="2400" b="1" dirty="0"/>
              <a:t>                                                                                        telecom company will be continuing their    </a:t>
            </a:r>
          </a:p>
          <a:p>
            <a:pPr marL="0" indent="0" algn="ctr">
              <a:buNone/>
            </a:pPr>
            <a:r>
              <a:rPr lang="en-IN" sz="2400" b="1" dirty="0"/>
              <a:t>                                                        service In the company.</a:t>
            </a:r>
          </a:p>
          <a:p>
            <a:pPr marL="0" indent="0" algn="ctr">
              <a:buNone/>
            </a:pPr>
            <a:endParaRPr lang="en-IN" sz="2400" b="1" dirty="0"/>
          </a:p>
          <a:p>
            <a:pPr marL="0" indent="0" algn="ctr">
              <a:buNone/>
            </a:pPr>
            <a:r>
              <a:rPr lang="en-IN" sz="2400" b="1" dirty="0"/>
              <a:t>                                                 Not Churn =2850</a:t>
            </a:r>
          </a:p>
          <a:p>
            <a:pPr marL="0" indent="0" algn="ctr">
              <a:buNone/>
            </a:pPr>
            <a:r>
              <a:rPr lang="en-IN" sz="2400" b="1" dirty="0"/>
              <a:t>                                       Churn =483</a:t>
            </a:r>
          </a:p>
          <a:p>
            <a:pPr algn="ctr"/>
            <a:endParaRPr lang="en-IN" sz="2400" b="1" dirty="0">
              <a:solidFill>
                <a:srgbClr val="FFC000"/>
              </a:solidFill>
            </a:endParaRPr>
          </a:p>
          <a:p>
            <a:pPr algn="ctr"/>
            <a:endParaRPr lang="en-IN" sz="3200" b="1" dirty="0">
              <a:solidFill>
                <a:srgbClr val="FFC000"/>
              </a:solidFill>
            </a:endParaRPr>
          </a:p>
        </p:txBody>
      </p:sp>
      <p:pic>
        <p:nvPicPr>
          <p:cNvPr id="5" name="Picture 4" descr="Chart, bar chart&#10;&#10;Description automatically generated">
            <a:extLst>
              <a:ext uri="{FF2B5EF4-FFF2-40B4-BE49-F238E27FC236}">
                <a16:creationId xmlns:a16="http://schemas.microsoft.com/office/drawing/2014/main" id="{AEB3587F-725F-0843-B226-A43B7B712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299447"/>
            <a:ext cx="5117124" cy="4558553"/>
          </a:xfrm>
          <a:prstGeom prst="rect">
            <a:avLst/>
          </a:prstGeom>
        </p:spPr>
      </p:pic>
    </p:spTree>
    <p:extLst>
      <p:ext uri="{BB962C8B-B14F-4D97-AF65-F5344CB8AC3E}">
        <p14:creationId xmlns:p14="http://schemas.microsoft.com/office/powerpoint/2010/main" val="295350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EB98D-60DE-F42D-5E0C-DC5AA90927AD}"/>
              </a:ext>
            </a:extLst>
          </p:cNvPr>
          <p:cNvSpPr>
            <a:spLocks noGrp="1"/>
          </p:cNvSpPr>
          <p:nvPr>
            <p:ph type="title"/>
          </p:nvPr>
        </p:nvSpPr>
        <p:spPr>
          <a:xfrm>
            <a:off x="950976" y="364885"/>
            <a:ext cx="5374494" cy="1181527"/>
          </a:xfrm>
        </p:spPr>
        <p:txBody>
          <a:bodyPr vert="horz" lIns="91440" tIns="45720" rIns="91440" bIns="45720" rtlCol="0" anchor="ctr">
            <a:normAutofit/>
          </a:bodyPr>
          <a:lstStyle/>
          <a:p>
            <a:pPr algn="ctr"/>
            <a:r>
              <a:rPr lang="en-US" sz="4400" b="1" dirty="0">
                <a:solidFill>
                  <a:srgbClr val="FFFF00"/>
                </a:solidFill>
                <a:latin typeface="Times New Roman" panose="02020603050405020304" pitchFamily="18" charset="0"/>
                <a:cs typeface="Times New Roman" panose="02020603050405020304" pitchFamily="18" charset="0"/>
              </a:rPr>
              <a:t>Box Plot</a:t>
            </a:r>
          </a:p>
        </p:txBody>
      </p:sp>
      <p:sp>
        <p:nvSpPr>
          <p:cNvPr id="4" name="Text Placeholder 3">
            <a:extLst>
              <a:ext uri="{FF2B5EF4-FFF2-40B4-BE49-F238E27FC236}">
                <a16:creationId xmlns:a16="http://schemas.microsoft.com/office/drawing/2014/main" id="{54A0CD79-5BE3-51C0-E0F8-5A07F996D538}"/>
              </a:ext>
            </a:extLst>
          </p:cNvPr>
          <p:cNvSpPr>
            <a:spLocks noGrp="1"/>
          </p:cNvSpPr>
          <p:nvPr>
            <p:ph type="body" sz="half" idx="2"/>
          </p:nvPr>
        </p:nvSpPr>
        <p:spPr>
          <a:xfrm>
            <a:off x="699247" y="1371600"/>
            <a:ext cx="5626223" cy="4483290"/>
          </a:xfrm>
        </p:spPr>
        <p:txBody>
          <a:bodyPr vert="horz" lIns="91440" tIns="45720" rIns="91440" bIns="45720" rtlCol="0">
            <a:normAutofit/>
          </a:bodyPr>
          <a:lstStyle/>
          <a:p>
            <a:pPr indent="-2286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We found that they are outliers in existing data set which means that they are out of the whisker's lengths(Upper &amp; Lower). An outlier is an observation that is numerically distant from  the rest of the data.</a:t>
            </a:r>
          </a:p>
          <a:p>
            <a:pPr indent="-2286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By applying Boxplot, we can find out that how many outliers are there in the data set.</a:t>
            </a:r>
          </a:p>
          <a:p>
            <a:pPr indent="-2286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By doing this we have found that there 230 outliers in the dataset.</a:t>
            </a:r>
            <a:endParaRPr lang="en-US" sz="2200" dirty="0">
              <a:solidFill>
                <a:schemeClr val="bg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2200" dirty="0">
              <a:solidFill>
                <a:schemeClr val="bg1"/>
              </a:solidFill>
            </a:endParaRPr>
          </a:p>
        </p:txBody>
      </p:sp>
      <p:pic>
        <p:nvPicPr>
          <p:cNvPr id="10" name="Picture 9" descr="Chart, box and whisker chart&#10;&#10;Description automatically generated">
            <a:extLst>
              <a:ext uri="{FF2B5EF4-FFF2-40B4-BE49-F238E27FC236}">
                <a16:creationId xmlns:a16="http://schemas.microsoft.com/office/drawing/2014/main" id="{22706644-0D4E-C522-6528-F7AE7EF6F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667" y="267286"/>
            <a:ext cx="4793803" cy="3101607"/>
          </a:xfrm>
          <a:prstGeom prst="rect">
            <a:avLst/>
          </a:prstGeom>
        </p:spPr>
      </p:pic>
      <p:pic>
        <p:nvPicPr>
          <p:cNvPr id="8" name="Content Placeholder 7" descr="Chart, box and whisker chart&#10;&#10;Description automatically generated">
            <a:extLst>
              <a:ext uri="{FF2B5EF4-FFF2-40B4-BE49-F238E27FC236}">
                <a16:creationId xmlns:a16="http://schemas.microsoft.com/office/drawing/2014/main" id="{A40F557B-3EE2-BDF3-25A6-6B034D7879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49667" y="3489108"/>
            <a:ext cx="4793803" cy="3207114"/>
          </a:xfrm>
          <a:prstGeom prst="rect">
            <a:avLst/>
          </a:prstGeom>
        </p:spPr>
      </p:pic>
    </p:spTree>
    <p:extLst>
      <p:ext uri="{BB962C8B-B14F-4D97-AF65-F5344CB8AC3E}">
        <p14:creationId xmlns:p14="http://schemas.microsoft.com/office/powerpoint/2010/main" val="369172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1F6472-5581-B182-DD62-5A58B0825C5D}"/>
              </a:ext>
            </a:extLst>
          </p:cNvPr>
          <p:cNvSpPr>
            <a:spLocks noGrp="1"/>
          </p:cNvSpPr>
          <p:nvPr>
            <p:ph type="title"/>
          </p:nvPr>
        </p:nvSpPr>
        <p:spPr>
          <a:xfrm>
            <a:off x="838200" y="211015"/>
            <a:ext cx="3739341" cy="1125416"/>
          </a:xfrm>
        </p:spPr>
        <p:txBody>
          <a:bodyPr vert="horz" lIns="91440" tIns="45720" rIns="91440" bIns="45720" rtlCol="0" anchor="ctr">
            <a:normAutofit/>
          </a:bodyPr>
          <a:lstStyle/>
          <a:p>
            <a:pPr algn="ctr"/>
            <a:r>
              <a:rPr lang="en-US" sz="4400" kern="1200" dirty="0">
                <a:solidFill>
                  <a:srgbClr val="FF0000"/>
                </a:solidFill>
                <a:latin typeface="Times New Roman" panose="02020603050405020304" pitchFamily="18" charset="0"/>
                <a:cs typeface="Times New Roman" panose="02020603050405020304" pitchFamily="18" charset="0"/>
              </a:rPr>
              <a:t>Heat Map</a:t>
            </a:r>
          </a:p>
        </p:txBody>
      </p:sp>
      <p:sp>
        <p:nvSpPr>
          <p:cNvPr id="4" name="Text Placeholder 3">
            <a:extLst>
              <a:ext uri="{FF2B5EF4-FFF2-40B4-BE49-F238E27FC236}">
                <a16:creationId xmlns:a16="http://schemas.microsoft.com/office/drawing/2014/main" id="{7592005F-2DC0-80BC-FC28-814EE3120F5C}"/>
              </a:ext>
            </a:extLst>
          </p:cNvPr>
          <p:cNvSpPr>
            <a:spLocks noGrp="1"/>
          </p:cNvSpPr>
          <p:nvPr>
            <p:ph type="body" sz="half" idx="2"/>
          </p:nvPr>
        </p:nvSpPr>
        <p:spPr>
          <a:xfrm>
            <a:off x="295422" y="1547446"/>
            <a:ext cx="4543864" cy="4555242"/>
          </a:xfrm>
        </p:spPr>
        <p:txBody>
          <a:bodyPr vert="horz" lIns="91440" tIns="45720" rIns="91440" bIns="45720" rtlCol="0">
            <a:normAutofit/>
          </a:bodyPr>
          <a:lstStyle/>
          <a:p>
            <a:pPr marL="1143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Heat map is a two-dimensional tabular representation of data with a range of values represented by different colors. Each squares shows the correlation between the variables on each x-axis.</a:t>
            </a:r>
          </a:p>
          <a:p>
            <a:pPr marL="1143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correlation ranges from -1 to +1.</a:t>
            </a:r>
          </a:p>
          <a:p>
            <a:pPr marL="1143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6" name="Picture Placeholder 5" descr="A picture containing qr code&#10;&#10;Description automatically generated">
            <a:extLst>
              <a:ext uri="{FF2B5EF4-FFF2-40B4-BE49-F238E27FC236}">
                <a16:creationId xmlns:a16="http://schemas.microsoft.com/office/drawing/2014/main" id="{900D8107-6F71-2051-6F56-F58FD11BCF8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57" r="1357"/>
          <a:stretch>
            <a:fillRect/>
          </a:stretch>
        </p:blipFill>
        <p:spPr>
          <a:xfrm>
            <a:off x="5445457" y="886722"/>
            <a:ext cx="6315134" cy="4982077"/>
          </a:xfrm>
          <a:prstGeom prst="rect">
            <a:avLst/>
          </a:prstGeom>
        </p:spPr>
      </p:pic>
    </p:spTree>
    <p:extLst>
      <p:ext uri="{BB962C8B-B14F-4D97-AF65-F5344CB8AC3E}">
        <p14:creationId xmlns:p14="http://schemas.microsoft.com/office/powerpoint/2010/main" val="3664018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1602</Words>
  <Application>Microsoft Office PowerPoint</Application>
  <PresentationFormat>Widescreen</PresentationFormat>
  <Paragraphs>279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Tahoma</vt:lpstr>
      <vt:lpstr>Times New Roman</vt:lpstr>
      <vt:lpstr>Wingdings</vt:lpstr>
      <vt:lpstr>Office Theme</vt:lpstr>
      <vt:lpstr>   </vt:lpstr>
      <vt:lpstr>Introduction</vt:lpstr>
      <vt:lpstr>Objectives of the Project</vt:lpstr>
      <vt:lpstr>Dataset Description</vt:lpstr>
      <vt:lpstr>Model Building Steps</vt:lpstr>
      <vt:lpstr>PowerPoint Presentation</vt:lpstr>
      <vt:lpstr>Exploratory Data Analysis (EDA) </vt:lpstr>
      <vt:lpstr>Box Plot</vt:lpstr>
      <vt:lpstr>Heat Map</vt:lpstr>
      <vt:lpstr>     Scatter Plot</vt:lpstr>
      <vt:lpstr>Histogram</vt:lpstr>
      <vt:lpstr>Handling with the Outliers</vt:lpstr>
      <vt:lpstr>Accuracy of various models</vt:lpstr>
      <vt:lpstr>KNN</vt:lpstr>
      <vt:lpstr>Decision Tree Classifier</vt:lpstr>
      <vt:lpstr>Decision Tree Classifier (Entropy)</vt:lpstr>
      <vt:lpstr>Random Forest Classifier</vt:lpstr>
      <vt:lpstr>Random Forest Classifier (Gini)</vt:lpstr>
      <vt:lpstr>Random Forest Classifier (Entropy)</vt:lpstr>
      <vt:lpstr>Gradient Boosting Classifier </vt:lpstr>
      <vt:lpstr>ADA Boost Classifier </vt:lpstr>
      <vt:lpstr>XGBoost Classifier</vt:lpstr>
      <vt:lpstr>Selecting the best model</vt:lpstr>
      <vt:lpstr>Model Deployment using Random Forest</vt:lpstr>
      <vt:lpstr>Model Deployment – Locally – Part 1</vt:lpstr>
      <vt:lpstr>Model Deployment – Locally – Part 2</vt:lpstr>
      <vt:lpstr>Model Deployment – Globally – Part 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sai kiran</dc:creator>
  <cp:lastModifiedBy>sai kiran</cp:lastModifiedBy>
  <cp:revision>6</cp:revision>
  <dcterms:created xsi:type="dcterms:W3CDTF">2023-01-07T09:45:03Z</dcterms:created>
  <dcterms:modified xsi:type="dcterms:W3CDTF">2023-01-09T10:17:17Z</dcterms:modified>
</cp:coreProperties>
</file>