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C726DB-C048-4B22-A8F2-D91FB8CEB9D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312F167-CDD9-427D-8CD5-E758BE7B2CE6}">
      <dgm:prSet/>
      <dgm:spPr/>
      <dgm:t>
        <a:bodyPr/>
        <a:lstStyle/>
        <a:p>
          <a:r>
            <a:rPr lang="fr-FR"/>
            <a:t>Crash boursier de 1929</a:t>
          </a:r>
          <a:endParaRPr lang="en-US"/>
        </a:p>
      </dgm:t>
    </dgm:pt>
    <dgm:pt modelId="{3B71DF7A-1B68-43BE-B490-DF8B98FC598A}" type="parTrans" cxnId="{357325F5-C5A7-4B0E-B05B-17E537B417B2}">
      <dgm:prSet/>
      <dgm:spPr/>
      <dgm:t>
        <a:bodyPr/>
        <a:lstStyle/>
        <a:p>
          <a:endParaRPr lang="en-US"/>
        </a:p>
      </dgm:t>
    </dgm:pt>
    <dgm:pt modelId="{8A899482-4F81-4582-AA4D-9A7F9FF08B98}" type="sibTrans" cxnId="{357325F5-C5A7-4B0E-B05B-17E537B417B2}">
      <dgm:prSet/>
      <dgm:spPr/>
      <dgm:t>
        <a:bodyPr/>
        <a:lstStyle/>
        <a:p>
          <a:endParaRPr lang="en-US"/>
        </a:p>
      </dgm:t>
    </dgm:pt>
    <dgm:pt modelId="{EF04110B-D3CB-454B-986E-49049ED02418}">
      <dgm:prSet/>
      <dgm:spPr/>
      <dgm:t>
        <a:bodyPr/>
        <a:lstStyle/>
        <a:p>
          <a:r>
            <a:rPr lang="fr-FR"/>
            <a:t>Cette crise a eu un fort impact a l’échelle mondiale et ses conséquences ont perduré jusqu’à la deuxième guerre</a:t>
          </a:r>
          <a:endParaRPr lang="en-US"/>
        </a:p>
      </dgm:t>
    </dgm:pt>
    <dgm:pt modelId="{24A65F49-4C7B-4C66-A58F-3D29949778A4}" type="parTrans" cxnId="{C7F652FA-F02E-4E8A-9E4B-74E8D847CE96}">
      <dgm:prSet/>
      <dgm:spPr/>
      <dgm:t>
        <a:bodyPr/>
        <a:lstStyle/>
        <a:p>
          <a:endParaRPr lang="en-US"/>
        </a:p>
      </dgm:t>
    </dgm:pt>
    <dgm:pt modelId="{D2B9929D-CCFC-4F51-8AA0-5ABE47FB6CBD}" type="sibTrans" cxnId="{C7F652FA-F02E-4E8A-9E4B-74E8D847CE96}">
      <dgm:prSet/>
      <dgm:spPr/>
      <dgm:t>
        <a:bodyPr/>
        <a:lstStyle/>
        <a:p>
          <a:endParaRPr lang="en-US"/>
        </a:p>
      </dgm:t>
    </dgm:pt>
    <dgm:pt modelId="{57A8DE99-D280-4F8C-A0A3-36E0F43B20A0}">
      <dgm:prSet/>
      <dgm:spPr/>
      <dgm:t>
        <a:bodyPr/>
        <a:lstStyle/>
        <a:p>
          <a:r>
            <a:rPr lang="fr-FR"/>
            <a:t>Le secteur bancaire français est réputé pour avoir mieux résisté que les autres</a:t>
          </a:r>
          <a:endParaRPr lang="en-US"/>
        </a:p>
      </dgm:t>
    </dgm:pt>
    <dgm:pt modelId="{E5F45FC0-F811-4A67-8F88-58CCED3B5B32}" type="parTrans" cxnId="{F9133ACA-F9EC-4000-866B-45E5EF3CE9A2}">
      <dgm:prSet/>
      <dgm:spPr/>
      <dgm:t>
        <a:bodyPr/>
        <a:lstStyle/>
        <a:p>
          <a:endParaRPr lang="en-US"/>
        </a:p>
      </dgm:t>
    </dgm:pt>
    <dgm:pt modelId="{5FAC55F6-B25E-45AE-AD4B-3FE27AD58E79}" type="sibTrans" cxnId="{F9133ACA-F9EC-4000-866B-45E5EF3CE9A2}">
      <dgm:prSet/>
      <dgm:spPr/>
      <dgm:t>
        <a:bodyPr/>
        <a:lstStyle/>
        <a:p>
          <a:endParaRPr lang="en-US"/>
        </a:p>
      </dgm:t>
    </dgm:pt>
    <dgm:pt modelId="{13CC89D4-05AF-46A9-AE09-67BCE900600F}">
      <dgm:prSet/>
      <dgm:spPr/>
      <dgm:t>
        <a:bodyPr/>
        <a:lstStyle/>
        <a:p>
          <a:r>
            <a:rPr lang="fr-FR"/>
            <a:t>L’analyse du secteur bancaire français présente donc un fort intérêt</a:t>
          </a:r>
          <a:endParaRPr lang="en-US"/>
        </a:p>
      </dgm:t>
    </dgm:pt>
    <dgm:pt modelId="{BB0E5500-519D-4BA4-9F83-CD85D24F3921}" type="parTrans" cxnId="{20CF3C4F-0B8E-41A7-876B-318AD88E6280}">
      <dgm:prSet/>
      <dgm:spPr/>
      <dgm:t>
        <a:bodyPr/>
        <a:lstStyle/>
        <a:p>
          <a:endParaRPr lang="en-US"/>
        </a:p>
      </dgm:t>
    </dgm:pt>
    <dgm:pt modelId="{0B9DAD15-D621-48BA-BF1A-2E8A82564935}" type="sibTrans" cxnId="{20CF3C4F-0B8E-41A7-876B-318AD88E6280}">
      <dgm:prSet/>
      <dgm:spPr/>
      <dgm:t>
        <a:bodyPr/>
        <a:lstStyle/>
        <a:p>
          <a:endParaRPr lang="en-US"/>
        </a:p>
      </dgm:t>
    </dgm:pt>
    <dgm:pt modelId="{CB3387B5-4821-4B5D-945C-909CA86C1614}" type="pres">
      <dgm:prSet presAssocID="{47C726DB-C048-4B22-A8F2-D91FB8CEB9D1}" presName="linear" presStyleCnt="0">
        <dgm:presLayoutVars>
          <dgm:animLvl val="lvl"/>
          <dgm:resizeHandles val="exact"/>
        </dgm:presLayoutVars>
      </dgm:prSet>
      <dgm:spPr/>
    </dgm:pt>
    <dgm:pt modelId="{BF29CB48-CAE6-4DD9-9A60-70B81074EEF3}" type="pres">
      <dgm:prSet presAssocID="{0312F167-CDD9-427D-8CD5-E758BE7B2CE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B075D1-B7D3-418A-9FCE-7E4965206BAB}" type="pres">
      <dgm:prSet presAssocID="{8A899482-4F81-4582-AA4D-9A7F9FF08B98}" presName="spacer" presStyleCnt="0"/>
      <dgm:spPr/>
    </dgm:pt>
    <dgm:pt modelId="{95708525-BC21-4E14-B5AF-B34F074C651C}" type="pres">
      <dgm:prSet presAssocID="{EF04110B-D3CB-454B-986E-49049ED024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E2BB448-AB27-42FB-9F92-01666B9DB875}" type="pres">
      <dgm:prSet presAssocID="{D2B9929D-CCFC-4F51-8AA0-5ABE47FB6CBD}" presName="spacer" presStyleCnt="0"/>
      <dgm:spPr/>
    </dgm:pt>
    <dgm:pt modelId="{C02F55D1-FCD7-4153-B396-E7C8C6E4DE79}" type="pres">
      <dgm:prSet presAssocID="{57A8DE99-D280-4F8C-A0A3-36E0F43B20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5EAFDB6-3B13-4BFC-B0C2-B9680AAD13E3}" type="pres">
      <dgm:prSet presAssocID="{5FAC55F6-B25E-45AE-AD4B-3FE27AD58E79}" presName="spacer" presStyleCnt="0"/>
      <dgm:spPr/>
    </dgm:pt>
    <dgm:pt modelId="{28671655-07B5-4E26-8BEF-8BC723A49169}" type="pres">
      <dgm:prSet presAssocID="{13CC89D4-05AF-46A9-AE09-67BCE900600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0CF3C4F-0B8E-41A7-876B-318AD88E6280}" srcId="{47C726DB-C048-4B22-A8F2-D91FB8CEB9D1}" destId="{13CC89D4-05AF-46A9-AE09-67BCE900600F}" srcOrd="3" destOrd="0" parTransId="{BB0E5500-519D-4BA4-9F83-CD85D24F3921}" sibTransId="{0B9DAD15-D621-48BA-BF1A-2E8A82564935}"/>
    <dgm:cxn modelId="{4198A073-D4CF-4178-8EF5-7A78FAB795FB}" type="presOf" srcId="{47C726DB-C048-4B22-A8F2-D91FB8CEB9D1}" destId="{CB3387B5-4821-4B5D-945C-909CA86C1614}" srcOrd="0" destOrd="0" presId="urn:microsoft.com/office/officeart/2005/8/layout/vList2"/>
    <dgm:cxn modelId="{126A827E-68C4-431F-9190-8F05589C2356}" type="presOf" srcId="{0312F167-CDD9-427D-8CD5-E758BE7B2CE6}" destId="{BF29CB48-CAE6-4DD9-9A60-70B81074EEF3}" srcOrd="0" destOrd="0" presId="urn:microsoft.com/office/officeart/2005/8/layout/vList2"/>
    <dgm:cxn modelId="{4ADB707F-F6B4-40EF-AF45-F8CD7FAE3952}" type="presOf" srcId="{EF04110B-D3CB-454B-986E-49049ED02418}" destId="{95708525-BC21-4E14-B5AF-B34F074C651C}" srcOrd="0" destOrd="0" presId="urn:microsoft.com/office/officeart/2005/8/layout/vList2"/>
    <dgm:cxn modelId="{106CF797-ABA2-4846-B3CE-3EB6A884E478}" type="presOf" srcId="{57A8DE99-D280-4F8C-A0A3-36E0F43B20A0}" destId="{C02F55D1-FCD7-4153-B396-E7C8C6E4DE79}" srcOrd="0" destOrd="0" presId="urn:microsoft.com/office/officeart/2005/8/layout/vList2"/>
    <dgm:cxn modelId="{F9133ACA-F9EC-4000-866B-45E5EF3CE9A2}" srcId="{47C726DB-C048-4B22-A8F2-D91FB8CEB9D1}" destId="{57A8DE99-D280-4F8C-A0A3-36E0F43B20A0}" srcOrd="2" destOrd="0" parTransId="{E5F45FC0-F811-4A67-8F88-58CCED3B5B32}" sibTransId="{5FAC55F6-B25E-45AE-AD4B-3FE27AD58E79}"/>
    <dgm:cxn modelId="{357325F5-C5A7-4B0E-B05B-17E537B417B2}" srcId="{47C726DB-C048-4B22-A8F2-D91FB8CEB9D1}" destId="{0312F167-CDD9-427D-8CD5-E758BE7B2CE6}" srcOrd="0" destOrd="0" parTransId="{3B71DF7A-1B68-43BE-B490-DF8B98FC598A}" sibTransId="{8A899482-4F81-4582-AA4D-9A7F9FF08B98}"/>
    <dgm:cxn modelId="{C7F652FA-F02E-4E8A-9E4B-74E8D847CE96}" srcId="{47C726DB-C048-4B22-A8F2-D91FB8CEB9D1}" destId="{EF04110B-D3CB-454B-986E-49049ED02418}" srcOrd="1" destOrd="0" parTransId="{24A65F49-4C7B-4C66-A58F-3D29949778A4}" sibTransId="{D2B9929D-CCFC-4F51-8AA0-5ABE47FB6CBD}"/>
    <dgm:cxn modelId="{4A759DFE-5C0C-48A2-8E5E-C8EEA54D9946}" type="presOf" srcId="{13CC89D4-05AF-46A9-AE09-67BCE900600F}" destId="{28671655-07B5-4E26-8BEF-8BC723A49169}" srcOrd="0" destOrd="0" presId="urn:microsoft.com/office/officeart/2005/8/layout/vList2"/>
    <dgm:cxn modelId="{B2A3CF64-36CD-4110-878C-57574EE1EFCB}" type="presParOf" srcId="{CB3387B5-4821-4B5D-945C-909CA86C1614}" destId="{BF29CB48-CAE6-4DD9-9A60-70B81074EEF3}" srcOrd="0" destOrd="0" presId="urn:microsoft.com/office/officeart/2005/8/layout/vList2"/>
    <dgm:cxn modelId="{66CA2558-629B-4C14-AC70-BC4BD27F003D}" type="presParOf" srcId="{CB3387B5-4821-4B5D-945C-909CA86C1614}" destId="{2EB075D1-B7D3-418A-9FCE-7E4965206BAB}" srcOrd="1" destOrd="0" presId="urn:microsoft.com/office/officeart/2005/8/layout/vList2"/>
    <dgm:cxn modelId="{C130A51C-BE36-40B9-952C-90E2AA121C84}" type="presParOf" srcId="{CB3387B5-4821-4B5D-945C-909CA86C1614}" destId="{95708525-BC21-4E14-B5AF-B34F074C651C}" srcOrd="2" destOrd="0" presId="urn:microsoft.com/office/officeart/2005/8/layout/vList2"/>
    <dgm:cxn modelId="{3ECAD0D5-DB0B-4ABB-9220-16DF3E887DA7}" type="presParOf" srcId="{CB3387B5-4821-4B5D-945C-909CA86C1614}" destId="{5E2BB448-AB27-42FB-9F92-01666B9DB875}" srcOrd="3" destOrd="0" presId="urn:microsoft.com/office/officeart/2005/8/layout/vList2"/>
    <dgm:cxn modelId="{22D0542C-9EA3-4557-A252-7C3A98E2E33A}" type="presParOf" srcId="{CB3387B5-4821-4B5D-945C-909CA86C1614}" destId="{C02F55D1-FCD7-4153-B396-E7C8C6E4DE79}" srcOrd="4" destOrd="0" presId="urn:microsoft.com/office/officeart/2005/8/layout/vList2"/>
    <dgm:cxn modelId="{71C339A3-12B0-4540-9570-2EA5A969D77B}" type="presParOf" srcId="{CB3387B5-4821-4B5D-945C-909CA86C1614}" destId="{25EAFDB6-3B13-4BFC-B0C2-B9680AAD13E3}" srcOrd="5" destOrd="0" presId="urn:microsoft.com/office/officeart/2005/8/layout/vList2"/>
    <dgm:cxn modelId="{C7775A94-63F4-4263-8FA1-F2DA8328F690}" type="presParOf" srcId="{CB3387B5-4821-4B5D-945C-909CA86C1614}" destId="{28671655-07B5-4E26-8BEF-8BC723A4916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425014-1C51-4386-9169-2E26BF16454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CC63177-9625-4A67-BACA-9F5D5BBAF42D}">
      <dgm:prSet/>
      <dgm:spPr/>
      <dgm:t>
        <a:bodyPr/>
        <a:lstStyle/>
        <a:p>
          <a:r>
            <a:rPr lang="fr-FR"/>
            <a:t>Mais contrairement à d’autres pays, la littérature sur cette période n’est pas abondante</a:t>
          </a:r>
          <a:endParaRPr lang="en-US"/>
        </a:p>
      </dgm:t>
    </dgm:pt>
    <dgm:pt modelId="{0EA50660-90C1-479F-A8A6-0527C74553AD}" type="parTrans" cxnId="{E7083CE6-9685-46FD-91BD-29C529A92F50}">
      <dgm:prSet/>
      <dgm:spPr/>
      <dgm:t>
        <a:bodyPr/>
        <a:lstStyle/>
        <a:p>
          <a:endParaRPr lang="en-US"/>
        </a:p>
      </dgm:t>
    </dgm:pt>
    <dgm:pt modelId="{D52ECDB3-A048-48C6-ACC5-C3B192BA8CA6}" type="sibTrans" cxnId="{E7083CE6-9685-46FD-91BD-29C529A92F50}">
      <dgm:prSet/>
      <dgm:spPr/>
      <dgm:t>
        <a:bodyPr/>
        <a:lstStyle/>
        <a:p>
          <a:endParaRPr lang="en-US"/>
        </a:p>
      </dgm:t>
    </dgm:pt>
    <dgm:pt modelId="{54F1ADDD-89C7-4A26-B1D9-21CF2631B211}">
      <dgm:prSet/>
      <dgm:spPr/>
      <dgm:t>
        <a:bodyPr/>
        <a:lstStyle/>
        <a:p>
          <a:r>
            <a:rPr lang="fr-FR"/>
            <a:t>Cela est dû a la faible quantité de données bancaires</a:t>
          </a:r>
          <a:endParaRPr lang="en-US"/>
        </a:p>
      </dgm:t>
    </dgm:pt>
    <dgm:pt modelId="{BA078E1C-7F2A-45B0-8746-2240CEB08EE1}" type="parTrans" cxnId="{28B1395E-2707-4B26-9F6A-FACCC0356EAC}">
      <dgm:prSet/>
      <dgm:spPr/>
      <dgm:t>
        <a:bodyPr/>
        <a:lstStyle/>
        <a:p>
          <a:endParaRPr lang="en-US"/>
        </a:p>
      </dgm:t>
    </dgm:pt>
    <dgm:pt modelId="{D6AFB1EB-86E2-4AC2-98E7-BD9076E67241}" type="sibTrans" cxnId="{28B1395E-2707-4B26-9F6A-FACCC0356EAC}">
      <dgm:prSet/>
      <dgm:spPr/>
      <dgm:t>
        <a:bodyPr/>
        <a:lstStyle/>
        <a:p>
          <a:endParaRPr lang="en-US"/>
        </a:p>
      </dgm:t>
    </dgm:pt>
    <dgm:pt modelId="{5A8AE9E5-7CDA-46F1-B903-9C49AF257C98}">
      <dgm:prSet/>
      <dgm:spPr/>
      <dgm:t>
        <a:bodyPr/>
        <a:lstStyle/>
        <a:p>
          <a:r>
            <a:rPr lang="fr-FR"/>
            <a:t>L’idée qui est rependue est que la France a connue une crise tardive et s’est purgée des éléments indésirable en n’intervenant pas.</a:t>
          </a:r>
          <a:endParaRPr lang="en-US"/>
        </a:p>
      </dgm:t>
    </dgm:pt>
    <dgm:pt modelId="{9AEB2DC6-CD72-4E57-BB8E-71A261D46582}" type="parTrans" cxnId="{8DC4A0D3-287D-417E-A524-232E6ACD33DC}">
      <dgm:prSet/>
      <dgm:spPr/>
      <dgm:t>
        <a:bodyPr/>
        <a:lstStyle/>
        <a:p>
          <a:endParaRPr lang="en-US"/>
        </a:p>
      </dgm:t>
    </dgm:pt>
    <dgm:pt modelId="{45F99195-4E7D-4200-BDC5-0B18B19AB89E}" type="sibTrans" cxnId="{8DC4A0D3-287D-417E-A524-232E6ACD33DC}">
      <dgm:prSet/>
      <dgm:spPr/>
      <dgm:t>
        <a:bodyPr/>
        <a:lstStyle/>
        <a:p>
          <a:endParaRPr lang="en-US"/>
        </a:p>
      </dgm:t>
    </dgm:pt>
    <dgm:pt modelId="{D1F5BFF1-5B5D-4CC3-BB0B-3EC9F4A3373E}" type="pres">
      <dgm:prSet presAssocID="{38425014-1C51-4386-9169-2E26BF164540}" presName="linear" presStyleCnt="0">
        <dgm:presLayoutVars>
          <dgm:animLvl val="lvl"/>
          <dgm:resizeHandles val="exact"/>
        </dgm:presLayoutVars>
      </dgm:prSet>
      <dgm:spPr/>
    </dgm:pt>
    <dgm:pt modelId="{06C3857F-D347-4DE5-A6FB-31D5325B91F8}" type="pres">
      <dgm:prSet presAssocID="{8CC63177-9625-4A67-BACA-9F5D5BBAF42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152ECD-539A-474B-8C4E-6A1C2A228DF6}" type="pres">
      <dgm:prSet presAssocID="{D52ECDB3-A048-48C6-ACC5-C3B192BA8CA6}" presName="spacer" presStyleCnt="0"/>
      <dgm:spPr/>
    </dgm:pt>
    <dgm:pt modelId="{B382CFE7-DDA0-4BE6-A278-0A472D5379E7}" type="pres">
      <dgm:prSet presAssocID="{54F1ADDD-89C7-4A26-B1D9-21CF2631B2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FC258D-BA1B-4E24-92DD-03A01CFCD23D}" type="pres">
      <dgm:prSet presAssocID="{D6AFB1EB-86E2-4AC2-98E7-BD9076E67241}" presName="spacer" presStyleCnt="0"/>
      <dgm:spPr/>
    </dgm:pt>
    <dgm:pt modelId="{88924CB0-1AE1-4E32-B983-068606AE9FCA}" type="pres">
      <dgm:prSet presAssocID="{5A8AE9E5-7CDA-46F1-B903-9C49AF257C9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B28F134-453C-4495-A2B2-A2BF5340D117}" type="presOf" srcId="{38425014-1C51-4386-9169-2E26BF164540}" destId="{D1F5BFF1-5B5D-4CC3-BB0B-3EC9F4A3373E}" srcOrd="0" destOrd="0" presId="urn:microsoft.com/office/officeart/2005/8/layout/vList2"/>
    <dgm:cxn modelId="{28B1395E-2707-4B26-9F6A-FACCC0356EAC}" srcId="{38425014-1C51-4386-9169-2E26BF164540}" destId="{54F1ADDD-89C7-4A26-B1D9-21CF2631B211}" srcOrd="1" destOrd="0" parTransId="{BA078E1C-7F2A-45B0-8746-2240CEB08EE1}" sibTransId="{D6AFB1EB-86E2-4AC2-98E7-BD9076E67241}"/>
    <dgm:cxn modelId="{9E58657A-A018-482E-9867-63490FABB32B}" type="presOf" srcId="{54F1ADDD-89C7-4A26-B1D9-21CF2631B211}" destId="{B382CFE7-DDA0-4BE6-A278-0A472D5379E7}" srcOrd="0" destOrd="0" presId="urn:microsoft.com/office/officeart/2005/8/layout/vList2"/>
    <dgm:cxn modelId="{08F1EF92-42D0-4069-8B00-C43459C3D43E}" type="presOf" srcId="{5A8AE9E5-7CDA-46F1-B903-9C49AF257C98}" destId="{88924CB0-1AE1-4E32-B983-068606AE9FCA}" srcOrd="0" destOrd="0" presId="urn:microsoft.com/office/officeart/2005/8/layout/vList2"/>
    <dgm:cxn modelId="{8DC4A0D3-287D-417E-A524-232E6ACD33DC}" srcId="{38425014-1C51-4386-9169-2E26BF164540}" destId="{5A8AE9E5-7CDA-46F1-B903-9C49AF257C98}" srcOrd="2" destOrd="0" parTransId="{9AEB2DC6-CD72-4E57-BB8E-71A261D46582}" sibTransId="{45F99195-4E7D-4200-BDC5-0B18B19AB89E}"/>
    <dgm:cxn modelId="{D79EEBD5-197E-4869-9807-E102DD9F405D}" type="presOf" srcId="{8CC63177-9625-4A67-BACA-9F5D5BBAF42D}" destId="{06C3857F-D347-4DE5-A6FB-31D5325B91F8}" srcOrd="0" destOrd="0" presId="urn:microsoft.com/office/officeart/2005/8/layout/vList2"/>
    <dgm:cxn modelId="{E7083CE6-9685-46FD-91BD-29C529A92F50}" srcId="{38425014-1C51-4386-9169-2E26BF164540}" destId="{8CC63177-9625-4A67-BACA-9F5D5BBAF42D}" srcOrd="0" destOrd="0" parTransId="{0EA50660-90C1-479F-A8A6-0527C74553AD}" sibTransId="{D52ECDB3-A048-48C6-ACC5-C3B192BA8CA6}"/>
    <dgm:cxn modelId="{44B0C22A-4DFD-48BE-B827-A94F7C24C378}" type="presParOf" srcId="{D1F5BFF1-5B5D-4CC3-BB0B-3EC9F4A3373E}" destId="{06C3857F-D347-4DE5-A6FB-31D5325B91F8}" srcOrd="0" destOrd="0" presId="urn:microsoft.com/office/officeart/2005/8/layout/vList2"/>
    <dgm:cxn modelId="{C5179712-44F4-4271-9DD7-6B0990B72918}" type="presParOf" srcId="{D1F5BFF1-5B5D-4CC3-BB0B-3EC9F4A3373E}" destId="{ED152ECD-539A-474B-8C4E-6A1C2A228DF6}" srcOrd="1" destOrd="0" presId="urn:microsoft.com/office/officeart/2005/8/layout/vList2"/>
    <dgm:cxn modelId="{9928AFED-778A-42C8-B169-09C49C062E95}" type="presParOf" srcId="{D1F5BFF1-5B5D-4CC3-BB0B-3EC9F4A3373E}" destId="{B382CFE7-DDA0-4BE6-A278-0A472D5379E7}" srcOrd="2" destOrd="0" presId="urn:microsoft.com/office/officeart/2005/8/layout/vList2"/>
    <dgm:cxn modelId="{3D2CFE7C-761C-43C5-9E21-E70CF382B452}" type="presParOf" srcId="{D1F5BFF1-5B5D-4CC3-BB0B-3EC9F4A3373E}" destId="{3DFC258D-BA1B-4E24-92DD-03A01CFCD23D}" srcOrd="3" destOrd="0" presId="urn:microsoft.com/office/officeart/2005/8/layout/vList2"/>
    <dgm:cxn modelId="{01B3FF02-4068-47FE-A6BB-746D85354C65}" type="presParOf" srcId="{D1F5BFF1-5B5D-4CC3-BB0B-3EC9F4A3373E}" destId="{88924CB0-1AE1-4E32-B983-068606AE9FC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5575D3-9B81-4390-A456-D1E53F437F8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D094D7-1BBA-4EB2-A319-776F31F4995F}">
      <dgm:prSet/>
      <dgm:spPr/>
      <dgm:t>
        <a:bodyPr/>
        <a:lstStyle/>
        <a:p>
          <a:r>
            <a:rPr lang="fr-FR"/>
            <a:t>Le secteur bancaire français se caractérise par une majorité de banques de dépôts et la pratique de l’escompte</a:t>
          </a:r>
          <a:endParaRPr lang="en-US"/>
        </a:p>
      </dgm:t>
    </dgm:pt>
    <dgm:pt modelId="{03126E86-F396-4FE2-BE14-4C5B784AC79F}" type="parTrans" cxnId="{5D266EE0-E99A-4A94-80CD-868436C89049}">
      <dgm:prSet/>
      <dgm:spPr/>
      <dgm:t>
        <a:bodyPr/>
        <a:lstStyle/>
        <a:p>
          <a:endParaRPr lang="en-US"/>
        </a:p>
      </dgm:t>
    </dgm:pt>
    <dgm:pt modelId="{2154B46F-06A9-4152-9E4F-5F4F1069D67F}" type="sibTrans" cxnId="{5D266EE0-E99A-4A94-80CD-868436C89049}">
      <dgm:prSet/>
      <dgm:spPr/>
      <dgm:t>
        <a:bodyPr/>
        <a:lstStyle/>
        <a:p>
          <a:endParaRPr lang="en-US"/>
        </a:p>
      </dgm:t>
    </dgm:pt>
    <dgm:pt modelId="{2BB35140-D5F8-4644-89F3-F81D3251EB73}">
      <dgm:prSet/>
      <dgm:spPr/>
      <dgm:t>
        <a:bodyPr/>
        <a:lstStyle/>
        <a:p>
          <a:r>
            <a:rPr lang="fr-FR"/>
            <a:t>Les banques ne sont ni particulièrement centralisées, ni spécialisées</a:t>
          </a:r>
          <a:endParaRPr lang="en-US"/>
        </a:p>
      </dgm:t>
    </dgm:pt>
    <dgm:pt modelId="{7C818E71-066A-4AF0-8743-63808BD3B26C}" type="parTrans" cxnId="{9C8C2ECB-FE6C-4F72-A9B2-98452D6046FB}">
      <dgm:prSet/>
      <dgm:spPr/>
      <dgm:t>
        <a:bodyPr/>
        <a:lstStyle/>
        <a:p>
          <a:endParaRPr lang="en-US"/>
        </a:p>
      </dgm:t>
    </dgm:pt>
    <dgm:pt modelId="{0EB89895-79E5-459E-88FB-FCCB92544D71}" type="sibTrans" cxnId="{9C8C2ECB-FE6C-4F72-A9B2-98452D6046FB}">
      <dgm:prSet/>
      <dgm:spPr/>
      <dgm:t>
        <a:bodyPr/>
        <a:lstStyle/>
        <a:p>
          <a:endParaRPr lang="en-US"/>
        </a:p>
      </dgm:t>
    </dgm:pt>
    <dgm:pt modelId="{D4079A7F-EA5A-49CD-B3DE-69C9EB84F10D}">
      <dgm:prSet/>
      <dgm:spPr/>
      <dgm:t>
        <a:bodyPr/>
        <a:lstStyle/>
        <a:p>
          <a:r>
            <a:rPr lang="fr-FR"/>
            <a:t>Les données relative a cette époque se resument à un rapport établi par le Crédit Lyonnais sur les faillites et liquidations afin d’évaluer les pertes liées à la crise et un « album » de bilans bancaires entre 1901 et 1941</a:t>
          </a:r>
          <a:endParaRPr lang="en-US"/>
        </a:p>
      </dgm:t>
    </dgm:pt>
    <dgm:pt modelId="{263D15B3-A475-4EC6-B065-E1372F533397}" type="parTrans" cxnId="{AD93D899-C5A3-46BB-8E1F-BCFA446CEE39}">
      <dgm:prSet/>
      <dgm:spPr/>
      <dgm:t>
        <a:bodyPr/>
        <a:lstStyle/>
        <a:p>
          <a:endParaRPr lang="en-US"/>
        </a:p>
      </dgm:t>
    </dgm:pt>
    <dgm:pt modelId="{4DEFC627-A5E6-4556-9AF4-6F43259FED48}" type="sibTrans" cxnId="{AD93D899-C5A3-46BB-8E1F-BCFA446CEE39}">
      <dgm:prSet/>
      <dgm:spPr/>
      <dgm:t>
        <a:bodyPr/>
        <a:lstStyle/>
        <a:p>
          <a:endParaRPr lang="en-US"/>
        </a:p>
      </dgm:t>
    </dgm:pt>
    <dgm:pt modelId="{7CF13E2D-307E-4549-8D8B-BEB95483B679}">
      <dgm:prSet/>
      <dgm:spPr/>
      <dgm:t>
        <a:bodyPr/>
        <a:lstStyle/>
        <a:p>
          <a:r>
            <a:rPr lang="fr-FR"/>
            <a:t>La crise française serait plus liée aux activités des banques qu’au contexte international</a:t>
          </a:r>
          <a:endParaRPr lang="en-US"/>
        </a:p>
      </dgm:t>
    </dgm:pt>
    <dgm:pt modelId="{96132FDA-79DD-40E6-A550-7428CDDF910D}" type="parTrans" cxnId="{C9D35CC6-E648-42B5-A284-31C82ED6077B}">
      <dgm:prSet/>
      <dgm:spPr/>
      <dgm:t>
        <a:bodyPr/>
        <a:lstStyle/>
        <a:p>
          <a:endParaRPr lang="en-US"/>
        </a:p>
      </dgm:t>
    </dgm:pt>
    <dgm:pt modelId="{CBA58C7D-ABA6-445D-BD6A-869E4CBD5ACB}" type="sibTrans" cxnId="{C9D35CC6-E648-42B5-A284-31C82ED6077B}">
      <dgm:prSet/>
      <dgm:spPr/>
      <dgm:t>
        <a:bodyPr/>
        <a:lstStyle/>
        <a:p>
          <a:endParaRPr lang="en-US"/>
        </a:p>
      </dgm:t>
    </dgm:pt>
    <dgm:pt modelId="{0F94F4B7-F3FA-40CC-9A3C-3CD04F7A3C1D}" type="pres">
      <dgm:prSet presAssocID="{8F5575D3-9B81-4390-A456-D1E53F437F81}" presName="linear" presStyleCnt="0">
        <dgm:presLayoutVars>
          <dgm:animLvl val="lvl"/>
          <dgm:resizeHandles val="exact"/>
        </dgm:presLayoutVars>
      </dgm:prSet>
      <dgm:spPr/>
    </dgm:pt>
    <dgm:pt modelId="{828E29BF-35E5-4E68-8D53-12C474987D32}" type="pres">
      <dgm:prSet presAssocID="{DFD094D7-1BBA-4EB2-A319-776F31F499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AED3E81-3FCD-4D6F-B3C1-0C0D5053D929}" type="pres">
      <dgm:prSet presAssocID="{2154B46F-06A9-4152-9E4F-5F4F1069D67F}" presName="spacer" presStyleCnt="0"/>
      <dgm:spPr/>
    </dgm:pt>
    <dgm:pt modelId="{FA612C2A-D30B-420F-BD16-3EF28FBD1276}" type="pres">
      <dgm:prSet presAssocID="{2BB35140-D5F8-4644-89F3-F81D3251EB7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4335F46-47E9-46B8-83DA-4B40218F7D12}" type="pres">
      <dgm:prSet presAssocID="{0EB89895-79E5-459E-88FB-FCCB92544D71}" presName="spacer" presStyleCnt="0"/>
      <dgm:spPr/>
    </dgm:pt>
    <dgm:pt modelId="{7A8FA762-7E92-4CAE-B7EC-5E93EBE82F19}" type="pres">
      <dgm:prSet presAssocID="{D4079A7F-EA5A-49CD-B3DE-69C9EB84F1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FD33EA1-FEB1-490E-98D4-DE76C847C738}" type="pres">
      <dgm:prSet presAssocID="{4DEFC627-A5E6-4556-9AF4-6F43259FED48}" presName="spacer" presStyleCnt="0"/>
      <dgm:spPr/>
    </dgm:pt>
    <dgm:pt modelId="{C17B72B7-7DC6-4BC9-B2B5-5A59EC73FB4B}" type="pres">
      <dgm:prSet presAssocID="{7CF13E2D-307E-4549-8D8B-BEB95483B67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FD44D67-946C-4AC5-B96B-BF89E8DC5FA8}" type="presOf" srcId="{7CF13E2D-307E-4549-8D8B-BEB95483B679}" destId="{C17B72B7-7DC6-4BC9-B2B5-5A59EC73FB4B}" srcOrd="0" destOrd="0" presId="urn:microsoft.com/office/officeart/2005/8/layout/vList2"/>
    <dgm:cxn modelId="{5A03AD4A-47B5-49B7-8CD5-C4D8963A067F}" type="presOf" srcId="{D4079A7F-EA5A-49CD-B3DE-69C9EB84F10D}" destId="{7A8FA762-7E92-4CAE-B7EC-5E93EBE82F19}" srcOrd="0" destOrd="0" presId="urn:microsoft.com/office/officeart/2005/8/layout/vList2"/>
    <dgm:cxn modelId="{EA632A4B-0E42-4246-87B1-09F59B06FC08}" type="presOf" srcId="{2BB35140-D5F8-4644-89F3-F81D3251EB73}" destId="{FA612C2A-D30B-420F-BD16-3EF28FBD1276}" srcOrd="0" destOrd="0" presId="urn:microsoft.com/office/officeart/2005/8/layout/vList2"/>
    <dgm:cxn modelId="{88145251-8413-4855-88FC-B45789B14663}" type="presOf" srcId="{8F5575D3-9B81-4390-A456-D1E53F437F81}" destId="{0F94F4B7-F3FA-40CC-9A3C-3CD04F7A3C1D}" srcOrd="0" destOrd="0" presId="urn:microsoft.com/office/officeart/2005/8/layout/vList2"/>
    <dgm:cxn modelId="{1B7BB288-89F2-403E-BE14-56E221DF6453}" type="presOf" srcId="{DFD094D7-1BBA-4EB2-A319-776F31F4995F}" destId="{828E29BF-35E5-4E68-8D53-12C474987D32}" srcOrd="0" destOrd="0" presId="urn:microsoft.com/office/officeart/2005/8/layout/vList2"/>
    <dgm:cxn modelId="{AD93D899-C5A3-46BB-8E1F-BCFA446CEE39}" srcId="{8F5575D3-9B81-4390-A456-D1E53F437F81}" destId="{D4079A7F-EA5A-49CD-B3DE-69C9EB84F10D}" srcOrd="2" destOrd="0" parTransId="{263D15B3-A475-4EC6-B065-E1372F533397}" sibTransId="{4DEFC627-A5E6-4556-9AF4-6F43259FED48}"/>
    <dgm:cxn modelId="{C9D35CC6-E648-42B5-A284-31C82ED6077B}" srcId="{8F5575D3-9B81-4390-A456-D1E53F437F81}" destId="{7CF13E2D-307E-4549-8D8B-BEB95483B679}" srcOrd="3" destOrd="0" parTransId="{96132FDA-79DD-40E6-A550-7428CDDF910D}" sibTransId="{CBA58C7D-ABA6-445D-BD6A-869E4CBD5ACB}"/>
    <dgm:cxn modelId="{9C8C2ECB-FE6C-4F72-A9B2-98452D6046FB}" srcId="{8F5575D3-9B81-4390-A456-D1E53F437F81}" destId="{2BB35140-D5F8-4644-89F3-F81D3251EB73}" srcOrd="1" destOrd="0" parTransId="{7C818E71-066A-4AF0-8743-63808BD3B26C}" sibTransId="{0EB89895-79E5-459E-88FB-FCCB92544D71}"/>
    <dgm:cxn modelId="{5D266EE0-E99A-4A94-80CD-868436C89049}" srcId="{8F5575D3-9B81-4390-A456-D1E53F437F81}" destId="{DFD094D7-1BBA-4EB2-A319-776F31F4995F}" srcOrd="0" destOrd="0" parTransId="{03126E86-F396-4FE2-BE14-4C5B784AC79F}" sibTransId="{2154B46F-06A9-4152-9E4F-5F4F1069D67F}"/>
    <dgm:cxn modelId="{0A4B1FE7-86E6-4975-A856-49EB075CBE71}" type="presParOf" srcId="{0F94F4B7-F3FA-40CC-9A3C-3CD04F7A3C1D}" destId="{828E29BF-35E5-4E68-8D53-12C474987D32}" srcOrd="0" destOrd="0" presId="urn:microsoft.com/office/officeart/2005/8/layout/vList2"/>
    <dgm:cxn modelId="{1649CABF-5C3A-4E3C-BC41-E8C128C48ACD}" type="presParOf" srcId="{0F94F4B7-F3FA-40CC-9A3C-3CD04F7A3C1D}" destId="{3AED3E81-3FCD-4D6F-B3C1-0C0D5053D929}" srcOrd="1" destOrd="0" presId="urn:microsoft.com/office/officeart/2005/8/layout/vList2"/>
    <dgm:cxn modelId="{039BAED3-FBE0-4634-8688-B36FC917798B}" type="presParOf" srcId="{0F94F4B7-F3FA-40CC-9A3C-3CD04F7A3C1D}" destId="{FA612C2A-D30B-420F-BD16-3EF28FBD1276}" srcOrd="2" destOrd="0" presId="urn:microsoft.com/office/officeart/2005/8/layout/vList2"/>
    <dgm:cxn modelId="{92B26608-545C-4F1E-96CB-5BF175ACD2C0}" type="presParOf" srcId="{0F94F4B7-F3FA-40CC-9A3C-3CD04F7A3C1D}" destId="{14335F46-47E9-46B8-83DA-4B40218F7D12}" srcOrd="3" destOrd="0" presId="urn:microsoft.com/office/officeart/2005/8/layout/vList2"/>
    <dgm:cxn modelId="{87A6DD5A-A626-4832-8EB0-50BE502434A4}" type="presParOf" srcId="{0F94F4B7-F3FA-40CC-9A3C-3CD04F7A3C1D}" destId="{7A8FA762-7E92-4CAE-B7EC-5E93EBE82F19}" srcOrd="4" destOrd="0" presId="urn:microsoft.com/office/officeart/2005/8/layout/vList2"/>
    <dgm:cxn modelId="{155FF0E0-6807-4B26-96C4-97D7FB8AF4DB}" type="presParOf" srcId="{0F94F4B7-F3FA-40CC-9A3C-3CD04F7A3C1D}" destId="{3FD33EA1-FEB1-490E-98D4-DE76C847C738}" srcOrd="5" destOrd="0" presId="urn:microsoft.com/office/officeart/2005/8/layout/vList2"/>
    <dgm:cxn modelId="{B95446F0-79B7-4CED-B32E-AD2EBCE0AD5A}" type="presParOf" srcId="{0F94F4B7-F3FA-40CC-9A3C-3CD04F7A3C1D}" destId="{C17B72B7-7DC6-4BC9-B2B5-5A59EC73FB4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9CB48-CAE6-4DD9-9A60-70B81074EEF3}">
      <dsp:nvSpPr>
        <dsp:cNvPr id="0" name=""/>
        <dsp:cNvSpPr/>
      </dsp:nvSpPr>
      <dsp:spPr>
        <a:xfrm>
          <a:off x="0" y="290463"/>
          <a:ext cx="4828172" cy="122023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Crash boursier de 1929</a:t>
          </a:r>
          <a:endParaRPr lang="en-US" sz="2200" kern="1200"/>
        </a:p>
      </dsp:txBody>
      <dsp:txXfrm>
        <a:off x="59567" y="350030"/>
        <a:ext cx="4709038" cy="1101102"/>
      </dsp:txXfrm>
    </dsp:sp>
    <dsp:sp modelId="{95708525-BC21-4E14-B5AF-B34F074C651C}">
      <dsp:nvSpPr>
        <dsp:cNvPr id="0" name=""/>
        <dsp:cNvSpPr/>
      </dsp:nvSpPr>
      <dsp:spPr>
        <a:xfrm>
          <a:off x="0" y="1574060"/>
          <a:ext cx="4828172" cy="1220236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Cette crise a eu un fort impact a l’échelle mondiale et ses conséquences ont perduré jusqu’à la deuxième guerre</a:t>
          </a:r>
          <a:endParaRPr lang="en-US" sz="2200" kern="1200"/>
        </a:p>
      </dsp:txBody>
      <dsp:txXfrm>
        <a:off x="59567" y="1633627"/>
        <a:ext cx="4709038" cy="1101102"/>
      </dsp:txXfrm>
    </dsp:sp>
    <dsp:sp modelId="{C02F55D1-FCD7-4153-B396-E7C8C6E4DE79}">
      <dsp:nvSpPr>
        <dsp:cNvPr id="0" name=""/>
        <dsp:cNvSpPr/>
      </dsp:nvSpPr>
      <dsp:spPr>
        <a:xfrm>
          <a:off x="0" y="2857657"/>
          <a:ext cx="4828172" cy="1220236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Le secteur bancaire français est réputé pour avoir mieux résisté que les autres</a:t>
          </a:r>
          <a:endParaRPr lang="en-US" sz="2200" kern="1200"/>
        </a:p>
      </dsp:txBody>
      <dsp:txXfrm>
        <a:off x="59567" y="2917224"/>
        <a:ext cx="4709038" cy="1101102"/>
      </dsp:txXfrm>
    </dsp:sp>
    <dsp:sp modelId="{28671655-07B5-4E26-8BEF-8BC723A49169}">
      <dsp:nvSpPr>
        <dsp:cNvPr id="0" name=""/>
        <dsp:cNvSpPr/>
      </dsp:nvSpPr>
      <dsp:spPr>
        <a:xfrm>
          <a:off x="0" y="4141254"/>
          <a:ext cx="4828172" cy="122023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L’analyse du secteur bancaire français présente donc un fort intérêt</a:t>
          </a:r>
          <a:endParaRPr lang="en-US" sz="2200" kern="1200"/>
        </a:p>
      </dsp:txBody>
      <dsp:txXfrm>
        <a:off x="59567" y="4200821"/>
        <a:ext cx="4709038" cy="1101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3857F-D347-4DE5-A6FB-31D5325B91F8}">
      <dsp:nvSpPr>
        <dsp:cNvPr id="0" name=""/>
        <dsp:cNvSpPr/>
      </dsp:nvSpPr>
      <dsp:spPr>
        <a:xfrm>
          <a:off x="0" y="111879"/>
          <a:ext cx="4828172" cy="176139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Mais contrairement à d’autres pays, la littérature sur cette période n’est pas abondante</a:t>
          </a:r>
          <a:endParaRPr lang="en-US" sz="2500" kern="1200"/>
        </a:p>
      </dsp:txBody>
      <dsp:txXfrm>
        <a:off x="85984" y="197863"/>
        <a:ext cx="4656204" cy="1589430"/>
      </dsp:txXfrm>
    </dsp:sp>
    <dsp:sp modelId="{B382CFE7-DDA0-4BE6-A278-0A472D5379E7}">
      <dsp:nvSpPr>
        <dsp:cNvPr id="0" name=""/>
        <dsp:cNvSpPr/>
      </dsp:nvSpPr>
      <dsp:spPr>
        <a:xfrm>
          <a:off x="0" y="1945278"/>
          <a:ext cx="4828172" cy="176139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Cela est dû a la faible quantité de données bancaires</a:t>
          </a:r>
          <a:endParaRPr lang="en-US" sz="2500" kern="1200"/>
        </a:p>
      </dsp:txBody>
      <dsp:txXfrm>
        <a:off x="85984" y="2031262"/>
        <a:ext cx="4656204" cy="1589430"/>
      </dsp:txXfrm>
    </dsp:sp>
    <dsp:sp modelId="{88924CB0-1AE1-4E32-B983-068606AE9FCA}">
      <dsp:nvSpPr>
        <dsp:cNvPr id="0" name=""/>
        <dsp:cNvSpPr/>
      </dsp:nvSpPr>
      <dsp:spPr>
        <a:xfrm>
          <a:off x="0" y="3778676"/>
          <a:ext cx="4828172" cy="176139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L’idée qui est rependue est que la France a connue une crise tardive et s’est purgée des éléments indésirable en n’intervenant pas.</a:t>
          </a:r>
          <a:endParaRPr lang="en-US" sz="2500" kern="1200"/>
        </a:p>
      </dsp:txBody>
      <dsp:txXfrm>
        <a:off x="85984" y="3864660"/>
        <a:ext cx="4656204" cy="1589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E29BF-35E5-4E68-8D53-12C474987D32}">
      <dsp:nvSpPr>
        <dsp:cNvPr id="0" name=""/>
        <dsp:cNvSpPr/>
      </dsp:nvSpPr>
      <dsp:spPr>
        <a:xfrm>
          <a:off x="0" y="502267"/>
          <a:ext cx="4828172" cy="11272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Le secteur bancaire français se caractérise par une majorité de banques de dépôts et la pratique de l’escompte</a:t>
          </a:r>
          <a:endParaRPr lang="en-US" sz="1600" kern="1200"/>
        </a:p>
      </dsp:txBody>
      <dsp:txXfrm>
        <a:off x="55030" y="557297"/>
        <a:ext cx="4718112" cy="1017235"/>
      </dsp:txXfrm>
    </dsp:sp>
    <dsp:sp modelId="{FA612C2A-D30B-420F-BD16-3EF28FBD1276}">
      <dsp:nvSpPr>
        <dsp:cNvPr id="0" name=""/>
        <dsp:cNvSpPr/>
      </dsp:nvSpPr>
      <dsp:spPr>
        <a:xfrm>
          <a:off x="0" y="1675642"/>
          <a:ext cx="4828172" cy="112729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Les banques ne sont ni particulièrement centralisées, ni spécialisées</a:t>
          </a:r>
          <a:endParaRPr lang="en-US" sz="1600" kern="1200"/>
        </a:p>
      </dsp:txBody>
      <dsp:txXfrm>
        <a:off x="55030" y="1730672"/>
        <a:ext cx="4718112" cy="1017235"/>
      </dsp:txXfrm>
    </dsp:sp>
    <dsp:sp modelId="{7A8FA762-7E92-4CAE-B7EC-5E93EBE82F19}">
      <dsp:nvSpPr>
        <dsp:cNvPr id="0" name=""/>
        <dsp:cNvSpPr/>
      </dsp:nvSpPr>
      <dsp:spPr>
        <a:xfrm>
          <a:off x="0" y="2849017"/>
          <a:ext cx="4828172" cy="112729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Les données relative a cette époque se resument à un rapport établi par le Crédit Lyonnais sur les faillites et liquidations afin d’évaluer les pertes liées à la crise et un « album » de bilans bancaires entre 1901 et 1941</a:t>
          </a:r>
          <a:endParaRPr lang="en-US" sz="1600" kern="1200"/>
        </a:p>
      </dsp:txBody>
      <dsp:txXfrm>
        <a:off x="55030" y="2904047"/>
        <a:ext cx="4718112" cy="1017235"/>
      </dsp:txXfrm>
    </dsp:sp>
    <dsp:sp modelId="{C17B72B7-7DC6-4BC9-B2B5-5A59EC73FB4B}">
      <dsp:nvSpPr>
        <dsp:cNvPr id="0" name=""/>
        <dsp:cNvSpPr/>
      </dsp:nvSpPr>
      <dsp:spPr>
        <a:xfrm>
          <a:off x="0" y="4022392"/>
          <a:ext cx="4828172" cy="112729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La crise française serait plus liée aux activités des banques qu’au contexte international</a:t>
          </a:r>
          <a:endParaRPr lang="en-US" sz="1600" kern="1200"/>
        </a:p>
      </dsp:txBody>
      <dsp:txXfrm>
        <a:off x="55030" y="4077422"/>
        <a:ext cx="4718112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86CAB-C035-49AF-B6A9-FECB0B525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3925D8-63D9-499C-993B-67368E01B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2CE07-1070-4FCF-B828-E499FF08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08C5-6089-4513-BD6E-98EB54AA71F1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A628C2-7C53-4E1B-94E0-F802A1EE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77C01-9875-4228-8DB0-EEA6F3D5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2C94-4E0C-4C3D-ABEC-B11E2702A8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8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411F2-A1E8-4181-9B52-55DA75EE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3D6764-887D-40FF-8AF4-DB6464EFE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7BB929-8A48-4BE2-B150-67AB0D1E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08C5-6089-4513-BD6E-98EB54AA71F1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36877A-D161-447A-9F4A-6132D35D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3BEC6D-1EAD-4B2D-9F04-96DF5A96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2C94-4E0C-4C3D-ABEC-B11E2702A8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48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555A3F-E0A0-47DE-ACBA-280B94B96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9D665E-7CF8-44D7-B30E-D16667221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6D9523-28B7-45FF-8FAA-41A90147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08C5-6089-4513-BD6E-98EB54AA71F1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ACB1DC-EAF0-4B19-A830-478007EB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A85136-D5C6-4E16-BAA8-AA2CAA5A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2C94-4E0C-4C3D-ABEC-B11E2702A8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8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1DB70-ECBB-4297-B76C-EAEA4021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1D8E75-F413-4F5C-9C94-CCFAB1EA5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3F1435-DFD7-43B0-9BF1-02CBCC98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08C5-6089-4513-BD6E-98EB54AA71F1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75C9B7-168D-410F-8A24-173BA402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8C0675-B343-4CEB-8C3A-9FC63043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2C94-4E0C-4C3D-ABEC-B11E2702A8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54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77F71-ADB8-44B8-AF26-14D64378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1DB195-C770-44AE-83E4-5AE1DA68F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3F6A5-E825-4278-95D5-9C889174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08C5-6089-4513-BD6E-98EB54AA71F1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0899A6-4C2C-43D6-947F-79052A7C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15BEFC-CA9F-47CF-8987-B6F1A1FD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2C94-4E0C-4C3D-ABEC-B11E2702A8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13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44E69-B175-44E2-AF9A-58A35B03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90DE6D-B69E-4950-A9AB-1EF513291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428F25-D451-43E8-871A-51B9104E9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772480-59EC-4D90-8E51-9EEBD2CD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08C5-6089-4513-BD6E-98EB54AA71F1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15CCDB-270D-4589-8F8B-4F5DA8E0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C695E3-2BC2-4E83-8B1F-D3456351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2C94-4E0C-4C3D-ABEC-B11E2702A8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8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430CF-1D5B-4AFA-BCD2-33D9A402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834FDB-5CE5-43A7-9450-E16D36D6F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0972C7-0901-4D01-A20A-64E9A1E90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F28A6-A9C7-4892-B401-66D57D660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A15EE3-BBBC-4403-9122-C3549A38F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EBDED3-3AAC-4CE0-870B-599356EE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08C5-6089-4513-BD6E-98EB54AA71F1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5524C3-F507-4473-9AE1-8890DDED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DE6B51-D99F-4BFB-A178-61B3D6C3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2C94-4E0C-4C3D-ABEC-B11E2702A8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41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C24B8-2BF4-41ED-A749-3B7EAFE3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582DB5-9762-46C8-B87B-F78BD592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08C5-6089-4513-BD6E-98EB54AA71F1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1C7AFC-C84F-4660-A3B1-94B4EF96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27850B-334B-438B-B64F-BDA08510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2C94-4E0C-4C3D-ABEC-B11E2702A8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96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1B6FD6-9951-4DF9-94BF-1A4E09EA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08C5-6089-4513-BD6E-98EB54AA71F1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7DD88E-C036-4B59-A41A-D65F334D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3E70A9-2335-4578-8B7F-8D85890E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2C94-4E0C-4C3D-ABEC-B11E2702A8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92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6B28E-0D32-4782-915B-6417CC83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6D7B5F-837B-425A-8A3A-50A664147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C74F56-87B1-433C-A065-99915BE69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59A49F-4320-4640-9E5E-0DC27E3C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08C5-6089-4513-BD6E-98EB54AA71F1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5D8126-0A1C-486B-AB1D-ED0AF70C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A2DF49-4684-4327-B890-45135162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2C94-4E0C-4C3D-ABEC-B11E2702A8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27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467C-332A-4618-9F12-CDB8A9BD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354557-58CD-4664-B07C-44E95780B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62BC67-78CE-4811-8B2C-E7F0EBBC1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AA77F5-72A0-481D-A445-5AC53E56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08C5-6089-4513-BD6E-98EB54AA71F1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F1755A-09E0-4377-BD04-B960D82D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CDD9E0-39A5-48C5-98B7-12B77F4F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2C94-4E0C-4C3D-ABEC-B11E2702A8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27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74C0EB-ABE8-4651-9DE9-33F4A8CC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134F24-9182-47C0-A95A-0247E9AA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D6197C-1194-4375-BA2A-532E3B298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F08C5-6089-4513-BD6E-98EB54AA71F1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166F39-3417-4851-A6A5-1AF6FF9D5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9BFD52-20F9-4832-8CA0-70FFCBDD1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2C94-4E0C-4C3D-ABEC-B11E2702A8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00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ACB6FE-2AC4-4686-936F-2E6B24D5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fr-FR" sz="5600">
                <a:solidFill>
                  <a:srgbClr val="FFFFFF"/>
                </a:solidFill>
              </a:rPr>
              <a:t>Réunion 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4E6309-3C63-4338-8BFC-AA6A85D28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endParaRPr lang="fr-FR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03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B576E0-C255-409A-92D5-A95A7365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fr-FR" sz="5400"/>
              <a:t>Innovation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1F2807-D9CA-498C-8712-24765B5EA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fr-FR" sz="2200"/>
              <a:t>Le traitement des données pas homogène de l’époque</a:t>
            </a:r>
          </a:p>
          <a:p>
            <a:r>
              <a:rPr lang="fr-FR" sz="2200"/>
              <a:t>La non corrélation entre les ratios de fonds propres et les faillites</a:t>
            </a:r>
          </a:p>
          <a:p>
            <a:r>
              <a:rPr lang="fr-FR" sz="2200"/>
              <a:t>La mise en évidence d’une crise en France mais pas forcement entièrement liée au contexte mondial</a:t>
            </a:r>
          </a:p>
        </p:txBody>
      </p:sp>
    </p:spTree>
    <p:extLst>
      <p:ext uri="{BB962C8B-B14F-4D97-AF65-F5344CB8AC3E}">
        <p14:creationId xmlns:p14="http://schemas.microsoft.com/office/powerpoint/2010/main" val="335481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32CB28-EBFE-4E37-9C12-DCE6DF9D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fr-FR" sz="5400"/>
              <a:t>Future Works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46E3D-5466-4E23-B0E2-B5A7B11AF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fr-FR" sz="2200"/>
              <a:t>Ne pas se focaliser uniquement sur la veille de la crise</a:t>
            </a:r>
          </a:p>
          <a:p>
            <a:r>
              <a:rPr lang="fr-FR" sz="2200"/>
              <a:t>Prendre en compte l’inflation</a:t>
            </a:r>
          </a:p>
          <a:p>
            <a:r>
              <a:rPr lang="fr-FR" sz="2200"/>
              <a:t>Un traitement des données différents</a:t>
            </a:r>
          </a:p>
          <a:p>
            <a:r>
              <a:rPr lang="fr-FR" sz="2200"/>
              <a:t>Des choix de variables alternatifs, notamment au niveau des ratios, mais surement compliqué par rapport au manques de données</a:t>
            </a:r>
          </a:p>
          <a:p>
            <a:endParaRPr lang="fr-FR" sz="2200"/>
          </a:p>
        </p:txBody>
      </p:sp>
    </p:spTree>
    <p:extLst>
      <p:ext uri="{BB962C8B-B14F-4D97-AF65-F5344CB8AC3E}">
        <p14:creationId xmlns:p14="http://schemas.microsoft.com/office/powerpoint/2010/main" val="368988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664D7-E778-4C42-844D-869B17FF2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2" y="590062"/>
            <a:ext cx="5517822" cy="2838938"/>
          </a:xfrm>
        </p:spPr>
        <p:txBody>
          <a:bodyPr>
            <a:normAutofit/>
          </a:bodyPr>
          <a:lstStyle/>
          <a:p>
            <a:pPr algn="l"/>
            <a:r>
              <a:rPr lang="fr-FR" sz="3900">
                <a:solidFill>
                  <a:srgbClr val="FFFFFF"/>
                </a:solidFill>
              </a:rPr>
              <a:t>La Crise Bancaire de 1930 en France : Une Nouvelle Analyse Historique et Quantitative des Données du Crédit Lyonnais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BB7D8B-D92E-4E1D-B4D9-125A2028B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fr-FR" sz="2000">
                <a:solidFill>
                  <a:srgbClr val="FFFFFF"/>
                </a:solidFill>
              </a:rPr>
              <a:t>Edouard Vilpoux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47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B3BD72A-D8CA-4276-9977-BA549A25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Contexte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BB9B034-F029-48F9-A307-E74F10462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940304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452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6C06700-4990-408D-B06A-7992BBEE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Contexte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84752B6-AD6F-4E91-8F88-3A82383EC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779188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90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29E2068-F3A7-4133-9EEB-4A5AD8D9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Contexte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0101F7D-61B4-414B-A07E-D7DB81358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577348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20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B7169B8-2507-43F4-A148-FA791CD9C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86EADD-5BBA-44F1-B624-1200A1A2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1934"/>
            <a:ext cx="5257801" cy="5181523"/>
          </a:xfrm>
        </p:spPr>
        <p:txBody>
          <a:bodyPr anchor="b">
            <a:normAutofit/>
          </a:bodyPr>
          <a:lstStyle/>
          <a:p>
            <a:r>
              <a:rPr lang="fr-FR" sz="8000"/>
              <a:t>Méthode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A52BE9-F610-4B20-BCBB-6B495E9E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anchor="b">
            <a:normAutofit/>
          </a:bodyPr>
          <a:lstStyle/>
          <a:p>
            <a:r>
              <a:rPr lang="fr-FR" sz="2000">
                <a:solidFill>
                  <a:schemeClr val="tx1">
                    <a:alpha val="80000"/>
                  </a:schemeClr>
                </a:solidFill>
              </a:rPr>
              <a:t>Dans le but d’analyser ces bilans il faut d’abord les homogénéiser</a:t>
            </a:r>
          </a:p>
          <a:p>
            <a:r>
              <a:rPr lang="fr-FR" sz="2000">
                <a:solidFill>
                  <a:schemeClr val="tx1">
                    <a:alpha val="80000"/>
                  </a:schemeClr>
                </a:solidFill>
              </a:rPr>
              <a:t>Le format de bilan simplifié de l’album est homogène, mais cette simplification fait perdre des précisions qui peuvent être utiles</a:t>
            </a:r>
          </a:p>
          <a:p>
            <a:r>
              <a:rPr lang="fr-FR" sz="2000">
                <a:solidFill>
                  <a:schemeClr val="tx1">
                    <a:alpha val="80000"/>
                  </a:schemeClr>
                </a:solidFill>
              </a:rPr>
              <a:t>Une classification des postes plus précise est donc établie</a:t>
            </a:r>
          </a:p>
          <a:p>
            <a:r>
              <a:rPr lang="fr-FR" sz="2000">
                <a:solidFill>
                  <a:schemeClr val="tx1">
                    <a:alpha val="80000"/>
                  </a:schemeClr>
                </a:solidFill>
              </a:rPr>
              <a:t>Il reste néanmoins des postes trop spécifiques pour être classés</a:t>
            </a:r>
          </a:p>
        </p:txBody>
      </p:sp>
    </p:spTree>
    <p:extLst>
      <p:ext uri="{BB962C8B-B14F-4D97-AF65-F5344CB8AC3E}">
        <p14:creationId xmlns:p14="http://schemas.microsoft.com/office/powerpoint/2010/main" val="23639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B7169B8-2507-43F4-A148-FA791CD9C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032509-4495-4B0A-A30C-86BAC5E6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1934"/>
            <a:ext cx="5257801" cy="5181523"/>
          </a:xfrm>
        </p:spPr>
        <p:txBody>
          <a:bodyPr anchor="b">
            <a:normAutofit/>
          </a:bodyPr>
          <a:lstStyle/>
          <a:p>
            <a:r>
              <a:rPr lang="fr-FR" sz="8000"/>
              <a:t>Méthode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10CCC9-DC61-4222-A7CF-1F555427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anchor="b">
            <a:normAutofit/>
          </a:bodyPr>
          <a:lstStyle/>
          <a:p>
            <a:r>
              <a:rPr lang="fr-FR" sz="1700">
                <a:solidFill>
                  <a:schemeClr val="tx1">
                    <a:alpha val="80000"/>
                  </a:schemeClr>
                </a:solidFill>
              </a:rPr>
              <a:t>Analyse des données:</a:t>
            </a:r>
          </a:p>
          <a:p>
            <a:pPr lvl="1"/>
            <a:r>
              <a:rPr lang="fr-FR" sz="1700">
                <a:solidFill>
                  <a:schemeClr val="tx1">
                    <a:alpha val="80000"/>
                  </a:schemeClr>
                </a:solidFill>
              </a:rPr>
              <a:t>L’inflation représente un problème mais en se restreignant a une période ou elle est faible il est atténué</a:t>
            </a:r>
          </a:p>
          <a:p>
            <a:pPr lvl="1"/>
            <a:r>
              <a:rPr lang="fr-FR" sz="1700">
                <a:solidFill>
                  <a:schemeClr val="tx1">
                    <a:alpha val="80000"/>
                  </a:schemeClr>
                </a:solidFill>
              </a:rPr>
              <a:t>Les banques peuvent être retirées de l’album pour d’autres raison que les liquidations et faillites parfois sans explications</a:t>
            </a:r>
          </a:p>
          <a:p>
            <a:pPr lvl="1"/>
            <a:r>
              <a:rPr lang="fr-FR" sz="1700">
                <a:solidFill>
                  <a:schemeClr val="tx1">
                    <a:alpha val="80000"/>
                  </a:schemeClr>
                </a:solidFill>
              </a:rPr>
              <a:t>Une hausse des faillites après 1929 laisse entendre une crise plus précoce que ce qui est soutenue dans la littérature</a:t>
            </a:r>
          </a:p>
          <a:p>
            <a:pPr lvl="1"/>
            <a:r>
              <a:rPr lang="fr-FR" sz="1700">
                <a:solidFill>
                  <a:schemeClr val="tx1">
                    <a:alpha val="80000"/>
                  </a:schemeClr>
                </a:solidFill>
              </a:rPr>
              <a:t>Les faillites concernent les petites banques, ce qui est potentiellement à l’origine </a:t>
            </a:r>
          </a:p>
          <a:p>
            <a:pPr lvl="1"/>
            <a:r>
              <a:rPr lang="fr-FR" sz="1700">
                <a:solidFill>
                  <a:schemeClr val="tx1">
                    <a:alpha val="80000"/>
                  </a:schemeClr>
                </a:solidFill>
              </a:rPr>
              <a:t>On observe une baisse des dépôts pour les petites banques et une deuxième phase de la crise plus généralisée</a:t>
            </a:r>
          </a:p>
        </p:txBody>
      </p:sp>
    </p:spTree>
    <p:extLst>
      <p:ext uri="{BB962C8B-B14F-4D97-AF65-F5344CB8AC3E}">
        <p14:creationId xmlns:p14="http://schemas.microsoft.com/office/powerpoint/2010/main" val="422584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B7169B8-2507-43F4-A148-FA791CD9C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FEEF43-8AF5-4A3A-B4CD-B1DDF9EE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1934"/>
            <a:ext cx="5257801" cy="5181523"/>
          </a:xfrm>
        </p:spPr>
        <p:txBody>
          <a:bodyPr anchor="b">
            <a:normAutofit/>
          </a:bodyPr>
          <a:lstStyle/>
          <a:p>
            <a:r>
              <a:rPr lang="fr-FR" sz="8000"/>
              <a:t>Méthode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D79F55-99E3-4090-9B2E-80516EE33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anchor="b">
            <a:normAutofit/>
          </a:bodyPr>
          <a:lstStyle/>
          <a:p>
            <a:r>
              <a:rPr lang="fr-FR" sz="2000">
                <a:solidFill>
                  <a:schemeClr val="tx1">
                    <a:alpha val="80000"/>
                  </a:schemeClr>
                </a:solidFill>
              </a:rPr>
              <a:t>Une régression probit et une régression logistique</a:t>
            </a:r>
          </a:p>
          <a:p>
            <a:r>
              <a:rPr lang="fr-FR" sz="2000">
                <a:solidFill>
                  <a:schemeClr val="tx1">
                    <a:alpha val="80000"/>
                  </a:schemeClr>
                </a:solidFill>
              </a:rPr>
              <a:t>Analyse sur les bilans à la veille de la crise</a:t>
            </a:r>
          </a:p>
          <a:p>
            <a:r>
              <a:rPr lang="fr-FR" sz="2000">
                <a:solidFill>
                  <a:schemeClr val="tx1">
                    <a:alpha val="80000"/>
                  </a:schemeClr>
                </a:solidFill>
              </a:rPr>
              <a:t>Le fait d’être sur une seule année permet de ne pas subir l’effet de l’inflation</a:t>
            </a:r>
          </a:p>
          <a:p>
            <a:r>
              <a:rPr lang="fr-FR" sz="2000">
                <a:solidFill>
                  <a:schemeClr val="tx1">
                    <a:alpha val="80000"/>
                  </a:schemeClr>
                </a:solidFill>
              </a:rPr>
              <a:t>Utilisation de ratios pour analyser les bilans</a:t>
            </a:r>
          </a:p>
        </p:txBody>
      </p:sp>
    </p:spTree>
    <p:extLst>
      <p:ext uri="{BB962C8B-B14F-4D97-AF65-F5344CB8AC3E}">
        <p14:creationId xmlns:p14="http://schemas.microsoft.com/office/powerpoint/2010/main" val="351513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C58BD3-3078-457D-918B-B66824C2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fr-FR" sz="5400"/>
              <a:t>Résultats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81ACE1-EDE1-471F-933A-EAF5D5CA2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fr-FR" sz="2200"/>
              <a:t>Un meilleur ratio de liquidité est favorable à la survie</a:t>
            </a:r>
          </a:p>
          <a:p>
            <a:r>
              <a:rPr lang="fr-FR" sz="2200"/>
              <a:t>Les acceptations sont un vecteur de fragilisation</a:t>
            </a:r>
          </a:p>
          <a:p>
            <a:r>
              <a:rPr lang="fr-FR" sz="2200"/>
              <a:t>Pas de corrélation significative avec les avances qui sont supposément des actifs a risque</a:t>
            </a:r>
          </a:p>
          <a:p>
            <a:r>
              <a:rPr lang="fr-FR" sz="2200"/>
              <a:t>Le ratio de fond propres n’est quant à lui pas significatif</a:t>
            </a:r>
          </a:p>
          <a:p>
            <a:r>
              <a:rPr lang="fr-FR" sz="2200"/>
              <a:t>Les résultats sont plus précis si l’on ne prend en compte que les liquidations et les faillites</a:t>
            </a:r>
          </a:p>
        </p:txBody>
      </p:sp>
    </p:spTree>
    <p:extLst>
      <p:ext uri="{BB962C8B-B14F-4D97-AF65-F5344CB8AC3E}">
        <p14:creationId xmlns:p14="http://schemas.microsoft.com/office/powerpoint/2010/main" val="31295505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526</Words>
  <Application>Microsoft Office PowerPoint</Application>
  <PresentationFormat>Grand écran</PresentationFormat>
  <Paragraphs>49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Réunion 4</vt:lpstr>
      <vt:lpstr>La Crise Bancaire de 1930 en France : Une Nouvelle Analyse Historique et Quantitative des Données du Crédit Lyonnais</vt:lpstr>
      <vt:lpstr>Contexte</vt:lpstr>
      <vt:lpstr>Contexte</vt:lpstr>
      <vt:lpstr>Contexte</vt:lpstr>
      <vt:lpstr>Méthode</vt:lpstr>
      <vt:lpstr>Méthode</vt:lpstr>
      <vt:lpstr>Méthode</vt:lpstr>
      <vt:lpstr>Résultats</vt:lpstr>
      <vt:lpstr>Innovation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4</dc:title>
  <dc:creator>roman ribeiro</dc:creator>
  <cp:lastModifiedBy>roman ribeiro</cp:lastModifiedBy>
  <cp:revision>13</cp:revision>
  <dcterms:created xsi:type="dcterms:W3CDTF">2021-06-04T06:33:49Z</dcterms:created>
  <dcterms:modified xsi:type="dcterms:W3CDTF">2021-06-04T11:49:35Z</dcterms:modified>
</cp:coreProperties>
</file>