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5" r:id="rId9"/>
    <p:sldId id="266" r:id="rId10"/>
    <p:sldId id="267" r:id="rId11"/>
    <p:sldId id="270" r:id="rId12"/>
    <p:sldId id="269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5" r:id="rId23"/>
    <p:sldId id="282" r:id="rId24"/>
    <p:sldId id="283" r:id="rId25"/>
    <p:sldId id="284" r:id="rId26"/>
    <p:sldId id="286" r:id="rId27"/>
    <p:sldId id="287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>
        <p:scale>
          <a:sx n="66" d="100"/>
          <a:sy n="66" d="100"/>
        </p:scale>
        <p:origin x="15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6E571-D4A3-4D55-A51D-EEE7283F240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1462F6-4775-41C0-BD7E-B14DF70E015E}">
      <dgm:prSet/>
      <dgm:spPr/>
      <dgm:t>
        <a:bodyPr/>
        <a:lstStyle/>
        <a:p>
          <a:r>
            <a:rPr lang="fr-FR"/>
            <a:t>La panique </a:t>
          </a:r>
          <a:endParaRPr lang="en-US"/>
        </a:p>
      </dgm:t>
    </dgm:pt>
    <dgm:pt modelId="{F61884CB-CAE0-46CF-B783-E1C071A8F338}" type="parTrans" cxnId="{CD821DBF-74F8-4125-8FE1-3ECEAD58737C}">
      <dgm:prSet/>
      <dgm:spPr/>
      <dgm:t>
        <a:bodyPr/>
        <a:lstStyle/>
        <a:p>
          <a:endParaRPr lang="en-US"/>
        </a:p>
      </dgm:t>
    </dgm:pt>
    <dgm:pt modelId="{E97BB551-7994-4B4A-BDA7-39BD7DA289D3}" type="sibTrans" cxnId="{CD821DBF-74F8-4125-8FE1-3ECEAD58737C}">
      <dgm:prSet/>
      <dgm:spPr/>
      <dgm:t>
        <a:bodyPr/>
        <a:lstStyle/>
        <a:p>
          <a:endParaRPr lang="en-US"/>
        </a:p>
      </dgm:t>
    </dgm:pt>
    <dgm:pt modelId="{9C5BCD9E-74CE-4230-AFF5-3B209BEF1AA4}">
      <dgm:prSet/>
      <dgm:spPr/>
      <dgm:t>
        <a:bodyPr/>
        <a:lstStyle/>
        <a:p>
          <a:r>
            <a:rPr lang="fr-FR"/>
            <a:t>Une partie naturelle du cycle financier</a:t>
          </a:r>
          <a:endParaRPr lang="en-US"/>
        </a:p>
      </dgm:t>
    </dgm:pt>
    <dgm:pt modelId="{1C2B8B03-E164-499A-AABF-7408B807DF42}" type="parTrans" cxnId="{24FE9ABF-0B38-4495-9211-FFA0A5C2961B}">
      <dgm:prSet/>
      <dgm:spPr/>
      <dgm:t>
        <a:bodyPr/>
        <a:lstStyle/>
        <a:p>
          <a:endParaRPr lang="en-US"/>
        </a:p>
      </dgm:t>
    </dgm:pt>
    <dgm:pt modelId="{0844673F-B308-48CB-9249-A5FB8D4EA110}" type="sibTrans" cxnId="{24FE9ABF-0B38-4495-9211-FFA0A5C2961B}">
      <dgm:prSet/>
      <dgm:spPr/>
      <dgm:t>
        <a:bodyPr/>
        <a:lstStyle/>
        <a:p>
          <a:endParaRPr lang="en-US"/>
        </a:p>
      </dgm:t>
    </dgm:pt>
    <dgm:pt modelId="{9ED6E531-214F-4118-A180-649A80420452}" type="pres">
      <dgm:prSet presAssocID="{BC76E571-D4A3-4D55-A51D-EEE7283F240A}" presName="linear" presStyleCnt="0">
        <dgm:presLayoutVars>
          <dgm:animLvl val="lvl"/>
          <dgm:resizeHandles val="exact"/>
        </dgm:presLayoutVars>
      </dgm:prSet>
      <dgm:spPr/>
    </dgm:pt>
    <dgm:pt modelId="{4C8EC36A-E23B-4752-86D4-30B736B2CE1A}" type="pres">
      <dgm:prSet presAssocID="{0A1462F6-4775-41C0-BD7E-B14DF70E01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325A8D-48DA-4DD3-A27E-6AF82A6EEFC7}" type="pres">
      <dgm:prSet presAssocID="{E97BB551-7994-4B4A-BDA7-39BD7DA289D3}" presName="spacer" presStyleCnt="0"/>
      <dgm:spPr/>
    </dgm:pt>
    <dgm:pt modelId="{FA2246A5-0907-4D0A-8742-E56B007822C0}" type="pres">
      <dgm:prSet presAssocID="{9C5BCD9E-74CE-4230-AFF5-3B209BEF1AA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7AAF4B-0983-425A-AD02-51F7A282DCC7}" type="presOf" srcId="{9C5BCD9E-74CE-4230-AFF5-3B209BEF1AA4}" destId="{FA2246A5-0907-4D0A-8742-E56B007822C0}" srcOrd="0" destOrd="0" presId="urn:microsoft.com/office/officeart/2005/8/layout/vList2"/>
    <dgm:cxn modelId="{64566F6D-DB1E-4A2B-A5A4-333B455FA0F4}" type="presOf" srcId="{BC76E571-D4A3-4D55-A51D-EEE7283F240A}" destId="{9ED6E531-214F-4118-A180-649A80420452}" srcOrd="0" destOrd="0" presId="urn:microsoft.com/office/officeart/2005/8/layout/vList2"/>
    <dgm:cxn modelId="{6B854B8F-8165-4154-9399-4ACD92344FAE}" type="presOf" srcId="{0A1462F6-4775-41C0-BD7E-B14DF70E015E}" destId="{4C8EC36A-E23B-4752-86D4-30B736B2CE1A}" srcOrd="0" destOrd="0" presId="urn:microsoft.com/office/officeart/2005/8/layout/vList2"/>
    <dgm:cxn modelId="{CD821DBF-74F8-4125-8FE1-3ECEAD58737C}" srcId="{BC76E571-D4A3-4D55-A51D-EEE7283F240A}" destId="{0A1462F6-4775-41C0-BD7E-B14DF70E015E}" srcOrd="0" destOrd="0" parTransId="{F61884CB-CAE0-46CF-B783-E1C071A8F338}" sibTransId="{E97BB551-7994-4B4A-BDA7-39BD7DA289D3}"/>
    <dgm:cxn modelId="{24FE9ABF-0B38-4495-9211-FFA0A5C2961B}" srcId="{BC76E571-D4A3-4D55-A51D-EEE7283F240A}" destId="{9C5BCD9E-74CE-4230-AFF5-3B209BEF1AA4}" srcOrd="1" destOrd="0" parTransId="{1C2B8B03-E164-499A-AABF-7408B807DF42}" sibTransId="{0844673F-B308-48CB-9249-A5FB8D4EA110}"/>
    <dgm:cxn modelId="{7F7BAD96-3412-4D43-B1EA-3E7610EF172B}" type="presParOf" srcId="{9ED6E531-214F-4118-A180-649A80420452}" destId="{4C8EC36A-E23B-4752-86D4-30B736B2CE1A}" srcOrd="0" destOrd="0" presId="urn:microsoft.com/office/officeart/2005/8/layout/vList2"/>
    <dgm:cxn modelId="{B62BAC59-7D1D-4337-A686-DE3EB8837A0A}" type="presParOf" srcId="{9ED6E531-214F-4118-A180-649A80420452}" destId="{CC325A8D-48DA-4DD3-A27E-6AF82A6EEFC7}" srcOrd="1" destOrd="0" presId="urn:microsoft.com/office/officeart/2005/8/layout/vList2"/>
    <dgm:cxn modelId="{126CA464-0A28-48CB-9527-A24010FBAE36}" type="presParOf" srcId="{9ED6E531-214F-4118-A180-649A80420452}" destId="{FA2246A5-0907-4D0A-8742-E56B007822C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7F123E-CCDD-4C3B-86EF-1EC2F28E5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994904-5DA8-47CE-98B4-C08101F8E824}">
      <dgm:prSet/>
      <dgm:spPr/>
      <dgm:t>
        <a:bodyPr/>
        <a:lstStyle/>
        <a:p>
          <a:r>
            <a:rPr lang="fr-FR"/>
            <a:t>Difficultés pour les detenteurs de ces titres a rembourser leur dettes</a:t>
          </a:r>
          <a:endParaRPr lang="en-US"/>
        </a:p>
      </dgm:t>
    </dgm:pt>
    <dgm:pt modelId="{A72B047B-8497-41F7-96FC-B96E67313630}" type="parTrans" cxnId="{0758AFEB-2CA0-41F2-8739-BF85382A2E7D}">
      <dgm:prSet/>
      <dgm:spPr/>
      <dgm:t>
        <a:bodyPr/>
        <a:lstStyle/>
        <a:p>
          <a:endParaRPr lang="en-US"/>
        </a:p>
      </dgm:t>
    </dgm:pt>
    <dgm:pt modelId="{D2ACEC41-040F-49EB-95CE-AC1F3C474CEF}" type="sibTrans" cxnId="{0758AFEB-2CA0-41F2-8739-BF85382A2E7D}">
      <dgm:prSet/>
      <dgm:spPr/>
      <dgm:t>
        <a:bodyPr/>
        <a:lstStyle/>
        <a:p>
          <a:endParaRPr lang="en-US"/>
        </a:p>
      </dgm:t>
    </dgm:pt>
    <dgm:pt modelId="{87A7B88C-EBF5-4D73-8D7F-19126E12CD50}">
      <dgm:prSet/>
      <dgm:spPr/>
      <dgm:t>
        <a:bodyPr/>
        <a:lstStyle/>
        <a:p>
          <a:r>
            <a:rPr lang="fr-FR"/>
            <a:t>En cas de faillites, le collateral perd également en valeur</a:t>
          </a:r>
          <a:endParaRPr lang="en-US"/>
        </a:p>
      </dgm:t>
    </dgm:pt>
    <dgm:pt modelId="{8712CF48-3029-4E98-9D0F-8273F264820F}" type="parTrans" cxnId="{D1A4539E-9A0A-4471-A4DC-B18771189C69}">
      <dgm:prSet/>
      <dgm:spPr/>
      <dgm:t>
        <a:bodyPr/>
        <a:lstStyle/>
        <a:p>
          <a:endParaRPr lang="en-US"/>
        </a:p>
      </dgm:t>
    </dgm:pt>
    <dgm:pt modelId="{6857151E-498F-4CB2-99E5-7856B9D933AF}" type="sibTrans" cxnId="{D1A4539E-9A0A-4471-A4DC-B18771189C69}">
      <dgm:prSet/>
      <dgm:spPr/>
      <dgm:t>
        <a:bodyPr/>
        <a:lstStyle/>
        <a:p>
          <a:endParaRPr lang="en-US"/>
        </a:p>
      </dgm:t>
    </dgm:pt>
    <dgm:pt modelId="{AAB56317-6544-4EDB-8962-B0769090C41A}">
      <dgm:prSet/>
      <dgm:spPr/>
      <dgm:t>
        <a:bodyPr/>
        <a:lstStyle/>
        <a:p>
          <a:r>
            <a:rPr lang="fr-FR"/>
            <a:t>Sans faillites, u nbesoin de liquidité se fait sentir:</a:t>
          </a:r>
          <a:endParaRPr lang="en-US"/>
        </a:p>
      </dgm:t>
    </dgm:pt>
    <dgm:pt modelId="{C1D78ABC-F844-481C-9CC2-402836B8C778}" type="parTrans" cxnId="{3969344C-A41F-44FF-89B0-76C8534121E0}">
      <dgm:prSet/>
      <dgm:spPr/>
      <dgm:t>
        <a:bodyPr/>
        <a:lstStyle/>
        <a:p>
          <a:endParaRPr lang="en-US"/>
        </a:p>
      </dgm:t>
    </dgm:pt>
    <dgm:pt modelId="{CE28D80D-7C70-4816-8D55-E734EEB3D758}" type="sibTrans" cxnId="{3969344C-A41F-44FF-89B0-76C8534121E0}">
      <dgm:prSet/>
      <dgm:spPr/>
      <dgm:t>
        <a:bodyPr/>
        <a:lstStyle/>
        <a:p>
          <a:endParaRPr lang="en-US"/>
        </a:p>
      </dgm:t>
    </dgm:pt>
    <dgm:pt modelId="{6C7A2CB9-745D-4C7F-995D-09AD75AFEE8E}">
      <dgm:prSet/>
      <dgm:spPr/>
      <dgm:t>
        <a:bodyPr/>
        <a:lstStyle/>
        <a:p>
          <a:r>
            <a:rPr lang="fr-FR"/>
            <a:t>Retrait</a:t>
          </a:r>
          <a:endParaRPr lang="en-US"/>
        </a:p>
      </dgm:t>
    </dgm:pt>
    <dgm:pt modelId="{2B3C45C8-112F-4C26-87BD-B246BD6318D7}" type="parTrans" cxnId="{9DC33A81-A570-471D-BE48-B78805FB8B48}">
      <dgm:prSet/>
      <dgm:spPr/>
      <dgm:t>
        <a:bodyPr/>
        <a:lstStyle/>
        <a:p>
          <a:endParaRPr lang="en-US"/>
        </a:p>
      </dgm:t>
    </dgm:pt>
    <dgm:pt modelId="{0D2ADD99-3995-4E09-81C8-E0E3886EA537}" type="sibTrans" cxnId="{9DC33A81-A570-471D-BE48-B78805FB8B48}">
      <dgm:prSet/>
      <dgm:spPr/>
      <dgm:t>
        <a:bodyPr/>
        <a:lstStyle/>
        <a:p>
          <a:endParaRPr lang="en-US"/>
        </a:p>
      </dgm:t>
    </dgm:pt>
    <dgm:pt modelId="{A9FEA2E5-7C6E-465A-8F88-B1BF905A88AA}">
      <dgm:prSet/>
      <dgm:spPr/>
      <dgm:t>
        <a:bodyPr/>
        <a:lstStyle/>
        <a:p>
          <a:r>
            <a:rPr lang="fr-FR"/>
            <a:t>Ventes de tritres</a:t>
          </a:r>
          <a:endParaRPr lang="en-US"/>
        </a:p>
      </dgm:t>
    </dgm:pt>
    <dgm:pt modelId="{8A05A463-232F-4E92-90CB-301E80CA57D0}" type="parTrans" cxnId="{697C966B-E949-4CA0-B1A0-D9E4FF966A0D}">
      <dgm:prSet/>
      <dgm:spPr/>
      <dgm:t>
        <a:bodyPr/>
        <a:lstStyle/>
        <a:p>
          <a:endParaRPr lang="en-US"/>
        </a:p>
      </dgm:t>
    </dgm:pt>
    <dgm:pt modelId="{F38953F8-FFBB-4A87-A50A-5F6715D63F51}" type="sibTrans" cxnId="{697C966B-E949-4CA0-B1A0-D9E4FF966A0D}">
      <dgm:prSet/>
      <dgm:spPr/>
      <dgm:t>
        <a:bodyPr/>
        <a:lstStyle/>
        <a:p>
          <a:endParaRPr lang="en-US"/>
        </a:p>
      </dgm:t>
    </dgm:pt>
    <dgm:pt modelId="{EA46F563-749C-41CA-8327-284036364BA5}" type="pres">
      <dgm:prSet presAssocID="{F27F123E-CCDD-4C3B-86EF-1EC2F28E57C4}" presName="linear" presStyleCnt="0">
        <dgm:presLayoutVars>
          <dgm:animLvl val="lvl"/>
          <dgm:resizeHandles val="exact"/>
        </dgm:presLayoutVars>
      </dgm:prSet>
      <dgm:spPr/>
    </dgm:pt>
    <dgm:pt modelId="{86E33416-CF2D-4E02-A5EE-6454E038CDF9}" type="pres">
      <dgm:prSet presAssocID="{EE994904-5DA8-47CE-98B4-C08101F8E8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732FEF-69DB-4C26-BFE0-73325107C301}" type="pres">
      <dgm:prSet presAssocID="{D2ACEC41-040F-49EB-95CE-AC1F3C474CEF}" presName="spacer" presStyleCnt="0"/>
      <dgm:spPr/>
    </dgm:pt>
    <dgm:pt modelId="{45B38A65-7E7E-4438-80FB-8252A5855A03}" type="pres">
      <dgm:prSet presAssocID="{87A7B88C-EBF5-4D73-8D7F-19126E12CD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5D3311-5858-4F49-B385-7EE8C10413C3}" type="pres">
      <dgm:prSet presAssocID="{6857151E-498F-4CB2-99E5-7856B9D933AF}" presName="spacer" presStyleCnt="0"/>
      <dgm:spPr/>
    </dgm:pt>
    <dgm:pt modelId="{5114C88D-BFAB-4B2F-9610-2109BD2B7B9A}" type="pres">
      <dgm:prSet presAssocID="{AAB56317-6544-4EDB-8962-B0769090C4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AB8A61-3162-4672-B738-D0C4C8DBEE9C}" type="pres">
      <dgm:prSet presAssocID="{AAB56317-6544-4EDB-8962-B0769090C4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A49E619-255F-43F8-B708-C72A541EE35F}" type="presOf" srcId="{F27F123E-CCDD-4C3B-86EF-1EC2F28E57C4}" destId="{EA46F563-749C-41CA-8327-284036364BA5}" srcOrd="0" destOrd="0" presId="urn:microsoft.com/office/officeart/2005/8/layout/vList2"/>
    <dgm:cxn modelId="{8A131B21-52EB-448F-83DB-19936D0520C8}" type="presOf" srcId="{EE994904-5DA8-47CE-98B4-C08101F8E824}" destId="{86E33416-CF2D-4E02-A5EE-6454E038CDF9}" srcOrd="0" destOrd="0" presId="urn:microsoft.com/office/officeart/2005/8/layout/vList2"/>
    <dgm:cxn modelId="{3D0CAD66-9709-437D-A22B-D2DCD7A4285F}" type="presOf" srcId="{A9FEA2E5-7C6E-465A-8F88-B1BF905A88AA}" destId="{08AB8A61-3162-4672-B738-D0C4C8DBEE9C}" srcOrd="0" destOrd="1" presId="urn:microsoft.com/office/officeart/2005/8/layout/vList2"/>
    <dgm:cxn modelId="{697C966B-E949-4CA0-B1A0-D9E4FF966A0D}" srcId="{AAB56317-6544-4EDB-8962-B0769090C41A}" destId="{A9FEA2E5-7C6E-465A-8F88-B1BF905A88AA}" srcOrd="1" destOrd="0" parTransId="{8A05A463-232F-4E92-90CB-301E80CA57D0}" sibTransId="{F38953F8-FFBB-4A87-A50A-5F6715D63F51}"/>
    <dgm:cxn modelId="{3969344C-A41F-44FF-89B0-76C8534121E0}" srcId="{F27F123E-CCDD-4C3B-86EF-1EC2F28E57C4}" destId="{AAB56317-6544-4EDB-8962-B0769090C41A}" srcOrd="2" destOrd="0" parTransId="{C1D78ABC-F844-481C-9CC2-402836B8C778}" sibTransId="{CE28D80D-7C70-4816-8D55-E734EEB3D758}"/>
    <dgm:cxn modelId="{6312294F-AB17-40D0-AFA3-93B61780104E}" type="presOf" srcId="{6C7A2CB9-745D-4C7F-995D-09AD75AFEE8E}" destId="{08AB8A61-3162-4672-B738-D0C4C8DBEE9C}" srcOrd="0" destOrd="0" presId="urn:microsoft.com/office/officeart/2005/8/layout/vList2"/>
    <dgm:cxn modelId="{9DC33A81-A570-471D-BE48-B78805FB8B48}" srcId="{AAB56317-6544-4EDB-8962-B0769090C41A}" destId="{6C7A2CB9-745D-4C7F-995D-09AD75AFEE8E}" srcOrd="0" destOrd="0" parTransId="{2B3C45C8-112F-4C26-87BD-B246BD6318D7}" sibTransId="{0D2ADD99-3995-4E09-81C8-E0E3886EA537}"/>
    <dgm:cxn modelId="{D1A4539E-9A0A-4471-A4DC-B18771189C69}" srcId="{F27F123E-CCDD-4C3B-86EF-1EC2F28E57C4}" destId="{87A7B88C-EBF5-4D73-8D7F-19126E12CD50}" srcOrd="1" destOrd="0" parTransId="{8712CF48-3029-4E98-9D0F-8273F264820F}" sibTransId="{6857151E-498F-4CB2-99E5-7856B9D933AF}"/>
    <dgm:cxn modelId="{B694F4B3-EEDC-49C2-AC70-17766CCCF26C}" type="presOf" srcId="{AAB56317-6544-4EDB-8962-B0769090C41A}" destId="{5114C88D-BFAB-4B2F-9610-2109BD2B7B9A}" srcOrd="0" destOrd="0" presId="urn:microsoft.com/office/officeart/2005/8/layout/vList2"/>
    <dgm:cxn modelId="{0758AFEB-2CA0-41F2-8739-BF85382A2E7D}" srcId="{F27F123E-CCDD-4C3B-86EF-1EC2F28E57C4}" destId="{EE994904-5DA8-47CE-98B4-C08101F8E824}" srcOrd="0" destOrd="0" parTransId="{A72B047B-8497-41F7-96FC-B96E67313630}" sibTransId="{D2ACEC41-040F-49EB-95CE-AC1F3C474CEF}"/>
    <dgm:cxn modelId="{ECFBECF4-CFD6-4B27-A746-EE0F4BA19EE9}" type="presOf" srcId="{87A7B88C-EBF5-4D73-8D7F-19126E12CD50}" destId="{45B38A65-7E7E-4438-80FB-8252A5855A03}" srcOrd="0" destOrd="0" presId="urn:microsoft.com/office/officeart/2005/8/layout/vList2"/>
    <dgm:cxn modelId="{843E8ACF-738A-47A2-BB8B-6E0630A69716}" type="presParOf" srcId="{EA46F563-749C-41CA-8327-284036364BA5}" destId="{86E33416-CF2D-4E02-A5EE-6454E038CDF9}" srcOrd="0" destOrd="0" presId="urn:microsoft.com/office/officeart/2005/8/layout/vList2"/>
    <dgm:cxn modelId="{599C42A4-1570-44C9-9CA6-86ADF24CA6F0}" type="presParOf" srcId="{EA46F563-749C-41CA-8327-284036364BA5}" destId="{05732FEF-69DB-4C26-BFE0-73325107C301}" srcOrd="1" destOrd="0" presId="urn:microsoft.com/office/officeart/2005/8/layout/vList2"/>
    <dgm:cxn modelId="{2D7456DA-9082-4CF3-B41B-A39F8281D421}" type="presParOf" srcId="{EA46F563-749C-41CA-8327-284036364BA5}" destId="{45B38A65-7E7E-4438-80FB-8252A5855A03}" srcOrd="2" destOrd="0" presId="urn:microsoft.com/office/officeart/2005/8/layout/vList2"/>
    <dgm:cxn modelId="{DBCCDDE8-B85C-4066-A156-FC0A7F3E7046}" type="presParOf" srcId="{EA46F563-749C-41CA-8327-284036364BA5}" destId="{215D3311-5858-4F49-B385-7EE8C10413C3}" srcOrd="3" destOrd="0" presId="urn:microsoft.com/office/officeart/2005/8/layout/vList2"/>
    <dgm:cxn modelId="{DD4A3534-C77A-4A35-9475-BC7E617FC822}" type="presParOf" srcId="{EA46F563-749C-41CA-8327-284036364BA5}" destId="{5114C88D-BFAB-4B2F-9610-2109BD2B7B9A}" srcOrd="4" destOrd="0" presId="urn:microsoft.com/office/officeart/2005/8/layout/vList2"/>
    <dgm:cxn modelId="{76159996-5628-45DC-857D-C048F1CA9902}" type="presParOf" srcId="{EA46F563-749C-41CA-8327-284036364BA5}" destId="{08AB8A61-3162-4672-B738-D0C4C8DBEE9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E08C49-AF03-4AA7-9389-5209003A046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D223D8A-AF83-419D-B7F9-45F0CF0571EB}">
      <dgm:prSet/>
      <dgm:spPr/>
      <dgm:t>
        <a:bodyPr/>
        <a:lstStyle/>
        <a:p>
          <a:r>
            <a:rPr lang="fr-FR"/>
            <a:t>Observation sur près de 60 000 banques américaines entre 1984 et 2010</a:t>
          </a:r>
          <a:endParaRPr lang="en-US"/>
        </a:p>
      </dgm:t>
    </dgm:pt>
    <dgm:pt modelId="{F899E0C7-5422-4E95-8130-EDA52E92BB8C}" type="parTrans" cxnId="{25060A12-5D98-4499-A6BF-3B7BBFA84387}">
      <dgm:prSet/>
      <dgm:spPr/>
      <dgm:t>
        <a:bodyPr/>
        <a:lstStyle/>
        <a:p>
          <a:endParaRPr lang="en-US"/>
        </a:p>
      </dgm:t>
    </dgm:pt>
    <dgm:pt modelId="{49857F7A-9C60-4833-B2D0-8A19073C4AD8}" type="sibTrans" cxnId="{25060A12-5D98-4499-A6BF-3B7BBFA84387}">
      <dgm:prSet/>
      <dgm:spPr/>
      <dgm:t>
        <a:bodyPr/>
        <a:lstStyle/>
        <a:p>
          <a:endParaRPr lang="en-US"/>
        </a:p>
      </dgm:t>
    </dgm:pt>
    <dgm:pt modelId="{0F621AAB-4B66-4298-90A0-2D45A53E8E45}">
      <dgm:prSet/>
      <dgm:spPr/>
      <dgm:t>
        <a:bodyPr/>
        <a:lstStyle/>
        <a:p>
          <a:r>
            <a:rPr lang="fr-FR"/>
            <a:t>Modèle de Machine Learning pour mesurer l’impact de différentes variables sur les indicateurs de performances</a:t>
          </a:r>
          <a:endParaRPr lang="en-US"/>
        </a:p>
      </dgm:t>
    </dgm:pt>
    <dgm:pt modelId="{8199E13E-0053-451D-B4C3-658E2A24E9EB}" type="parTrans" cxnId="{54ED97E6-5B00-4F61-9178-F3FF0EBB4D22}">
      <dgm:prSet/>
      <dgm:spPr/>
      <dgm:t>
        <a:bodyPr/>
        <a:lstStyle/>
        <a:p>
          <a:endParaRPr lang="en-US"/>
        </a:p>
      </dgm:t>
    </dgm:pt>
    <dgm:pt modelId="{D6A8F8A5-AB53-4EC1-A0A2-9C6CD15A3F3A}" type="sibTrans" cxnId="{54ED97E6-5B00-4F61-9178-F3FF0EBB4D22}">
      <dgm:prSet/>
      <dgm:spPr/>
      <dgm:t>
        <a:bodyPr/>
        <a:lstStyle/>
        <a:p>
          <a:endParaRPr lang="en-US"/>
        </a:p>
      </dgm:t>
    </dgm:pt>
    <dgm:pt modelId="{349D44F5-9B43-4D34-837F-098155D0D9BA}">
      <dgm:prSet/>
      <dgm:spPr/>
      <dgm:t>
        <a:bodyPr/>
        <a:lstStyle/>
        <a:p>
          <a:r>
            <a:rPr lang="fr-FR"/>
            <a:t>Mise place de variable de contrôle</a:t>
          </a:r>
          <a:endParaRPr lang="en-US"/>
        </a:p>
      </dgm:t>
    </dgm:pt>
    <dgm:pt modelId="{330680E2-EC4A-4AF6-AC8D-3855389E582C}" type="parTrans" cxnId="{58C783C8-3C36-4F03-8450-1F0419BC128E}">
      <dgm:prSet/>
      <dgm:spPr/>
      <dgm:t>
        <a:bodyPr/>
        <a:lstStyle/>
        <a:p>
          <a:endParaRPr lang="en-US"/>
        </a:p>
      </dgm:t>
    </dgm:pt>
    <dgm:pt modelId="{FE57E4D2-2943-45EA-A47A-C2EFAB219A7F}" type="sibTrans" cxnId="{58C783C8-3C36-4F03-8450-1F0419BC128E}">
      <dgm:prSet/>
      <dgm:spPr/>
      <dgm:t>
        <a:bodyPr/>
        <a:lstStyle/>
        <a:p>
          <a:endParaRPr lang="en-US"/>
        </a:p>
      </dgm:t>
    </dgm:pt>
    <dgm:pt modelId="{5F06EFD1-AAAB-49FA-994D-07769C0185CE}">
      <dgm:prSet/>
      <dgm:spPr/>
      <dgm:t>
        <a:bodyPr/>
        <a:lstStyle/>
        <a:p>
          <a:r>
            <a:rPr lang="fr-FR"/>
            <a:t>Test de robustesse pour valider leur modèle</a:t>
          </a:r>
          <a:endParaRPr lang="en-US"/>
        </a:p>
      </dgm:t>
    </dgm:pt>
    <dgm:pt modelId="{8FB8204A-56F8-4B37-AB4E-A350AB2E6841}" type="parTrans" cxnId="{63DC72D2-ACD0-4580-A5D8-FC822A8C4ACC}">
      <dgm:prSet/>
      <dgm:spPr/>
      <dgm:t>
        <a:bodyPr/>
        <a:lstStyle/>
        <a:p>
          <a:endParaRPr lang="en-US"/>
        </a:p>
      </dgm:t>
    </dgm:pt>
    <dgm:pt modelId="{9589829C-2F28-440E-A571-DD6932ED6DDE}" type="sibTrans" cxnId="{63DC72D2-ACD0-4580-A5D8-FC822A8C4ACC}">
      <dgm:prSet/>
      <dgm:spPr/>
      <dgm:t>
        <a:bodyPr/>
        <a:lstStyle/>
        <a:p>
          <a:endParaRPr lang="en-US"/>
        </a:p>
      </dgm:t>
    </dgm:pt>
    <dgm:pt modelId="{0123E668-0C80-4FC0-A218-D0E514935DD7}" type="pres">
      <dgm:prSet presAssocID="{06E08C49-AF03-4AA7-9389-5209003A0469}" presName="linear" presStyleCnt="0">
        <dgm:presLayoutVars>
          <dgm:animLvl val="lvl"/>
          <dgm:resizeHandles val="exact"/>
        </dgm:presLayoutVars>
      </dgm:prSet>
      <dgm:spPr/>
    </dgm:pt>
    <dgm:pt modelId="{570971EB-48E3-476D-AF17-F82BB8AFEDDF}" type="pres">
      <dgm:prSet presAssocID="{8D223D8A-AF83-419D-B7F9-45F0CF0571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97B3F3-A5EE-44BA-B8BE-5124953E9239}" type="pres">
      <dgm:prSet presAssocID="{49857F7A-9C60-4833-B2D0-8A19073C4AD8}" presName="spacer" presStyleCnt="0"/>
      <dgm:spPr/>
    </dgm:pt>
    <dgm:pt modelId="{F92ABC11-98BC-4A5E-9957-E65233208D91}" type="pres">
      <dgm:prSet presAssocID="{0F621AAB-4B66-4298-90A0-2D45A53E8E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CCD6B9-0A23-4073-A5CB-295DEE5A78B4}" type="pres">
      <dgm:prSet presAssocID="{D6A8F8A5-AB53-4EC1-A0A2-9C6CD15A3F3A}" presName="spacer" presStyleCnt="0"/>
      <dgm:spPr/>
    </dgm:pt>
    <dgm:pt modelId="{121352D8-68D6-4E51-A874-773D0695C872}" type="pres">
      <dgm:prSet presAssocID="{349D44F5-9B43-4D34-837F-098155D0D9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8630EC-8ACF-4C75-89C2-A5B76C433232}" type="pres">
      <dgm:prSet presAssocID="{FE57E4D2-2943-45EA-A47A-C2EFAB219A7F}" presName="spacer" presStyleCnt="0"/>
      <dgm:spPr/>
    </dgm:pt>
    <dgm:pt modelId="{BE3625FA-497C-4EE9-A24A-6A107B7704FA}" type="pres">
      <dgm:prSet presAssocID="{5F06EFD1-AAAB-49FA-994D-07769C0185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060A12-5D98-4499-A6BF-3B7BBFA84387}" srcId="{06E08C49-AF03-4AA7-9389-5209003A0469}" destId="{8D223D8A-AF83-419D-B7F9-45F0CF0571EB}" srcOrd="0" destOrd="0" parTransId="{F899E0C7-5422-4E95-8130-EDA52E92BB8C}" sibTransId="{49857F7A-9C60-4833-B2D0-8A19073C4AD8}"/>
    <dgm:cxn modelId="{6A133D12-505B-43CE-B9D5-B17ED1FA8935}" type="presOf" srcId="{349D44F5-9B43-4D34-837F-098155D0D9BA}" destId="{121352D8-68D6-4E51-A874-773D0695C872}" srcOrd="0" destOrd="0" presId="urn:microsoft.com/office/officeart/2005/8/layout/vList2"/>
    <dgm:cxn modelId="{461F6049-3852-46CF-A69A-D5232CB9824B}" type="presOf" srcId="{06E08C49-AF03-4AA7-9389-5209003A0469}" destId="{0123E668-0C80-4FC0-A218-D0E514935DD7}" srcOrd="0" destOrd="0" presId="urn:microsoft.com/office/officeart/2005/8/layout/vList2"/>
    <dgm:cxn modelId="{07A55D4E-DDF6-4592-A06B-52964A6894D3}" type="presOf" srcId="{8D223D8A-AF83-419D-B7F9-45F0CF0571EB}" destId="{570971EB-48E3-476D-AF17-F82BB8AFEDDF}" srcOrd="0" destOrd="0" presId="urn:microsoft.com/office/officeart/2005/8/layout/vList2"/>
    <dgm:cxn modelId="{58C783C8-3C36-4F03-8450-1F0419BC128E}" srcId="{06E08C49-AF03-4AA7-9389-5209003A0469}" destId="{349D44F5-9B43-4D34-837F-098155D0D9BA}" srcOrd="2" destOrd="0" parTransId="{330680E2-EC4A-4AF6-AC8D-3855389E582C}" sibTransId="{FE57E4D2-2943-45EA-A47A-C2EFAB219A7F}"/>
    <dgm:cxn modelId="{C956E6CF-7DF0-4911-8799-6FCE26BCB6EB}" type="presOf" srcId="{0F621AAB-4B66-4298-90A0-2D45A53E8E45}" destId="{F92ABC11-98BC-4A5E-9957-E65233208D91}" srcOrd="0" destOrd="0" presId="urn:microsoft.com/office/officeart/2005/8/layout/vList2"/>
    <dgm:cxn modelId="{63DC72D2-ACD0-4580-A5D8-FC822A8C4ACC}" srcId="{06E08C49-AF03-4AA7-9389-5209003A0469}" destId="{5F06EFD1-AAAB-49FA-994D-07769C0185CE}" srcOrd="3" destOrd="0" parTransId="{8FB8204A-56F8-4B37-AB4E-A350AB2E6841}" sibTransId="{9589829C-2F28-440E-A571-DD6932ED6DDE}"/>
    <dgm:cxn modelId="{72AD23DA-EA40-435D-9704-7F581CC55E00}" type="presOf" srcId="{5F06EFD1-AAAB-49FA-994D-07769C0185CE}" destId="{BE3625FA-497C-4EE9-A24A-6A107B7704FA}" srcOrd="0" destOrd="0" presId="urn:microsoft.com/office/officeart/2005/8/layout/vList2"/>
    <dgm:cxn modelId="{54ED97E6-5B00-4F61-9178-F3FF0EBB4D22}" srcId="{06E08C49-AF03-4AA7-9389-5209003A0469}" destId="{0F621AAB-4B66-4298-90A0-2D45A53E8E45}" srcOrd="1" destOrd="0" parTransId="{8199E13E-0053-451D-B4C3-658E2A24E9EB}" sibTransId="{D6A8F8A5-AB53-4EC1-A0A2-9C6CD15A3F3A}"/>
    <dgm:cxn modelId="{E53776E8-883B-4CEE-8E8C-A82976139882}" type="presParOf" srcId="{0123E668-0C80-4FC0-A218-D0E514935DD7}" destId="{570971EB-48E3-476D-AF17-F82BB8AFEDDF}" srcOrd="0" destOrd="0" presId="urn:microsoft.com/office/officeart/2005/8/layout/vList2"/>
    <dgm:cxn modelId="{E87D77E3-4C02-4C36-BFF2-A849626044FF}" type="presParOf" srcId="{0123E668-0C80-4FC0-A218-D0E514935DD7}" destId="{8E97B3F3-A5EE-44BA-B8BE-5124953E9239}" srcOrd="1" destOrd="0" presId="urn:microsoft.com/office/officeart/2005/8/layout/vList2"/>
    <dgm:cxn modelId="{0D05AB48-E7C4-4090-9E3D-E6FC16BCC06F}" type="presParOf" srcId="{0123E668-0C80-4FC0-A218-D0E514935DD7}" destId="{F92ABC11-98BC-4A5E-9957-E65233208D91}" srcOrd="2" destOrd="0" presId="urn:microsoft.com/office/officeart/2005/8/layout/vList2"/>
    <dgm:cxn modelId="{87E496FC-4177-4B7A-8766-856035B71016}" type="presParOf" srcId="{0123E668-0C80-4FC0-A218-D0E514935DD7}" destId="{2DCCD6B9-0A23-4073-A5CB-295DEE5A78B4}" srcOrd="3" destOrd="0" presId="urn:microsoft.com/office/officeart/2005/8/layout/vList2"/>
    <dgm:cxn modelId="{3D28ACDE-641F-4179-AB5E-0C1D0575E844}" type="presParOf" srcId="{0123E668-0C80-4FC0-A218-D0E514935DD7}" destId="{121352D8-68D6-4E51-A874-773D0695C872}" srcOrd="4" destOrd="0" presId="urn:microsoft.com/office/officeart/2005/8/layout/vList2"/>
    <dgm:cxn modelId="{7787C993-08B4-4DEA-B338-FB3911039193}" type="presParOf" srcId="{0123E668-0C80-4FC0-A218-D0E514935DD7}" destId="{E28630EC-8ACF-4C75-89C2-A5B76C433232}" srcOrd="5" destOrd="0" presId="urn:microsoft.com/office/officeart/2005/8/layout/vList2"/>
    <dgm:cxn modelId="{294F17B8-5676-4BEF-8C4F-676DBFA62AB6}" type="presParOf" srcId="{0123E668-0C80-4FC0-A218-D0E514935DD7}" destId="{BE3625FA-497C-4EE9-A24A-6A107B7704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E59829-47D2-47B1-BACF-142775763C4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D79E25-9DBF-4C66-ABAD-D4B456D447B1}">
      <dgm:prSet/>
      <dgm:spPr/>
      <dgm:t>
        <a:bodyPr/>
        <a:lstStyle/>
        <a:p>
          <a:r>
            <a:rPr lang="fr-FR"/>
            <a:t>Tests de robustesse</a:t>
          </a:r>
          <a:endParaRPr lang="en-US"/>
        </a:p>
      </dgm:t>
    </dgm:pt>
    <dgm:pt modelId="{B061A027-9D89-4DC7-9105-B2CEA862003E}" type="parTrans" cxnId="{55212FE1-20E6-4367-8C2B-60E07B8038F3}">
      <dgm:prSet/>
      <dgm:spPr/>
      <dgm:t>
        <a:bodyPr/>
        <a:lstStyle/>
        <a:p>
          <a:endParaRPr lang="en-US"/>
        </a:p>
      </dgm:t>
    </dgm:pt>
    <dgm:pt modelId="{E3B2B5D4-BDF8-4759-A010-3D99BC645988}" type="sibTrans" cxnId="{55212FE1-20E6-4367-8C2B-60E07B8038F3}">
      <dgm:prSet/>
      <dgm:spPr/>
      <dgm:t>
        <a:bodyPr/>
        <a:lstStyle/>
        <a:p>
          <a:endParaRPr lang="en-US"/>
        </a:p>
      </dgm:t>
    </dgm:pt>
    <dgm:pt modelId="{DD8D6BDA-380B-458E-A473-B4FA447DCEC4}">
      <dgm:prSet/>
      <dgm:spPr/>
      <dgm:t>
        <a:bodyPr/>
        <a:lstStyle/>
        <a:p>
          <a:r>
            <a:rPr lang="fr-FR"/>
            <a:t>Utilisation des règlementations de Bale</a:t>
          </a:r>
          <a:endParaRPr lang="en-US"/>
        </a:p>
      </dgm:t>
    </dgm:pt>
    <dgm:pt modelId="{6537EC13-9CBA-4948-8E9A-D4B47EB3074C}" type="parTrans" cxnId="{6AC629DA-1336-4CAC-B664-65E5C6A66790}">
      <dgm:prSet/>
      <dgm:spPr/>
      <dgm:t>
        <a:bodyPr/>
        <a:lstStyle/>
        <a:p>
          <a:endParaRPr lang="en-US"/>
        </a:p>
      </dgm:t>
    </dgm:pt>
    <dgm:pt modelId="{3491C490-2BCA-44AF-9B02-7F010A776292}" type="sibTrans" cxnId="{6AC629DA-1336-4CAC-B664-65E5C6A66790}">
      <dgm:prSet/>
      <dgm:spPr/>
      <dgm:t>
        <a:bodyPr/>
        <a:lstStyle/>
        <a:p>
          <a:endParaRPr lang="en-US"/>
        </a:p>
      </dgm:t>
    </dgm:pt>
    <dgm:pt modelId="{1D5417A2-CD35-4571-80E1-FE0763E64356}">
      <dgm:prSet/>
      <dgm:spPr/>
      <dgm:t>
        <a:bodyPr/>
        <a:lstStyle/>
        <a:p>
          <a:r>
            <a:rPr lang="fr-FR"/>
            <a:t>Calcul du ratio de capital sur des périodes plus courtes</a:t>
          </a:r>
          <a:endParaRPr lang="en-US"/>
        </a:p>
      </dgm:t>
    </dgm:pt>
    <dgm:pt modelId="{68EA76C6-09EE-48A1-9A9A-3CBFC5FBDE14}" type="parTrans" cxnId="{6C3FE2C4-99A0-4019-B777-F7DC5C77067D}">
      <dgm:prSet/>
      <dgm:spPr/>
      <dgm:t>
        <a:bodyPr/>
        <a:lstStyle/>
        <a:p>
          <a:endParaRPr lang="en-US"/>
        </a:p>
      </dgm:t>
    </dgm:pt>
    <dgm:pt modelId="{66FCB1AF-08F8-4B7B-A08F-F678B0C6A5ED}" type="sibTrans" cxnId="{6C3FE2C4-99A0-4019-B777-F7DC5C77067D}">
      <dgm:prSet/>
      <dgm:spPr/>
      <dgm:t>
        <a:bodyPr/>
        <a:lstStyle/>
        <a:p>
          <a:endParaRPr lang="en-US"/>
        </a:p>
      </dgm:t>
    </dgm:pt>
    <dgm:pt modelId="{2BB9FF35-B66D-4317-9A70-0C6B19785EBA}">
      <dgm:prSet/>
      <dgm:spPr/>
      <dgm:t>
        <a:bodyPr/>
        <a:lstStyle/>
        <a:p>
          <a:r>
            <a:rPr lang="fr-FR"/>
            <a:t>Exclusion des Too Big To Fail</a:t>
          </a:r>
          <a:endParaRPr lang="en-US"/>
        </a:p>
      </dgm:t>
    </dgm:pt>
    <dgm:pt modelId="{DD02EFF3-DB07-471B-9FE2-B7582F876141}" type="parTrans" cxnId="{CE034622-A617-4FBE-8B09-ADCEA4ACD5F8}">
      <dgm:prSet/>
      <dgm:spPr/>
      <dgm:t>
        <a:bodyPr/>
        <a:lstStyle/>
        <a:p>
          <a:endParaRPr lang="en-US"/>
        </a:p>
      </dgm:t>
    </dgm:pt>
    <dgm:pt modelId="{F8DFA396-046C-4BB7-B94C-42C559DC2E22}" type="sibTrans" cxnId="{CE034622-A617-4FBE-8B09-ADCEA4ACD5F8}">
      <dgm:prSet/>
      <dgm:spPr/>
      <dgm:t>
        <a:bodyPr/>
        <a:lstStyle/>
        <a:p>
          <a:endParaRPr lang="en-US"/>
        </a:p>
      </dgm:t>
    </dgm:pt>
    <dgm:pt modelId="{E752A481-534A-4E6F-A61A-4C4334303D3A}">
      <dgm:prSet/>
      <dgm:spPr/>
      <dgm:t>
        <a:bodyPr/>
        <a:lstStyle/>
        <a:p>
          <a:r>
            <a:rPr lang="fr-FR"/>
            <a:t>Une distinction des banques par la taille différentes</a:t>
          </a:r>
          <a:endParaRPr lang="en-US"/>
        </a:p>
      </dgm:t>
    </dgm:pt>
    <dgm:pt modelId="{6127E427-D7D1-4F02-B7A0-64904ECC3F72}" type="parTrans" cxnId="{BC9803C6-3EC4-4B1E-8FA8-91E845F4BF72}">
      <dgm:prSet/>
      <dgm:spPr/>
      <dgm:t>
        <a:bodyPr/>
        <a:lstStyle/>
        <a:p>
          <a:endParaRPr lang="en-US"/>
        </a:p>
      </dgm:t>
    </dgm:pt>
    <dgm:pt modelId="{39FAE819-1649-4308-AB7E-E210366572D3}" type="sibTrans" cxnId="{BC9803C6-3EC4-4B1E-8FA8-91E845F4BF72}">
      <dgm:prSet/>
      <dgm:spPr/>
      <dgm:t>
        <a:bodyPr/>
        <a:lstStyle/>
        <a:p>
          <a:endParaRPr lang="en-US"/>
        </a:p>
      </dgm:t>
    </dgm:pt>
    <dgm:pt modelId="{581F550A-50E6-4EDD-8D73-FE69CE145D03}" type="pres">
      <dgm:prSet presAssocID="{62E59829-47D2-47B1-BACF-142775763C4C}" presName="Name0" presStyleCnt="0">
        <dgm:presLayoutVars>
          <dgm:dir/>
          <dgm:resizeHandles val="exact"/>
        </dgm:presLayoutVars>
      </dgm:prSet>
      <dgm:spPr/>
    </dgm:pt>
    <dgm:pt modelId="{0783956F-1F25-4C01-99E9-1155FB0D8B5F}" type="pres">
      <dgm:prSet presAssocID="{EED79E25-9DBF-4C66-ABAD-D4B456D447B1}" presName="node" presStyleLbl="node1" presStyleIdx="0" presStyleCnt="5">
        <dgm:presLayoutVars>
          <dgm:bulletEnabled val="1"/>
        </dgm:presLayoutVars>
      </dgm:prSet>
      <dgm:spPr/>
    </dgm:pt>
    <dgm:pt modelId="{D73C4F3F-421C-4F6F-9E04-FE470502CE4D}" type="pres">
      <dgm:prSet presAssocID="{E3B2B5D4-BDF8-4759-A010-3D99BC645988}" presName="sibTrans" presStyleLbl="sibTrans1D1" presStyleIdx="0" presStyleCnt="4"/>
      <dgm:spPr/>
    </dgm:pt>
    <dgm:pt modelId="{64E45770-EC75-4859-BFF0-C4C9C0B5175B}" type="pres">
      <dgm:prSet presAssocID="{E3B2B5D4-BDF8-4759-A010-3D99BC645988}" presName="connectorText" presStyleLbl="sibTrans1D1" presStyleIdx="0" presStyleCnt="4"/>
      <dgm:spPr/>
    </dgm:pt>
    <dgm:pt modelId="{8F0E801C-81AB-4DA6-8D24-776CA6E8864F}" type="pres">
      <dgm:prSet presAssocID="{DD8D6BDA-380B-458E-A473-B4FA447DCEC4}" presName="node" presStyleLbl="node1" presStyleIdx="1" presStyleCnt="5">
        <dgm:presLayoutVars>
          <dgm:bulletEnabled val="1"/>
        </dgm:presLayoutVars>
      </dgm:prSet>
      <dgm:spPr/>
    </dgm:pt>
    <dgm:pt modelId="{2E47070E-1FFD-451B-90ED-210F72A48BB9}" type="pres">
      <dgm:prSet presAssocID="{3491C490-2BCA-44AF-9B02-7F010A776292}" presName="sibTrans" presStyleLbl="sibTrans1D1" presStyleIdx="1" presStyleCnt="4"/>
      <dgm:spPr/>
    </dgm:pt>
    <dgm:pt modelId="{FB37108D-DCC8-47B0-9923-888640D185EA}" type="pres">
      <dgm:prSet presAssocID="{3491C490-2BCA-44AF-9B02-7F010A776292}" presName="connectorText" presStyleLbl="sibTrans1D1" presStyleIdx="1" presStyleCnt="4"/>
      <dgm:spPr/>
    </dgm:pt>
    <dgm:pt modelId="{196608B4-42DA-48EE-8CEB-D7BD52B57594}" type="pres">
      <dgm:prSet presAssocID="{1D5417A2-CD35-4571-80E1-FE0763E64356}" presName="node" presStyleLbl="node1" presStyleIdx="2" presStyleCnt="5">
        <dgm:presLayoutVars>
          <dgm:bulletEnabled val="1"/>
        </dgm:presLayoutVars>
      </dgm:prSet>
      <dgm:spPr/>
    </dgm:pt>
    <dgm:pt modelId="{1BB96920-F459-44F0-8281-70C0E5A21F0A}" type="pres">
      <dgm:prSet presAssocID="{66FCB1AF-08F8-4B7B-A08F-F678B0C6A5ED}" presName="sibTrans" presStyleLbl="sibTrans1D1" presStyleIdx="2" presStyleCnt="4"/>
      <dgm:spPr/>
    </dgm:pt>
    <dgm:pt modelId="{ACCBBFC0-8169-4D17-8DCE-21D9201CDC99}" type="pres">
      <dgm:prSet presAssocID="{66FCB1AF-08F8-4B7B-A08F-F678B0C6A5ED}" presName="connectorText" presStyleLbl="sibTrans1D1" presStyleIdx="2" presStyleCnt="4"/>
      <dgm:spPr/>
    </dgm:pt>
    <dgm:pt modelId="{3F145558-B94F-4411-A358-2C2EA1B3A5C9}" type="pres">
      <dgm:prSet presAssocID="{2BB9FF35-B66D-4317-9A70-0C6B19785EBA}" presName="node" presStyleLbl="node1" presStyleIdx="3" presStyleCnt="5">
        <dgm:presLayoutVars>
          <dgm:bulletEnabled val="1"/>
        </dgm:presLayoutVars>
      </dgm:prSet>
      <dgm:spPr/>
    </dgm:pt>
    <dgm:pt modelId="{3521A5FC-6A57-4AD8-8BD5-E992506815D3}" type="pres">
      <dgm:prSet presAssocID="{F8DFA396-046C-4BB7-B94C-42C559DC2E22}" presName="sibTrans" presStyleLbl="sibTrans1D1" presStyleIdx="3" presStyleCnt="4"/>
      <dgm:spPr/>
    </dgm:pt>
    <dgm:pt modelId="{E9C5C811-159D-4ECA-A593-1FFC9AFAA1EF}" type="pres">
      <dgm:prSet presAssocID="{F8DFA396-046C-4BB7-B94C-42C559DC2E22}" presName="connectorText" presStyleLbl="sibTrans1D1" presStyleIdx="3" presStyleCnt="4"/>
      <dgm:spPr/>
    </dgm:pt>
    <dgm:pt modelId="{DF46A5CE-4029-413C-971E-83A8F7753CEE}" type="pres">
      <dgm:prSet presAssocID="{E752A481-534A-4E6F-A61A-4C4334303D3A}" presName="node" presStyleLbl="node1" presStyleIdx="4" presStyleCnt="5">
        <dgm:presLayoutVars>
          <dgm:bulletEnabled val="1"/>
        </dgm:presLayoutVars>
      </dgm:prSet>
      <dgm:spPr/>
    </dgm:pt>
  </dgm:ptLst>
  <dgm:cxnLst>
    <dgm:cxn modelId="{2DE94401-D5D1-4BD1-984A-0820B86BD458}" type="presOf" srcId="{1D5417A2-CD35-4571-80E1-FE0763E64356}" destId="{196608B4-42DA-48EE-8CEB-D7BD52B57594}" srcOrd="0" destOrd="0" presId="urn:microsoft.com/office/officeart/2016/7/layout/RepeatingBendingProcessNew"/>
    <dgm:cxn modelId="{9BEC1215-85E1-4E8F-A147-17DD40F12900}" type="presOf" srcId="{3491C490-2BCA-44AF-9B02-7F010A776292}" destId="{FB37108D-DCC8-47B0-9923-888640D185EA}" srcOrd="1" destOrd="0" presId="urn:microsoft.com/office/officeart/2016/7/layout/RepeatingBendingProcessNew"/>
    <dgm:cxn modelId="{980E6A18-A28E-4BB0-902F-0B79B317E61E}" type="presOf" srcId="{62E59829-47D2-47B1-BACF-142775763C4C}" destId="{581F550A-50E6-4EDD-8D73-FE69CE145D03}" srcOrd="0" destOrd="0" presId="urn:microsoft.com/office/officeart/2016/7/layout/RepeatingBendingProcessNew"/>
    <dgm:cxn modelId="{CE034622-A617-4FBE-8B09-ADCEA4ACD5F8}" srcId="{62E59829-47D2-47B1-BACF-142775763C4C}" destId="{2BB9FF35-B66D-4317-9A70-0C6B19785EBA}" srcOrd="3" destOrd="0" parTransId="{DD02EFF3-DB07-471B-9FE2-B7582F876141}" sibTransId="{F8DFA396-046C-4BB7-B94C-42C559DC2E22}"/>
    <dgm:cxn modelId="{6227EE31-AEED-4427-A6C2-CA8DA251DF18}" type="presOf" srcId="{2BB9FF35-B66D-4317-9A70-0C6B19785EBA}" destId="{3F145558-B94F-4411-A358-2C2EA1B3A5C9}" srcOrd="0" destOrd="0" presId="urn:microsoft.com/office/officeart/2016/7/layout/RepeatingBendingProcessNew"/>
    <dgm:cxn modelId="{2C1CCD65-FC6A-4465-9EB3-E1B30FA082C9}" type="presOf" srcId="{EED79E25-9DBF-4C66-ABAD-D4B456D447B1}" destId="{0783956F-1F25-4C01-99E9-1155FB0D8B5F}" srcOrd="0" destOrd="0" presId="urn:microsoft.com/office/officeart/2016/7/layout/RepeatingBendingProcessNew"/>
    <dgm:cxn modelId="{A2561F54-5546-492A-B752-F0BBB0923390}" type="presOf" srcId="{3491C490-2BCA-44AF-9B02-7F010A776292}" destId="{2E47070E-1FFD-451B-90ED-210F72A48BB9}" srcOrd="0" destOrd="0" presId="urn:microsoft.com/office/officeart/2016/7/layout/RepeatingBendingProcessNew"/>
    <dgm:cxn modelId="{2BA1B875-1809-4A98-9915-9C5BC0644AD4}" type="presOf" srcId="{E3B2B5D4-BDF8-4759-A010-3D99BC645988}" destId="{64E45770-EC75-4859-BFF0-C4C9C0B5175B}" srcOrd="1" destOrd="0" presId="urn:microsoft.com/office/officeart/2016/7/layout/RepeatingBendingProcessNew"/>
    <dgm:cxn modelId="{4928D085-6BA3-44F0-86B2-C7C3F10801A5}" type="presOf" srcId="{DD8D6BDA-380B-458E-A473-B4FA447DCEC4}" destId="{8F0E801C-81AB-4DA6-8D24-776CA6E8864F}" srcOrd="0" destOrd="0" presId="urn:microsoft.com/office/officeart/2016/7/layout/RepeatingBendingProcessNew"/>
    <dgm:cxn modelId="{1334CE8B-E48E-4158-826D-6321AEBBFD8A}" type="presOf" srcId="{66FCB1AF-08F8-4B7B-A08F-F678B0C6A5ED}" destId="{1BB96920-F459-44F0-8281-70C0E5A21F0A}" srcOrd="0" destOrd="0" presId="urn:microsoft.com/office/officeart/2016/7/layout/RepeatingBendingProcessNew"/>
    <dgm:cxn modelId="{1181A79C-92F1-4A69-9CF3-7FC1AE734D10}" type="presOf" srcId="{66FCB1AF-08F8-4B7B-A08F-F678B0C6A5ED}" destId="{ACCBBFC0-8169-4D17-8DCE-21D9201CDC99}" srcOrd="1" destOrd="0" presId="urn:microsoft.com/office/officeart/2016/7/layout/RepeatingBendingProcessNew"/>
    <dgm:cxn modelId="{35210FA6-A70D-422C-B801-10BBA19FDF33}" type="presOf" srcId="{F8DFA396-046C-4BB7-B94C-42C559DC2E22}" destId="{E9C5C811-159D-4ECA-A593-1FFC9AFAA1EF}" srcOrd="1" destOrd="0" presId="urn:microsoft.com/office/officeart/2016/7/layout/RepeatingBendingProcessNew"/>
    <dgm:cxn modelId="{DEE2A4AB-EC95-4A14-8E2E-4664B3365624}" type="presOf" srcId="{E752A481-534A-4E6F-A61A-4C4334303D3A}" destId="{DF46A5CE-4029-413C-971E-83A8F7753CEE}" srcOrd="0" destOrd="0" presId="urn:microsoft.com/office/officeart/2016/7/layout/RepeatingBendingProcessNew"/>
    <dgm:cxn modelId="{6C3FE2C4-99A0-4019-B777-F7DC5C77067D}" srcId="{62E59829-47D2-47B1-BACF-142775763C4C}" destId="{1D5417A2-CD35-4571-80E1-FE0763E64356}" srcOrd="2" destOrd="0" parTransId="{68EA76C6-09EE-48A1-9A9A-3CBFC5FBDE14}" sibTransId="{66FCB1AF-08F8-4B7B-A08F-F678B0C6A5ED}"/>
    <dgm:cxn modelId="{BC9803C6-3EC4-4B1E-8FA8-91E845F4BF72}" srcId="{62E59829-47D2-47B1-BACF-142775763C4C}" destId="{E752A481-534A-4E6F-A61A-4C4334303D3A}" srcOrd="4" destOrd="0" parTransId="{6127E427-D7D1-4F02-B7A0-64904ECC3F72}" sibTransId="{39FAE819-1649-4308-AB7E-E210366572D3}"/>
    <dgm:cxn modelId="{2AEDD9D6-ADBA-40D8-9331-E4B4F856D0DF}" type="presOf" srcId="{E3B2B5D4-BDF8-4759-A010-3D99BC645988}" destId="{D73C4F3F-421C-4F6F-9E04-FE470502CE4D}" srcOrd="0" destOrd="0" presId="urn:microsoft.com/office/officeart/2016/7/layout/RepeatingBendingProcessNew"/>
    <dgm:cxn modelId="{6AC629DA-1336-4CAC-B664-65E5C6A66790}" srcId="{62E59829-47D2-47B1-BACF-142775763C4C}" destId="{DD8D6BDA-380B-458E-A473-B4FA447DCEC4}" srcOrd="1" destOrd="0" parTransId="{6537EC13-9CBA-4948-8E9A-D4B47EB3074C}" sibTransId="{3491C490-2BCA-44AF-9B02-7F010A776292}"/>
    <dgm:cxn modelId="{55212FE1-20E6-4367-8C2B-60E07B8038F3}" srcId="{62E59829-47D2-47B1-BACF-142775763C4C}" destId="{EED79E25-9DBF-4C66-ABAD-D4B456D447B1}" srcOrd="0" destOrd="0" parTransId="{B061A027-9D89-4DC7-9105-B2CEA862003E}" sibTransId="{E3B2B5D4-BDF8-4759-A010-3D99BC645988}"/>
    <dgm:cxn modelId="{E19175E2-1B53-4601-8DB0-C5BC9FE49A0F}" type="presOf" srcId="{F8DFA396-046C-4BB7-B94C-42C559DC2E22}" destId="{3521A5FC-6A57-4AD8-8BD5-E992506815D3}" srcOrd="0" destOrd="0" presId="urn:microsoft.com/office/officeart/2016/7/layout/RepeatingBendingProcessNew"/>
    <dgm:cxn modelId="{36B987FD-9C61-47B0-9A5D-78D5F4B145D9}" type="presParOf" srcId="{581F550A-50E6-4EDD-8D73-FE69CE145D03}" destId="{0783956F-1F25-4C01-99E9-1155FB0D8B5F}" srcOrd="0" destOrd="0" presId="urn:microsoft.com/office/officeart/2016/7/layout/RepeatingBendingProcessNew"/>
    <dgm:cxn modelId="{2920C0BA-9DD8-4B87-99B4-EA95CA832B53}" type="presParOf" srcId="{581F550A-50E6-4EDD-8D73-FE69CE145D03}" destId="{D73C4F3F-421C-4F6F-9E04-FE470502CE4D}" srcOrd="1" destOrd="0" presId="urn:microsoft.com/office/officeart/2016/7/layout/RepeatingBendingProcessNew"/>
    <dgm:cxn modelId="{D68FC7D3-2C65-4942-98D8-9B9461CAFF07}" type="presParOf" srcId="{D73C4F3F-421C-4F6F-9E04-FE470502CE4D}" destId="{64E45770-EC75-4859-BFF0-C4C9C0B5175B}" srcOrd="0" destOrd="0" presId="urn:microsoft.com/office/officeart/2016/7/layout/RepeatingBendingProcessNew"/>
    <dgm:cxn modelId="{DB930DAB-589B-421F-9B37-F1F766A95768}" type="presParOf" srcId="{581F550A-50E6-4EDD-8D73-FE69CE145D03}" destId="{8F0E801C-81AB-4DA6-8D24-776CA6E8864F}" srcOrd="2" destOrd="0" presId="urn:microsoft.com/office/officeart/2016/7/layout/RepeatingBendingProcessNew"/>
    <dgm:cxn modelId="{EE8018B5-CB49-43B3-8FEE-81F68033EF83}" type="presParOf" srcId="{581F550A-50E6-4EDD-8D73-FE69CE145D03}" destId="{2E47070E-1FFD-451B-90ED-210F72A48BB9}" srcOrd="3" destOrd="0" presId="urn:microsoft.com/office/officeart/2016/7/layout/RepeatingBendingProcessNew"/>
    <dgm:cxn modelId="{E14DE424-D23F-41AF-8A38-17B0CF376B33}" type="presParOf" srcId="{2E47070E-1FFD-451B-90ED-210F72A48BB9}" destId="{FB37108D-DCC8-47B0-9923-888640D185EA}" srcOrd="0" destOrd="0" presId="urn:microsoft.com/office/officeart/2016/7/layout/RepeatingBendingProcessNew"/>
    <dgm:cxn modelId="{5C12EFDF-913F-444C-B52D-63B34CBC4442}" type="presParOf" srcId="{581F550A-50E6-4EDD-8D73-FE69CE145D03}" destId="{196608B4-42DA-48EE-8CEB-D7BD52B57594}" srcOrd="4" destOrd="0" presId="urn:microsoft.com/office/officeart/2016/7/layout/RepeatingBendingProcessNew"/>
    <dgm:cxn modelId="{D7F6B817-A163-4468-8A02-50862F410687}" type="presParOf" srcId="{581F550A-50E6-4EDD-8D73-FE69CE145D03}" destId="{1BB96920-F459-44F0-8281-70C0E5A21F0A}" srcOrd="5" destOrd="0" presId="urn:microsoft.com/office/officeart/2016/7/layout/RepeatingBendingProcessNew"/>
    <dgm:cxn modelId="{77024579-C845-4446-B18D-A63198432F0E}" type="presParOf" srcId="{1BB96920-F459-44F0-8281-70C0E5A21F0A}" destId="{ACCBBFC0-8169-4D17-8DCE-21D9201CDC99}" srcOrd="0" destOrd="0" presId="urn:microsoft.com/office/officeart/2016/7/layout/RepeatingBendingProcessNew"/>
    <dgm:cxn modelId="{EBD9ACEA-244E-497B-826E-4EE81A396B19}" type="presParOf" srcId="{581F550A-50E6-4EDD-8D73-FE69CE145D03}" destId="{3F145558-B94F-4411-A358-2C2EA1B3A5C9}" srcOrd="6" destOrd="0" presId="urn:microsoft.com/office/officeart/2016/7/layout/RepeatingBendingProcessNew"/>
    <dgm:cxn modelId="{5B2C2EA7-8A39-4AE0-92EC-3DE3135CC3A3}" type="presParOf" srcId="{581F550A-50E6-4EDD-8D73-FE69CE145D03}" destId="{3521A5FC-6A57-4AD8-8BD5-E992506815D3}" srcOrd="7" destOrd="0" presId="urn:microsoft.com/office/officeart/2016/7/layout/RepeatingBendingProcessNew"/>
    <dgm:cxn modelId="{6633B9F7-050D-4DD4-B795-5281BFFC8097}" type="presParOf" srcId="{3521A5FC-6A57-4AD8-8BD5-E992506815D3}" destId="{E9C5C811-159D-4ECA-A593-1FFC9AFAA1EF}" srcOrd="0" destOrd="0" presId="urn:microsoft.com/office/officeart/2016/7/layout/RepeatingBendingProcessNew"/>
    <dgm:cxn modelId="{6BEF42BB-DD71-49CE-ADFC-3CA159460C9B}" type="presParOf" srcId="{581F550A-50E6-4EDD-8D73-FE69CE145D03}" destId="{DF46A5CE-4029-413C-971E-83A8F7753CEE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EC36A-E23B-4752-86D4-30B736B2CE1A}">
      <dsp:nvSpPr>
        <dsp:cNvPr id="0" name=""/>
        <dsp:cNvSpPr/>
      </dsp:nvSpPr>
      <dsp:spPr>
        <a:xfrm>
          <a:off x="0" y="570590"/>
          <a:ext cx="6263640" cy="21054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/>
            <a:t>La panique </a:t>
          </a:r>
          <a:endParaRPr lang="en-US" sz="5300" kern="1200"/>
        </a:p>
      </dsp:txBody>
      <dsp:txXfrm>
        <a:off x="102779" y="673369"/>
        <a:ext cx="6058082" cy="1899875"/>
      </dsp:txXfrm>
    </dsp:sp>
    <dsp:sp modelId="{FA2246A5-0907-4D0A-8742-E56B007822C0}">
      <dsp:nvSpPr>
        <dsp:cNvPr id="0" name=""/>
        <dsp:cNvSpPr/>
      </dsp:nvSpPr>
      <dsp:spPr>
        <a:xfrm>
          <a:off x="0" y="2828664"/>
          <a:ext cx="6263640" cy="210543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/>
            <a:t>Une partie naturelle du cycle financier</a:t>
          </a:r>
          <a:endParaRPr lang="en-US" sz="5300" kern="1200"/>
        </a:p>
      </dsp:txBody>
      <dsp:txXfrm>
        <a:off x="102779" y="2931443"/>
        <a:ext cx="6058082" cy="1899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33416-CF2D-4E02-A5EE-6454E038CDF9}">
      <dsp:nvSpPr>
        <dsp:cNvPr id="0" name=""/>
        <dsp:cNvSpPr/>
      </dsp:nvSpPr>
      <dsp:spPr>
        <a:xfrm>
          <a:off x="0" y="71091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Difficultés pour les detenteurs de ces titres a rembourser leur dettes</a:t>
          </a:r>
          <a:endParaRPr lang="en-US" sz="2800" kern="1200"/>
        </a:p>
      </dsp:txBody>
      <dsp:txXfrm>
        <a:off x="32784" y="743703"/>
        <a:ext cx="10450032" cy="606012"/>
      </dsp:txXfrm>
    </dsp:sp>
    <dsp:sp modelId="{45B38A65-7E7E-4438-80FB-8252A5855A03}">
      <dsp:nvSpPr>
        <dsp:cNvPr id="0" name=""/>
        <dsp:cNvSpPr/>
      </dsp:nvSpPr>
      <dsp:spPr>
        <a:xfrm>
          <a:off x="0" y="146313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En cas de faillites, le collateral perd également en valeur</a:t>
          </a:r>
          <a:endParaRPr lang="en-US" sz="2800" kern="1200"/>
        </a:p>
      </dsp:txBody>
      <dsp:txXfrm>
        <a:off x="32784" y="1495923"/>
        <a:ext cx="10450032" cy="606012"/>
      </dsp:txXfrm>
    </dsp:sp>
    <dsp:sp modelId="{5114C88D-BFAB-4B2F-9610-2109BD2B7B9A}">
      <dsp:nvSpPr>
        <dsp:cNvPr id="0" name=""/>
        <dsp:cNvSpPr/>
      </dsp:nvSpPr>
      <dsp:spPr>
        <a:xfrm>
          <a:off x="0" y="221535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Sans faillites, u nbesoin de liquidité se fait sentir:</a:t>
          </a:r>
          <a:endParaRPr lang="en-US" sz="2800" kern="1200"/>
        </a:p>
      </dsp:txBody>
      <dsp:txXfrm>
        <a:off x="32784" y="2248143"/>
        <a:ext cx="10450032" cy="606012"/>
      </dsp:txXfrm>
    </dsp:sp>
    <dsp:sp modelId="{08AB8A61-3162-4672-B738-D0C4C8DBEE9C}">
      <dsp:nvSpPr>
        <dsp:cNvPr id="0" name=""/>
        <dsp:cNvSpPr/>
      </dsp:nvSpPr>
      <dsp:spPr>
        <a:xfrm>
          <a:off x="0" y="2886939"/>
          <a:ext cx="10515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/>
            <a:t>Retrait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/>
            <a:t>Ventes de tritres</a:t>
          </a:r>
          <a:endParaRPr lang="en-US" sz="2200" kern="1200"/>
        </a:p>
      </dsp:txBody>
      <dsp:txXfrm>
        <a:off x="0" y="2886939"/>
        <a:ext cx="10515600" cy="753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971EB-48E3-476D-AF17-F82BB8AFEDDF}">
      <dsp:nvSpPr>
        <dsp:cNvPr id="0" name=""/>
        <dsp:cNvSpPr/>
      </dsp:nvSpPr>
      <dsp:spPr>
        <a:xfrm>
          <a:off x="0" y="79715"/>
          <a:ext cx="6263640" cy="12866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Observation sur près de 60 000 banques américaines entre 1984 et 2010</a:t>
          </a:r>
          <a:endParaRPr lang="en-US" sz="2300" kern="1200"/>
        </a:p>
      </dsp:txBody>
      <dsp:txXfrm>
        <a:off x="62808" y="142523"/>
        <a:ext cx="6138024" cy="1161018"/>
      </dsp:txXfrm>
    </dsp:sp>
    <dsp:sp modelId="{F92ABC11-98BC-4A5E-9957-E65233208D91}">
      <dsp:nvSpPr>
        <dsp:cNvPr id="0" name=""/>
        <dsp:cNvSpPr/>
      </dsp:nvSpPr>
      <dsp:spPr>
        <a:xfrm>
          <a:off x="0" y="1432589"/>
          <a:ext cx="6263640" cy="128663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Modèle de Machine Learning pour mesurer l’impact de différentes variables sur les indicateurs de performances</a:t>
          </a:r>
          <a:endParaRPr lang="en-US" sz="2300" kern="1200"/>
        </a:p>
      </dsp:txBody>
      <dsp:txXfrm>
        <a:off x="62808" y="1495397"/>
        <a:ext cx="6138024" cy="1161018"/>
      </dsp:txXfrm>
    </dsp:sp>
    <dsp:sp modelId="{121352D8-68D6-4E51-A874-773D0695C872}">
      <dsp:nvSpPr>
        <dsp:cNvPr id="0" name=""/>
        <dsp:cNvSpPr/>
      </dsp:nvSpPr>
      <dsp:spPr>
        <a:xfrm>
          <a:off x="0" y="2785464"/>
          <a:ext cx="6263640" cy="128663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Mise place de variable de contrôle</a:t>
          </a:r>
          <a:endParaRPr lang="en-US" sz="2300" kern="1200"/>
        </a:p>
      </dsp:txBody>
      <dsp:txXfrm>
        <a:off x="62808" y="2848272"/>
        <a:ext cx="6138024" cy="1161018"/>
      </dsp:txXfrm>
    </dsp:sp>
    <dsp:sp modelId="{BE3625FA-497C-4EE9-A24A-6A107B7704FA}">
      <dsp:nvSpPr>
        <dsp:cNvPr id="0" name=""/>
        <dsp:cNvSpPr/>
      </dsp:nvSpPr>
      <dsp:spPr>
        <a:xfrm>
          <a:off x="0" y="4138338"/>
          <a:ext cx="6263640" cy="12866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Test de robustesse pour valider leur modèle</a:t>
          </a:r>
          <a:endParaRPr lang="en-US" sz="2300" kern="1200"/>
        </a:p>
      </dsp:txBody>
      <dsp:txXfrm>
        <a:off x="62808" y="4201146"/>
        <a:ext cx="6138024" cy="1161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C4F3F-421C-4F6F-9E04-FE470502CE4D}">
      <dsp:nvSpPr>
        <dsp:cNvPr id="0" name=""/>
        <dsp:cNvSpPr/>
      </dsp:nvSpPr>
      <dsp:spPr>
        <a:xfrm>
          <a:off x="2704064" y="616298"/>
          <a:ext cx="4758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330" y="659485"/>
        <a:ext cx="25322" cy="5064"/>
      </dsp:txXfrm>
    </dsp:sp>
    <dsp:sp modelId="{0783956F-1F25-4C01-99E9-1155FB0D8B5F}">
      <dsp:nvSpPr>
        <dsp:cNvPr id="0" name=""/>
        <dsp:cNvSpPr/>
      </dsp:nvSpPr>
      <dsp:spPr>
        <a:xfrm>
          <a:off x="503883" y="1423"/>
          <a:ext cx="2201980" cy="13211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899" tIns="113259" rIns="107899" bIns="11325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Tests de robustesse</a:t>
          </a:r>
          <a:endParaRPr lang="en-US" sz="1900" kern="1200"/>
        </a:p>
      </dsp:txBody>
      <dsp:txXfrm>
        <a:off x="503883" y="1423"/>
        <a:ext cx="2201980" cy="1321188"/>
      </dsp:txXfrm>
    </dsp:sp>
    <dsp:sp modelId="{2E47070E-1FFD-451B-90ED-210F72A48BB9}">
      <dsp:nvSpPr>
        <dsp:cNvPr id="0" name=""/>
        <dsp:cNvSpPr/>
      </dsp:nvSpPr>
      <dsp:spPr>
        <a:xfrm>
          <a:off x="1604873" y="1320812"/>
          <a:ext cx="2708436" cy="475855"/>
        </a:xfrm>
        <a:custGeom>
          <a:avLst/>
          <a:gdLst/>
          <a:ahLst/>
          <a:cxnLst/>
          <a:rect l="0" t="0" r="0" b="0"/>
          <a:pathLst>
            <a:path>
              <a:moveTo>
                <a:pt x="2708436" y="0"/>
              </a:moveTo>
              <a:lnTo>
                <a:pt x="2708436" y="255027"/>
              </a:lnTo>
              <a:lnTo>
                <a:pt x="0" y="255027"/>
              </a:lnTo>
              <a:lnTo>
                <a:pt x="0" y="47585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0207" y="1556207"/>
        <a:ext cx="137769" cy="5064"/>
      </dsp:txXfrm>
    </dsp:sp>
    <dsp:sp modelId="{8F0E801C-81AB-4DA6-8D24-776CA6E8864F}">
      <dsp:nvSpPr>
        <dsp:cNvPr id="0" name=""/>
        <dsp:cNvSpPr/>
      </dsp:nvSpPr>
      <dsp:spPr>
        <a:xfrm>
          <a:off x="3212319" y="1423"/>
          <a:ext cx="2201980" cy="13211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899" tIns="113259" rIns="107899" bIns="11325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Utilisation des règlementations de Bale</a:t>
          </a:r>
          <a:endParaRPr lang="en-US" sz="1900" kern="1200"/>
        </a:p>
      </dsp:txBody>
      <dsp:txXfrm>
        <a:off x="3212319" y="1423"/>
        <a:ext cx="2201980" cy="1321188"/>
      </dsp:txXfrm>
    </dsp:sp>
    <dsp:sp modelId="{1BB96920-F459-44F0-8281-70C0E5A21F0A}">
      <dsp:nvSpPr>
        <dsp:cNvPr id="0" name=""/>
        <dsp:cNvSpPr/>
      </dsp:nvSpPr>
      <dsp:spPr>
        <a:xfrm>
          <a:off x="2704064" y="2443942"/>
          <a:ext cx="4758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330" y="2487129"/>
        <a:ext cx="25322" cy="5064"/>
      </dsp:txXfrm>
    </dsp:sp>
    <dsp:sp modelId="{196608B4-42DA-48EE-8CEB-D7BD52B57594}">
      <dsp:nvSpPr>
        <dsp:cNvPr id="0" name=""/>
        <dsp:cNvSpPr/>
      </dsp:nvSpPr>
      <dsp:spPr>
        <a:xfrm>
          <a:off x="503883" y="1829067"/>
          <a:ext cx="2201980" cy="13211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899" tIns="113259" rIns="107899" bIns="11325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Calcul du ratio de capital sur des périodes plus courtes</a:t>
          </a:r>
          <a:endParaRPr lang="en-US" sz="1900" kern="1200"/>
        </a:p>
      </dsp:txBody>
      <dsp:txXfrm>
        <a:off x="503883" y="1829067"/>
        <a:ext cx="2201980" cy="1321188"/>
      </dsp:txXfrm>
    </dsp:sp>
    <dsp:sp modelId="{3521A5FC-6A57-4AD8-8BD5-E992506815D3}">
      <dsp:nvSpPr>
        <dsp:cNvPr id="0" name=""/>
        <dsp:cNvSpPr/>
      </dsp:nvSpPr>
      <dsp:spPr>
        <a:xfrm>
          <a:off x="1604873" y="3148456"/>
          <a:ext cx="2708436" cy="475855"/>
        </a:xfrm>
        <a:custGeom>
          <a:avLst/>
          <a:gdLst/>
          <a:ahLst/>
          <a:cxnLst/>
          <a:rect l="0" t="0" r="0" b="0"/>
          <a:pathLst>
            <a:path>
              <a:moveTo>
                <a:pt x="2708436" y="0"/>
              </a:moveTo>
              <a:lnTo>
                <a:pt x="2708436" y="255027"/>
              </a:lnTo>
              <a:lnTo>
                <a:pt x="0" y="255027"/>
              </a:lnTo>
              <a:lnTo>
                <a:pt x="0" y="47585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0207" y="3383851"/>
        <a:ext cx="137769" cy="5064"/>
      </dsp:txXfrm>
    </dsp:sp>
    <dsp:sp modelId="{3F145558-B94F-4411-A358-2C2EA1B3A5C9}">
      <dsp:nvSpPr>
        <dsp:cNvPr id="0" name=""/>
        <dsp:cNvSpPr/>
      </dsp:nvSpPr>
      <dsp:spPr>
        <a:xfrm>
          <a:off x="3212319" y="1829067"/>
          <a:ext cx="2201980" cy="13211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899" tIns="113259" rIns="107899" bIns="11325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Exclusion des Too Big To Fail</a:t>
          </a:r>
          <a:endParaRPr lang="en-US" sz="1900" kern="1200"/>
        </a:p>
      </dsp:txBody>
      <dsp:txXfrm>
        <a:off x="3212319" y="1829067"/>
        <a:ext cx="2201980" cy="1321188"/>
      </dsp:txXfrm>
    </dsp:sp>
    <dsp:sp modelId="{DF46A5CE-4029-413C-971E-83A8F7753CEE}">
      <dsp:nvSpPr>
        <dsp:cNvPr id="0" name=""/>
        <dsp:cNvSpPr/>
      </dsp:nvSpPr>
      <dsp:spPr>
        <a:xfrm>
          <a:off x="503883" y="3656711"/>
          <a:ext cx="2201980" cy="13211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899" tIns="113259" rIns="107899" bIns="11325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Une distinction des banques par la taille différentes</a:t>
          </a:r>
          <a:endParaRPr lang="en-US" sz="1900" kern="1200"/>
        </a:p>
      </dsp:txBody>
      <dsp:txXfrm>
        <a:off x="503883" y="3656711"/>
        <a:ext cx="2201980" cy="1321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90206-4D9B-4961-BFCD-9D897C6A4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8333D8-EB9C-435C-A9DC-CB79CECC8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BAD92-8D1E-416B-B108-4E0F14D5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B0EE6-3824-4B9B-8839-1A0359B2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DBC62-3756-4B5A-9BA5-E323E70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59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5642B-1D31-40EF-895C-A178A5EE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E760E-805E-4AF2-AF81-9719ADECE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81BAD-188B-415A-AAD3-3BC28BA6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F3557B-C25C-4CC5-8490-183958D5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402C26-717A-4516-B62E-78EA3A2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28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8BF81D-9EB5-460E-834E-6A6CCA4A7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F5E1B3-5EC6-4238-915E-FF1C0BB7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F2929-009A-4CAC-B4C5-8632DD0C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65D7D-06D7-44E7-B7B1-48281F31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471E8-06A9-4549-BE23-4B8E31D4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55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0B01F-022A-4B18-9AA7-6F3729C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A9CF2-CB31-427E-B782-00F0331A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79A85-4F01-42DF-956B-E181DD1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6FB31D-2C29-4267-BF94-68B7C34B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1045A-106F-434A-88C6-C65A4143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0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37F8-E4CF-453F-B8F4-CABDAC2C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3CF291-489B-4B9C-8DD9-2D66ADAB8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2CCF5-5480-4148-BC9C-BB9E0C94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57D06-9A48-4258-BCF8-22FB9EF4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A5CCDE-412D-4DC5-9E99-BA29FAD9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95CF7-D0C0-47F3-81AD-04EEB6E7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B42CA-08C1-453C-AEB6-DCD904E6D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556189-A004-4374-9F91-87ED5316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81D29-0B9D-4F6A-978E-EF4E9A39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8BE581-B104-47FA-91F0-6F9DB330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03B825-A2F3-4674-BCEF-35BD2B99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41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1AB1F-6FDB-4C52-AF4B-A391906E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04B9A5-BC9F-4B80-A1FC-05B0E4A2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CFFEF3-3641-4E11-AEF0-F40980282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5DF060-499D-4F27-A68A-A7DB367C9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F59672-83C3-43D7-82C7-7797D537D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C93398-93A1-4DCB-9152-AB9A87B8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E21D1F-A102-4DFA-BF35-2413591C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902DF0-983D-47A3-8B85-DFD12D08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2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48A67-72CB-4E1E-BE83-93BE88AE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436747-8CFB-4F1C-BECE-31BBE97E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7AFF56-9E6B-44A3-86CD-77950EC2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9E3E54-C205-40C2-8799-F61B36D6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15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8D43D6-76C4-4BD9-A8B5-97040205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216412-CE80-480E-AE38-4D16149D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88836F-E002-4F54-877B-72990FD0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4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E08BE-4B56-4AA1-B1A3-EB3C4D58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CDFAF-5452-4C84-A674-871C95D5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44048F-25A4-4F6D-B65E-D2CF2DA1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D75603-9238-4A45-8EA9-F5458143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2EA3B-568C-4406-9646-A473059C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DDC0B5-4BCB-4C62-9311-73DF47D7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05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784E-38CC-4E6B-905E-63B5AC1E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029223-DEC0-4A49-AE91-90BA1C2C8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1202F3-8371-4335-A645-984CE72E4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20D674-A065-46FA-98D7-9F37544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961140-F62A-4A1E-9116-23E51C10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C5BDB8-D1CF-4A86-8A0B-95149F24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39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A2AFB4-7972-4153-B811-D63D0360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F0ACA3-AE8B-43A7-85BB-0552C3DB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1D032D-75E9-4538-9A42-48318B0D4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177D-E15C-4C86-B4B6-63CDC1E910F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2F4032-8591-4C68-83FB-2E7F9AB93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87152C-1466-4C93-8AA3-2FCB001BF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9E6A3-A727-4B6C-80E8-6DA73C1D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1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7E22F-D6B7-4873-B468-3782B58D5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fr-FR" sz="2000">
              <a:solidFill>
                <a:srgbClr val="080808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37524E-7A5F-498C-A3C1-504274E10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080808"/>
                </a:solidFill>
              </a:rPr>
              <a:t>Présentation 3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59F5F5-562A-4DF1-80DE-659F5CAF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FR" sz="5400"/>
              <a:t>Contagion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66437D-54ED-426C-9E9D-BD9B3775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fr-FR" sz="2000"/>
              <a:t>Par liaison direct au travers du marché interbancaire</a:t>
            </a:r>
          </a:p>
          <a:p>
            <a:r>
              <a:rPr lang="fr-FR" sz="2000"/>
              <a:t>Par liaison indirecte au travers de la variation des prix en bourse</a:t>
            </a:r>
          </a:p>
        </p:txBody>
      </p:sp>
    </p:spTree>
    <p:extLst>
      <p:ext uri="{BB962C8B-B14F-4D97-AF65-F5344CB8AC3E}">
        <p14:creationId xmlns:p14="http://schemas.microsoft.com/office/powerpoint/2010/main" val="147111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FF0161-AF1A-4A09-A75C-F37C84CE4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fr-FR" sz="7200"/>
              <a:t>Banking crises : A review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CB2E90-D883-4AA3-9EBC-7DE054B2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fr-FR"/>
              <a:t>Laeven,L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5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6AC8D7-FB15-471B-98EF-6831067E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5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EF5523-7EE1-4CD5-907F-05449DB4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Concéquences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FE9F1B-D716-4986-BCA8-48553C14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 dirty="0" err="1"/>
              <a:t>Credit</a:t>
            </a:r>
            <a:r>
              <a:rPr lang="fr-FR" sz="2400" dirty="0"/>
              <a:t> plus cher et plus rare, spirale négative</a:t>
            </a:r>
          </a:p>
          <a:p>
            <a:r>
              <a:rPr lang="fr-FR" sz="2400" dirty="0"/>
              <a:t>Les banques préfèrent conserver leur passif provoquant un gel du marché et donc augmentant le besoin de liquidité</a:t>
            </a:r>
          </a:p>
          <a:p>
            <a:r>
              <a:rPr lang="fr-FR" sz="2400" dirty="0"/>
              <a:t>Augmentation du taux chômage</a:t>
            </a:r>
          </a:p>
          <a:p>
            <a:r>
              <a:rPr lang="fr-FR" sz="2400" dirty="0"/>
              <a:t>Baisse de la productivité et de la croissance</a:t>
            </a:r>
          </a:p>
          <a:p>
            <a:endParaRPr lang="fr-F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2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A2D7AE-6EA5-40F8-9797-4417E4BD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FR" sz="5400"/>
              <a:t>Prevention et résolution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9D371A-A3C6-493A-9D21-F02870AD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fr-FR" sz="2000"/>
              <a:t>Regulation du capital ratio et limotation des crdits pour empêcher les bulles spéculatives.</a:t>
            </a:r>
          </a:p>
          <a:p>
            <a:r>
              <a:rPr lang="fr-FR" sz="2000"/>
              <a:t>Mais les banques font tout pour contourner</a:t>
            </a:r>
          </a:p>
          <a:p>
            <a:r>
              <a:rPr lang="fr-FR" sz="2000"/>
              <a:t>Injection de liquidité</a:t>
            </a:r>
          </a:p>
          <a:p>
            <a:r>
              <a:rPr lang="fr-FR" sz="2000"/>
              <a:t>Forcer les fusions acquisitions</a:t>
            </a:r>
          </a:p>
          <a:p>
            <a:r>
              <a:rPr lang="fr-FR" sz="2000"/>
              <a:t>Prise de contrôle par les gouvernement</a:t>
            </a:r>
          </a:p>
        </p:txBody>
      </p:sp>
    </p:spTree>
    <p:extLst>
      <p:ext uri="{BB962C8B-B14F-4D97-AF65-F5344CB8AC3E}">
        <p14:creationId xmlns:p14="http://schemas.microsoft.com/office/powerpoint/2010/main" val="260975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506E37-4AD2-4FC5-A9FE-6DF2CB9FA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fr-FR" sz="7200"/>
              <a:t>L’equilibre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9C9F33-28FB-4FB5-BB74-9025D0FB7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86C5BF-2560-4A48-AF98-9EDB09661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fr-FR" sz="5600" dirty="0"/>
              <a:t>How </a:t>
            </a:r>
            <a:r>
              <a:rPr lang="fr-FR" sz="5600" dirty="0" err="1"/>
              <a:t>does</a:t>
            </a:r>
            <a:r>
              <a:rPr lang="fr-FR" sz="5600" dirty="0"/>
              <a:t> capital affect </a:t>
            </a:r>
            <a:r>
              <a:rPr lang="fr-FR" sz="5600" dirty="0" err="1"/>
              <a:t>bank</a:t>
            </a:r>
            <a:r>
              <a:rPr lang="fr-FR" sz="5600" dirty="0"/>
              <a:t> performance </a:t>
            </a:r>
            <a:r>
              <a:rPr lang="fr-FR" sz="5600" dirty="0" err="1"/>
              <a:t>during</a:t>
            </a:r>
            <a:r>
              <a:rPr lang="fr-FR" sz="5600" dirty="0"/>
              <a:t> </a:t>
            </a:r>
            <a:r>
              <a:rPr lang="fr-FR" sz="5600" dirty="0" err="1"/>
              <a:t>financial</a:t>
            </a:r>
            <a:r>
              <a:rPr lang="fr-FR" sz="5600" dirty="0"/>
              <a:t> crises?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76AA92-2B13-401E-9FF4-4772416F5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Allen N. Berger et Christa H.S. </a:t>
            </a:r>
            <a:r>
              <a:rPr lang="fr-FR" dirty="0" err="1"/>
              <a:t>Bouwman</a:t>
            </a:r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9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B25876-B69B-48EC-8C6C-FA875D43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952FA-F391-4A16-9A82-F629E9EE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/>
              <a:t>Les crises récentes amènent la question du rôle du capital</a:t>
            </a:r>
          </a:p>
          <a:p>
            <a:r>
              <a:rPr lang="fr-FR" sz="2400"/>
              <a:t>Les theories et observations sur le sujet ne sont pas unanimes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3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22BA49-93B7-48BE-9190-750C87DE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FR" sz="5400"/>
              <a:t>Theories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0640F-6BFC-402C-B800-CF32ED9CC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fr-FR" sz="2000"/>
              <a:t>Les capitaux propres améliorent la probabilité de survie d’une banque</a:t>
            </a:r>
          </a:p>
          <a:p>
            <a:r>
              <a:rPr lang="fr-FR" sz="2000"/>
              <a:t>Les capitaux propres améliorent l’évolution des parts de marché</a:t>
            </a:r>
          </a:p>
        </p:txBody>
      </p:sp>
    </p:spTree>
    <p:extLst>
      <p:ext uri="{BB962C8B-B14F-4D97-AF65-F5344CB8AC3E}">
        <p14:creationId xmlns:p14="http://schemas.microsoft.com/office/powerpoint/2010/main" val="132371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F422F-AA00-42F5-8A66-3CFCE025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FR" sz="4700">
                <a:solidFill>
                  <a:schemeClr val="accent5"/>
                </a:solidFill>
              </a:rPr>
              <a:t>Méthodologie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1DB4D71-89E3-4EA9-8CB2-C624AC478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28427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98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794C12-35EA-41A8-B0D5-5BCB86CC7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fr-FR" sz="2000" dirty="0" err="1">
                <a:solidFill>
                  <a:srgbClr val="080808"/>
                </a:solidFill>
              </a:rPr>
              <a:t>Allen,F</a:t>
            </a:r>
            <a:r>
              <a:rPr lang="fr-FR" sz="2000" dirty="0">
                <a:solidFill>
                  <a:srgbClr val="080808"/>
                </a:solidFill>
              </a:rPr>
              <a:t> </a:t>
            </a:r>
            <a:r>
              <a:rPr lang="fr-FR" sz="2000" dirty="0" err="1">
                <a:solidFill>
                  <a:srgbClr val="080808"/>
                </a:solidFill>
              </a:rPr>
              <a:t>Babus,A</a:t>
            </a:r>
            <a:r>
              <a:rPr lang="fr-FR" sz="2000" dirty="0">
                <a:solidFill>
                  <a:srgbClr val="080808"/>
                </a:solidFill>
              </a:rPr>
              <a:t>. and </a:t>
            </a:r>
            <a:r>
              <a:rPr lang="fr-FR" sz="2000" dirty="0" err="1">
                <a:solidFill>
                  <a:srgbClr val="080808"/>
                </a:solidFill>
              </a:rPr>
              <a:t>Carletti,E</a:t>
            </a:r>
            <a:endParaRPr lang="fr-FR" sz="2000" dirty="0">
              <a:solidFill>
                <a:srgbClr val="080808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C0CCD4-63D3-4CF7-8F6D-4ACA00A09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080808"/>
                </a:solidFill>
              </a:rPr>
              <a:t>Financial Crises: theory and evidence</a:t>
            </a:r>
            <a:br>
              <a:rPr lang="fr-FR" sz="3600">
                <a:solidFill>
                  <a:srgbClr val="080808"/>
                </a:solidFill>
              </a:rPr>
            </a:br>
            <a:endParaRPr lang="fr-FR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34720E-F017-493A-84A7-221CB48C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76157-B77F-4F0C-BE46-C196F6A9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/>
              <a:t>Ratio des capitaux propres sur les actifs totaux comme variable principale</a:t>
            </a:r>
          </a:p>
          <a:p>
            <a:r>
              <a:rPr lang="fr-FR" sz="2400"/>
              <a:t>Variables de contrôle qui permettent notamment de mesurer les risques pris, ou d’indiquer la possession par des organisme plus puissant.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2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E32DBD-CB6A-49E2-BC38-C307073B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fr-FR" sz="4800"/>
              <a:t>Méthodologie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2E3EF79-C7A1-40F4-8626-5E446DEE0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946020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93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59F52-DCB9-4341-B2C1-0418CADD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Méthodologie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F87D56-DBF7-4D8B-B15E-DAD1D4471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9271"/>
            <a:ext cx="4530532" cy="1399798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F8DE74-7681-467C-9178-E9026FA0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23" y="3441853"/>
            <a:ext cx="5133522" cy="8966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A0A8948-C90D-4372-ACD9-AEA9A23FA005}"/>
              </a:ext>
            </a:extLst>
          </p:cNvPr>
          <p:cNvSpPr txBox="1"/>
          <p:nvPr/>
        </p:nvSpPr>
        <p:spPr>
          <a:xfrm>
            <a:off x="1706880" y="1879600"/>
            <a:ext cx="596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Une régression logistique et une régression linéaire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33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E3AAC-E815-450F-BE03-03DEEA6B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Endogénéité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D163B-F994-40A4-ACCD-6130CDB88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769"/>
          </a:xfrm>
        </p:spPr>
        <p:txBody>
          <a:bodyPr/>
          <a:lstStyle/>
          <a:p>
            <a:r>
              <a:rPr lang="fr-FR" dirty="0"/>
              <a:t>La variable de sortie du modèle influe sur une ou plusieurs des variables d’entrée</a:t>
            </a:r>
          </a:p>
          <a:p>
            <a:r>
              <a:rPr lang="fr-FR" dirty="0"/>
              <a:t>Instrumental variables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CAA5C-B0A8-4E1C-85D2-97D2752496FF}"/>
              </a:ext>
            </a:extLst>
          </p:cNvPr>
          <p:cNvSpPr/>
          <p:nvPr/>
        </p:nvSpPr>
        <p:spPr>
          <a:xfrm>
            <a:off x="2799761" y="3429000"/>
            <a:ext cx="1150070" cy="831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6A5F3-938A-4E77-8959-0E462DFEB1E2}"/>
              </a:ext>
            </a:extLst>
          </p:cNvPr>
          <p:cNvSpPr/>
          <p:nvPr/>
        </p:nvSpPr>
        <p:spPr>
          <a:xfrm>
            <a:off x="5561813" y="3429000"/>
            <a:ext cx="1150070" cy="831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59E59EF-8C20-44AC-8F2F-9F2F67164996}"/>
              </a:ext>
            </a:extLst>
          </p:cNvPr>
          <p:cNvSpPr/>
          <p:nvPr/>
        </p:nvSpPr>
        <p:spPr>
          <a:xfrm>
            <a:off x="4081806" y="3516198"/>
            <a:ext cx="1319753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CEF20F66-496A-4408-ABC2-42D46C5E7358}"/>
              </a:ext>
            </a:extLst>
          </p:cNvPr>
          <p:cNvSpPr/>
          <p:nvPr/>
        </p:nvSpPr>
        <p:spPr>
          <a:xfrm>
            <a:off x="4081806" y="3789576"/>
            <a:ext cx="1319753" cy="263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62CEA-F3B5-46B3-A12F-F14BD0D4EB2A}"/>
              </a:ext>
            </a:extLst>
          </p:cNvPr>
          <p:cNvSpPr/>
          <p:nvPr/>
        </p:nvSpPr>
        <p:spPr>
          <a:xfrm>
            <a:off x="4081806" y="5203596"/>
            <a:ext cx="1480007" cy="831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28C358A-2559-41A3-AA14-62E664D2B029}"/>
              </a:ext>
            </a:extLst>
          </p:cNvPr>
          <p:cNvCxnSpPr/>
          <p:nvPr/>
        </p:nvCxnSpPr>
        <p:spPr>
          <a:xfrm>
            <a:off x="3063711" y="4456521"/>
            <a:ext cx="763571" cy="74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9BEAABE-4FD5-4059-B8FE-A9A88C78C4F6}"/>
              </a:ext>
            </a:extLst>
          </p:cNvPr>
          <p:cNvCxnSpPr/>
          <p:nvPr/>
        </p:nvCxnSpPr>
        <p:spPr>
          <a:xfrm flipV="1">
            <a:off x="5750351" y="4581427"/>
            <a:ext cx="345649" cy="4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3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6C4069-93A5-4A18-80B2-43B73E85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fr-FR" sz="5200"/>
              <a:t>Resultats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42211-F3D1-4721-A248-6FE6226D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fr-FR" sz="2000"/>
              <a:t>Les capitaux propres améliore la capacité de survie en tout temps pour les petites banques et seulement en temps de crise bancaire pour les plus grosses</a:t>
            </a:r>
          </a:p>
          <a:p>
            <a:r>
              <a:rPr lang="fr-FR" sz="2000"/>
              <a:t>Les capitaux propres améliore l’évolution des parts de marché en tout temps pour les petites banques et seulement en temps de crise bancaire pour les plus grosses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73548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BD88CA-1996-42C3-988F-029E1301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fr-FR" sz="5200"/>
              <a:t>Resultats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191A4-0B5F-4AEC-9C02-2A554BAC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fr-FR" sz="2000"/>
              <a:t>Des résultats attendus:</a:t>
            </a:r>
          </a:p>
          <a:p>
            <a:pPr lvl="1"/>
            <a:r>
              <a:rPr lang="fr-FR" sz="2000"/>
              <a:t>Faire partie d’une BHC ou encore la profitabilité aide les petites banques a survivre </a:t>
            </a:r>
          </a:p>
          <a:p>
            <a:pPr lvl="1"/>
            <a:r>
              <a:rPr lang="fr-FR" sz="2000"/>
              <a:t>Des investissement trop concentrés dans un même secteur d’activité expose la banque aux perturbations de celui ci</a:t>
            </a:r>
          </a:p>
        </p:txBody>
      </p:sp>
    </p:spTree>
    <p:extLst>
      <p:ext uri="{BB962C8B-B14F-4D97-AF65-F5344CB8AC3E}">
        <p14:creationId xmlns:p14="http://schemas.microsoft.com/office/powerpoint/2010/main" val="11874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BAD9EE-42A3-4F04-ACF8-1808DCE8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Apports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256F2-2684-4137-8699-5672379C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/>
              <a:t>Prise en compte des banques par leur taille </a:t>
            </a:r>
          </a:p>
          <a:p>
            <a:r>
              <a:rPr lang="fr-FR" sz="2400"/>
              <a:t>Prise ne compte des périodes etudiées</a:t>
            </a:r>
          </a:p>
          <a:p>
            <a:r>
              <a:rPr lang="fr-FR" sz="2400"/>
              <a:t>Validation de la pertinence des régulations sur les capitaux propres</a:t>
            </a:r>
          </a:p>
          <a:p>
            <a:endParaRPr lang="fr-FR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82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348A8B-1075-4A74-90D5-D8A7E897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FR" sz="5400"/>
              <a:t>Possible Future Works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8739B-12FE-4A05-841F-C5F770B3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fr-FR" sz="2000"/>
              <a:t>Pertinence des parts de marché par rapport aux faillites?</a:t>
            </a:r>
          </a:p>
          <a:p>
            <a:r>
              <a:rPr lang="fr-FR" sz="2000"/>
              <a:t>Tester des jeux de données différents (contexte géopolitique etc)</a:t>
            </a:r>
          </a:p>
          <a:p>
            <a:r>
              <a:rPr lang="fr-FR" sz="2000"/>
              <a:t>Réseaux de neurones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94485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A83783-0E18-4606-9364-1D509E1B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Etude de la littérature autour des crises bancaires.</a:t>
            </a:r>
          </a:p>
          <a:p>
            <a:r>
              <a:rPr lang="fr-FR" sz="1800">
                <a:solidFill>
                  <a:schemeClr val="tx2"/>
                </a:solidFill>
              </a:rPr>
              <a:t>Quelles en sont les causes?</a:t>
            </a:r>
          </a:p>
          <a:p>
            <a:endParaRPr lang="fr-F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3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84458-15A9-4AB0-8B14-15528882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accent5"/>
                </a:solidFill>
              </a:rPr>
              <a:t>2 explicatiosn pricipales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84A4C6B-79DD-496C-8EAD-C2844580D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49593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5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CADD236-8C06-430F-9DF1-1FD5D3DB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Les runs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60544-D33B-4282-ADEA-39710B686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Panique</a:t>
            </a:r>
          </a:p>
          <a:p>
            <a:r>
              <a:rPr lang="fr-FR" sz="1800">
                <a:solidFill>
                  <a:schemeClr val="tx2"/>
                </a:solidFill>
              </a:rPr>
              <a:t>Besoin pour consomation</a:t>
            </a:r>
          </a:p>
        </p:txBody>
      </p:sp>
    </p:spTree>
    <p:extLst>
      <p:ext uri="{BB962C8B-B14F-4D97-AF65-F5344CB8AC3E}">
        <p14:creationId xmlns:p14="http://schemas.microsoft.com/office/powerpoint/2010/main" val="15054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5EC45-718F-41A4-9C2B-F03CE3CE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bulles </a:t>
            </a:r>
            <a:r>
              <a:rPr lang="fr-FR" dirty="0" err="1"/>
              <a:t>spécullatives</a:t>
            </a: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410BD0-02A1-44E1-8C8F-A0B736570845}"/>
              </a:ext>
            </a:extLst>
          </p:cNvPr>
          <p:cNvSpPr/>
          <p:nvPr/>
        </p:nvSpPr>
        <p:spPr>
          <a:xfrm>
            <a:off x="263950" y="2347274"/>
            <a:ext cx="2658359" cy="181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Augmentation de l’endettement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9621FD0-5406-421B-B90B-3028F8614F35}"/>
              </a:ext>
            </a:extLst>
          </p:cNvPr>
          <p:cNvSpPr/>
          <p:nvPr/>
        </p:nvSpPr>
        <p:spPr>
          <a:xfrm>
            <a:off x="4242062" y="2281285"/>
            <a:ext cx="2752626" cy="181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Spéculation massive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6C1B024-BEF7-4CC5-9A79-AC3B0C889AE3}"/>
              </a:ext>
            </a:extLst>
          </p:cNvPr>
          <p:cNvSpPr/>
          <p:nvPr/>
        </p:nvSpPr>
        <p:spPr>
          <a:xfrm>
            <a:off x="8314441" y="2253004"/>
            <a:ext cx="2658359" cy="181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Eclatement de la bulle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0B1638C-CD63-42F2-98F9-369CE47BD218}"/>
              </a:ext>
            </a:extLst>
          </p:cNvPr>
          <p:cNvSpPr/>
          <p:nvPr/>
        </p:nvSpPr>
        <p:spPr>
          <a:xfrm>
            <a:off x="3228680" y="2964729"/>
            <a:ext cx="956821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DCF30F9-8F9F-4D04-A447-D9E07B34CFEE}"/>
              </a:ext>
            </a:extLst>
          </p:cNvPr>
          <p:cNvSpPr/>
          <p:nvPr/>
        </p:nvSpPr>
        <p:spPr>
          <a:xfrm>
            <a:off x="7192651" y="2964729"/>
            <a:ext cx="829559" cy="39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9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9915EB-092B-4B2B-B077-1BE124D3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Conséquences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46D8476-5AA8-4222-AA68-49B27ECD6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357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87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297D84-0F88-4C9E-9128-9625997B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crises bancaires et l’économie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20148-5752-470D-938A-38954986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Les banques sont au cœur du système</a:t>
            </a:r>
          </a:p>
          <a:p>
            <a:r>
              <a:rPr lang="en-US" sz="2000"/>
              <a:t>Principale source de financement des entreprise</a:t>
            </a:r>
          </a:p>
          <a:p>
            <a:r>
              <a:rPr lang="en-US" sz="2000"/>
              <a:t>Récupération de fonds au travers de dépôts</a:t>
            </a:r>
          </a:p>
          <a:p>
            <a:endParaRPr lang="en-US" sz="2000"/>
          </a:p>
          <a:p>
            <a:pPr marL="0"/>
            <a:endParaRPr lang="en-US" sz="20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794740-13D5-4EF7-812A-DA1ADF14F024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Les perturbations du syteme bancaires affecte donc toute l’économie. </a:t>
            </a:r>
          </a:p>
        </p:txBody>
      </p:sp>
    </p:spTree>
    <p:extLst>
      <p:ext uri="{BB962C8B-B14F-4D97-AF65-F5344CB8AC3E}">
        <p14:creationId xmlns:p14="http://schemas.microsoft.com/office/powerpoint/2010/main" val="265593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C1FCFE-4BB3-4BA6-8873-412BC233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Le rôle du marché interbancaire.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80F8C-2C24-428B-B9D7-FF1C768B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/>
              <a:t>Redistribution des liquidités</a:t>
            </a:r>
          </a:p>
          <a:p>
            <a:r>
              <a:rPr lang="fr-FR" sz="2400"/>
              <a:t>Un equilibre qui peut se retrouver sur le marché internationnal</a:t>
            </a:r>
          </a:p>
          <a:p>
            <a:r>
              <a:rPr lang="fr-FR" sz="2400"/>
              <a:t>En temps de crise il souffre de l’alea moral et du monopol de certaines banques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25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620</Words>
  <Application>Microsoft Office PowerPoint</Application>
  <PresentationFormat>Grand écran</PresentationFormat>
  <Paragraphs>92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Présentation 3</vt:lpstr>
      <vt:lpstr>Financial Crises: theory and evidence </vt:lpstr>
      <vt:lpstr>Présentation PowerPoint</vt:lpstr>
      <vt:lpstr>2 explicatiosn pricipales</vt:lpstr>
      <vt:lpstr>Les runs</vt:lpstr>
      <vt:lpstr>Les bulles spécullatives</vt:lpstr>
      <vt:lpstr>Conséquences</vt:lpstr>
      <vt:lpstr>Les crises bancaires et l’économie</vt:lpstr>
      <vt:lpstr>Le rôle du marché interbancaire.</vt:lpstr>
      <vt:lpstr>Contagion</vt:lpstr>
      <vt:lpstr>Banking crises : A review</vt:lpstr>
      <vt:lpstr>Causes</vt:lpstr>
      <vt:lpstr>Concéquences</vt:lpstr>
      <vt:lpstr>Prevention et résolution</vt:lpstr>
      <vt:lpstr>L’equilibre</vt:lpstr>
      <vt:lpstr>How does capital affect bank performance during financial crises?</vt:lpstr>
      <vt:lpstr>Contexte</vt:lpstr>
      <vt:lpstr>Theories</vt:lpstr>
      <vt:lpstr>Méthodologie</vt:lpstr>
      <vt:lpstr>Méthodologie</vt:lpstr>
      <vt:lpstr>Méthodologie</vt:lpstr>
      <vt:lpstr>Méthodologie</vt:lpstr>
      <vt:lpstr>Endogénéité</vt:lpstr>
      <vt:lpstr>Resultats</vt:lpstr>
      <vt:lpstr>Resultats</vt:lpstr>
      <vt:lpstr>Apports</vt:lpstr>
      <vt:lpstr>Possible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3</dc:title>
  <dc:creator>roman ribeiro</dc:creator>
  <cp:lastModifiedBy>roman ribeiro</cp:lastModifiedBy>
  <cp:revision>21</cp:revision>
  <dcterms:created xsi:type="dcterms:W3CDTF">2021-05-25T17:18:48Z</dcterms:created>
  <dcterms:modified xsi:type="dcterms:W3CDTF">2021-05-26T07:54:27Z</dcterms:modified>
</cp:coreProperties>
</file>