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309" r:id="rId4"/>
    <p:sldId id="308" r:id="rId5"/>
    <p:sldId id="259"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006699"/>
    <a:srgbClr val="009999"/>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9" autoAdjust="0"/>
    <p:restoredTop sz="96870" autoAdjust="0"/>
  </p:normalViewPr>
  <p:slideViewPr>
    <p:cSldViewPr>
      <p:cViewPr varScale="1">
        <p:scale>
          <a:sx n="107" d="100"/>
          <a:sy n="107" d="100"/>
        </p:scale>
        <p:origin x="14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9D4CC-8E84-4E7E-8A1F-3580793C37E5}" type="datetimeFigureOut">
              <a:rPr lang="zh-CN" altLang="en-US" smtClean="0"/>
              <a:t>2017/7/17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3B183-48EE-4D61-8A29-B27BABAD4CC8}" type="slidenum">
              <a:rPr lang="zh-CN" altLang="en-US" smtClean="0"/>
              <a:t>‹#›</a:t>
            </a:fld>
            <a:endParaRPr lang="zh-CN" altLang="en-US"/>
          </a:p>
        </p:txBody>
      </p:sp>
    </p:spTree>
    <p:extLst>
      <p:ext uri="{BB962C8B-B14F-4D97-AF65-F5344CB8AC3E}">
        <p14:creationId xmlns:p14="http://schemas.microsoft.com/office/powerpoint/2010/main" val="34614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38653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180689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172764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6" descr="ppt模板-0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2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版式1">
    <p:spTree>
      <p:nvGrpSpPr>
        <p:cNvPr id="1" name=""/>
        <p:cNvGrpSpPr/>
        <p:nvPr/>
      </p:nvGrpSpPr>
      <p:grpSpPr>
        <a:xfrm>
          <a:off x="0" y="0"/>
          <a:ext cx="0" cy="0"/>
          <a:chOff x="0" y="0"/>
          <a:chExt cx="0" cy="0"/>
        </a:xfrm>
      </p:grpSpPr>
      <p:pic>
        <p:nvPicPr>
          <p:cNvPr id="7" name="图片 7" descr="未标题-1-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19981"/>
          <a:stretch>
            <a:fillRect/>
          </a:stretch>
        </p:blipFill>
        <p:spPr bwMode="auto">
          <a:xfrm>
            <a:off x="1588" y="1370013"/>
            <a:ext cx="9142412"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descr="未标题-1-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82210"/>
          <a:stretch>
            <a:fillRect/>
          </a:stretch>
        </p:blipFill>
        <p:spPr bwMode="auto">
          <a:xfrm>
            <a:off x="0" y="285750"/>
            <a:ext cx="9142413"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41088" y="158526"/>
            <a:ext cx="8229600" cy="621506"/>
          </a:xfrm>
        </p:spPr>
        <p:txBody>
          <a:bodyPr>
            <a:noAutofit/>
          </a:bodyPr>
          <a:lstStyle>
            <a:lvl1pPr algn="l">
              <a:defRPr sz="2400" b="1">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DDDDFD8B-751B-4E61-8A36-2AB8D091E066}" type="slidenum">
              <a:rPr lang="zh-CN" altLang="en-US" smtClean="0"/>
              <a:pPr>
                <a:defRPr/>
              </a:pPr>
              <a:t>‹#›</a:t>
            </a:fld>
            <a:endParaRPr lang="zh-CN" altLang="en-US" sz="1800">
              <a:solidFill>
                <a:schemeClr val="tx1"/>
              </a:solidFill>
            </a:endParaRPr>
          </a:p>
        </p:txBody>
      </p:sp>
    </p:spTree>
    <p:extLst>
      <p:ext uri="{BB962C8B-B14F-4D97-AF65-F5344CB8AC3E}">
        <p14:creationId xmlns:p14="http://schemas.microsoft.com/office/powerpoint/2010/main" val="3736201414"/>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6" descr="ppt模板-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55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79675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1970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71235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57764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90192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59984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43350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47224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93B1B-4A28-4937-9B92-BED4F9C228A7}" type="datetimeFigureOut">
              <a:rPr lang="zh-CN" altLang="en-US" smtClean="0"/>
              <a:t>2017/7/17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80492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ChangeArrowheads="1"/>
          </p:cNvSpPr>
          <p:nvPr/>
        </p:nvSpPr>
        <p:spPr bwMode="auto">
          <a:xfrm>
            <a:off x="500063" y="1857375"/>
            <a:ext cx="82073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3400" b="1" dirty="0">
                <a:solidFill>
                  <a:srgbClr val="0070C0"/>
                </a:solidFill>
                <a:latin typeface="微软雅黑" pitchFamily="34" charset="-122"/>
                <a:ea typeface="微软雅黑" pitchFamily="34" charset="-122"/>
                <a:sym typeface="Calibri" pitchFamily="34" charset="0"/>
              </a:rPr>
              <a:t>中国移动新疆公司新疆</a:t>
            </a:r>
            <a:endParaRPr lang="en-US" altLang="zh-CN" sz="3400" b="1" dirty="0">
              <a:solidFill>
                <a:srgbClr val="0070C0"/>
              </a:solidFill>
              <a:latin typeface="微软雅黑" pitchFamily="34" charset="-122"/>
              <a:ea typeface="微软雅黑" pitchFamily="34" charset="-122"/>
              <a:sym typeface="Calibri" pitchFamily="34" charset="0"/>
            </a:endParaRPr>
          </a:p>
          <a:p>
            <a:pPr algn="ctr"/>
            <a:r>
              <a:rPr lang="en-US" altLang="zh-CN" sz="3400" b="1" dirty="0">
                <a:solidFill>
                  <a:srgbClr val="0070C0"/>
                </a:solidFill>
                <a:latin typeface="微软雅黑" pitchFamily="34" charset="-122"/>
                <a:ea typeface="微软雅黑" pitchFamily="34" charset="-122"/>
                <a:sym typeface="Calibri" pitchFamily="34" charset="0"/>
              </a:rPr>
              <a:t>IPTV</a:t>
            </a:r>
            <a:r>
              <a:rPr lang="zh-CN" altLang="en-US" sz="3400" b="1" dirty="0">
                <a:solidFill>
                  <a:srgbClr val="0070C0"/>
                </a:solidFill>
                <a:latin typeface="微软雅黑" pitchFamily="34" charset="-122"/>
                <a:ea typeface="微软雅黑" pitchFamily="34" charset="-122"/>
                <a:sym typeface="Calibri" pitchFamily="34" charset="0"/>
              </a:rPr>
              <a:t>增值业务计费建设工程</a:t>
            </a:r>
          </a:p>
        </p:txBody>
      </p:sp>
      <p:sp>
        <p:nvSpPr>
          <p:cNvPr id="6" name="Rectangle 2"/>
          <p:cNvSpPr txBox="1">
            <a:spLocks noChangeArrowheads="1"/>
          </p:cNvSpPr>
          <p:nvPr/>
        </p:nvSpPr>
        <p:spPr bwMode="auto">
          <a:xfrm>
            <a:off x="428625" y="4508500"/>
            <a:ext cx="8207375" cy="935038"/>
          </a:xfrm>
          <a:prstGeom prst="rect">
            <a:avLst/>
          </a:prstGeom>
          <a:noFill/>
          <a:ln w="9525">
            <a:noFill/>
            <a:miter lim="800000"/>
            <a:headEnd/>
            <a:tailEnd/>
          </a:ln>
        </p:spPr>
        <p:txBody>
          <a:bodyPr anchor="ctr"/>
          <a:lstStyle/>
          <a:p>
            <a:pPr algn="ctr">
              <a:lnSpc>
                <a:spcPct val="120000"/>
              </a:lnSpc>
              <a:spcBef>
                <a:spcPct val="20000"/>
              </a:spcBef>
              <a:buClr>
                <a:schemeClr val="accent1"/>
              </a:buClr>
              <a:buFont typeface="Wingdings" pitchFamily="2" charset="2"/>
              <a:buNone/>
              <a:defRPr/>
            </a:pPr>
            <a:r>
              <a:rPr lang="en-US" altLang="zh-CN" sz="2400" b="1" kern="0" dirty="0">
                <a:solidFill>
                  <a:srgbClr val="0070C0"/>
                </a:solidFill>
                <a:latin typeface="微软雅黑" pitchFamily="34" charset="-122"/>
                <a:ea typeface="微软雅黑" pitchFamily="34" charset="-122"/>
              </a:rPr>
              <a:t>2017</a:t>
            </a:r>
            <a:r>
              <a:rPr lang="zh-CN" altLang="en-US" sz="2400" b="1" kern="0" dirty="0">
                <a:solidFill>
                  <a:srgbClr val="0070C0"/>
                </a:solidFill>
                <a:latin typeface="微软雅黑" pitchFamily="34" charset="-122"/>
                <a:ea typeface="微软雅黑" pitchFamily="34" charset="-122"/>
              </a:rPr>
              <a:t>年</a:t>
            </a:r>
            <a:r>
              <a:rPr lang="en-US" altLang="zh-CN" sz="2400" b="1" kern="0" dirty="0">
                <a:solidFill>
                  <a:srgbClr val="0070C0"/>
                </a:solidFill>
                <a:latin typeface="微软雅黑" pitchFamily="34" charset="-122"/>
                <a:ea typeface="微软雅黑" pitchFamily="34" charset="-122"/>
              </a:rPr>
              <a:t>07</a:t>
            </a:r>
            <a:r>
              <a:rPr lang="zh-CN" altLang="en-US" sz="2400" b="1" kern="0" dirty="0">
                <a:solidFill>
                  <a:srgbClr val="0070C0"/>
                </a:solidFill>
                <a:latin typeface="微软雅黑" pitchFamily="34" charset="-122"/>
                <a:ea typeface="微软雅黑" pitchFamily="34" charset="-122"/>
              </a:rPr>
              <a:t>月</a:t>
            </a:r>
          </a:p>
        </p:txBody>
      </p:sp>
    </p:spTree>
    <p:extLst>
      <p:ext uri="{BB962C8B-B14F-4D97-AF65-F5344CB8AC3E}">
        <p14:creationId xmlns:p14="http://schemas.microsoft.com/office/powerpoint/2010/main" val="295775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a:t>
            </a:r>
          </a:p>
        </p:txBody>
      </p:sp>
      <p:sp>
        <p:nvSpPr>
          <p:cNvPr id="12" name="灯片编号占位符 1"/>
          <p:cNvSpPr>
            <a:spLocks noGrp="1"/>
          </p:cNvSpPr>
          <p:nvPr>
            <p:ph type="sldNum" sz="quarter" idx="12"/>
          </p:nvPr>
        </p:nvSpPr>
        <p:spPr>
          <a:xfrm>
            <a:off x="8752114" y="6472462"/>
            <a:ext cx="37010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buFont typeface="Arial" charset="0"/>
              <a:buNone/>
            </a:pPr>
            <a:fld id="{D393EB73-566E-49FC-8F68-6EF31FA7A44F}" type="slidenum">
              <a:rPr lang="zh-CN" altLang="en-US" b="1" smtClean="0">
                <a:solidFill>
                  <a:srgbClr val="898989"/>
                </a:solidFill>
              </a:rPr>
              <a:pPr algn="ctr" eaLnBrk="1" hangingPunct="1">
                <a:buFont typeface="Arial" charset="0"/>
                <a:buNone/>
              </a:pPr>
              <a:t>2</a:t>
            </a:fld>
            <a:endParaRPr lang="zh-CN" altLang="en-US" sz="1800" b="1" dirty="0"/>
          </a:p>
        </p:txBody>
      </p:sp>
      <p:pic>
        <p:nvPicPr>
          <p:cNvPr id="13" name="Picture 55" descr="TextEdit"/>
          <p:cNvPicPr>
            <a:picLocks noChangeAspect="1" noChangeArrowheads="1"/>
          </p:cNvPicPr>
          <p:nvPr/>
        </p:nvPicPr>
        <p:blipFill>
          <a:blip r:embed="rId2" cstate="print"/>
          <a:srcRect/>
          <a:stretch>
            <a:fillRect/>
          </a:stretch>
        </p:blipFill>
        <p:spPr bwMode="auto">
          <a:xfrm>
            <a:off x="7668344" y="5373216"/>
            <a:ext cx="1295971" cy="1295969"/>
          </a:xfrm>
          <a:prstGeom prst="rect">
            <a:avLst/>
          </a:prstGeom>
          <a:noFill/>
          <a:ln w="9525">
            <a:noFill/>
            <a:miter lim="800000"/>
            <a:headEnd/>
            <a:tailEnd/>
          </a:ln>
        </p:spPr>
      </p:pic>
      <p:sp>
        <p:nvSpPr>
          <p:cNvPr id="21" name="AutoShape 5"/>
          <p:cNvSpPr>
            <a:spLocks noChangeArrowheads="1"/>
          </p:cNvSpPr>
          <p:nvPr/>
        </p:nvSpPr>
        <p:spPr bwMode="auto">
          <a:xfrm>
            <a:off x="3227218" y="1701151"/>
            <a:ext cx="3649038" cy="585754"/>
          </a:xfrm>
          <a:prstGeom prst="roundRect">
            <a:avLst>
              <a:gd name="adj" fmla="val 16667"/>
            </a:avLst>
          </a:prstGeom>
          <a:solidFill>
            <a:schemeClr val="accent3"/>
          </a:solidFill>
          <a:ln w="9525" algn="ctr">
            <a:noFill/>
            <a:miter lim="800000"/>
            <a:headEnd/>
            <a:tailEnd/>
          </a:ln>
          <a:effectLst/>
        </p:spPr>
        <p:txBody>
          <a:bodyPr lIns="90000" tIns="46800" rIns="90000" bIns="46800" anchor="ctr"/>
          <a:lstStyle/>
          <a:p>
            <a:pPr>
              <a:defRPr/>
            </a:pPr>
            <a:r>
              <a:rPr lang="zh-CN" altLang="en-US" sz="2400" dirty="0">
                <a:solidFill>
                  <a:schemeClr val="bg1"/>
                </a:solidFill>
                <a:effectLst>
                  <a:outerShdw blurRad="38100" dist="38100" dir="2700000" algn="tl">
                    <a:srgbClr val="000000"/>
                  </a:outerShdw>
                </a:effectLst>
                <a:latin typeface="微软雅黑" pitchFamily="34" charset="-122"/>
                <a:ea typeface="微软雅黑" pitchFamily="34" charset="-122"/>
              </a:rPr>
              <a:t>成功案例</a:t>
            </a:r>
          </a:p>
        </p:txBody>
      </p:sp>
      <p:sp>
        <p:nvSpPr>
          <p:cNvPr id="22" name="AutoShape 5"/>
          <p:cNvSpPr>
            <a:spLocks noChangeArrowheads="1"/>
          </p:cNvSpPr>
          <p:nvPr/>
        </p:nvSpPr>
        <p:spPr bwMode="auto">
          <a:xfrm>
            <a:off x="2354002" y="1701151"/>
            <a:ext cx="730340" cy="585754"/>
          </a:xfrm>
          <a:prstGeom prst="roundRect">
            <a:avLst>
              <a:gd name="adj" fmla="val 16667"/>
            </a:avLst>
          </a:prstGeom>
          <a:solidFill>
            <a:schemeClr val="accent3"/>
          </a:solidFill>
          <a:ln w="9525" algn="ctr">
            <a:noFill/>
            <a:miter lim="800000"/>
            <a:headEnd/>
            <a:tailEnd/>
          </a:ln>
          <a:effectLst/>
        </p:spPr>
        <p:txBody>
          <a:bodyPr lIns="90000" tIns="46800" rIns="90000" bIns="46800" anchor="ctr"/>
          <a:lstStyle/>
          <a:p>
            <a:pPr algn="ctr">
              <a:defRPr/>
            </a:pPr>
            <a:r>
              <a:rPr lang="en-US" altLang="zh-CN" sz="2800" dirty="0">
                <a:solidFill>
                  <a:schemeClr val="bg1"/>
                </a:solidFill>
                <a:effectLst>
                  <a:outerShdw blurRad="38100" dist="38100" dir="2700000" algn="tl">
                    <a:srgbClr val="000000"/>
                  </a:outerShdw>
                </a:effectLst>
                <a:latin typeface="Verdana" pitchFamily="34" charset="0"/>
                <a:ea typeface="黑体" pitchFamily="2" charset="-122"/>
              </a:rPr>
              <a:t>1</a:t>
            </a:r>
            <a:endParaRPr lang="zh-CN" altLang="en-US" sz="2800" dirty="0">
              <a:solidFill>
                <a:schemeClr val="bg1"/>
              </a:solidFill>
              <a:effectLst>
                <a:outerShdw blurRad="38100" dist="38100" dir="2700000" algn="tl">
                  <a:srgbClr val="000000"/>
                </a:outerShdw>
              </a:effectLst>
              <a:latin typeface="Verdana" pitchFamily="34" charset="0"/>
              <a:ea typeface="黑体" pitchFamily="2" charset="-122"/>
            </a:endParaRPr>
          </a:p>
        </p:txBody>
      </p:sp>
    </p:spTree>
    <p:extLst>
      <p:ext uri="{BB962C8B-B14F-4D97-AF65-F5344CB8AC3E}">
        <p14:creationId xmlns:p14="http://schemas.microsoft.com/office/powerpoint/2010/main" val="186227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341088" y="158526"/>
            <a:ext cx="8229600" cy="621506"/>
          </a:xfrm>
        </p:spPr>
        <p:txBody>
          <a:bodyPr/>
          <a:lstStyle/>
          <a:p>
            <a:pPr lvl="1" algn="just" rtl="0">
              <a:spcBef>
                <a:spcPct val="0"/>
              </a:spcBef>
            </a:pPr>
            <a:r>
              <a:rPr lang="zh-CN" altLang="en-US" sz="2400" b="1" kern="1200" dirty="0">
                <a:solidFill>
                  <a:srgbClr val="0070C0"/>
                </a:solidFill>
                <a:latin typeface="微软雅黑" panose="020B0503020204020204" pitchFamily="34" charset="-122"/>
                <a:ea typeface="微软雅黑" panose="020B0503020204020204" pitchFamily="34" charset="-122"/>
                <a:cs typeface="+mj-cs"/>
              </a:rPr>
              <a:t>成功案例</a:t>
            </a:r>
            <a:r>
              <a:rPr lang="en-US" altLang="zh-CN" sz="2400" b="1" kern="1200" dirty="0">
                <a:solidFill>
                  <a:srgbClr val="0070C0"/>
                </a:solidFill>
                <a:latin typeface="微软雅黑" panose="020B0503020204020204" pitchFamily="34" charset="-122"/>
                <a:ea typeface="微软雅黑" panose="020B0503020204020204" pitchFamily="34" charset="-122"/>
                <a:cs typeface="+mj-cs"/>
              </a:rPr>
              <a:t>-</a:t>
            </a:r>
            <a:r>
              <a:rPr lang="zh-CN" altLang="en-US" sz="2400" b="1" kern="1200" dirty="0">
                <a:solidFill>
                  <a:srgbClr val="0070C0"/>
                </a:solidFill>
                <a:latin typeface="微软雅黑" panose="020B0503020204020204" pitchFamily="34" charset="-122"/>
                <a:ea typeface="微软雅黑" panose="020B0503020204020204" pitchFamily="34" charset="-122"/>
                <a:cs typeface="+mj-cs"/>
              </a:rPr>
              <a:t>江西家庭产品业务管理平台</a:t>
            </a:r>
          </a:p>
        </p:txBody>
      </p:sp>
      <p:grpSp>
        <p:nvGrpSpPr>
          <p:cNvPr id="70" name="组合 190">
            <a:extLst>
              <a:ext uri="{FF2B5EF4-FFF2-40B4-BE49-F238E27FC236}">
                <a16:creationId xmlns:a16="http://schemas.microsoft.com/office/drawing/2014/main" id="{C3DBFE38-B779-4C6C-8741-F7719E97B7DB}"/>
              </a:ext>
            </a:extLst>
          </p:cNvPr>
          <p:cNvGrpSpPr/>
          <p:nvPr/>
        </p:nvGrpSpPr>
        <p:grpSpPr>
          <a:xfrm>
            <a:off x="688757" y="6306722"/>
            <a:ext cx="7597663" cy="342186"/>
            <a:chOff x="843873" y="5706748"/>
            <a:chExt cx="7669968" cy="649287"/>
          </a:xfrm>
        </p:grpSpPr>
        <p:sp>
          <p:nvSpPr>
            <p:cNvPr id="71" name="Rectangle 4">
              <a:extLst>
                <a:ext uri="{FF2B5EF4-FFF2-40B4-BE49-F238E27FC236}">
                  <a16:creationId xmlns:a16="http://schemas.microsoft.com/office/drawing/2014/main" id="{BD9CA852-157E-49CB-A198-864780BBF0C6}"/>
                </a:ext>
              </a:extLst>
            </p:cNvPr>
            <p:cNvSpPr>
              <a:spLocks noChangeArrowheads="1"/>
            </p:cNvSpPr>
            <p:nvPr/>
          </p:nvSpPr>
          <p:spPr bwMode="auto">
            <a:xfrm>
              <a:off x="843873" y="5706748"/>
              <a:ext cx="2160587" cy="649287"/>
            </a:xfrm>
            <a:prstGeom prst="rect">
              <a:avLst/>
            </a:prstGeom>
            <a:solidFill>
              <a:srgbClr val="00B0F0"/>
            </a:solidFill>
            <a:ln w="3175" cap="flat" cmpd="sng" algn="ctr">
              <a:solidFill>
                <a:srgbClr val="0070C0"/>
              </a:solidFill>
              <a:prstDash val="solid"/>
              <a:headEnd type="none" w="med" len="med"/>
              <a:tailEnd type="none" w="med" len="med"/>
            </a:ln>
            <a:effectLst/>
          </p:spPr>
          <p:txBody>
            <a:bodyPr lIns="36000" r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一阶段</a:t>
              </a:r>
            </a:p>
          </p:txBody>
        </p:sp>
        <p:sp>
          <p:nvSpPr>
            <p:cNvPr id="72" name="Rectangle 7">
              <a:extLst>
                <a:ext uri="{FF2B5EF4-FFF2-40B4-BE49-F238E27FC236}">
                  <a16:creationId xmlns:a16="http://schemas.microsoft.com/office/drawing/2014/main" id="{1FD2626E-6704-4AC8-A308-F134F7FC50A8}"/>
                </a:ext>
              </a:extLst>
            </p:cNvPr>
            <p:cNvSpPr>
              <a:spLocks noChangeArrowheads="1"/>
            </p:cNvSpPr>
            <p:nvPr/>
          </p:nvSpPr>
          <p:spPr bwMode="auto">
            <a:xfrm>
              <a:off x="3647819" y="5706748"/>
              <a:ext cx="2160588" cy="649287"/>
            </a:xfrm>
            <a:prstGeom prst="rect">
              <a:avLst/>
            </a:prstGeom>
            <a:solidFill>
              <a:srgbClr val="9BBB59"/>
            </a:solidFill>
            <a:ln w="31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二阶段</a:t>
              </a:r>
            </a:p>
          </p:txBody>
        </p:sp>
        <p:sp>
          <p:nvSpPr>
            <p:cNvPr id="73" name="Rectangle 8">
              <a:extLst>
                <a:ext uri="{FF2B5EF4-FFF2-40B4-BE49-F238E27FC236}">
                  <a16:creationId xmlns:a16="http://schemas.microsoft.com/office/drawing/2014/main" id="{F51D59AC-9639-4959-A6F2-BC5EAC13A2BD}"/>
                </a:ext>
              </a:extLst>
            </p:cNvPr>
            <p:cNvSpPr>
              <a:spLocks noChangeArrowheads="1"/>
            </p:cNvSpPr>
            <p:nvPr/>
          </p:nvSpPr>
          <p:spPr bwMode="auto">
            <a:xfrm>
              <a:off x="6353253" y="5706748"/>
              <a:ext cx="2160588" cy="649287"/>
            </a:xfrm>
            <a:prstGeom prst="rect">
              <a:avLst/>
            </a:prstGeom>
            <a:solidFill>
              <a:srgbClr val="8064A2"/>
            </a:solidFill>
            <a:ln w="25400" cap="flat" cmpd="sng" algn="ctr">
              <a:solidFill>
                <a:srgbClr val="8064A2">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三阶段</a:t>
              </a:r>
            </a:p>
          </p:txBody>
        </p:sp>
      </p:grpSp>
      <p:sp>
        <p:nvSpPr>
          <p:cNvPr id="74" name="椭圆 73">
            <a:extLst>
              <a:ext uri="{FF2B5EF4-FFF2-40B4-BE49-F238E27FC236}">
                <a16:creationId xmlns:a16="http://schemas.microsoft.com/office/drawing/2014/main" id="{89CBF451-32E4-476C-878E-360444A921B7}"/>
              </a:ext>
            </a:extLst>
          </p:cNvPr>
          <p:cNvSpPr/>
          <p:nvPr/>
        </p:nvSpPr>
        <p:spPr>
          <a:xfrm>
            <a:off x="1403650" y="6414680"/>
            <a:ext cx="71049" cy="71049"/>
          </a:xfrm>
          <a:prstGeom prst="ellipse">
            <a:avLst/>
          </a:prstGeom>
          <a:solidFill>
            <a:srgbClr val="F79646">
              <a:alpha val="90000"/>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75" name="椭圆 74">
            <a:extLst>
              <a:ext uri="{FF2B5EF4-FFF2-40B4-BE49-F238E27FC236}">
                <a16:creationId xmlns:a16="http://schemas.microsoft.com/office/drawing/2014/main" id="{A37EEB2C-6675-4764-A672-C5880C8995A5}"/>
              </a:ext>
            </a:extLst>
          </p:cNvPr>
          <p:cNvSpPr/>
          <p:nvPr/>
        </p:nvSpPr>
        <p:spPr>
          <a:xfrm>
            <a:off x="4218060" y="6425697"/>
            <a:ext cx="71049" cy="71049"/>
          </a:xfrm>
          <a:prstGeom prst="ellipse">
            <a:avLst/>
          </a:prstGeom>
          <a:solidFill>
            <a:srgbClr val="F79646">
              <a:alpha val="90000"/>
              <a:hueOff val="0"/>
              <a:satOff val="0"/>
              <a:lumOff val="0"/>
              <a:alphaOff val="-20000"/>
            </a:srgbClr>
          </a:solidFill>
          <a:ln w="25400" cap="flat" cmpd="sng" algn="ctr">
            <a:solidFill>
              <a:sysClr val="window" lastClr="FFFFFF">
                <a:hueOff val="0"/>
                <a:satOff val="0"/>
                <a:lumOff val="0"/>
                <a:alphaOff val="0"/>
              </a:sysClr>
            </a:solidFill>
            <a:prstDash val="solid"/>
          </a:ln>
          <a:effectLst/>
        </p:spPr>
      </p:sp>
      <p:sp>
        <p:nvSpPr>
          <p:cNvPr id="76" name="椭圆 75">
            <a:extLst>
              <a:ext uri="{FF2B5EF4-FFF2-40B4-BE49-F238E27FC236}">
                <a16:creationId xmlns:a16="http://schemas.microsoft.com/office/drawing/2014/main" id="{0BF4DC7A-DA36-424D-A385-50CF165DE9DF}"/>
              </a:ext>
            </a:extLst>
          </p:cNvPr>
          <p:cNvSpPr/>
          <p:nvPr/>
        </p:nvSpPr>
        <p:spPr>
          <a:xfrm>
            <a:off x="6834171" y="6414681"/>
            <a:ext cx="71049" cy="71049"/>
          </a:xfrm>
          <a:prstGeom prst="ellipse">
            <a:avLst/>
          </a:prstGeom>
          <a:solidFill>
            <a:srgbClr val="F79646">
              <a:alpha val="90000"/>
              <a:hueOff val="0"/>
              <a:satOff val="0"/>
              <a:lumOff val="0"/>
              <a:alphaOff val="-40000"/>
            </a:srgbClr>
          </a:solidFill>
          <a:ln w="25400" cap="flat" cmpd="sng" algn="ctr">
            <a:solidFill>
              <a:sysClr val="window" lastClr="FFFFFF">
                <a:hueOff val="0"/>
                <a:satOff val="0"/>
                <a:lumOff val="0"/>
                <a:alphaOff val="0"/>
              </a:sysClr>
            </a:solidFill>
            <a:prstDash val="solid"/>
          </a:ln>
          <a:effectLst/>
        </p:spPr>
      </p:sp>
      <p:grpSp>
        <p:nvGrpSpPr>
          <p:cNvPr id="77" name="组 7">
            <a:extLst>
              <a:ext uri="{FF2B5EF4-FFF2-40B4-BE49-F238E27FC236}">
                <a16:creationId xmlns:a16="http://schemas.microsoft.com/office/drawing/2014/main" id="{E44B18CA-5679-47A8-82A4-AFE0666E9C52}"/>
              </a:ext>
            </a:extLst>
          </p:cNvPr>
          <p:cNvGrpSpPr/>
          <p:nvPr/>
        </p:nvGrpSpPr>
        <p:grpSpPr>
          <a:xfrm>
            <a:off x="677835" y="5681050"/>
            <a:ext cx="2006956" cy="276999"/>
            <a:chOff x="688757" y="5291668"/>
            <a:chExt cx="2006956" cy="276999"/>
          </a:xfrm>
        </p:grpSpPr>
        <p:sp>
          <p:nvSpPr>
            <p:cNvPr id="78" name="椭圆 77">
              <a:extLst>
                <a:ext uri="{FF2B5EF4-FFF2-40B4-BE49-F238E27FC236}">
                  <a16:creationId xmlns:a16="http://schemas.microsoft.com/office/drawing/2014/main" id="{876695B0-3633-4F39-B1A8-ACCD76618E34}"/>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79" name="文本框 108">
              <a:extLst>
                <a:ext uri="{FF2B5EF4-FFF2-40B4-BE49-F238E27FC236}">
                  <a16:creationId xmlns:a16="http://schemas.microsoft.com/office/drawing/2014/main" id="{8E3267DE-BF5D-4962-BD20-12636393B782}"/>
                </a:ext>
              </a:extLst>
            </p:cNvPr>
            <p:cNvSpPr txBox="1"/>
            <p:nvPr/>
          </p:nvSpPr>
          <p:spPr>
            <a:xfrm>
              <a:off x="741332" y="5291668"/>
              <a:ext cx="1954381"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HITV</a:t>
              </a: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为主的家庭业务办理</a:t>
              </a:r>
            </a:p>
          </p:txBody>
        </p:sp>
      </p:grpSp>
      <p:grpSp>
        <p:nvGrpSpPr>
          <p:cNvPr id="80" name="组 109">
            <a:extLst>
              <a:ext uri="{FF2B5EF4-FFF2-40B4-BE49-F238E27FC236}">
                <a16:creationId xmlns:a16="http://schemas.microsoft.com/office/drawing/2014/main" id="{8E40F649-44D4-41D9-A0F8-6304177EA4EF}"/>
              </a:ext>
            </a:extLst>
          </p:cNvPr>
          <p:cNvGrpSpPr/>
          <p:nvPr/>
        </p:nvGrpSpPr>
        <p:grpSpPr>
          <a:xfrm>
            <a:off x="685615" y="5963823"/>
            <a:ext cx="2083900" cy="276999"/>
            <a:chOff x="688757" y="5291668"/>
            <a:chExt cx="2083900" cy="276999"/>
          </a:xfrm>
        </p:grpSpPr>
        <p:sp>
          <p:nvSpPr>
            <p:cNvPr id="81" name="椭圆 80">
              <a:extLst>
                <a:ext uri="{FF2B5EF4-FFF2-40B4-BE49-F238E27FC236}">
                  <a16:creationId xmlns:a16="http://schemas.microsoft.com/office/drawing/2014/main" id="{7C0A2D4A-0D81-4B0D-A250-30B756370E02}"/>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82" name="文本框 111">
              <a:extLst>
                <a:ext uri="{FF2B5EF4-FFF2-40B4-BE49-F238E27FC236}">
                  <a16:creationId xmlns:a16="http://schemas.microsoft.com/office/drawing/2014/main" id="{F469DB83-C3F1-45DC-BC52-54D055933A20}"/>
                </a:ext>
              </a:extLst>
            </p:cNvPr>
            <p:cNvSpPr txBox="1"/>
            <p:nvPr/>
          </p:nvSpPr>
          <p:spPr>
            <a:xfrm>
              <a:off x="741332" y="5291668"/>
              <a:ext cx="2031325"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终端、厂商、型号信息管理</a:t>
              </a:r>
            </a:p>
          </p:txBody>
        </p:sp>
      </p:grpSp>
      <p:grpSp>
        <p:nvGrpSpPr>
          <p:cNvPr id="83" name="组 112">
            <a:extLst>
              <a:ext uri="{FF2B5EF4-FFF2-40B4-BE49-F238E27FC236}">
                <a16:creationId xmlns:a16="http://schemas.microsoft.com/office/drawing/2014/main" id="{3E5B8202-B369-4ED1-B51E-2B74652CBEEC}"/>
              </a:ext>
            </a:extLst>
          </p:cNvPr>
          <p:cNvGrpSpPr/>
          <p:nvPr/>
        </p:nvGrpSpPr>
        <p:grpSpPr>
          <a:xfrm>
            <a:off x="3466270" y="5665771"/>
            <a:ext cx="1160571" cy="276999"/>
            <a:chOff x="688757" y="5291668"/>
            <a:chExt cx="1160571" cy="276999"/>
          </a:xfrm>
        </p:grpSpPr>
        <p:sp>
          <p:nvSpPr>
            <p:cNvPr id="84" name="椭圆 83">
              <a:extLst>
                <a:ext uri="{FF2B5EF4-FFF2-40B4-BE49-F238E27FC236}">
                  <a16:creationId xmlns:a16="http://schemas.microsoft.com/office/drawing/2014/main" id="{1F544225-1D30-4D1B-A8C7-2D82774976A8}"/>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85" name="文本框 114">
              <a:extLst>
                <a:ext uri="{FF2B5EF4-FFF2-40B4-BE49-F238E27FC236}">
                  <a16:creationId xmlns:a16="http://schemas.microsoft.com/office/drawing/2014/main" id="{1E74A3CA-8CD3-40D0-AE28-1C5F98B6073C}"/>
                </a:ext>
              </a:extLst>
            </p:cNvPr>
            <p:cNvSpPr txBox="1"/>
            <p:nvPr/>
          </p:nvSpPr>
          <p:spPr>
            <a:xfrm>
              <a:off x="741332" y="5291668"/>
              <a:ext cx="1107996"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业务运营管理</a:t>
              </a:r>
            </a:p>
          </p:txBody>
        </p:sp>
      </p:grpSp>
      <p:grpSp>
        <p:nvGrpSpPr>
          <p:cNvPr id="86" name="组 115">
            <a:extLst>
              <a:ext uri="{FF2B5EF4-FFF2-40B4-BE49-F238E27FC236}">
                <a16:creationId xmlns:a16="http://schemas.microsoft.com/office/drawing/2014/main" id="{CABF633D-1D3A-4AD8-AB28-3B9552272A50}"/>
              </a:ext>
            </a:extLst>
          </p:cNvPr>
          <p:cNvGrpSpPr/>
          <p:nvPr/>
        </p:nvGrpSpPr>
        <p:grpSpPr>
          <a:xfrm>
            <a:off x="3474050" y="5948544"/>
            <a:ext cx="852794" cy="276999"/>
            <a:chOff x="688757" y="5291668"/>
            <a:chExt cx="852794" cy="276999"/>
          </a:xfrm>
        </p:grpSpPr>
        <p:sp>
          <p:nvSpPr>
            <p:cNvPr id="87" name="椭圆 86">
              <a:extLst>
                <a:ext uri="{FF2B5EF4-FFF2-40B4-BE49-F238E27FC236}">
                  <a16:creationId xmlns:a16="http://schemas.microsoft.com/office/drawing/2014/main" id="{F9573474-4420-41F7-ACC3-80AACC54C7B0}"/>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88" name="文本框 117">
              <a:extLst>
                <a:ext uri="{FF2B5EF4-FFF2-40B4-BE49-F238E27FC236}">
                  <a16:creationId xmlns:a16="http://schemas.microsoft.com/office/drawing/2014/main" id="{67686A47-9BB0-4608-BE8E-B27E44A981B1}"/>
                </a:ext>
              </a:extLst>
            </p:cNvPr>
            <p:cNvSpPr txBox="1"/>
            <p:nvPr/>
          </p:nvSpPr>
          <p:spPr>
            <a:xfrm>
              <a:off x="741332" y="5291668"/>
              <a:ext cx="800219"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能力开放</a:t>
              </a:r>
            </a:p>
          </p:txBody>
        </p:sp>
      </p:grpSp>
      <p:grpSp>
        <p:nvGrpSpPr>
          <p:cNvPr id="89" name="组 118">
            <a:extLst>
              <a:ext uri="{FF2B5EF4-FFF2-40B4-BE49-F238E27FC236}">
                <a16:creationId xmlns:a16="http://schemas.microsoft.com/office/drawing/2014/main" id="{5DAD65CF-B9F9-4F4F-9831-D0121898BCF3}"/>
              </a:ext>
            </a:extLst>
          </p:cNvPr>
          <p:cNvGrpSpPr/>
          <p:nvPr/>
        </p:nvGrpSpPr>
        <p:grpSpPr>
          <a:xfrm>
            <a:off x="6152349" y="5644727"/>
            <a:ext cx="2083900" cy="276999"/>
            <a:chOff x="688757" y="5291668"/>
            <a:chExt cx="2083900" cy="276999"/>
          </a:xfrm>
        </p:grpSpPr>
        <p:sp>
          <p:nvSpPr>
            <p:cNvPr id="90" name="椭圆 89">
              <a:extLst>
                <a:ext uri="{FF2B5EF4-FFF2-40B4-BE49-F238E27FC236}">
                  <a16:creationId xmlns:a16="http://schemas.microsoft.com/office/drawing/2014/main" id="{A41C1F15-D125-4DEE-8B21-653CF0E3AD27}"/>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1" name="文本框 120">
              <a:extLst>
                <a:ext uri="{FF2B5EF4-FFF2-40B4-BE49-F238E27FC236}">
                  <a16:creationId xmlns:a16="http://schemas.microsoft.com/office/drawing/2014/main" id="{424E6D7A-C910-4A58-9A2D-ED14C6F049DF}"/>
                </a:ext>
              </a:extLst>
            </p:cNvPr>
            <p:cNvSpPr txBox="1"/>
            <p:nvPr/>
          </p:nvSpPr>
          <p:spPr>
            <a:xfrm>
              <a:off x="741332" y="5291668"/>
              <a:ext cx="2031325"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数据统计分析、新产品办理</a:t>
              </a:r>
            </a:p>
          </p:txBody>
        </p:sp>
      </p:grpSp>
      <p:grpSp>
        <p:nvGrpSpPr>
          <p:cNvPr id="92" name="组 121">
            <a:extLst>
              <a:ext uri="{FF2B5EF4-FFF2-40B4-BE49-F238E27FC236}">
                <a16:creationId xmlns:a16="http://schemas.microsoft.com/office/drawing/2014/main" id="{6B0D4DB3-5D87-4077-A88A-00DC7AD80D8C}"/>
              </a:ext>
            </a:extLst>
          </p:cNvPr>
          <p:cNvGrpSpPr/>
          <p:nvPr/>
        </p:nvGrpSpPr>
        <p:grpSpPr>
          <a:xfrm>
            <a:off x="6160129" y="5927500"/>
            <a:ext cx="1468347" cy="276999"/>
            <a:chOff x="688757" y="5291668"/>
            <a:chExt cx="1468347" cy="276999"/>
          </a:xfrm>
        </p:grpSpPr>
        <p:sp>
          <p:nvSpPr>
            <p:cNvPr id="93" name="椭圆 92">
              <a:extLst>
                <a:ext uri="{FF2B5EF4-FFF2-40B4-BE49-F238E27FC236}">
                  <a16:creationId xmlns:a16="http://schemas.microsoft.com/office/drawing/2014/main" id="{A3762E54-B389-41A4-A4C9-683BBDBB8136}"/>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4" name="文本框 123">
              <a:extLst>
                <a:ext uri="{FF2B5EF4-FFF2-40B4-BE49-F238E27FC236}">
                  <a16:creationId xmlns:a16="http://schemas.microsoft.com/office/drawing/2014/main" id="{34212BF7-7806-4884-8204-F979DA945F3A}"/>
                </a:ext>
              </a:extLst>
            </p:cNvPr>
            <p:cNvSpPr txBox="1"/>
            <p:nvPr/>
          </p:nvSpPr>
          <p:spPr>
            <a:xfrm>
              <a:off x="741332" y="5291668"/>
              <a:ext cx="1415772"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增值业务支付能力</a:t>
              </a:r>
            </a:p>
          </p:txBody>
        </p:sp>
      </p:grpSp>
      <p:sp>
        <p:nvSpPr>
          <p:cNvPr id="95" name="AutoShape 4">
            <a:extLst>
              <a:ext uri="{FF2B5EF4-FFF2-40B4-BE49-F238E27FC236}">
                <a16:creationId xmlns:a16="http://schemas.microsoft.com/office/drawing/2014/main" id="{4974E0DB-C874-440F-861F-E36D8AC6382F}"/>
              </a:ext>
            </a:extLst>
          </p:cNvPr>
          <p:cNvSpPr>
            <a:spLocks noChangeArrowheads="1"/>
          </p:cNvSpPr>
          <p:nvPr/>
        </p:nvSpPr>
        <p:spPr bwMode="gray">
          <a:xfrm>
            <a:off x="6272052" y="2381753"/>
            <a:ext cx="2460420" cy="2915284"/>
          </a:xfrm>
          <a:prstGeom prst="roundRect">
            <a:avLst>
              <a:gd name="adj" fmla="val 5908"/>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p:spPr>
        <p:txBody>
          <a:bodyPr wrap="none" anchor="ctr"/>
          <a:lstStyle/>
          <a:p>
            <a:pPr>
              <a:defRPr/>
            </a:pPr>
            <a:endParaRPr lang="zh-CN" altLang="en-US" sz="1000" b="1">
              <a:latin typeface="微软雅黑" pitchFamily="34" charset="-122"/>
              <a:ea typeface="微软雅黑" pitchFamily="34" charset="-122"/>
              <a:cs typeface="宋体" charset="0"/>
            </a:endParaRPr>
          </a:p>
        </p:txBody>
      </p:sp>
      <p:sp>
        <p:nvSpPr>
          <p:cNvPr id="96" name="Rounded Rectangle 8">
            <a:extLst>
              <a:ext uri="{FF2B5EF4-FFF2-40B4-BE49-F238E27FC236}">
                <a16:creationId xmlns:a16="http://schemas.microsoft.com/office/drawing/2014/main" id="{19C6DB93-A089-429D-8786-94BAA0668040}"/>
              </a:ext>
            </a:extLst>
          </p:cNvPr>
          <p:cNvSpPr/>
          <p:nvPr/>
        </p:nvSpPr>
        <p:spPr>
          <a:xfrm>
            <a:off x="6480648" y="2669440"/>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管理家庭用户</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300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余万</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97" name="Rounded Rectangle 8">
            <a:extLst>
              <a:ext uri="{FF2B5EF4-FFF2-40B4-BE49-F238E27FC236}">
                <a16:creationId xmlns:a16="http://schemas.microsoft.com/office/drawing/2014/main" id="{F0555D7E-9D5B-41F5-897F-CADBE5B796E7}"/>
              </a:ext>
            </a:extLst>
          </p:cNvPr>
          <p:cNvSpPr/>
          <p:nvPr/>
        </p:nvSpPr>
        <p:spPr>
          <a:xfrm>
            <a:off x="6480648" y="3991931"/>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提供能力服务</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2</a:t>
            </a:r>
            <a:r>
              <a:rPr lang="en-US" altLang="zh-CN" sz="1200" b="1" kern="0" dirty="0">
                <a:solidFill>
                  <a:sysClr val="windowText" lastClr="000000"/>
                </a:solidFill>
                <a:latin typeface="微软雅黑" pitchFamily="34" charset="-122"/>
                <a:ea typeface="微软雅黑" pitchFamily="34" charset="-122"/>
              </a:rPr>
              <a:t>000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万余次</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98" name="Rounded Rectangle 8">
            <a:extLst>
              <a:ext uri="{FF2B5EF4-FFF2-40B4-BE49-F238E27FC236}">
                <a16:creationId xmlns:a16="http://schemas.microsoft.com/office/drawing/2014/main" id="{EF94FF66-2D25-4CC4-BAA4-4D7F9FB2BF3E}"/>
              </a:ext>
            </a:extLst>
          </p:cNvPr>
          <p:cNvSpPr/>
          <p:nvPr/>
        </p:nvSpPr>
        <p:spPr>
          <a:xfrm>
            <a:off x="6480648" y="3357032"/>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a:solidFill>
                  <a:sysClr val="windowText" lastClr="000000"/>
                </a:solidFill>
                <a:latin typeface="微软雅黑" pitchFamily="34" charset="-122"/>
                <a:ea typeface="微软雅黑" pitchFamily="34" charset="-122"/>
              </a:rPr>
              <a:t>管理</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终端设备</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200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余万件</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99" name="文本框 131">
            <a:extLst>
              <a:ext uri="{FF2B5EF4-FFF2-40B4-BE49-F238E27FC236}">
                <a16:creationId xmlns:a16="http://schemas.microsoft.com/office/drawing/2014/main" id="{020B3A4B-9377-4413-B583-7AA4552862E3}"/>
              </a:ext>
            </a:extLst>
          </p:cNvPr>
          <p:cNvSpPr txBox="1"/>
          <p:nvPr/>
        </p:nvSpPr>
        <p:spPr>
          <a:xfrm>
            <a:off x="329177" y="980728"/>
            <a:ext cx="8505541" cy="1200329"/>
          </a:xfrm>
          <a:prstGeom prst="rect">
            <a:avLst/>
          </a:prstGeom>
          <a:noFill/>
        </p:spPr>
        <p:txBody>
          <a:bodyPr wrap="square" rtlCol="0">
            <a:spAutoFit/>
          </a:bodyPr>
          <a:lstStyle/>
          <a:p>
            <a:pPr>
              <a:lnSpc>
                <a:spcPct val="150000"/>
              </a:lnSpc>
            </a:pPr>
            <a:r>
              <a:rPr lang="en-US" altLang="zh-CN" sz="1600" b="1" dirty="0">
                <a:latin typeface="微软雅黑" pitchFamily="34" charset="-122"/>
                <a:ea typeface="微软雅黑" pitchFamily="34" charset="-122"/>
                <a:cs typeface="华文细黑"/>
              </a:rPr>
              <a:t>2016</a:t>
            </a:r>
            <a:r>
              <a:rPr lang="zh-CN" altLang="en-US" sz="1600" b="1" dirty="0">
                <a:latin typeface="微软雅黑" pitchFamily="34" charset="-122"/>
                <a:ea typeface="微软雅黑" pitchFamily="34" charset="-122"/>
                <a:cs typeface="华文细黑"/>
              </a:rPr>
              <a:t>年以来，经过三阶段建设平台已初步具备家庭业务产品办理、支付结算、活动办理、业务运营等核心能力，为接下来实现江西移动家庭业务的平台支撑能力的横向扩展以及纵向深入业务运营提供重要抓手。</a:t>
            </a:r>
            <a:endParaRPr kumimoji="1" lang="zh-CN" altLang="en-US" sz="1600" b="1" dirty="0">
              <a:latin typeface="微软雅黑" pitchFamily="34" charset="-122"/>
              <a:ea typeface="微软雅黑" pitchFamily="34" charset="-122"/>
              <a:cs typeface="华文细黑"/>
            </a:endParaRPr>
          </a:p>
        </p:txBody>
      </p:sp>
      <p:pic>
        <p:nvPicPr>
          <p:cNvPr id="100" name="图片 99">
            <a:extLst>
              <a:ext uri="{FF2B5EF4-FFF2-40B4-BE49-F238E27FC236}">
                <a16:creationId xmlns:a16="http://schemas.microsoft.com/office/drawing/2014/main" id="{46962C24-AF66-49AA-9464-068F8D85A181}"/>
              </a:ext>
            </a:extLst>
          </p:cNvPr>
          <p:cNvPicPr>
            <a:picLocks noChangeAspect="1"/>
          </p:cNvPicPr>
          <p:nvPr/>
        </p:nvPicPr>
        <p:blipFill>
          <a:blip r:embed="rId2"/>
          <a:stretch>
            <a:fillRect/>
          </a:stretch>
        </p:blipFill>
        <p:spPr>
          <a:xfrm>
            <a:off x="403163" y="2381957"/>
            <a:ext cx="5320965" cy="3297760"/>
          </a:xfrm>
          <a:prstGeom prst="rect">
            <a:avLst/>
          </a:prstGeom>
        </p:spPr>
      </p:pic>
      <p:sp>
        <p:nvSpPr>
          <p:cNvPr id="101" name="Rounded Rectangle 8">
            <a:extLst>
              <a:ext uri="{FF2B5EF4-FFF2-40B4-BE49-F238E27FC236}">
                <a16:creationId xmlns:a16="http://schemas.microsoft.com/office/drawing/2014/main" id="{DB062044-C6F4-4F13-B37D-8D9CA63B1530}"/>
              </a:ext>
            </a:extLst>
          </p:cNvPr>
          <p:cNvSpPr/>
          <p:nvPr/>
        </p:nvSpPr>
        <p:spPr>
          <a:xfrm>
            <a:off x="6480648" y="4653176"/>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办理家庭业务</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300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余万笔</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61362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341088" y="158526"/>
            <a:ext cx="8229600" cy="621506"/>
          </a:xfrm>
        </p:spPr>
        <p:txBody>
          <a:bodyPr/>
          <a:lstStyle/>
          <a:p>
            <a:pPr lvl="1" algn="just" rtl="0">
              <a:spcBef>
                <a:spcPct val="0"/>
              </a:spcBef>
            </a:pPr>
            <a:r>
              <a:rPr lang="zh-CN" altLang="en-US" sz="2400" b="1" kern="1200" dirty="0">
                <a:solidFill>
                  <a:srgbClr val="0070C0"/>
                </a:solidFill>
                <a:latin typeface="微软雅黑" panose="020B0503020204020204" pitchFamily="34" charset="-122"/>
                <a:ea typeface="微软雅黑" panose="020B0503020204020204" pitchFamily="34" charset="-122"/>
              </a:rPr>
              <a:t>成功案例</a:t>
            </a:r>
            <a:r>
              <a:rPr lang="en-US" altLang="zh-CN" sz="2400" b="1" kern="1200" dirty="0">
                <a:solidFill>
                  <a:srgbClr val="0070C0"/>
                </a:solidFill>
                <a:latin typeface="微软雅黑" panose="020B0503020204020204" pitchFamily="34" charset="-122"/>
                <a:ea typeface="微软雅黑" panose="020B0503020204020204" pitchFamily="34" charset="-122"/>
              </a:rPr>
              <a:t>-</a:t>
            </a:r>
            <a:r>
              <a:rPr lang="zh-CN" altLang="en-US" sz="2400" b="1" kern="1200" dirty="0">
                <a:solidFill>
                  <a:srgbClr val="0070C0"/>
                </a:solidFill>
                <a:latin typeface="微软雅黑" panose="020B0503020204020204" pitchFamily="34" charset="-122"/>
                <a:ea typeface="微软雅黑" panose="020B0503020204020204" pitchFamily="34" charset="-122"/>
              </a:rPr>
              <a:t>江西家庭产品业务管理平台</a:t>
            </a:r>
            <a:endParaRPr lang="zh-CN" altLang="en-US" sz="2400" b="1" kern="1200" dirty="0">
              <a:solidFill>
                <a:srgbClr val="0070C0"/>
              </a:solidFill>
              <a:latin typeface="微软雅黑" panose="020B0503020204020204" pitchFamily="34" charset="-122"/>
              <a:ea typeface="微软雅黑" panose="020B0503020204020204" pitchFamily="34" charset="-122"/>
              <a:cs typeface="+mj-cs"/>
            </a:endParaRPr>
          </a:p>
        </p:txBody>
      </p:sp>
      <p:sp>
        <p:nvSpPr>
          <p:cNvPr id="70" name="Rectangle 3">
            <a:extLst>
              <a:ext uri="{FF2B5EF4-FFF2-40B4-BE49-F238E27FC236}">
                <a16:creationId xmlns:a16="http://schemas.microsoft.com/office/drawing/2014/main" id="{2092661C-1E24-4155-A569-86414B372D8A}"/>
              </a:ext>
            </a:extLst>
          </p:cNvPr>
          <p:cNvSpPr>
            <a:spLocks noChangeArrowheads="1"/>
          </p:cNvSpPr>
          <p:nvPr/>
        </p:nvSpPr>
        <p:spPr bwMode="auto">
          <a:xfrm>
            <a:off x="849488" y="4366845"/>
            <a:ext cx="419367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1200" b="0" i="0" u="none" strike="noStrike" cap="none" normalizeH="0" baseline="0" dirty="0">
                <a:ln>
                  <a:noFill/>
                </a:ln>
                <a:solidFill>
                  <a:srgbClr val="1F497D"/>
                </a:solidFill>
                <a:effectLst/>
                <a:latin typeface="微软雅黑" pitchFamily="34" charset="-122"/>
                <a:ea typeface="微软雅黑" pitchFamily="34" charset="-122"/>
                <a:cs typeface="宋体" pitchFamily="2" charset="-122"/>
              </a:rPr>
              <a:t>围绕家庭产品业务办理，</a:t>
            </a:r>
            <a:r>
              <a:rPr lang="zh-CN" altLang="en-US" sz="1200" dirty="0">
                <a:solidFill>
                  <a:srgbClr val="1F497D"/>
                </a:solidFill>
                <a:latin typeface="微软雅黑" pitchFamily="34" charset="-122"/>
                <a:ea typeface="微软雅黑" pitchFamily="34" charset="-122"/>
                <a:cs typeface="宋体" pitchFamily="2" charset="-122"/>
              </a:rPr>
              <a:t>家开</a:t>
            </a:r>
            <a:r>
              <a:rPr kumimoji="0" lang="zh-CN" altLang="en-US" sz="1200" b="0" i="0" u="none" strike="noStrike" cap="none" normalizeH="0" baseline="0" dirty="0">
                <a:ln>
                  <a:noFill/>
                </a:ln>
                <a:solidFill>
                  <a:srgbClr val="1F497D"/>
                </a:solidFill>
                <a:effectLst/>
                <a:latin typeface="微软雅黑" pitchFamily="34" charset="-122"/>
                <a:ea typeface="微软雅黑" pitchFamily="34" charset="-122"/>
                <a:cs typeface="宋体" pitchFamily="2" charset="-122"/>
              </a:rPr>
              <a:t>与支撑系统统一交互（</a:t>
            </a:r>
            <a:r>
              <a:rPr lang="en-US" altLang="zh-CN" sz="1200" dirty="0">
                <a:solidFill>
                  <a:srgbClr val="1F497D"/>
                </a:solidFill>
                <a:latin typeface="微软雅黑" pitchFamily="34" charset="-122"/>
                <a:ea typeface="微软雅黑" pitchFamily="34" charset="-122"/>
                <a:cs typeface="宋体" pitchFamily="2" charset="-122"/>
              </a:rPr>
              <a:t>BOSS</a:t>
            </a:r>
            <a:r>
              <a:rPr lang="zh-CN" altLang="en-US" sz="1200" dirty="0">
                <a:solidFill>
                  <a:srgbClr val="1F497D"/>
                </a:solidFill>
                <a:latin typeface="微软雅黑" pitchFamily="34" charset="-122"/>
                <a:ea typeface="微软雅黑" pitchFamily="34" charset="-122"/>
                <a:cs typeface="宋体" pitchFamily="2" charset="-122"/>
              </a:rPr>
              <a:t>、</a:t>
            </a:r>
            <a:r>
              <a:rPr lang="en-US" altLang="zh-CN" sz="1200" dirty="0">
                <a:solidFill>
                  <a:srgbClr val="1F497D"/>
                </a:solidFill>
                <a:latin typeface="微软雅黑" pitchFamily="34" charset="-122"/>
                <a:ea typeface="微软雅黑" pitchFamily="34" charset="-122"/>
                <a:cs typeface="宋体" pitchFamily="2" charset="-122"/>
              </a:rPr>
              <a:t>CRM</a:t>
            </a:r>
            <a:r>
              <a:rPr lang="zh-CN" altLang="en-US" sz="1200" dirty="0">
                <a:solidFill>
                  <a:srgbClr val="1F497D"/>
                </a:solidFill>
                <a:latin typeface="微软雅黑" pitchFamily="34" charset="-122"/>
                <a:ea typeface="微软雅黑" pitchFamily="34" charset="-122"/>
                <a:cs typeface="宋体" pitchFamily="2" charset="-122"/>
              </a:rPr>
              <a:t>、进销存</a:t>
            </a:r>
            <a:r>
              <a:rPr lang="en-US" altLang="zh-CN" sz="1200" dirty="0">
                <a:solidFill>
                  <a:srgbClr val="1F497D"/>
                </a:solidFill>
                <a:latin typeface="微软雅黑" pitchFamily="34" charset="-122"/>
                <a:ea typeface="微软雅黑" pitchFamily="34" charset="-122"/>
                <a:cs typeface="宋体" pitchFamily="2" charset="-122"/>
              </a:rPr>
              <a:t>…</a:t>
            </a:r>
            <a:r>
              <a:rPr kumimoji="0" lang="zh-CN" altLang="en-US" sz="1200" b="0" i="0" u="none" strike="noStrike" cap="none" normalizeH="0" baseline="0" dirty="0">
                <a:ln>
                  <a:noFill/>
                </a:ln>
                <a:solidFill>
                  <a:srgbClr val="1F497D"/>
                </a:solidFill>
                <a:effectLst/>
                <a:latin typeface="微软雅黑" pitchFamily="34" charset="-122"/>
                <a:ea typeface="微软雅黑" pitchFamily="34" charset="-122"/>
                <a:cs typeface="宋体" pitchFamily="2" charset="-122"/>
              </a:rPr>
              <a:t>）</a:t>
            </a:r>
            <a:endParaRPr kumimoji="0" lang="en-US" altLang="zh-CN" sz="1200" b="0" i="0" u="none" strike="noStrike" cap="none" normalizeH="0" baseline="0" dirty="0">
              <a:ln>
                <a:noFill/>
              </a:ln>
              <a:solidFill>
                <a:srgbClr val="1F497D"/>
              </a:solidFill>
              <a:effectLst/>
              <a:latin typeface="微软雅黑" pitchFamily="34" charset="-122"/>
              <a:ea typeface="微软雅黑" pitchFamily="34" charset="-122"/>
              <a:cs typeface="宋体" pitchFamily="2" charset="-122"/>
            </a:endParaRPr>
          </a:p>
        </p:txBody>
      </p:sp>
      <p:sp>
        <p:nvSpPr>
          <p:cNvPr id="71" name="矩形 70">
            <a:extLst>
              <a:ext uri="{FF2B5EF4-FFF2-40B4-BE49-F238E27FC236}">
                <a16:creationId xmlns:a16="http://schemas.microsoft.com/office/drawing/2014/main" id="{F7102BA4-FF65-4474-B52D-67A7A29979E4}"/>
              </a:ext>
            </a:extLst>
          </p:cNvPr>
          <p:cNvSpPr/>
          <p:nvPr/>
        </p:nvSpPr>
        <p:spPr>
          <a:xfrm>
            <a:off x="899592" y="1228110"/>
            <a:ext cx="2592288" cy="646331"/>
          </a:xfrm>
          <a:prstGeom prst="rect">
            <a:avLst/>
          </a:prstGeom>
        </p:spPr>
        <p:txBody>
          <a:bodyPr wrap="square">
            <a:spAutoFit/>
          </a:bodyPr>
          <a:lstStyle/>
          <a:p>
            <a:pPr>
              <a:lnSpc>
                <a:spcPct val="150000"/>
              </a:lnSpc>
            </a:pPr>
            <a:r>
              <a:rPr lang="zh-CN" altLang="en-US" sz="1200" dirty="0">
                <a:solidFill>
                  <a:srgbClr val="1F497D"/>
                </a:solidFill>
                <a:latin typeface="微软雅黑" pitchFamily="34" charset="-122"/>
                <a:ea typeface="微软雅黑" pitchFamily="34" charset="-122"/>
                <a:cs typeface="宋体" pitchFamily="2" charset="-122"/>
              </a:rPr>
              <a:t>智能提速订购、免费提速体验、</a:t>
            </a:r>
            <a:r>
              <a:rPr lang="en-US" altLang="zh-CN" sz="1200" dirty="0">
                <a:solidFill>
                  <a:srgbClr val="1F497D"/>
                </a:solidFill>
                <a:latin typeface="微软雅黑" pitchFamily="34" charset="-122"/>
                <a:ea typeface="微软雅黑" pitchFamily="34" charset="-122"/>
                <a:cs typeface="宋体" pitchFamily="2" charset="-122"/>
              </a:rPr>
              <a:t>4K</a:t>
            </a:r>
            <a:r>
              <a:rPr lang="zh-CN" altLang="en-US" sz="1200" dirty="0">
                <a:solidFill>
                  <a:srgbClr val="1F497D"/>
                </a:solidFill>
                <a:latin typeface="微软雅黑" pitchFamily="34" charset="-122"/>
                <a:ea typeface="微软雅黑" pitchFamily="34" charset="-122"/>
                <a:cs typeface="宋体" pitchFamily="2" charset="-122"/>
              </a:rPr>
              <a:t>提速及提速产品管理</a:t>
            </a:r>
            <a:endParaRPr lang="zh-CN" altLang="en-US" sz="1200" dirty="0">
              <a:latin typeface="微软雅黑" pitchFamily="34" charset="-122"/>
              <a:ea typeface="微软雅黑" pitchFamily="34" charset="-122"/>
            </a:endParaRPr>
          </a:p>
        </p:txBody>
      </p:sp>
      <p:sp>
        <p:nvSpPr>
          <p:cNvPr id="72" name="圆角矩形 40">
            <a:extLst>
              <a:ext uri="{FF2B5EF4-FFF2-40B4-BE49-F238E27FC236}">
                <a16:creationId xmlns:a16="http://schemas.microsoft.com/office/drawing/2014/main" id="{69CA0B25-1E0A-4FA7-94B9-6A1865244F41}"/>
              </a:ext>
            </a:extLst>
          </p:cNvPr>
          <p:cNvSpPr/>
          <p:nvPr/>
        </p:nvSpPr>
        <p:spPr>
          <a:xfrm>
            <a:off x="1187624" y="5298014"/>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终端管理</a:t>
            </a:r>
          </a:p>
        </p:txBody>
      </p:sp>
      <p:sp>
        <p:nvSpPr>
          <p:cNvPr id="73" name="圆角矩形 41">
            <a:extLst>
              <a:ext uri="{FF2B5EF4-FFF2-40B4-BE49-F238E27FC236}">
                <a16:creationId xmlns:a16="http://schemas.microsoft.com/office/drawing/2014/main" id="{C329DA93-56F3-4D99-921C-F6928C9A005C}"/>
              </a:ext>
            </a:extLst>
          </p:cNvPr>
          <p:cNvSpPr/>
          <p:nvPr/>
        </p:nvSpPr>
        <p:spPr>
          <a:xfrm>
            <a:off x="1187624" y="5730062"/>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业务办理</a:t>
            </a:r>
          </a:p>
        </p:txBody>
      </p:sp>
      <p:grpSp>
        <p:nvGrpSpPr>
          <p:cNvPr id="74" name="组合 60">
            <a:extLst>
              <a:ext uri="{FF2B5EF4-FFF2-40B4-BE49-F238E27FC236}">
                <a16:creationId xmlns:a16="http://schemas.microsoft.com/office/drawing/2014/main" id="{119DD3A3-A281-4C0E-8AB0-6BB0FBF48680}"/>
              </a:ext>
            </a:extLst>
          </p:cNvPr>
          <p:cNvGrpSpPr/>
          <p:nvPr/>
        </p:nvGrpSpPr>
        <p:grpSpPr>
          <a:xfrm>
            <a:off x="4644008" y="5000689"/>
            <a:ext cx="1872208" cy="1882520"/>
            <a:chOff x="4211960" y="4437112"/>
            <a:chExt cx="1872208" cy="2304256"/>
          </a:xfrm>
        </p:grpSpPr>
        <p:sp>
          <p:nvSpPr>
            <p:cNvPr id="75" name="圆角矩形 45">
              <a:extLst>
                <a:ext uri="{FF2B5EF4-FFF2-40B4-BE49-F238E27FC236}">
                  <a16:creationId xmlns:a16="http://schemas.microsoft.com/office/drawing/2014/main" id="{C4EAAAEB-BD6D-4453-AF6E-977E47863B8F}"/>
                </a:ext>
              </a:extLst>
            </p:cNvPr>
            <p:cNvSpPr/>
            <p:nvPr/>
          </p:nvSpPr>
          <p:spPr>
            <a:xfrm>
              <a:off x="4211960" y="4437112"/>
              <a:ext cx="360040" cy="230425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统一业务处理</a:t>
              </a:r>
            </a:p>
          </p:txBody>
        </p:sp>
        <p:sp>
          <p:nvSpPr>
            <p:cNvPr id="76" name="椭圆 75">
              <a:extLst>
                <a:ext uri="{FF2B5EF4-FFF2-40B4-BE49-F238E27FC236}">
                  <a16:creationId xmlns:a16="http://schemas.microsoft.com/office/drawing/2014/main" id="{E84CC9D6-A285-468F-B69B-2EAA78D9354B}"/>
                </a:ext>
              </a:extLst>
            </p:cNvPr>
            <p:cNvSpPr/>
            <p:nvPr/>
          </p:nvSpPr>
          <p:spPr>
            <a:xfrm>
              <a:off x="5076056" y="4437112"/>
              <a:ext cx="1008112" cy="432048"/>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bg1"/>
                  </a:solidFill>
                  <a:latin typeface="微软雅黑" pitchFamily="34" charset="-122"/>
                  <a:ea typeface="微软雅黑" pitchFamily="34" charset="-122"/>
                </a:rPr>
                <a:t>4K</a:t>
              </a:r>
              <a:r>
                <a:rPr lang="zh-CN" altLang="en-US" sz="900" dirty="0">
                  <a:solidFill>
                    <a:schemeClr val="bg1"/>
                  </a:solidFill>
                  <a:latin typeface="微软雅黑" pitchFamily="34" charset="-122"/>
                  <a:ea typeface="微软雅黑" pitchFamily="34" charset="-122"/>
                </a:rPr>
                <a:t>提速、智能提速</a:t>
              </a:r>
            </a:p>
          </p:txBody>
        </p:sp>
        <p:sp>
          <p:nvSpPr>
            <p:cNvPr id="77" name="椭圆 76">
              <a:extLst>
                <a:ext uri="{FF2B5EF4-FFF2-40B4-BE49-F238E27FC236}">
                  <a16:creationId xmlns:a16="http://schemas.microsoft.com/office/drawing/2014/main" id="{342185BD-423D-4E9B-8AAD-B73A603DC5DD}"/>
                </a:ext>
              </a:extLst>
            </p:cNvPr>
            <p:cNvSpPr/>
            <p:nvPr/>
          </p:nvSpPr>
          <p:spPr>
            <a:xfrm>
              <a:off x="5076056" y="5373216"/>
              <a:ext cx="1008112" cy="432048"/>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微软雅黑" pitchFamily="34" charset="-122"/>
                  <a:ea typeface="微软雅黑" pitchFamily="34" charset="-122"/>
                </a:rPr>
                <a:t>付费套餐</a:t>
              </a:r>
            </a:p>
          </p:txBody>
        </p:sp>
        <p:sp>
          <p:nvSpPr>
            <p:cNvPr id="78" name="椭圆 77">
              <a:extLst>
                <a:ext uri="{FF2B5EF4-FFF2-40B4-BE49-F238E27FC236}">
                  <a16:creationId xmlns:a16="http://schemas.microsoft.com/office/drawing/2014/main" id="{886B07AD-CB84-4FD1-BCB1-FEE94B4CB7C6}"/>
                </a:ext>
              </a:extLst>
            </p:cNvPr>
            <p:cNvSpPr/>
            <p:nvPr/>
          </p:nvSpPr>
          <p:spPr>
            <a:xfrm>
              <a:off x="5076056" y="6309320"/>
              <a:ext cx="1008112" cy="432048"/>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lumMod val="75000"/>
                      <a:lumOff val="25000"/>
                    </a:schemeClr>
                  </a:solidFill>
                  <a:latin typeface="微软雅黑" pitchFamily="34" charset="-122"/>
                  <a:ea typeface="微软雅黑" pitchFamily="34" charset="-122"/>
                </a:rPr>
                <a:t>开销户激活</a:t>
              </a:r>
              <a:r>
                <a:rPr lang="en-US" altLang="zh-CN" sz="900" dirty="0">
                  <a:solidFill>
                    <a:schemeClr val="tx1">
                      <a:lumMod val="75000"/>
                      <a:lumOff val="25000"/>
                    </a:schemeClr>
                  </a:solidFill>
                  <a:latin typeface="微软雅黑" pitchFamily="34" charset="-122"/>
                  <a:ea typeface="微软雅黑" pitchFamily="34" charset="-122"/>
                </a:rPr>
                <a:t>…</a:t>
              </a:r>
              <a:endParaRPr lang="zh-CN" altLang="en-US" sz="900" dirty="0">
                <a:solidFill>
                  <a:schemeClr val="tx1">
                    <a:lumMod val="75000"/>
                    <a:lumOff val="25000"/>
                  </a:schemeClr>
                </a:solidFill>
                <a:latin typeface="微软雅黑" pitchFamily="34" charset="-122"/>
                <a:ea typeface="微软雅黑" pitchFamily="34" charset="-122"/>
              </a:endParaRPr>
            </a:p>
          </p:txBody>
        </p:sp>
        <p:cxnSp>
          <p:nvCxnSpPr>
            <p:cNvPr id="79" name="直接箭头连接符 78">
              <a:extLst>
                <a:ext uri="{FF2B5EF4-FFF2-40B4-BE49-F238E27FC236}">
                  <a16:creationId xmlns:a16="http://schemas.microsoft.com/office/drawing/2014/main" id="{2BE6C642-E0F0-40D8-AB04-48C097F1018B}"/>
                </a:ext>
              </a:extLst>
            </p:cNvPr>
            <p:cNvCxnSpPr>
              <a:stCxn id="76" idx="2"/>
              <a:endCxn id="75" idx="3"/>
            </p:cNvCxnSpPr>
            <p:nvPr/>
          </p:nvCxnSpPr>
          <p:spPr>
            <a:xfrm flipH="1">
              <a:off x="4572000" y="4653137"/>
              <a:ext cx="504056" cy="93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742782AC-6C8E-4DE5-AC0E-13FC3587F044}"/>
                </a:ext>
              </a:extLst>
            </p:cNvPr>
            <p:cNvCxnSpPr>
              <a:stCxn id="77" idx="2"/>
              <a:endCxn id="75" idx="3"/>
            </p:cNvCxnSpPr>
            <p:nvPr/>
          </p:nvCxnSpPr>
          <p:spPr>
            <a:xfrm flipH="1" flipV="1">
              <a:off x="4572000" y="5589240"/>
              <a:ext cx="5040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C04CE63F-7361-452B-AC44-5544DDBE631D}"/>
                </a:ext>
              </a:extLst>
            </p:cNvPr>
            <p:cNvCxnSpPr>
              <a:stCxn id="78" idx="2"/>
              <a:endCxn id="75" idx="3"/>
            </p:cNvCxnSpPr>
            <p:nvPr/>
          </p:nvCxnSpPr>
          <p:spPr>
            <a:xfrm flipH="1" flipV="1">
              <a:off x="4572000" y="5589240"/>
              <a:ext cx="504056" cy="9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 name="右箭头 59">
            <a:extLst>
              <a:ext uri="{FF2B5EF4-FFF2-40B4-BE49-F238E27FC236}">
                <a16:creationId xmlns:a16="http://schemas.microsoft.com/office/drawing/2014/main" id="{CC588440-986E-4910-AC39-CC51B89B5958}"/>
              </a:ext>
            </a:extLst>
          </p:cNvPr>
          <p:cNvSpPr/>
          <p:nvPr/>
        </p:nvSpPr>
        <p:spPr>
          <a:xfrm>
            <a:off x="3779912" y="5589240"/>
            <a:ext cx="288032" cy="504056"/>
          </a:xfrm>
          <a:prstGeom prst="rightArrow">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0F918C50-6BC0-4A05-8243-0B27482D9D35}"/>
              </a:ext>
            </a:extLst>
          </p:cNvPr>
          <p:cNvSpPr/>
          <p:nvPr/>
        </p:nvSpPr>
        <p:spPr>
          <a:xfrm>
            <a:off x="3563888" y="1196752"/>
            <a:ext cx="5256584" cy="646331"/>
          </a:xfrm>
          <a:prstGeom prst="rect">
            <a:avLst/>
          </a:prstGeom>
        </p:spPr>
        <p:txBody>
          <a:bodyPr wrap="square">
            <a:spAutoFit/>
          </a:bodyPr>
          <a:lstStyle/>
          <a:p>
            <a:pPr>
              <a:lnSpc>
                <a:spcPct val="150000"/>
              </a:lnSpc>
            </a:pPr>
            <a:r>
              <a:rPr lang="zh-CN" altLang="en-US" sz="1200" dirty="0">
                <a:solidFill>
                  <a:srgbClr val="1F497D"/>
                </a:solidFill>
                <a:latin typeface="微软雅黑" pitchFamily="34" charset="-122"/>
                <a:ea typeface="微软雅黑" pitchFamily="34" charset="-122"/>
                <a:cs typeface="宋体" pitchFamily="2" charset="-122"/>
              </a:rPr>
              <a:t>具备用户、终端、新产品增值业务、活动等基础信息及状态数据的管理、运营能力</a:t>
            </a:r>
            <a:r>
              <a:rPr lang="zh-CN" altLang="zh-CN" sz="1200" dirty="0">
                <a:solidFill>
                  <a:srgbClr val="1F497D"/>
                </a:solidFill>
                <a:latin typeface="微软雅黑" pitchFamily="34" charset="-122"/>
                <a:ea typeface="微软雅黑" pitchFamily="34" charset="-122"/>
                <a:cs typeface="宋体" pitchFamily="2" charset="-122"/>
              </a:rPr>
              <a:t>；</a:t>
            </a:r>
            <a:endParaRPr lang="zh-CN" altLang="en-US" sz="1200" dirty="0">
              <a:latin typeface="微软雅黑" pitchFamily="34" charset="-122"/>
              <a:ea typeface="微软雅黑" pitchFamily="34" charset="-122"/>
            </a:endParaRPr>
          </a:p>
        </p:txBody>
      </p:sp>
      <p:sp>
        <p:nvSpPr>
          <p:cNvPr id="84" name="圆角矩形 62">
            <a:extLst>
              <a:ext uri="{FF2B5EF4-FFF2-40B4-BE49-F238E27FC236}">
                <a16:creationId xmlns:a16="http://schemas.microsoft.com/office/drawing/2014/main" id="{1AD884C8-51AD-4968-9314-39F5EEA01524}"/>
              </a:ext>
            </a:extLst>
          </p:cNvPr>
          <p:cNvSpPr/>
          <p:nvPr/>
        </p:nvSpPr>
        <p:spPr>
          <a:xfrm>
            <a:off x="2123728" y="5730062"/>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业务订购</a:t>
            </a:r>
          </a:p>
        </p:txBody>
      </p:sp>
      <p:sp>
        <p:nvSpPr>
          <p:cNvPr id="85" name="矩形 84">
            <a:extLst>
              <a:ext uri="{FF2B5EF4-FFF2-40B4-BE49-F238E27FC236}">
                <a16:creationId xmlns:a16="http://schemas.microsoft.com/office/drawing/2014/main" id="{331C8B61-A9E5-4C5B-A015-E97CB446EFC2}"/>
              </a:ext>
            </a:extLst>
          </p:cNvPr>
          <p:cNvSpPr/>
          <p:nvPr/>
        </p:nvSpPr>
        <p:spPr>
          <a:xfrm rot="16200000">
            <a:off x="-135559" y="2076854"/>
            <a:ext cx="1292662" cy="374487"/>
          </a:xfrm>
          <a:prstGeom prst="rect">
            <a:avLst/>
          </a:prstGeom>
        </p:spPr>
        <p:txBody>
          <a:bodyPr vert="eaVert" wrap="square">
            <a:spAutoFit/>
          </a:bodyPr>
          <a:lstStyle/>
          <a:p>
            <a:r>
              <a:rPr lang="zh-CN" altLang="en-US" b="1" dirty="0"/>
              <a:t>业务运营</a:t>
            </a:r>
          </a:p>
        </p:txBody>
      </p:sp>
      <p:sp>
        <p:nvSpPr>
          <p:cNvPr id="86" name="矩形 85">
            <a:extLst>
              <a:ext uri="{FF2B5EF4-FFF2-40B4-BE49-F238E27FC236}">
                <a16:creationId xmlns:a16="http://schemas.microsoft.com/office/drawing/2014/main" id="{80C3D89F-1935-4AFF-A083-0FB9C6855BDA}"/>
              </a:ext>
            </a:extLst>
          </p:cNvPr>
          <p:cNvSpPr/>
          <p:nvPr/>
        </p:nvSpPr>
        <p:spPr>
          <a:xfrm>
            <a:off x="285692" y="4604935"/>
            <a:ext cx="385350" cy="1200329"/>
          </a:xfrm>
          <a:prstGeom prst="rect">
            <a:avLst/>
          </a:prstGeom>
        </p:spPr>
        <p:txBody>
          <a:bodyPr wrap="square">
            <a:spAutoFit/>
          </a:bodyPr>
          <a:lstStyle/>
          <a:p>
            <a:r>
              <a:rPr lang="zh-CN" altLang="en-US" b="1" dirty="0"/>
              <a:t>业务支撑</a:t>
            </a:r>
          </a:p>
        </p:txBody>
      </p:sp>
      <p:sp>
        <p:nvSpPr>
          <p:cNvPr id="87" name="圆角矩形 72">
            <a:extLst>
              <a:ext uri="{FF2B5EF4-FFF2-40B4-BE49-F238E27FC236}">
                <a16:creationId xmlns:a16="http://schemas.microsoft.com/office/drawing/2014/main" id="{9BD596E2-BCD2-4741-BB3E-44F32B42C95E}"/>
              </a:ext>
            </a:extLst>
          </p:cNvPr>
          <p:cNvSpPr/>
          <p:nvPr/>
        </p:nvSpPr>
        <p:spPr>
          <a:xfrm>
            <a:off x="2123728" y="5298014"/>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用户管理</a:t>
            </a:r>
          </a:p>
        </p:txBody>
      </p:sp>
      <p:sp>
        <p:nvSpPr>
          <p:cNvPr id="88" name="圆角矩形 73">
            <a:extLst>
              <a:ext uri="{FF2B5EF4-FFF2-40B4-BE49-F238E27FC236}">
                <a16:creationId xmlns:a16="http://schemas.microsoft.com/office/drawing/2014/main" id="{2172CDC4-4C1A-4A00-A0D9-127C2682EB78}"/>
              </a:ext>
            </a:extLst>
          </p:cNvPr>
          <p:cNvSpPr/>
          <p:nvPr/>
        </p:nvSpPr>
        <p:spPr>
          <a:xfrm>
            <a:off x="1187624" y="6162110"/>
            <a:ext cx="1800200"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能力提供</a:t>
            </a:r>
          </a:p>
        </p:txBody>
      </p:sp>
      <p:sp>
        <p:nvSpPr>
          <p:cNvPr id="89" name="椭圆 88">
            <a:extLst>
              <a:ext uri="{FF2B5EF4-FFF2-40B4-BE49-F238E27FC236}">
                <a16:creationId xmlns:a16="http://schemas.microsoft.com/office/drawing/2014/main" id="{83DB353F-5B5D-42BF-994A-0253A62D5665}"/>
              </a:ext>
            </a:extLst>
          </p:cNvPr>
          <p:cNvSpPr/>
          <p:nvPr/>
        </p:nvSpPr>
        <p:spPr>
          <a:xfrm>
            <a:off x="7020272" y="5711392"/>
            <a:ext cx="1728192" cy="432000"/>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a:solidFill>
                  <a:schemeClr val="bg1"/>
                </a:solidFill>
                <a:latin typeface="微软雅黑" pitchFamily="34" charset="-122"/>
                <a:ea typeface="微软雅黑" pitchFamily="34" charset="-122"/>
              </a:rPr>
              <a:t>OTT</a:t>
            </a:r>
            <a:r>
              <a:rPr lang="zh-CN" altLang="en-US" sz="1100" dirty="0">
                <a:solidFill>
                  <a:schemeClr val="bg1"/>
                </a:solidFill>
                <a:latin typeface="微软雅黑" pitchFamily="34" charset="-122"/>
                <a:ea typeface="微软雅黑" pitchFamily="34" charset="-122"/>
              </a:rPr>
              <a:t>、</a:t>
            </a:r>
            <a:r>
              <a:rPr lang="en-US" altLang="zh-CN" sz="1100" dirty="0">
                <a:solidFill>
                  <a:schemeClr val="bg1"/>
                </a:solidFill>
                <a:latin typeface="微软雅黑" pitchFamily="34" charset="-122"/>
                <a:ea typeface="微软雅黑" pitchFamily="34" charset="-122"/>
              </a:rPr>
              <a:t>HITV</a:t>
            </a:r>
            <a:r>
              <a:rPr lang="zh-CN" altLang="en-US" sz="1100" dirty="0">
                <a:solidFill>
                  <a:schemeClr val="bg1"/>
                </a:solidFill>
                <a:latin typeface="微软雅黑" pitchFamily="34" charset="-122"/>
                <a:ea typeface="微软雅黑" pitchFamily="34" charset="-122"/>
              </a:rPr>
              <a:t>、和目、和家庭</a:t>
            </a:r>
            <a:r>
              <a:rPr lang="en-US" altLang="zh-CN" sz="1100" dirty="0">
                <a:solidFill>
                  <a:schemeClr val="bg1"/>
                </a:solidFill>
                <a:latin typeface="微软雅黑" pitchFamily="34" charset="-122"/>
                <a:ea typeface="微软雅黑" pitchFamily="34" charset="-122"/>
              </a:rPr>
              <a:t>APP…</a:t>
            </a:r>
            <a:endParaRPr lang="zh-CN" altLang="en-US" sz="1100" dirty="0">
              <a:solidFill>
                <a:schemeClr val="bg1"/>
              </a:solidFill>
              <a:latin typeface="微软雅黑" pitchFamily="34" charset="-122"/>
              <a:ea typeface="微软雅黑" pitchFamily="34" charset="-122"/>
            </a:endParaRPr>
          </a:p>
        </p:txBody>
      </p:sp>
      <p:cxnSp>
        <p:nvCxnSpPr>
          <p:cNvPr id="90" name="直接连接符 89">
            <a:extLst>
              <a:ext uri="{FF2B5EF4-FFF2-40B4-BE49-F238E27FC236}">
                <a16:creationId xmlns:a16="http://schemas.microsoft.com/office/drawing/2014/main" id="{C101ABF3-0CEC-405B-A610-03A2DAAB06F3}"/>
              </a:ext>
            </a:extLst>
          </p:cNvPr>
          <p:cNvCxnSpPr>
            <a:stCxn id="89" idx="2"/>
          </p:cNvCxnSpPr>
          <p:nvPr/>
        </p:nvCxnSpPr>
        <p:spPr>
          <a:xfrm flipH="1" flipV="1">
            <a:off x="6624128" y="5171312"/>
            <a:ext cx="396144" cy="75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13B6977-E0A0-4620-A5AF-860D21BCAF92}"/>
              </a:ext>
            </a:extLst>
          </p:cNvPr>
          <p:cNvCxnSpPr>
            <a:stCxn id="89" idx="2"/>
          </p:cNvCxnSpPr>
          <p:nvPr/>
        </p:nvCxnSpPr>
        <p:spPr>
          <a:xfrm flipH="1" flipV="1">
            <a:off x="6624128" y="5925822"/>
            <a:ext cx="396144" cy="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C60B7790-391E-43B8-9155-14225660F551}"/>
              </a:ext>
            </a:extLst>
          </p:cNvPr>
          <p:cNvCxnSpPr>
            <a:stCxn id="89" idx="2"/>
          </p:cNvCxnSpPr>
          <p:nvPr/>
        </p:nvCxnSpPr>
        <p:spPr>
          <a:xfrm flipH="1">
            <a:off x="6624128" y="5927392"/>
            <a:ext cx="396144" cy="777992"/>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D2FE7051-9E9B-4D50-9AAB-DC774A5660E0}"/>
              </a:ext>
            </a:extLst>
          </p:cNvPr>
          <p:cNvSpPr/>
          <p:nvPr/>
        </p:nvSpPr>
        <p:spPr>
          <a:xfrm>
            <a:off x="5112568" y="4366845"/>
            <a:ext cx="3923928" cy="646331"/>
          </a:xfrm>
          <a:prstGeom prst="rect">
            <a:avLst/>
          </a:prstGeom>
        </p:spPr>
        <p:txBody>
          <a:bodyPr wrap="square">
            <a:spAutoFit/>
          </a:bodyPr>
          <a:lstStyle/>
          <a:p>
            <a:pPr lvl="0" eaLnBrk="0" fontAlgn="base" hangingPunct="0">
              <a:lnSpc>
                <a:spcPct val="150000"/>
              </a:lnSpc>
              <a:spcBef>
                <a:spcPct val="0"/>
              </a:spcBef>
              <a:spcAft>
                <a:spcPct val="0"/>
              </a:spcAft>
              <a:buFontTx/>
              <a:buChar char="•"/>
            </a:pPr>
            <a:r>
              <a:rPr lang="zh-CN" altLang="en-US" sz="1200" dirty="0">
                <a:solidFill>
                  <a:srgbClr val="1F497D"/>
                </a:solidFill>
                <a:latin typeface="微软雅黑" pitchFamily="34" charset="-122"/>
                <a:ea typeface="微软雅黑" pitchFamily="34" charset="-122"/>
                <a:cs typeface="宋体" pitchFamily="2" charset="-122"/>
              </a:rPr>
              <a:t>基于家庭产品提供增值业务能力支撑，</a:t>
            </a:r>
            <a:r>
              <a:rPr lang="en-US" altLang="zh-CN" sz="1200" dirty="0">
                <a:solidFill>
                  <a:srgbClr val="1F497D"/>
                </a:solidFill>
                <a:latin typeface="微软雅黑" pitchFamily="34" charset="-122"/>
                <a:ea typeface="微软雅黑" pitchFamily="34" charset="-122"/>
                <a:cs typeface="宋体" pitchFamily="2" charset="-122"/>
              </a:rPr>
              <a:t>(4K</a:t>
            </a:r>
            <a:r>
              <a:rPr lang="zh-CN" altLang="en-US" sz="1200" dirty="0">
                <a:solidFill>
                  <a:srgbClr val="1F497D"/>
                </a:solidFill>
                <a:latin typeface="微软雅黑" pitchFamily="34" charset="-122"/>
                <a:ea typeface="微软雅黑" pitchFamily="34" charset="-122"/>
                <a:cs typeface="宋体" pitchFamily="2" charset="-122"/>
              </a:rPr>
              <a:t>提速、和目存储套餐订购、积分</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电子券</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流量</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话费活动办理</a:t>
            </a:r>
            <a:r>
              <a:rPr lang="en-US" altLang="zh-CN" sz="1200" dirty="0">
                <a:solidFill>
                  <a:srgbClr val="1F497D"/>
                </a:solidFill>
                <a:latin typeface="微软雅黑" pitchFamily="34" charset="-122"/>
                <a:ea typeface="微软雅黑" pitchFamily="34" charset="-122"/>
                <a:cs typeface="宋体" pitchFamily="2" charset="-122"/>
              </a:rPr>
              <a:t>…)</a:t>
            </a:r>
            <a:endParaRPr lang="zh-CN" altLang="zh-CN" sz="1200" dirty="0">
              <a:latin typeface="微软雅黑" pitchFamily="34" charset="-122"/>
              <a:ea typeface="微软雅黑" pitchFamily="34" charset="-122"/>
              <a:cs typeface="宋体" pitchFamily="2" charset="-122"/>
            </a:endParaRPr>
          </a:p>
        </p:txBody>
      </p:sp>
      <p:pic>
        <p:nvPicPr>
          <p:cNvPr id="94" name="图片 93">
            <a:extLst>
              <a:ext uri="{FF2B5EF4-FFF2-40B4-BE49-F238E27FC236}">
                <a16:creationId xmlns:a16="http://schemas.microsoft.com/office/drawing/2014/main" id="{48A4E726-3A8A-425A-8165-046C33095E4B}"/>
              </a:ext>
            </a:extLst>
          </p:cNvPr>
          <p:cNvPicPr>
            <a:picLocks noChangeAspect="1"/>
          </p:cNvPicPr>
          <p:nvPr/>
        </p:nvPicPr>
        <p:blipFill>
          <a:blip r:embed="rId2"/>
          <a:stretch>
            <a:fillRect/>
          </a:stretch>
        </p:blipFill>
        <p:spPr>
          <a:xfrm>
            <a:off x="3707904" y="2231570"/>
            <a:ext cx="2664296" cy="1877306"/>
          </a:xfrm>
          <a:prstGeom prst="rect">
            <a:avLst/>
          </a:prstGeom>
        </p:spPr>
      </p:pic>
      <p:pic>
        <p:nvPicPr>
          <p:cNvPr id="95" name="图片 94">
            <a:extLst>
              <a:ext uri="{FF2B5EF4-FFF2-40B4-BE49-F238E27FC236}">
                <a16:creationId xmlns:a16="http://schemas.microsoft.com/office/drawing/2014/main" id="{3FA34306-51F4-47C7-B7E7-E76B637BAE2A}"/>
              </a:ext>
            </a:extLst>
          </p:cNvPr>
          <p:cNvPicPr>
            <a:picLocks noChangeAspect="1"/>
          </p:cNvPicPr>
          <p:nvPr/>
        </p:nvPicPr>
        <p:blipFill>
          <a:blip r:embed="rId3"/>
          <a:stretch>
            <a:fillRect/>
          </a:stretch>
        </p:blipFill>
        <p:spPr>
          <a:xfrm>
            <a:off x="827584" y="2231570"/>
            <a:ext cx="2734755" cy="1898290"/>
          </a:xfrm>
          <a:prstGeom prst="rect">
            <a:avLst/>
          </a:prstGeom>
        </p:spPr>
      </p:pic>
      <p:pic>
        <p:nvPicPr>
          <p:cNvPr id="96" name="图片 95">
            <a:extLst>
              <a:ext uri="{FF2B5EF4-FFF2-40B4-BE49-F238E27FC236}">
                <a16:creationId xmlns:a16="http://schemas.microsoft.com/office/drawing/2014/main" id="{8BEB6CE4-C93B-4609-9303-617DCACB16B7}"/>
              </a:ext>
            </a:extLst>
          </p:cNvPr>
          <p:cNvPicPr>
            <a:picLocks noChangeAspect="1"/>
          </p:cNvPicPr>
          <p:nvPr/>
        </p:nvPicPr>
        <p:blipFill>
          <a:blip r:embed="rId4"/>
          <a:stretch>
            <a:fillRect/>
          </a:stretch>
        </p:blipFill>
        <p:spPr>
          <a:xfrm>
            <a:off x="6516216" y="2205721"/>
            <a:ext cx="2358883" cy="1933456"/>
          </a:xfrm>
          <a:prstGeom prst="rect">
            <a:avLst/>
          </a:prstGeom>
        </p:spPr>
      </p:pic>
    </p:spTree>
    <p:extLst>
      <p:ext uri="{BB962C8B-B14F-4D97-AF65-F5344CB8AC3E}">
        <p14:creationId xmlns:p14="http://schemas.microsoft.com/office/powerpoint/2010/main" val="152460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3275856" y="2503849"/>
            <a:ext cx="37449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7200" b="1" dirty="0">
                <a:solidFill>
                  <a:srgbClr val="0070C0"/>
                </a:solidFill>
                <a:latin typeface="微软雅黑" pitchFamily="34" charset="-122"/>
                <a:ea typeface="微软雅黑" pitchFamily="34" charset="-122"/>
              </a:rPr>
              <a:t>谢谢！</a:t>
            </a:r>
          </a:p>
        </p:txBody>
      </p:sp>
    </p:spTree>
    <p:extLst>
      <p:ext uri="{BB962C8B-B14F-4D97-AF65-F5344CB8AC3E}">
        <p14:creationId xmlns:p14="http://schemas.microsoft.com/office/powerpoint/2010/main" val="4633041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4031</TotalTime>
  <Words>278</Words>
  <Application>Microsoft Office PowerPoint</Application>
  <PresentationFormat>全屏显示(4:3)</PresentationFormat>
  <Paragraphs>40</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黑体</vt:lpstr>
      <vt:lpstr>华文细黑</vt:lpstr>
      <vt:lpstr>宋体</vt:lpstr>
      <vt:lpstr>微软雅黑</vt:lpstr>
      <vt:lpstr>Arial</vt:lpstr>
      <vt:lpstr>Calibri</vt:lpstr>
      <vt:lpstr>Verdana</vt:lpstr>
      <vt:lpstr>Wingdings</vt:lpstr>
      <vt:lpstr>Office 主题​​</vt:lpstr>
      <vt:lpstr>PowerPoint 演示文稿</vt:lpstr>
      <vt:lpstr>目录</vt:lpstr>
      <vt:lpstr>成功案例-江西家庭产品业务管理平台</vt:lpstr>
      <vt:lpstr>成功案例-江西家庭产品业务管理平台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DCL</dc:creator>
  <cp:lastModifiedBy>杨鹏</cp:lastModifiedBy>
  <cp:revision>336</cp:revision>
  <dcterms:created xsi:type="dcterms:W3CDTF">2015-01-22T08:49:53Z</dcterms:created>
  <dcterms:modified xsi:type="dcterms:W3CDTF">2017-07-17T09:27:45Z</dcterms:modified>
</cp:coreProperties>
</file>