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307" r:id="rId4"/>
    <p:sldId id="261" r:id="rId5"/>
    <p:sldId id="327" r:id="rId6"/>
    <p:sldId id="328" r:id="rId7"/>
    <p:sldId id="329" r:id="rId8"/>
    <p:sldId id="315" r:id="rId9"/>
    <p:sldId id="326" r:id="rId10"/>
    <p:sldId id="303" r:id="rId11"/>
    <p:sldId id="310" r:id="rId12"/>
    <p:sldId id="314" r:id="rId13"/>
    <p:sldId id="320" r:id="rId14"/>
    <p:sldId id="324" r:id="rId15"/>
    <p:sldId id="330" r:id="rId16"/>
    <p:sldId id="331" r:id="rId17"/>
    <p:sldId id="332" r:id="rId18"/>
    <p:sldId id="333" r:id="rId19"/>
    <p:sldId id="334" r:id="rId20"/>
    <p:sldId id="338" r:id="rId21"/>
    <p:sldId id="335" r:id="rId22"/>
    <p:sldId id="262" r:id="rId23"/>
    <p:sldId id="312" r:id="rId24"/>
    <p:sldId id="318" r:id="rId25"/>
    <p:sldId id="319" r:id="rId26"/>
    <p:sldId id="25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006699"/>
    <a:srgbClr val="009999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9" autoAdjust="0"/>
    <p:restoredTop sz="96870" autoAdjust="0"/>
  </p:normalViewPr>
  <p:slideViewPr>
    <p:cSldViewPr>
      <p:cViewPr>
        <p:scale>
          <a:sx n="90" d="100"/>
          <a:sy n="90" d="100"/>
        </p:scale>
        <p:origin x="-6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9D4CC-8E84-4E7E-8A1F-3580793C37E5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B183-48EE-4D61-8A29-B27BABAD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B1B-4A28-4937-9B92-BED4F9C228A7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094-94B7-4E4A-AE7C-49CE80347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3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B1B-4A28-4937-9B92-BED4F9C228A7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094-94B7-4E4A-AE7C-49CE80347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89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B1B-4A28-4937-9B92-BED4F9C228A7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094-94B7-4E4A-AE7C-49CE80347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4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模板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208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7" descr="未标题-1-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1"/>
          <a:stretch>
            <a:fillRect/>
          </a:stretch>
        </p:blipFill>
        <p:spPr bwMode="auto">
          <a:xfrm>
            <a:off x="1588" y="1370013"/>
            <a:ext cx="9142412" cy="548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6" descr="未标题-1-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10"/>
          <a:stretch>
            <a:fillRect/>
          </a:stretch>
        </p:blipFill>
        <p:spPr bwMode="auto">
          <a:xfrm>
            <a:off x="0" y="285750"/>
            <a:ext cx="9142413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088" y="158526"/>
            <a:ext cx="8229600" cy="621506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DFD8B-751B-4E61-8A36-2AB8D091E066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01414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模板-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5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B1B-4A28-4937-9B92-BED4F9C228A7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094-94B7-4E4A-AE7C-49CE80347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5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B1B-4A28-4937-9B92-BED4F9C228A7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094-94B7-4E4A-AE7C-49CE80347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B1B-4A28-4937-9B92-BED4F9C228A7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094-94B7-4E4A-AE7C-49CE80347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B1B-4A28-4937-9B92-BED4F9C228A7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094-94B7-4E4A-AE7C-49CE80347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4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B1B-4A28-4937-9B92-BED4F9C228A7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094-94B7-4E4A-AE7C-49CE80347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2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B1B-4A28-4937-9B92-BED4F9C228A7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094-94B7-4E4A-AE7C-49CE80347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B1B-4A28-4937-9B92-BED4F9C228A7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094-94B7-4E4A-AE7C-49CE80347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0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B1B-4A28-4937-9B92-BED4F9C228A7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094-94B7-4E4A-AE7C-49CE80347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4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3B1B-4A28-4937-9B92-BED4F9C228A7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7094-94B7-4E4A-AE7C-49CE80347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2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 txBox="1">
            <a:spLocks noChangeArrowheads="1"/>
          </p:cNvSpPr>
          <p:nvPr/>
        </p:nvSpPr>
        <p:spPr bwMode="auto">
          <a:xfrm>
            <a:off x="500063" y="1857375"/>
            <a:ext cx="820737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中国</a:t>
            </a:r>
            <a:r>
              <a:rPr lang="zh-CN" altLang="en-US" sz="3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移动</a:t>
            </a:r>
            <a:r>
              <a:rPr lang="zh-CN" altLang="en-US" sz="3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新疆公司</a:t>
            </a:r>
            <a:r>
              <a:rPr lang="zh-CN" altLang="en-US" sz="3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新疆</a:t>
            </a:r>
            <a:endParaRPr lang="en-US" altLang="zh-CN" sz="3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ctr"/>
            <a:r>
              <a:rPr lang="en-US" altLang="zh-CN" sz="3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IPTV</a:t>
            </a:r>
            <a:r>
              <a:rPr lang="zh-CN" altLang="en-US" sz="3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增值业务</a:t>
            </a:r>
            <a:r>
              <a:rPr lang="zh-CN" altLang="en-US" sz="3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计费建设工程</a:t>
            </a:r>
            <a:endParaRPr lang="zh-CN" altLang="en-US" sz="3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28625" y="4508500"/>
            <a:ext cx="820737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2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2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7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1088" y="158526"/>
            <a:ext cx="8229600" cy="621506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建设方案</a:t>
            </a:r>
            <a:r>
              <a:rPr lang="en-US" altLang="zh-CN" sz="24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24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高准确性的计费流程设计</a:t>
            </a:r>
          </a:p>
        </p:txBody>
      </p:sp>
      <p:sp>
        <p:nvSpPr>
          <p:cNvPr id="4" name="椭圆 3"/>
          <p:cNvSpPr/>
          <p:nvPr/>
        </p:nvSpPr>
        <p:spPr>
          <a:xfrm>
            <a:off x="238604" y="2238410"/>
            <a:ext cx="8192121" cy="95784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462" y="960255"/>
            <a:ext cx="8873903" cy="1198643"/>
          </a:xfrm>
          <a:prstGeom prst="roundRect">
            <a:avLst>
              <a:gd name="adj" fmla="val 5527"/>
            </a:avLst>
          </a:prstGeom>
          <a:solidFill>
            <a:schemeClr val="bg1"/>
          </a:solidFill>
          <a:ln>
            <a:solidFill>
              <a:srgbClr val="F082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462" y="1048503"/>
            <a:ext cx="8833876" cy="12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000" b="1" dirty="0" smtClean="0"/>
              <a:t>以高准确性为原则设计系统计费交互流程</a:t>
            </a:r>
            <a:endParaRPr lang="zh-CN" altLang="en-US" sz="2000" b="1" dirty="0"/>
          </a:p>
          <a:p>
            <a:pPr lvl="1"/>
            <a:r>
              <a:rPr lang="zh-CN" altLang="en-US" b="0" dirty="0" smtClean="0"/>
              <a:t>计费基础数据的稽核比对机制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计费消息重试机制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订购凭证的</a:t>
            </a:r>
            <a:r>
              <a:rPr lang="zh-CN" altLang="en-US" b="0" dirty="0"/>
              <a:t>稽核比对机制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88911" y="2430504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高准确性计费</a:t>
            </a: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交互</a:t>
            </a:r>
            <a:r>
              <a:rPr lang="zh-CN" altLang="en-US" sz="2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流程设计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9529" y="2817883"/>
            <a:ext cx="2708802" cy="3036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349295" y="326055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计费基础数据稽核比对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150" y="3711959"/>
            <a:ext cx="1949560" cy="485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887904" y="378494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合作伙伴数据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150" y="4327148"/>
            <a:ext cx="1949560" cy="485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4"/>
          <p:cNvSpPr txBox="1"/>
          <p:nvPr/>
        </p:nvSpPr>
        <p:spPr>
          <a:xfrm>
            <a:off x="856044" y="439983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业务及产品数据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2561" y="4949478"/>
            <a:ext cx="1949560" cy="485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6"/>
          <p:cNvSpPr txBox="1"/>
          <p:nvPr/>
        </p:nvSpPr>
        <p:spPr>
          <a:xfrm>
            <a:off x="901964" y="501574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计费代码数据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349295" y="5634610"/>
            <a:ext cx="2492990" cy="69944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8"/>
          <p:cNvSpPr txBox="1"/>
          <p:nvPr/>
        </p:nvSpPr>
        <p:spPr>
          <a:xfrm>
            <a:off x="644270" y="592470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稽核策略：日全量</a:t>
            </a:r>
            <a:endParaRPr lang="zh-CN" altLang="en-US" sz="1600" b="1" dirty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288975" y="2923378"/>
            <a:ext cx="2708802" cy="3036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20"/>
          <p:cNvSpPr txBox="1"/>
          <p:nvPr/>
        </p:nvSpPr>
        <p:spPr>
          <a:xfrm>
            <a:off x="3656485" y="32689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计费消息重试机制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1726" y="3693291"/>
            <a:ext cx="1949560" cy="400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2"/>
          <p:cNvSpPr txBox="1"/>
          <p:nvPr/>
        </p:nvSpPr>
        <p:spPr>
          <a:xfrm>
            <a:off x="3884220" y="372418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订购关系同步消息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51726" y="4142220"/>
            <a:ext cx="1949560" cy="400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4"/>
          <p:cNvSpPr txBox="1"/>
          <p:nvPr/>
        </p:nvSpPr>
        <p:spPr>
          <a:xfrm>
            <a:off x="3880070" y="417281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点播支付成功消息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58992" y="4612145"/>
            <a:ext cx="1949560" cy="400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6"/>
          <p:cNvSpPr txBox="1"/>
          <p:nvPr/>
        </p:nvSpPr>
        <p:spPr>
          <a:xfrm>
            <a:off x="4078395" y="465017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退费完成消息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流程图: 磁盘 25"/>
          <p:cNvSpPr/>
          <p:nvPr/>
        </p:nvSpPr>
        <p:spPr>
          <a:xfrm>
            <a:off x="3468497" y="5660593"/>
            <a:ext cx="2492990" cy="69944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8"/>
          <p:cNvSpPr txBox="1"/>
          <p:nvPr/>
        </p:nvSpPr>
        <p:spPr>
          <a:xfrm>
            <a:off x="3389994" y="5909730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重试策略：立即重试（</a:t>
            </a:r>
            <a:r>
              <a:rPr lang="zh-CN" altLang="en-US" sz="1600" b="1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三次</a:t>
            </a:r>
            <a:r>
              <a:rPr lang="zh-CN" altLang="en-US" sz="1600" b="1" dirty="0" smtClean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zh-CN" altLang="en-US" sz="1600" b="1" dirty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58989" y="5083196"/>
            <a:ext cx="1949560" cy="400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30"/>
          <p:cNvSpPr txBox="1"/>
          <p:nvPr/>
        </p:nvSpPr>
        <p:spPr>
          <a:xfrm>
            <a:off x="4494029" y="50519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01928" y="2877127"/>
            <a:ext cx="2708802" cy="3036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流程图: 磁盘 30"/>
          <p:cNvSpPr/>
          <p:nvPr/>
        </p:nvSpPr>
        <p:spPr>
          <a:xfrm>
            <a:off x="6425596" y="5660593"/>
            <a:ext cx="2492990" cy="69944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4"/>
          <p:cNvSpPr txBox="1"/>
          <p:nvPr/>
        </p:nvSpPr>
        <p:spPr>
          <a:xfrm>
            <a:off x="6461154" y="326425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计费凭证稽核比对机制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57555" y="3699457"/>
            <a:ext cx="1949560" cy="400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6"/>
          <p:cNvSpPr txBox="1"/>
          <p:nvPr/>
        </p:nvSpPr>
        <p:spPr>
          <a:xfrm>
            <a:off x="6927769" y="375780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订购关系数据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68588" y="4146221"/>
            <a:ext cx="1949560" cy="400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8"/>
          <p:cNvSpPr txBox="1"/>
          <p:nvPr/>
        </p:nvSpPr>
        <p:spPr>
          <a:xfrm>
            <a:off x="6912298" y="420457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点播记录数据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75216" y="4603419"/>
            <a:ext cx="1949560" cy="400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40"/>
          <p:cNvSpPr txBox="1"/>
          <p:nvPr/>
        </p:nvSpPr>
        <p:spPr>
          <a:xfrm>
            <a:off x="6773154" y="46617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扫码支付记录数据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81842" y="5073868"/>
            <a:ext cx="1949560" cy="400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42"/>
          <p:cNvSpPr txBox="1"/>
          <p:nvPr/>
        </p:nvSpPr>
        <p:spPr>
          <a:xfrm>
            <a:off x="6931734" y="510571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退费记录数据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43"/>
          <p:cNvSpPr txBox="1"/>
          <p:nvPr/>
        </p:nvSpPr>
        <p:spPr>
          <a:xfrm>
            <a:off x="6413660" y="5918008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稽核策略：日增量、月全量</a:t>
            </a:r>
            <a:endParaRPr lang="zh-CN" altLang="en-US" sz="1600" b="1" dirty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左右箭头 41"/>
          <p:cNvSpPr/>
          <p:nvPr/>
        </p:nvSpPr>
        <p:spPr>
          <a:xfrm>
            <a:off x="238604" y="6305193"/>
            <a:ext cx="8821934" cy="59463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文本框 45"/>
          <p:cNvSpPr txBox="1"/>
          <p:nvPr/>
        </p:nvSpPr>
        <p:spPr>
          <a:xfrm>
            <a:off x="1557340" y="6424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事前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文本框 46"/>
          <p:cNvSpPr txBox="1"/>
          <p:nvPr/>
        </p:nvSpPr>
        <p:spPr>
          <a:xfrm>
            <a:off x="4506560" y="6403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事中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文本框 47"/>
          <p:cNvSpPr txBox="1"/>
          <p:nvPr/>
        </p:nvSpPr>
        <p:spPr>
          <a:xfrm>
            <a:off x="7348925" y="6398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事后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8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1088" y="158526"/>
            <a:ext cx="8229600" cy="621506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建设方案</a:t>
            </a:r>
            <a:r>
              <a:rPr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计费漏洞防护机制</a:t>
            </a:r>
            <a:endParaRPr lang="zh-CN" altLang="en-US" sz="24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5048" y="1103879"/>
            <a:ext cx="8873903" cy="1198643"/>
          </a:xfrm>
          <a:prstGeom prst="roundRect">
            <a:avLst>
              <a:gd name="adj" fmla="val 5527"/>
            </a:avLst>
          </a:prstGeom>
          <a:solidFill>
            <a:schemeClr val="bg1"/>
          </a:solidFill>
          <a:ln>
            <a:solidFill>
              <a:srgbClr val="F082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5048" y="1192127"/>
            <a:ext cx="8833876" cy="12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000" b="1" dirty="0" smtClean="0"/>
              <a:t>针对计费环节中可能出现的漏洞，提供防护机制</a:t>
            </a:r>
            <a:endParaRPr lang="zh-CN" altLang="en-US" sz="2000" b="1" dirty="0"/>
          </a:p>
          <a:p>
            <a:pPr lvl="1"/>
            <a:r>
              <a:rPr lang="zh-CN" altLang="en-US" b="0" dirty="0" smtClean="0"/>
              <a:t>面向用户：付费二次确认机制、支付金额上限控制、黑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灰名单控制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面向合作伙伴：计费能力使用控制、计费调用方式控制、防止重复扣费机制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34693" y="2470659"/>
            <a:ext cx="7555386" cy="8156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7571" y="268014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计费漏洞防护机制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200" y="3177309"/>
            <a:ext cx="2364828" cy="29500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1227615" y="3210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面向用户</a:t>
            </a:r>
          </a:p>
        </p:txBody>
      </p:sp>
      <p:sp>
        <p:nvSpPr>
          <p:cNvPr id="12" name="圆柱形 11"/>
          <p:cNvSpPr/>
          <p:nvPr/>
        </p:nvSpPr>
        <p:spPr>
          <a:xfrm>
            <a:off x="867213" y="3642002"/>
            <a:ext cx="1828800" cy="587844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827888" y="3817490"/>
            <a:ext cx="2018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1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付费二次确认机制</a:t>
            </a:r>
            <a:endParaRPr lang="en-US" altLang="zh-CN" sz="11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弹窗、验证码短信、答题、</a:t>
            </a:r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endParaRPr lang="zh-CN" altLang="en-US" sz="1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单圆角矩形 13"/>
          <p:cNvSpPr/>
          <p:nvPr/>
        </p:nvSpPr>
        <p:spPr>
          <a:xfrm>
            <a:off x="867213" y="5254629"/>
            <a:ext cx="1828800" cy="746602"/>
          </a:xfrm>
          <a:prstGeom prst="snip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1027511" y="5474419"/>
            <a:ext cx="1505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计费黑</a:t>
            </a:r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灰名单</a:t>
            </a:r>
          </a:p>
        </p:txBody>
      </p:sp>
      <p:sp>
        <p:nvSpPr>
          <p:cNvPr id="16" name="单圆角矩形 15"/>
          <p:cNvSpPr/>
          <p:nvPr/>
        </p:nvSpPr>
        <p:spPr>
          <a:xfrm>
            <a:off x="893485" y="4382239"/>
            <a:ext cx="1828800" cy="746602"/>
          </a:xfrm>
          <a:prstGeom prst="snip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1175611" y="4376745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支付金额上限</a:t>
            </a:r>
            <a:endParaRPr lang="en-US" altLang="zh-CN" sz="14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日支付上限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月支付上限</a:t>
            </a:r>
          </a:p>
        </p:txBody>
      </p:sp>
      <p:sp>
        <p:nvSpPr>
          <p:cNvPr id="18" name="矩形 17"/>
          <p:cNvSpPr/>
          <p:nvPr/>
        </p:nvSpPr>
        <p:spPr>
          <a:xfrm>
            <a:off x="3279336" y="3169235"/>
            <a:ext cx="2364828" cy="29500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3676919" y="3202638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面向合作伙伴</a:t>
            </a:r>
          </a:p>
        </p:txBody>
      </p:sp>
      <p:sp>
        <p:nvSpPr>
          <p:cNvPr id="20" name="单圆角矩形 19"/>
          <p:cNvSpPr/>
          <p:nvPr/>
        </p:nvSpPr>
        <p:spPr>
          <a:xfrm>
            <a:off x="3547349" y="4426723"/>
            <a:ext cx="1828800" cy="746602"/>
          </a:xfrm>
          <a:prstGeom prst="snip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8"/>
          <p:cNvSpPr txBox="1"/>
          <p:nvPr/>
        </p:nvSpPr>
        <p:spPr>
          <a:xfrm>
            <a:off x="3573851" y="464651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计费能力使用控制</a:t>
            </a:r>
          </a:p>
        </p:txBody>
      </p:sp>
      <p:sp>
        <p:nvSpPr>
          <p:cNvPr id="22" name="单圆角矩形 21"/>
          <p:cNvSpPr/>
          <p:nvPr/>
        </p:nvSpPr>
        <p:spPr>
          <a:xfrm>
            <a:off x="3573621" y="3554333"/>
            <a:ext cx="1828800" cy="746602"/>
          </a:xfrm>
          <a:prstGeom prst="snip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3613375" y="376977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防止重复扣费机制</a:t>
            </a:r>
          </a:p>
        </p:txBody>
      </p:sp>
      <p:sp>
        <p:nvSpPr>
          <p:cNvPr id="24" name="单圆角矩形 23"/>
          <p:cNvSpPr/>
          <p:nvPr/>
        </p:nvSpPr>
        <p:spPr>
          <a:xfrm>
            <a:off x="3557855" y="5272827"/>
            <a:ext cx="1828800" cy="746602"/>
          </a:xfrm>
          <a:prstGeom prst="snip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2"/>
          <p:cNvSpPr txBox="1"/>
          <p:nvPr/>
        </p:nvSpPr>
        <p:spPr>
          <a:xfrm>
            <a:off x="3557854" y="549261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计费调用方式控制</a:t>
            </a:r>
          </a:p>
        </p:txBody>
      </p:sp>
      <p:sp>
        <p:nvSpPr>
          <p:cNvPr id="26" name="矩形 25"/>
          <p:cNvSpPr/>
          <p:nvPr/>
        </p:nvSpPr>
        <p:spPr>
          <a:xfrm>
            <a:off x="6057771" y="3145777"/>
            <a:ext cx="2364828" cy="29500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4"/>
          <p:cNvSpPr txBox="1"/>
          <p:nvPr/>
        </p:nvSpPr>
        <p:spPr>
          <a:xfrm>
            <a:off x="6224521" y="3216533"/>
            <a:ext cx="20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计费漏洞防护设置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261105" y="3726310"/>
            <a:ext cx="2031326" cy="452183"/>
            <a:chOff x="6134871" y="2887752"/>
            <a:chExt cx="2031326" cy="601855"/>
          </a:xfrm>
        </p:grpSpPr>
        <p:sp>
          <p:nvSpPr>
            <p:cNvPr id="44" name="圆角矩形 43"/>
            <p:cNvSpPr/>
            <p:nvPr/>
          </p:nvSpPr>
          <p:spPr>
            <a:xfrm>
              <a:off x="6180083" y="2887752"/>
              <a:ext cx="1923393" cy="5750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26"/>
            <p:cNvSpPr txBox="1"/>
            <p:nvPr/>
          </p:nvSpPr>
          <p:spPr>
            <a:xfrm>
              <a:off x="6134871" y="2998027"/>
              <a:ext cx="2031326" cy="491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用户付费上限设置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01057" y="4257094"/>
            <a:ext cx="1923393" cy="452183"/>
            <a:chOff x="6180083" y="2887752"/>
            <a:chExt cx="1923393" cy="601855"/>
          </a:xfrm>
        </p:grpSpPr>
        <p:sp>
          <p:nvSpPr>
            <p:cNvPr id="42" name="圆角矩形 41"/>
            <p:cNvSpPr/>
            <p:nvPr/>
          </p:nvSpPr>
          <p:spPr>
            <a:xfrm>
              <a:off x="6180083" y="2887752"/>
              <a:ext cx="1923393" cy="5750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30"/>
            <p:cNvSpPr txBox="1"/>
            <p:nvPr/>
          </p:nvSpPr>
          <p:spPr>
            <a:xfrm>
              <a:off x="6315213" y="2998027"/>
              <a:ext cx="1670650" cy="491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黑</a:t>
              </a:r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/</a:t>
              </a:r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灰名单管理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266353" y="4772112"/>
            <a:ext cx="2031326" cy="452183"/>
            <a:chOff x="6134873" y="2887752"/>
            <a:chExt cx="2031326" cy="601855"/>
          </a:xfrm>
        </p:grpSpPr>
        <p:sp>
          <p:nvSpPr>
            <p:cNvPr id="40" name="圆角矩形 39"/>
            <p:cNvSpPr/>
            <p:nvPr/>
          </p:nvSpPr>
          <p:spPr>
            <a:xfrm>
              <a:off x="6180083" y="2887752"/>
              <a:ext cx="1923393" cy="5750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33"/>
            <p:cNvSpPr txBox="1"/>
            <p:nvPr/>
          </p:nvSpPr>
          <p:spPr>
            <a:xfrm>
              <a:off x="6134873" y="2998027"/>
              <a:ext cx="2031326" cy="491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计费能力使用管理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61091" y="5271364"/>
            <a:ext cx="2031326" cy="452183"/>
            <a:chOff x="6134871" y="2887752"/>
            <a:chExt cx="2031326" cy="601855"/>
          </a:xfrm>
        </p:grpSpPr>
        <p:sp>
          <p:nvSpPr>
            <p:cNvPr id="38" name="圆角矩形 37"/>
            <p:cNvSpPr/>
            <p:nvPr/>
          </p:nvSpPr>
          <p:spPr>
            <a:xfrm>
              <a:off x="6180083" y="2887752"/>
              <a:ext cx="1923393" cy="5750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6"/>
            <p:cNvSpPr txBox="1"/>
            <p:nvPr/>
          </p:nvSpPr>
          <p:spPr>
            <a:xfrm>
              <a:off x="6134871" y="2998027"/>
              <a:ext cx="2031326" cy="491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付费二次确认管理</a:t>
              </a:r>
            </a:p>
          </p:txBody>
        </p:sp>
      </p:grpSp>
      <p:cxnSp>
        <p:nvCxnSpPr>
          <p:cNvPr id="32" name="肘形连接符 31"/>
          <p:cNvCxnSpPr>
            <a:stCxn id="10" idx="2"/>
          </p:cNvCxnSpPr>
          <p:nvPr/>
        </p:nvCxnSpPr>
        <p:spPr>
          <a:xfrm rot="16200000" flipH="1">
            <a:off x="2900956" y="5007981"/>
            <a:ext cx="467723" cy="2706406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41"/>
          <p:cNvSpPr txBox="1"/>
          <p:nvPr/>
        </p:nvSpPr>
        <p:spPr>
          <a:xfrm>
            <a:off x="5071528" y="6455787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消息系统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4114910" y="6095791"/>
            <a:ext cx="0" cy="4992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26" idx="2"/>
          </p:cNvCxnSpPr>
          <p:nvPr/>
        </p:nvCxnSpPr>
        <p:spPr>
          <a:xfrm flipV="1">
            <a:off x="6686497" y="6095791"/>
            <a:ext cx="553688" cy="499255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圆柱形 35"/>
          <p:cNvSpPr/>
          <p:nvPr/>
        </p:nvSpPr>
        <p:spPr>
          <a:xfrm rot="5400000">
            <a:off x="5337639" y="5482498"/>
            <a:ext cx="499241" cy="2198477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42"/>
          <p:cNvSpPr txBox="1"/>
          <p:nvPr/>
        </p:nvSpPr>
        <p:spPr>
          <a:xfrm>
            <a:off x="5090166" y="6406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计费服务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5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1088" y="158526"/>
            <a:ext cx="8229600" cy="621506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建设方案</a:t>
            </a:r>
            <a:r>
              <a:rPr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计费稳定性保障</a:t>
            </a:r>
            <a:endParaRPr lang="zh-CN" altLang="en-US" sz="24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1128" y="1021147"/>
            <a:ext cx="8873903" cy="1198643"/>
          </a:xfrm>
          <a:prstGeom prst="roundRect">
            <a:avLst>
              <a:gd name="adj" fmla="val 5527"/>
            </a:avLst>
          </a:prstGeom>
          <a:solidFill>
            <a:schemeClr val="bg1"/>
          </a:solidFill>
          <a:ln>
            <a:solidFill>
              <a:srgbClr val="F082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128" y="1109395"/>
            <a:ext cx="8833876" cy="12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000" b="1" dirty="0" smtClean="0"/>
              <a:t>系统特别设计的异常监控和容错机制保障计费能力运行稳定</a:t>
            </a:r>
            <a:endParaRPr lang="zh-CN" altLang="en-US" sz="2000" b="1" dirty="0"/>
          </a:p>
          <a:p>
            <a:pPr lvl="1"/>
            <a:r>
              <a:rPr lang="zh-CN" altLang="en-US" sz="1600" b="0" dirty="0" smtClean="0"/>
              <a:t>异常监控告警：对于计费接口、计费服务提供完备的监控告警功能，以便及时发现及时处理</a:t>
            </a:r>
            <a:endParaRPr lang="en-US" altLang="zh-CN" sz="1600" b="0" dirty="0" smtClean="0"/>
          </a:p>
          <a:p>
            <a:pPr lvl="1"/>
            <a:r>
              <a:rPr lang="zh-CN" altLang="en-US" sz="1600" b="0" dirty="0" smtClean="0"/>
              <a:t>计费容错场景：支持</a:t>
            </a:r>
            <a:r>
              <a:rPr lang="en-US" altLang="zh-CN" sz="1600" b="0" dirty="0" smtClean="0"/>
              <a:t>BOSS</a:t>
            </a:r>
            <a:r>
              <a:rPr lang="zh-CN" altLang="en-US" sz="1600" b="0" dirty="0" smtClean="0"/>
              <a:t>异常场景下计费容错处理</a:t>
            </a:r>
            <a:endParaRPr lang="zh-CN" altLang="en-US" sz="1600" b="0" dirty="0"/>
          </a:p>
          <a:p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193510" y="2146844"/>
            <a:ext cx="26504" cy="398890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24819" y="2408129"/>
            <a:ext cx="2943434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BOSS</a:t>
            </a: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异常场景下计费容错处理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620783" y="3181334"/>
            <a:ext cx="1160960" cy="518061"/>
            <a:chOff x="1487" y="1392"/>
            <a:chExt cx="1248" cy="570"/>
          </a:xfrm>
        </p:grpSpPr>
        <p:sp>
          <p:nvSpPr>
            <p:cNvPr id="325" name="AutoShape 8"/>
            <p:cNvSpPr>
              <a:spLocks noChangeArrowheads="1"/>
            </p:cNvSpPr>
            <p:nvPr/>
          </p:nvSpPr>
          <p:spPr bwMode="auto">
            <a:xfrm>
              <a:off x="1487" y="1521"/>
              <a:ext cx="1248" cy="441"/>
            </a:xfrm>
            <a:prstGeom prst="parallelogram">
              <a:avLst>
                <a:gd name="adj" fmla="val 78691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 latinLnBrk="0">
                <a:defRPr/>
              </a:pPr>
              <a:endParaRPr lang="zh-CN" altLang="en-US" b="0">
                <a:solidFill>
                  <a:schemeClr val="tx1"/>
                </a:solidFill>
                <a:ea typeface="华文细黑" pitchFamily="2" charset="-122"/>
              </a:endParaRPr>
            </a:p>
          </p:txBody>
        </p:sp>
        <p:sp>
          <p:nvSpPr>
            <p:cNvPr id="326" name="Line 9"/>
            <p:cNvSpPr>
              <a:spLocks noChangeShapeType="1"/>
            </p:cNvSpPr>
            <p:nvPr/>
          </p:nvSpPr>
          <p:spPr bwMode="auto">
            <a:xfrm>
              <a:off x="1680" y="1739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" name="Line 10"/>
            <p:cNvSpPr>
              <a:spLocks noChangeShapeType="1"/>
            </p:cNvSpPr>
            <p:nvPr/>
          </p:nvSpPr>
          <p:spPr bwMode="auto">
            <a:xfrm flipH="1">
              <a:off x="1807" y="1632"/>
              <a:ext cx="6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8" name="Line 11"/>
            <p:cNvSpPr>
              <a:spLocks noChangeShapeType="1"/>
            </p:cNvSpPr>
            <p:nvPr/>
          </p:nvSpPr>
          <p:spPr bwMode="auto">
            <a:xfrm flipV="1">
              <a:off x="2064" y="1628"/>
              <a:ext cx="5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29" name="Group 12"/>
            <p:cNvGrpSpPr>
              <a:grpSpLocks/>
            </p:cNvGrpSpPr>
            <p:nvPr/>
          </p:nvGrpSpPr>
          <p:grpSpPr bwMode="auto">
            <a:xfrm>
              <a:off x="1776" y="1473"/>
              <a:ext cx="166" cy="216"/>
              <a:chOff x="2976" y="3264"/>
              <a:chExt cx="720" cy="577"/>
            </a:xfrm>
          </p:grpSpPr>
          <p:grpSp>
            <p:nvGrpSpPr>
              <p:cNvPr id="352" name="Group 13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368" name="Oval 1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69" name="Oval 1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53" name="Group 16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366" name="Oval 1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67" name="Oval 1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54" name="Group 19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364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65" name="Oval 2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55" name="Group 22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362" name="Oval 2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63" name="Oval 2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56" name="Group 25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360" name="Oval 2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61" name="Oval 2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57" name="Group 28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358" name="Oval 29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59" name="Oval 30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  <p:grpSp>
          <p:nvGrpSpPr>
            <p:cNvPr id="330" name="Group 31"/>
            <p:cNvGrpSpPr>
              <a:grpSpLocks/>
            </p:cNvGrpSpPr>
            <p:nvPr/>
          </p:nvGrpSpPr>
          <p:grpSpPr bwMode="auto">
            <a:xfrm>
              <a:off x="2208" y="1392"/>
              <a:ext cx="385" cy="402"/>
              <a:chOff x="3960" y="12396"/>
              <a:chExt cx="614" cy="690"/>
            </a:xfrm>
          </p:grpSpPr>
          <p:pic>
            <p:nvPicPr>
              <p:cNvPr id="350" name="Picture 32" descr="server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6" y="12396"/>
                <a:ext cx="408" cy="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1" name="Picture 33" descr="PC Blue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" y="12710"/>
                <a:ext cx="368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1" name="Group 34"/>
            <p:cNvGrpSpPr>
              <a:grpSpLocks/>
            </p:cNvGrpSpPr>
            <p:nvPr/>
          </p:nvGrpSpPr>
          <p:grpSpPr bwMode="auto">
            <a:xfrm>
              <a:off x="2013" y="1536"/>
              <a:ext cx="176" cy="208"/>
              <a:chOff x="432" y="3357"/>
              <a:chExt cx="435" cy="470"/>
            </a:xfrm>
          </p:grpSpPr>
          <p:grpSp>
            <p:nvGrpSpPr>
              <p:cNvPr id="332" name="Group 35"/>
              <p:cNvGrpSpPr>
                <a:grpSpLocks/>
              </p:cNvGrpSpPr>
              <p:nvPr/>
            </p:nvGrpSpPr>
            <p:grpSpPr bwMode="auto">
              <a:xfrm>
                <a:off x="432" y="3592"/>
                <a:ext cx="435" cy="235"/>
                <a:chOff x="430" y="276"/>
                <a:chExt cx="1497" cy="384"/>
              </a:xfrm>
            </p:grpSpPr>
            <p:sp>
              <p:nvSpPr>
                <p:cNvPr id="348" name="Oval 36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49" name="Oval 37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4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33" name="Group 38"/>
              <p:cNvGrpSpPr>
                <a:grpSpLocks/>
              </p:cNvGrpSpPr>
              <p:nvPr/>
            </p:nvGrpSpPr>
            <p:grpSpPr bwMode="auto">
              <a:xfrm>
                <a:off x="432" y="3540"/>
                <a:ext cx="435" cy="240"/>
                <a:chOff x="430" y="269"/>
                <a:chExt cx="1497" cy="391"/>
              </a:xfrm>
            </p:grpSpPr>
            <p:sp>
              <p:nvSpPr>
                <p:cNvPr id="346" name="Oval 39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47" name="Oval 40"/>
                <p:cNvSpPr>
                  <a:spLocks noChangeArrowheads="1"/>
                </p:cNvSpPr>
                <p:nvPr/>
              </p:nvSpPr>
              <p:spPr bwMode="auto">
                <a:xfrm>
                  <a:off x="430" y="269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34" name="Group 41"/>
              <p:cNvGrpSpPr>
                <a:grpSpLocks/>
              </p:cNvGrpSpPr>
              <p:nvPr/>
            </p:nvGrpSpPr>
            <p:grpSpPr bwMode="auto">
              <a:xfrm>
                <a:off x="432" y="3504"/>
                <a:ext cx="435" cy="229"/>
                <a:chOff x="430" y="287"/>
                <a:chExt cx="1497" cy="373"/>
              </a:xfrm>
            </p:grpSpPr>
            <p:sp>
              <p:nvSpPr>
                <p:cNvPr id="344" name="Oval 42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45" name="Oval 43"/>
                <p:cNvSpPr>
                  <a:spLocks noChangeArrowheads="1"/>
                </p:cNvSpPr>
                <p:nvPr/>
              </p:nvSpPr>
              <p:spPr bwMode="auto">
                <a:xfrm>
                  <a:off x="430" y="287"/>
                  <a:ext cx="1497" cy="31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35" name="Group 44"/>
              <p:cNvGrpSpPr>
                <a:grpSpLocks/>
              </p:cNvGrpSpPr>
              <p:nvPr/>
            </p:nvGrpSpPr>
            <p:grpSpPr bwMode="auto">
              <a:xfrm>
                <a:off x="432" y="3448"/>
                <a:ext cx="435" cy="235"/>
                <a:chOff x="430" y="276"/>
                <a:chExt cx="1497" cy="384"/>
              </a:xfrm>
            </p:grpSpPr>
            <p:sp>
              <p:nvSpPr>
                <p:cNvPr id="342" name="Oval 45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43" name="Oval 46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36" name="Group 47"/>
              <p:cNvGrpSpPr>
                <a:grpSpLocks/>
              </p:cNvGrpSpPr>
              <p:nvPr/>
            </p:nvGrpSpPr>
            <p:grpSpPr bwMode="auto">
              <a:xfrm>
                <a:off x="432" y="3381"/>
                <a:ext cx="435" cy="255"/>
                <a:chOff x="430" y="244"/>
                <a:chExt cx="1497" cy="416"/>
              </a:xfrm>
            </p:grpSpPr>
            <p:sp>
              <p:nvSpPr>
                <p:cNvPr id="340" name="Oval 48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41" name="Oval 49"/>
                <p:cNvSpPr>
                  <a:spLocks noChangeArrowheads="1"/>
                </p:cNvSpPr>
                <p:nvPr/>
              </p:nvSpPr>
              <p:spPr bwMode="auto">
                <a:xfrm>
                  <a:off x="430" y="244"/>
                  <a:ext cx="1497" cy="37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37" name="Group 50"/>
              <p:cNvGrpSpPr>
                <a:grpSpLocks/>
              </p:cNvGrpSpPr>
              <p:nvPr/>
            </p:nvGrpSpPr>
            <p:grpSpPr bwMode="auto">
              <a:xfrm>
                <a:off x="432" y="3357"/>
                <a:ext cx="435" cy="231"/>
                <a:chOff x="430" y="283"/>
                <a:chExt cx="1497" cy="377"/>
              </a:xfrm>
            </p:grpSpPr>
            <p:sp>
              <p:nvSpPr>
                <p:cNvPr id="338" name="Oval 5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39" name="Oval 52"/>
                <p:cNvSpPr>
                  <a:spLocks noChangeArrowheads="1"/>
                </p:cNvSpPr>
                <p:nvPr/>
              </p:nvSpPr>
              <p:spPr bwMode="auto">
                <a:xfrm>
                  <a:off x="430" y="283"/>
                  <a:ext cx="1497" cy="3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</p:grpSp>
      <p:sp>
        <p:nvSpPr>
          <p:cNvPr id="12" name="文本框 54"/>
          <p:cNvSpPr txBox="1"/>
          <p:nvPr/>
        </p:nvSpPr>
        <p:spPr>
          <a:xfrm>
            <a:off x="4257230" y="2892192"/>
            <a:ext cx="220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场景一：启动计费容错流程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5"/>
          <p:cNvSpPr txBox="1"/>
          <p:nvPr/>
        </p:nvSpPr>
        <p:spPr>
          <a:xfrm>
            <a:off x="4751820" y="3582391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BOSS</a:t>
            </a:r>
            <a:r>
              <a:rPr lang="zh-CN" altLang="en-US" sz="11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系统</a:t>
            </a:r>
            <a:endParaRPr lang="zh-CN" altLang="en-US" sz="11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6246126" y="3202779"/>
            <a:ext cx="1160960" cy="518061"/>
            <a:chOff x="1487" y="1392"/>
            <a:chExt cx="1248" cy="570"/>
          </a:xfrm>
        </p:grpSpPr>
        <p:sp>
          <p:nvSpPr>
            <p:cNvPr id="280" name="AutoShape 8"/>
            <p:cNvSpPr>
              <a:spLocks noChangeArrowheads="1"/>
            </p:cNvSpPr>
            <p:nvPr/>
          </p:nvSpPr>
          <p:spPr bwMode="auto">
            <a:xfrm>
              <a:off x="1487" y="1521"/>
              <a:ext cx="1248" cy="441"/>
            </a:xfrm>
            <a:prstGeom prst="parallelogram">
              <a:avLst>
                <a:gd name="adj" fmla="val 78691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 latinLnBrk="0">
                <a:defRPr/>
              </a:pPr>
              <a:endParaRPr lang="zh-CN" altLang="en-US" b="0">
                <a:solidFill>
                  <a:schemeClr val="tx1"/>
                </a:solidFill>
                <a:ea typeface="华文细黑" pitchFamily="2" charset="-122"/>
              </a:endParaRPr>
            </a:p>
          </p:txBody>
        </p:sp>
        <p:sp>
          <p:nvSpPr>
            <p:cNvPr id="281" name="Line 9"/>
            <p:cNvSpPr>
              <a:spLocks noChangeShapeType="1"/>
            </p:cNvSpPr>
            <p:nvPr/>
          </p:nvSpPr>
          <p:spPr bwMode="auto">
            <a:xfrm>
              <a:off x="1680" y="1739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2" name="Line 10"/>
            <p:cNvSpPr>
              <a:spLocks noChangeShapeType="1"/>
            </p:cNvSpPr>
            <p:nvPr/>
          </p:nvSpPr>
          <p:spPr bwMode="auto">
            <a:xfrm flipH="1">
              <a:off x="1807" y="1632"/>
              <a:ext cx="6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3" name="Line 11"/>
            <p:cNvSpPr>
              <a:spLocks noChangeShapeType="1"/>
            </p:cNvSpPr>
            <p:nvPr/>
          </p:nvSpPr>
          <p:spPr bwMode="auto">
            <a:xfrm flipV="1">
              <a:off x="2064" y="1628"/>
              <a:ext cx="5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84" name="Group 12"/>
            <p:cNvGrpSpPr>
              <a:grpSpLocks/>
            </p:cNvGrpSpPr>
            <p:nvPr/>
          </p:nvGrpSpPr>
          <p:grpSpPr bwMode="auto">
            <a:xfrm>
              <a:off x="1776" y="1473"/>
              <a:ext cx="166" cy="216"/>
              <a:chOff x="2976" y="3264"/>
              <a:chExt cx="720" cy="577"/>
            </a:xfrm>
          </p:grpSpPr>
          <p:grpSp>
            <p:nvGrpSpPr>
              <p:cNvPr id="307" name="Group 13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323" name="Oval 1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24" name="Oval 1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08" name="Group 16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321" name="Oval 1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22" name="Oval 1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09" name="Group 19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319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20" name="Oval 2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10" name="Group 22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317" name="Oval 2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18" name="Oval 2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11" name="Group 25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315" name="Oval 2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16" name="Oval 2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12" name="Group 28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313" name="Oval 29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14" name="Oval 30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  <p:grpSp>
          <p:nvGrpSpPr>
            <p:cNvPr id="285" name="Group 31"/>
            <p:cNvGrpSpPr>
              <a:grpSpLocks/>
            </p:cNvGrpSpPr>
            <p:nvPr/>
          </p:nvGrpSpPr>
          <p:grpSpPr bwMode="auto">
            <a:xfrm>
              <a:off x="2208" y="1392"/>
              <a:ext cx="385" cy="402"/>
              <a:chOff x="3960" y="12396"/>
              <a:chExt cx="614" cy="690"/>
            </a:xfrm>
          </p:grpSpPr>
          <p:pic>
            <p:nvPicPr>
              <p:cNvPr id="305" name="Picture 32" descr="server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6" y="12396"/>
                <a:ext cx="408" cy="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6" name="Picture 33" descr="PC Blue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" y="12710"/>
                <a:ext cx="368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6" name="Group 34"/>
            <p:cNvGrpSpPr>
              <a:grpSpLocks/>
            </p:cNvGrpSpPr>
            <p:nvPr/>
          </p:nvGrpSpPr>
          <p:grpSpPr bwMode="auto">
            <a:xfrm>
              <a:off x="2013" y="1536"/>
              <a:ext cx="176" cy="208"/>
              <a:chOff x="432" y="3357"/>
              <a:chExt cx="435" cy="470"/>
            </a:xfrm>
          </p:grpSpPr>
          <p:grpSp>
            <p:nvGrpSpPr>
              <p:cNvPr id="287" name="Group 35"/>
              <p:cNvGrpSpPr>
                <a:grpSpLocks/>
              </p:cNvGrpSpPr>
              <p:nvPr/>
            </p:nvGrpSpPr>
            <p:grpSpPr bwMode="auto">
              <a:xfrm>
                <a:off x="432" y="3592"/>
                <a:ext cx="435" cy="235"/>
                <a:chOff x="430" y="276"/>
                <a:chExt cx="1497" cy="384"/>
              </a:xfrm>
            </p:grpSpPr>
            <p:sp>
              <p:nvSpPr>
                <p:cNvPr id="303" name="Oval 36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04" name="Oval 37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4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88" name="Group 38"/>
              <p:cNvGrpSpPr>
                <a:grpSpLocks/>
              </p:cNvGrpSpPr>
              <p:nvPr/>
            </p:nvGrpSpPr>
            <p:grpSpPr bwMode="auto">
              <a:xfrm>
                <a:off x="432" y="3540"/>
                <a:ext cx="435" cy="240"/>
                <a:chOff x="430" y="269"/>
                <a:chExt cx="1497" cy="391"/>
              </a:xfrm>
            </p:grpSpPr>
            <p:sp>
              <p:nvSpPr>
                <p:cNvPr id="301" name="Oval 39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02" name="Oval 40"/>
                <p:cNvSpPr>
                  <a:spLocks noChangeArrowheads="1"/>
                </p:cNvSpPr>
                <p:nvPr/>
              </p:nvSpPr>
              <p:spPr bwMode="auto">
                <a:xfrm>
                  <a:off x="430" y="269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89" name="Group 41"/>
              <p:cNvGrpSpPr>
                <a:grpSpLocks/>
              </p:cNvGrpSpPr>
              <p:nvPr/>
            </p:nvGrpSpPr>
            <p:grpSpPr bwMode="auto">
              <a:xfrm>
                <a:off x="432" y="3504"/>
                <a:ext cx="435" cy="229"/>
                <a:chOff x="430" y="287"/>
                <a:chExt cx="1497" cy="373"/>
              </a:xfrm>
            </p:grpSpPr>
            <p:sp>
              <p:nvSpPr>
                <p:cNvPr id="299" name="Oval 42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300" name="Oval 43"/>
                <p:cNvSpPr>
                  <a:spLocks noChangeArrowheads="1"/>
                </p:cNvSpPr>
                <p:nvPr/>
              </p:nvSpPr>
              <p:spPr bwMode="auto">
                <a:xfrm>
                  <a:off x="430" y="287"/>
                  <a:ext cx="1497" cy="31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90" name="Group 44"/>
              <p:cNvGrpSpPr>
                <a:grpSpLocks/>
              </p:cNvGrpSpPr>
              <p:nvPr/>
            </p:nvGrpSpPr>
            <p:grpSpPr bwMode="auto">
              <a:xfrm>
                <a:off x="432" y="3448"/>
                <a:ext cx="435" cy="235"/>
                <a:chOff x="430" y="276"/>
                <a:chExt cx="1497" cy="384"/>
              </a:xfrm>
            </p:grpSpPr>
            <p:sp>
              <p:nvSpPr>
                <p:cNvPr id="297" name="Oval 45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98" name="Oval 46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91" name="Group 47"/>
              <p:cNvGrpSpPr>
                <a:grpSpLocks/>
              </p:cNvGrpSpPr>
              <p:nvPr/>
            </p:nvGrpSpPr>
            <p:grpSpPr bwMode="auto">
              <a:xfrm>
                <a:off x="432" y="3381"/>
                <a:ext cx="435" cy="255"/>
                <a:chOff x="430" y="244"/>
                <a:chExt cx="1497" cy="416"/>
              </a:xfrm>
            </p:grpSpPr>
            <p:sp>
              <p:nvSpPr>
                <p:cNvPr id="295" name="Oval 48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96" name="Oval 49"/>
                <p:cNvSpPr>
                  <a:spLocks noChangeArrowheads="1"/>
                </p:cNvSpPr>
                <p:nvPr/>
              </p:nvSpPr>
              <p:spPr bwMode="auto">
                <a:xfrm>
                  <a:off x="430" y="244"/>
                  <a:ext cx="1497" cy="37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92" name="Group 50"/>
              <p:cNvGrpSpPr>
                <a:grpSpLocks/>
              </p:cNvGrpSpPr>
              <p:nvPr/>
            </p:nvGrpSpPr>
            <p:grpSpPr bwMode="auto">
              <a:xfrm>
                <a:off x="432" y="3357"/>
                <a:ext cx="435" cy="231"/>
                <a:chOff x="430" y="283"/>
                <a:chExt cx="1497" cy="377"/>
              </a:xfrm>
            </p:grpSpPr>
            <p:sp>
              <p:nvSpPr>
                <p:cNvPr id="293" name="Oval 5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94" name="Oval 52"/>
                <p:cNvSpPr>
                  <a:spLocks noChangeArrowheads="1"/>
                </p:cNvSpPr>
                <p:nvPr/>
              </p:nvSpPr>
              <p:spPr bwMode="auto">
                <a:xfrm>
                  <a:off x="430" y="283"/>
                  <a:ext cx="1497" cy="3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</p:grpSp>
      <p:sp>
        <p:nvSpPr>
          <p:cNvPr id="15" name="文本框 102"/>
          <p:cNvSpPr txBox="1"/>
          <p:nvPr/>
        </p:nvSpPr>
        <p:spPr>
          <a:xfrm>
            <a:off x="6178383" y="363034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1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电视业务计费系统</a:t>
            </a:r>
            <a:endParaRPr lang="zh-CN" altLang="en-US" sz="11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虚尾箭头 15"/>
          <p:cNvSpPr/>
          <p:nvPr/>
        </p:nvSpPr>
        <p:spPr>
          <a:xfrm>
            <a:off x="5774147" y="3304560"/>
            <a:ext cx="453374" cy="384313"/>
          </a:xfrm>
          <a:prstGeom prst="striped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文本框 104"/>
          <p:cNvSpPr txBox="1"/>
          <p:nvPr/>
        </p:nvSpPr>
        <p:spPr>
          <a:xfrm>
            <a:off x="5610477" y="332946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计费接口</a:t>
            </a:r>
            <a:endParaRPr lang="en-US" altLang="zh-CN" sz="1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批量异常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700" y="3169191"/>
            <a:ext cx="628992" cy="55191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7407086" y="3365778"/>
            <a:ext cx="534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09"/>
          <p:cNvSpPr txBox="1"/>
          <p:nvPr/>
        </p:nvSpPr>
        <p:spPr>
          <a:xfrm>
            <a:off x="7399911" y="31057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告警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400461" y="3597690"/>
            <a:ext cx="5346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111"/>
          <p:cNvSpPr txBox="1"/>
          <p:nvPr/>
        </p:nvSpPr>
        <p:spPr>
          <a:xfrm>
            <a:off x="7120278" y="33702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启动故障模式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112"/>
          <p:cNvSpPr txBox="1"/>
          <p:nvPr/>
        </p:nvSpPr>
        <p:spPr>
          <a:xfrm>
            <a:off x="4257230" y="3932160"/>
            <a:ext cx="1896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场景二：计费容错处理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4534107" y="4352773"/>
            <a:ext cx="1160960" cy="518061"/>
            <a:chOff x="1487" y="1392"/>
            <a:chExt cx="1248" cy="570"/>
          </a:xfrm>
        </p:grpSpPr>
        <p:sp>
          <p:nvSpPr>
            <p:cNvPr id="235" name="AutoShape 8"/>
            <p:cNvSpPr>
              <a:spLocks noChangeArrowheads="1"/>
            </p:cNvSpPr>
            <p:nvPr/>
          </p:nvSpPr>
          <p:spPr bwMode="auto">
            <a:xfrm>
              <a:off x="1487" y="1521"/>
              <a:ext cx="1248" cy="441"/>
            </a:xfrm>
            <a:prstGeom prst="parallelogram">
              <a:avLst>
                <a:gd name="adj" fmla="val 78691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 latinLnBrk="0">
                <a:defRPr/>
              </a:pPr>
              <a:endParaRPr lang="zh-CN" altLang="en-US" b="0">
                <a:solidFill>
                  <a:schemeClr val="tx1"/>
                </a:solidFill>
                <a:ea typeface="华文细黑" pitchFamily="2" charset="-122"/>
              </a:endParaRPr>
            </a:p>
          </p:txBody>
        </p:sp>
        <p:sp>
          <p:nvSpPr>
            <p:cNvPr id="236" name="Line 9"/>
            <p:cNvSpPr>
              <a:spLocks noChangeShapeType="1"/>
            </p:cNvSpPr>
            <p:nvPr/>
          </p:nvSpPr>
          <p:spPr bwMode="auto">
            <a:xfrm>
              <a:off x="1680" y="1739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7" name="Line 10"/>
            <p:cNvSpPr>
              <a:spLocks noChangeShapeType="1"/>
            </p:cNvSpPr>
            <p:nvPr/>
          </p:nvSpPr>
          <p:spPr bwMode="auto">
            <a:xfrm flipH="1">
              <a:off x="1807" y="1632"/>
              <a:ext cx="6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8" name="Line 11"/>
            <p:cNvSpPr>
              <a:spLocks noChangeShapeType="1"/>
            </p:cNvSpPr>
            <p:nvPr/>
          </p:nvSpPr>
          <p:spPr bwMode="auto">
            <a:xfrm flipV="1">
              <a:off x="2064" y="1628"/>
              <a:ext cx="5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39" name="Group 12"/>
            <p:cNvGrpSpPr>
              <a:grpSpLocks/>
            </p:cNvGrpSpPr>
            <p:nvPr/>
          </p:nvGrpSpPr>
          <p:grpSpPr bwMode="auto">
            <a:xfrm>
              <a:off x="1776" y="1473"/>
              <a:ext cx="166" cy="216"/>
              <a:chOff x="2976" y="3264"/>
              <a:chExt cx="720" cy="577"/>
            </a:xfrm>
          </p:grpSpPr>
          <p:grpSp>
            <p:nvGrpSpPr>
              <p:cNvPr id="262" name="Group 13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278" name="Oval 1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79" name="Oval 1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63" name="Group 16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276" name="Oval 1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77" name="Oval 1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64" name="Group 19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274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75" name="Oval 2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65" name="Group 22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272" name="Oval 2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73" name="Oval 2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66" name="Group 25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270" name="Oval 2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71" name="Oval 2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67" name="Group 28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268" name="Oval 29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69" name="Oval 30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  <p:grpSp>
          <p:nvGrpSpPr>
            <p:cNvPr id="240" name="Group 31"/>
            <p:cNvGrpSpPr>
              <a:grpSpLocks/>
            </p:cNvGrpSpPr>
            <p:nvPr/>
          </p:nvGrpSpPr>
          <p:grpSpPr bwMode="auto">
            <a:xfrm>
              <a:off x="2208" y="1392"/>
              <a:ext cx="385" cy="402"/>
              <a:chOff x="3960" y="12396"/>
              <a:chExt cx="614" cy="690"/>
            </a:xfrm>
          </p:grpSpPr>
          <p:pic>
            <p:nvPicPr>
              <p:cNvPr id="260" name="Picture 32" descr="server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6" y="12396"/>
                <a:ext cx="408" cy="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1" name="Picture 33" descr="PC Blue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" y="12710"/>
                <a:ext cx="368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1" name="Group 34"/>
            <p:cNvGrpSpPr>
              <a:grpSpLocks/>
            </p:cNvGrpSpPr>
            <p:nvPr/>
          </p:nvGrpSpPr>
          <p:grpSpPr bwMode="auto">
            <a:xfrm>
              <a:off x="2013" y="1536"/>
              <a:ext cx="176" cy="208"/>
              <a:chOff x="432" y="3357"/>
              <a:chExt cx="435" cy="470"/>
            </a:xfrm>
          </p:grpSpPr>
          <p:grpSp>
            <p:nvGrpSpPr>
              <p:cNvPr id="242" name="Group 35"/>
              <p:cNvGrpSpPr>
                <a:grpSpLocks/>
              </p:cNvGrpSpPr>
              <p:nvPr/>
            </p:nvGrpSpPr>
            <p:grpSpPr bwMode="auto">
              <a:xfrm>
                <a:off x="432" y="3592"/>
                <a:ext cx="435" cy="235"/>
                <a:chOff x="430" y="276"/>
                <a:chExt cx="1497" cy="384"/>
              </a:xfrm>
            </p:grpSpPr>
            <p:sp>
              <p:nvSpPr>
                <p:cNvPr id="258" name="Oval 36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59" name="Oval 37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4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43" name="Group 38"/>
              <p:cNvGrpSpPr>
                <a:grpSpLocks/>
              </p:cNvGrpSpPr>
              <p:nvPr/>
            </p:nvGrpSpPr>
            <p:grpSpPr bwMode="auto">
              <a:xfrm>
                <a:off x="432" y="3540"/>
                <a:ext cx="435" cy="240"/>
                <a:chOff x="430" y="269"/>
                <a:chExt cx="1497" cy="391"/>
              </a:xfrm>
            </p:grpSpPr>
            <p:sp>
              <p:nvSpPr>
                <p:cNvPr id="256" name="Oval 39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57" name="Oval 40"/>
                <p:cNvSpPr>
                  <a:spLocks noChangeArrowheads="1"/>
                </p:cNvSpPr>
                <p:nvPr/>
              </p:nvSpPr>
              <p:spPr bwMode="auto">
                <a:xfrm>
                  <a:off x="430" y="269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44" name="Group 41"/>
              <p:cNvGrpSpPr>
                <a:grpSpLocks/>
              </p:cNvGrpSpPr>
              <p:nvPr/>
            </p:nvGrpSpPr>
            <p:grpSpPr bwMode="auto">
              <a:xfrm>
                <a:off x="432" y="3504"/>
                <a:ext cx="435" cy="229"/>
                <a:chOff x="430" y="287"/>
                <a:chExt cx="1497" cy="373"/>
              </a:xfrm>
            </p:grpSpPr>
            <p:sp>
              <p:nvSpPr>
                <p:cNvPr id="254" name="Oval 42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55" name="Oval 43"/>
                <p:cNvSpPr>
                  <a:spLocks noChangeArrowheads="1"/>
                </p:cNvSpPr>
                <p:nvPr/>
              </p:nvSpPr>
              <p:spPr bwMode="auto">
                <a:xfrm>
                  <a:off x="430" y="287"/>
                  <a:ext cx="1497" cy="31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45" name="Group 44"/>
              <p:cNvGrpSpPr>
                <a:grpSpLocks/>
              </p:cNvGrpSpPr>
              <p:nvPr/>
            </p:nvGrpSpPr>
            <p:grpSpPr bwMode="auto">
              <a:xfrm>
                <a:off x="432" y="3448"/>
                <a:ext cx="435" cy="235"/>
                <a:chOff x="430" y="276"/>
                <a:chExt cx="1497" cy="384"/>
              </a:xfrm>
            </p:grpSpPr>
            <p:sp>
              <p:nvSpPr>
                <p:cNvPr id="252" name="Oval 45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53" name="Oval 46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46" name="Group 47"/>
              <p:cNvGrpSpPr>
                <a:grpSpLocks/>
              </p:cNvGrpSpPr>
              <p:nvPr/>
            </p:nvGrpSpPr>
            <p:grpSpPr bwMode="auto">
              <a:xfrm>
                <a:off x="432" y="3381"/>
                <a:ext cx="435" cy="255"/>
                <a:chOff x="430" y="244"/>
                <a:chExt cx="1497" cy="416"/>
              </a:xfrm>
            </p:grpSpPr>
            <p:sp>
              <p:nvSpPr>
                <p:cNvPr id="250" name="Oval 48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51" name="Oval 49"/>
                <p:cNvSpPr>
                  <a:spLocks noChangeArrowheads="1"/>
                </p:cNvSpPr>
                <p:nvPr/>
              </p:nvSpPr>
              <p:spPr bwMode="auto">
                <a:xfrm>
                  <a:off x="430" y="244"/>
                  <a:ext cx="1497" cy="37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47" name="Group 50"/>
              <p:cNvGrpSpPr>
                <a:grpSpLocks/>
              </p:cNvGrpSpPr>
              <p:nvPr/>
            </p:nvGrpSpPr>
            <p:grpSpPr bwMode="auto">
              <a:xfrm>
                <a:off x="432" y="3357"/>
                <a:ext cx="435" cy="231"/>
                <a:chOff x="430" y="283"/>
                <a:chExt cx="1497" cy="377"/>
              </a:xfrm>
            </p:grpSpPr>
            <p:sp>
              <p:nvSpPr>
                <p:cNvPr id="248" name="Oval 5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49" name="Oval 52"/>
                <p:cNvSpPr>
                  <a:spLocks noChangeArrowheads="1"/>
                </p:cNvSpPr>
                <p:nvPr/>
              </p:nvSpPr>
              <p:spPr bwMode="auto">
                <a:xfrm>
                  <a:off x="430" y="283"/>
                  <a:ext cx="1497" cy="3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</p:grpSp>
      <p:sp>
        <p:nvSpPr>
          <p:cNvPr id="25" name="文本框 159"/>
          <p:cNvSpPr txBox="1"/>
          <p:nvPr/>
        </p:nvSpPr>
        <p:spPr>
          <a:xfrm>
            <a:off x="4665144" y="4753830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BOSS</a:t>
            </a:r>
            <a:r>
              <a:rPr lang="zh-CN" altLang="en-US" sz="11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系统</a:t>
            </a:r>
            <a:endParaRPr lang="zh-CN" altLang="en-US" sz="11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6159450" y="4374218"/>
            <a:ext cx="1160960" cy="518061"/>
            <a:chOff x="1487" y="1392"/>
            <a:chExt cx="1248" cy="570"/>
          </a:xfrm>
        </p:grpSpPr>
        <p:sp>
          <p:nvSpPr>
            <p:cNvPr id="190" name="AutoShape 8"/>
            <p:cNvSpPr>
              <a:spLocks noChangeArrowheads="1"/>
            </p:cNvSpPr>
            <p:nvPr/>
          </p:nvSpPr>
          <p:spPr bwMode="auto">
            <a:xfrm>
              <a:off x="1487" y="1521"/>
              <a:ext cx="1248" cy="441"/>
            </a:xfrm>
            <a:prstGeom prst="parallelogram">
              <a:avLst>
                <a:gd name="adj" fmla="val 78691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 latinLnBrk="0">
                <a:defRPr/>
              </a:pPr>
              <a:endParaRPr lang="zh-CN" altLang="en-US" b="0">
                <a:solidFill>
                  <a:schemeClr val="tx1"/>
                </a:solidFill>
                <a:ea typeface="华文细黑" pitchFamily="2" charset="-122"/>
              </a:endParaRPr>
            </a:p>
          </p:txBody>
        </p:sp>
        <p:sp>
          <p:nvSpPr>
            <p:cNvPr id="191" name="Line 9"/>
            <p:cNvSpPr>
              <a:spLocks noChangeShapeType="1"/>
            </p:cNvSpPr>
            <p:nvPr/>
          </p:nvSpPr>
          <p:spPr bwMode="auto">
            <a:xfrm>
              <a:off x="1680" y="1739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2" name="Line 10"/>
            <p:cNvSpPr>
              <a:spLocks noChangeShapeType="1"/>
            </p:cNvSpPr>
            <p:nvPr/>
          </p:nvSpPr>
          <p:spPr bwMode="auto">
            <a:xfrm flipH="1">
              <a:off x="1807" y="1632"/>
              <a:ext cx="6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3" name="Line 11"/>
            <p:cNvSpPr>
              <a:spLocks noChangeShapeType="1"/>
            </p:cNvSpPr>
            <p:nvPr/>
          </p:nvSpPr>
          <p:spPr bwMode="auto">
            <a:xfrm flipV="1">
              <a:off x="2064" y="1628"/>
              <a:ext cx="5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94" name="Group 12"/>
            <p:cNvGrpSpPr>
              <a:grpSpLocks/>
            </p:cNvGrpSpPr>
            <p:nvPr/>
          </p:nvGrpSpPr>
          <p:grpSpPr bwMode="auto">
            <a:xfrm>
              <a:off x="1776" y="1473"/>
              <a:ext cx="166" cy="216"/>
              <a:chOff x="2976" y="3264"/>
              <a:chExt cx="720" cy="577"/>
            </a:xfrm>
          </p:grpSpPr>
          <p:grpSp>
            <p:nvGrpSpPr>
              <p:cNvPr id="217" name="Group 13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233" name="Oval 1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34" name="Oval 1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18" name="Group 16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231" name="Oval 1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32" name="Oval 1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19" name="Group 19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229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30" name="Oval 2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20" name="Group 22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227" name="Oval 2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28" name="Oval 2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21" name="Group 25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225" name="Oval 2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26" name="Oval 2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22" name="Group 28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223" name="Oval 29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24" name="Oval 30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  <p:grpSp>
          <p:nvGrpSpPr>
            <p:cNvPr id="195" name="Group 31"/>
            <p:cNvGrpSpPr>
              <a:grpSpLocks/>
            </p:cNvGrpSpPr>
            <p:nvPr/>
          </p:nvGrpSpPr>
          <p:grpSpPr bwMode="auto">
            <a:xfrm>
              <a:off x="2208" y="1392"/>
              <a:ext cx="385" cy="402"/>
              <a:chOff x="3960" y="12396"/>
              <a:chExt cx="614" cy="690"/>
            </a:xfrm>
          </p:grpSpPr>
          <p:pic>
            <p:nvPicPr>
              <p:cNvPr id="215" name="Picture 32" descr="server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6" y="12396"/>
                <a:ext cx="408" cy="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" name="Picture 33" descr="PC Blue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" y="12710"/>
                <a:ext cx="368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6" name="Group 34"/>
            <p:cNvGrpSpPr>
              <a:grpSpLocks/>
            </p:cNvGrpSpPr>
            <p:nvPr/>
          </p:nvGrpSpPr>
          <p:grpSpPr bwMode="auto">
            <a:xfrm>
              <a:off x="2013" y="1536"/>
              <a:ext cx="176" cy="208"/>
              <a:chOff x="432" y="3357"/>
              <a:chExt cx="435" cy="470"/>
            </a:xfrm>
          </p:grpSpPr>
          <p:grpSp>
            <p:nvGrpSpPr>
              <p:cNvPr id="197" name="Group 35"/>
              <p:cNvGrpSpPr>
                <a:grpSpLocks/>
              </p:cNvGrpSpPr>
              <p:nvPr/>
            </p:nvGrpSpPr>
            <p:grpSpPr bwMode="auto">
              <a:xfrm>
                <a:off x="432" y="3592"/>
                <a:ext cx="435" cy="235"/>
                <a:chOff x="430" y="276"/>
                <a:chExt cx="1497" cy="384"/>
              </a:xfrm>
            </p:grpSpPr>
            <p:sp>
              <p:nvSpPr>
                <p:cNvPr id="213" name="Oval 36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14" name="Oval 37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4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98" name="Group 38"/>
              <p:cNvGrpSpPr>
                <a:grpSpLocks/>
              </p:cNvGrpSpPr>
              <p:nvPr/>
            </p:nvGrpSpPr>
            <p:grpSpPr bwMode="auto">
              <a:xfrm>
                <a:off x="432" y="3540"/>
                <a:ext cx="435" cy="240"/>
                <a:chOff x="430" y="269"/>
                <a:chExt cx="1497" cy="391"/>
              </a:xfrm>
            </p:grpSpPr>
            <p:sp>
              <p:nvSpPr>
                <p:cNvPr id="211" name="Oval 39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12" name="Oval 40"/>
                <p:cNvSpPr>
                  <a:spLocks noChangeArrowheads="1"/>
                </p:cNvSpPr>
                <p:nvPr/>
              </p:nvSpPr>
              <p:spPr bwMode="auto">
                <a:xfrm>
                  <a:off x="430" y="269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99" name="Group 41"/>
              <p:cNvGrpSpPr>
                <a:grpSpLocks/>
              </p:cNvGrpSpPr>
              <p:nvPr/>
            </p:nvGrpSpPr>
            <p:grpSpPr bwMode="auto">
              <a:xfrm>
                <a:off x="432" y="3504"/>
                <a:ext cx="435" cy="229"/>
                <a:chOff x="430" y="287"/>
                <a:chExt cx="1497" cy="373"/>
              </a:xfrm>
            </p:grpSpPr>
            <p:sp>
              <p:nvSpPr>
                <p:cNvPr id="209" name="Oval 42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10" name="Oval 43"/>
                <p:cNvSpPr>
                  <a:spLocks noChangeArrowheads="1"/>
                </p:cNvSpPr>
                <p:nvPr/>
              </p:nvSpPr>
              <p:spPr bwMode="auto">
                <a:xfrm>
                  <a:off x="430" y="287"/>
                  <a:ext cx="1497" cy="31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00" name="Group 44"/>
              <p:cNvGrpSpPr>
                <a:grpSpLocks/>
              </p:cNvGrpSpPr>
              <p:nvPr/>
            </p:nvGrpSpPr>
            <p:grpSpPr bwMode="auto">
              <a:xfrm>
                <a:off x="432" y="3448"/>
                <a:ext cx="435" cy="235"/>
                <a:chOff x="430" y="276"/>
                <a:chExt cx="1497" cy="384"/>
              </a:xfrm>
            </p:grpSpPr>
            <p:sp>
              <p:nvSpPr>
                <p:cNvPr id="207" name="Oval 45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08" name="Oval 46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01" name="Group 47"/>
              <p:cNvGrpSpPr>
                <a:grpSpLocks/>
              </p:cNvGrpSpPr>
              <p:nvPr/>
            </p:nvGrpSpPr>
            <p:grpSpPr bwMode="auto">
              <a:xfrm>
                <a:off x="432" y="3381"/>
                <a:ext cx="435" cy="255"/>
                <a:chOff x="430" y="244"/>
                <a:chExt cx="1497" cy="416"/>
              </a:xfrm>
            </p:grpSpPr>
            <p:sp>
              <p:nvSpPr>
                <p:cNvPr id="205" name="Oval 48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06" name="Oval 49"/>
                <p:cNvSpPr>
                  <a:spLocks noChangeArrowheads="1"/>
                </p:cNvSpPr>
                <p:nvPr/>
              </p:nvSpPr>
              <p:spPr bwMode="auto">
                <a:xfrm>
                  <a:off x="430" y="244"/>
                  <a:ext cx="1497" cy="37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02" name="Group 50"/>
              <p:cNvGrpSpPr>
                <a:grpSpLocks/>
              </p:cNvGrpSpPr>
              <p:nvPr/>
            </p:nvGrpSpPr>
            <p:grpSpPr bwMode="auto">
              <a:xfrm>
                <a:off x="432" y="3357"/>
                <a:ext cx="435" cy="231"/>
                <a:chOff x="430" y="283"/>
                <a:chExt cx="1497" cy="377"/>
              </a:xfrm>
            </p:grpSpPr>
            <p:sp>
              <p:nvSpPr>
                <p:cNvPr id="203" name="Oval 5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04" name="Oval 52"/>
                <p:cNvSpPr>
                  <a:spLocks noChangeArrowheads="1"/>
                </p:cNvSpPr>
                <p:nvPr/>
              </p:nvSpPr>
              <p:spPr bwMode="auto">
                <a:xfrm>
                  <a:off x="430" y="283"/>
                  <a:ext cx="1497" cy="3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</p:grpSp>
      <p:sp>
        <p:nvSpPr>
          <p:cNvPr id="27" name="文本框 206"/>
          <p:cNvSpPr txBox="1"/>
          <p:nvPr/>
        </p:nvSpPr>
        <p:spPr>
          <a:xfrm>
            <a:off x="6091707" y="4801779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1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电视业务计费系统</a:t>
            </a:r>
            <a:endParaRPr lang="zh-CN" altLang="en-US" sz="11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左右箭头 27"/>
          <p:cNvSpPr/>
          <p:nvPr/>
        </p:nvSpPr>
        <p:spPr>
          <a:xfrm>
            <a:off x="5683132" y="4563300"/>
            <a:ext cx="483316" cy="2385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文本框 213"/>
          <p:cNvSpPr txBox="1"/>
          <p:nvPr/>
        </p:nvSpPr>
        <p:spPr>
          <a:xfrm>
            <a:off x="5731075" y="447018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X</a:t>
            </a:r>
            <a:endParaRPr lang="zh-CN" altLang="en-US" sz="24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线形标注 1 29"/>
          <p:cNvSpPr/>
          <p:nvPr/>
        </p:nvSpPr>
        <p:spPr>
          <a:xfrm>
            <a:off x="7407345" y="4244632"/>
            <a:ext cx="1587685" cy="807240"/>
          </a:xfrm>
          <a:prstGeom prst="borderCallout1">
            <a:avLst>
              <a:gd name="adj1" fmla="val 47412"/>
              <a:gd name="adj2" fmla="val -2193"/>
              <a:gd name="adj3" fmla="val 55682"/>
              <a:gd name="adj4" fmla="val -1324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文本框 215"/>
          <p:cNvSpPr txBox="1"/>
          <p:nvPr/>
        </p:nvSpPr>
        <p:spPr>
          <a:xfrm>
            <a:off x="7338248" y="4313208"/>
            <a:ext cx="1935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05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断开与</a:t>
            </a:r>
            <a:r>
              <a:rPr lang="en-US" altLang="zh-CN" sz="105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BOSS</a:t>
            </a:r>
            <a:r>
              <a:rPr lang="zh-CN" altLang="en-US" sz="105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连接</a:t>
            </a:r>
            <a:endParaRPr lang="en-US" altLang="zh-CN" sz="105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05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记录计费数据切片时点</a:t>
            </a:r>
            <a:endParaRPr lang="en-US" altLang="zh-CN" sz="105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05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通过平台数据对计费进行支撑</a:t>
            </a:r>
            <a:endParaRPr lang="en-US" altLang="zh-CN" sz="105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05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记录与切片时点数据差异</a:t>
            </a:r>
            <a:endParaRPr lang="en-US" altLang="zh-CN" sz="105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216"/>
          <p:cNvSpPr txBox="1"/>
          <p:nvPr/>
        </p:nvSpPr>
        <p:spPr>
          <a:xfrm>
            <a:off x="4252926" y="5185322"/>
            <a:ext cx="220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场景三：正常计费流程恢复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4571437" y="5602112"/>
            <a:ext cx="1160960" cy="518061"/>
            <a:chOff x="1487" y="1392"/>
            <a:chExt cx="1248" cy="570"/>
          </a:xfrm>
        </p:grpSpPr>
        <p:sp>
          <p:nvSpPr>
            <p:cNvPr id="145" name="AutoShape 8"/>
            <p:cNvSpPr>
              <a:spLocks noChangeArrowheads="1"/>
            </p:cNvSpPr>
            <p:nvPr/>
          </p:nvSpPr>
          <p:spPr bwMode="auto">
            <a:xfrm>
              <a:off x="1487" y="1521"/>
              <a:ext cx="1248" cy="441"/>
            </a:xfrm>
            <a:prstGeom prst="parallelogram">
              <a:avLst>
                <a:gd name="adj" fmla="val 78691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 latinLnBrk="0">
                <a:defRPr/>
              </a:pPr>
              <a:endParaRPr lang="zh-CN" altLang="en-US" b="0">
                <a:solidFill>
                  <a:schemeClr val="tx1"/>
                </a:solidFill>
                <a:ea typeface="华文细黑" pitchFamily="2" charset="-122"/>
              </a:endParaRPr>
            </a:p>
          </p:txBody>
        </p:sp>
        <p:sp>
          <p:nvSpPr>
            <p:cNvPr id="146" name="Line 9"/>
            <p:cNvSpPr>
              <a:spLocks noChangeShapeType="1"/>
            </p:cNvSpPr>
            <p:nvPr/>
          </p:nvSpPr>
          <p:spPr bwMode="auto">
            <a:xfrm>
              <a:off x="1680" y="1739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Line 10"/>
            <p:cNvSpPr>
              <a:spLocks noChangeShapeType="1"/>
            </p:cNvSpPr>
            <p:nvPr/>
          </p:nvSpPr>
          <p:spPr bwMode="auto">
            <a:xfrm flipH="1">
              <a:off x="1807" y="1632"/>
              <a:ext cx="6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Line 11"/>
            <p:cNvSpPr>
              <a:spLocks noChangeShapeType="1"/>
            </p:cNvSpPr>
            <p:nvPr/>
          </p:nvSpPr>
          <p:spPr bwMode="auto">
            <a:xfrm flipV="1">
              <a:off x="2064" y="1628"/>
              <a:ext cx="5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49" name="Group 12"/>
            <p:cNvGrpSpPr>
              <a:grpSpLocks/>
            </p:cNvGrpSpPr>
            <p:nvPr/>
          </p:nvGrpSpPr>
          <p:grpSpPr bwMode="auto">
            <a:xfrm>
              <a:off x="1776" y="1473"/>
              <a:ext cx="166" cy="216"/>
              <a:chOff x="2976" y="3264"/>
              <a:chExt cx="720" cy="577"/>
            </a:xfrm>
          </p:grpSpPr>
          <p:grpSp>
            <p:nvGrpSpPr>
              <p:cNvPr id="172" name="Group 13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188" name="Oval 1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89" name="Oval 1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73" name="Group 16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186" name="Oval 1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87" name="Oval 1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74" name="Group 19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184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85" name="Oval 2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75" name="Group 22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182" name="Oval 2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83" name="Oval 2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76" name="Group 25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180" name="Oval 2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81" name="Oval 2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77" name="Group 28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178" name="Oval 29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79" name="Oval 30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  <p:grpSp>
          <p:nvGrpSpPr>
            <p:cNvPr id="150" name="Group 31"/>
            <p:cNvGrpSpPr>
              <a:grpSpLocks/>
            </p:cNvGrpSpPr>
            <p:nvPr/>
          </p:nvGrpSpPr>
          <p:grpSpPr bwMode="auto">
            <a:xfrm>
              <a:off x="2208" y="1392"/>
              <a:ext cx="385" cy="402"/>
              <a:chOff x="3960" y="12396"/>
              <a:chExt cx="614" cy="690"/>
            </a:xfrm>
          </p:grpSpPr>
          <p:pic>
            <p:nvPicPr>
              <p:cNvPr id="170" name="Picture 32" descr="server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6" y="12396"/>
                <a:ext cx="408" cy="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1" name="Picture 33" descr="PC Blue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" y="12710"/>
                <a:ext cx="368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1" name="Group 34"/>
            <p:cNvGrpSpPr>
              <a:grpSpLocks/>
            </p:cNvGrpSpPr>
            <p:nvPr/>
          </p:nvGrpSpPr>
          <p:grpSpPr bwMode="auto">
            <a:xfrm>
              <a:off x="2013" y="1536"/>
              <a:ext cx="176" cy="208"/>
              <a:chOff x="432" y="3357"/>
              <a:chExt cx="435" cy="470"/>
            </a:xfrm>
          </p:grpSpPr>
          <p:grpSp>
            <p:nvGrpSpPr>
              <p:cNvPr id="152" name="Group 35"/>
              <p:cNvGrpSpPr>
                <a:grpSpLocks/>
              </p:cNvGrpSpPr>
              <p:nvPr/>
            </p:nvGrpSpPr>
            <p:grpSpPr bwMode="auto">
              <a:xfrm>
                <a:off x="432" y="3592"/>
                <a:ext cx="435" cy="235"/>
                <a:chOff x="430" y="276"/>
                <a:chExt cx="1497" cy="384"/>
              </a:xfrm>
            </p:grpSpPr>
            <p:sp>
              <p:nvSpPr>
                <p:cNvPr id="168" name="Oval 36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69" name="Oval 37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4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53" name="Group 38"/>
              <p:cNvGrpSpPr>
                <a:grpSpLocks/>
              </p:cNvGrpSpPr>
              <p:nvPr/>
            </p:nvGrpSpPr>
            <p:grpSpPr bwMode="auto">
              <a:xfrm>
                <a:off x="432" y="3540"/>
                <a:ext cx="435" cy="240"/>
                <a:chOff x="430" y="269"/>
                <a:chExt cx="1497" cy="391"/>
              </a:xfrm>
            </p:grpSpPr>
            <p:sp>
              <p:nvSpPr>
                <p:cNvPr id="166" name="Oval 39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67" name="Oval 40"/>
                <p:cNvSpPr>
                  <a:spLocks noChangeArrowheads="1"/>
                </p:cNvSpPr>
                <p:nvPr/>
              </p:nvSpPr>
              <p:spPr bwMode="auto">
                <a:xfrm>
                  <a:off x="430" y="269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54" name="Group 41"/>
              <p:cNvGrpSpPr>
                <a:grpSpLocks/>
              </p:cNvGrpSpPr>
              <p:nvPr/>
            </p:nvGrpSpPr>
            <p:grpSpPr bwMode="auto">
              <a:xfrm>
                <a:off x="432" y="3504"/>
                <a:ext cx="435" cy="229"/>
                <a:chOff x="430" y="287"/>
                <a:chExt cx="1497" cy="373"/>
              </a:xfrm>
            </p:grpSpPr>
            <p:sp>
              <p:nvSpPr>
                <p:cNvPr id="164" name="Oval 42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65" name="Oval 43"/>
                <p:cNvSpPr>
                  <a:spLocks noChangeArrowheads="1"/>
                </p:cNvSpPr>
                <p:nvPr/>
              </p:nvSpPr>
              <p:spPr bwMode="auto">
                <a:xfrm>
                  <a:off x="430" y="287"/>
                  <a:ext cx="1497" cy="31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55" name="Group 44"/>
              <p:cNvGrpSpPr>
                <a:grpSpLocks/>
              </p:cNvGrpSpPr>
              <p:nvPr/>
            </p:nvGrpSpPr>
            <p:grpSpPr bwMode="auto">
              <a:xfrm>
                <a:off x="432" y="3448"/>
                <a:ext cx="435" cy="235"/>
                <a:chOff x="430" y="276"/>
                <a:chExt cx="1497" cy="384"/>
              </a:xfrm>
            </p:grpSpPr>
            <p:sp>
              <p:nvSpPr>
                <p:cNvPr id="162" name="Oval 45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63" name="Oval 46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56" name="Group 47"/>
              <p:cNvGrpSpPr>
                <a:grpSpLocks/>
              </p:cNvGrpSpPr>
              <p:nvPr/>
            </p:nvGrpSpPr>
            <p:grpSpPr bwMode="auto">
              <a:xfrm>
                <a:off x="432" y="3381"/>
                <a:ext cx="435" cy="255"/>
                <a:chOff x="430" y="244"/>
                <a:chExt cx="1497" cy="416"/>
              </a:xfrm>
            </p:grpSpPr>
            <p:sp>
              <p:nvSpPr>
                <p:cNvPr id="160" name="Oval 48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61" name="Oval 49"/>
                <p:cNvSpPr>
                  <a:spLocks noChangeArrowheads="1"/>
                </p:cNvSpPr>
                <p:nvPr/>
              </p:nvSpPr>
              <p:spPr bwMode="auto">
                <a:xfrm>
                  <a:off x="430" y="244"/>
                  <a:ext cx="1497" cy="37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57" name="Group 50"/>
              <p:cNvGrpSpPr>
                <a:grpSpLocks/>
              </p:cNvGrpSpPr>
              <p:nvPr/>
            </p:nvGrpSpPr>
            <p:grpSpPr bwMode="auto">
              <a:xfrm>
                <a:off x="432" y="3357"/>
                <a:ext cx="435" cy="231"/>
                <a:chOff x="430" y="283"/>
                <a:chExt cx="1497" cy="377"/>
              </a:xfrm>
            </p:grpSpPr>
            <p:sp>
              <p:nvSpPr>
                <p:cNvPr id="158" name="Oval 5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59" name="Oval 52"/>
                <p:cNvSpPr>
                  <a:spLocks noChangeArrowheads="1"/>
                </p:cNvSpPr>
                <p:nvPr/>
              </p:nvSpPr>
              <p:spPr bwMode="auto">
                <a:xfrm>
                  <a:off x="430" y="283"/>
                  <a:ext cx="1497" cy="3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</p:grpSp>
      <p:sp>
        <p:nvSpPr>
          <p:cNvPr id="34" name="文本框 263"/>
          <p:cNvSpPr txBox="1"/>
          <p:nvPr/>
        </p:nvSpPr>
        <p:spPr>
          <a:xfrm>
            <a:off x="4702474" y="6003169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BOSS</a:t>
            </a:r>
            <a:r>
              <a:rPr lang="zh-CN" altLang="en-US" sz="11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系统</a:t>
            </a:r>
            <a:endParaRPr lang="zh-CN" altLang="en-US" sz="11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5" name="Group 7"/>
          <p:cNvGrpSpPr>
            <a:grpSpLocks/>
          </p:cNvGrpSpPr>
          <p:nvPr/>
        </p:nvGrpSpPr>
        <p:grpSpPr bwMode="auto">
          <a:xfrm>
            <a:off x="6196780" y="5623557"/>
            <a:ext cx="1160960" cy="518061"/>
            <a:chOff x="1487" y="1392"/>
            <a:chExt cx="1248" cy="570"/>
          </a:xfrm>
        </p:grpSpPr>
        <p:sp>
          <p:nvSpPr>
            <p:cNvPr id="100" name="AutoShape 8"/>
            <p:cNvSpPr>
              <a:spLocks noChangeArrowheads="1"/>
            </p:cNvSpPr>
            <p:nvPr/>
          </p:nvSpPr>
          <p:spPr bwMode="auto">
            <a:xfrm>
              <a:off x="1487" y="1521"/>
              <a:ext cx="1248" cy="441"/>
            </a:xfrm>
            <a:prstGeom prst="parallelogram">
              <a:avLst>
                <a:gd name="adj" fmla="val 78691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 latinLnBrk="0">
                <a:defRPr/>
              </a:pPr>
              <a:endParaRPr lang="zh-CN" altLang="en-US" b="0">
                <a:solidFill>
                  <a:schemeClr val="tx1"/>
                </a:solidFill>
                <a:ea typeface="华文细黑" pitchFamily="2" charset="-122"/>
              </a:endParaRPr>
            </a:p>
          </p:txBody>
        </p:sp>
        <p:sp>
          <p:nvSpPr>
            <p:cNvPr id="101" name="Line 9"/>
            <p:cNvSpPr>
              <a:spLocks noChangeShapeType="1"/>
            </p:cNvSpPr>
            <p:nvPr/>
          </p:nvSpPr>
          <p:spPr bwMode="auto">
            <a:xfrm>
              <a:off x="1680" y="1739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Line 10"/>
            <p:cNvSpPr>
              <a:spLocks noChangeShapeType="1"/>
            </p:cNvSpPr>
            <p:nvPr/>
          </p:nvSpPr>
          <p:spPr bwMode="auto">
            <a:xfrm flipH="1">
              <a:off x="1807" y="1632"/>
              <a:ext cx="6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Line 11"/>
            <p:cNvSpPr>
              <a:spLocks noChangeShapeType="1"/>
            </p:cNvSpPr>
            <p:nvPr/>
          </p:nvSpPr>
          <p:spPr bwMode="auto">
            <a:xfrm flipV="1">
              <a:off x="2064" y="1628"/>
              <a:ext cx="5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04" name="Group 12"/>
            <p:cNvGrpSpPr>
              <a:grpSpLocks/>
            </p:cNvGrpSpPr>
            <p:nvPr/>
          </p:nvGrpSpPr>
          <p:grpSpPr bwMode="auto">
            <a:xfrm>
              <a:off x="1776" y="1473"/>
              <a:ext cx="166" cy="216"/>
              <a:chOff x="2976" y="3264"/>
              <a:chExt cx="720" cy="577"/>
            </a:xfrm>
          </p:grpSpPr>
          <p:grpSp>
            <p:nvGrpSpPr>
              <p:cNvPr id="127" name="Group 13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143" name="Oval 1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44" name="Oval 1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28" name="Group 16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141" name="Oval 1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42" name="Oval 1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29" name="Group 19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139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40" name="Oval 2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30" name="Group 22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137" name="Oval 2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38" name="Oval 2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31" name="Group 25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135" name="Oval 2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36" name="Oval 2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32" name="Group 28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133" name="Oval 29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34" name="Oval 30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  <p:grpSp>
          <p:nvGrpSpPr>
            <p:cNvPr id="105" name="Group 31"/>
            <p:cNvGrpSpPr>
              <a:grpSpLocks/>
            </p:cNvGrpSpPr>
            <p:nvPr/>
          </p:nvGrpSpPr>
          <p:grpSpPr bwMode="auto">
            <a:xfrm>
              <a:off x="2208" y="1392"/>
              <a:ext cx="385" cy="402"/>
              <a:chOff x="3960" y="12396"/>
              <a:chExt cx="614" cy="690"/>
            </a:xfrm>
          </p:grpSpPr>
          <p:pic>
            <p:nvPicPr>
              <p:cNvPr id="125" name="Picture 32" descr="server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6" y="12396"/>
                <a:ext cx="408" cy="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6" name="Picture 33" descr="PC Blue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" y="12710"/>
                <a:ext cx="368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6" name="Group 34"/>
            <p:cNvGrpSpPr>
              <a:grpSpLocks/>
            </p:cNvGrpSpPr>
            <p:nvPr/>
          </p:nvGrpSpPr>
          <p:grpSpPr bwMode="auto">
            <a:xfrm>
              <a:off x="2013" y="1536"/>
              <a:ext cx="176" cy="208"/>
              <a:chOff x="432" y="3357"/>
              <a:chExt cx="435" cy="470"/>
            </a:xfrm>
          </p:grpSpPr>
          <p:grpSp>
            <p:nvGrpSpPr>
              <p:cNvPr id="107" name="Group 35"/>
              <p:cNvGrpSpPr>
                <a:grpSpLocks/>
              </p:cNvGrpSpPr>
              <p:nvPr/>
            </p:nvGrpSpPr>
            <p:grpSpPr bwMode="auto">
              <a:xfrm>
                <a:off x="432" y="3592"/>
                <a:ext cx="435" cy="235"/>
                <a:chOff x="430" y="276"/>
                <a:chExt cx="1497" cy="384"/>
              </a:xfrm>
            </p:grpSpPr>
            <p:sp>
              <p:nvSpPr>
                <p:cNvPr id="123" name="Oval 36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24" name="Oval 37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4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08" name="Group 38"/>
              <p:cNvGrpSpPr>
                <a:grpSpLocks/>
              </p:cNvGrpSpPr>
              <p:nvPr/>
            </p:nvGrpSpPr>
            <p:grpSpPr bwMode="auto">
              <a:xfrm>
                <a:off x="432" y="3540"/>
                <a:ext cx="435" cy="240"/>
                <a:chOff x="430" y="269"/>
                <a:chExt cx="1497" cy="391"/>
              </a:xfrm>
            </p:grpSpPr>
            <p:sp>
              <p:nvSpPr>
                <p:cNvPr id="121" name="Oval 39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22" name="Oval 40"/>
                <p:cNvSpPr>
                  <a:spLocks noChangeArrowheads="1"/>
                </p:cNvSpPr>
                <p:nvPr/>
              </p:nvSpPr>
              <p:spPr bwMode="auto">
                <a:xfrm>
                  <a:off x="430" y="269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09" name="Group 41"/>
              <p:cNvGrpSpPr>
                <a:grpSpLocks/>
              </p:cNvGrpSpPr>
              <p:nvPr/>
            </p:nvGrpSpPr>
            <p:grpSpPr bwMode="auto">
              <a:xfrm>
                <a:off x="432" y="3504"/>
                <a:ext cx="435" cy="229"/>
                <a:chOff x="430" y="287"/>
                <a:chExt cx="1497" cy="373"/>
              </a:xfrm>
            </p:grpSpPr>
            <p:sp>
              <p:nvSpPr>
                <p:cNvPr id="119" name="Oval 42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20" name="Oval 43"/>
                <p:cNvSpPr>
                  <a:spLocks noChangeArrowheads="1"/>
                </p:cNvSpPr>
                <p:nvPr/>
              </p:nvSpPr>
              <p:spPr bwMode="auto">
                <a:xfrm>
                  <a:off x="430" y="287"/>
                  <a:ext cx="1497" cy="31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10" name="Group 44"/>
              <p:cNvGrpSpPr>
                <a:grpSpLocks/>
              </p:cNvGrpSpPr>
              <p:nvPr/>
            </p:nvGrpSpPr>
            <p:grpSpPr bwMode="auto">
              <a:xfrm>
                <a:off x="432" y="3448"/>
                <a:ext cx="435" cy="235"/>
                <a:chOff x="430" y="276"/>
                <a:chExt cx="1497" cy="384"/>
              </a:xfrm>
            </p:grpSpPr>
            <p:sp>
              <p:nvSpPr>
                <p:cNvPr id="117" name="Oval 45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18" name="Oval 46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11" name="Group 47"/>
              <p:cNvGrpSpPr>
                <a:grpSpLocks/>
              </p:cNvGrpSpPr>
              <p:nvPr/>
            </p:nvGrpSpPr>
            <p:grpSpPr bwMode="auto">
              <a:xfrm>
                <a:off x="432" y="3381"/>
                <a:ext cx="435" cy="255"/>
                <a:chOff x="430" y="244"/>
                <a:chExt cx="1497" cy="416"/>
              </a:xfrm>
            </p:grpSpPr>
            <p:sp>
              <p:nvSpPr>
                <p:cNvPr id="115" name="Oval 48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16" name="Oval 49"/>
                <p:cNvSpPr>
                  <a:spLocks noChangeArrowheads="1"/>
                </p:cNvSpPr>
                <p:nvPr/>
              </p:nvSpPr>
              <p:spPr bwMode="auto">
                <a:xfrm>
                  <a:off x="430" y="244"/>
                  <a:ext cx="1497" cy="37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12" name="Group 50"/>
              <p:cNvGrpSpPr>
                <a:grpSpLocks/>
              </p:cNvGrpSpPr>
              <p:nvPr/>
            </p:nvGrpSpPr>
            <p:grpSpPr bwMode="auto">
              <a:xfrm>
                <a:off x="432" y="3357"/>
                <a:ext cx="435" cy="231"/>
                <a:chOff x="430" y="283"/>
                <a:chExt cx="1497" cy="377"/>
              </a:xfrm>
            </p:grpSpPr>
            <p:sp>
              <p:nvSpPr>
                <p:cNvPr id="113" name="Oval 5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14" name="Oval 52"/>
                <p:cNvSpPr>
                  <a:spLocks noChangeArrowheads="1"/>
                </p:cNvSpPr>
                <p:nvPr/>
              </p:nvSpPr>
              <p:spPr bwMode="auto">
                <a:xfrm>
                  <a:off x="430" y="283"/>
                  <a:ext cx="1497" cy="3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354" y="5589969"/>
            <a:ext cx="628992" cy="551910"/>
          </a:xfrm>
          <a:prstGeom prst="rect">
            <a:avLst/>
          </a:prstGeom>
        </p:spPr>
      </p:pic>
      <p:cxnSp>
        <p:nvCxnSpPr>
          <p:cNvPr id="37" name="直接箭头连接符 36"/>
          <p:cNvCxnSpPr/>
          <p:nvPr/>
        </p:nvCxnSpPr>
        <p:spPr>
          <a:xfrm>
            <a:off x="7320410" y="5899100"/>
            <a:ext cx="5346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左右箭头 37"/>
          <p:cNvSpPr/>
          <p:nvPr/>
        </p:nvSpPr>
        <p:spPr>
          <a:xfrm>
            <a:off x="5716670" y="5722420"/>
            <a:ext cx="483316" cy="2385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文本框 317"/>
          <p:cNvSpPr txBox="1"/>
          <p:nvPr/>
        </p:nvSpPr>
        <p:spPr>
          <a:xfrm>
            <a:off x="5563841" y="6029676"/>
            <a:ext cx="828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计费缓存数据同步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18"/>
          <p:cNvSpPr txBox="1"/>
          <p:nvPr/>
        </p:nvSpPr>
        <p:spPr>
          <a:xfrm>
            <a:off x="7200983" y="5389520"/>
            <a:ext cx="85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恢复</a:t>
            </a:r>
            <a:endParaRPr lang="en-US" altLang="zh-CN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正常模式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319"/>
          <p:cNvSpPr txBox="1"/>
          <p:nvPr/>
        </p:nvSpPr>
        <p:spPr>
          <a:xfrm>
            <a:off x="6218201" y="6081842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1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电视业务计费系统</a:t>
            </a:r>
            <a:endParaRPr lang="zh-CN" altLang="en-US" sz="11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2" name="Group 7"/>
          <p:cNvGrpSpPr>
            <a:grpSpLocks/>
          </p:cNvGrpSpPr>
          <p:nvPr/>
        </p:nvGrpSpPr>
        <p:grpSpPr bwMode="auto">
          <a:xfrm>
            <a:off x="1600231" y="2384123"/>
            <a:ext cx="1160960" cy="518061"/>
            <a:chOff x="1487" y="1392"/>
            <a:chExt cx="1248" cy="570"/>
          </a:xfrm>
        </p:grpSpPr>
        <p:sp>
          <p:nvSpPr>
            <p:cNvPr id="55" name="AutoShape 8"/>
            <p:cNvSpPr>
              <a:spLocks noChangeArrowheads="1"/>
            </p:cNvSpPr>
            <p:nvPr/>
          </p:nvSpPr>
          <p:spPr bwMode="auto">
            <a:xfrm>
              <a:off x="1487" y="1521"/>
              <a:ext cx="1248" cy="441"/>
            </a:xfrm>
            <a:prstGeom prst="parallelogram">
              <a:avLst>
                <a:gd name="adj" fmla="val 78691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 latinLnBrk="0">
                <a:defRPr/>
              </a:pPr>
              <a:endParaRPr lang="zh-CN" altLang="en-US" b="0">
                <a:solidFill>
                  <a:schemeClr val="tx1"/>
                </a:solidFill>
                <a:ea typeface="华文细黑" pitchFamily="2" charset="-122"/>
              </a:endParaRPr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>
              <a:off x="1680" y="1739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807" y="1632"/>
              <a:ext cx="6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 flipV="1">
              <a:off x="2064" y="1628"/>
              <a:ext cx="5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9" name="Group 12"/>
            <p:cNvGrpSpPr>
              <a:grpSpLocks/>
            </p:cNvGrpSpPr>
            <p:nvPr/>
          </p:nvGrpSpPr>
          <p:grpSpPr bwMode="auto">
            <a:xfrm>
              <a:off x="1776" y="1473"/>
              <a:ext cx="166" cy="216"/>
              <a:chOff x="2976" y="3264"/>
              <a:chExt cx="720" cy="577"/>
            </a:xfrm>
          </p:grpSpPr>
          <p:grpSp>
            <p:nvGrpSpPr>
              <p:cNvPr id="82" name="Group 13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98" name="Oval 1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99" name="Oval 1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83" name="Group 16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96" name="Oval 1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97" name="Oval 1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84" name="Group 19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94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95" name="Oval 2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85" name="Group 22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92" name="Oval 2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93" name="Oval 2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86" name="Group 25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90" name="Oval 2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91" name="Oval 2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87" name="Group 28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88" name="Oval 29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89" name="Oval 30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  <p:grpSp>
          <p:nvGrpSpPr>
            <p:cNvPr id="60" name="Group 31"/>
            <p:cNvGrpSpPr>
              <a:grpSpLocks/>
            </p:cNvGrpSpPr>
            <p:nvPr/>
          </p:nvGrpSpPr>
          <p:grpSpPr bwMode="auto">
            <a:xfrm>
              <a:off x="2208" y="1392"/>
              <a:ext cx="385" cy="402"/>
              <a:chOff x="3960" y="12396"/>
              <a:chExt cx="614" cy="690"/>
            </a:xfrm>
          </p:grpSpPr>
          <p:pic>
            <p:nvPicPr>
              <p:cNvPr id="80" name="Picture 32" descr="server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6" y="12396"/>
                <a:ext cx="408" cy="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Picture 33" descr="PC Blue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" y="12710"/>
                <a:ext cx="368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1" name="Group 34"/>
            <p:cNvGrpSpPr>
              <a:grpSpLocks/>
            </p:cNvGrpSpPr>
            <p:nvPr/>
          </p:nvGrpSpPr>
          <p:grpSpPr bwMode="auto">
            <a:xfrm>
              <a:off x="2013" y="1536"/>
              <a:ext cx="176" cy="208"/>
              <a:chOff x="432" y="3357"/>
              <a:chExt cx="435" cy="470"/>
            </a:xfrm>
          </p:grpSpPr>
          <p:grpSp>
            <p:nvGrpSpPr>
              <p:cNvPr id="62" name="Group 35"/>
              <p:cNvGrpSpPr>
                <a:grpSpLocks/>
              </p:cNvGrpSpPr>
              <p:nvPr/>
            </p:nvGrpSpPr>
            <p:grpSpPr bwMode="auto">
              <a:xfrm>
                <a:off x="432" y="3592"/>
                <a:ext cx="435" cy="235"/>
                <a:chOff x="430" y="276"/>
                <a:chExt cx="1497" cy="384"/>
              </a:xfrm>
            </p:grpSpPr>
            <p:sp>
              <p:nvSpPr>
                <p:cNvPr id="78" name="Oval 36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79" name="Oval 37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4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63" name="Group 38"/>
              <p:cNvGrpSpPr>
                <a:grpSpLocks/>
              </p:cNvGrpSpPr>
              <p:nvPr/>
            </p:nvGrpSpPr>
            <p:grpSpPr bwMode="auto">
              <a:xfrm>
                <a:off x="432" y="3540"/>
                <a:ext cx="435" cy="240"/>
                <a:chOff x="430" y="269"/>
                <a:chExt cx="1497" cy="391"/>
              </a:xfrm>
            </p:grpSpPr>
            <p:sp>
              <p:nvSpPr>
                <p:cNvPr id="76" name="Oval 39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77" name="Oval 40"/>
                <p:cNvSpPr>
                  <a:spLocks noChangeArrowheads="1"/>
                </p:cNvSpPr>
                <p:nvPr/>
              </p:nvSpPr>
              <p:spPr bwMode="auto">
                <a:xfrm>
                  <a:off x="430" y="269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64" name="Group 41"/>
              <p:cNvGrpSpPr>
                <a:grpSpLocks/>
              </p:cNvGrpSpPr>
              <p:nvPr/>
            </p:nvGrpSpPr>
            <p:grpSpPr bwMode="auto">
              <a:xfrm>
                <a:off x="432" y="3504"/>
                <a:ext cx="435" cy="229"/>
                <a:chOff x="430" y="287"/>
                <a:chExt cx="1497" cy="373"/>
              </a:xfrm>
            </p:grpSpPr>
            <p:sp>
              <p:nvSpPr>
                <p:cNvPr id="74" name="Oval 42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75" name="Oval 43"/>
                <p:cNvSpPr>
                  <a:spLocks noChangeArrowheads="1"/>
                </p:cNvSpPr>
                <p:nvPr/>
              </p:nvSpPr>
              <p:spPr bwMode="auto">
                <a:xfrm>
                  <a:off x="430" y="287"/>
                  <a:ext cx="1497" cy="31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65" name="Group 44"/>
              <p:cNvGrpSpPr>
                <a:grpSpLocks/>
              </p:cNvGrpSpPr>
              <p:nvPr/>
            </p:nvGrpSpPr>
            <p:grpSpPr bwMode="auto">
              <a:xfrm>
                <a:off x="432" y="3448"/>
                <a:ext cx="435" cy="235"/>
                <a:chOff x="430" y="276"/>
                <a:chExt cx="1497" cy="384"/>
              </a:xfrm>
            </p:grpSpPr>
            <p:sp>
              <p:nvSpPr>
                <p:cNvPr id="72" name="Oval 45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73" name="Oval 46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66" name="Group 47"/>
              <p:cNvGrpSpPr>
                <a:grpSpLocks/>
              </p:cNvGrpSpPr>
              <p:nvPr/>
            </p:nvGrpSpPr>
            <p:grpSpPr bwMode="auto">
              <a:xfrm>
                <a:off x="432" y="3381"/>
                <a:ext cx="435" cy="255"/>
                <a:chOff x="430" y="244"/>
                <a:chExt cx="1497" cy="416"/>
              </a:xfrm>
            </p:grpSpPr>
            <p:sp>
              <p:nvSpPr>
                <p:cNvPr id="70" name="Oval 48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71" name="Oval 49"/>
                <p:cNvSpPr>
                  <a:spLocks noChangeArrowheads="1"/>
                </p:cNvSpPr>
                <p:nvPr/>
              </p:nvSpPr>
              <p:spPr bwMode="auto">
                <a:xfrm>
                  <a:off x="430" y="244"/>
                  <a:ext cx="1497" cy="37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67" name="Group 50"/>
              <p:cNvGrpSpPr>
                <a:grpSpLocks/>
              </p:cNvGrpSpPr>
              <p:nvPr/>
            </p:nvGrpSpPr>
            <p:grpSpPr bwMode="auto">
              <a:xfrm>
                <a:off x="432" y="3357"/>
                <a:ext cx="435" cy="231"/>
                <a:chOff x="430" y="283"/>
                <a:chExt cx="1497" cy="377"/>
              </a:xfrm>
            </p:grpSpPr>
            <p:sp>
              <p:nvSpPr>
                <p:cNvPr id="68" name="Oval 5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69" name="Oval 52"/>
                <p:cNvSpPr>
                  <a:spLocks noChangeArrowheads="1"/>
                </p:cNvSpPr>
                <p:nvPr/>
              </p:nvSpPr>
              <p:spPr bwMode="auto">
                <a:xfrm>
                  <a:off x="430" y="283"/>
                  <a:ext cx="1497" cy="3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</p:grpSp>
      <p:sp>
        <p:nvSpPr>
          <p:cNvPr id="43" name="文本框 366"/>
          <p:cNvSpPr txBox="1"/>
          <p:nvPr/>
        </p:nvSpPr>
        <p:spPr>
          <a:xfrm>
            <a:off x="1386856" y="2746962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1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电视业务计费系统</a:t>
            </a:r>
            <a:endParaRPr lang="zh-CN" altLang="en-US" sz="11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45439" y="3381450"/>
            <a:ext cx="1769587" cy="1312972"/>
          </a:xfrm>
          <a:prstGeom prst="roundRect">
            <a:avLst>
              <a:gd name="adj" fmla="val 859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文本框 368"/>
          <p:cNvSpPr txBox="1"/>
          <p:nvPr/>
        </p:nvSpPr>
        <p:spPr>
          <a:xfrm>
            <a:off x="248118" y="33674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接口异常监控告警</a:t>
            </a:r>
            <a:endParaRPr lang="zh-CN" altLang="en-US" sz="1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113844" y="3391389"/>
            <a:ext cx="1769587" cy="1312972"/>
          </a:xfrm>
          <a:prstGeom prst="roundRect">
            <a:avLst>
              <a:gd name="adj" fmla="val 859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文本框 370"/>
          <p:cNvSpPr txBox="1"/>
          <p:nvPr/>
        </p:nvSpPr>
        <p:spPr>
          <a:xfrm>
            <a:off x="2057499" y="337739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计费服务异常监控告警</a:t>
            </a:r>
            <a:endParaRPr lang="zh-CN" altLang="en-US" sz="1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文本框 371"/>
          <p:cNvSpPr txBox="1"/>
          <p:nvPr/>
        </p:nvSpPr>
        <p:spPr>
          <a:xfrm>
            <a:off x="198027" y="3741132"/>
            <a:ext cx="1704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接口通讯异常</a:t>
            </a:r>
            <a:endParaRPr lang="en-US" altLang="zh-CN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接口调用异常</a:t>
            </a:r>
            <a:endParaRPr lang="en-US" altLang="zh-CN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接口参数填充异常</a:t>
            </a:r>
            <a:endParaRPr lang="en-US" altLang="zh-CN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接口调用频度异常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" name="文本框 372"/>
          <p:cNvSpPr txBox="1"/>
          <p:nvPr/>
        </p:nvSpPr>
        <p:spPr>
          <a:xfrm>
            <a:off x="2179118" y="3748296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服务运行异常</a:t>
            </a:r>
            <a:endParaRPr lang="en-US" altLang="zh-CN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服务占用资源异常</a:t>
            </a:r>
            <a:endParaRPr lang="en-US" altLang="zh-CN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2161175" y="2996642"/>
            <a:ext cx="837463" cy="354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1137021" y="2995320"/>
            <a:ext cx="853417" cy="375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图片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9" y="4836239"/>
            <a:ext cx="1686990" cy="912634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43" y="4836239"/>
            <a:ext cx="1827516" cy="898314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7" y="5875404"/>
            <a:ext cx="3818581" cy="88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528" y="215206"/>
            <a:ext cx="8229600" cy="62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lvl="1" algn="l" rtl="0">
              <a:spcBef>
                <a:spcPct val="0"/>
              </a:spcBef>
            </a:pP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建设方案</a:t>
            </a:r>
            <a:r>
              <a:rPr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多维度的数据统计</a:t>
            </a:r>
            <a:endParaRPr lang="zh-CN" altLang="en-US" sz="24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4484" y="2361428"/>
            <a:ext cx="8347373" cy="3988676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</a:p>
        </p:txBody>
      </p:sp>
      <p:sp>
        <p:nvSpPr>
          <p:cNvPr id="7" name="矩形 6"/>
          <p:cNvSpPr/>
          <p:nvPr/>
        </p:nvSpPr>
        <p:spPr>
          <a:xfrm>
            <a:off x="3377026" y="3591137"/>
            <a:ext cx="5570094" cy="1014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78898" y="4651569"/>
            <a:ext cx="5568222" cy="15566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2738" y="3591137"/>
            <a:ext cx="2414557" cy="26170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4457793" y="4018294"/>
            <a:ext cx="64633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地域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5269829" y="4031873"/>
            <a:ext cx="64633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时段</a:t>
            </a:r>
          </a:p>
        </p:txBody>
      </p:sp>
      <p:sp>
        <p:nvSpPr>
          <p:cNvPr id="12" name="TextBox 20"/>
          <p:cNvSpPr txBox="1"/>
          <p:nvPr/>
        </p:nvSpPr>
        <p:spPr>
          <a:xfrm>
            <a:off x="6119290" y="4026613"/>
            <a:ext cx="11079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业务类别</a:t>
            </a:r>
          </a:p>
        </p:txBody>
      </p:sp>
      <p:sp>
        <p:nvSpPr>
          <p:cNvPr id="13" name="TextBox 21"/>
          <p:cNvSpPr txBox="1"/>
          <p:nvPr/>
        </p:nvSpPr>
        <p:spPr>
          <a:xfrm>
            <a:off x="7377410" y="4037119"/>
            <a:ext cx="646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用户</a:t>
            </a:r>
          </a:p>
        </p:txBody>
      </p:sp>
      <p:sp>
        <p:nvSpPr>
          <p:cNvPr id="14" name="TextBox 22"/>
          <p:cNvSpPr txBox="1"/>
          <p:nvPr/>
        </p:nvSpPr>
        <p:spPr>
          <a:xfrm>
            <a:off x="8139662" y="4031859"/>
            <a:ext cx="64633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…  </a:t>
            </a:r>
            <a:endPara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5802" y="4191431"/>
            <a:ext cx="2286871" cy="1905236"/>
            <a:chOff x="619046" y="1001192"/>
            <a:chExt cx="2286871" cy="1905236"/>
          </a:xfrm>
        </p:grpSpPr>
        <p:sp>
          <p:nvSpPr>
            <p:cNvPr id="50" name="圆角矩形 49"/>
            <p:cNvSpPr/>
            <p:nvPr/>
          </p:nvSpPr>
          <p:spPr>
            <a:xfrm>
              <a:off x="693242" y="2598275"/>
              <a:ext cx="2209183" cy="30257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6"/>
            <p:cNvSpPr txBox="1"/>
            <p:nvPr/>
          </p:nvSpPr>
          <p:spPr>
            <a:xfrm>
              <a:off x="1585037" y="2321653"/>
              <a:ext cx="321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3200" dirty="0" smtClean="0"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619046" y="1001192"/>
              <a:ext cx="2286871" cy="1496335"/>
              <a:chOff x="619046" y="1143086"/>
              <a:chExt cx="2286871" cy="1496335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658218" y="1563522"/>
                <a:ext cx="1067017" cy="302574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TextBox 1"/>
              <p:cNvSpPr txBox="1"/>
              <p:nvPr/>
            </p:nvSpPr>
            <p:spPr>
              <a:xfrm>
                <a:off x="774067" y="156746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产品标识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652958" y="1164112"/>
                <a:ext cx="1067017" cy="302574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TextBox 29"/>
              <p:cNvSpPr txBox="1"/>
              <p:nvPr/>
            </p:nvSpPr>
            <p:spPr>
              <a:xfrm>
                <a:off x="753041" y="116805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用户标识</a:t>
                </a: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1814382" y="1143086"/>
                <a:ext cx="1067017" cy="302574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TextBox 31"/>
              <p:cNvSpPr txBox="1"/>
              <p:nvPr/>
            </p:nvSpPr>
            <p:spPr>
              <a:xfrm>
                <a:off x="1875189" y="1147024"/>
                <a:ext cx="9813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点播</a:t>
                </a:r>
                <a:r>
                  <a:rPr lang="en-US" altLang="zh-CN" sz="1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/</a:t>
                </a:r>
                <a:r>
                  <a:rPr lang="zh-CN" altLang="en-US" sz="1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包月</a:t>
                </a: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682736" y="1938816"/>
                <a:ext cx="1067017" cy="302574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TextBox 33"/>
              <p:cNvSpPr txBox="1"/>
              <p:nvPr/>
            </p:nvSpPr>
            <p:spPr>
              <a:xfrm>
                <a:off x="619046" y="1942754"/>
                <a:ext cx="1261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合作伙伴标识</a:t>
                </a: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1835408" y="1542496"/>
                <a:ext cx="1067017" cy="302574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TextBox 35"/>
              <p:cNvSpPr txBox="1"/>
              <p:nvPr/>
            </p:nvSpPr>
            <p:spPr>
              <a:xfrm>
                <a:off x="1951253" y="154643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付费时间</a:t>
                </a: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828394" y="1933556"/>
                <a:ext cx="1067017" cy="302574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TextBox 37"/>
              <p:cNvSpPr txBox="1"/>
              <p:nvPr/>
            </p:nvSpPr>
            <p:spPr>
              <a:xfrm>
                <a:off x="1944238" y="193749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付费方式</a:t>
                </a: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3242" y="2327706"/>
                <a:ext cx="1067017" cy="302574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TextBox 40"/>
              <p:cNvSpPr txBox="1"/>
              <p:nvPr/>
            </p:nvSpPr>
            <p:spPr>
              <a:xfrm>
                <a:off x="809089" y="233164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业务分类</a:t>
                </a: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1838900" y="2322446"/>
                <a:ext cx="1067017" cy="302574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TextBox 42"/>
              <p:cNvSpPr txBox="1"/>
              <p:nvPr/>
            </p:nvSpPr>
            <p:spPr>
              <a:xfrm>
                <a:off x="1954744" y="232638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付费金额</a:t>
                </a: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031956" y="3755543"/>
            <a:ext cx="2139165" cy="378373"/>
            <a:chOff x="482412" y="3490930"/>
            <a:chExt cx="2139165" cy="378373"/>
          </a:xfrm>
        </p:grpSpPr>
        <p:sp>
          <p:nvSpPr>
            <p:cNvPr id="48" name="流程图: 可选过程 47"/>
            <p:cNvSpPr/>
            <p:nvPr/>
          </p:nvSpPr>
          <p:spPr>
            <a:xfrm>
              <a:off x="482412" y="3490930"/>
              <a:ext cx="2139165" cy="378373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5"/>
            <p:cNvSpPr txBox="1"/>
            <p:nvPr/>
          </p:nvSpPr>
          <p:spPr>
            <a:xfrm>
              <a:off x="536333" y="3530749"/>
              <a:ext cx="2031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用户付费基础基础数据采集</a:t>
              </a:r>
            </a:p>
          </p:txBody>
        </p:sp>
      </p:grpSp>
      <p:sp>
        <p:nvSpPr>
          <p:cNvPr id="17" name="TextBox 51"/>
          <p:cNvSpPr txBox="1"/>
          <p:nvPr/>
        </p:nvSpPr>
        <p:spPr>
          <a:xfrm>
            <a:off x="3378898" y="568083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离散度分析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903" y="4991099"/>
            <a:ext cx="967513" cy="64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53"/>
          <p:cNvSpPr txBox="1"/>
          <p:nvPr/>
        </p:nvSpPr>
        <p:spPr>
          <a:xfrm>
            <a:off x="4532552" y="569133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趋势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分析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52" y="4981901"/>
            <a:ext cx="1022362" cy="65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807" y="5041240"/>
            <a:ext cx="930184" cy="5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57"/>
          <p:cNvSpPr txBox="1"/>
          <p:nvPr/>
        </p:nvSpPr>
        <p:spPr>
          <a:xfrm>
            <a:off x="5567848" y="56860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聚类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分析</a:t>
            </a: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65" y="4981901"/>
            <a:ext cx="1068454" cy="65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9"/>
          <p:cNvSpPr txBox="1"/>
          <p:nvPr/>
        </p:nvSpPr>
        <p:spPr>
          <a:xfrm>
            <a:off x="6697740" y="571234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回归分析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90" y="4940893"/>
            <a:ext cx="991782" cy="69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46"/>
          <p:cNvSpPr txBox="1"/>
          <p:nvPr/>
        </p:nvSpPr>
        <p:spPr>
          <a:xfrm>
            <a:off x="7850690" y="571234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预测分析</a:t>
            </a:r>
          </a:p>
        </p:txBody>
      </p:sp>
      <p:sp>
        <p:nvSpPr>
          <p:cNvPr id="27" name="TextBox 4"/>
          <p:cNvSpPr txBox="1"/>
          <p:nvPr/>
        </p:nvSpPr>
        <p:spPr>
          <a:xfrm>
            <a:off x="5180743" y="46266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基础工具</a:t>
            </a:r>
          </a:p>
        </p:txBody>
      </p:sp>
      <p:sp>
        <p:nvSpPr>
          <p:cNvPr id="28" name="TextBox 54"/>
          <p:cNvSpPr txBox="1"/>
          <p:nvPr/>
        </p:nvSpPr>
        <p:spPr>
          <a:xfrm>
            <a:off x="4915006" y="361240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多维度综合分析</a:t>
            </a:r>
          </a:p>
        </p:txBody>
      </p:sp>
      <p:sp>
        <p:nvSpPr>
          <p:cNvPr id="29" name="TextBox 5"/>
          <p:cNvSpPr txBox="1"/>
          <p:nvPr/>
        </p:nvSpPr>
        <p:spPr>
          <a:xfrm>
            <a:off x="3769472" y="233662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计费运营统计分析</a:t>
            </a:r>
          </a:p>
        </p:txBody>
      </p:sp>
      <p:sp>
        <p:nvSpPr>
          <p:cNvPr id="30" name="流程图: 多文档 29"/>
          <p:cNvSpPr/>
          <p:nvPr/>
        </p:nvSpPr>
        <p:spPr>
          <a:xfrm>
            <a:off x="1151618" y="2871493"/>
            <a:ext cx="1327355" cy="646387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7"/>
          <p:cNvSpPr txBox="1"/>
          <p:nvPr/>
        </p:nvSpPr>
        <p:spPr>
          <a:xfrm>
            <a:off x="1200057" y="2948842"/>
            <a:ext cx="1082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付费用户数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统计</a:t>
            </a:r>
          </a:p>
        </p:txBody>
      </p:sp>
      <p:sp>
        <p:nvSpPr>
          <p:cNvPr id="32" name="流程图: 多文档 31"/>
          <p:cNvSpPr/>
          <p:nvPr/>
        </p:nvSpPr>
        <p:spPr>
          <a:xfrm>
            <a:off x="2533766" y="2834701"/>
            <a:ext cx="1327355" cy="646387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58"/>
          <p:cNvSpPr txBox="1"/>
          <p:nvPr/>
        </p:nvSpPr>
        <p:spPr>
          <a:xfrm>
            <a:off x="2671974" y="29915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点播统计</a:t>
            </a:r>
          </a:p>
        </p:txBody>
      </p:sp>
      <p:sp>
        <p:nvSpPr>
          <p:cNvPr id="34" name="流程图: 多文档 33"/>
          <p:cNvSpPr/>
          <p:nvPr/>
        </p:nvSpPr>
        <p:spPr>
          <a:xfrm>
            <a:off x="3917870" y="2818935"/>
            <a:ext cx="1460091" cy="646387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/>
          <p:nvPr/>
        </p:nvSpPr>
        <p:spPr>
          <a:xfrm>
            <a:off x="4122445" y="29757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包月统计</a:t>
            </a:r>
          </a:p>
        </p:txBody>
      </p:sp>
      <p:sp>
        <p:nvSpPr>
          <p:cNvPr id="36" name="流程图: 多文档 35"/>
          <p:cNvSpPr/>
          <p:nvPr/>
        </p:nvSpPr>
        <p:spPr>
          <a:xfrm>
            <a:off x="5413684" y="2782143"/>
            <a:ext cx="1327355" cy="646387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流程图: 多文档 36"/>
          <p:cNvSpPr/>
          <p:nvPr/>
        </p:nvSpPr>
        <p:spPr>
          <a:xfrm>
            <a:off x="6811598" y="2776883"/>
            <a:ext cx="1327355" cy="646387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64"/>
          <p:cNvSpPr txBox="1"/>
          <p:nvPr/>
        </p:nvSpPr>
        <p:spPr>
          <a:xfrm>
            <a:off x="5525868" y="2742738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续包月统计</a:t>
            </a:r>
          </a:p>
        </p:txBody>
      </p:sp>
      <p:sp>
        <p:nvSpPr>
          <p:cNvPr id="39" name="流程图: 多文档 38"/>
          <p:cNvSpPr/>
          <p:nvPr/>
        </p:nvSpPr>
        <p:spPr>
          <a:xfrm>
            <a:off x="8189111" y="2755026"/>
            <a:ext cx="821073" cy="646387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66"/>
          <p:cNvSpPr txBox="1"/>
          <p:nvPr/>
        </p:nvSpPr>
        <p:spPr>
          <a:xfrm>
            <a:off x="6739217" y="294951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付费健康度统计</a:t>
            </a:r>
          </a:p>
        </p:txBody>
      </p:sp>
      <p:sp>
        <p:nvSpPr>
          <p:cNvPr id="41" name="TextBox 67"/>
          <p:cNvSpPr txBox="1"/>
          <p:nvPr/>
        </p:nvSpPr>
        <p:spPr>
          <a:xfrm>
            <a:off x="8312011" y="27546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</a:p>
          <a:p>
            <a:pPr algn="ctr"/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统计</a:t>
            </a:r>
          </a:p>
        </p:txBody>
      </p:sp>
      <p:sp>
        <p:nvSpPr>
          <p:cNvPr id="42" name="矩形 41"/>
          <p:cNvSpPr/>
          <p:nvPr/>
        </p:nvSpPr>
        <p:spPr>
          <a:xfrm>
            <a:off x="208053" y="2361428"/>
            <a:ext cx="467944" cy="398867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9"/>
          <p:cNvSpPr txBox="1"/>
          <p:nvPr/>
        </p:nvSpPr>
        <p:spPr>
          <a:xfrm>
            <a:off x="199192" y="3210452"/>
            <a:ext cx="476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大</a:t>
            </a:r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数据深度挖掘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227954" y="1109144"/>
            <a:ext cx="8873903" cy="1198643"/>
          </a:xfrm>
          <a:prstGeom prst="roundRect">
            <a:avLst>
              <a:gd name="adj" fmla="val 5527"/>
            </a:avLst>
          </a:prstGeom>
          <a:solidFill>
            <a:schemeClr val="bg1"/>
          </a:solidFill>
          <a:ln>
            <a:solidFill>
              <a:srgbClr val="F082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1005" y="1109144"/>
            <a:ext cx="59119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基于大数据深度挖掘技术提供多维度计费运营统计报表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142" y="1410700"/>
            <a:ext cx="8068758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lvl="1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海量数据处理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多种基础分析方法（离散度、趋势、聚类、回归、预测、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多维度综合（合作伙伴、业务类别、产品、地域、时段、用户、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TextBox 12"/>
          <p:cNvSpPr txBox="1"/>
          <p:nvPr/>
        </p:nvSpPr>
        <p:spPr>
          <a:xfrm>
            <a:off x="3669977" y="4010703"/>
            <a:ext cx="646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产品</a:t>
            </a:r>
          </a:p>
        </p:txBody>
      </p:sp>
    </p:spTree>
    <p:extLst>
      <p:ext uri="{BB962C8B-B14F-4D97-AF65-F5344CB8AC3E}">
        <p14:creationId xmlns:p14="http://schemas.microsoft.com/office/powerpoint/2010/main" val="11604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528" y="215206"/>
            <a:ext cx="8229600" cy="62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lvl="1" algn="l" rtl="0">
              <a:spcBef>
                <a:spcPct val="0"/>
              </a:spcBef>
            </a:pP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建设方案</a:t>
            </a:r>
            <a:r>
              <a:rPr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新疆</a:t>
            </a:r>
            <a:r>
              <a:rPr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IPTV</a:t>
            </a: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增值业务计费功能视图</a:t>
            </a:r>
            <a:endParaRPr lang="zh-CN" altLang="en-US" sz="24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71" y="1192697"/>
            <a:ext cx="5950853" cy="4841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914403" y="55808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接口层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14403" y="5580892"/>
            <a:ext cx="993913" cy="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14403" y="4633361"/>
            <a:ext cx="993913" cy="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14402" y="48893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数据层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14402" y="3354526"/>
            <a:ext cx="993913" cy="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14403" y="3752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控制层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4401" y="20903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展现层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1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528" y="188640"/>
            <a:ext cx="8229600" cy="62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lvl="1" algn="l" rtl="0">
              <a:spcBef>
                <a:spcPct val="0"/>
              </a:spcBef>
            </a:pP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建设方案</a:t>
            </a:r>
            <a:r>
              <a:rPr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基于电视屏幕入口实现增值运营</a:t>
            </a:r>
            <a:endParaRPr lang="zh-CN" altLang="en-US" sz="24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8930" y="2406675"/>
            <a:ext cx="3354659" cy="1545288"/>
            <a:chOff x="507494" y="4049083"/>
            <a:chExt cx="3354659" cy="1728000"/>
          </a:xfrm>
        </p:grpSpPr>
        <p:pic>
          <p:nvPicPr>
            <p:cNvPr id="5" name="Picture 2" descr="E:\【江苏】家庭业务\【1】屏幕管理\视觉\屏幕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94" y="4049083"/>
              <a:ext cx="3072000" cy="172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圆角矩形 5"/>
            <p:cNvSpPr/>
            <p:nvPr/>
          </p:nvSpPr>
          <p:spPr>
            <a:xfrm rot="20228643">
              <a:off x="3002383" y="4081130"/>
              <a:ext cx="859770" cy="444339"/>
            </a:xfrm>
            <a:prstGeom prst="roundRect">
              <a:avLst>
                <a:gd name="adj" fmla="val 29118"/>
              </a:avLst>
            </a:prstGeom>
            <a:solidFill>
              <a:srgbClr val="92D050"/>
            </a:solidFill>
            <a:ln w="25400" cap="flat">
              <a:solidFill>
                <a:srgbClr val="92D05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屏幕</a:t>
              </a:r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92987" y="2466179"/>
            <a:ext cx="3536734" cy="1417815"/>
            <a:chOff x="5111090" y="3974277"/>
            <a:chExt cx="3536734" cy="1750774"/>
          </a:xfrm>
        </p:grpSpPr>
        <p:pic>
          <p:nvPicPr>
            <p:cNvPr id="8" name="Picture 4" descr="E:\【江苏】家庭业务\【1】屏幕管理\视觉\春节版效果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090" y="3997051"/>
              <a:ext cx="3072000" cy="172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圆角矩形 8"/>
            <p:cNvSpPr/>
            <p:nvPr/>
          </p:nvSpPr>
          <p:spPr>
            <a:xfrm rot="19714134">
              <a:off x="7788054" y="3974277"/>
              <a:ext cx="859770" cy="444339"/>
            </a:xfrm>
            <a:prstGeom prst="roundRect">
              <a:avLst>
                <a:gd name="adj" fmla="val 29118"/>
              </a:avLst>
            </a:prstGeom>
            <a:solidFill>
              <a:srgbClr val="92D050"/>
            </a:solidFill>
            <a:ln w="25400" cap="flat">
              <a:solidFill>
                <a:srgbClr val="92D05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l" rtl="0" latinLnBrk="1" hangingPunct="0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屏幕</a:t>
              </a:r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extBox 75"/>
          <p:cNvSpPr txBox="1"/>
          <p:nvPr/>
        </p:nvSpPr>
        <p:spPr>
          <a:xfrm>
            <a:off x="7898916" y="2999524"/>
            <a:ext cx="279883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…</a:t>
            </a: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2017" y="4741434"/>
            <a:ext cx="979750" cy="1542064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522211" y="4748980"/>
            <a:ext cx="1848343" cy="1542064"/>
            <a:chOff x="4188008" y="870689"/>
            <a:chExt cx="1848343" cy="1542064"/>
          </a:xfrm>
        </p:grpSpPr>
        <p:grpSp>
          <p:nvGrpSpPr>
            <p:cNvPr id="13" name="组合 12"/>
            <p:cNvGrpSpPr/>
            <p:nvPr/>
          </p:nvGrpSpPr>
          <p:grpSpPr>
            <a:xfrm>
              <a:off x="4188008" y="870689"/>
              <a:ext cx="1848343" cy="1542064"/>
              <a:chOff x="2679342" y="837440"/>
              <a:chExt cx="1848343" cy="154206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679342" y="837440"/>
                <a:ext cx="1848343" cy="1542064"/>
              </a:xfrm>
              <a:prstGeom prst="rec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544195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9840" y="1218614"/>
                <a:ext cx="726611" cy="726611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3251" y="934297"/>
                <a:ext cx="925204" cy="462602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7223" y="1295543"/>
                <a:ext cx="581438" cy="581438"/>
              </a:xfrm>
              <a:prstGeom prst="rect">
                <a:avLst/>
              </a:prstGeom>
            </p:spPr>
          </p:pic>
        </p:grpSp>
        <p:sp>
          <p:nvSpPr>
            <p:cNvPr id="14" name="TextBox 10"/>
            <p:cNvSpPr txBox="1"/>
            <p:nvPr/>
          </p:nvSpPr>
          <p:spPr>
            <a:xfrm>
              <a:off x="4655440" y="2016736"/>
              <a:ext cx="78482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机顶盒</a:t>
              </a:r>
              <a:endPara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51455" y="4835628"/>
            <a:ext cx="760875" cy="1333108"/>
            <a:chOff x="191069" y="872069"/>
            <a:chExt cx="760875" cy="1333108"/>
          </a:xfrm>
        </p:grpSpPr>
        <p:sp>
          <p:nvSpPr>
            <p:cNvPr id="20" name="矩形 19"/>
            <p:cNvSpPr/>
            <p:nvPr/>
          </p:nvSpPr>
          <p:spPr>
            <a:xfrm>
              <a:off x="191069" y="872069"/>
              <a:ext cx="760875" cy="307775"/>
            </a:xfrm>
            <a:prstGeom prst="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牌照方</a:t>
              </a:r>
              <a:r>
                <a:rPr kumimoji="0" lang="en-US" altLang="zh-CN" sz="1400" b="0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 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1069" y="1385780"/>
              <a:ext cx="760875" cy="307775"/>
            </a:xfrm>
            <a:prstGeom prst="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l" rtl="0" latinLnBrk="1" hangingPunct="0"/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Calibri"/>
                  <a:ea typeface="Calibri"/>
                  <a:cs typeface="Calibri"/>
                </a:rPr>
                <a:t>牌照方</a:t>
              </a:r>
              <a:r>
                <a:rPr lang="en-US" altLang="zh-CN" sz="1400" dirty="0">
                  <a:solidFill>
                    <a:schemeClr val="tx2">
                      <a:lumMod val="75000"/>
                    </a:schemeClr>
                  </a:solidFill>
                  <a:latin typeface="Calibri"/>
                  <a:ea typeface="Calibri"/>
                  <a:cs typeface="Calibri"/>
                </a:rPr>
                <a:t>2</a:t>
              </a:r>
              <a:endParaRPr lang="zh-CN" altLang="en-US" sz="14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1069" y="1897402"/>
              <a:ext cx="760875" cy="307775"/>
            </a:xfrm>
            <a:prstGeom prst="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l" rtl="0" latinLnBrk="1" hangingPunct="0"/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Calibri"/>
                  <a:ea typeface="Calibri"/>
                  <a:cs typeface="Calibri"/>
                </a:rPr>
                <a:t>牌照方</a:t>
              </a:r>
              <a:r>
                <a:rPr lang="en-US" altLang="zh-CN" sz="1400" dirty="0">
                  <a:solidFill>
                    <a:schemeClr val="tx2">
                      <a:lumMod val="75000"/>
                    </a:schemeClr>
                  </a:solidFill>
                  <a:latin typeface="Calibri"/>
                  <a:ea typeface="Calibri"/>
                  <a:cs typeface="Calibri"/>
                </a:rPr>
                <a:t>n</a:t>
              </a:r>
              <a:endParaRPr lang="zh-CN" altLang="en-US" sz="14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23" name="TextBox 16"/>
          <p:cNvSpPr txBox="1"/>
          <p:nvPr/>
        </p:nvSpPr>
        <p:spPr>
          <a:xfrm>
            <a:off x="8307275" y="5305327"/>
            <a:ext cx="279883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…</a:t>
            </a: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24" name="TextBox 25"/>
          <p:cNvSpPr txBox="1"/>
          <p:nvPr/>
        </p:nvSpPr>
        <p:spPr>
          <a:xfrm>
            <a:off x="1474925" y="5112854"/>
            <a:ext cx="409337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all" normalizeH="0" baseline="0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+</a:t>
            </a:r>
            <a:endParaRPr kumimoji="0" lang="zh-CN" altLang="en-US" sz="4000" b="1" i="0" u="none" strike="noStrike" cap="all" normalizeH="0" baseline="0" dirty="0" smtClean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12700" stA="50000" endPos="50000" dist="5000" dir="5400000" sy="-100000" rotWithShape="0"/>
              </a:effectLst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84262" y="4735856"/>
            <a:ext cx="979750" cy="1603619"/>
            <a:chOff x="1596789" y="840537"/>
            <a:chExt cx="979750" cy="1603619"/>
          </a:xfrm>
        </p:grpSpPr>
        <p:sp>
          <p:nvSpPr>
            <p:cNvPr id="26" name="矩形 25"/>
            <p:cNvSpPr/>
            <p:nvPr/>
          </p:nvSpPr>
          <p:spPr>
            <a:xfrm>
              <a:off x="1596789" y="846115"/>
              <a:ext cx="979750" cy="1542064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TextBox 4"/>
            <p:cNvSpPr txBox="1"/>
            <p:nvPr/>
          </p:nvSpPr>
          <p:spPr>
            <a:xfrm>
              <a:off x="1792123" y="2074826"/>
              <a:ext cx="553996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地市</a:t>
              </a:r>
              <a:endPara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546" y="840537"/>
              <a:ext cx="621542" cy="621542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600" y="1510296"/>
              <a:ext cx="564530" cy="564530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5946867" y="4787200"/>
            <a:ext cx="1524005" cy="1542064"/>
            <a:chOff x="5845793" y="823641"/>
            <a:chExt cx="1524005" cy="1542064"/>
          </a:xfrm>
        </p:grpSpPr>
        <p:grpSp>
          <p:nvGrpSpPr>
            <p:cNvPr id="31" name="组合 30"/>
            <p:cNvGrpSpPr/>
            <p:nvPr/>
          </p:nvGrpSpPr>
          <p:grpSpPr>
            <a:xfrm>
              <a:off x="5845793" y="823641"/>
              <a:ext cx="1524005" cy="1542064"/>
              <a:chOff x="5586481" y="755401"/>
              <a:chExt cx="1524005" cy="1542064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586481" y="755401"/>
                <a:ext cx="1524005" cy="1542064"/>
              </a:xfrm>
              <a:prstGeom prst="rec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544195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4850" y="821669"/>
                <a:ext cx="1128221" cy="1128221"/>
              </a:xfrm>
              <a:prstGeom prst="rect">
                <a:avLst/>
              </a:prstGeom>
            </p:spPr>
          </p:pic>
        </p:grpSp>
        <p:sp>
          <p:nvSpPr>
            <p:cNvPr id="32" name="TextBox 61"/>
            <p:cNvSpPr txBox="1"/>
            <p:nvPr/>
          </p:nvSpPr>
          <p:spPr>
            <a:xfrm>
              <a:off x="6159697" y="1962160"/>
              <a:ext cx="116358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用户组合</a:t>
              </a:r>
              <a:endPara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</p:grpSp>
      <p:sp>
        <p:nvSpPr>
          <p:cNvPr id="35" name="TextBox 62"/>
          <p:cNvSpPr txBox="1"/>
          <p:nvPr/>
        </p:nvSpPr>
        <p:spPr>
          <a:xfrm>
            <a:off x="3026607" y="5112854"/>
            <a:ext cx="409337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all" normalizeH="0" baseline="0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+</a:t>
            </a:r>
            <a:endParaRPr kumimoji="0" lang="zh-CN" altLang="en-US" sz="4000" b="1" i="0" u="none" strike="noStrike" cap="all" normalizeH="0" baseline="0" dirty="0" smtClean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12700" stA="50000" endPos="50000" dist="5000" dir="5400000" sy="-100000" rotWithShape="0"/>
              </a:effectLst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36" name="TextBox 63"/>
          <p:cNvSpPr txBox="1"/>
          <p:nvPr/>
        </p:nvSpPr>
        <p:spPr>
          <a:xfrm>
            <a:off x="5478217" y="5112854"/>
            <a:ext cx="409337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all" normalizeH="0" baseline="0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+</a:t>
            </a:r>
            <a:endParaRPr kumimoji="0" lang="zh-CN" altLang="en-US" sz="4000" b="1" i="0" u="none" strike="noStrike" cap="all" normalizeH="0" baseline="0" dirty="0" smtClean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12700" stA="50000" endPos="50000" dist="5000" dir="5400000" sy="-100000" rotWithShape="0"/>
              </a:effectLst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37" name="TextBox 64"/>
          <p:cNvSpPr txBox="1"/>
          <p:nvPr/>
        </p:nvSpPr>
        <p:spPr>
          <a:xfrm>
            <a:off x="7652327" y="5112854"/>
            <a:ext cx="409337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all" normalizeH="0" baseline="0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+</a:t>
            </a:r>
            <a:endParaRPr kumimoji="0" lang="zh-CN" altLang="en-US" sz="4000" b="1" i="0" u="none" strike="noStrike" cap="all" normalizeH="0" baseline="0" dirty="0" smtClean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12700" stA="50000" endPos="50000" dist="5000" dir="5400000" sy="-100000" rotWithShape="0"/>
              </a:effectLst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38" name="下箭头标注 37"/>
          <p:cNvSpPr/>
          <p:nvPr/>
        </p:nvSpPr>
        <p:spPr>
          <a:xfrm rot="10800000">
            <a:off x="442016" y="3732872"/>
            <a:ext cx="8234440" cy="914400"/>
          </a:xfrm>
          <a:prstGeom prst="downArrowCallout">
            <a:avLst/>
          </a:prstGeom>
          <a:solidFill>
            <a:srgbClr val="81C2D6"/>
          </a:solidFill>
          <a:ln w="127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27954" y="1059040"/>
            <a:ext cx="8873903" cy="1198643"/>
          </a:xfrm>
          <a:prstGeom prst="roundRect">
            <a:avLst>
              <a:gd name="adj" fmla="val 5527"/>
            </a:avLst>
          </a:prstGeom>
          <a:solidFill>
            <a:schemeClr val="bg1"/>
          </a:solidFill>
          <a:ln>
            <a:solidFill>
              <a:srgbClr val="F082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1005" y="1059040"/>
            <a:ext cx="827212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根据不同用户属性实现电视屏幕差异分发从而支撑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TPTV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增值业务运营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142" y="1360596"/>
            <a:ext cx="8068758" cy="8617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lvl="1"/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个性化的差异屏幕（免费屏、精品收费屏、老人屏、儿童屏、</a:t>
            </a:r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多种屏幕分发纬度（地市、用户组、机顶盒型号、牌照方、</a:t>
            </a:r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支持不同对牌照方（合作方）内容融合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7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建设方案</a:t>
            </a:r>
            <a:r>
              <a:rPr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dirty="0" smtClean="0"/>
              <a:t>可视化</a:t>
            </a:r>
            <a:r>
              <a:rPr lang="zh-CN" altLang="en-US" dirty="0"/>
              <a:t>的屏幕</a:t>
            </a:r>
            <a:r>
              <a:rPr lang="zh-CN" altLang="en-US" dirty="0" smtClean="0"/>
              <a:t>编排能力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5" y="2040916"/>
            <a:ext cx="4170499" cy="2057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圆角矩形 16"/>
          <p:cNvSpPr/>
          <p:nvPr/>
        </p:nvSpPr>
        <p:spPr>
          <a:xfrm>
            <a:off x="227954" y="1059041"/>
            <a:ext cx="8873903" cy="796994"/>
          </a:xfrm>
          <a:prstGeom prst="roundRect">
            <a:avLst>
              <a:gd name="adj" fmla="val 5527"/>
            </a:avLst>
          </a:prstGeom>
          <a:solidFill>
            <a:schemeClr val="bg1"/>
          </a:solidFill>
          <a:ln>
            <a:solidFill>
              <a:srgbClr val="F082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0836" y="1243705"/>
            <a:ext cx="827212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为运营人员提供所见即所得的屏幕编排能力，满足屏幕运营的需要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08" y="4189315"/>
            <a:ext cx="7671095" cy="217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8"/>
          <p:cNvSpPr txBox="1"/>
          <p:nvPr/>
        </p:nvSpPr>
        <p:spPr>
          <a:xfrm>
            <a:off x="4664905" y="2196410"/>
            <a:ext cx="432644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</a:pPr>
            <a:r>
              <a:rPr lang="zh-CN" altLang="en-US" sz="14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所见即所得：</a:t>
            </a:r>
            <a:r>
              <a:rPr lang="zh-CN" altLang="en-US" sz="1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在运营后台提供所见即所得的编屏方式，分屏内的栅格可拖拽拉伸，完成后可根据电视的尺寸等比例预览；</a:t>
            </a:r>
            <a:endParaRPr lang="en-US" altLang="zh-CN" sz="14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marR="0" indent="-28575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</a:pPr>
            <a:r>
              <a:rPr lang="zh-CN" altLang="en-US" sz="14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元素类型多样：</a:t>
            </a:r>
            <a:r>
              <a:rPr lang="zh-CN" altLang="en-US" sz="1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分屏可编排的元素多样，图片、网页、视频、二级屏幕等，并可配置任意指定的跳转方式；</a:t>
            </a:r>
            <a:endParaRPr lang="en-US" altLang="zh-CN" sz="14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marR="0" indent="-28575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</a:pPr>
            <a:r>
              <a:rPr lang="zh-CN" altLang="en-US" sz="14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保证准确性：</a:t>
            </a:r>
            <a:r>
              <a:rPr lang="zh-CN" altLang="en-US" sz="1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分屏编排完成后可在机顶盒发布测试。</a:t>
            </a:r>
            <a:endParaRPr lang="en-US" altLang="zh-CN" sz="14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4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lvl="1" algn="l" rtl="0">
              <a:spcBef>
                <a:spcPct val="0"/>
              </a:spcBef>
            </a:pP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建设方案</a:t>
            </a:r>
            <a:r>
              <a:rPr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内容管理功能</a:t>
            </a:r>
            <a:endParaRPr lang="zh-CN" altLang="en-US" sz="24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9871" y="1124745"/>
            <a:ext cx="8873903" cy="936104"/>
          </a:xfrm>
          <a:prstGeom prst="roundRect">
            <a:avLst>
              <a:gd name="adj" fmla="val 5527"/>
            </a:avLst>
          </a:prstGeom>
          <a:solidFill>
            <a:schemeClr val="bg1"/>
          </a:solidFill>
          <a:ln>
            <a:solidFill>
              <a:srgbClr val="F082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1088" y="1269631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通过内容素材管理、影片生成器、电子节目单实现端到端的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IPTV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增值内容管理功能满足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IPTV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增值业务运营需要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7544" y="2636912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内容素材管理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4506222" y="2205735"/>
            <a:ext cx="4021808" cy="14832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87824" y="2405062"/>
            <a:ext cx="922047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CN" sz="11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内容</a:t>
            </a:r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CN" sz="1100" dirty="0">
                <a:latin typeface="华文细黑" panose="02010600040101010101" pitchFamily="2" charset="-122"/>
                <a:ea typeface="华文细黑" panose="02010600040101010101" pitchFamily="2" charset="-122"/>
              </a:rPr>
              <a:t>内容</a:t>
            </a:r>
            <a:r>
              <a:rPr lang="zh-CN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名称</a:t>
            </a:r>
            <a:endParaRPr lang="en-US" altLang="zh-CN" sz="1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CN" sz="1100" dirty="0">
                <a:latin typeface="华文细黑" panose="02010600040101010101" pitchFamily="2" charset="-122"/>
                <a:ea typeface="华文细黑" panose="02010600040101010101" pitchFamily="2" charset="-122"/>
              </a:rPr>
              <a:t>时</a:t>
            </a:r>
            <a:r>
              <a:rPr lang="zh-CN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长</a:t>
            </a:r>
            <a:endParaRPr lang="en-US" altLang="zh-CN" sz="1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CN" sz="11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发行</a:t>
            </a:r>
            <a:r>
              <a:rPr lang="zh-CN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时间</a:t>
            </a:r>
            <a:endParaRPr lang="en-US" altLang="zh-CN" sz="1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CN" sz="1100" dirty="0">
                <a:latin typeface="华文细黑" panose="02010600040101010101" pitchFamily="2" charset="-122"/>
                <a:ea typeface="华文细黑" panose="02010600040101010101" pitchFamily="2" charset="-122"/>
              </a:rPr>
              <a:t>内容</a:t>
            </a:r>
            <a:r>
              <a:rPr lang="zh-CN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类型</a:t>
            </a:r>
            <a:endParaRPr lang="en-US" altLang="zh-CN" sz="1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导演</a:t>
            </a:r>
            <a:endParaRPr lang="en-US" altLang="zh-CN" sz="1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演员</a:t>
            </a:r>
            <a:endParaRPr lang="en-US" altLang="zh-CN" sz="1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海报</a:t>
            </a:r>
            <a:endParaRPr lang="en-US" altLang="zh-CN" sz="1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7544" y="4283718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影片生成器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62772" y="4279647"/>
            <a:ext cx="1008112" cy="307777"/>
            <a:chOff x="3059832" y="4089598"/>
            <a:chExt cx="1008112" cy="307777"/>
          </a:xfrm>
        </p:grpSpPr>
        <p:sp>
          <p:nvSpPr>
            <p:cNvPr id="12" name="矩形 11"/>
            <p:cNvSpPr/>
            <p:nvPr/>
          </p:nvSpPr>
          <p:spPr>
            <a:xfrm>
              <a:off x="3122624" y="4089598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影片内容</a:t>
              </a:r>
              <a:endParaRPr lang="zh-CN" altLang="en-US" sz="140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059832" y="4133161"/>
              <a:ext cx="1008112" cy="2380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925261" y="46888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内容播放地址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94923" y="4008363"/>
            <a:ext cx="85961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94923" y="5301208"/>
            <a:ext cx="85961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37" y="4070179"/>
            <a:ext cx="4174052" cy="1222070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467544" y="5949280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电子节目单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4" name="直接箭头连接符 23"/>
          <p:cNvCxnSpPr>
            <a:endCxn id="12" idx="0"/>
          </p:cNvCxnSpPr>
          <p:nvPr/>
        </p:nvCxnSpPr>
        <p:spPr>
          <a:xfrm>
            <a:off x="1547664" y="3284984"/>
            <a:ext cx="1929306" cy="99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950351" y="5857527"/>
            <a:ext cx="1008112" cy="307777"/>
            <a:chOff x="3059832" y="4089598"/>
            <a:chExt cx="1008112" cy="307777"/>
          </a:xfrm>
        </p:grpSpPr>
        <p:sp>
          <p:nvSpPr>
            <p:cNvPr id="26" name="矩形 25"/>
            <p:cNvSpPr/>
            <p:nvPr/>
          </p:nvSpPr>
          <p:spPr>
            <a:xfrm>
              <a:off x="3313329" y="408959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影片</a:t>
              </a:r>
              <a:endParaRPr lang="zh-CN" altLang="en-US" sz="1400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059832" y="4133161"/>
              <a:ext cx="1008112" cy="2380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直接箭头连接符 27"/>
          <p:cNvCxnSpPr/>
          <p:nvPr/>
        </p:nvCxnSpPr>
        <p:spPr>
          <a:xfrm>
            <a:off x="1356629" y="4888285"/>
            <a:ext cx="1929306" cy="99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51701" y="62183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计费信息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837" y="5402480"/>
            <a:ext cx="2220636" cy="1144452"/>
          </a:xfrm>
          <a:prstGeom prst="rect">
            <a:avLst/>
          </a:prstGeom>
        </p:spPr>
      </p:pic>
      <p:pic>
        <p:nvPicPr>
          <p:cNvPr id="31" name="图片 30" descr="C:\Users\ADMINI~1\AppData\Local\Temp\WeChat Files\632303465855002481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21" y="5402481"/>
            <a:ext cx="2318959" cy="1144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8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建设方案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提供广告服务拓展后向收费模式</a:t>
            </a:r>
            <a:endParaRPr lang="zh-CN" altLang="en-US" dirty="0"/>
          </a:p>
        </p:txBody>
      </p:sp>
      <p:sp>
        <p:nvSpPr>
          <p:cNvPr id="3" name="Oval 125"/>
          <p:cNvSpPr>
            <a:spLocks noChangeArrowheads="1"/>
          </p:cNvSpPr>
          <p:nvPr/>
        </p:nvSpPr>
        <p:spPr bwMode="auto">
          <a:xfrm>
            <a:off x="5273124" y="4180533"/>
            <a:ext cx="3786188" cy="1428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l" latinLnBrk="0">
              <a:defRPr/>
            </a:pPr>
            <a:endParaRPr kumimoji="0" lang="zh-CN" altLang="en-US" b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4" name="Picture 18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04" y="4148949"/>
            <a:ext cx="1870984" cy="21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94"/>
          <p:cNvSpPr txBox="1">
            <a:spLocks noChangeArrowheads="1"/>
          </p:cNvSpPr>
          <p:nvPr/>
        </p:nvSpPr>
        <p:spPr bwMode="auto">
          <a:xfrm>
            <a:off x="6630437" y="4140192"/>
            <a:ext cx="151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l" eaLnBrk="1" latinLnBrk="0" hangingPunct="1">
              <a:spcBef>
                <a:spcPct val="50000"/>
              </a:spcBef>
            </a:pPr>
            <a:r>
              <a:rPr kumimoji="0" lang="en-US" altLang="zh-CN" sz="10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LAN/Internet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5496" y="2069143"/>
            <a:ext cx="4450977" cy="2017059"/>
            <a:chOff x="242047" y="2017059"/>
            <a:chExt cx="4450977" cy="2017059"/>
          </a:xfrm>
        </p:grpSpPr>
        <p:sp>
          <p:nvSpPr>
            <p:cNvPr id="7" name="圆角矩形 6"/>
            <p:cNvSpPr/>
            <p:nvPr/>
          </p:nvSpPr>
          <p:spPr>
            <a:xfrm>
              <a:off x="242047" y="2017059"/>
              <a:ext cx="4450977" cy="2017059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79929" y="2178424"/>
              <a:ext cx="3818964" cy="1425389"/>
              <a:chOff x="188261" y="2178424"/>
              <a:chExt cx="3818964" cy="1425389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88261" y="2178424"/>
                <a:ext cx="3818964" cy="1425389"/>
                <a:chOff x="524436" y="2178424"/>
                <a:chExt cx="3818964" cy="1425389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524436" y="2178424"/>
                  <a:ext cx="3818964" cy="1425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 smtClean="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743386" y="3298014"/>
                  <a:ext cx="1425388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1" kern="0" dirty="0" err="1" smtClean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ASPire</a:t>
                  </a:r>
                  <a:r>
                    <a:rPr kumimoji="0" lang="en-US" altLang="zh-CN" sz="1200" b="1" kern="0" dirty="0" smtClean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 </a:t>
                  </a:r>
                  <a:r>
                    <a:rPr kumimoji="0" lang="en-US" altLang="zh-CN" sz="1200" kern="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OADSDP</a:t>
                  </a:r>
                  <a:endParaRPr kumimoji="0" lang="zh-CN" altLang="en-US" sz="1200" kern="0" dirty="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6" name="TextBox 33"/>
                <p:cNvSpPr txBox="1"/>
                <p:nvPr/>
              </p:nvSpPr>
              <p:spPr>
                <a:xfrm>
                  <a:off x="760175" y="3286473"/>
                  <a:ext cx="15696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b="1" dirty="0" smtClean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开放式电视广告环境</a:t>
                  </a: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78412" y="3037259"/>
                  <a:ext cx="1573306" cy="2333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HW</a:t>
                  </a:r>
                  <a:r>
                    <a:rPr lang="zh-CN" altLang="en-US" sz="1200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适配处理能力</a:t>
                  </a: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202995" y="3041742"/>
                  <a:ext cx="807355" cy="2333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广告播控</a:t>
                  </a: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3054639" y="3046225"/>
                  <a:ext cx="807355" cy="2333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调用</a:t>
                  </a:r>
                  <a:r>
                    <a:rPr lang="zh-CN" altLang="en-US" sz="800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接入控制</a:t>
                  </a: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578412" y="2243888"/>
                  <a:ext cx="3670859" cy="2333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Ad Viewer</a:t>
                  </a:r>
                  <a:endParaRPr lang="zh-CN" altLang="en-US" sz="1200" b="1" dirty="0" smtClean="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596342" y="2517607"/>
                  <a:ext cx="1573306" cy="498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 smtClean="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846307" y="2794818"/>
                  <a:ext cx="1127233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1050" dirty="0" smtClean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广告位运行</a:t>
                  </a:r>
                  <a:r>
                    <a:rPr lang="zh-CN" altLang="en-US" sz="105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环境</a:t>
                  </a:r>
                </a:p>
              </p:txBody>
            </p:sp>
            <p:sp>
              <p:nvSpPr>
                <p:cNvPr id="23" name="TextBox 40"/>
                <p:cNvSpPr txBox="1"/>
                <p:nvPr/>
              </p:nvSpPr>
              <p:spPr>
                <a:xfrm>
                  <a:off x="654673" y="2605625"/>
                  <a:ext cx="453970" cy="2000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700" b="1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广告位</a:t>
                  </a:r>
                </a:p>
              </p:txBody>
            </p:sp>
            <p:sp>
              <p:nvSpPr>
                <p:cNvPr id="24" name="TextBox 44"/>
                <p:cNvSpPr txBox="1"/>
                <p:nvPr/>
              </p:nvSpPr>
              <p:spPr>
                <a:xfrm>
                  <a:off x="2214522" y="2517607"/>
                  <a:ext cx="795828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ctr">
                    <a:defRPr sz="12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9pPr>
                </a:lstStyle>
                <a:p>
                  <a:r>
                    <a:rPr lang="zh-CN" altLang="en-US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广告资源代理</a:t>
                  </a:r>
                  <a:endParaRPr lang="zh-CN" altLang="en-US" dirty="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5" name="TextBox 45"/>
                <p:cNvSpPr txBox="1"/>
                <p:nvPr/>
              </p:nvSpPr>
              <p:spPr>
                <a:xfrm>
                  <a:off x="3079613" y="2522090"/>
                  <a:ext cx="795828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ctr">
                    <a:defRPr sz="12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9pPr>
                </a:lstStyle>
                <a:p>
                  <a:r>
                    <a:rPr lang="zh-CN" altLang="en-US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广告呈现引擎</a:t>
                  </a:r>
                  <a:endParaRPr lang="zh-CN" altLang="en-US" dirty="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3939722" y="2545140"/>
                  <a:ext cx="309549" cy="7528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广告统计</a:t>
                  </a:r>
                </a:p>
              </p:txBody>
            </p:sp>
          </p:grpSp>
          <p:sp>
            <p:nvSpPr>
              <p:cNvPr id="12" name="TextBox 16"/>
              <p:cNvSpPr txBox="1"/>
              <p:nvPr/>
            </p:nvSpPr>
            <p:spPr>
              <a:xfrm>
                <a:off x="819835" y="2593556"/>
                <a:ext cx="453970" cy="200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700" b="1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广告位</a:t>
                </a:r>
              </a:p>
            </p:txBody>
          </p:sp>
          <p:sp>
            <p:nvSpPr>
              <p:cNvPr id="13" name="TextBox 17"/>
              <p:cNvSpPr txBox="1"/>
              <p:nvPr/>
            </p:nvSpPr>
            <p:spPr>
              <a:xfrm>
                <a:off x="1321857" y="2584592"/>
                <a:ext cx="453970" cy="200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700" b="1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广告位</a:t>
                </a:r>
              </a:p>
            </p:txBody>
          </p:sp>
        </p:grpSp>
        <p:sp>
          <p:nvSpPr>
            <p:cNvPr id="9" name="TextBox 3"/>
            <p:cNvSpPr txBox="1"/>
            <p:nvPr/>
          </p:nvSpPr>
          <p:spPr>
            <a:xfrm>
              <a:off x="2057833" y="365910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机顶盒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373514" y="2174699"/>
              <a:ext cx="298840" cy="1429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/>
              <a:r>
                <a:rPr lang="zh-CN" altLang="en-US" sz="11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机顶盒应用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38873" y="2060848"/>
            <a:ext cx="4450977" cy="2017059"/>
            <a:chOff x="242047" y="2017059"/>
            <a:chExt cx="4450977" cy="2017059"/>
          </a:xfrm>
        </p:grpSpPr>
        <p:sp>
          <p:nvSpPr>
            <p:cNvPr id="28" name="圆角矩形 27"/>
            <p:cNvSpPr/>
            <p:nvPr/>
          </p:nvSpPr>
          <p:spPr>
            <a:xfrm>
              <a:off x="242047" y="2017059"/>
              <a:ext cx="4450977" cy="2017059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79929" y="2178424"/>
              <a:ext cx="3818964" cy="1425389"/>
              <a:chOff x="188261" y="2178424"/>
              <a:chExt cx="3818964" cy="1425389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88261" y="2178424"/>
                <a:ext cx="3818964" cy="1425389"/>
                <a:chOff x="524436" y="2178424"/>
                <a:chExt cx="3818964" cy="1425389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524436" y="2178424"/>
                  <a:ext cx="3818964" cy="1425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 smtClean="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2743386" y="3298014"/>
                  <a:ext cx="1425388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1" kern="0" dirty="0" err="1" smtClean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ASPire</a:t>
                  </a:r>
                  <a:r>
                    <a:rPr kumimoji="0" lang="en-US" altLang="zh-CN" sz="1200" b="1" kern="0" dirty="0" smtClean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 </a:t>
                  </a:r>
                  <a:r>
                    <a:rPr kumimoji="0" lang="en-US" altLang="zh-CN" sz="1200" kern="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OADSDP</a:t>
                  </a:r>
                  <a:endParaRPr kumimoji="0" lang="zh-CN" altLang="en-US" sz="1200" kern="0" dirty="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7" name="TextBox 48"/>
                <p:cNvSpPr txBox="1"/>
                <p:nvPr/>
              </p:nvSpPr>
              <p:spPr>
                <a:xfrm>
                  <a:off x="760175" y="3286473"/>
                  <a:ext cx="15696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b="1" dirty="0" smtClean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开放式电视广告环境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78412" y="3037259"/>
                  <a:ext cx="1573306" cy="2333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HW</a:t>
                  </a:r>
                  <a:r>
                    <a:rPr lang="zh-CN" altLang="en-US" sz="1200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适配处理能力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2202995" y="3041742"/>
                  <a:ext cx="807355" cy="2333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广告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播控</a:t>
                  </a:r>
                  <a:endParaRPr lang="zh-CN" altLang="en-US" sz="1200" dirty="0" smtClean="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3054639" y="3046225"/>
                  <a:ext cx="807355" cy="2333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调用</a:t>
                  </a:r>
                  <a:r>
                    <a:rPr lang="zh-CN" altLang="en-US" sz="800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接入控制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578412" y="2243888"/>
                  <a:ext cx="3670859" cy="2333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Ad Viewer</a:t>
                  </a:r>
                  <a:endParaRPr lang="zh-CN" altLang="en-US" sz="1200" b="1" dirty="0" smtClean="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596342" y="2517607"/>
                  <a:ext cx="1573306" cy="498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 smtClean="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846307" y="2794818"/>
                  <a:ext cx="1127233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1050" dirty="0" smtClean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广告位运行</a:t>
                  </a:r>
                  <a:r>
                    <a:rPr lang="zh-CN" altLang="en-US" sz="105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环境</a:t>
                  </a:r>
                </a:p>
              </p:txBody>
            </p:sp>
            <p:sp>
              <p:nvSpPr>
                <p:cNvPr id="44" name="TextBox 55"/>
                <p:cNvSpPr txBox="1"/>
                <p:nvPr/>
              </p:nvSpPr>
              <p:spPr>
                <a:xfrm>
                  <a:off x="654673" y="2605625"/>
                  <a:ext cx="453970" cy="2000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700" b="1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广告位</a:t>
                  </a:r>
                </a:p>
              </p:txBody>
            </p:sp>
            <p:sp>
              <p:nvSpPr>
                <p:cNvPr id="45" name="TextBox 56"/>
                <p:cNvSpPr txBox="1"/>
                <p:nvPr/>
              </p:nvSpPr>
              <p:spPr>
                <a:xfrm>
                  <a:off x="2214522" y="2517607"/>
                  <a:ext cx="795828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ctr">
                    <a:defRPr sz="12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9pPr>
                </a:lstStyle>
                <a:p>
                  <a:r>
                    <a:rPr lang="zh-CN" altLang="en-US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广告资源代理</a:t>
                  </a:r>
                  <a:endParaRPr lang="zh-CN" altLang="en-US" dirty="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6" name="TextBox 57"/>
                <p:cNvSpPr txBox="1"/>
                <p:nvPr/>
              </p:nvSpPr>
              <p:spPr>
                <a:xfrm>
                  <a:off x="3079613" y="2522090"/>
                  <a:ext cx="795828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ctr">
                    <a:defRPr sz="12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9pPr>
                </a:lstStyle>
                <a:p>
                  <a:r>
                    <a:rPr lang="zh-CN" altLang="en-US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广告呈现引擎</a:t>
                  </a:r>
                  <a:endParaRPr lang="zh-CN" altLang="en-US" dirty="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3939722" y="2545140"/>
                  <a:ext cx="309549" cy="7528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广告统计</a:t>
                  </a:r>
                </a:p>
              </p:txBody>
            </p:sp>
          </p:grpSp>
          <p:sp>
            <p:nvSpPr>
              <p:cNvPr id="33" name="TextBox 41"/>
              <p:cNvSpPr txBox="1"/>
              <p:nvPr/>
            </p:nvSpPr>
            <p:spPr>
              <a:xfrm>
                <a:off x="819835" y="2593556"/>
                <a:ext cx="453970" cy="200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700" b="1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广告位</a:t>
                </a:r>
              </a:p>
            </p:txBody>
          </p:sp>
          <p:sp>
            <p:nvSpPr>
              <p:cNvPr id="34" name="TextBox 42"/>
              <p:cNvSpPr txBox="1"/>
              <p:nvPr/>
            </p:nvSpPr>
            <p:spPr>
              <a:xfrm>
                <a:off x="1321857" y="2584592"/>
                <a:ext cx="453970" cy="200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700" b="1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广告位</a:t>
                </a:r>
              </a:p>
            </p:txBody>
          </p:sp>
        </p:grpSp>
        <p:sp>
          <p:nvSpPr>
            <p:cNvPr id="30" name="TextBox 26"/>
            <p:cNvSpPr txBox="1"/>
            <p:nvPr/>
          </p:nvSpPr>
          <p:spPr>
            <a:xfrm>
              <a:off x="2057833" y="365910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机顶盒</a:t>
              </a:r>
            </a:p>
          </p:txBody>
        </p:sp>
        <p:sp>
          <p:nvSpPr>
            <p:cNvPr id="31" name="TextBox 27"/>
            <p:cNvSpPr txBox="1"/>
            <p:nvPr/>
          </p:nvSpPr>
          <p:spPr>
            <a:xfrm>
              <a:off x="373514" y="2174699"/>
              <a:ext cx="298840" cy="1429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/>
              <a:r>
                <a:rPr lang="zh-CN" altLang="en-US" sz="11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机顶盒应用</a:t>
              </a:r>
            </a:p>
          </p:txBody>
        </p:sp>
      </p:grpSp>
      <p:pic>
        <p:nvPicPr>
          <p:cNvPr id="48" name="Picture 3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438" y="3702895"/>
            <a:ext cx="714375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Oval 198"/>
          <p:cNvSpPr>
            <a:spLocks noChangeArrowheads="1"/>
          </p:cNvSpPr>
          <p:nvPr/>
        </p:nvSpPr>
        <p:spPr bwMode="auto">
          <a:xfrm>
            <a:off x="1352467" y="3131662"/>
            <a:ext cx="4786313" cy="2857500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0"/>
            <a:endParaRPr kumimoji="0" lang="zh-CN" altLang="en-US" b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0" name="Text Box 195"/>
          <p:cNvSpPr txBox="1">
            <a:spLocks noChangeArrowheads="1"/>
          </p:cNvSpPr>
          <p:nvPr/>
        </p:nvSpPr>
        <p:spPr bwMode="auto">
          <a:xfrm>
            <a:off x="4133487" y="4784808"/>
            <a:ext cx="785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zh-CN" sz="1200" b="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Internet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6" y="4686894"/>
            <a:ext cx="1796926" cy="113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Freeform 190"/>
          <p:cNvSpPr>
            <a:spLocks/>
          </p:cNvSpPr>
          <p:nvPr/>
        </p:nvSpPr>
        <p:spPr bwMode="auto">
          <a:xfrm rot="870378">
            <a:off x="2654404" y="4501395"/>
            <a:ext cx="3206750" cy="82550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19050" cap="rnd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l" latinLnBrk="0">
              <a:defRPr/>
            </a:pPr>
            <a:endParaRPr kumimoji="0" lang="zh-CN" altLang="en-US" b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3" name="Freeform 199"/>
          <p:cNvSpPr>
            <a:spLocks/>
          </p:cNvSpPr>
          <p:nvPr/>
        </p:nvSpPr>
        <p:spPr bwMode="auto">
          <a:xfrm>
            <a:off x="2233537" y="4921593"/>
            <a:ext cx="3527425" cy="98425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19050" cap="rnd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l" latinLnBrk="0">
              <a:defRPr/>
            </a:pPr>
            <a:endParaRPr kumimoji="0" lang="zh-CN" altLang="en-US" b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4" name="Freeform 200"/>
          <p:cNvSpPr>
            <a:spLocks/>
          </p:cNvSpPr>
          <p:nvPr/>
        </p:nvSpPr>
        <p:spPr bwMode="auto">
          <a:xfrm rot="20838582">
            <a:off x="2736774" y="5360490"/>
            <a:ext cx="3095625" cy="47625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19050" cap="rnd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l" latinLnBrk="0">
              <a:defRPr/>
            </a:pPr>
            <a:endParaRPr kumimoji="0" lang="zh-CN" altLang="en-US" b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55" name="Picture 9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58" y="5766118"/>
            <a:ext cx="7112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191"/>
          <p:cNvSpPr txBox="1">
            <a:spLocks noChangeArrowheads="1"/>
          </p:cNvSpPr>
          <p:nvPr/>
        </p:nvSpPr>
        <p:spPr bwMode="auto">
          <a:xfrm>
            <a:off x="2593798" y="4292311"/>
            <a:ext cx="1300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l" eaLnBrk="1" latinLnBrk="0" hangingPunct="1">
              <a:spcBef>
                <a:spcPct val="50000"/>
              </a:spcBef>
            </a:pPr>
            <a:r>
              <a:rPr kumimoji="0" lang="zh-CN" altLang="en-US" sz="900" b="0" dirty="0" smtClean="0">
                <a:solidFill>
                  <a:srgbClr val="B05800"/>
                </a:solidFill>
                <a:latin typeface="华文细黑" pitchFamily="2" charset="-122"/>
                <a:ea typeface="华文细黑" pitchFamily="2" charset="-122"/>
              </a:rPr>
              <a:t>广告</a:t>
            </a:r>
            <a:r>
              <a:rPr kumimoji="0" lang="zh-CN" altLang="en-US" sz="900" b="0" dirty="0">
                <a:solidFill>
                  <a:srgbClr val="B05800"/>
                </a:solidFill>
                <a:latin typeface="华文细黑" pitchFamily="2" charset="-122"/>
                <a:ea typeface="华文细黑" pitchFamily="2" charset="-122"/>
              </a:rPr>
              <a:t>代</a:t>
            </a:r>
            <a:r>
              <a:rPr kumimoji="0" lang="zh-CN" altLang="en-US" sz="900" b="0" dirty="0" smtClean="0">
                <a:solidFill>
                  <a:srgbClr val="B05800"/>
                </a:solidFill>
                <a:latin typeface="华文细黑" pitchFamily="2" charset="-122"/>
                <a:ea typeface="华文细黑" pitchFamily="2" charset="-122"/>
              </a:rPr>
              <a:t>理</a:t>
            </a:r>
            <a:r>
              <a:rPr kumimoji="0" lang="zh-CN" altLang="en-US" sz="900" b="0" dirty="0">
                <a:solidFill>
                  <a:srgbClr val="B05800"/>
                </a:solidFill>
                <a:latin typeface="华文细黑" pitchFamily="2" charset="-122"/>
                <a:ea typeface="华文细黑" pitchFamily="2" charset="-122"/>
              </a:rPr>
              <a:t>访问</a:t>
            </a:r>
          </a:p>
          <a:p>
            <a:pPr algn="l" eaLnBrk="1" latinLnBrk="0" hangingPunct="1">
              <a:spcBef>
                <a:spcPct val="50000"/>
              </a:spcBef>
            </a:pPr>
            <a:r>
              <a:rPr kumimoji="0" lang="zh-CN" altLang="en-US" sz="900" b="0" dirty="0" smtClean="0">
                <a:solidFill>
                  <a:srgbClr val="B05800"/>
                </a:solidFill>
                <a:latin typeface="华文细黑" pitchFamily="2" charset="-122"/>
                <a:ea typeface="华文细黑" pitchFamily="2" charset="-122"/>
              </a:rPr>
              <a:t>播放策略控制</a:t>
            </a:r>
            <a:endParaRPr kumimoji="0" lang="zh-CN" altLang="en-US" sz="900" b="0" dirty="0">
              <a:solidFill>
                <a:srgbClr val="B05800"/>
              </a:solidFill>
              <a:latin typeface="华文细黑" pitchFamily="2" charset="-122"/>
              <a:ea typeface="华文细黑" pitchFamily="2" charset="-122"/>
            </a:endParaRPr>
          </a:p>
          <a:p>
            <a:pPr algn="l" eaLnBrk="1" latinLnBrk="0" hangingPunct="1">
              <a:spcBef>
                <a:spcPct val="50000"/>
              </a:spcBef>
            </a:pPr>
            <a:r>
              <a:rPr kumimoji="0" lang="zh-CN" altLang="en-US" sz="900" b="0" dirty="0" smtClean="0">
                <a:solidFill>
                  <a:srgbClr val="B05800"/>
                </a:solidFill>
                <a:latin typeface="华文细黑" pitchFamily="2" charset="-122"/>
                <a:ea typeface="华文细黑" pitchFamily="2" charset="-122"/>
              </a:rPr>
              <a:t>广告资源下载</a:t>
            </a:r>
            <a:r>
              <a:rPr kumimoji="0" lang="en-US" altLang="zh-CN" sz="900" b="0" dirty="0" smtClean="0">
                <a:solidFill>
                  <a:srgbClr val="B05800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kumimoji="0" lang="zh-CN" altLang="en-US" sz="900" b="0" dirty="0">
                <a:solidFill>
                  <a:srgbClr val="B05800"/>
                </a:solidFill>
                <a:latin typeface="华文细黑" pitchFamily="2" charset="-122"/>
                <a:ea typeface="华文细黑" pitchFamily="2" charset="-122"/>
              </a:rPr>
              <a:t>更新</a:t>
            </a:r>
            <a:endParaRPr kumimoji="0" lang="zh-CN" altLang="en-US" sz="1600" b="0" dirty="0">
              <a:solidFill>
                <a:srgbClr val="B058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7" name="Text Box 191"/>
          <p:cNvSpPr txBox="1">
            <a:spLocks noChangeArrowheads="1"/>
          </p:cNvSpPr>
          <p:nvPr/>
        </p:nvSpPr>
        <p:spPr bwMode="auto">
          <a:xfrm>
            <a:off x="2625175" y="5049826"/>
            <a:ext cx="130016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l" eaLnBrk="1" latinLnBrk="0" hangingPunct="1">
              <a:spcBef>
                <a:spcPct val="50000"/>
              </a:spcBef>
            </a:pPr>
            <a:r>
              <a:rPr kumimoji="0" lang="zh-CN" altLang="en-US" sz="900" b="0" dirty="0" smtClean="0">
                <a:solidFill>
                  <a:srgbClr val="B05800"/>
                </a:solidFill>
                <a:latin typeface="华文细黑" pitchFamily="2" charset="-122"/>
                <a:ea typeface="华文细黑" pitchFamily="2" charset="-122"/>
              </a:rPr>
              <a:t>广告播放鉴权</a:t>
            </a:r>
            <a:endParaRPr kumimoji="0" lang="en-US" altLang="zh-CN" sz="900" b="0" dirty="0" smtClean="0">
              <a:solidFill>
                <a:srgbClr val="B058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900" b="0" dirty="0">
                <a:solidFill>
                  <a:srgbClr val="B05800"/>
                </a:solidFill>
                <a:latin typeface="华文细黑" pitchFamily="2" charset="-122"/>
                <a:ea typeface="华文细黑" pitchFamily="2" charset="-122"/>
              </a:rPr>
              <a:t>广告数据上报</a:t>
            </a:r>
          </a:p>
        </p:txBody>
      </p:sp>
      <p:sp>
        <p:nvSpPr>
          <p:cNvPr id="58" name="Rectangle 50"/>
          <p:cNvSpPr>
            <a:spLocks noChangeAspect="1" noChangeArrowheads="1"/>
          </p:cNvSpPr>
          <p:nvPr/>
        </p:nvSpPr>
        <p:spPr bwMode="auto">
          <a:xfrm>
            <a:off x="7813778" y="4477582"/>
            <a:ext cx="714375" cy="292100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>
            <a:outerShdw dist="71842" dir="2700000" algn="ctr" rotWithShape="0">
              <a:srgbClr val="4D4D4D"/>
            </a:outerShdw>
          </a:effectLst>
        </p:spPr>
        <p:txBody>
          <a:bodyPr wrap="none" anchor="ctr"/>
          <a:lstStyle/>
          <a:p>
            <a:r>
              <a:rPr lang="zh-CN" altLang="en-US" sz="900" dirty="0" smtClean="0">
                <a:latin typeface="华文细黑" pitchFamily="2" charset="-122"/>
                <a:ea typeface="华文细黑" pitchFamily="2" charset="-122"/>
              </a:rPr>
              <a:t>广告主管理</a:t>
            </a:r>
            <a:endParaRPr lang="zh-CN" altLang="en-US" sz="900" b="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8127542" y="4872028"/>
            <a:ext cx="714375" cy="292100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>
            <a:outerShdw dist="71842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900" dirty="0" smtClean="0">
                <a:latin typeface="华文细黑" pitchFamily="2" charset="-122"/>
                <a:ea typeface="华文细黑" pitchFamily="2" charset="-122"/>
              </a:rPr>
              <a:t>广告</a:t>
            </a:r>
            <a:r>
              <a:rPr lang="zh-CN" altLang="en-US" sz="900" dirty="0">
                <a:latin typeface="华文细黑" pitchFamily="2" charset="-122"/>
                <a:ea typeface="华文细黑" pitchFamily="2" charset="-122"/>
              </a:rPr>
              <a:t>订单</a:t>
            </a:r>
            <a:r>
              <a:rPr lang="zh-CN" altLang="en-US" sz="900" dirty="0" smtClean="0">
                <a:latin typeface="华文细黑" pitchFamily="2" charset="-122"/>
                <a:ea typeface="华文细黑" pitchFamily="2" charset="-122"/>
              </a:rPr>
              <a:t>管理</a:t>
            </a:r>
            <a:endParaRPr lang="zh-CN" altLang="en-US" sz="900" b="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0" name="Rectangle 50"/>
          <p:cNvSpPr>
            <a:spLocks noChangeAspect="1" noChangeArrowheads="1"/>
          </p:cNvSpPr>
          <p:nvPr/>
        </p:nvSpPr>
        <p:spPr bwMode="auto">
          <a:xfrm>
            <a:off x="7053804" y="4394794"/>
            <a:ext cx="714375" cy="292100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>
            <a:outerShdw dist="71842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900" dirty="0" smtClean="0">
                <a:latin typeface="华文细黑" pitchFamily="2" charset="-122"/>
                <a:ea typeface="华文细黑" pitchFamily="2" charset="-122"/>
              </a:rPr>
              <a:t>广告任务</a:t>
            </a:r>
            <a:endParaRPr lang="zh-CN" altLang="en-US" sz="900" b="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" name="Rectangle 50"/>
          <p:cNvSpPr>
            <a:spLocks noChangeAspect="1" noChangeArrowheads="1"/>
          </p:cNvSpPr>
          <p:nvPr/>
        </p:nvSpPr>
        <p:spPr bwMode="auto">
          <a:xfrm>
            <a:off x="6197324" y="4414362"/>
            <a:ext cx="714375" cy="292100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>
            <a:outerShdw dist="71842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900" dirty="0" smtClean="0">
                <a:latin typeface="华文细黑" pitchFamily="2" charset="-122"/>
                <a:ea typeface="华文细黑" pitchFamily="2" charset="-122"/>
              </a:rPr>
              <a:t>广告排期</a:t>
            </a:r>
            <a:endParaRPr lang="zh-CN" altLang="en-US" sz="900" b="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2" name="Rectangle 50"/>
          <p:cNvSpPr>
            <a:spLocks noChangeAspect="1" noChangeArrowheads="1"/>
          </p:cNvSpPr>
          <p:nvPr/>
        </p:nvSpPr>
        <p:spPr bwMode="auto">
          <a:xfrm>
            <a:off x="5917605" y="5196308"/>
            <a:ext cx="714375" cy="292100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>
            <a:outerShdw dist="71842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900" dirty="0" smtClean="0">
                <a:latin typeface="华文细黑" pitchFamily="2" charset="-122"/>
                <a:ea typeface="华文细黑" pitchFamily="2" charset="-122"/>
              </a:rPr>
              <a:t>广告播控管理</a:t>
            </a:r>
            <a:endParaRPr lang="zh-CN" altLang="en-US" sz="900" b="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3" name="Rectangle 50"/>
          <p:cNvSpPr>
            <a:spLocks noChangeAspect="1" noChangeArrowheads="1"/>
          </p:cNvSpPr>
          <p:nvPr/>
        </p:nvSpPr>
        <p:spPr bwMode="auto">
          <a:xfrm>
            <a:off x="5602440" y="4766319"/>
            <a:ext cx="714375" cy="292100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>
            <a:outerShdw dist="71842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900" dirty="0" smtClean="0">
                <a:latin typeface="华文细黑" pitchFamily="2" charset="-122"/>
                <a:ea typeface="华文细黑" pitchFamily="2" charset="-122"/>
              </a:rPr>
              <a:t>广告投放管理</a:t>
            </a:r>
            <a:endParaRPr lang="zh-CN" altLang="en-US" sz="900" b="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4" name="Rectangle 50"/>
          <p:cNvSpPr>
            <a:spLocks noChangeAspect="1" noChangeArrowheads="1"/>
          </p:cNvSpPr>
          <p:nvPr/>
        </p:nvSpPr>
        <p:spPr bwMode="auto">
          <a:xfrm>
            <a:off x="6796143" y="5294920"/>
            <a:ext cx="714375" cy="292100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>
            <a:outerShdw dist="71842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900" dirty="0" smtClean="0">
                <a:latin typeface="华文细黑" pitchFamily="2" charset="-122"/>
                <a:ea typeface="华文细黑" pitchFamily="2" charset="-122"/>
              </a:rPr>
              <a:t>广告统计</a:t>
            </a:r>
            <a:endParaRPr lang="zh-CN" altLang="en-US" sz="900" b="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5" name="Rectangle 50"/>
          <p:cNvSpPr>
            <a:spLocks noChangeAspect="1" noChangeArrowheads="1"/>
          </p:cNvSpPr>
          <p:nvPr/>
        </p:nvSpPr>
        <p:spPr bwMode="auto">
          <a:xfrm>
            <a:off x="7701721" y="5279921"/>
            <a:ext cx="714375" cy="292100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>
            <a:outerShdw dist="71842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900" dirty="0" smtClean="0">
                <a:latin typeface="华文细黑" pitchFamily="2" charset="-122"/>
                <a:ea typeface="华文细黑" pitchFamily="2" charset="-122"/>
              </a:rPr>
              <a:t>广告资源管理</a:t>
            </a:r>
            <a:endParaRPr lang="zh-CN" altLang="en-US" sz="900" b="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6" name="Text Box 126"/>
          <p:cNvSpPr txBox="1">
            <a:spLocks noChangeArrowheads="1"/>
          </p:cNvSpPr>
          <p:nvPr/>
        </p:nvSpPr>
        <p:spPr bwMode="auto">
          <a:xfrm>
            <a:off x="6309388" y="4808436"/>
            <a:ext cx="19161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1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开放式电视广告（</a:t>
            </a:r>
            <a:r>
              <a:rPr lang="en-US" altLang="zh-CN" sz="1100" b="0" i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0" lang="en-US" altLang="zh-CN" sz="1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OADSDP</a:t>
            </a:r>
            <a:r>
              <a:rPr kumimoji="0" lang="en-US" altLang="zh-CN" sz="11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)</a:t>
            </a:r>
            <a:endParaRPr kumimoji="0" lang="en-US" altLang="zh-CN" sz="11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100935" y="6077517"/>
            <a:ext cx="2639291" cy="591671"/>
            <a:chOff x="6105781" y="6041199"/>
            <a:chExt cx="2639291" cy="591671"/>
          </a:xfrm>
        </p:grpSpPr>
        <p:sp>
          <p:nvSpPr>
            <p:cNvPr id="68" name="圆角矩形 67"/>
            <p:cNvSpPr/>
            <p:nvPr/>
          </p:nvSpPr>
          <p:spPr>
            <a:xfrm>
              <a:off x="6105781" y="6081758"/>
              <a:ext cx="2639291" cy="5511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80"/>
            <p:cNvSpPr txBox="1"/>
            <p:nvPr/>
          </p:nvSpPr>
          <p:spPr>
            <a:xfrm>
              <a:off x="6479448" y="604119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广告主</a:t>
              </a:r>
            </a:p>
          </p:txBody>
        </p:sp>
        <p:sp>
          <p:nvSpPr>
            <p:cNvPr id="70" name="TextBox 81"/>
            <p:cNvSpPr txBox="1"/>
            <p:nvPr/>
          </p:nvSpPr>
          <p:spPr>
            <a:xfrm>
              <a:off x="7634402" y="605912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广告代理商</a:t>
              </a:r>
            </a:p>
          </p:txBody>
        </p:sp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0241" y="6271928"/>
              <a:ext cx="991742" cy="329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9283" y="6271928"/>
              <a:ext cx="1108286" cy="316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直接连接符 72"/>
          <p:cNvCxnSpPr/>
          <p:nvPr/>
        </p:nvCxnSpPr>
        <p:spPr>
          <a:xfrm>
            <a:off x="7410991" y="5707218"/>
            <a:ext cx="9590" cy="370517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9"/>
          <p:cNvSpPr txBox="1"/>
          <p:nvPr/>
        </p:nvSpPr>
        <p:spPr>
          <a:xfrm>
            <a:off x="7447001" y="57697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广告投放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67714" y="1131652"/>
            <a:ext cx="8833876" cy="8848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marL="342900" indent="-34290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kumimoji="0" sz="1600" b="0">
                <a:latin typeface="华文细黑" pitchFamily="2" charset="-122"/>
                <a:ea typeface="华文细黑" pitchFamily="2" charset="-122"/>
              </a:defRPr>
            </a:lvl1pPr>
            <a:lvl2pPr marL="358775" lvl="1" indent="-184150" eaLnBrk="1" latinLnBrk="0" hangingPunct="1">
              <a:lnSpc>
                <a:spcPct val="90000"/>
              </a:lnSpc>
              <a:buFont typeface="Georgia" pitchFamily="18" charset="0"/>
              <a:buChar char="−"/>
              <a:defRPr kumimoji="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defRPr>
            </a:lvl2pPr>
            <a:lvl3pPr marL="815975" lvl="2" indent="-184150" eaLnBrk="1" latinLnBrk="0" hangingPunct="1">
              <a:lnSpc>
                <a:spcPct val="90000"/>
              </a:lnSpc>
              <a:buFont typeface="Georgia" pitchFamily="18" charset="0"/>
              <a:buChar char="−"/>
              <a:defRPr kumimoji="0" sz="1600" b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defRPr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zh-CN" altLang="en-US" sz="1800" b="1" dirty="0" smtClean="0"/>
              <a:t>可</a:t>
            </a:r>
            <a:r>
              <a:rPr lang="zh-CN" altLang="en-US" sz="1800" b="1" dirty="0"/>
              <a:t>运营可管理</a:t>
            </a:r>
            <a:r>
              <a:rPr lang="zh-CN" altLang="en-US" sz="1800" b="1" dirty="0" smtClean="0"/>
              <a:t>的电视</a:t>
            </a:r>
            <a:r>
              <a:rPr lang="zh-CN" altLang="en-US" sz="1800" b="1" dirty="0"/>
              <a:t>广告</a:t>
            </a:r>
            <a:r>
              <a:rPr lang="zh-CN" altLang="en-US" sz="1800" b="1" dirty="0" smtClean="0"/>
              <a:t>业务环境</a:t>
            </a:r>
            <a:endParaRPr lang="zh-CN" altLang="en-US" sz="1800" b="1" dirty="0"/>
          </a:p>
          <a:p>
            <a:pPr lvl="1"/>
            <a:r>
              <a:rPr lang="zh-CN" altLang="en-US" sz="1600" b="0" dirty="0"/>
              <a:t>广告业务环境的可升级</a:t>
            </a:r>
            <a:endParaRPr lang="en-US" altLang="zh-CN" sz="1600" b="0" dirty="0"/>
          </a:p>
          <a:p>
            <a:pPr lvl="1"/>
            <a:r>
              <a:rPr lang="zh-CN" altLang="en-US" sz="1600" b="0" dirty="0"/>
              <a:t>广告位、广告效果的可</a:t>
            </a:r>
            <a:r>
              <a:rPr lang="zh-CN" altLang="en-US" sz="1600" b="0" dirty="0" smtClean="0"/>
              <a:t>发布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695322" y="1264518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- 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广告调用的傻瓜化</a:t>
            </a:r>
            <a:endParaRPr lang="en-US" altLang="zh-CN" sz="16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- 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广告网络的互通性</a:t>
            </a:r>
            <a:endParaRPr lang="en-US" altLang="zh-CN" sz="16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0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建设方案</a:t>
            </a:r>
            <a:r>
              <a:rPr lang="en-US" altLang="zh-CN" dirty="0"/>
              <a:t>-</a:t>
            </a:r>
            <a:r>
              <a:rPr lang="zh-CN" altLang="en-US" dirty="0"/>
              <a:t>提供广告服务拓展后向收费</a:t>
            </a:r>
            <a:r>
              <a:rPr lang="zh-CN" altLang="en-US" dirty="0" smtClean="0"/>
              <a:t>模式（续）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38" y="1986023"/>
            <a:ext cx="3798864" cy="2307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34" y="1992269"/>
            <a:ext cx="3789598" cy="2300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64" y="4505971"/>
            <a:ext cx="2957513" cy="1721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390" y="4505971"/>
            <a:ext cx="2832676" cy="1708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054" y="4505971"/>
            <a:ext cx="2731932" cy="1708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743909" y="20608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开机广告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2972" y="20725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屏保广告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034" y="454957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贴片广告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19390" y="45370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暂停广告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45979" y="45370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字幕广告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7714" y="1131652"/>
            <a:ext cx="8833876" cy="64149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/>
          <a:lstStyle>
            <a:defPPr>
              <a:defRPr lang="zh-CN"/>
            </a:defPPr>
            <a:lvl1pPr marL="342900" indent="-34290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kumimoji="0" sz="1600" b="0">
                <a:latin typeface="华文细黑" pitchFamily="2" charset="-122"/>
                <a:ea typeface="华文细黑" pitchFamily="2" charset="-122"/>
              </a:defRPr>
            </a:lvl1pPr>
            <a:lvl2pPr marL="358775" lvl="1" indent="-184150" eaLnBrk="1" latinLnBrk="0" hangingPunct="1">
              <a:lnSpc>
                <a:spcPct val="90000"/>
              </a:lnSpc>
              <a:buFont typeface="Georgia" pitchFamily="18" charset="0"/>
              <a:buChar char="−"/>
              <a:defRPr kumimoji="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defRPr>
            </a:lvl2pPr>
            <a:lvl3pPr marL="815975" lvl="2" indent="-184150" eaLnBrk="1" latinLnBrk="0" hangingPunct="1">
              <a:lnSpc>
                <a:spcPct val="90000"/>
              </a:lnSpc>
              <a:buFont typeface="Georgia" pitchFamily="18" charset="0"/>
              <a:buChar char="−"/>
              <a:defRPr kumimoji="0" sz="1600" b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defRPr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/>
            <a:r>
              <a:rPr lang="zh-CN" altLang="en-US" sz="2000" b="1" dirty="0" smtClean="0"/>
              <a:t>提供开机广告、屏保广告、贴片广告、暂停广告、字幕广告五大电视广告形态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50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52114" y="6472462"/>
            <a:ext cx="370106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fld id="{D393EB73-566E-49FC-8F68-6EF31FA7A44F}" type="slidenum">
              <a:rPr lang="zh-CN" altLang="en-US" b="1" smtClean="0">
                <a:solidFill>
                  <a:srgbClr val="898989"/>
                </a:solidFill>
              </a:rPr>
              <a:pPr algn="ctr" eaLnBrk="1" hangingPunct="1">
                <a:buFont typeface="Arial" charset="0"/>
                <a:buNone/>
              </a:pPr>
              <a:t>2</a:t>
            </a:fld>
            <a:endParaRPr lang="zh-CN" altLang="en-US" sz="1800" b="1" dirty="0" smtClean="0"/>
          </a:p>
        </p:txBody>
      </p:sp>
      <p:pic>
        <p:nvPicPr>
          <p:cNvPr id="13" name="Picture 55" descr="TextEd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95971" cy="129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3227218" y="1701151"/>
            <a:ext cx="3649038" cy="58575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建设背景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2354002" y="1701151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黑体" pitchFamily="2" charset="-122"/>
              </a:rPr>
              <a:t>1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2354002" y="3476790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800" kern="0" dirty="0" smtClean="0">
                <a:solidFill>
                  <a:srgbClr val="808080"/>
                </a:solidFill>
                <a:latin typeface="Verdana" pitchFamily="34" charset="0"/>
                <a:ea typeface="黑体"/>
              </a:rPr>
              <a:t>3</a:t>
            </a:r>
            <a:endParaRPr lang="zh-CN" altLang="en-US" sz="2800" kern="0" dirty="0">
              <a:solidFill>
                <a:srgbClr val="80808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3227218" y="4427422"/>
            <a:ext cx="3591280" cy="5857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564" tIns="44782" rIns="89564" bIns="44782" anchor="ctr"/>
          <a:lstStyle/>
          <a:p>
            <a:pPr eaLnBrk="0" hangingPunct="0"/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决策内容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2354002" y="4427422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800" kern="0" dirty="0" smtClean="0">
                <a:solidFill>
                  <a:srgbClr val="808080"/>
                </a:solidFill>
                <a:latin typeface="Verdana" pitchFamily="34" charset="0"/>
                <a:ea typeface="黑体"/>
              </a:rPr>
              <a:t>4</a:t>
            </a:r>
            <a:endParaRPr lang="zh-CN" altLang="en-US" sz="2800" kern="0" dirty="0">
              <a:solidFill>
                <a:srgbClr val="80808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3227218" y="2598159"/>
            <a:ext cx="3649038" cy="5857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564" tIns="44782" rIns="89564" bIns="44782" anchor="ctr"/>
          <a:lstStyle/>
          <a:p>
            <a:pPr eaLnBrk="0" hangingPunct="0"/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建设方案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354002" y="2598159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800" kern="0" dirty="0">
                <a:solidFill>
                  <a:srgbClr val="808080"/>
                </a:solidFill>
                <a:latin typeface="Verdana" pitchFamily="34" charset="0"/>
                <a:ea typeface="黑体"/>
              </a:rPr>
              <a:t>2</a:t>
            </a:r>
            <a:endParaRPr lang="zh-CN" altLang="en-US" sz="2800" kern="0" dirty="0">
              <a:solidFill>
                <a:srgbClr val="80808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3227218" y="3476790"/>
            <a:ext cx="3649038" cy="5857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564" tIns="44782" rIns="89564" bIns="44782" anchor="ctr"/>
          <a:lstStyle/>
          <a:p>
            <a:pPr eaLnBrk="0" hangingPunct="0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采购方案</a:t>
            </a:r>
          </a:p>
        </p:txBody>
      </p:sp>
    </p:spTree>
    <p:extLst>
      <p:ext uri="{BB962C8B-B14F-4D97-AF65-F5344CB8AC3E}">
        <p14:creationId xmlns:p14="http://schemas.microsoft.com/office/powerpoint/2010/main" val="18622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建设方案</a:t>
            </a:r>
            <a:r>
              <a:rPr lang="en-US" altLang="zh-CN" dirty="0"/>
              <a:t>-</a:t>
            </a:r>
            <a:r>
              <a:rPr lang="zh-CN" altLang="en-US" dirty="0"/>
              <a:t>提供基于移动规范的终端网管系统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403225" y="1170064"/>
            <a:ext cx="3240088" cy="1950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3225" y="3796735"/>
            <a:ext cx="3240088" cy="1950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9489" y="5312244"/>
            <a:ext cx="2592387" cy="361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中间件</a:t>
            </a:r>
          </a:p>
        </p:txBody>
      </p:sp>
      <p:sp>
        <p:nvSpPr>
          <p:cNvPr id="6" name="矩形 5"/>
          <p:cNvSpPr/>
          <p:nvPr/>
        </p:nvSpPr>
        <p:spPr>
          <a:xfrm>
            <a:off x="979489" y="3868371"/>
            <a:ext cx="2592387" cy="1372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CPE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1"/>
          <p:cNvSpPr txBox="1">
            <a:spLocks noChangeArrowheads="1"/>
          </p:cNvSpPr>
          <p:nvPr/>
        </p:nvSpPr>
        <p:spPr bwMode="auto">
          <a:xfrm>
            <a:off x="403524" y="4013236"/>
            <a:ext cx="4616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终端管理模块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403225" y="5818476"/>
            <a:ext cx="3240088" cy="5046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979488" y="1271946"/>
            <a:ext cx="792162" cy="1733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连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Font typeface="Arial" pitchFamily="34" charset="0"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Font typeface="Arial" pitchFamily="34" charset="0"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Font typeface="Arial" pitchFamily="34" charset="0"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10" name="矩形 9"/>
          <p:cNvSpPr/>
          <p:nvPr/>
        </p:nvSpPr>
        <p:spPr>
          <a:xfrm>
            <a:off x="1843089" y="1271946"/>
            <a:ext cx="1728787" cy="1733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管理平台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Font typeface="Arial" pitchFamily="34" charset="0"/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(ACS)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45"/>
          <p:cNvSpPr txBox="1">
            <a:spLocks noChangeArrowheads="1"/>
          </p:cNvSpPr>
          <p:nvPr/>
        </p:nvSpPr>
        <p:spPr bwMode="auto">
          <a:xfrm>
            <a:off x="444798" y="1380197"/>
            <a:ext cx="4616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终端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管理平台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1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9" y="1719276"/>
            <a:ext cx="719137" cy="73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左右箭头 12"/>
          <p:cNvSpPr/>
          <p:nvPr/>
        </p:nvSpPr>
        <p:spPr>
          <a:xfrm>
            <a:off x="3357564" y="1934186"/>
            <a:ext cx="719137" cy="28973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左右箭头 13"/>
          <p:cNvSpPr/>
          <p:nvPr/>
        </p:nvSpPr>
        <p:spPr>
          <a:xfrm rot="5400000">
            <a:off x="853666" y="3298066"/>
            <a:ext cx="866006" cy="28733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49"/>
          <p:cNvSpPr txBox="1">
            <a:spLocks noChangeArrowheads="1"/>
          </p:cNvSpPr>
          <p:nvPr/>
        </p:nvSpPr>
        <p:spPr bwMode="auto">
          <a:xfrm>
            <a:off x="1428751" y="3080370"/>
            <a:ext cx="760413" cy="6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TR069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TR11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786313" y="1074548"/>
          <a:ext cx="3479800" cy="185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/>
              </a:tblGrid>
              <a:tr h="371873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五种交互方式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3" marR="91433" marT="45847" marB="45847"/>
                </a:tc>
              </a:tr>
              <a:tr h="371873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消息推送：基于家庭用户群的消息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3" marR="91433" marT="45847" marB="45847"/>
                </a:tc>
              </a:tr>
              <a:tr h="371873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文件推送：各类文件，并关联应用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3" marR="91433" marT="45847" marB="45847"/>
                </a:tc>
              </a:tr>
              <a:tr h="371873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应用推送：静默下载，自动安装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3" marR="91433" marT="45847" marB="45847"/>
                </a:tc>
              </a:tr>
              <a:tr h="371873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指令推送：锁定，擦除，备份等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3" marR="91433" marT="45847" marB="45847"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686175" y="3284985"/>
            <a:ext cx="5350321" cy="331236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ACS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CPE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的核心技术：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托座通过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TR069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协议，管理平台可以通过远程交互控制客户端执行相应动作，完成远程监控和排障。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既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包含多种终端业务服务使用，也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要支持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连接多终端外设的管理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1.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经过认证的外设通过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LAN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等接入连接入家庭网络；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2.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用户现场通过家庭网关或终端设备配置连接参数，也可通过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远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方式进行参数配置；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3.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通过外设插件管理，查找对应设备，提交配置申请；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4.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下载对应插件驱动及应用（认证时提交给外设管理配置库）；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5.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设备加载后，保存并同步设备信息到管理平台。</a:t>
            </a:r>
          </a:p>
        </p:txBody>
      </p:sp>
    </p:spTree>
    <p:extLst>
      <p:ext uri="{BB962C8B-B14F-4D97-AF65-F5344CB8AC3E}">
        <p14:creationId xmlns:p14="http://schemas.microsoft.com/office/powerpoint/2010/main" val="2964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建设方案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终端网管系统控制指令及功能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6487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79512" y="1065485"/>
            <a:ext cx="83502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lvl="1" indent="-285750" eaLnBrk="1" hangingPunct="1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n"/>
            </a:pPr>
            <a:r>
              <a:rPr kumimoji="1" lang="zh-CN" altLang="en-US" sz="2000" dirty="0">
                <a:latin typeface="华文细黑" pitchFamily="2" charset="-122"/>
                <a:ea typeface="华文细黑" pitchFamily="2" charset="-122"/>
              </a:rPr>
              <a:t>基于</a:t>
            </a:r>
            <a:r>
              <a:rPr kumimoji="1" lang="en-US" altLang="zh-CN" sz="2000" dirty="0">
                <a:latin typeface="华文细黑" pitchFamily="2" charset="-122"/>
                <a:ea typeface="华文细黑" pitchFamily="2" charset="-122"/>
              </a:rPr>
              <a:t>TR069</a:t>
            </a:r>
            <a:r>
              <a:rPr kumimoji="1" lang="zh-CN" altLang="en-US" sz="2000" dirty="0">
                <a:latin typeface="华文细黑" pitchFamily="2" charset="-122"/>
                <a:ea typeface="华文细黑" pitchFamily="2" charset="-122"/>
              </a:rPr>
              <a:t>的远程终端管理，把控终端运行的整体情况。</a:t>
            </a:r>
          </a:p>
        </p:txBody>
      </p:sp>
    </p:spTree>
    <p:extLst>
      <p:ext uri="{BB962C8B-B14F-4D97-AF65-F5344CB8AC3E}">
        <p14:creationId xmlns:p14="http://schemas.microsoft.com/office/powerpoint/2010/main" val="41300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52114" y="6472462"/>
            <a:ext cx="370106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fld id="{D393EB73-566E-49FC-8F68-6EF31FA7A44F}" type="slidenum">
              <a:rPr lang="zh-CN" altLang="en-US" b="1" smtClean="0">
                <a:solidFill>
                  <a:srgbClr val="898989"/>
                </a:solidFill>
              </a:rPr>
              <a:pPr algn="ctr" eaLnBrk="1" hangingPunct="1">
                <a:buFont typeface="Arial" charset="0"/>
                <a:buNone/>
              </a:pPr>
              <a:t>22</a:t>
            </a:fld>
            <a:endParaRPr lang="zh-CN" altLang="en-US" sz="1800" b="1" dirty="0" smtClean="0"/>
          </a:p>
        </p:txBody>
      </p:sp>
      <p:pic>
        <p:nvPicPr>
          <p:cNvPr id="13" name="Picture 55" descr="TextEd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95971" cy="129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011194" y="1773159"/>
            <a:ext cx="3649038" cy="5857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564" tIns="44782" rIns="89564" bIns="44782" anchor="ctr"/>
          <a:lstStyle/>
          <a:p>
            <a:pPr eaLnBrk="0" hangingPunct="0"/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建设背景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2137978" y="1773159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en-US" altLang="zh-CN" sz="2800" kern="0" dirty="0">
                <a:solidFill>
                  <a:srgbClr val="808080"/>
                </a:solidFill>
                <a:latin typeface="Verdana" pitchFamily="34" charset="0"/>
                <a:ea typeface="黑体"/>
              </a:rPr>
              <a:t>1</a:t>
            </a:r>
            <a:endParaRPr lang="zh-CN" altLang="en-US" sz="2800" kern="0" dirty="0">
              <a:solidFill>
                <a:srgbClr val="80808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137978" y="3548798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黑体" pitchFamily="2" charset="-122"/>
              </a:rPr>
              <a:t>3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3011194" y="4499430"/>
            <a:ext cx="3591280" cy="5857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564" tIns="44782" rIns="89564" bIns="44782" anchor="ctr"/>
          <a:lstStyle/>
          <a:p>
            <a:pPr eaLnBrk="0" hangingPunct="0"/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决策内容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2137978" y="4499430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800" kern="0" dirty="0" smtClean="0">
                <a:solidFill>
                  <a:srgbClr val="808080"/>
                </a:solidFill>
                <a:latin typeface="Verdana" pitchFamily="34" charset="0"/>
                <a:ea typeface="黑体"/>
              </a:rPr>
              <a:t>4</a:t>
            </a:r>
            <a:endParaRPr lang="zh-CN" altLang="en-US" sz="2800" kern="0" dirty="0">
              <a:solidFill>
                <a:srgbClr val="80808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3011194" y="2670167"/>
            <a:ext cx="3649038" cy="5857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564" tIns="44782" rIns="89564" bIns="44782" anchor="ctr"/>
          <a:lstStyle/>
          <a:p>
            <a:pPr eaLnBrk="0" hangingPunct="0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建设方案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2137978" y="2670167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en-US" altLang="zh-CN" sz="2800" kern="0" dirty="0">
                <a:solidFill>
                  <a:srgbClr val="808080"/>
                </a:solidFill>
                <a:latin typeface="Verdana" pitchFamily="34" charset="0"/>
                <a:ea typeface="黑体"/>
              </a:rPr>
              <a:t>2</a:t>
            </a:r>
            <a:endParaRPr lang="zh-CN" altLang="en-US" sz="2800" kern="0" dirty="0">
              <a:solidFill>
                <a:srgbClr val="80808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3011194" y="3548798"/>
            <a:ext cx="3649038" cy="58575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采购方案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6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采购方案</a:t>
            </a:r>
            <a:endParaRPr lang="zh-CN" altLang="en-US" dirty="0"/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52114" y="6472462"/>
            <a:ext cx="370106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fld id="{D393EB73-566E-49FC-8F68-6EF31FA7A44F}" type="slidenum">
              <a:rPr lang="zh-CN" altLang="en-US" b="1" smtClean="0">
                <a:solidFill>
                  <a:srgbClr val="898989"/>
                </a:solidFill>
              </a:rPr>
              <a:pPr algn="ctr" eaLnBrk="1" hangingPunct="1">
                <a:buFont typeface="Arial" charset="0"/>
                <a:buNone/>
              </a:pPr>
              <a:t>23</a:t>
            </a:fld>
            <a:endParaRPr lang="zh-CN" altLang="en-US" sz="1800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40353"/>
              </p:ext>
            </p:extLst>
          </p:nvPr>
        </p:nvGraphicFramePr>
        <p:xfrm>
          <a:off x="972756" y="1576157"/>
          <a:ext cx="6408712" cy="1519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733"/>
                <a:gridCol w="3604901"/>
                <a:gridCol w="1689078"/>
              </a:tblGrid>
              <a:tr h="5064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 smtClean="0">
                          <a:effectLst/>
                          <a:latin typeface="+mn-ea"/>
                          <a:ea typeface="+mn-ea"/>
                        </a:rPr>
                        <a:t>项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+mn-ea"/>
                          <a:ea typeface="+mn-ea"/>
                        </a:rPr>
                        <a:t>预算（万）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506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CN" altLang="en-U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新疆</a:t>
                      </a:r>
                      <a:r>
                        <a:rPr kumimoji="0" lang="en-US" altLang="zh-CN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IPTV</a:t>
                      </a:r>
                      <a:r>
                        <a:rPr kumimoji="0" lang="zh-CN" altLang="en-US" sz="20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增值业务计费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165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5064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ea"/>
                          <a:ea typeface="+mn-ea"/>
                        </a:rPr>
                        <a:t>合计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  <a:latin typeface="+mn-ea"/>
                          <a:ea typeface="+mn-ea"/>
                        </a:rPr>
                        <a:t>165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01071"/>
              </p:ext>
            </p:extLst>
          </p:nvPr>
        </p:nvGraphicFramePr>
        <p:xfrm>
          <a:off x="279424" y="3429000"/>
          <a:ext cx="8352928" cy="20493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2472"/>
                <a:gridCol w="1944216"/>
                <a:gridCol w="1113738"/>
                <a:gridCol w="1683217"/>
                <a:gridCol w="2449285"/>
              </a:tblGrid>
              <a:tr h="519985"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zh-CN" alt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服务项目 </a:t>
                      </a:r>
                      <a:endParaRPr kumimoji="0" lang="zh-CN" alt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marL="5489" marR="5489" marT="548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项目背景说明</a:t>
                      </a:r>
                      <a:endParaRPr kumimoji="0" lang="zh-CN" alt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marL="5489" marR="5489" marT="548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建议采购方式</a:t>
                      </a:r>
                      <a:endParaRPr kumimoji="0" lang="zh-CN" alt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marL="5489" marR="5489" marT="548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推荐供应商名称 </a:t>
                      </a:r>
                      <a:endParaRPr kumimoji="0" lang="zh-CN" alt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marL="5489" marR="5489" marT="548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推荐供应商入围理由及采购方式说明 </a:t>
                      </a:r>
                      <a:endParaRPr kumimoji="0" lang="zh-CN" alt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marL="5489" marR="5489" marT="5488" marB="0" anchor="ctr">
                    <a:solidFill>
                      <a:schemeClr val="bg1"/>
                    </a:solidFill>
                  </a:tcPr>
                </a:tc>
              </a:tr>
              <a:tr h="104376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新疆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IPTV</a:t>
                      </a: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增值业务计费</a:t>
                      </a:r>
                      <a:endParaRPr kumimoji="0" lang="zh-CN" alt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29" marR="91429" marT="45709" marB="45709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新疆移动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IPTV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已发展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万家宽和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万家庭电视用户，现需要通过提供更多视频资源的方式来挖掘更多增值业务收入，因此需要实现内容级的灵活计费功能</a:t>
                      </a:r>
                      <a:endParaRPr kumimoji="0" lang="zh-CN" alt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42" marR="1742" marT="1742" marB="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单一来源 </a:t>
                      </a:r>
                    </a:p>
                  </a:txBody>
                  <a:tcPr marL="91429" marR="91429" marT="45716" marB="45716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卓望数码技术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深圳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有限公司</a:t>
                      </a:r>
                    </a:p>
                  </a:txBody>
                  <a:tcPr marL="1742" marR="1742" marT="1742" marB="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符合集团单一来源采购方式场景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，故该项目与该供应商单一来源采购。 </a:t>
                      </a:r>
                    </a:p>
                  </a:txBody>
                  <a:tcPr marL="91429" marR="91429" marT="45716" marB="45716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41088" y="1196752"/>
            <a:ext cx="127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投资预算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083202" y="1845167"/>
            <a:ext cx="3649038" cy="5857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564" tIns="44782" rIns="89564" bIns="44782" anchor="ctr"/>
          <a:lstStyle/>
          <a:p>
            <a:pPr eaLnBrk="0" hangingPunct="0"/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建设背景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209986" y="1845167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en-US" altLang="zh-CN" sz="2800" kern="0" dirty="0">
                <a:solidFill>
                  <a:srgbClr val="808080"/>
                </a:solidFill>
                <a:latin typeface="Verdana" pitchFamily="34" charset="0"/>
                <a:ea typeface="黑体"/>
              </a:rPr>
              <a:t>1</a:t>
            </a:r>
            <a:endParaRPr lang="zh-CN" altLang="en-US" sz="2800" kern="0" dirty="0">
              <a:solidFill>
                <a:srgbClr val="80808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209986" y="3620806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800" kern="0" dirty="0" smtClean="0">
                <a:solidFill>
                  <a:srgbClr val="808080"/>
                </a:solidFill>
                <a:latin typeface="Verdana" pitchFamily="34" charset="0"/>
                <a:ea typeface="黑体"/>
              </a:rPr>
              <a:t>3</a:t>
            </a:r>
            <a:endParaRPr lang="zh-CN" altLang="en-US" sz="2800" kern="0" dirty="0">
              <a:solidFill>
                <a:srgbClr val="80808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83202" y="4571438"/>
            <a:ext cx="3591280" cy="58575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决策内容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209986" y="4571438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黑体" pitchFamily="2" charset="-122"/>
              </a:rPr>
              <a:t>4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083202" y="2742175"/>
            <a:ext cx="3649038" cy="5857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564" tIns="44782" rIns="89564" bIns="44782" anchor="ctr"/>
          <a:lstStyle/>
          <a:p>
            <a:pPr eaLnBrk="0" hangingPunct="0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建设方案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09986" y="2742175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en-US" altLang="zh-CN" sz="2800" kern="0" dirty="0">
                <a:solidFill>
                  <a:srgbClr val="808080"/>
                </a:solidFill>
                <a:latin typeface="Verdana" pitchFamily="34" charset="0"/>
                <a:ea typeface="黑体"/>
              </a:rPr>
              <a:t>2</a:t>
            </a:r>
            <a:endParaRPr lang="zh-CN" altLang="en-US" sz="2800" kern="0" dirty="0">
              <a:solidFill>
                <a:srgbClr val="80808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83202" y="3620806"/>
            <a:ext cx="3649038" cy="5857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564" tIns="44782" rIns="89564" bIns="44782" anchor="ctr"/>
          <a:lstStyle/>
          <a:p>
            <a:pPr eaLnBrk="0" hangingPunct="0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采购方案</a:t>
            </a:r>
          </a:p>
        </p:txBody>
      </p:sp>
      <p:pic>
        <p:nvPicPr>
          <p:cNvPr id="11" name="Picture 55" descr="TextEd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95971" cy="129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4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6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3275856" y="2503849"/>
            <a:ext cx="3744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7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633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4"/>
          <p:cNvSpPr>
            <a:spLocks noChangeArrowheads="1"/>
          </p:cNvSpPr>
          <p:nvPr/>
        </p:nvSpPr>
        <p:spPr bwMode="auto">
          <a:xfrm>
            <a:off x="352523" y="1268760"/>
            <a:ext cx="8496944" cy="151216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miter lim="800000"/>
            <a:headEnd/>
            <a:tailEnd/>
          </a:ln>
          <a:effectLst>
            <a:outerShdw blurRad="149987" dist="1397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91440" bIns="91440" anchor="ctr"/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 dirty="0" smtClean="0"/>
              <a:t>新疆运营商</a:t>
            </a:r>
            <a:r>
              <a:rPr lang="en-US" altLang="zh-CN" sz="1400" dirty="0" smtClean="0"/>
              <a:t>4G</a:t>
            </a:r>
            <a:r>
              <a:rPr lang="zh-CN" altLang="en-US" sz="1400" dirty="0" smtClean="0"/>
              <a:t>被</a:t>
            </a:r>
            <a:r>
              <a:rPr lang="zh-CN" altLang="en-US" sz="1400" dirty="0"/>
              <a:t>关闭，因此今年收入重点放在家庭电视和咪咕业务营销令各方面。因此，针对</a:t>
            </a:r>
            <a:r>
              <a:rPr lang="en-US" altLang="zh-CN" sz="1400" dirty="0"/>
              <a:t>IPTV</a:t>
            </a:r>
            <a:r>
              <a:rPr lang="zh-CN" altLang="en-US" sz="1400" dirty="0"/>
              <a:t>家庭电视已发展</a:t>
            </a:r>
            <a:r>
              <a:rPr lang="en-US" altLang="zh-CN" sz="1400" dirty="0"/>
              <a:t>160</a:t>
            </a:r>
            <a:r>
              <a:rPr lang="zh-CN" altLang="en-US" sz="1400" dirty="0"/>
              <a:t>万家宽和</a:t>
            </a:r>
            <a:r>
              <a:rPr lang="en-US" altLang="zh-CN" sz="1400" dirty="0"/>
              <a:t>120</a:t>
            </a:r>
            <a:r>
              <a:rPr lang="zh-CN" altLang="en-US" sz="1400" dirty="0"/>
              <a:t>万家庭电视用户，新疆移动认为有很好的视频资源，需要更多挖掘增值业务收入。目前全是包月计费的客户对标新疆电信，还可以预期</a:t>
            </a:r>
            <a:r>
              <a:rPr lang="en-US" altLang="zh-CN" sz="1400" dirty="0"/>
              <a:t>20</a:t>
            </a:r>
            <a:r>
              <a:rPr lang="zh-CN" altLang="en-US" sz="1400" dirty="0"/>
              <a:t>元</a:t>
            </a:r>
            <a:r>
              <a:rPr lang="en-US" altLang="zh-CN" sz="1400" dirty="0"/>
              <a:t>/</a:t>
            </a:r>
            <a:r>
              <a:rPr lang="zh-CN" altLang="en-US" sz="1400" dirty="0"/>
              <a:t>人月的增值收入的增长空间，单要先实现内容级的灵活计费功能。</a:t>
            </a:r>
            <a:endParaRPr lang="zh-CN" altLang="en-US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标题 2"/>
          <p:cNvSpPr>
            <a:spLocks noGrp="1"/>
          </p:cNvSpPr>
          <p:nvPr>
            <p:ph type="title"/>
          </p:nvPr>
        </p:nvSpPr>
        <p:spPr>
          <a:xfrm>
            <a:off x="341088" y="158526"/>
            <a:ext cx="8229600" cy="621506"/>
          </a:xfrm>
        </p:spPr>
        <p:txBody>
          <a:bodyPr/>
          <a:lstStyle/>
          <a:p>
            <a:pPr lvl="1" algn="just" rtl="0">
              <a:spcBef>
                <a:spcPct val="0"/>
              </a:spcBef>
            </a:pPr>
            <a:r>
              <a:rPr lang="zh-CN" altLang="en-US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建设背景</a:t>
            </a:r>
            <a:endParaRPr lang="zh-CN" altLang="en-US" sz="24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圆角矩形 4"/>
          <p:cNvSpPr>
            <a:spLocks noChangeArrowheads="1"/>
          </p:cNvSpPr>
          <p:nvPr/>
        </p:nvSpPr>
        <p:spPr bwMode="auto">
          <a:xfrm>
            <a:off x="352523" y="3284984"/>
            <a:ext cx="8496944" cy="280831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miter lim="800000"/>
            <a:headEnd/>
            <a:tailEnd/>
          </a:ln>
          <a:effectLst>
            <a:outerShdw blurRad="149987" dist="1397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91440" bIns="91440" anchor="ctr"/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 dirty="0"/>
              <a:t>福建福富建设的新疆电信</a:t>
            </a:r>
            <a:r>
              <a:rPr lang="en-US" altLang="zh-CN" sz="1400" dirty="0"/>
              <a:t>IPTV</a:t>
            </a:r>
            <a:r>
              <a:rPr lang="zh-CN" altLang="en-US" sz="1400" dirty="0"/>
              <a:t>平台特点：</a:t>
            </a:r>
            <a:r>
              <a:rPr lang="en-US" altLang="zh-CN" sz="1400" dirty="0"/>
              <a:t>I</a:t>
            </a:r>
            <a:r>
              <a:rPr lang="zh-CN" altLang="en-US" sz="1400" dirty="0"/>
              <a:t>集成播控平台节目内容丰富，现有</a:t>
            </a:r>
            <a:r>
              <a:rPr lang="en-US" altLang="zh-CN" sz="1400" dirty="0"/>
              <a:t>123</a:t>
            </a:r>
            <a:r>
              <a:rPr lang="zh-CN" altLang="en-US" sz="1400" dirty="0"/>
              <a:t>路直播信号，平台的点播内容已达</a:t>
            </a:r>
            <a:r>
              <a:rPr lang="en-US" altLang="zh-CN" sz="1400" dirty="0"/>
              <a:t>10</a:t>
            </a:r>
            <a:r>
              <a:rPr lang="zh-CN" altLang="en-US" sz="1400" dirty="0"/>
              <a:t>万小时，用户能够享受到时移回放、点播、直播、轮播等多种交互电视服务。据了解该平台属于</a:t>
            </a:r>
            <a:r>
              <a:rPr lang="en-US" altLang="zh-CN" sz="1400" dirty="0"/>
              <a:t>IPTV3.0</a:t>
            </a:r>
            <a:r>
              <a:rPr lang="zh-CN" altLang="en-US" sz="1400" dirty="0"/>
              <a:t>标准平台，不仅具备基础的电视平台功能，还在增值业务方面进行有效的支持：支持各种增值业务的灵活计费、支撑增值业务的合作管理、支撑业务的管理和运营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algn="just">
              <a:lnSpc>
                <a:spcPct val="150000"/>
              </a:lnSpc>
              <a:defRPr/>
            </a:pPr>
            <a:r>
              <a:rPr lang="zh-CN" altLang="en-US" sz="1400" dirty="0" smtClean="0"/>
              <a:t>福富也建设了新疆短彩和</a:t>
            </a:r>
            <a:r>
              <a:rPr lang="en-US" altLang="zh-CN" sz="1400" dirty="0" err="1" smtClean="0"/>
              <a:t>Wap</a:t>
            </a:r>
            <a:r>
              <a:rPr lang="zh-CN" altLang="en-US" sz="1400" dirty="0" smtClean="0"/>
              <a:t>等系统平台，在</a:t>
            </a:r>
            <a:r>
              <a:rPr lang="en-US" altLang="zh-CN" sz="1400" dirty="0" smtClean="0"/>
              <a:t>IPTV</a:t>
            </a:r>
            <a:r>
              <a:rPr lang="zh-CN" altLang="en-US" sz="1400" dirty="0" smtClean="0"/>
              <a:t>建设过程中充分考虑了多业务平台协同的要求，在业务支撑上互相支撑，形成从播控、传输、终端管理、客服等完整的业务支撑域，不仅支持现有业务发展，也支撑未来的业务拓展。</a:t>
            </a:r>
            <a:endParaRPr lang="en-US" altLang="zh-CN" sz="1400" dirty="0" smtClean="0"/>
          </a:p>
          <a:p>
            <a:pPr algn="just">
              <a:lnSpc>
                <a:spcPct val="150000"/>
              </a:lnSpc>
              <a:defRPr/>
            </a:pPr>
            <a:endParaRPr lang="zh-CN" altLang="en-US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531" y="1043444"/>
            <a:ext cx="119514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市场需求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987660"/>
            <a:ext cx="119514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同业情况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8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52114" y="6472462"/>
            <a:ext cx="370106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fld id="{D393EB73-566E-49FC-8F68-6EF31FA7A44F}" type="slidenum">
              <a:rPr lang="zh-CN" altLang="en-US" b="1" smtClean="0">
                <a:solidFill>
                  <a:srgbClr val="898989"/>
                </a:solidFill>
              </a:rPr>
              <a:pPr algn="ctr" eaLnBrk="1" hangingPunct="1">
                <a:buFont typeface="Arial" charset="0"/>
                <a:buNone/>
              </a:pPr>
              <a:t>4</a:t>
            </a:fld>
            <a:endParaRPr lang="zh-CN" altLang="en-US" sz="1800" b="1" dirty="0" smtClean="0"/>
          </a:p>
        </p:txBody>
      </p:sp>
      <p:pic>
        <p:nvPicPr>
          <p:cNvPr id="13" name="Picture 55" descr="TextEd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95971" cy="129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867178" y="1701151"/>
            <a:ext cx="3649038" cy="5857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564" tIns="44782" rIns="89564" bIns="44782" anchor="ctr"/>
          <a:lstStyle/>
          <a:p>
            <a:pPr eaLnBrk="0" hangingPunct="0"/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建设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1993962" y="1701151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en-US" altLang="zh-CN" sz="2800" kern="0" dirty="0">
                <a:solidFill>
                  <a:srgbClr val="808080"/>
                </a:solidFill>
                <a:latin typeface="Verdana" pitchFamily="34" charset="0"/>
                <a:ea typeface="黑体"/>
              </a:rPr>
              <a:t>1</a:t>
            </a:r>
            <a:endParaRPr lang="zh-CN" altLang="en-US" sz="2800" kern="0" dirty="0">
              <a:solidFill>
                <a:srgbClr val="80808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1993962" y="3476790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800" kern="0" dirty="0" smtClean="0">
                <a:solidFill>
                  <a:srgbClr val="808080"/>
                </a:solidFill>
                <a:latin typeface="Verdana" pitchFamily="34" charset="0"/>
                <a:ea typeface="黑体"/>
              </a:rPr>
              <a:t>3</a:t>
            </a:r>
            <a:endParaRPr lang="zh-CN" altLang="en-US" sz="2800" kern="0" dirty="0">
              <a:solidFill>
                <a:srgbClr val="80808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2867178" y="4427422"/>
            <a:ext cx="3591280" cy="5857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564" tIns="44782" rIns="89564" bIns="44782" anchor="ctr"/>
          <a:lstStyle/>
          <a:p>
            <a:pPr eaLnBrk="0" hangingPunct="0"/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决策内容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1993962" y="4427422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800" kern="0" dirty="0" smtClean="0">
                <a:solidFill>
                  <a:srgbClr val="808080"/>
                </a:solidFill>
                <a:latin typeface="Verdana" pitchFamily="34" charset="0"/>
                <a:ea typeface="黑体"/>
              </a:rPr>
              <a:t>4</a:t>
            </a:r>
            <a:endParaRPr lang="zh-CN" altLang="en-US" sz="2800" kern="0" dirty="0">
              <a:solidFill>
                <a:srgbClr val="80808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2867178" y="2598159"/>
            <a:ext cx="3649038" cy="58575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建设方案</a:t>
            </a: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1993962" y="2598159"/>
            <a:ext cx="730340" cy="58575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黑体" pitchFamily="2" charset="-122"/>
              </a:rPr>
              <a:t>2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2867178" y="3476790"/>
            <a:ext cx="3649038" cy="5857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564" tIns="44782" rIns="89564" bIns="44782" anchor="ctr"/>
          <a:lstStyle/>
          <a:p>
            <a:pPr eaLnBrk="0" hangingPunct="0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采购方案</a:t>
            </a:r>
          </a:p>
        </p:txBody>
      </p:sp>
    </p:spTree>
    <p:extLst>
      <p:ext uri="{BB962C8B-B14F-4D97-AF65-F5344CB8AC3E}">
        <p14:creationId xmlns:p14="http://schemas.microsoft.com/office/powerpoint/2010/main" val="7496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建设方案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0785" y="6226893"/>
            <a:ext cx="8271744" cy="6020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1877" y="1055271"/>
            <a:ext cx="8700247" cy="1400444"/>
          </a:xfrm>
          <a:prstGeom prst="roundRect">
            <a:avLst>
              <a:gd name="adj" fmla="val 4341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建设目标</a:t>
            </a:r>
            <a:endParaRPr lang="en-US" altLang="zh-CN" b="1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协助新疆移动运营商构建</a:t>
            </a:r>
            <a:r>
              <a:rPr lang="en-US" altLang="zh-CN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IPTV</a:t>
            </a:r>
            <a:r>
              <a:rPr lang="zh-CN" altLang="en-US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增值业务生态环境，为合作伙伴提供电视增值业务代计费、代扣费能力，为</a:t>
            </a:r>
            <a:r>
              <a:rPr lang="en-US" altLang="zh-CN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IPTV</a:t>
            </a:r>
            <a:r>
              <a:rPr lang="zh-CN" altLang="en-US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增值业务健康、快速发展提供保障</a:t>
            </a:r>
            <a:endParaRPr lang="en-US" altLang="zh-CN" b="1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86937" y="3165912"/>
            <a:ext cx="4849538" cy="254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24553" y="3596971"/>
            <a:ext cx="173797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移动业务支撑系统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BOSS/CRM/…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4552" y="4510153"/>
            <a:ext cx="177805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互联网支付平台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（微信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支付宝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/…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785" y="3564920"/>
            <a:ext cx="902811" cy="1526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1">
            <a:no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合作伙伴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业务系统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88440" y="3570468"/>
            <a:ext cx="803860" cy="1659772"/>
          </a:xfrm>
          <a:prstGeom prst="roundRect">
            <a:avLst>
              <a:gd name="adj" fmla="val 460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60730" y="36781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快速集成</a:t>
            </a:r>
            <a:endParaRPr lang="zh-CN" altLang="en-US" sz="1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8315" y="4097395"/>
            <a:ext cx="801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H5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SDK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757947" y="3537210"/>
            <a:ext cx="616650" cy="1706883"/>
          </a:xfrm>
          <a:prstGeom prst="roundRect">
            <a:avLst>
              <a:gd name="adj" fmla="val 460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69662" y="3985486"/>
            <a:ext cx="696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业务</a:t>
            </a:r>
            <a:r>
              <a:rPr lang="zh-CN" altLang="en-US" sz="1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支撑系统对接</a:t>
            </a:r>
          </a:p>
        </p:txBody>
      </p:sp>
      <p:sp>
        <p:nvSpPr>
          <p:cNvPr id="14" name="矩形 13"/>
          <p:cNvSpPr/>
          <p:nvPr/>
        </p:nvSpPr>
        <p:spPr>
          <a:xfrm>
            <a:off x="2663541" y="4093687"/>
            <a:ext cx="3002388" cy="1136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27323" y="412211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端到端的计费能力</a:t>
            </a:r>
            <a:endParaRPr lang="zh-CN" altLang="en-US" sz="1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54197" y="4863769"/>
            <a:ext cx="2322470" cy="2853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计费基础数据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54197" y="4483649"/>
            <a:ext cx="62781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点播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5818" y="4482115"/>
            <a:ext cx="62781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包月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11992" y="4485162"/>
            <a:ext cx="86467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结算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37953" y="4457475"/>
            <a:ext cx="481445" cy="69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06621" y="44169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支付方式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37953" y="4670988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050" i="1" dirty="0" smtClean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话费</a:t>
            </a:r>
            <a:endParaRPr lang="en-US" altLang="zh-CN" sz="1050" i="1" dirty="0" smtClean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050" i="1" dirty="0" smtClean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微信</a:t>
            </a:r>
            <a:endParaRPr lang="en-US" altLang="zh-CN" sz="1050" i="1" dirty="0" smtClean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050" i="1" dirty="0" smtClean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支付宝</a:t>
            </a:r>
            <a:endParaRPr lang="zh-CN" altLang="en-US" sz="1050" i="1" dirty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788439" y="5276882"/>
            <a:ext cx="4586157" cy="386499"/>
          </a:xfrm>
          <a:prstGeom prst="roundRect">
            <a:avLst>
              <a:gd name="adj" fmla="val 460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283149" y="531242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用户付费界面交互</a:t>
            </a:r>
            <a:endParaRPr lang="zh-CN" altLang="en-US" sz="1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4433" y="3553838"/>
            <a:ext cx="1429195" cy="4382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735674" y="364103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计费统计报表</a:t>
            </a:r>
            <a:endParaRPr lang="zh-CN" altLang="en-US" sz="1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39354" y="316984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新疆</a:t>
            </a:r>
            <a:r>
              <a:rPr lang="en-US" altLang="zh-CN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IPTV</a:t>
            </a:r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增值业务计费解决方案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75523" y="3553067"/>
            <a:ext cx="1490406" cy="4382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302094" y="363972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计费监控服务</a:t>
            </a:r>
            <a:endParaRPr lang="zh-CN" altLang="en-US" sz="1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左右箭头 29"/>
          <p:cNvSpPr/>
          <p:nvPr/>
        </p:nvSpPr>
        <p:spPr>
          <a:xfrm>
            <a:off x="1334577" y="4270633"/>
            <a:ext cx="329142" cy="213532"/>
          </a:xfrm>
          <a:prstGeom prst="left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左右箭头 30"/>
          <p:cNvSpPr/>
          <p:nvPr/>
        </p:nvSpPr>
        <p:spPr>
          <a:xfrm>
            <a:off x="6576839" y="3818824"/>
            <a:ext cx="329142" cy="213532"/>
          </a:xfrm>
          <a:prstGeom prst="left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6573134" y="4727447"/>
            <a:ext cx="329142" cy="213532"/>
          </a:xfrm>
          <a:prstGeom prst="left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95" y="5735591"/>
            <a:ext cx="259335" cy="35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68" y="5783358"/>
            <a:ext cx="259335" cy="35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69" y="5767523"/>
            <a:ext cx="259335" cy="35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文本框 36"/>
          <p:cNvSpPr txBox="1"/>
          <p:nvPr/>
        </p:nvSpPr>
        <p:spPr>
          <a:xfrm>
            <a:off x="4302094" y="58236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最终用户</a:t>
            </a:r>
            <a:endParaRPr lang="zh-CN" altLang="en-US" sz="1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5" y="2544546"/>
            <a:ext cx="628992" cy="551910"/>
          </a:xfrm>
          <a:prstGeom prst="rect">
            <a:avLst/>
          </a:prstGeom>
        </p:spPr>
      </p:pic>
      <p:sp>
        <p:nvSpPr>
          <p:cNvPr id="38" name="文本框 38"/>
          <p:cNvSpPr txBox="1"/>
          <p:nvPr/>
        </p:nvSpPr>
        <p:spPr>
          <a:xfrm>
            <a:off x="3444193" y="27376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运营人员</a:t>
            </a:r>
            <a:endParaRPr lang="zh-CN" altLang="en-US" sz="1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文本框 2"/>
          <p:cNvSpPr txBox="1"/>
          <p:nvPr/>
        </p:nvSpPr>
        <p:spPr>
          <a:xfrm>
            <a:off x="709764" y="6298050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无缝对接运营商业务支撑系统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05640" y="6310386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支持互联网支付方式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168516" y="6300750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优质的用户付费体验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161765" y="6287498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快速集成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13594" y="6545916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高准确性、稳定性、容错机制、漏洞预防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90850" y="6552862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计费运营统计支撑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321245" y="653324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客服支持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19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对接新疆移动业务支撑系统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67267" y="1412565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IPTV</a:t>
            </a:r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增值业务计费模型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8153" y="2279191"/>
            <a:ext cx="1649917" cy="1194555"/>
            <a:chOff x="2637" y="562947"/>
            <a:chExt cx="1152984" cy="691790"/>
          </a:xfrm>
        </p:grpSpPr>
        <p:sp>
          <p:nvSpPr>
            <p:cNvPr id="49" name="圆角矩形 48"/>
            <p:cNvSpPr/>
            <p:nvPr/>
          </p:nvSpPr>
          <p:spPr>
            <a:xfrm>
              <a:off x="2637" y="562947"/>
              <a:ext cx="1152984" cy="691790"/>
            </a:xfrm>
            <a:prstGeom prst="roundRect">
              <a:avLst>
                <a:gd name="adj" fmla="val 10000"/>
              </a:avLst>
            </a:prstGeom>
            <a:solidFill>
              <a:srgbClr val="00598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圆角矩形 4"/>
            <p:cNvSpPr/>
            <p:nvPr/>
          </p:nvSpPr>
          <p:spPr>
            <a:xfrm>
              <a:off x="22899" y="583209"/>
              <a:ext cx="1112460" cy="651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7630" tIns="87630" rIns="87630" bIns="87630" numCol="1" spcCol="1270" anchor="ctr" anchorCtr="0">
              <a:no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1022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6" name="文本框 10"/>
          <p:cNvSpPr txBox="1"/>
          <p:nvPr/>
        </p:nvSpPr>
        <p:spPr>
          <a:xfrm>
            <a:off x="582365" y="2220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合作伙伴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483181" y="2632615"/>
            <a:ext cx="126188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内容合作伙伴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489809" y="3023551"/>
            <a:ext cx="126188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渠道合作伙伴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037842" y="2564674"/>
            <a:ext cx="530087" cy="6987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633686" y="2279191"/>
            <a:ext cx="1649917" cy="1194555"/>
            <a:chOff x="2637" y="562947"/>
            <a:chExt cx="1152984" cy="691790"/>
          </a:xfrm>
        </p:grpSpPr>
        <p:sp>
          <p:nvSpPr>
            <p:cNvPr id="47" name="圆角矩形 46"/>
            <p:cNvSpPr/>
            <p:nvPr/>
          </p:nvSpPr>
          <p:spPr>
            <a:xfrm>
              <a:off x="2637" y="562947"/>
              <a:ext cx="1152984" cy="691790"/>
            </a:xfrm>
            <a:prstGeom prst="roundRect">
              <a:avLst>
                <a:gd name="adj" fmla="val 10000"/>
              </a:avLst>
            </a:prstGeom>
            <a:solidFill>
              <a:srgbClr val="00598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圆角矩形 4"/>
            <p:cNvSpPr/>
            <p:nvPr/>
          </p:nvSpPr>
          <p:spPr>
            <a:xfrm>
              <a:off x="22899" y="583209"/>
              <a:ext cx="1112460" cy="651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7630" tIns="87630" rIns="87630" bIns="87630" numCol="1" spcCol="1270" anchor="ctr" anchorCtr="0">
              <a:no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1022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11" name="文本框 17"/>
          <p:cNvSpPr txBox="1"/>
          <p:nvPr/>
        </p:nvSpPr>
        <p:spPr>
          <a:xfrm>
            <a:off x="3007238" y="259924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359620" y="2527111"/>
            <a:ext cx="530087" cy="6987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931397" y="2256515"/>
            <a:ext cx="1649917" cy="1194555"/>
            <a:chOff x="2637" y="562947"/>
            <a:chExt cx="1152984" cy="691790"/>
          </a:xfrm>
        </p:grpSpPr>
        <p:sp>
          <p:nvSpPr>
            <p:cNvPr id="45" name="圆角矩形 44"/>
            <p:cNvSpPr/>
            <p:nvPr/>
          </p:nvSpPr>
          <p:spPr>
            <a:xfrm>
              <a:off x="2637" y="562947"/>
              <a:ext cx="1152984" cy="691790"/>
            </a:xfrm>
            <a:prstGeom prst="roundRect">
              <a:avLst>
                <a:gd name="adj" fmla="val 10000"/>
              </a:avLst>
            </a:prstGeom>
            <a:solidFill>
              <a:srgbClr val="00598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圆角矩形 4"/>
            <p:cNvSpPr/>
            <p:nvPr/>
          </p:nvSpPr>
          <p:spPr>
            <a:xfrm>
              <a:off x="22899" y="583209"/>
              <a:ext cx="1112460" cy="651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7630" tIns="87630" rIns="87630" bIns="87630" numCol="1" spcCol="1270" anchor="ctr" anchorCtr="0">
              <a:no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1022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14" name="文本框 24"/>
          <p:cNvSpPr txBox="1"/>
          <p:nvPr/>
        </p:nvSpPr>
        <p:spPr>
          <a:xfrm>
            <a:off x="5318201" y="26061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产品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681340" y="2527111"/>
            <a:ext cx="530087" cy="6987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319938" y="2263578"/>
            <a:ext cx="1649917" cy="1194555"/>
            <a:chOff x="2637" y="562947"/>
            <a:chExt cx="1152984" cy="691790"/>
          </a:xfrm>
        </p:grpSpPr>
        <p:sp>
          <p:nvSpPr>
            <p:cNvPr id="43" name="圆角矩形 42"/>
            <p:cNvSpPr/>
            <p:nvPr/>
          </p:nvSpPr>
          <p:spPr>
            <a:xfrm>
              <a:off x="2637" y="562947"/>
              <a:ext cx="1152984" cy="691790"/>
            </a:xfrm>
            <a:prstGeom prst="roundRect">
              <a:avLst>
                <a:gd name="adj" fmla="val 10000"/>
              </a:avLst>
            </a:prstGeom>
            <a:solidFill>
              <a:srgbClr val="00598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圆角矩形 4"/>
            <p:cNvSpPr/>
            <p:nvPr/>
          </p:nvSpPr>
          <p:spPr>
            <a:xfrm>
              <a:off x="22899" y="583209"/>
              <a:ext cx="1112460" cy="651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7630" tIns="87630" rIns="87630" bIns="87630" numCol="1" spcCol="1270" anchor="ctr" anchorCtr="0">
              <a:no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1022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17" name="文本框 29"/>
          <p:cNvSpPr txBox="1"/>
          <p:nvPr/>
        </p:nvSpPr>
        <p:spPr>
          <a:xfrm>
            <a:off x="7362604" y="258011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计费代码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8782" y="1927669"/>
            <a:ext cx="8784779" cy="169440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8781" y="3714839"/>
            <a:ext cx="8784780" cy="11697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文本框 32"/>
          <p:cNvSpPr txBox="1"/>
          <p:nvPr/>
        </p:nvSpPr>
        <p:spPr>
          <a:xfrm>
            <a:off x="198782" y="19179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计费数据模型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33"/>
          <p:cNvSpPr txBox="1"/>
          <p:nvPr/>
        </p:nvSpPr>
        <p:spPr>
          <a:xfrm>
            <a:off x="237809" y="371483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计费类型模型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27148" y="4053393"/>
            <a:ext cx="3078660" cy="736259"/>
          </a:xfrm>
          <a:prstGeom prst="roundRect">
            <a:avLst>
              <a:gd name="adj" fmla="val 10000"/>
            </a:avLst>
          </a:prstGeom>
          <a:solidFill>
            <a:srgbClr val="005982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35"/>
          <p:cNvSpPr txBox="1"/>
          <p:nvPr/>
        </p:nvSpPr>
        <p:spPr>
          <a:xfrm>
            <a:off x="1145749" y="39984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包月（续包月）</a:t>
            </a:r>
            <a:endParaRPr lang="zh-CN" altLang="en-US" sz="2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36"/>
          <p:cNvSpPr txBox="1"/>
          <p:nvPr/>
        </p:nvSpPr>
        <p:spPr>
          <a:xfrm>
            <a:off x="436995" y="4408221"/>
            <a:ext cx="121658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正向购买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37"/>
          <p:cNvSpPr txBox="1"/>
          <p:nvPr/>
        </p:nvSpPr>
        <p:spPr>
          <a:xfrm>
            <a:off x="2025393" y="4399836"/>
            <a:ext cx="121658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反向购买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472507" y="4055022"/>
            <a:ext cx="2662640" cy="736259"/>
          </a:xfrm>
          <a:prstGeom prst="roundRect">
            <a:avLst>
              <a:gd name="adj" fmla="val 10000"/>
            </a:avLst>
          </a:prstGeom>
          <a:solidFill>
            <a:srgbClr val="005982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199233" y="4059297"/>
            <a:ext cx="2662640" cy="736259"/>
          </a:xfrm>
          <a:prstGeom prst="roundRect">
            <a:avLst>
              <a:gd name="adj" fmla="val 10000"/>
            </a:avLst>
          </a:prstGeom>
          <a:solidFill>
            <a:srgbClr val="005982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" name="文本框 40"/>
          <p:cNvSpPr txBox="1"/>
          <p:nvPr/>
        </p:nvSpPr>
        <p:spPr>
          <a:xfrm>
            <a:off x="4373646" y="420179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点播</a:t>
            </a:r>
            <a:endParaRPr lang="zh-CN" altLang="en-US" sz="2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文本框 41"/>
          <p:cNvSpPr txBox="1"/>
          <p:nvPr/>
        </p:nvSpPr>
        <p:spPr>
          <a:xfrm>
            <a:off x="6842709" y="419850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点播（包月）</a:t>
            </a:r>
            <a:endParaRPr lang="zh-CN" altLang="en-US" sz="2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6017" y="1412565"/>
            <a:ext cx="8931966" cy="3604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22787" y="648231"/>
            <a:ext cx="8700247" cy="658323"/>
          </a:xfrm>
          <a:prstGeom prst="roundRect">
            <a:avLst>
              <a:gd name="adj" fmla="val 4341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对接新疆移动现有业务支撑系统（</a:t>
            </a:r>
            <a:r>
              <a:rPr lang="en-US" altLang="zh-CN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BOSS/CRM</a:t>
            </a:r>
            <a:r>
              <a:rPr lang="zh-CN" altLang="en-US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），实现话费支付和计费支撑</a:t>
            </a:r>
            <a:endParaRPr lang="en-US" altLang="zh-CN" b="1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44"/>
          <p:cNvSpPr txBox="1"/>
          <p:nvPr/>
        </p:nvSpPr>
        <p:spPr>
          <a:xfrm>
            <a:off x="926925" y="5525094"/>
            <a:ext cx="180049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计费局数据管理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45"/>
          <p:cNvSpPr txBox="1"/>
          <p:nvPr/>
        </p:nvSpPr>
        <p:spPr>
          <a:xfrm>
            <a:off x="3626290" y="5299946"/>
            <a:ext cx="15696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业务订购退订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文本框 46"/>
          <p:cNvSpPr txBox="1"/>
          <p:nvPr/>
        </p:nvSpPr>
        <p:spPr>
          <a:xfrm>
            <a:off x="3639198" y="5806874"/>
            <a:ext cx="15696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业务点播支付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框 47"/>
          <p:cNvSpPr txBox="1"/>
          <p:nvPr/>
        </p:nvSpPr>
        <p:spPr>
          <a:xfrm>
            <a:off x="6300544" y="5272206"/>
            <a:ext cx="15696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订购关系同步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框 48"/>
          <p:cNvSpPr txBox="1"/>
          <p:nvPr/>
        </p:nvSpPr>
        <p:spPr>
          <a:xfrm>
            <a:off x="6300544" y="5774952"/>
            <a:ext cx="15696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点播话单处理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1383" y="5202691"/>
            <a:ext cx="2219110" cy="10000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290825" y="5209750"/>
            <a:ext cx="2219110" cy="10000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958438" y="5198316"/>
            <a:ext cx="2219110" cy="10000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1562154" y="5047059"/>
            <a:ext cx="356776" cy="2528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4267887" y="5027245"/>
            <a:ext cx="356776" cy="2528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7005828" y="5015084"/>
            <a:ext cx="356776" cy="2528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188640"/>
            <a:ext cx="8229600" cy="62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建设方案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支持互联网计费方式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4160" y="983281"/>
            <a:ext cx="8700247" cy="658323"/>
          </a:xfrm>
          <a:prstGeom prst="roundRect">
            <a:avLst>
              <a:gd name="adj" fmla="val 4341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通过与互联网支付平台对接，支持用户使用微信、支付宝互联网支付方式进行支付</a:t>
            </a:r>
            <a:endParaRPr lang="en-US" altLang="zh-CN" b="1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 descr="C:\Users\ADMINI~1\AppData\Local\Temp\WeChat Files\186682527761136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52" y="2039168"/>
            <a:ext cx="4823764" cy="25179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969539" y="466099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话费支付</a:t>
            </a:r>
            <a:endParaRPr lang="zh-CN" altLang="en-US" sz="16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56015" y="2779186"/>
            <a:ext cx="1198439" cy="254652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181231" y="2818942"/>
            <a:ext cx="1126438" cy="254652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41748" y="466099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扫码支付</a:t>
            </a:r>
            <a:endParaRPr lang="zh-CN" altLang="en-US" sz="16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02199" y="2818942"/>
            <a:ext cx="1126438" cy="254652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62716" y="46441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微信支付</a:t>
            </a:r>
            <a:endParaRPr lang="zh-CN" altLang="en-US" sz="16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1318" y="189812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计费模型扩展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85824" y="2728283"/>
            <a:ext cx="1107996" cy="369332"/>
          </a:xfrm>
          <a:prstGeom prst="rect">
            <a:avLst/>
          </a:prstGeom>
          <a:solidFill>
            <a:srgbClr val="005982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合作伙伴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5824" y="3272894"/>
            <a:ext cx="2895270" cy="369332"/>
          </a:xfrm>
          <a:prstGeom prst="rect">
            <a:avLst/>
          </a:prstGeom>
          <a:solidFill>
            <a:srgbClr val="005982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wrap="none" rtlCol="0">
            <a:no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3888" y="3817505"/>
            <a:ext cx="2887205" cy="369332"/>
          </a:xfrm>
          <a:prstGeom prst="rect">
            <a:avLst/>
          </a:prstGeom>
          <a:solidFill>
            <a:srgbClr val="005982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wrap="none" rtlCol="0">
            <a:no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产品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85824" y="4379808"/>
            <a:ext cx="1107996" cy="369332"/>
          </a:xfrm>
          <a:prstGeom prst="rect">
            <a:avLst/>
          </a:prstGeom>
          <a:solidFill>
            <a:srgbClr val="005982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wrap="none" rtlCol="0">
            <a:no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计费代码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587042" y="2436735"/>
            <a:ext cx="1457739" cy="2743201"/>
          </a:xfrm>
          <a:prstGeom prst="roundRect">
            <a:avLst>
              <a:gd name="adj" fmla="val 6667"/>
            </a:avLst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888417" y="48875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话费支付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73098" y="2728283"/>
            <a:ext cx="1107996" cy="36933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</a:ln>
          <a:effectLst/>
        </p:spPr>
        <p:txBody>
          <a:bodyPr wrap="none" rtlCol="0">
            <a:no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商户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21"/>
          <p:cNvSpPr txBox="1"/>
          <p:nvPr/>
        </p:nvSpPr>
        <p:spPr>
          <a:xfrm>
            <a:off x="7573098" y="4379808"/>
            <a:ext cx="1107996" cy="36933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</a:ln>
          <a:effectLst/>
        </p:spPr>
        <p:txBody>
          <a:bodyPr wrap="none" rtlCol="0">
            <a:no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dirty="0"/>
              <a:t>产品价格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374316" y="2436735"/>
            <a:ext cx="1457739" cy="2743201"/>
          </a:xfrm>
          <a:prstGeom prst="roundRect">
            <a:avLst>
              <a:gd name="adj" fmla="val 6667"/>
            </a:avLst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文本框 23"/>
          <p:cNvSpPr txBox="1"/>
          <p:nvPr/>
        </p:nvSpPr>
        <p:spPr>
          <a:xfrm>
            <a:off x="7675691" y="48875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扫码支付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6949706" y="2791410"/>
            <a:ext cx="558901" cy="2430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6954833" y="4428171"/>
            <a:ext cx="558901" cy="2430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14763" y="1891290"/>
            <a:ext cx="3525078" cy="363319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4160" y="1891289"/>
            <a:ext cx="5045832" cy="363319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文本框 29"/>
          <p:cNvSpPr txBox="1"/>
          <p:nvPr/>
        </p:nvSpPr>
        <p:spPr>
          <a:xfrm>
            <a:off x="451635" y="5816036"/>
            <a:ext cx="7449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i="1" dirty="0" smtClean="0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支持支付折扣功能（扫码支付价格低于话费支付价格，已提升扫码支付比例）</a:t>
            </a:r>
            <a:endParaRPr lang="en-US" altLang="zh-CN" sz="1600" b="1" i="1" dirty="0" smtClean="0">
              <a:solidFill>
                <a:srgbClr val="0020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i="1" dirty="0" smtClean="0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扫码支付仅针对点播业务</a:t>
            </a:r>
            <a:endParaRPr lang="zh-CN" altLang="en-US" sz="1600" b="1" i="1" dirty="0">
              <a:solidFill>
                <a:srgbClr val="0020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5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建设方案</a:t>
            </a:r>
            <a:r>
              <a:rPr lang="en-US" altLang="zh-CN" dirty="0" smtClean="0"/>
              <a:t>-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提供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优质的用户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付费交互体验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1877" y="986617"/>
            <a:ext cx="8700247" cy="658323"/>
          </a:xfrm>
          <a:prstGeom prst="roundRect">
            <a:avLst>
              <a:gd name="adj" fmla="val 4341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基于电视屏幕使用场景，结合手机使用，为用户提供优质的付费交互体验</a:t>
            </a:r>
            <a:endParaRPr lang="en-US" altLang="zh-CN" b="1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 descr="C:\Users\ADMINI~1\AppData\Local\Temp\WeChat Files\186682527761136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6" y="1815114"/>
            <a:ext cx="3975625" cy="21998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6926" y="4593563"/>
            <a:ext cx="2329170" cy="141134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980337" y="601118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输入验证码确认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387" y="4461042"/>
            <a:ext cx="1258954" cy="1656162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>
            <a:off x="3604561" y="60638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答题确认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46951" y="1894626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运营人员根据运营需求可动态设置用户付费体验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1" name="直接箭头连接符 10"/>
          <p:cNvCxnSpPr>
            <a:endCxn id="6" idx="0"/>
          </p:cNvCxnSpPr>
          <p:nvPr/>
        </p:nvCxnSpPr>
        <p:spPr>
          <a:xfrm>
            <a:off x="1521511" y="4109843"/>
            <a:ext cx="0" cy="483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86096" y="4109843"/>
            <a:ext cx="0" cy="212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86096" y="4321878"/>
            <a:ext cx="13096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95698" y="4321878"/>
            <a:ext cx="0" cy="16234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50" y="2575283"/>
            <a:ext cx="3485323" cy="13285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137" y="4500176"/>
            <a:ext cx="2902949" cy="1504727"/>
          </a:xfrm>
          <a:prstGeom prst="rect">
            <a:avLst/>
          </a:prstGeom>
        </p:spPr>
      </p:pic>
      <p:sp>
        <p:nvSpPr>
          <p:cNvPr id="17" name="文本框 23"/>
          <p:cNvSpPr txBox="1"/>
          <p:nvPr/>
        </p:nvSpPr>
        <p:spPr>
          <a:xfrm>
            <a:off x="6388216" y="60623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弹窗确认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32551" y="3752034"/>
            <a:ext cx="583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915646" y="3752034"/>
            <a:ext cx="0" cy="569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915646" y="4321878"/>
            <a:ext cx="2073965" cy="3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6" idx="0"/>
          </p:cNvCxnSpPr>
          <p:nvPr/>
        </p:nvCxnSpPr>
        <p:spPr>
          <a:xfrm flipH="1">
            <a:off x="6989612" y="4336805"/>
            <a:ext cx="1077" cy="1633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左箭头 21"/>
          <p:cNvSpPr/>
          <p:nvPr/>
        </p:nvSpPr>
        <p:spPr>
          <a:xfrm>
            <a:off x="4558749" y="2883878"/>
            <a:ext cx="410817" cy="4394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37"/>
          <p:cNvSpPr txBox="1"/>
          <p:nvPr/>
        </p:nvSpPr>
        <p:spPr>
          <a:xfrm>
            <a:off x="967085" y="6428976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i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支持根据业务配置、家长控制、黑</a:t>
            </a:r>
            <a:r>
              <a:rPr lang="en-US" altLang="zh-CN" b="1" i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b="1" i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灰名单等多种付费交互场景</a:t>
            </a:r>
            <a:endParaRPr lang="zh-CN" altLang="en-US" b="1" i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合作伙伴快速集成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048" y="989040"/>
            <a:ext cx="8873903" cy="1198643"/>
          </a:xfrm>
          <a:prstGeom prst="roundRect">
            <a:avLst>
              <a:gd name="adj" fmla="val 552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099" y="983828"/>
            <a:ext cx="59119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为合作伙伴提供多种计费能力集成手段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9884" y="1301859"/>
            <a:ext cx="971445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lvl="1"/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多种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的计费能力集成方案（</a:t>
            </a:r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H5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方式、</a:t>
            </a:r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API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方式、</a:t>
            </a:r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SDK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方式）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便捷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的计费集成指导帮助系统（接入指导文档、代码示例、模拟环境、自助接入）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完备的计费集成管理手段（计费能力使用授权（鉴权）、计费调用方式授权（鉴权）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3246" y="2488377"/>
            <a:ext cx="8013792" cy="26958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58282" y="2559078"/>
            <a:ext cx="2149101" cy="24651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5358" y="2580104"/>
            <a:ext cx="2149101" cy="24651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1301757" y="2551442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付费收银台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6525321" y="2799620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H5</a:t>
            </a:r>
            <a:r>
              <a:rPr lang="zh-CN" altLang="en-US" sz="2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方式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389012" y="2587756"/>
            <a:ext cx="2443655" cy="246691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4778" y="5509017"/>
            <a:ext cx="8192121" cy="95784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9548" y="5703350"/>
            <a:ext cx="234342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0" lang="zh-CN" altLang="en-US" sz="16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新疆移动</a:t>
            </a:r>
            <a:r>
              <a:rPr kumimoji="0" lang="en-US" altLang="zh-CN" sz="16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IPTV</a:t>
            </a:r>
            <a:r>
              <a:rPr kumimoji="0" lang="zh-CN" altLang="en-US" sz="16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增值业务计费支撑</a:t>
            </a:r>
            <a:endParaRPr lang="zh-CN" altLang="en-US" sz="1600" b="1" dirty="0"/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3161269" y="5527030"/>
            <a:ext cx="2303463" cy="738187"/>
            <a:chOff x="1487" y="1392"/>
            <a:chExt cx="1248" cy="570"/>
          </a:xfrm>
        </p:grpSpPr>
        <p:sp>
          <p:nvSpPr>
            <p:cNvPr id="28" name="AutoShape 8"/>
            <p:cNvSpPr>
              <a:spLocks noChangeArrowheads="1"/>
            </p:cNvSpPr>
            <p:nvPr/>
          </p:nvSpPr>
          <p:spPr bwMode="auto">
            <a:xfrm>
              <a:off x="1487" y="1521"/>
              <a:ext cx="1248" cy="441"/>
            </a:xfrm>
            <a:prstGeom prst="parallelogram">
              <a:avLst>
                <a:gd name="adj" fmla="val 78691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 latinLnBrk="0">
                <a:defRPr/>
              </a:pPr>
              <a:endParaRPr lang="zh-CN" altLang="en-US" b="0">
                <a:solidFill>
                  <a:schemeClr val="tx1"/>
                </a:solidFill>
                <a:ea typeface="华文细黑" pitchFamily="2" charset="-122"/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1680" y="1739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1807" y="1632"/>
              <a:ext cx="6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 flipV="1">
              <a:off x="2064" y="1628"/>
              <a:ext cx="5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2" name="Group 12"/>
            <p:cNvGrpSpPr>
              <a:grpSpLocks/>
            </p:cNvGrpSpPr>
            <p:nvPr/>
          </p:nvGrpSpPr>
          <p:grpSpPr bwMode="auto">
            <a:xfrm>
              <a:off x="1776" y="1473"/>
              <a:ext cx="166" cy="216"/>
              <a:chOff x="2976" y="3264"/>
              <a:chExt cx="720" cy="577"/>
            </a:xfrm>
          </p:grpSpPr>
          <p:grpSp>
            <p:nvGrpSpPr>
              <p:cNvPr id="55" name="Group 13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71" name="Oval 1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72" name="Oval 1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56" name="Group 16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69" name="Oval 1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70" name="Oval 1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57" name="Group 19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67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68" name="Oval 2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58" name="Group 22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65" name="Oval 2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66" name="Oval 2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59" name="Group 25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63" name="Oval 2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64" name="Oval 2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60" name="Group 28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61" name="Oval 29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62" name="Oval 30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  <p:grpSp>
          <p:nvGrpSpPr>
            <p:cNvPr id="33" name="Group 31"/>
            <p:cNvGrpSpPr>
              <a:grpSpLocks/>
            </p:cNvGrpSpPr>
            <p:nvPr/>
          </p:nvGrpSpPr>
          <p:grpSpPr bwMode="auto">
            <a:xfrm>
              <a:off x="2208" y="1392"/>
              <a:ext cx="385" cy="402"/>
              <a:chOff x="3960" y="12396"/>
              <a:chExt cx="614" cy="690"/>
            </a:xfrm>
          </p:grpSpPr>
          <p:pic>
            <p:nvPicPr>
              <p:cNvPr id="53" name="Picture 32" descr="server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6" y="12396"/>
                <a:ext cx="408" cy="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33" descr="PC Blu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" y="12710"/>
                <a:ext cx="368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" name="Group 34"/>
            <p:cNvGrpSpPr>
              <a:grpSpLocks/>
            </p:cNvGrpSpPr>
            <p:nvPr/>
          </p:nvGrpSpPr>
          <p:grpSpPr bwMode="auto">
            <a:xfrm>
              <a:off x="2013" y="1536"/>
              <a:ext cx="176" cy="208"/>
              <a:chOff x="432" y="3357"/>
              <a:chExt cx="435" cy="470"/>
            </a:xfrm>
          </p:grpSpPr>
          <p:grpSp>
            <p:nvGrpSpPr>
              <p:cNvPr id="35" name="Group 35"/>
              <p:cNvGrpSpPr>
                <a:grpSpLocks/>
              </p:cNvGrpSpPr>
              <p:nvPr/>
            </p:nvGrpSpPr>
            <p:grpSpPr bwMode="auto">
              <a:xfrm>
                <a:off x="432" y="3592"/>
                <a:ext cx="435" cy="235"/>
                <a:chOff x="430" y="276"/>
                <a:chExt cx="1497" cy="384"/>
              </a:xfrm>
            </p:grpSpPr>
            <p:sp>
              <p:nvSpPr>
                <p:cNvPr id="51" name="Oval 36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52" name="Oval 37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4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6" name="Group 38"/>
              <p:cNvGrpSpPr>
                <a:grpSpLocks/>
              </p:cNvGrpSpPr>
              <p:nvPr/>
            </p:nvGrpSpPr>
            <p:grpSpPr bwMode="auto">
              <a:xfrm>
                <a:off x="432" y="3540"/>
                <a:ext cx="435" cy="240"/>
                <a:chOff x="430" y="269"/>
                <a:chExt cx="1497" cy="391"/>
              </a:xfrm>
            </p:grpSpPr>
            <p:sp>
              <p:nvSpPr>
                <p:cNvPr id="49" name="Oval 39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50" name="Oval 40"/>
                <p:cNvSpPr>
                  <a:spLocks noChangeArrowheads="1"/>
                </p:cNvSpPr>
                <p:nvPr/>
              </p:nvSpPr>
              <p:spPr bwMode="auto">
                <a:xfrm>
                  <a:off x="430" y="269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7" name="Group 41"/>
              <p:cNvGrpSpPr>
                <a:grpSpLocks/>
              </p:cNvGrpSpPr>
              <p:nvPr/>
            </p:nvGrpSpPr>
            <p:grpSpPr bwMode="auto">
              <a:xfrm>
                <a:off x="432" y="3504"/>
                <a:ext cx="435" cy="229"/>
                <a:chOff x="430" y="287"/>
                <a:chExt cx="1497" cy="373"/>
              </a:xfrm>
            </p:grpSpPr>
            <p:sp>
              <p:nvSpPr>
                <p:cNvPr id="47" name="Oval 42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48" name="Oval 43"/>
                <p:cNvSpPr>
                  <a:spLocks noChangeArrowheads="1"/>
                </p:cNvSpPr>
                <p:nvPr/>
              </p:nvSpPr>
              <p:spPr bwMode="auto">
                <a:xfrm>
                  <a:off x="430" y="287"/>
                  <a:ext cx="1497" cy="31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8" name="Group 44"/>
              <p:cNvGrpSpPr>
                <a:grpSpLocks/>
              </p:cNvGrpSpPr>
              <p:nvPr/>
            </p:nvGrpSpPr>
            <p:grpSpPr bwMode="auto">
              <a:xfrm>
                <a:off x="432" y="3448"/>
                <a:ext cx="435" cy="235"/>
                <a:chOff x="430" y="276"/>
                <a:chExt cx="1497" cy="384"/>
              </a:xfrm>
            </p:grpSpPr>
            <p:sp>
              <p:nvSpPr>
                <p:cNvPr id="45" name="Oval 45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46" name="Oval 46"/>
                <p:cNvSpPr>
                  <a:spLocks noChangeArrowheads="1"/>
                </p:cNvSpPr>
                <p:nvPr/>
              </p:nvSpPr>
              <p:spPr bwMode="auto">
                <a:xfrm>
                  <a:off x="430" y="276"/>
                  <a:ext cx="1497" cy="35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39" name="Group 47"/>
              <p:cNvGrpSpPr>
                <a:grpSpLocks/>
              </p:cNvGrpSpPr>
              <p:nvPr/>
            </p:nvGrpSpPr>
            <p:grpSpPr bwMode="auto">
              <a:xfrm>
                <a:off x="432" y="3381"/>
                <a:ext cx="435" cy="255"/>
                <a:chOff x="430" y="244"/>
                <a:chExt cx="1497" cy="416"/>
              </a:xfrm>
            </p:grpSpPr>
            <p:sp>
              <p:nvSpPr>
                <p:cNvPr id="43" name="Oval 48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44" name="Oval 49"/>
                <p:cNvSpPr>
                  <a:spLocks noChangeArrowheads="1"/>
                </p:cNvSpPr>
                <p:nvPr/>
              </p:nvSpPr>
              <p:spPr bwMode="auto">
                <a:xfrm>
                  <a:off x="430" y="244"/>
                  <a:ext cx="1497" cy="37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40" name="Group 50"/>
              <p:cNvGrpSpPr>
                <a:grpSpLocks/>
              </p:cNvGrpSpPr>
              <p:nvPr/>
            </p:nvGrpSpPr>
            <p:grpSpPr bwMode="auto">
              <a:xfrm>
                <a:off x="432" y="3357"/>
                <a:ext cx="435" cy="231"/>
                <a:chOff x="430" y="283"/>
                <a:chExt cx="1497" cy="377"/>
              </a:xfrm>
            </p:grpSpPr>
            <p:sp>
              <p:nvSpPr>
                <p:cNvPr id="41" name="Oval 5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/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42" name="Oval 52"/>
                <p:cNvSpPr>
                  <a:spLocks noChangeArrowheads="1"/>
                </p:cNvSpPr>
                <p:nvPr/>
              </p:nvSpPr>
              <p:spPr bwMode="auto">
                <a:xfrm>
                  <a:off x="430" y="283"/>
                  <a:ext cx="1497" cy="3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defTabSz="457200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l" latinLnBrk="0">
                    <a:defRPr/>
                  </a:pPr>
                  <a:endParaRPr lang="zh-CN" altLang="en-US" b="0">
                    <a:solidFill>
                      <a:schemeClr val="tx1"/>
                    </a:solidFill>
                    <a:ea typeface="华文细黑" pitchFamily="2" charset="-122"/>
                  </a:endParaRPr>
                </a:p>
              </p:txBody>
            </p:sp>
          </p:grpSp>
        </p:grpSp>
      </p:grpSp>
      <p:sp>
        <p:nvSpPr>
          <p:cNvPr id="16" name="TextBox 59"/>
          <p:cNvSpPr txBox="1"/>
          <p:nvPr/>
        </p:nvSpPr>
        <p:spPr>
          <a:xfrm>
            <a:off x="5808147" y="571873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计费能力使用授权</a:t>
            </a:r>
          </a:p>
        </p:txBody>
      </p:sp>
      <p:sp>
        <p:nvSpPr>
          <p:cNvPr id="17" name="TextBox 64"/>
          <p:cNvSpPr txBox="1"/>
          <p:nvPr/>
        </p:nvSpPr>
        <p:spPr>
          <a:xfrm>
            <a:off x="5818651" y="5997267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计费调用方式授权</a:t>
            </a:r>
          </a:p>
        </p:txBody>
      </p:sp>
      <p:sp>
        <p:nvSpPr>
          <p:cNvPr id="18" name="上箭头 17"/>
          <p:cNvSpPr/>
          <p:nvPr/>
        </p:nvSpPr>
        <p:spPr>
          <a:xfrm>
            <a:off x="1768891" y="5282137"/>
            <a:ext cx="630620" cy="230832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6902515" y="5290671"/>
            <a:ext cx="630620" cy="230832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上箭头 19"/>
          <p:cNvSpPr/>
          <p:nvPr/>
        </p:nvSpPr>
        <p:spPr>
          <a:xfrm>
            <a:off x="4350379" y="5199157"/>
            <a:ext cx="630620" cy="230832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73"/>
          <p:cNvSpPr txBox="1"/>
          <p:nvPr/>
        </p:nvSpPr>
        <p:spPr>
          <a:xfrm>
            <a:off x="3432544" y="3331875"/>
            <a:ext cx="1909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计费接入指导说明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调用示例代码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计费接入模拟环境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自助接入辅组系统</a:t>
            </a:r>
          </a:p>
        </p:txBody>
      </p:sp>
      <p:pic>
        <p:nvPicPr>
          <p:cNvPr id="22" name="图片 21" descr="C:\Users\ADMINI~1\AppData\Local\Temp\WeChat Files\1866825277611364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3" y="2945397"/>
            <a:ext cx="1722755" cy="902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/>
          <p:cNvPicPr/>
          <p:nvPr/>
        </p:nvPicPr>
        <p:blipFill>
          <a:blip r:embed="rId5"/>
          <a:stretch>
            <a:fillRect/>
          </a:stretch>
        </p:blipFill>
        <p:spPr>
          <a:xfrm>
            <a:off x="1048844" y="3994781"/>
            <a:ext cx="1719584" cy="899877"/>
          </a:xfrm>
          <a:prstGeom prst="rect">
            <a:avLst/>
          </a:prstGeom>
        </p:spPr>
      </p:pic>
      <p:sp>
        <p:nvSpPr>
          <p:cNvPr id="24" name="TextBox 7"/>
          <p:cNvSpPr txBox="1"/>
          <p:nvPr/>
        </p:nvSpPr>
        <p:spPr>
          <a:xfrm>
            <a:off x="6525321" y="3524485"/>
            <a:ext cx="109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API</a:t>
            </a:r>
            <a:r>
              <a:rPr lang="zh-CN" altLang="en-US" sz="2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方式</a:t>
            </a:r>
          </a:p>
        </p:txBody>
      </p:sp>
      <p:sp>
        <p:nvSpPr>
          <p:cNvPr id="25" name="TextBox 7"/>
          <p:cNvSpPr txBox="1"/>
          <p:nvPr/>
        </p:nvSpPr>
        <p:spPr>
          <a:xfrm>
            <a:off x="6526530" y="4226669"/>
            <a:ext cx="1168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SDK</a:t>
            </a:r>
            <a:r>
              <a:rPr lang="zh-CN" altLang="en-US" sz="2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方式</a:t>
            </a:r>
          </a:p>
        </p:txBody>
      </p:sp>
      <p:sp>
        <p:nvSpPr>
          <p:cNvPr id="26" name="TextBox 59"/>
          <p:cNvSpPr txBox="1"/>
          <p:nvPr/>
        </p:nvSpPr>
        <p:spPr>
          <a:xfrm>
            <a:off x="7312935" y="5712640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计费能力使用鉴权</a:t>
            </a:r>
          </a:p>
        </p:txBody>
      </p:sp>
      <p:sp>
        <p:nvSpPr>
          <p:cNvPr id="27" name="TextBox 64"/>
          <p:cNvSpPr txBox="1"/>
          <p:nvPr/>
        </p:nvSpPr>
        <p:spPr>
          <a:xfrm>
            <a:off x="7323438" y="5991168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计费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调用方式鉴权</a:t>
            </a:r>
            <a:endParaRPr lang="zh-CN" altLang="en-US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0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</TotalTime>
  <Words>2319</Words>
  <Application>Microsoft Office PowerPoint</Application>
  <PresentationFormat>全屏显示(4:3)</PresentationFormat>
  <Paragraphs>437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PowerPoint 演示文稿</vt:lpstr>
      <vt:lpstr>目录</vt:lpstr>
      <vt:lpstr>建设背景</vt:lpstr>
      <vt:lpstr>目录</vt:lpstr>
      <vt:lpstr>建设方案</vt:lpstr>
      <vt:lpstr>建设方案-对接新疆移动业务支撑系统</vt:lpstr>
      <vt:lpstr>PowerPoint 演示文稿</vt:lpstr>
      <vt:lpstr>建设方案-提供优质的用户付费交互体验</vt:lpstr>
      <vt:lpstr>建设方案-合作伙伴快速集成</vt:lpstr>
      <vt:lpstr>建设方案-高准确性的计费流程设计</vt:lpstr>
      <vt:lpstr>建设方案-计费漏洞防护机制</vt:lpstr>
      <vt:lpstr>建设方案-计费稳定性保障</vt:lpstr>
      <vt:lpstr>PowerPoint 演示文稿</vt:lpstr>
      <vt:lpstr>PowerPoint 演示文稿</vt:lpstr>
      <vt:lpstr>PowerPoint 演示文稿</vt:lpstr>
      <vt:lpstr>建设方案-可视化的屏幕编排能力</vt:lpstr>
      <vt:lpstr>建设方案-内容管理功能</vt:lpstr>
      <vt:lpstr>建设方案-提供广告服务拓展后向收费模式</vt:lpstr>
      <vt:lpstr>建设方案-提供广告服务拓展后向收费模式（续）</vt:lpstr>
      <vt:lpstr>建设方案-提供基于移动规范的终端网管系统</vt:lpstr>
      <vt:lpstr>建设方案-终端网管系统控制指令及功能</vt:lpstr>
      <vt:lpstr>目录</vt:lpstr>
      <vt:lpstr>采购方案</vt:lpstr>
      <vt:lpstr>目录</vt:lpstr>
      <vt:lpstr>决策内容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DCL</dc:creator>
  <cp:lastModifiedBy>刘国平</cp:lastModifiedBy>
  <cp:revision>330</cp:revision>
  <dcterms:created xsi:type="dcterms:W3CDTF">2015-01-22T08:49:53Z</dcterms:created>
  <dcterms:modified xsi:type="dcterms:W3CDTF">2017-07-16T13:07:11Z</dcterms:modified>
</cp:coreProperties>
</file>