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08"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006699"/>
    <a:srgbClr val="009999"/>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9" autoAdjust="0"/>
    <p:restoredTop sz="96870" autoAdjust="0"/>
  </p:normalViewPr>
  <p:slideViewPr>
    <p:cSldViewPr>
      <p:cViewPr varScale="1">
        <p:scale>
          <a:sx n="82" d="100"/>
          <a:sy n="82" d="100"/>
        </p:scale>
        <p:origin x="10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9D4CC-8E84-4E7E-8A1F-3580793C37E5}" type="datetimeFigureOut">
              <a:rPr lang="zh-CN" altLang="en-US" smtClean="0"/>
              <a:t>2017/7/18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3B183-48EE-4D61-8A29-B27BABAD4CC8}" type="slidenum">
              <a:rPr lang="zh-CN" altLang="en-US" smtClean="0"/>
              <a:t>‹#›</a:t>
            </a:fld>
            <a:endParaRPr lang="zh-CN" altLang="en-US"/>
          </a:p>
        </p:txBody>
      </p:sp>
    </p:spTree>
    <p:extLst>
      <p:ext uri="{BB962C8B-B14F-4D97-AF65-F5344CB8AC3E}">
        <p14:creationId xmlns:p14="http://schemas.microsoft.com/office/powerpoint/2010/main" val="34614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38653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80689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72764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版式1">
    <p:spTree>
      <p:nvGrpSpPr>
        <p:cNvPr id="1" name=""/>
        <p:cNvGrpSpPr/>
        <p:nvPr/>
      </p:nvGrpSpPr>
      <p:grpSpPr>
        <a:xfrm>
          <a:off x="0" y="0"/>
          <a:ext cx="0" cy="0"/>
          <a:chOff x="0" y="0"/>
          <a:chExt cx="0" cy="0"/>
        </a:xfrm>
      </p:grpSpPr>
      <p:pic>
        <p:nvPicPr>
          <p:cNvPr id="7" name="图片 7"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19981"/>
          <a:stretch>
            <a:fillRect/>
          </a:stretch>
        </p:blipFill>
        <p:spPr bwMode="auto">
          <a:xfrm>
            <a:off x="1588" y="1370013"/>
            <a:ext cx="9142412"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82210"/>
          <a:stretch>
            <a:fillRect/>
          </a:stretch>
        </p:blipFill>
        <p:spPr bwMode="auto">
          <a:xfrm>
            <a:off x="0" y="285750"/>
            <a:ext cx="9142413"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41088" y="158526"/>
            <a:ext cx="8229600" cy="621506"/>
          </a:xfrm>
        </p:spPr>
        <p:txBody>
          <a:bodyPr>
            <a:noAutofit/>
          </a:bodyPr>
          <a:lstStyle>
            <a:lvl1pPr algn="l">
              <a:defRPr sz="2400" b="1">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DDDDFD8B-751B-4E61-8A36-2AB8D091E066}" type="slidenum">
              <a:rPr lang="zh-CN" altLang="en-US" smtClean="0"/>
              <a:pPr>
                <a:defRPr/>
              </a:pPr>
              <a:t>‹#›</a:t>
            </a:fld>
            <a:endParaRPr lang="zh-CN" altLang="en-US" sz="1800">
              <a:solidFill>
                <a:schemeClr val="tx1"/>
              </a:solidFill>
            </a:endParaRPr>
          </a:p>
        </p:txBody>
      </p:sp>
    </p:spTree>
    <p:extLst>
      <p:ext uri="{BB962C8B-B14F-4D97-AF65-F5344CB8AC3E}">
        <p14:creationId xmlns:p14="http://schemas.microsoft.com/office/powerpoint/2010/main" val="373620141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79675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1970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71235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57764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90192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59984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43350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47224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80492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341088" y="158526"/>
            <a:ext cx="8229600" cy="621506"/>
          </a:xfrm>
        </p:spPr>
        <p:txBody>
          <a:bodyPr/>
          <a:lstStyle/>
          <a:p>
            <a:pPr lvl="1" algn="just" rtl="0">
              <a:spcBef>
                <a:spcPct val="0"/>
              </a:spcBef>
            </a:pPr>
            <a:r>
              <a:rPr lang="zh-CN" altLang="en-US" sz="2400" b="1" kern="1200" dirty="0">
                <a:solidFill>
                  <a:srgbClr val="0070C0"/>
                </a:solidFill>
                <a:latin typeface="微软雅黑" panose="020B0503020204020204" pitchFamily="34" charset="-122"/>
                <a:ea typeface="微软雅黑" panose="020B0503020204020204" pitchFamily="34" charset="-122"/>
              </a:rPr>
              <a:t>家庭产品业务管理平台</a:t>
            </a:r>
            <a:endParaRPr lang="zh-CN" altLang="en-US" sz="2400" b="1" kern="1200" dirty="0">
              <a:solidFill>
                <a:srgbClr val="0070C0"/>
              </a:solidFill>
              <a:latin typeface="微软雅黑" panose="020B0503020204020204" pitchFamily="34" charset="-122"/>
              <a:ea typeface="微软雅黑" panose="020B0503020204020204" pitchFamily="34" charset="-122"/>
              <a:cs typeface="+mj-cs"/>
            </a:endParaRPr>
          </a:p>
        </p:txBody>
      </p:sp>
      <p:sp>
        <p:nvSpPr>
          <p:cNvPr id="83" name="矩形 82">
            <a:extLst>
              <a:ext uri="{FF2B5EF4-FFF2-40B4-BE49-F238E27FC236}">
                <a16:creationId xmlns:a16="http://schemas.microsoft.com/office/drawing/2014/main" id="{0F918C50-6BC0-4A05-8243-0B27482D9D35}"/>
              </a:ext>
            </a:extLst>
          </p:cNvPr>
          <p:cNvSpPr/>
          <p:nvPr/>
        </p:nvSpPr>
        <p:spPr>
          <a:xfrm>
            <a:off x="5043164" y="1196752"/>
            <a:ext cx="3777308" cy="923330"/>
          </a:xfrm>
          <a:prstGeom prst="rect">
            <a:avLst/>
          </a:prstGeom>
        </p:spPr>
        <p:txBody>
          <a:bodyPr wrap="square">
            <a:spAutoFit/>
          </a:bodyPr>
          <a:lstStyle/>
          <a:p>
            <a:pPr>
              <a:lnSpc>
                <a:spcPct val="150000"/>
              </a:lnSpc>
            </a:pPr>
            <a:r>
              <a:rPr lang="zh-CN" altLang="en-US" sz="1200" dirty="0">
                <a:solidFill>
                  <a:srgbClr val="1F497D"/>
                </a:solidFill>
                <a:latin typeface="微软雅黑" pitchFamily="34" charset="-122"/>
                <a:ea typeface="微软雅黑" pitchFamily="34" charset="-122"/>
                <a:cs typeface="宋体" pitchFamily="2" charset="-122"/>
              </a:rPr>
              <a:t>具备用户、终端、新产品增值业务、活动等基础信息及状态数据的管理、运营能力</a:t>
            </a:r>
            <a:r>
              <a:rPr lang="zh-CN"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智能提速订购、免费提速体验、</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提速及提速产品管理</a:t>
            </a:r>
            <a:endParaRPr lang="zh-CN" altLang="en-US" sz="1200" dirty="0">
              <a:latin typeface="微软雅黑" pitchFamily="34" charset="-122"/>
              <a:ea typeface="微软雅黑" pitchFamily="34" charset="-122"/>
            </a:endParaRPr>
          </a:p>
        </p:txBody>
      </p:sp>
      <p:sp>
        <p:nvSpPr>
          <p:cNvPr id="85" name="矩形 84">
            <a:extLst>
              <a:ext uri="{FF2B5EF4-FFF2-40B4-BE49-F238E27FC236}">
                <a16:creationId xmlns:a16="http://schemas.microsoft.com/office/drawing/2014/main" id="{331C8B61-A9E5-4C5B-A015-E97CB446EFC2}"/>
              </a:ext>
            </a:extLst>
          </p:cNvPr>
          <p:cNvSpPr/>
          <p:nvPr/>
        </p:nvSpPr>
        <p:spPr>
          <a:xfrm rot="16200000">
            <a:off x="4184921" y="2038250"/>
            <a:ext cx="1292662" cy="374487"/>
          </a:xfrm>
          <a:prstGeom prst="rect">
            <a:avLst/>
          </a:prstGeom>
        </p:spPr>
        <p:txBody>
          <a:bodyPr vert="eaVert" wrap="square">
            <a:spAutoFit/>
          </a:bodyPr>
          <a:lstStyle/>
          <a:p>
            <a:r>
              <a:rPr lang="zh-CN" altLang="en-US" b="1" dirty="0"/>
              <a:t>业务运营</a:t>
            </a:r>
          </a:p>
        </p:txBody>
      </p:sp>
      <p:sp>
        <p:nvSpPr>
          <p:cNvPr id="86" name="矩形 85">
            <a:extLst>
              <a:ext uri="{FF2B5EF4-FFF2-40B4-BE49-F238E27FC236}">
                <a16:creationId xmlns:a16="http://schemas.microsoft.com/office/drawing/2014/main" id="{80C3D89F-1935-4AFF-A083-0FB9C6855BDA}"/>
              </a:ext>
            </a:extLst>
          </p:cNvPr>
          <p:cNvSpPr/>
          <p:nvPr/>
        </p:nvSpPr>
        <p:spPr>
          <a:xfrm>
            <a:off x="4644008" y="4963617"/>
            <a:ext cx="385350" cy="1200329"/>
          </a:xfrm>
          <a:prstGeom prst="rect">
            <a:avLst/>
          </a:prstGeom>
        </p:spPr>
        <p:txBody>
          <a:bodyPr wrap="square">
            <a:spAutoFit/>
          </a:bodyPr>
          <a:lstStyle/>
          <a:p>
            <a:r>
              <a:rPr lang="zh-CN" altLang="en-US" b="1" dirty="0"/>
              <a:t>业务支撑</a:t>
            </a:r>
          </a:p>
        </p:txBody>
      </p:sp>
      <p:grpSp>
        <p:nvGrpSpPr>
          <p:cNvPr id="13" name="组合 12">
            <a:extLst>
              <a:ext uri="{FF2B5EF4-FFF2-40B4-BE49-F238E27FC236}">
                <a16:creationId xmlns:a16="http://schemas.microsoft.com/office/drawing/2014/main" id="{A714673B-AC63-46D1-A225-115BC0A624AE}"/>
              </a:ext>
            </a:extLst>
          </p:cNvPr>
          <p:cNvGrpSpPr/>
          <p:nvPr/>
        </p:nvGrpSpPr>
        <p:grpSpPr>
          <a:xfrm>
            <a:off x="5248890" y="5200725"/>
            <a:ext cx="3888432" cy="1548608"/>
            <a:chOff x="2843808" y="5000690"/>
            <a:chExt cx="5038545" cy="1882522"/>
          </a:xfrm>
        </p:grpSpPr>
        <p:sp>
          <p:nvSpPr>
            <p:cNvPr id="72" name="圆角矩形 40">
              <a:extLst>
                <a:ext uri="{FF2B5EF4-FFF2-40B4-BE49-F238E27FC236}">
                  <a16:creationId xmlns:a16="http://schemas.microsoft.com/office/drawing/2014/main" id="{69CA0B25-1E0A-4FA7-94B9-6A1865244F41}"/>
                </a:ext>
              </a:extLst>
            </p:cNvPr>
            <p:cNvSpPr/>
            <p:nvPr/>
          </p:nvSpPr>
          <p:spPr>
            <a:xfrm>
              <a:off x="2843808"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终端管理</a:t>
              </a:r>
            </a:p>
          </p:txBody>
        </p:sp>
        <p:sp>
          <p:nvSpPr>
            <p:cNvPr id="73" name="圆角矩形 41">
              <a:extLst>
                <a:ext uri="{FF2B5EF4-FFF2-40B4-BE49-F238E27FC236}">
                  <a16:creationId xmlns:a16="http://schemas.microsoft.com/office/drawing/2014/main" id="{C329DA93-56F3-4D99-921C-F6928C9A005C}"/>
                </a:ext>
              </a:extLst>
            </p:cNvPr>
            <p:cNvSpPr/>
            <p:nvPr/>
          </p:nvSpPr>
          <p:spPr>
            <a:xfrm>
              <a:off x="2843808"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业务办理</a:t>
              </a:r>
            </a:p>
          </p:txBody>
        </p:sp>
        <p:grpSp>
          <p:nvGrpSpPr>
            <p:cNvPr id="74" name="组合 60">
              <a:extLst>
                <a:ext uri="{FF2B5EF4-FFF2-40B4-BE49-F238E27FC236}">
                  <a16:creationId xmlns:a16="http://schemas.microsoft.com/office/drawing/2014/main" id="{119DD3A3-A281-4C0E-8AB0-6BB0FBF48680}"/>
                </a:ext>
              </a:extLst>
            </p:cNvPr>
            <p:cNvGrpSpPr/>
            <p:nvPr/>
          </p:nvGrpSpPr>
          <p:grpSpPr>
            <a:xfrm>
              <a:off x="5004048" y="5000690"/>
              <a:ext cx="1584176" cy="1882522"/>
              <a:chOff x="4211960" y="4437112"/>
              <a:chExt cx="1584176" cy="2304258"/>
            </a:xfrm>
          </p:grpSpPr>
          <p:sp>
            <p:nvSpPr>
              <p:cNvPr id="75" name="圆角矩形 45">
                <a:extLst>
                  <a:ext uri="{FF2B5EF4-FFF2-40B4-BE49-F238E27FC236}">
                    <a16:creationId xmlns:a16="http://schemas.microsoft.com/office/drawing/2014/main" id="{C4EAAAEB-BD6D-4453-AF6E-977E47863B8F}"/>
                  </a:ext>
                </a:extLst>
              </p:cNvPr>
              <p:cNvSpPr/>
              <p:nvPr/>
            </p:nvSpPr>
            <p:spPr>
              <a:xfrm>
                <a:off x="4211960" y="4437112"/>
                <a:ext cx="360040" cy="230425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统一业务处理</a:t>
                </a:r>
              </a:p>
            </p:txBody>
          </p:sp>
          <p:sp>
            <p:nvSpPr>
              <p:cNvPr id="76" name="椭圆 75">
                <a:extLst>
                  <a:ext uri="{FF2B5EF4-FFF2-40B4-BE49-F238E27FC236}">
                    <a16:creationId xmlns:a16="http://schemas.microsoft.com/office/drawing/2014/main" id="{E84CC9D6-A285-468F-B69B-2EAA78D9354B}"/>
                  </a:ext>
                </a:extLst>
              </p:cNvPr>
              <p:cNvSpPr/>
              <p:nvPr/>
            </p:nvSpPr>
            <p:spPr>
              <a:xfrm>
                <a:off x="4788024" y="4437112"/>
                <a:ext cx="1008112" cy="432049"/>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1"/>
                    </a:solidFill>
                    <a:latin typeface="微软雅黑" pitchFamily="34" charset="-122"/>
                    <a:ea typeface="微软雅黑" pitchFamily="34" charset="-122"/>
                  </a:rPr>
                  <a:t>4K</a:t>
                </a:r>
                <a:r>
                  <a:rPr lang="zh-CN" altLang="en-US" sz="700" dirty="0">
                    <a:solidFill>
                      <a:schemeClr val="bg1"/>
                    </a:solidFill>
                    <a:latin typeface="微软雅黑" pitchFamily="34" charset="-122"/>
                    <a:ea typeface="微软雅黑" pitchFamily="34" charset="-122"/>
                  </a:rPr>
                  <a:t>提速、智能提速</a:t>
                </a:r>
              </a:p>
            </p:txBody>
          </p:sp>
          <p:sp>
            <p:nvSpPr>
              <p:cNvPr id="77" name="椭圆 76">
                <a:extLst>
                  <a:ext uri="{FF2B5EF4-FFF2-40B4-BE49-F238E27FC236}">
                    <a16:creationId xmlns:a16="http://schemas.microsoft.com/office/drawing/2014/main" id="{342185BD-423D-4E9B-8AAD-B73A603DC5DD}"/>
                  </a:ext>
                </a:extLst>
              </p:cNvPr>
              <p:cNvSpPr/>
              <p:nvPr/>
            </p:nvSpPr>
            <p:spPr>
              <a:xfrm>
                <a:off x="4788024" y="5373216"/>
                <a:ext cx="1008112" cy="432049"/>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bg1"/>
                    </a:solidFill>
                    <a:latin typeface="微软雅黑" pitchFamily="34" charset="-122"/>
                    <a:ea typeface="微软雅黑" pitchFamily="34" charset="-122"/>
                  </a:rPr>
                  <a:t>付费套餐</a:t>
                </a:r>
              </a:p>
            </p:txBody>
          </p:sp>
          <p:sp>
            <p:nvSpPr>
              <p:cNvPr id="78" name="椭圆 77">
                <a:extLst>
                  <a:ext uri="{FF2B5EF4-FFF2-40B4-BE49-F238E27FC236}">
                    <a16:creationId xmlns:a16="http://schemas.microsoft.com/office/drawing/2014/main" id="{886B07AD-CB84-4FD1-BCB1-FEE94B4CB7C6}"/>
                  </a:ext>
                </a:extLst>
              </p:cNvPr>
              <p:cNvSpPr/>
              <p:nvPr/>
            </p:nvSpPr>
            <p:spPr>
              <a:xfrm>
                <a:off x="4788024" y="6309321"/>
                <a:ext cx="1008112" cy="432049"/>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lumMod val="75000"/>
                        <a:lumOff val="25000"/>
                      </a:schemeClr>
                    </a:solidFill>
                    <a:latin typeface="微软雅黑" pitchFamily="34" charset="-122"/>
                    <a:ea typeface="微软雅黑" pitchFamily="34" charset="-122"/>
                  </a:rPr>
                  <a:t>开销户激活</a:t>
                </a:r>
                <a:r>
                  <a:rPr lang="en-US" altLang="zh-CN" sz="900" dirty="0">
                    <a:solidFill>
                      <a:schemeClr val="tx1">
                        <a:lumMod val="75000"/>
                        <a:lumOff val="25000"/>
                      </a:schemeClr>
                    </a:solidFill>
                    <a:latin typeface="微软雅黑" pitchFamily="34" charset="-122"/>
                    <a:ea typeface="微软雅黑" pitchFamily="34" charset="-122"/>
                  </a:rPr>
                  <a:t>…</a:t>
                </a:r>
                <a:endParaRPr lang="zh-CN" altLang="en-US" sz="900" dirty="0">
                  <a:solidFill>
                    <a:schemeClr val="tx1">
                      <a:lumMod val="75000"/>
                      <a:lumOff val="25000"/>
                    </a:schemeClr>
                  </a:solidFill>
                  <a:latin typeface="微软雅黑" pitchFamily="34" charset="-122"/>
                  <a:ea typeface="微软雅黑" pitchFamily="34" charset="-122"/>
                </a:endParaRPr>
              </a:p>
            </p:txBody>
          </p:sp>
          <p:cxnSp>
            <p:nvCxnSpPr>
              <p:cNvPr id="79" name="直接箭头连接符 78">
                <a:extLst>
                  <a:ext uri="{FF2B5EF4-FFF2-40B4-BE49-F238E27FC236}">
                    <a16:creationId xmlns:a16="http://schemas.microsoft.com/office/drawing/2014/main" id="{2BE6C642-E0F0-40D8-AB04-48C097F1018B}"/>
                  </a:ext>
                </a:extLst>
              </p:cNvPr>
              <p:cNvCxnSpPr>
                <a:stCxn id="76" idx="2"/>
                <a:endCxn id="75" idx="3"/>
              </p:cNvCxnSpPr>
              <p:nvPr/>
            </p:nvCxnSpPr>
            <p:spPr>
              <a:xfrm flipH="1">
                <a:off x="4572000" y="4653137"/>
                <a:ext cx="216024" cy="93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742782AC-6C8E-4DE5-AC0E-13FC3587F044}"/>
                  </a:ext>
                </a:extLst>
              </p:cNvPr>
              <p:cNvCxnSpPr>
                <a:stCxn id="77" idx="2"/>
                <a:endCxn id="75" idx="3"/>
              </p:cNvCxnSpPr>
              <p:nvPr/>
            </p:nvCxnSpPr>
            <p:spPr>
              <a:xfrm flipH="1" flipV="1">
                <a:off x="4572000" y="5589240"/>
                <a:ext cx="2160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04CE63F-7361-452B-AC44-5544DDBE631D}"/>
                  </a:ext>
                </a:extLst>
              </p:cNvPr>
              <p:cNvCxnSpPr>
                <a:stCxn id="78" idx="2"/>
                <a:endCxn id="75" idx="3"/>
              </p:cNvCxnSpPr>
              <p:nvPr/>
            </p:nvCxnSpPr>
            <p:spPr>
              <a:xfrm flipH="1" flipV="1">
                <a:off x="4572000" y="5589240"/>
                <a:ext cx="216024" cy="93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 name="右箭头 59">
              <a:extLst>
                <a:ext uri="{FF2B5EF4-FFF2-40B4-BE49-F238E27FC236}">
                  <a16:creationId xmlns:a16="http://schemas.microsoft.com/office/drawing/2014/main" id="{CC588440-986E-4910-AC39-CC51B89B5958}"/>
                </a:ext>
              </a:extLst>
            </p:cNvPr>
            <p:cNvSpPr/>
            <p:nvPr/>
          </p:nvSpPr>
          <p:spPr>
            <a:xfrm>
              <a:off x="4716016" y="5589240"/>
              <a:ext cx="288032" cy="504056"/>
            </a:xfrm>
            <a:prstGeom prst="rightArrow">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84" name="圆角矩形 62">
              <a:extLst>
                <a:ext uri="{FF2B5EF4-FFF2-40B4-BE49-F238E27FC236}">
                  <a16:creationId xmlns:a16="http://schemas.microsoft.com/office/drawing/2014/main" id="{1AD884C8-51AD-4968-9314-39F5EEA01524}"/>
                </a:ext>
              </a:extLst>
            </p:cNvPr>
            <p:cNvSpPr/>
            <p:nvPr/>
          </p:nvSpPr>
          <p:spPr>
            <a:xfrm>
              <a:off x="3779912"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业务订购</a:t>
              </a:r>
            </a:p>
          </p:txBody>
        </p:sp>
        <p:sp>
          <p:nvSpPr>
            <p:cNvPr id="87" name="圆角矩形 72">
              <a:extLst>
                <a:ext uri="{FF2B5EF4-FFF2-40B4-BE49-F238E27FC236}">
                  <a16:creationId xmlns:a16="http://schemas.microsoft.com/office/drawing/2014/main" id="{9BD596E2-BCD2-4741-BB3E-44F32B42C95E}"/>
                </a:ext>
              </a:extLst>
            </p:cNvPr>
            <p:cNvSpPr/>
            <p:nvPr/>
          </p:nvSpPr>
          <p:spPr>
            <a:xfrm>
              <a:off x="3779912"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用户管理</a:t>
              </a:r>
            </a:p>
          </p:txBody>
        </p:sp>
        <p:sp>
          <p:nvSpPr>
            <p:cNvPr id="88" name="圆角矩形 73">
              <a:extLst>
                <a:ext uri="{FF2B5EF4-FFF2-40B4-BE49-F238E27FC236}">
                  <a16:creationId xmlns:a16="http://schemas.microsoft.com/office/drawing/2014/main" id="{2172CDC4-4C1A-4A00-A0D9-127C2682EB78}"/>
                </a:ext>
              </a:extLst>
            </p:cNvPr>
            <p:cNvSpPr/>
            <p:nvPr/>
          </p:nvSpPr>
          <p:spPr>
            <a:xfrm>
              <a:off x="2843808" y="6162110"/>
              <a:ext cx="1800200"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能力提供</a:t>
              </a:r>
            </a:p>
          </p:txBody>
        </p:sp>
        <p:sp>
          <p:nvSpPr>
            <p:cNvPr id="89" name="椭圆 88">
              <a:extLst>
                <a:ext uri="{FF2B5EF4-FFF2-40B4-BE49-F238E27FC236}">
                  <a16:creationId xmlns:a16="http://schemas.microsoft.com/office/drawing/2014/main" id="{83DB353F-5B5D-42BF-994A-0253A62D5665}"/>
                </a:ext>
              </a:extLst>
            </p:cNvPr>
            <p:cNvSpPr/>
            <p:nvPr/>
          </p:nvSpPr>
          <p:spPr>
            <a:xfrm>
              <a:off x="6824137" y="5417655"/>
              <a:ext cx="1058216" cy="917106"/>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bg1"/>
                  </a:solidFill>
                  <a:latin typeface="微软雅黑" pitchFamily="34" charset="-122"/>
                  <a:ea typeface="微软雅黑" pitchFamily="34" charset="-122"/>
                </a:rPr>
                <a:t>OTT</a:t>
              </a:r>
              <a:r>
                <a:rPr lang="zh-CN" altLang="en-US" sz="900" dirty="0">
                  <a:solidFill>
                    <a:schemeClr val="bg1"/>
                  </a:solidFill>
                  <a:latin typeface="微软雅黑" pitchFamily="34" charset="-122"/>
                  <a:ea typeface="微软雅黑" pitchFamily="34" charset="-122"/>
                </a:rPr>
                <a:t>、</a:t>
              </a:r>
              <a:r>
                <a:rPr lang="en-US" altLang="zh-CN" sz="900" dirty="0">
                  <a:solidFill>
                    <a:schemeClr val="bg1"/>
                  </a:solidFill>
                  <a:latin typeface="微软雅黑" pitchFamily="34" charset="-122"/>
                  <a:ea typeface="微软雅黑" pitchFamily="34" charset="-122"/>
                </a:rPr>
                <a:t>HITV</a:t>
              </a:r>
              <a:r>
                <a:rPr lang="zh-CN" altLang="en-US" sz="900" dirty="0">
                  <a:solidFill>
                    <a:schemeClr val="bg1"/>
                  </a:solidFill>
                  <a:latin typeface="微软雅黑" pitchFamily="34" charset="-122"/>
                  <a:ea typeface="微软雅黑" pitchFamily="34" charset="-122"/>
                </a:rPr>
                <a:t>、和目、和家庭</a:t>
              </a:r>
              <a:r>
                <a:rPr lang="en-US" altLang="zh-CN" sz="900" dirty="0">
                  <a:solidFill>
                    <a:schemeClr val="bg1"/>
                  </a:solidFill>
                  <a:latin typeface="微软雅黑" pitchFamily="34" charset="-122"/>
                  <a:ea typeface="微软雅黑" pitchFamily="34" charset="-122"/>
                </a:rPr>
                <a:t>APP…</a:t>
              </a:r>
              <a:endParaRPr lang="zh-CN" altLang="en-US" sz="900" dirty="0">
                <a:solidFill>
                  <a:schemeClr val="bg1"/>
                </a:solidFill>
                <a:latin typeface="微软雅黑" pitchFamily="34" charset="-122"/>
                <a:ea typeface="微软雅黑" pitchFamily="34" charset="-122"/>
              </a:endParaRPr>
            </a:p>
          </p:txBody>
        </p:sp>
        <p:cxnSp>
          <p:nvCxnSpPr>
            <p:cNvPr id="90" name="直接连接符 89">
              <a:extLst>
                <a:ext uri="{FF2B5EF4-FFF2-40B4-BE49-F238E27FC236}">
                  <a16:creationId xmlns:a16="http://schemas.microsoft.com/office/drawing/2014/main" id="{C101ABF3-0CEC-405B-A610-03A2DAAB06F3}"/>
                </a:ext>
              </a:extLst>
            </p:cNvPr>
            <p:cNvCxnSpPr>
              <a:cxnSpLocks/>
              <a:stCxn id="89" idx="2"/>
              <a:endCxn id="76" idx="6"/>
            </p:cNvCxnSpPr>
            <p:nvPr/>
          </p:nvCxnSpPr>
          <p:spPr>
            <a:xfrm flipH="1" flipV="1">
              <a:off x="6588224" y="5177177"/>
              <a:ext cx="235913" cy="69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13B6977-E0A0-4620-A5AF-860D21BCAF92}"/>
                </a:ext>
              </a:extLst>
            </p:cNvPr>
            <p:cNvCxnSpPr>
              <a:cxnSpLocks/>
              <a:stCxn id="89" idx="2"/>
              <a:endCxn id="77" idx="6"/>
            </p:cNvCxnSpPr>
            <p:nvPr/>
          </p:nvCxnSpPr>
          <p:spPr>
            <a:xfrm flipH="1">
              <a:off x="6588224" y="5876208"/>
              <a:ext cx="235913" cy="65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C60B7790-391E-43B8-9155-14225660F551}"/>
                </a:ext>
              </a:extLst>
            </p:cNvPr>
            <p:cNvCxnSpPr>
              <a:cxnSpLocks/>
              <a:stCxn id="89" idx="2"/>
              <a:endCxn id="78" idx="6"/>
            </p:cNvCxnSpPr>
            <p:nvPr/>
          </p:nvCxnSpPr>
          <p:spPr>
            <a:xfrm flipH="1">
              <a:off x="6588224" y="5876208"/>
              <a:ext cx="235913" cy="8305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3" name="矩形 92">
            <a:extLst>
              <a:ext uri="{FF2B5EF4-FFF2-40B4-BE49-F238E27FC236}">
                <a16:creationId xmlns:a16="http://schemas.microsoft.com/office/drawing/2014/main" id="{D2FE7051-9E9B-4D50-9AAB-DC774A5660E0}"/>
              </a:ext>
            </a:extLst>
          </p:cNvPr>
          <p:cNvSpPr/>
          <p:nvPr/>
        </p:nvSpPr>
        <p:spPr>
          <a:xfrm>
            <a:off x="5112568" y="4183920"/>
            <a:ext cx="3923928" cy="1477328"/>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zh-CN" altLang="en-US" sz="1200" dirty="0">
                <a:solidFill>
                  <a:srgbClr val="1F497D"/>
                </a:solidFill>
                <a:latin typeface="微软雅黑" pitchFamily="34" charset="-122"/>
                <a:ea typeface="微软雅黑" pitchFamily="34" charset="-122"/>
                <a:cs typeface="宋体" pitchFamily="2" charset="-122"/>
              </a:rPr>
              <a:t>基于家庭产品提供增值业务能力支撑，</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提速、和目存储套餐订购、积分</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电子券</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流量</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话费活动办理</a:t>
            </a:r>
            <a:r>
              <a:rPr lang="en-US" altLang="zh-CN" sz="1200" dirty="0">
                <a:solidFill>
                  <a:srgbClr val="1F497D"/>
                </a:solidFill>
                <a:latin typeface="微软雅黑" pitchFamily="34" charset="-122"/>
                <a:ea typeface="微软雅黑" pitchFamily="34" charset="-122"/>
                <a:cs typeface="宋体" pitchFamily="2" charset="-122"/>
              </a:rPr>
              <a:t>…)</a:t>
            </a:r>
          </a:p>
          <a:p>
            <a:pPr eaLnBrk="0" fontAlgn="base" hangingPunct="0">
              <a:lnSpc>
                <a:spcPct val="150000"/>
              </a:lnSpc>
              <a:spcBef>
                <a:spcPct val="0"/>
              </a:spcBef>
              <a:spcAft>
                <a:spcPct val="0"/>
              </a:spcAft>
              <a:buFontTx/>
              <a:buChar char="•"/>
            </a:pPr>
            <a:r>
              <a:rPr lang="zh-CN" altLang="en-US" sz="1200" dirty="0">
                <a:solidFill>
                  <a:srgbClr val="1F497D"/>
                </a:solidFill>
                <a:latin typeface="微软雅黑" pitchFamily="34" charset="-122"/>
                <a:ea typeface="微软雅黑" pitchFamily="34" charset="-122"/>
                <a:cs typeface="宋体" pitchFamily="2" charset="-122"/>
              </a:rPr>
              <a:t>围绕家庭产品业务办理，家开与支撑系统统一交互（</a:t>
            </a:r>
            <a:r>
              <a:rPr lang="en-US" altLang="zh-CN" sz="1200" dirty="0">
                <a:solidFill>
                  <a:srgbClr val="1F497D"/>
                </a:solidFill>
                <a:latin typeface="微软雅黑" pitchFamily="34" charset="-122"/>
                <a:ea typeface="微软雅黑" pitchFamily="34" charset="-122"/>
                <a:cs typeface="宋体" pitchFamily="2" charset="-122"/>
              </a:rPr>
              <a:t>BOSS</a:t>
            </a:r>
            <a:r>
              <a:rPr lang="zh-CN" altLang="en-US" sz="1200" dirty="0">
                <a:solidFill>
                  <a:srgbClr val="1F497D"/>
                </a:solidFill>
                <a:latin typeface="微软雅黑" pitchFamily="34" charset="-122"/>
                <a:ea typeface="微软雅黑" pitchFamily="34" charset="-122"/>
                <a:cs typeface="宋体" pitchFamily="2" charset="-122"/>
              </a:rPr>
              <a:t>、</a:t>
            </a:r>
            <a:r>
              <a:rPr lang="en-US" altLang="zh-CN" sz="1200" dirty="0">
                <a:solidFill>
                  <a:srgbClr val="1F497D"/>
                </a:solidFill>
                <a:latin typeface="微软雅黑" pitchFamily="34" charset="-122"/>
                <a:ea typeface="微软雅黑" pitchFamily="34" charset="-122"/>
                <a:cs typeface="宋体" pitchFamily="2" charset="-122"/>
              </a:rPr>
              <a:t>CRM</a:t>
            </a:r>
            <a:r>
              <a:rPr lang="zh-CN" altLang="en-US" sz="1200" dirty="0">
                <a:solidFill>
                  <a:srgbClr val="1F497D"/>
                </a:solidFill>
                <a:latin typeface="微软雅黑" pitchFamily="34" charset="-122"/>
                <a:ea typeface="微软雅黑" pitchFamily="34" charset="-122"/>
                <a:cs typeface="宋体" pitchFamily="2" charset="-122"/>
              </a:rPr>
              <a:t>、进销存</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a:t>
            </a:r>
            <a:endParaRPr lang="en-US" altLang="zh-CN" sz="1200" dirty="0">
              <a:solidFill>
                <a:srgbClr val="1F497D"/>
              </a:solidFill>
              <a:latin typeface="微软雅黑" pitchFamily="34" charset="-122"/>
              <a:ea typeface="微软雅黑" pitchFamily="34" charset="-122"/>
              <a:cs typeface="宋体" pitchFamily="2" charset="-122"/>
            </a:endParaRPr>
          </a:p>
          <a:p>
            <a:pPr lvl="0" eaLnBrk="0" fontAlgn="base" hangingPunct="0">
              <a:lnSpc>
                <a:spcPct val="150000"/>
              </a:lnSpc>
              <a:spcBef>
                <a:spcPct val="0"/>
              </a:spcBef>
              <a:spcAft>
                <a:spcPct val="0"/>
              </a:spcAft>
              <a:buFontTx/>
              <a:buChar char="•"/>
            </a:pPr>
            <a:endParaRPr lang="zh-CN" altLang="zh-CN" sz="1200" dirty="0">
              <a:latin typeface="微软雅黑" pitchFamily="34" charset="-122"/>
              <a:ea typeface="微软雅黑" pitchFamily="34" charset="-122"/>
              <a:cs typeface="宋体" pitchFamily="2" charset="-122"/>
            </a:endParaRPr>
          </a:p>
        </p:txBody>
      </p:sp>
      <p:pic>
        <p:nvPicPr>
          <p:cNvPr id="96" name="图片 95">
            <a:extLst>
              <a:ext uri="{FF2B5EF4-FFF2-40B4-BE49-F238E27FC236}">
                <a16:creationId xmlns:a16="http://schemas.microsoft.com/office/drawing/2014/main" id="{8BEB6CE4-C93B-4609-9303-617DCACB16B7}"/>
              </a:ext>
            </a:extLst>
          </p:cNvPr>
          <p:cNvPicPr>
            <a:picLocks noChangeAspect="1"/>
          </p:cNvPicPr>
          <p:nvPr/>
        </p:nvPicPr>
        <p:blipFill>
          <a:blip r:embed="rId2"/>
          <a:stretch>
            <a:fillRect/>
          </a:stretch>
        </p:blipFill>
        <p:spPr>
          <a:xfrm>
            <a:off x="6516216" y="2205721"/>
            <a:ext cx="2358883" cy="1933456"/>
          </a:xfrm>
          <a:prstGeom prst="rect">
            <a:avLst/>
          </a:prstGeom>
        </p:spPr>
      </p:pic>
      <p:pic>
        <p:nvPicPr>
          <p:cNvPr id="2" name="图片 1">
            <a:extLst>
              <a:ext uri="{FF2B5EF4-FFF2-40B4-BE49-F238E27FC236}">
                <a16:creationId xmlns:a16="http://schemas.microsoft.com/office/drawing/2014/main" id="{96458022-C98B-4C20-B911-8705E6D61E1F}"/>
              </a:ext>
            </a:extLst>
          </p:cNvPr>
          <p:cNvPicPr>
            <a:picLocks noChangeAspect="1"/>
          </p:cNvPicPr>
          <p:nvPr/>
        </p:nvPicPr>
        <p:blipFill rotWithShape="1">
          <a:blip r:embed="rId3"/>
          <a:srcRect l="8662" t="56859" r="10139" b="723"/>
          <a:stretch/>
        </p:blipFill>
        <p:spPr>
          <a:xfrm>
            <a:off x="6876256" y="3668628"/>
            <a:ext cx="1988948" cy="480451"/>
          </a:xfrm>
          <a:prstGeom prst="rect">
            <a:avLst/>
          </a:prstGeom>
        </p:spPr>
      </p:pic>
      <p:pic>
        <p:nvPicPr>
          <p:cNvPr id="31" name="图片 30">
            <a:extLst>
              <a:ext uri="{FF2B5EF4-FFF2-40B4-BE49-F238E27FC236}">
                <a16:creationId xmlns:a16="http://schemas.microsoft.com/office/drawing/2014/main" id="{355304A2-8D06-4B7E-BE62-199836857766}"/>
              </a:ext>
            </a:extLst>
          </p:cNvPr>
          <p:cNvPicPr>
            <a:picLocks noChangeAspect="1"/>
          </p:cNvPicPr>
          <p:nvPr/>
        </p:nvPicPr>
        <p:blipFill>
          <a:blip r:embed="rId4"/>
          <a:stretch>
            <a:fillRect/>
          </a:stretch>
        </p:blipFill>
        <p:spPr>
          <a:xfrm>
            <a:off x="907219" y="2227677"/>
            <a:ext cx="3448757" cy="2137427"/>
          </a:xfrm>
          <a:prstGeom prst="rect">
            <a:avLst/>
          </a:prstGeom>
        </p:spPr>
      </p:pic>
      <p:sp>
        <p:nvSpPr>
          <p:cNvPr id="33" name="Rounded Rectangle 8">
            <a:extLst>
              <a:ext uri="{FF2B5EF4-FFF2-40B4-BE49-F238E27FC236}">
                <a16:creationId xmlns:a16="http://schemas.microsoft.com/office/drawing/2014/main" id="{9479D9A0-9763-45E2-8FD4-DC238083369D}"/>
              </a:ext>
            </a:extLst>
          </p:cNvPr>
          <p:cNvSpPr/>
          <p:nvPr/>
        </p:nvSpPr>
        <p:spPr>
          <a:xfrm>
            <a:off x="980507" y="5229280"/>
            <a:ext cx="1427994"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管理家庭用户</a:t>
            </a:r>
            <a:r>
              <a:rPr lang="zh-CN" altLang="en-US" sz="1200" kern="0" dirty="0">
                <a:solidFill>
                  <a:sysClr val="windowText" lastClr="000000"/>
                </a:solidFill>
                <a:latin typeface="宋体" panose="02010600030101010101" pitchFamily="2" charset="-122"/>
                <a:ea typeface="宋体" panose="02010600030101010101" pitchFamily="2" charset="-122"/>
              </a:rPr>
              <a:t>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300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万名</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4" name="Rounded Rectangle 8">
            <a:extLst>
              <a:ext uri="{FF2B5EF4-FFF2-40B4-BE49-F238E27FC236}">
                <a16:creationId xmlns:a16="http://schemas.microsoft.com/office/drawing/2014/main" id="{E8F6EC04-39DB-49DA-8627-0DD7768BE465}"/>
              </a:ext>
            </a:extLst>
          </p:cNvPr>
          <p:cNvSpPr/>
          <p:nvPr/>
        </p:nvSpPr>
        <p:spPr>
          <a:xfrm>
            <a:off x="2813822" y="5229280"/>
            <a:ext cx="1398138"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提供能力服务约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4</a:t>
            </a:r>
            <a:r>
              <a:rPr lang="en-US" altLang="zh-CN" sz="1200" b="1" kern="0" dirty="0">
                <a:solidFill>
                  <a:sysClr val="windowText" lastClr="000000"/>
                </a:solidFill>
                <a:latin typeface="宋体" panose="02010600030101010101" pitchFamily="2" charset="-122"/>
                <a:ea typeface="宋体" panose="02010600030101010101" pitchFamily="2" charset="-122"/>
              </a:rPr>
              <a:t>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万次</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5" name="Rounded Rectangle 8">
            <a:extLst>
              <a:ext uri="{FF2B5EF4-FFF2-40B4-BE49-F238E27FC236}">
                <a16:creationId xmlns:a16="http://schemas.microsoft.com/office/drawing/2014/main" id="{8EE6B4D1-F336-4C72-B469-022D17278757}"/>
              </a:ext>
            </a:extLst>
          </p:cNvPr>
          <p:cNvSpPr/>
          <p:nvPr/>
        </p:nvSpPr>
        <p:spPr>
          <a:xfrm>
            <a:off x="980507" y="5805304"/>
            <a:ext cx="1427994"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a:solidFill>
                  <a:sysClr val="windowText" lastClr="000000"/>
                </a:solidFill>
                <a:latin typeface="宋体" panose="02010600030101010101" pitchFamily="2" charset="-122"/>
                <a:ea typeface="宋体" panose="02010600030101010101" pitchFamily="2" charset="-122"/>
              </a:rPr>
              <a:t>管理</a:t>
            </a: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终端设备约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400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万件</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6" name="Rounded Rectangle 8">
            <a:extLst>
              <a:ext uri="{FF2B5EF4-FFF2-40B4-BE49-F238E27FC236}">
                <a16:creationId xmlns:a16="http://schemas.microsoft.com/office/drawing/2014/main" id="{87FB8746-2F60-406D-82DB-0792EE89CB27}"/>
              </a:ext>
            </a:extLst>
          </p:cNvPr>
          <p:cNvSpPr/>
          <p:nvPr/>
        </p:nvSpPr>
        <p:spPr>
          <a:xfrm>
            <a:off x="2822542" y="5805264"/>
            <a:ext cx="1389418"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办理家庭业务约</a:t>
            </a:r>
            <a:r>
              <a:rPr lang="en-US" altLang="zh-CN" sz="1200" b="1" kern="0" dirty="0">
                <a:solidFill>
                  <a:sysClr val="windowText" lastClr="000000"/>
                </a:solidFill>
                <a:latin typeface="宋体" panose="02010600030101010101" pitchFamily="2" charset="-122"/>
                <a:ea typeface="宋体" panose="02010600030101010101" pitchFamily="2" charset="-122"/>
              </a:rPr>
              <a:t>8</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万笔</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pic>
        <p:nvPicPr>
          <p:cNvPr id="94" name="图片 93">
            <a:extLst>
              <a:ext uri="{FF2B5EF4-FFF2-40B4-BE49-F238E27FC236}">
                <a16:creationId xmlns:a16="http://schemas.microsoft.com/office/drawing/2014/main" id="{48A4E726-3A8A-425A-8165-046C33095E4B}"/>
              </a:ext>
            </a:extLst>
          </p:cNvPr>
          <p:cNvPicPr>
            <a:picLocks noChangeAspect="1"/>
          </p:cNvPicPr>
          <p:nvPr/>
        </p:nvPicPr>
        <p:blipFill>
          <a:blip r:embed="rId5"/>
          <a:stretch>
            <a:fillRect/>
          </a:stretch>
        </p:blipFill>
        <p:spPr>
          <a:xfrm>
            <a:off x="5148065" y="2204864"/>
            <a:ext cx="1370560" cy="966554"/>
          </a:xfrm>
          <a:prstGeom prst="rect">
            <a:avLst/>
          </a:prstGeom>
        </p:spPr>
      </p:pic>
      <p:pic>
        <p:nvPicPr>
          <p:cNvPr id="95" name="图片 94">
            <a:extLst>
              <a:ext uri="{FF2B5EF4-FFF2-40B4-BE49-F238E27FC236}">
                <a16:creationId xmlns:a16="http://schemas.microsoft.com/office/drawing/2014/main" id="{3FA34306-51F4-47C7-B7E7-E76B637BAE2A}"/>
              </a:ext>
            </a:extLst>
          </p:cNvPr>
          <p:cNvPicPr>
            <a:picLocks noChangeAspect="1"/>
          </p:cNvPicPr>
          <p:nvPr/>
        </p:nvPicPr>
        <p:blipFill>
          <a:blip r:embed="rId6"/>
          <a:stretch>
            <a:fillRect/>
          </a:stretch>
        </p:blipFill>
        <p:spPr>
          <a:xfrm>
            <a:off x="5148064" y="3172450"/>
            <a:ext cx="1370561" cy="1006846"/>
          </a:xfrm>
          <a:prstGeom prst="rect">
            <a:avLst/>
          </a:prstGeom>
        </p:spPr>
      </p:pic>
      <p:sp>
        <p:nvSpPr>
          <p:cNvPr id="48" name="矩形 47">
            <a:extLst>
              <a:ext uri="{FF2B5EF4-FFF2-40B4-BE49-F238E27FC236}">
                <a16:creationId xmlns:a16="http://schemas.microsoft.com/office/drawing/2014/main" id="{D10EC2B0-98CB-4989-AFED-2C4474AADDB7}"/>
              </a:ext>
            </a:extLst>
          </p:cNvPr>
          <p:cNvSpPr/>
          <p:nvPr/>
        </p:nvSpPr>
        <p:spPr>
          <a:xfrm rot="16200000">
            <a:off x="-64859" y="2038250"/>
            <a:ext cx="1292662" cy="374487"/>
          </a:xfrm>
          <a:prstGeom prst="rect">
            <a:avLst/>
          </a:prstGeom>
        </p:spPr>
        <p:txBody>
          <a:bodyPr vert="eaVert" wrap="square">
            <a:spAutoFit/>
          </a:bodyPr>
          <a:lstStyle/>
          <a:p>
            <a:r>
              <a:rPr lang="zh-CN" altLang="en-US" b="1" dirty="0"/>
              <a:t>整体架构</a:t>
            </a:r>
          </a:p>
        </p:txBody>
      </p:sp>
      <p:sp>
        <p:nvSpPr>
          <p:cNvPr id="14" name="矩形 13">
            <a:extLst>
              <a:ext uri="{FF2B5EF4-FFF2-40B4-BE49-F238E27FC236}">
                <a16:creationId xmlns:a16="http://schemas.microsoft.com/office/drawing/2014/main" id="{09E7FB35-0201-4F6A-A290-BFD60D4DCBE5}"/>
              </a:ext>
            </a:extLst>
          </p:cNvPr>
          <p:cNvSpPr/>
          <p:nvPr/>
        </p:nvSpPr>
        <p:spPr>
          <a:xfrm>
            <a:off x="768716" y="1114767"/>
            <a:ext cx="3785904" cy="1200329"/>
          </a:xfrm>
          <a:prstGeom prst="rect">
            <a:avLst/>
          </a:prstGeom>
        </p:spPr>
        <p:txBody>
          <a:bodyPr wrap="square">
            <a:spAutoFit/>
          </a:bodyPr>
          <a:lstStyle/>
          <a:p>
            <a:pPr>
              <a:lnSpc>
                <a:spcPct val="150000"/>
              </a:lnSpc>
            </a:pPr>
            <a:r>
              <a:rPr lang="en-US" altLang="zh-CN" sz="1200" dirty="0">
                <a:solidFill>
                  <a:srgbClr val="1F497D"/>
                </a:solidFill>
                <a:latin typeface="微软雅黑" pitchFamily="34" charset="-122"/>
                <a:ea typeface="微软雅黑" pitchFamily="34" charset="-122"/>
              </a:rPr>
              <a:t>2016</a:t>
            </a:r>
            <a:r>
              <a:rPr lang="zh-CN" altLang="en-US" sz="1200" dirty="0">
                <a:solidFill>
                  <a:srgbClr val="1F497D"/>
                </a:solidFill>
                <a:latin typeface="微软雅黑" pitchFamily="34" charset="-122"/>
                <a:ea typeface="微软雅黑" pitchFamily="34" charset="-122"/>
              </a:rPr>
              <a:t>年以来，经过三阶段建设平台已初步具备家庭业务产品办理、支付结算、活动办理、业务运营等核心能力，为接下来实现江西移动家庭业务的平台支撑能力的横向扩展以及纵向深入业务运营提供重要抓手。</a:t>
            </a:r>
          </a:p>
        </p:txBody>
      </p:sp>
      <p:sp>
        <p:nvSpPr>
          <p:cNvPr id="50" name="矩形 49">
            <a:extLst>
              <a:ext uri="{FF2B5EF4-FFF2-40B4-BE49-F238E27FC236}">
                <a16:creationId xmlns:a16="http://schemas.microsoft.com/office/drawing/2014/main" id="{4FC31822-FCD3-44BD-85E8-DA9742649169}"/>
              </a:ext>
            </a:extLst>
          </p:cNvPr>
          <p:cNvSpPr/>
          <p:nvPr/>
        </p:nvSpPr>
        <p:spPr>
          <a:xfrm rot="16200000">
            <a:off x="-64861" y="5403737"/>
            <a:ext cx="1292662" cy="374487"/>
          </a:xfrm>
          <a:prstGeom prst="rect">
            <a:avLst/>
          </a:prstGeom>
        </p:spPr>
        <p:txBody>
          <a:bodyPr vert="eaVert" wrap="square">
            <a:spAutoFit/>
          </a:bodyPr>
          <a:lstStyle/>
          <a:p>
            <a:r>
              <a:rPr lang="zh-CN" altLang="en-US" b="1" dirty="0"/>
              <a:t>运行情况</a:t>
            </a:r>
          </a:p>
        </p:txBody>
      </p:sp>
    </p:spTree>
    <p:extLst>
      <p:ext uri="{BB962C8B-B14F-4D97-AF65-F5344CB8AC3E}">
        <p14:creationId xmlns:p14="http://schemas.microsoft.com/office/powerpoint/2010/main" val="1524602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4095</TotalTime>
  <Words>217</Words>
  <Application>Microsoft Office PowerPoint</Application>
  <PresentationFormat>全屏显示(4:3)</PresentationFormat>
  <Paragraphs>23</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微软雅黑</vt:lpstr>
      <vt:lpstr>Arial</vt:lpstr>
      <vt:lpstr>Calibri</vt:lpstr>
      <vt:lpstr>Office 主题​​</vt:lpstr>
      <vt:lpstr>家庭产品业务管理平台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DCL</dc:creator>
  <cp:lastModifiedBy>杨鹏</cp:lastModifiedBy>
  <cp:revision>345</cp:revision>
  <dcterms:created xsi:type="dcterms:W3CDTF">2015-01-22T08:49:53Z</dcterms:created>
  <dcterms:modified xsi:type="dcterms:W3CDTF">2017-07-18T10:03:28Z</dcterms:modified>
</cp:coreProperties>
</file>