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514" r:id="rId2"/>
    <p:sldId id="515" r:id="rId3"/>
    <p:sldId id="516" r:id="rId4"/>
    <p:sldId id="519" r:id="rId5"/>
    <p:sldId id="531" r:id="rId6"/>
    <p:sldId id="532" r:id="rId7"/>
    <p:sldId id="533" r:id="rId8"/>
    <p:sldId id="534" r:id="rId9"/>
    <p:sldId id="521" r:id="rId10"/>
    <p:sldId id="522" r:id="rId11"/>
    <p:sldId id="523" r:id="rId12"/>
    <p:sldId id="524" r:id="rId13"/>
    <p:sldId id="525" r:id="rId14"/>
    <p:sldId id="526" r:id="rId15"/>
    <p:sldId id="527" r:id="rId16"/>
    <p:sldId id="528" r:id="rId17"/>
    <p:sldId id="530"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1B587C"/>
    <a:srgbClr val="FFFF66"/>
    <a:srgbClr val="00FFCC"/>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3992" autoAdjust="0"/>
  </p:normalViewPr>
  <p:slideViewPr>
    <p:cSldViewPr>
      <p:cViewPr varScale="1">
        <p:scale>
          <a:sx n="74" d="100"/>
          <a:sy n="74" d="100"/>
        </p:scale>
        <p:origin x="558"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A4DCB6-67FD-4F15-9AC0-E82E1D951939}" type="datetimeFigureOut">
              <a:rPr lang="zh-CN" altLang="en-US" smtClean="0"/>
              <a:pPr/>
              <a:t>2017/5/18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F8F881-49A1-4410-9ED0-D892243E8C05}" type="slidenum">
              <a:rPr lang="zh-CN" altLang="en-US" smtClean="0"/>
              <a:pPr/>
              <a:t>‹#›</a:t>
            </a:fld>
            <a:endParaRPr lang="zh-CN" altLang="en-US"/>
          </a:p>
        </p:txBody>
      </p:sp>
    </p:spTree>
    <p:extLst>
      <p:ext uri="{BB962C8B-B14F-4D97-AF65-F5344CB8AC3E}">
        <p14:creationId xmlns:p14="http://schemas.microsoft.com/office/powerpoint/2010/main" val="277024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40F8F881-49A1-4410-9ED0-D892243E8C05}" type="slidenum">
              <a:rPr lang="zh-CN" altLang="en-US" smtClean="0"/>
              <a:pPr/>
              <a:t>2</a:t>
            </a:fld>
            <a:endParaRPr lang="zh-CN" altLang="en-US"/>
          </a:p>
        </p:txBody>
      </p:sp>
    </p:spTree>
    <p:extLst>
      <p:ext uri="{BB962C8B-B14F-4D97-AF65-F5344CB8AC3E}">
        <p14:creationId xmlns:p14="http://schemas.microsoft.com/office/powerpoint/2010/main" val="46794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40F8F881-49A1-4410-9ED0-D892243E8C05}" type="slidenum">
              <a:rPr lang="zh-CN" altLang="en-US" smtClean="0"/>
              <a:pPr/>
              <a:t>3</a:t>
            </a:fld>
            <a:endParaRPr lang="zh-CN" altLang="en-US"/>
          </a:p>
        </p:txBody>
      </p:sp>
    </p:spTree>
    <p:extLst>
      <p:ext uri="{BB962C8B-B14F-4D97-AF65-F5344CB8AC3E}">
        <p14:creationId xmlns:p14="http://schemas.microsoft.com/office/powerpoint/2010/main" val="3609425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0F8F881-49A1-4410-9ED0-D892243E8C05}" type="slidenum">
              <a:rPr lang="zh-CN" altLang="en-US" smtClean="0"/>
              <a:pPr/>
              <a:t>5</a:t>
            </a:fld>
            <a:endParaRPr lang="zh-CN" altLang="en-US"/>
          </a:p>
        </p:txBody>
      </p:sp>
    </p:spTree>
    <p:extLst>
      <p:ext uri="{BB962C8B-B14F-4D97-AF65-F5344CB8AC3E}">
        <p14:creationId xmlns:p14="http://schemas.microsoft.com/office/powerpoint/2010/main" val="2508243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0F8F881-49A1-4410-9ED0-D892243E8C05}" type="slidenum">
              <a:rPr lang="zh-CN" altLang="en-US" smtClean="0"/>
              <a:pPr/>
              <a:t>7</a:t>
            </a:fld>
            <a:endParaRPr lang="zh-CN" altLang="en-US"/>
          </a:p>
        </p:txBody>
      </p:sp>
    </p:spTree>
    <p:extLst>
      <p:ext uri="{BB962C8B-B14F-4D97-AF65-F5344CB8AC3E}">
        <p14:creationId xmlns:p14="http://schemas.microsoft.com/office/powerpoint/2010/main" val="283957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0F8F881-49A1-4410-9ED0-D892243E8C05}" type="slidenum">
              <a:rPr lang="zh-CN" altLang="en-US" smtClean="0"/>
              <a:pPr/>
              <a:t>8</a:t>
            </a:fld>
            <a:endParaRPr lang="zh-CN" altLang="en-US"/>
          </a:p>
        </p:txBody>
      </p:sp>
    </p:spTree>
    <p:extLst>
      <p:ext uri="{BB962C8B-B14F-4D97-AF65-F5344CB8AC3E}">
        <p14:creationId xmlns:p14="http://schemas.microsoft.com/office/powerpoint/2010/main" val="163982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40F8F881-49A1-4410-9ED0-D892243E8C05}" type="slidenum">
              <a:rPr lang="zh-CN" altLang="en-US" smtClean="0"/>
              <a:pPr/>
              <a:t>11</a:t>
            </a:fld>
            <a:endParaRPr lang="zh-CN" altLang="en-US"/>
          </a:p>
        </p:txBody>
      </p:sp>
    </p:spTree>
    <p:extLst>
      <p:ext uri="{BB962C8B-B14F-4D97-AF65-F5344CB8AC3E}">
        <p14:creationId xmlns:p14="http://schemas.microsoft.com/office/powerpoint/2010/main" val="2041693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0F8F881-49A1-4410-9ED0-D892243E8C05}" type="slidenum">
              <a:rPr lang="zh-CN" altLang="en-US" smtClean="0"/>
              <a:pPr/>
              <a:t>12</a:t>
            </a:fld>
            <a:endParaRPr lang="zh-CN" altLang="en-US"/>
          </a:p>
        </p:txBody>
      </p:sp>
    </p:spTree>
    <p:extLst>
      <p:ext uri="{BB962C8B-B14F-4D97-AF65-F5344CB8AC3E}">
        <p14:creationId xmlns:p14="http://schemas.microsoft.com/office/powerpoint/2010/main" val="435380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40F8F881-49A1-4410-9ED0-D892243E8C05}" type="slidenum">
              <a:rPr lang="zh-CN" altLang="en-US" smtClean="0"/>
              <a:pPr/>
              <a:t>13</a:t>
            </a:fld>
            <a:endParaRPr lang="zh-CN" altLang="en-US"/>
          </a:p>
        </p:txBody>
      </p:sp>
    </p:spTree>
    <p:extLst>
      <p:ext uri="{BB962C8B-B14F-4D97-AF65-F5344CB8AC3E}">
        <p14:creationId xmlns:p14="http://schemas.microsoft.com/office/powerpoint/2010/main" val="536326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ppt模板-01.jpg"/>
          <p:cNvPicPr>
            <a:picLocks noChangeAspect="1"/>
          </p:cNvPicPr>
          <p:nvPr userDrawn="1"/>
        </p:nvPicPr>
        <p:blipFill>
          <a:blip r:embed="rId2" cstate="print"/>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12192000" cy="6858000"/>
          </a:xfrm>
          <a:prstGeom prst="rect">
            <a:avLst/>
          </a:prstGeom>
        </p:spPr>
      </p:pic>
      <p:sp>
        <p:nvSpPr>
          <p:cNvPr id="8" name="TextBox 7"/>
          <p:cNvSpPr txBox="1"/>
          <p:nvPr userDrawn="1"/>
        </p:nvSpPr>
        <p:spPr>
          <a:xfrm>
            <a:off x="11664619" y="6608386"/>
            <a:ext cx="527381"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itchFamily="34" charset="-122"/>
                <a:ea typeface="微软雅黑" pitchFamily="34" charset="-122"/>
              </a:rPr>
              <a:pPr algn="r"/>
              <a:t>‹#›</a:t>
            </a:fld>
            <a:endParaRPr lang="zh-CN" altLang="en-US" sz="1200" b="1" dirty="0">
              <a:solidFill>
                <a:schemeClr val="accent3"/>
              </a:solidFill>
              <a:latin typeface="微软雅黑" pitchFamily="34" charset="-122"/>
              <a:ea typeface="微软雅黑"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descr="ppt模板-03.jpg"/>
          <p:cNvPicPr>
            <a:picLocks noChangeAspect="1"/>
          </p:cNvPicPr>
          <p:nvPr userDrawn="1"/>
        </p:nvPicPr>
        <p:blipFill>
          <a:blip r:embed="rId2" cstate="print"/>
          <a:stretch>
            <a:fillRect/>
          </a:stretch>
        </p:blipFill>
        <p:spPr>
          <a:xfrm>
            <a:off x="0" y="0"/>
            <a:ext cx="12192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28852094-86D1-4D7C-B24D-8A1D1C1C7EDE}" type="datetimeFigureOut">
              <a:rPr lang="zh-CN" altLang="en-US" smtClean="0"/>
              <a:pPr/>
              <a:t>2017/5/18</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262AE2C9-0A09-4E5E-8562-08A403EC7F18}" type="slidenum">
              <a:rPr lang="zh-CN" altLang="en-US" smtClean="0"/>
              <a:pPr/>
              <a:t>‹#›</a:t>
            </a:fld>
            <a:endParaRPr lang="zh-CN" altLang="en-US"/>
          </a:p>
        </p:txBody>
      </p:sp>
    </p:spTree>
    <p:extLst>
      <p:ext uri="{BB962C8B-B14F-4D97-AF65-F5344CB8AC3E}">
        <p14:creationId xmlns:p14="http://schemas.microsoft.com/office/powerpoint/2010/main" val="4144435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12192000" cy="6858000"/>
          </a:xfrm>
          <a:prstGeom prst="rect">
            <a:avLst/>
          </a:prstGeom>
        </p:spPr>
      </p:pic>
      <p:sp>
        <p:nvSpPr>
          <p:cNvPr id="8" name="TextBox 7"/>
          <p:cNvSpPr txBox="1"/>
          <p:nvPr userDrawn="1"/>
        </p:nvSpPr>
        <p:spPr>
          <a:xfrm>
            <a:off x="11664619" y="6608386"/>
            <a:ext cx="527381" cy="338554"/>
          </a:xfrm>
          <a:prstGeom prst="rect">
            <a:avLst/>
          </a:prstGeom>
          <a:noFill/>
        </p:spPr>
        <p:txBody>
          <a:bodyPr wrap="square" rtlCol="0">
            <a:spAutoFit/>
          </a:bodyPr>
          <a:lstStyle/>
          <a:p>
            <a:pPr algn="r"/>
            <a:fld id="{24173ED6-4A69-4FA8-8A09-51FC87ACF5D8}" type="slidenum">
              <a:rPr lang="zh-CN" altLang="en-US" sz="1600" b="1" smtClean="0">
                <a:solidFill>
                  <a:schemeClr val="accent3"/>
                </a:solidFill>
                <a:latin typeface="微软雅黑" pitchFamily="34" charset="-122"/>
                <a:ea typeface="微软雅黑" pitchFamily="34" charset="-122"/>
              </a:rPr>
              <a:pPr algn="r"/>
              <a:t>‹#›</a:t>
            </a:fld>
            <a:endParaRPr lang="zh-CN" altLang="en-US" sz="1600" b="1" dirty="0">
              <a:solidFill>
                <a:schemeClr val="accent3"/>
              </a:solidFill>
              <a:latin typeface="微软雅黑" pitchFamily="34" charset="-122"/>
              <a:ea typeface="微软雅黑" pitchFamily="34" charset="-122"/>
            </a:endParaRPr>
          </a:p>
        </p:txBody>
      </p:sp>
      <p:pic>
        <p:nvPicPr>
          <p:cNvPr id="4" name="Picture 2"/>
          <p:cNvPicPr>
            <a:picLocks noChangeAspect="1" noChangeArrowheads="1"/>
          </p:cNvPicPr>
          <p:nvPr userDrawn="1"/>
        </p:nvPicPr>
        <p:blipFill>
          <a:blip r:embed="rId3"/>
          <a:srcRect/>
          <a:stretch>
            <a:fillRect/>
          </a:stretch>
        </p:blipFill>
        <p:spPr bwMode="auto">
          <a:xfrm>
            <a:off x="0" y="666731"/>
            <a:ext cx="12192000" cy="2762269"/>
          </a:xfrm>
          <a:prstGeom prst="rect">
            <a:avLst/>
          </a:prstGeom>
          <a:noFill/>
          <a:ln w="9525">
            <a:noFill/>
            <a:miter lim="800000"/>
            <a:headEnd/>
            <a:tailEnd/>
          </a:ln>
          <a:effectLst/>
        </p:spPr>
      </p:pic>
      <p:sp>
        <p:nvSpPr>
          <p:cNvPr id="5" name="标题 1"/>
          <p:cNvSpPr>
            <a:spLocks noGrp="1"/>
          </p:cNvSpPr>
          <p:nvPr>
            <p:ph type="title"/>
          </p:nvPr>
        </p:nvSpPr>
        <p:spPr>
          <a:xfrm>
            <a:off x="95208" y="95227"/>
            <a:ext cx="5280587" cy="494928"/>
          </a:xfrm>
          <a:prstGeom prst="rect">
            <a:avLst/>
          </a:prstGeom>
        </p:spPr>
        <p:txBody>
          <a:bodyPr>
            <a:normAutofit/>
          </a:bodyPr>
          <a:lstStyle>
            <a:lvl1pPr algn="l">
              <a:defRPr sz="2933" b="1">
                <a:solidFill>
                  <a:srgbClr val="002060"/>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98730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pic>
        <p:nvPicPr>
          <p:cNvPr id="3" name="图片 6"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7"/>
          <p:cNvSpPr txBox="1">
            <a:spLocks noChangeArrowheads="1"/>
          </p:cNvSpPr>
          <p:nvPr userDrawn="1"/>
        </p:nvSpPr>
        <p:spPr bwMode="auto">
          <a:xfrm>
            <a:off x="11664953" y="6608765"/>
            <a:ext cx="527049" cy="338554"/>
          </a:xfrm>
          <a:prstGeom prst="rect">
            <a:avLst/>
          </a:prstGeom>
          <a:noFill/>
          <a:ln>
            <a:noFill/>
          </a:ln>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C2157A95-C8C3-4831-82AF-043BB8A77553}" type="slidenum">
              <a:rPr lang="zh-CN" altLang="en-US" sz="1600" b="1">
                <a:solidFill>
                  <a:srgbClr val="9BBB59"/>
                </a:solidFill>
                <a:latin typeface="微软雅黑" panose="020B0503020204020204" pitchFamily="34" charset="-122"/>
                <a:ea typeface="微软雅黑" panose="020B0503020204020204" pitchFamily="34" charset="-122"/>
              </a:rPr>
              <a:pPr algn="r"/>
              <a:t>‹#›</a:t>
            </a:fld>
            <a:endParaRPr lang="zh-CN" altLang="en-US" sz="1600" b="1">
              <a:solidFill>
                <a:srgbClr val="9BBB59"/>
              </a:solidFill>
              <a:latin typeface="微软雅黑" panose="020B0503020204020204" pitchFamily="34" charset="-122"/>
              <a:ea typeface="微软雅黑" panose="020B0503020204020204" pitchFamily="34" charset="-122"/>
            </a:endParaRPr>
          </a:p>
        </p:txBody>
      </p:sp>
      <p:sp>
        <p:nvSpPr>
          <p:cNvPr id="5" name="标题 1"/>
          <p:cNvSpPr>
            <a:spLocks noGrp="1"/>
          </p:cNvSpPr>
          <p:nvPr>
            <p:ph type="title"/>
          </p:nvPr>
        </p:nvSpPr>
        <p:spPr>
          <a:xfrm>
            <a:off x="95208" y="95227"/>
            <a:ext cx="5280587" cy="494928"/>
          </a:xfrm>
          <a:prstGeom prst="rect">
            <a:avLst/>
          </a:prstGeom>
        </p:spPr>
        <p:txBody>
          <a:bodyPr>
            <a:normAutofit/>
          </a:bodyPr>
          <a:lstStyle>
            <a:lvl1pPr algn="l">
              <a:defRPr sz="2933" b="1">
                <a:solidFill>
                  <a:srgbClr val="002060"/>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160186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24680" y="-27384"/>
            <a:ext cx="12216680" cy="6858000"/>
          </a:xfrm>
          <a:prstGeom prst="rect">
            <a:avLst/>
          </a:prstGeom>
        </p:spPr>
      </p:pic>
      <p:sp>
        <p:nvSpPr>
          <p:cNvPr id="8" name="TextBox 7"/>
          <p:cNvSpPr txBox="1"/>
          <p:nvPr userDrawn="1"/>
        </p:nvSpPr>
        <p:spPr>
          <a:xfrm>
            <a:off x="11664619" y="6608386"/>
            <a:ext cx="527381"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itchFamily="34" charset="-122"/>
                <a:ea typeface="微软雅黑" pitchFamily="34" charset="-122"/>
              </a:rPr>
              <a:pPr algn="r"/>
              <a:t>‹#›</a:t>
            </a:fld>
            <a:endParaRPr lang="zh-CN" altLang="en-US" sz="1200" b="1" dirty="0">
              <a:solidFill>
                <a:schemeClr val="accent3"/>
              </a:solidFill>
              <a:latin typeface="微软雅黑" pitchFamily="34" charset="-122"/>
              <a:ea typeface="微软雅黑" pitchFamily="34" charset="-122"/>
            </a:endParaRPr>
          </a:p>
        </p:txBody>
      </p:sp>
      <p:sp>
        <p:nvSpPr>
          <p:cNvPr id="2" name="标题 1"/>
          <p:cNvSpPr>
            <a:spLocks noGrp="1"/>
          </p:cNvSpPr>
          <p:nvPr>
            <p:ph type="title"/>
          </p:nvPr>
        </p:nvSpPr>
        <p:spPr>
          <a:xfrm>
            <a:off x="0" y="44624"/>
            <a:ext cx="10200456" cy="665311"/>
          </a:xfrm>
          <a:prstGeom prst="rect">
            <a:avLst/>
          </a:prstGeom>
        </p:spPr>
        <p:txBody>
          <a:bodyPr/>
          <a:lstStyle>
            <a:lvl1pPr algn="l">
              <a:defRPr sz="2930" b="0">
                <a:solidFill>
                  <a:srgbClr val="C00000"/>
                </a:solidFill>
                <a:latin typeface="方正粗倩简体" panose="03000509000000000000" pitchFamily="65" charset="-122"/>
                <a:ea typeface="方正粗倩简体" panose="03000509000000000000" pitchFamily="65"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6015063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24680" y="-27384"/>
            <a:ext cx="12216680" cy="6858000"/>
          </a:xfrm>
          <a:prstGeom prst="rect">
            <a:avLst/>
          </a:prstGeom>
        </p:spPr>
      </p:pic>
      <p:sp>
        <p:nvSpPr>
          <p:cNvPr id="8" name="TextBox 7"/>
          <p:cNvSpPr txBox="1"/>
          <p:nvPr userDrawn="1"/>
        </p:nvSpPr>
        <p:spPr>
          <a:xfrm>
            <a:off x="11664619" y="6608386"/>
            <a:ext cx="527381"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itchFamily="34" charset="-122"/>
                <a:ea typeface="微软雅黑" pitchFamily="34" charset="-122"/>
              </a:rPr>
              <a:pPr algn="r"/>
              <a:t>‹#›</a:t>
            </a:fld>
            <a:endParaRPr lang="zh-CN" altLang="en-US" sz="1200" b="1" dirty="0">
              <a:solidFill>
                <a:schemeClr val="accent3"/>
              </a:solidFill>
              <a:latin typeface="微软雅黑" pitchFamily="34" charset="-122"/>
              <a:ea typeface="微软雅黑" pitchFamily="34" charset="-122"/>
            </a:endParaRPr>
          </a:p>
        </p:txBody>
      </p:sp>
      <p:sp>
        <p:nvSpPr>
          <p:cNvPr id="2" name="标题 1"/>
          <p:cNvSpPr>
            <a:spLocks noGrp="1"/>
          </p:cNvSpPr>
          <p:nvPr>
            <p:ph type="title"/>
          </p:nvPr>
        </p:nvSpPr>
        <p:spPr>
          <a:xfrm>
            <a:off x="0" y="44624"/>
            <a:ext cx="10200456" cy="665311"/>
          </a:xfrm>
          <a:prstGeom prst="rect">
            <a:avLst/>
          </a:prstGeom>
        </p:spPr>
        <p:txBody>
          <a:bodyPr/>
          <a:lstStyle>
            <a:lvl1pPr algn="l">
              <a:defRPr sz="2930" b="0">
                <a:solidFill>
                  <a:srgbClr val="C00000"/>
                </a:solidFill>
                <a:latin typeface="方正粗倩简体" panose="03000509000000000000" pitchFamily="65" charset="-122"/>
                <a:ea typeface="方正粗倩简体" panose="03000509000000000000" pitchFamily="65"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7962953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24680" y="-27384"/>
            <a:ext cx="12216680" cy="6858000"/>
          </a:xfrm>
          <a:prstGeom prst="rect">
            <a:avLst/>
          </a:prstGeom>
        </p:spPr>
      </p:pic>
      <p:sp>
        <p:nvSpPr>
          <p:cNvPr id="8" name="TextBox 7"/>
          <p:cNvSpPr txBox="1"/>
          <p:nvPr userDrawn="1"/>
        </p:nvSpPr>
        <p:spPr>
          <a:xfrm>
            <a:off x="11664619" y="6608386"/>
            <a:ext cx="527381"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itchFamily="34" charset="-122"/>
                <a:ea typeface="微软雅黑" pitchFamily="34" charset="-122"/>
              </a:rPr>
              <a:pPr algn="r"/>
              <a:t>‹#›</a:t>
            </a:fld>
            <a:endParaRPr lang="zh-CN" altLang="en-US" sz="1200" b="1" dirty="0">
              <a:solidFill>
                <a:schemeClr val="accent3"/>
              </a:solidFill>
              <a:latin typeface="微软雅黑" pitchFamily="34" charset="-122"/>
              <a:ea typeface="微软雅黑" pitchFamily="34" charset="-122"/>
            </a:endParaRPr>
          </a:p>
        </p:txBody>
      </p:sp>
      <p:sp>
        <p:nvSpPr>
          <p:cNvPr id="2" name="标题 1"/>
          <p:cNvSpPr>
            <a:spLocks noGrp="1"/>
          </p:cNvSpPr>
          <p:nvPr>
            <p:ph type="title"/>
          </p:nvPr>
        </p:nvSpPr>
        <p:spPr>
          <a:xfrm>
            <a:off x="0" y="44624"/>
            <a:ext cx="10200456" cy="665311"/>
          </a:xfrm>
          <a:prstGeom prst="rect">
            <a:avLst/>
          </a:prstGeom>
        </p:spPr>
        <p:txBody>
          <a:bodyPr/>
          <a:lstStyle>
            <a:lvl1pPr algn="l">
              <a:defRPr sz="2930" b="0">
                <a:solidFill>
                  <a:srgbClr val="C00000"/>
                </a:solidFill>
                <a:latin typeface="方正粗倩简体" panose="03000509000000000000" pitchFamily="65" charset="-122"/>
                <a:ea typeface="方正粗倩简体" panose="03000509000000000000" pitchFamily="65"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8446209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5" r:id="rId5"/>
    <p:sldLayoutId id="2147483656" r:id="rId6"/>
    <p:sldLayoutId id="2147483657" r:id="rId7"/>
    <p:sldLayoutId id="2147483658" r:id="rId8"/>
    <p:sldLayoutId id="2147483659"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6712" y="1619238"/>
            <a:ext cx="10477573" cy="1200329"/>
          </a:xfrm>
          <a:prstGeom prst="rect">
            <a:avLst/>
          </a:prstGeom>
          <a:noFill/>
        </p:spPr>
        <p:txBody>
          <a:bodyPr wrap="square" rtlCol="0">
            <a:spAutoFit/>
          </a:bodyPr>
          <a:lstStyle/>
          <a:p>
            <a:pPr algn="ctr">
              <a:lnSpc>
                <a:spcPct val="150000"/>
              </a:lnSpc>
            </a:pPr>
            <a:r>
              <a:rPr lang="en-US" altLang="zh-CN" sz="4800" b="1" dirty="0" smtClean="0">
                <a:solidFill>
                  <a:srgbClr val="0070C0"/>
                </a:solidFill>
                <a:latin typeface="方正粗倩简体" panose="03000509000000000000" pitchFamily="65" charset="-122"/>
                <a:ea typeface="方正粗倩简体" panose="03000509000000000000" pitchFamily="65" charset="-122"/>
              </a:rPr>
              <a:t>XX</a:t>
            </a:r>
            <a:r>
              <a:rPr lang="zh-CN" altLang="en-US" sz="4800" b="1" dirty="0" smtClean="0">
                <a:solidFill>
                  <a:srgbClr val="0070C0"/>
                </a:solidFill>
                <a:latin typeface="方正粗倩简体" panose="03000509000000000000" pitchFamily="65" charset="-122"/>
                <a:ea typeface="方正粗倩简体" panose="03000509000000000000" pitchFamily="65" charset="-122"/>
              </a:rPr>
              <a:t>公司省平台建设交流</a:t>
            </a:r>
            <a:endParaRPr lang="en-US" altLang="zh-CN" sz="4800" b="1" dirty="0">
              <a:solidFill>
                <a:srgbClr val="0070C0"/>
              </a:solidFill>
              <a:latin typeface="方正粗倩简体" panose="03000509000000000000" pitchFamily="65" charset="-122"/>
              <a:ea typeface="方正粗倩简体" panose="03000509000000000000" pitchFamily="65" charset="-122"/>
            </a:endParaRPr>
          </a:p>
        </p:txBody>
      </p:sp>
      <p:sp>
        <p:nvSpPr>
          <p:cNvPr id="6" name="TextBox 4"/>
          <p:cNvSpPr txBox="1">
            <a:spLocks noChangeArrowheads="1"/>
          </p:cNvSpPr>
          <p:nvPr/>
        </p:nvSpPr>
        <p:spPr bwMode="auto">
          <a:xfrm>
            <a:off x="3238480" y="4953011"/>
            <a:ext cx="595206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150000"/>
              </a:lnSpc>
            </a:pPr>
            <a:r>
              <a:rPr lang="zh-CN" altLang="en-US" sz="2400" b="1" dirty="0">
                <a:solidFill>
                  <a:srgbClr val="0070C0"/>
                </a:solidFill>
                <a:latin typeface="方正粗倩简体" panose="03000509000000000000" pitchFamily="65" charset="-122"/>
                <a:ea typeface="方正粗倩简体" panose="03000509000000000000" pitchFamily="65" charset="-122"/>
              </a:rPr>
              <a:t>智能连接</a:t>
            </a:r>
            <a:r>
              <a:rPr lang="zh-CN" altLang="en-US" sz="2400" b="1" dirty="0" smtClean="0">
                <a:solidFill>
                  <a:srgbClr val="0070C0"/>
                </a:solidFill>
                <a:latin typeface="方正粗倩简体" panose="03000509000000000000" pitchFamily="65" charset="-122"/>
                <a:ea typeface="方正粗倩简体" panose="03000509000000000000" pitchFamily="65" charset="-122"/>
              </a:rPr>
              <a:t>部</a:t>
            </a:r>
            <a:endParaRPr lang="en-US" altLang="zh-CN" sz="2400" b="1" dirty="0">
              <a:solidFill>
                <a:srgbClr val="0070C0"/>
              </a:solidFill>
              <a:latin typeface="方正粗倩简体" panose="03000509000000000000" pitchFamily="65" charset="-122"/>
              <a:ea typeface="方正粗倩简体" panose="03000509000000000000" pitchFamily="65" charset="-122"/>
            </a:endParaRPr>
          </a:p>
          <a:p>
            <a:pPr algn="ctr">
              <a:lnSpc>
                <a:spcPct val="150000"/>
              </a:lnSpc>
            </a:pPr>
            <a:r>
              <a:rPr lang="en-US" altLang="zh-CN" sz="2400" b="1" dirty="0">
                <a:solidFill>
                  <a:srgbClr val="0070C0"/>
                </a:solidFill>
                <a:latin typeface="方正粗倩简体" panose="03000509000000000000" pitchFamily="65" charset="-122"/>
                <a:ea typeface="方正粗倩简体" panose="03000509000000000000" pitchFamily="65" charset="-122"/>
              </a:rPr>
              <a:t>2017</a:t>
            </a:r>
            <a:r>
              <a:rPr lang="zh-CN" altLang="en-US" sz="2400" b="1" dirty="0">
                <a:solidFill>
                  <a:srgbClr val="0070C0"/>
                </a:solidFill>
                <a:latin typeface="方正粗倩简体" panose="03000509000000000000" pitchFamily="65" charset="-122"/>
                <a:ea typeface="方正粗倩简体" panose="03000509000000000000" pitchFamily="65" charset="-122"/>
              </a:rPr>
              <a:t>年</a:t>
            </a:r>
            <a:r>
              <a:rPr lang="en-US" altLang="zh-CN" sz="2400" b="1" dirty="0">
                <a:solidFill>
                  <a:srgbClr val="0070C0"/>
                </a:solidFill>
                <a:latin typeface="方正粗倩简体" panose="03000509000000000000" pitchFamily="65" charset="-122"/>
                <a:ea typeface="方正粗倩简体" panose="03000509000000000000" pitchFamily="65" charset="-122"/>
              </a:rPr>
              <a:t>3</a:t>
            </a:r>
            <a:r>
              <a:rPr lang="zh-CN" altLang="en-US" sz="2400" b="1" dirty="0">
                <a:solidFill>
                  <a:srgbClr val="0070C0"/>
                </a:solidFill>
                <a:latin typeface="方正粗倩简体" panose="03000509000000000000" pitchFamily="65" charset="-122"/>
                <a:ea typeface="方正粗倩简体" panose="03000509000000000000" pitchFamily="65" charset="-122"/>
              </a:rPr>
              <a:t>月</a:t>
            </a:r>
          </a:p>
        </p:txBody>
      </p:sp>
      <p:sp>
        <p:nvSpPr>
          <p:cNvPr id="5" name="TextBox 4"/>
          <p:cNvSpPr txBox="1"/>
          <p:nvPr/>
        </p:nvSpPr>
        <p:spPr>
          <a:xfrm>
            <a:off x="3905235" y="2952747"/>
            <a:ext cx="6572296" cy="584775"/>
          </a:xfrm>
          <a:prstGeom prst="rect">
            <a:avLst/>
          </a:prstGeom>
          <a:noFill/>
        </p:spPr>
        <p:txBody>
          <a:bodyPr wrap="square" rtlCol="0">
            <a:spAutoFit/>
          </a:bodyPr>
          <a:lstStyle/>
          <a:p>
            <a:r>
              <a:rPr lang="en-US" altLang="zh-CN" sz="3200" dirty="0" smtClean="0">
                <a:solidFill>
                  <a:srgbClr val="0070C0"/>
                </a:solidFill>
                <a:latin typeface="方正粗倩简体" panose="03000509000000000000" pitchFamily="65" charset="-122"/>
                <a:ea typeface="方正粗倩简体" panose="03000509000000000000" pitchFamily="65" charset="-122"/>
              </a:rPr>
              <a:t>——</a:t>
            </a:r>
            <a:r>
              <a:rPr lang="zh-CN" altLang="en-US" sz="3200" dirty="0" smtClean="0">
                <a:solidFill>
                  <a:srgbClr val="0070C0"/>
                </a:solidFill>
                <a:latin typeface="方正粗倩简体" panose="03000509000000000000" pitchFamily="65" charset="-122"/>
                <a:ea typeface="方正粗倩简体" panose="03000509000000000000" pitchFamily="65" charset="-122"/>
              </a:rPr>
              <a:t>省连接</a:t>
            </a:r>
            <a:r>
              <a:rPr lang="zh-CN" altLang="en-US" sz="3200" dirty="0">
                <a:solidFill>
                  <a:srgbClr val="0070C0"/>
                </a:solidFill>
                <a:latin typeface="方正粗倩简体" panose="03000509000000000000" pitchFamily="65" charset="-122"/>
                <a:ea typeface="方正粗倩简体" panose="03000509000000000000" pitchFamily="65" charset="-122"/>
              </a:rPr>
              <a:t>管理</a:t>
            </a:r>
            <a:r>
              <a:rPr lang="zh-CN" altLang="en-US" sz="3200" dirty="0" smtClean="0">
                <a:solidFill>
                  <a:srgbClr val="0070C0"/>
                </a:solidFill>
                <a:latin typeface="方正粗倩简体" panose="03000509000000000000" pitchFamily="65" charset="-122"/>
                <a:ea typeface="方正粗倩简体" panose="03000509000000000000" pitchFamily="65" charset="-122"/>
              </a:rPr>
              <a:t>平台建设方案</a:t>
            </a:r>
            <a:endParaRPr lang="zh-CN" altLang="en-US" sz="3200" dirty="0">
              <a:solidFill>
                <a:srgbClr val="0070C0"/>
              </a:solidFill>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2988373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3341110" y="1763220"/>
            <a:ext cx="2156653" cy="2156653"/>
          </a:xfrm>
          <a:prstGeom prst="ellipse">
            <a:avLst/>
          </a:prstGeom>
          <a:solidFill>
            <a:schemeClr val="accent6">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34" name="椭圆 33"/>
          <p:cNvSpPr/>
          <p:nvPr/>
        </p:nvSpPr>
        <p:spPr>
          <a:xfrm>
            <a:off x="7013224" y="3461391"/>
            <a:ext cx="2156653" cy="2156653"/>
          </a:xfrm>
          <a:prstGeom prst="ellipse">
            <a:avLst/>
          </a:prstGeom>
          <a:solidFill>
            <a:srgbClr val="DADA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35" name="任意多边形 34"/>
          <p:cNvSpPr/>
          <p:nvPr/>
        </p:nvSpPr>
        <p:spPr>
          <a:xfrm>
            <a:off x="4660362" y="1580192"/>
            <a:ext cx="1808136" cy="242807"/>
          </a:xfrm>
          <a:custGeom>
            <a:avLst/>
            <a:gdLst>
              <a:gd name="connsiteX0" fmla="*/ 0 w 1808136"/>
              <a:gd name="connsiteY0" fmla="*/ 242807 h 242807"/>
              <a:gd name="connsiteX1" fmla="*/ 304800 w 1808136"/>
              <a:gd name="connsiteY1" fmla="*/ 0 h 242807"/>
              <a:gd name="connsiteX2" fmla="*/ 1808136 w 1808136"/>
              <a:gd name="connsiteY2" fmla="*/ 0 h 242807"/>
            </a:gdLst>
            <a:ahLst/>
            <a:cxnLst>
              <a:cxn ang="0">
                <a:pos x="connsiteX0" y="connsiteY0"/>
              </a:cxn>
              <a:cxn ang="0">
                <a:pos x="connsiteX1" y="connsiteY1"/>
              </a:cxn>
              <a:cxn ang="0">
                <a:pos x="connsiteX2" y="connsiteY2"/>
              </a:cxn>
            </a:cxnLst>
            <a:rect l="l" t="t" r="r" b="b"/>
            <a:pathLst>
              <a:path w="1808136" h="242807">
                <a:moveTo>
                  <a:pt x="0" y="242807"/>
                </a:moveTo>
                <a:lnTo>
                  <a:pt x="304800" y="0"/>
                </a:lnTo>
                <a:lnTo>
                  <a:pt x="1808136" y="0"/>
                </a:lnTo>
              </a:path>
            </a:pathLst>
          </a:custGeom>
          <a:noFill/>
          <a:ln w="28575" cap="flat" cmpd="sng" algn="ctr">
            <a:solidFill>
              <a:srgbClr val="DADADA"/>
            </a:solidFill>
            <a:prstDash val="solid"/>
            <a:miter lim="800000"/>
            <a:tailEnd type="ova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cxnSp>
        <p:nvCxnSpPr>
          <p:cNvPr id="36" name="直接连接符 35"/>
          <p:cNvCxnSpPr/>
          <p:nvPr/>
        </p:nvCxnSpPr>
        <p:spPr>
          <a:xfrm>
            <a:off x="5290627" y="2227439"/>
            <a:ext cx="1177871" cy="0"/>
          </a:xfrm>
          <a:prstGeom prst="line">
            <a:avLst/>
          </a:prstGeom>
          <a:noFill/>
          <a:ln w="28575" cap="flat" cmpd="sng" algn="ctr">
            <a:solidFill>
              <a:srgbClr val="DADADA"/>
            </a:solidFill>
            <a:prstDash val="solid"/>
            <a:miter lim="800000"/>
            <a:tailEnd type="oval"/>
          </a:ln>
          <a:effectLst/>
        </p:spPr>
      </p:cxnSp>
      <p:cxnSp>
        <p:nvCxnSpPr>
          <p:cNvPr id="37" name="直接连接符 36"/>
          <p:cNvCxnSpPr/>
          <p:nvPr/>
        </p:nvCxnSpPr>
        <p:spPr>
          <a:xfrm>
            <a:off x="5290627" y="2847688"/>
            <a:ext cx="1177871" cy="0"/>
          </a:xfrm>
          <a:prstGeom prst="line">
            <a:avLst/>
          </a:prstGeom>
          <a:noFill/>
          <a:ln w="28575" cap="flat" cmpd="sng" algn="ctr">
            <a:solidFill>
              <a:srgbClr val="DADADA"/>
            </a:solidFill>
            <a:prstDash val="solid"/>
            <a:miter lim="800000"/>
            <a:tailEnd type="oval"/>
          </a:ln>
          <a:effectLst/>
        </p:spPr>
      </p:cxnSp>
      <p:cxnSp>
        <p:nvCxnSpPr>
          <p:cNvPr id="38" name="直接连接符 37"/>
          <p:cNvCxnSpPr/>
          <p:nvPr/>
        </p:nvCxnSpPr>
        <p:spPr>
          <a:xfrm flipH="1">
            <a:off x="6065542" y="4539717"/>
            <a:ext cx="1121044" cy="0"/>
          </a:xfrm>
          <a:prstGeom prst="line">
            <a:avLst/>
          </a:prstGeom>
          <a:noFill/>
          <a:ln w="28575" cap="flat" cmpd="sng" algn="ctr">
            <a:solidFill>
              <a:srgbClr val="DADADA"/>
            </a:solidFill>
            <a:prstDash val="solid"/>
            <a:miter lim="800000"/>
            <a:tailEnd type="oval"/>
          </a:ln>
          <a:effectLst/>
        </p:spPr>
      </p:cxnSp>
      <p:cxnSp>
        <p:nvCxnSpPr>
          <p:cNvPr id="39" name="直接连接符 38"/>
          <p:cNvCxnSpPr/>
          <p:nvPr/>
        </p:nvCxnSpPr>
        <p:spPr>
          <a:xfrm flipH="1">
            <a:off x="6065542" y="5174639"/>
            <a:ext cx="1193370" cy="0"/>
          </a:xfrm>
          <a:prstGeom prst="line">
            <a:avLst/>
          </a:prstGeom>
          <a:noFill/>
          <a:ln w="28575" cap="flat" cmpd="sng" algn="ctr">
            <a:solidFill>
              <a:srgbClr val="DADADA"/>
            </a:solidFill>
            <a:prstDash val="solid"/>
            <a:miter lim="800000"/>
            <a:tailEnd type="oval"/>
          </a:ln>
          <a:effectLst/>
        </p:spPr>
      </p:cxnSp>
      <p:sp>
        <p:nvSpPr>
          <p:cNvPr id="40" name="任意多边形 39"/>
          <p:cNvSpPr/>
          <p:nvPr/>
        </p:nvSpPr>
        <p:spPr>
          <a:xfrm>
            <a:off x="6070708" y="5532260"/>
            <a:ext cx="1808136" cy="253139"/>
          </a:xfrm>
          <a:custGeom>
            <a:avLst/>
            <a:gdLst>
              <a:gd name="connsiteX0" fmla="*/ 1808136 w 1808136"/>
              <a:gd name="connsiteY0" fmla="*/ 0 h 253139"/>
              <a:gd name="connsiteX1" fmla="*/ 1513668 w 1808136"/>
              <a:gd name="connsiteY1" fmla="*/ 253139 h 253139"/>
              <a:gd name="connsiteX2" fmla="*/ 0 w 1808136"/>
              <a:gd name="connsiteY2" fmla="*/ 253139 h 253139"/>
            </a:gdLst>
            <a:ahLst/>
            <a:cxnLst>
              <a:cxn ang="0">
                <a:pos x="connsiteX0" y="connsiteY0"/>
              </a:cxn>
              <a:cxn ang="0">
                <a:pos x="connsiteX1" y="connsiteY1"/>
              </a:cxn>
              <a:cxn ang="0">
                <a:pos x="connsiteX2" y="connsiteY2"/>
              </a:cxn>
            </a:cxnLst>
            <a:rect l="l" t="t" r="r" b="b"/>
            <a:pathLst>
              <a:path w="1808136" h="253139">
                <a:moveTo>
                  <a:pt x="1808136" y="0"/>
                </a:moveTo>
                <a:lnTo>
                  <a:pt x="1513668" y="253139"/>
                </a:lnTo>
                <a:lnTo>
                  <a:pt x="0" y="253139"/>
                </a:lnTo>
              </a:path>
            </a:pathLst>
          </a:custGeom>
          <a:noFill/>
          <a:ln w="28575" cap="flat" cmpd="sng" algn="ctr">
            <a:solidFill>
              <a:srgbClr val="DADADA"/>
            </a:solidFill>
            <a:prstDash val="solid"/>
            <a:miter lim="800000"/>
            <a:tailEnd type="ova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41" name="Oval 85"/>
          <p:cNvSpPr>
            <a:spLocks noChangeAspect="1"/>
          </p:cNvSpPr>
          <p:nvPr/>
        </p:nvSpPr>
        <p:spPr>
          <a:xfrm>
            <a:off x="4229838" y="1822999"/>
            <a:ext cx="360000" cy="360000"/>
          </a:xfrm>
          <a:prstGeom prst="ellipse">
            <a:avLst/>
          </a:prstGeom>
          <a:solidFill>
            <a:srgbClr val="F26D64"/>
          </a:solidFill>
          <a:ln w="6350" cap="flat" cmpd="sng" algn="ctr">
            <a:noFill/>
            <a:prstDash val="solid"/>
          </a:ln>
          <a:effectLst/>
        </p:spPr>
        <p:txBody>
          <a:bodyPr spcFirstLastPara="0" vert="horz" wrap="square" lIns="0" tIns="0" rIns="0" bIns="0" numCol="1" spcCol="1270" anchor="ctr" anchorCtr="0">
            <a:noAutofit/>
          </a:bodyPr>
          <a:lstStyle/>
          <a:p>
            <a:pPr algn="ctr" defTabSz="1185304">
              <a:lnSpc>
                <a:spcPct val="90000"/>
              </a:lnSpc>
              <a:spcBef>
                <a:spcPct val="0"/>
              </a:spcBef>
              <a:spcAft>
                <a:spcPct val="35000"/>
              </a:spcAft>
            </a:pPr>
            <a:r>
              <a:rPr lang="en-US" sz="2000" b="1" kern="0" dirty="0" smtClean="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rPr>
              <a:t>1</a:t>
            </a:r>
            <a:endParaRPr lang="en-US" sz="2000" b="1" kern="0" dirty="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endParaRPr>
          </a:p>
        </p:txBody>
      </p:sp>
      <p:sp>
        <p:nvSpPr>
          <p:cNvPr id="42" name="Oval 85"/>
          <p:cNvSpPr>
            <a:spLocks noChangeAspect="1"/>
          </p:cNvSpPr>
          <p:nvPr/>
        </p:nvSpPr>
        <p:spPr>
          <a:xfrm>
            <a:off x="4848528" y="2051608"/>
            <a:ext cx="360000" cy="360000"/>
          </a:xfrm>
          <a:prstGeom prst="ellipse">
            <a:avLst/>
          </a:prstGeom>
          <a:solidFill>
            <a:srgbClr val="F26D64"/>
          </a:solidFill>
          <a:ln w="6350" cap="flat" cmpd="sng" algn="ctr">
            <a:noFill/>
            <a:prstDash val="solid"/>
          </a:ln>
          <a:effectLst/>
        </p:spPr>
        <p:txBody>
          <a:bodyPr spcFirstLastPara="0" vert="horz" wrap="square" lIns="0" tIns="0" rIns="0" bIns="0" numCol="1" spcCol="1270" anchor="ctr" anchorCtr="0">
            <a:noAutofit/>
          </a:bodyPr>
          <a:lstStyle/>
          <a:p>
            <a:pPr algn="ctr" defTabSz="1185304">
              <a:lnSpc>
                <a:spcPct val="90000"/>
              </a:lnSpc>
              <a:spcBef>
                <a:spcPct val="0"/>
              </a:spcBef>
              <a:spcAft>
                <a:spcPct val="35000"/>
              </a:spcAft>
            </a:pPr>
            <a:r>
              <a:rPr lang="en-US" sz="2000" b="1" kern="0" dirty="0" smtClean="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rPr>
              <a:t>2</a:t>
            </a:r>
            <a:endParaRPr lang="en-US" sz="2000" b="1" kern="0" dirty="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endParaRPr>
          </a:p>
        </p:txBody>
      </p:sp>
      <p:sp>
        <p:nvSpPr>
          <p:cNvPr id="43" name="Oval 85"/>
          <p:cNvSpPr>
            <a:spLocks noChangeAspect="1"/>
          </p:cNvSpPr>
          <p:nvPr/>
        </p:nvSpPr>
        <p:spPr>
          <a:xfrm>
            <a:off x="5105506" y="2668286"/>
            <a:ext cx="360000" cy="360000"/>
          </a:xfrm>
          <a:prstGeom prst="ellipse">
            <a:avLst/>
          </a:prstGeom>
          <a:solidFill>
            <a:srgbClr val="F26D64"/>
          </a:solidFill>
          <a:ln w="6350" cap="flat" cmpd="sng" algn="ctr">
            <a:noFill/>
            <a:prstDash val="solid"/>
          </a:ln>
          <a:effectLst/>
        </p:spPr>
        <p:txBody>
          <a:bodyPr spcFirstLastPara="0" vert="horz" wrap="square" lIns="0" tIns="0" rIns="0" bIns="0" numCol="1" spcCol="1270" anchor="ctr" anchorCtr="0">
            <a:noAutofit/>
          </a:bodyPr>
          <a:lstStyle/>
          <a:p>
            <a:pPr algn="ctr" defTabSz="1185304">
              <a:lnSpc>
                <a:spcPct val="90000"/>
              </a:lnSpc>
              <a:spcBef>
                <a:spcPct val="0"/>
              </a:spcBef>
              <a:spcAft>
                <a:spcPct val="35000"/>
              </a:spcAft>
            </a:pPr>
            <a:r>
              <a:rPr lang="en-US" sz="2000" b="1" kern="0" dirty="0" smtClean="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rPr>
              <a:t>3</a:t>
            </a:r>
            <a:endParaRPr lang="en-US" sz="2000" b="1" kern="0" dirty="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endParaRPr>
          </a:p>
        </p:txBody>
      </p:sp>
      <p:sp>
        <p:nvSpPr>
          <p:cNvPr id="44" name="Oval 85"/>
          <p:cNvSpPr>
            <a:spLocks noChangeAspect="1"/>
          </p:cNvSpPr>
          <p:nvPr/>
        </p:nvSpPr>
        <p:spPr>
          <a:xfrm>
            <a:off x="7077062" y="4359717"/>
            <a:ext cx="360000" cy="360000"/>
          </a:xfrm>
          <a:prstGeom prst="ellipse">
            <a:avLst/>
          </a:prstGeom>
          <a:solidFill>
            <a:srgbClr val="9BBB40"/>
          </a:solidFill>
          <a:ln w="6350" cap="flat" cmpd="sng" algn="ctr">
            <a:noFill/>
            <a:prstDash val="solid"/>
          </a:ln>
          <a:effectLst/>
        </p:spPr>
        <p:txBody>
          <a:bodyPr spcFirstLastPara="0" vert="horz" wrap="square" lIns="0" tIns="0" rIns="0" bIns="0" numCol="1" spcCol="1270" anchor="ctr" anchorCtr="0">
            <a:noAutofit/>
          </a:bodyPr>
          <a:lstStyle/>
          <a:p>
            <a:pPr algn="ctr" defTabSz="1185304">
              <a:lnSpc>
                <a:spcPct val="90000"/>
              </a:lnSpc>
              <a:spcBef>
                <a:spcPct val="0"/>
              </a:spcBef>
              <a:spcAft>
                <a:spcPct val="35000"/>
              </a:spcAft>
            </a:pPr>
            <a:r>
              <a:rPr lang="en-US" sz="2000" b="1" kern="0" dirty="0" smtClean="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rPr>
              <a:t>1</a:t>
            </a:r>
            <a:endParaRPr lang="en-US" sz="2000" b="1" kern="0" dirty="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endParaRPr>
          </a:p>
        </p:txBody>
      </p:sp>
      <p:sp>
        <p:nvSpPr>
          <p:cNvPr id="45" name="Oval 85"/>
          <p:cNvSpPr>
            <a:spLocks noChangeAspect="1"/>
          </p:cNvSpPr>
          <p:nvPr/>
        </p:nvSpPr>
        <p:spPr>
          <a:xfrm>
            <a:off x="7340963" y="4964993"/>
            <a:ext cx="360000" cy="360000"/>
          </a:xfrm>
          <a:prstGeom prst="ellipse">
            <a:avLst/>
          </a:prstGeom>
          <a:solidFill>
            <a:srgbClr val="9BBB40"/>
          </a:solidFill>
          <a:ln w="6350" cap="flat" cmpd="sng" algn="ctr">
            <a:noFill/>
            <a:prstDash val="solid"/>
          </a:ln>
          <a:effectLst/>
        </p:spPr>
        <p:txBody>
          <a:bodyPr spcFirstLastPara="0" vert="horz" wrap="square" lIns="0" tIns="0" rIns="0" bIns="0" numCol="1" spcCol="1270" anchor="ctr" anchorCtr="0">
            <a:noAutofit/>
          </a:bodyPr>
          <a:lstStyle/>
          <a:p>
            <a:pPr algn="ctr" defTabSz="1185304">
              <a:lnSpc>
                <a:spcPct val="90000"/>
              </a:lnSpc>
              <a:spcBef>
                <a:spcPct val="0"/>
              </a:spcBef>
              <a:spcAft>
                <a:spcPct val="35000"/>
              </a:spcAft>
            </a:pPr>
            <a:r>
              <a:rPr lang="en-US" sz="2000" b="1" kern="0" dirty="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rPr>
              <a:t>2</a:t>
            </a:r>
          </a:p>
        </p:txBody>
      </p:sp>
      <p:sp>
        <p:nvSpPr>
          <p:cNvPr id="46" name="Oval 85"/>
          <p:cNvSpPr>
            <a:spLocks noChangeAspect="1"/>
          </p:cNvSpPr>
          <p:nvPr/>
        </p:nvSpPr>
        <p:spPr>
          <a:xfrm>
            <a:off x="7926170" y="5195410"/>
            <a:ext cx="360000" cy="360000"/>
          </a:xfrm>
          <a:prstGeom prst="ellipse">
            <a:avLst/>
          </a:prstGeom>
          <a:solidFill>
            <a:srgbClr val="9BBB40"/>
          </a:solidFill>
          <a:ln w="6350" cap="flat" cmpd="sng" algn="ctr">
            <a:noFill/>
            <a:prstDash val="solid"/>
          </a:ln>
          <a:effectLst/>
        </p:spPr>
        <p:txBody>
          <a:bodyPr spcFirstLastPara="0" vert="horz" wrap="square" lIns="0" tIns="0" rIns="0" bIns="0" numCol="1" spcCol="1270" anchor="ctr" anchorCtr="0">
            <a:noAutofit/>
          </a:bodyPr>
          <a:lstStyle/>
          <a:p>
            <a:pPr algn="ctr" defTabSz="1185304">
              <a:lnSpc>
                <a:spcPct val="90000"/>
              </a:lnSpc>
              <a:spcBef>
                <a:spcPct val="0"/>
              </a:spcBef>
              <a:spcAft>
                <a:spcPct val="35000"/>
              </a:spcAft>
            </a:pPr>
            <a:r>
              <a:rPr lang="en-US" sz="2000" b="1" kern="0" dirty="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rPr>
              <a:t>3</a:t>
            </a:r>
          </a:p>
        </p:txBody>
      </p:sp>
      <p:sp>
        <p:nvSpPr>
          <p:cNvPr id="47" name="椭圆 46"/>
          <p:cNvSpPr/>
          <p:nvPr/>
        </p:nvSpPr>
        <p:spPr>
          <a:xfrm>
            <a:off x="5933105" y="3387995"/>
            <a:ext cx="667829" cy="667829"/>
          </a:xfrm>
          <a:prstGeom prst="ellipse">
            <a:avLst/>
          </a:prstGeom>
          <a:solidFill>
            <a:srgbClr val="546E7A"/>
          </a:solidFill>
          <a:ln w="6350" cap="flat" cmpd="sng" algn="ctr">
            <a:noFill/>
            <a:prstDash val="solid"/>
          </a:ln>
          <a:effectLst/>
        </p:spPr>
        <p:txBody>
          <a:bodyPr spcFirstLastPara="0" vert="horz" wrap="square" lIns="0" tIns="0" rIns="0" bIns="0" numCol="1" spcCol="1270" anchor="ctr" anchorCtr="0">
            <a:noAutofit/>
          </a:bodyPr>
          <a:lstStyle/>
          <a:p>
            <a:pPr algn="ctr" defTabSz="1185304">
              <a:lnSpc>
                <a:spcPct val="90000"/>
              </a:lnSpc>
              <a:spcBef>
                <a:spcPct val="0"/>
              </a:spcBef>
              <a:spcAft>
                <a:spcPct val="35000"/>
              </a:spcAft>
            </a:pPr>
            <a:r>
              <a:rPr lang="en-US" altLang="zh-CN" sz="2400" b="1" kern="0" dirty="0" smtClean="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rPr>
              <a:t>VS</a:t>
            </a:r>
            <a:endParaRPr lang="zh-CN" altLang="en-US" sz="2400" b="1" kern="0" dirty="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endParaRPr>
          </a:p>
        </p:txBody>
      </p:sp>
      <p:sp>
        <p:nvSpPr>
          <p:cNvPr id="48" name="圆角矩形 47"/>
          <p:cNvSpPr/>
          <p:nvPr/>
        </p:nvSpPr>
        <p:spPr>
          <a:xfrm>
            <a:off x="6028758" y="1514626"/>
            <a:ext cx="476524" cy="107872"/>
          </a:xfrm>
          <a:prstGeom prst="roundRect">
            <a:avLst>
              <a:gd name="adj" fmla="val 50000"/>
            </a:avLst>
          </a:prstGeom>
          <a:solidFill>
            <a:srgbClr val="F26D64"/>
          </a:solidFill>
          <a:ln w="6350" cap="flat" cmpd="sng" algn="ctr">
            <a:noFill/>
            <a:prstDash val="solid"/>
          </a:ln>
          <a:effectLst/>
        </p:spPr>
        <p:txBody>
          <a:bodyPr spcFirstLastPara="0" vert="horz" wrap="square" lIns="0" tIns="0" rIns="0" bIns="0" numCol="1" spcCol="1270" anchor="ctr" anchorCtr="0">
            <a:noAutofit/>
          </a:bodyPr>
          <a:lstStyle/>
          <a:p>
            <a:pPr algn="ctr" defTabSz="1185304">
              <a:lnSpc>
                <a:spcPct val="90000"/>
              </a:lnSpc>
              <a:spcBef>
                <a:spcPct val="0"/>
              </a:spcBef>
              <a:spcAft>
                <a:spcPct val="35000"/>
              </a:spcAft>
            </a:pPr>
            <a:endParaRPr lang="zh-CN" altLang="en-US" sz="2000" b="1" kern="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endParaRPr>
          </a:p>
        </p:txBody>
      </p:sp>
      <p:sp>
        <p:nvSpPr>
          <p:cNvPr id="49" name="圆角矩形 48"/>
          <p:cNvSpPr/>
          <p:nvPr/>
        </p:nvSpPr>
        <p:spPr>
          <a:xfrm>
            <a:off x="6028758" y="2183396"/>
            <a:ext cx="476524" cy="107872"/>
          </a:xfrm>
          <a:prstGeom prst="roundRect">
            <a:avLst>
              <a:gd name="adj" fmla="val 50000"/>
            </a:avLst>
          </a:prstGeom>
          <a:solidFill>
            <a:srgbClr val="F26D64"/>
          </a:solidFill>
          <a:ln w="6350" cap="flat" cmpd="sng" algn="ctr">
            <a:noFill/>
            <a:prstDash val="solid"/>
          </a:ln>
          <a:effectLst/>
        </p:spPr>
        <p:txBody>
          <a:bodyPr spcFirstLastPara="0" vert="horz" wrap="square" lIns="0" tIns="0" rIns="0" bIns="0" numCol="1" spcCol="1270" anchor="ctr" anchorCtr="0">
            <a:noAutofit/>
          </a:bodyPr>
          <a:lstStyle/>
          <a:p>
            <a:pPr algn="ctr" defTabSz="1185304">
              <a:lnSpc>
                <a:spcPct val="90000"/>
              </a:lnSpc>
              <a:spcBef>
                <a:spcPct val="0"/>
              </a:spcBef>
              <a:spcAft>
                <a:spcPct val="35000"/>
              </a:spcAft>
            </a:pPr>
            <a:endParaRPr lang="zh-CN" altLang="en-US" sz="2000" b="1" kern="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endParaRPr>
          </a:p>
        </p:txBody>
      </p:sp>
      <p:sp>
        <p:nvSpPr>
          <p:cNvPr id="50" name="圆角矩形 49"/>
          <p:cNvSpPr/>
          <p:nvPr/>
        </p:nvSpPr>
        <p:spPr>
          <a:xfrm>
            <a:off x="6028758" y="2794350"/>
            <a:ext cx="476524" cy="107872"/>
          </a:xfrm>
          <a:prstGeom prst="roundRect">
            <a:avLst>
              <a:gd name="adj" fmla="val 50000"/>
            </a:avLst>
          </a:prstGeom>
          <a:solidFill>
            <a:srgbClr val="F26D64"/>
          </a:solidFill>
          <a:ln w="6350" cap="flat" cmpd="sng" algn="ctr">
            <a:noFill/>
            <a:prstDash val="solid"/>
          </a:ln>
          <a:effectLst/>
        </p:spPr>
        <p:txBody>
          <a:bodyPr spcFirstLastPara="0" vert="horz" wrap="square" lIns="0" tIns="0" rIns="0" bIns="0" numCol="1" spcCol="1270" anchor="ctr" anchorCtr="0">
            <a:noAutofit/>
          </a:bodyPr>
          <a:lstStyle/>
          <a:p>
            <a:pPr algn="ctr" defTabSz="1185304">
              <a:lnSpc>
                <a:spcPct val="90000"/>
              </a:lnSpc>
              <a:spcBef>
                <a:spcPct val="0"/>
              </a:spcBef>
              <a:spcAft>
                <a:spcPct val="35000"/>
              </a:spcAft>
            </a:pPr>
            <a:endParaRPr lang="zh-CN" altLang="en-US" sz="2000" b="1" kern="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endParaRPr>
          </a:p>
        </p:txBody>
      </p:sp>
      <p:sp>
        <p:nvSpPr>
          <p:cNvPr id="51" name="圆角矩形 50"/>
          <p:cNvSpPr/>
          <p:nvPr/>
        </p:nvSpPr>
        <p:spPr>
          <a:xfrm>
            <a:off x="6028758" y="4490090"/>
            <a:ext cx="476524" cy="107872"/>
          </a:xfrm>
          <a:prstGeom prst="roundRect">
            <a:avLst>
              <a:gd name="adj" fmla="val 50000"/>
            </a:avLst>
          </a:prstGeom>
          <a:solidFill>
            <a:srgbClr val="9BBB40"/>
          </a:solidFill>
          <a:ln w="6350" cap="flat" cmpd="sng" algn="ctr">
            <a:noFill/>
            <a:prstDash val="solid"/>
          </a:ln>
          <a:effectLst/>
        </p:spPr>
        <p:txBody>
          <a:bodyPr spcFirstLastPara="0" vert="horz" wrap="square" lIns="0" tIns="0" rIns="0" bIns="0" numCol="1" spcCol="1270" anchor="ctr" anchorCtr="0">
            <a:noAutofit/>
          </a:bodyPr>
          <a:lstStyle/>
          <a:p>
            <a:pPr algn="ctr" defTabSz="1185304">
              <a:lnSpc>
                <a:spcPct val="90000"/>
              </a:lnSpc>
              <a:spcBef>
                <a:spcPct val="0"/>
              </a:spcBef>
              <a:spcAft>
                <a:spcPct val="35000"/>
              </a:spcAft>
            </a:pPr>
            <a:endParaRPr lang="zh-CN" altLang="en-US" sz="2000" b="1" kern="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endParaRPr>
          </a:p>
        </p:txBody>
      </p:sp>
      <p:sp>
        <p:nvSpPr>
          <p:cNvPr id="52" name="圆角矩形 51"/>
          <p:cNvSpPr/>
          <p:nvPr/>
        </p:nvSpPr>
        <p:spPr>
          <a:xfrm>
            <a:off x="6028758" y="5731463"/>
            <a:ext cx="476524" cy="107872"/>
          </a:xfrm>
          <a:prstGeom prst="roundRect">
            <a:avLst>
              <a:gd name="adj" fmla="val 50000"/>
            </a:avLst>
          </a:prstGeom>
          <a:solidFill>
            <a:srgbClr val="9BBB40"/>
          </a:solidFill>
          <a:ln w="6350" cap="flat" cmpd="sng" algn="ctr">
            <a:noFill/>
            <a:prstDash val="solid"/>
          </a:ln>
          <a:effectLst/>
        </p:spPr>
        <p:txBody>
          <a:bodyPr spcFirstLastPara="0" vert="horz" wrap="square" lIns="0" tIns="0" rIns="0" bIns="0" numCol="1" spcCol="1270" anchor="ctr" anchorCtr="0">
            <a:noAutofit/>
          </a:bodyPr>
          <a:lstStyle/>
          <a:p>
            <a:pPr algn="ctr" defTabSz="1185304">
              <a:lnSpc>
                <a:spcPct val="90000"/>
              </a:lnSpc>
              <a:spcBef>
                <a:spcPct val="0"/>
              </a:spcBef>
              <a:spcAft>
                <a:spcPct val="35000"/>
              </a:spcAft>
            </a:pPr>
            <a:endParaRPr lang="zh-CN" altLang="en-US" sz="2000" b="1" kern="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endParaRPr>
          </a:p>
        </p:txBody>
      </p:sp>
      <p:sp>
        <p:nvSpPr>
          <p:cNvPr id="53" name="圆角矩形 52"/>
          <p:cNvSpPr/>
          <p:nvPr/>
        </p:nvSpPr>
        <p:spPr>
          <a:xfrm>
            <a:off x="6028758" y="5120703"/>
            <a:ext cx="476524" cy="107872"/>
          </a:xfrm>
          <a:prstGeom prst="roundRect">
            <a:avLst>
              <a:gd name="adj" fmla="val 50000"/>
            </a:avLst>
          </a:prstGeom>
          <a:solidFill>
            <a:srgbClr val="9BBB40"/>
          </a:solidFill>
          <a:ln w="6350" cap="flat" cmpd="sng" algn="ctr">
            <a:noFill/>
            <a:prstDash val="solid"/>
          </a:ln>
          <a:effectLst/>
        </p:spPr>
        <p:txBody>
          <a:bodyPr spcFirstLastPara="0" vert="horz" wrap="square" lIns="0" tIns="0" rIns="0" bIns="0" numCol="1" spcCol="1270" anchor="ctr" anchorCtr="0">
            <a:noAutofit/>
          </a:bodyPr>
          <a:lstStyle/>
          <a:p>
            <a:pPr algn="ctr" defTabSz="1185304">
              <a:lnSpc>
                <a:spcPct val="90000"/>
              </a:lnSpc>
              <a:spcBef>
                <a:spcPct val="0"/>
              </a:spcBef>
              <a:spcAft>
                <a:spcPct val="35000"/>
              </a:spcAft>
            </a:pPr>
            <a:endParaRPr lang="zh-CN" altLang="en-US" sz="2000" b="1" kern="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endParaRPr>
          </a:p>
        </p:txBody>
      </p:sp>
      <p:sp>
        <p:nvSpPr>
          <p:cNvPr id="54" name="椭圆 53"/>
          <p:cNvSpPr/>
          <p:nvPr/>
        </p:nvSpPr>
        <p:spPr>
          <a:xfrm>
            <a:off x="3816102" y="2246598"/>
            <a:ext cx="1192315" cy="1192315"/>
          </a:xfrm>
          <a:prstGeom prst="ellipse">
            <a:avLst/>
          </a:prstGeom>
          <a:solidFill>
            <a:srgbClr val="F26D64"/>
          </a:solidFill>
          <a:ln w="6350" cap="flat" cmpd="sng" algn="ctr">
            <a:noFill/>
            <a:prstDash val="solid"/>
          </a:ln>
          <a:effectLst/>
        </p:spPr>
        <p:txBody>
          <a:bodyPr spcFirstLastPara="0" vert="horz" wrap="square" lIns="0" tIns="0" rIns="0" bIns="0" numCol="1" spcCol="1270" anchor="ctr" anchorCtr="0">
            <a:noAutofit/>
          </a:bodyPr>
          <a:lstStyle/>
          <a:p>
            <a:pPr algn="ctr" defTabSz="1185304">
              <a:spcBef>
                <a:spcPct val="0"/>
              </a:spcBef>
              <a:spcAft>
                <a:spcPct val="35000"/>
              </a:spcAft>
            </a:pPr>
            <a:r>
              <a:rPr lang="zh-CN" altLang="en-US" sz="2000" b="1" kern="0" dirty="0" smtClean="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rPr>
              <a:t>全网</a:t>
            </a:r>
            <a:endParaRPr lang="en-US" altLang="zh-CN" sz="2000" b="1" kern="0" dirty="0" smtClean="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endParaRPr>
          </a:p>
          <a:p>
            <a:pPr algn="ctr" defTabSz="1185304">
              <a:spcBef>
                <a:spcPct val="0"/>
              </a:spcBef>
              <a:spcAft>
                <a:spcPct val="35000"/>
              </a:spcAft>
            </a:pPr>
            <a:r>
              <a:rPr lang="zh-CN" altLang="en-US" sz="2000" b="1" kern="0" dirty="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rPr>
              <a:t>平台</a:t>
            </a:r>
          </a:p>
        </p:txBody>
      </p:sp>
      <p:sp>
        <p:nvSpPr>
          <p:cNvPr id="55" name="椭圆 54"/>
          <p:cNvSpPr/>
          <p:nvPr/>
        </p:nvSpPr>
        <p:spPr>
          <a:xfrm>
            <a:off x="7494008" y="3949159"/>
            <a:ext cx="1192315" cy="1192315"/>
          </a:xfrm>
          <a:prstGeom prst="ellipse">
            <a:avLst/>
          </a:prstGeom>
          <a:solidFill>
            <a:srgbClr val="9BBB40"/>
          </a:solidFill>
          <a:ln w="6350" cap="flat" cmpd="sng" algn="ctr">
            <a:noFill/>
            <a:prstDash val="solid"/>
          </a:ln>
          <a:effectLst/>
        </p:spPr>
        <p:txBody>
          <a:bodyPr spcFirstLastPara="0" vert="horz" wrap="square" lIns="0" tIns="0" rIns="0" bIns="0" numCol="1" spcCol="1270" anchor="ctr" anchorCtr="0">
            <a:noAutofit/>
          </a:bodyPr>
          <a:lstStyle/>
          <a:p>
            <a:pPr algn="ctr" defTabSz="1185304">
              <a:spcBef>
                <a:spcPct val="0"/>
              </a:spcBef>
              <a:spcAft>
                <a:spcPct val="35000"/>
              </a:spcAft>
            </a:pPr>
            <a:r>
              <a:rPr lang="zh-CN" altLang="en-US" sz="2000" b="1" kern="0" dirty="0" smtClean="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rPr>
              <a:t>省级</a:t>
            </a:r>
            <a:endParaRPr lang="en-US" altLang="zh-CN" sz="2000" b="1" kern="0" dirty="0" smtClean="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endParaRPr>
          </a:p>
          <a:p>
            <a:pPr algn="ctr" defTabSz="1185304">
              <a:spcBef>
                <a:spcPct val="0"/>
              </a:spcBef>
              <a:spcAft>
                <a:spcPct val="35000"/>
              </a:spcAft>
            </a:pPr>
            <a:r>
              <a:rPr lang="zh-CN" altLang="en-US" sz="2000" b="1" kern="0" dirty="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rPr>
              <a:t>平台</a:t>
            </a:r>
          </a:p>
        </p:txBody>
      </p:sp>
      <p:sp>
        <p:nvSpPr>
          <p:cNvPr id="58" name="Rectangle 35"/>
          <p:cNvSpPr/>
          <p:nvPr/>
        </p:nvSpPr>
        <p:spPr>
          <a:xfrm>
            <a:off x="6571844" y="1340768"/>
            <a:ext cx="5021681" cy="418384"/>
          </a:xfrm>
          <a:prstGeom prst="rect">
            <a:avLst/>
          </a:prstGeom>
        </p:spPr>
        <p:txBody>
          <a:bodyPr wrap="square">
            <a:spAutoFit/>
          </a:bodyPr>
          <a:lstStyle/>
          <a:p>
            <a:pPr>
              <a:lnSpc>
                <a:spcPct val="130000"/>
              </a:lnSpc>
            </a:pPr>
            <a:r>
              <a:rPr lang="zh-CN" altLang="en-US" dirty="0" smtClean="0">
                <a:solidFill>
                  <a:srgbClr val="C00000"/>
                </a:solidFill>
                <a:latin typeface="方正粗倩简体" panose="03000509000000000000" pitchFamily="65" charset="-122"/>
                <a:ea typeface="方正粗倩简体" panose="03000509000000000000" pitchFamily="65" charset="-122"/>
              </a:rPr>
              <a:t>核心能力输出</a:t>
            </a:r>
            <a:r>
              <a:rPr lang="zh-CN" altLang="en-US" dirty="0" smtClean="0">
                <a:solidFill>
                  <a:srgbClr val="595959"/>
                </a:solidFill>
                <a:latin typeface="方正粗倩简体" panose="03000509000000000000" pitchFamily="65" charset="-122"/>
                <a:ea typeface="方正粗倩简体" panose="03000509000000000000" pitchFamily="65" charset="-122"/>
              </a:rPr>
              <a:t>：</a:t>
            </a:r>
            <a:r>
              <a:rPr lang="zh-CN" altLang="en-US" dirty="0" smtClean="0">
                <a:solidFill>
                  <a:srgbClr val="1B587C"/>
                </a:solidFill>
                <a:latin typeface="方正粗倩简体" panose="03000509000000000000" pitchFamily="65" charset="-122"/>
                <a:ea typeface="方正粗倩简体" panose="03000509000000000000" pitchFamily="65" charset="-122"/>
              </a:rPr>
              <a:t>底层核心能力输出，服务全网。</a:t>
            </a:r>
            <a:endParaRPr lang="zh-CN" altLang="en-US" dirty="0">
              <a:solidFill>
                <a:srgbClr val="1B587C"/>
              </a:solidFill>
              <a:latin typeface="方正粗倩简体" panose="03000509000000000000" pitchFamily="65" charset="-122"/>
              <a:ea typeface="方正粗倩简体" panose="03000509000000000000" pitchFamily="65" charset="-122"/>
            </a:endParaRPr>
          </a:p>
        </p:txBody>
      </p:sp>
      <p:sp>
        <p:nvSpPr>
          <p:cNvPr id="59" name="Rectangle 35"/>
          <p:cNvSpPr/>
          <p:nvPr/>
        </p:nvSpPr>
        <p:spPr>
          <a:xfrm>
            <a:off x="6571844" y="1986718"/>
            <a:ext cx="5021681" cy="452432"/>
          </a:xfrm>
          <a:prstGeom prst="rect">
            <a:avLst/>
          </a:prstGeom>
        </p:spPr>
        <p:txBody>
          <a:bodyPr wrap="square">
            <a:spAutoFit/>
          </a:bodyPr>
          <a:lstStyle/>
          <a:p>
            <a:pPr>
              <a:lnSpc>
                <a:spcPct val="130000"/>
              </a:lnSpc>
            </a:pPr>
            <a:r>
              <a:rPr lang="zh-CN" altLang="en-US" dirty="0" smtClean="0">
                <a:solidFill>
                  <a:srgbClr val="C00000"/>
                </a:solidFill>
                <a:latin typeface="方正粗倩简体" panose="03000509000000000000" pitchFamily="65" charset="-122"/>
                <a:ea typeface="方正粗倩简体" panose="03000509000000000000" pitchFamily="65" charset="-122"/>
              </a:rPr>
              <a:t>数据集中管理</a:t>
            </a:r>
            <a:r>
              <a:rPr lang="zh-CN" altLang="en-US" dirty="0" smtClean="0">
                <a:solidFill>
                  <a:schemeClr val="accent3"/>
                </a:solidFill>
                <a:latin typeface="方正粗倩简体" panose="03000509000000000000" pitchFamily="65" charset="-122"/>
                <a:ea typeface="方正粗倩简体" panose="03000509000000000000" pitchFamily="65" charset="-122"/>
              </a:rPr>
              <a:t>：为各省级平台统一提供数据来源。</a:t>
            </a:r>
            <a:endParaRPr lang="zh-CN" altLang="en-US" dirty="0">
              <a:solidFill>
                <a:schemeClr val="accent3"/>
              </a:solidFill>
              <a:latin typeface="方正粗倩简体" panose="03000509000000000000" pitchFamily="65" charset="-122"/>
              <a:ea typeface="方正粗倩简体" panose="03000509000000000000" pitchFamily="65" charset="-122"/>
            </a:endParaRPr>
          </a:p>
        </p:txBody>
      </p:sp>
      <p:sp>
        <p:nvSpPr>
          <p:cNvPr id="60" name="Rectangle 35"/>
          <p:cNvSpPr/>
          <p:nvPr/>
        </p:nvSpPr>
        <p:spPr>
          <a:xfrm>
            <a:off x="6571844" y="2632668"/>
            <a:ext cx="5383808" cy="452432"/>
          </a:xfrm>
          <a:prstGeom prst="rect">
            <a:avLst/>
          </a:prstGeom>
        </p:spPr>
        <p:txBody>
          <a:bodyPr wrap="square">
            <a:spAutoFit/>
          </a:bodyPr>
          <a:lstStyle/>
          <a:p>
            <a:pPr>
              <a:lnSpc>
                <a:spcPct val="130000"/>
              </a:lnSpc>
            </a:pPr>
            <a:r>
              <a:rPr lang="en-US" altLang="zh-CN" dirty="0" smtClean="0">
                <a:solidFill>
                  <a:srgbClr val="C00000"/>
                </a:solidFill>
                <a:latin typeface="方正粗倩简体" panose="03000509000000000000" pitchFamily="65" charset="-122"/>
                <a:ea typeface="方正粗倩简体" panose="03000509000000000000" pitchFamily="65" charset="-122"/>
              </a:rPr>
              <a:t>API</a:t>
            </a:r>
            <a:r>
              <a:rPr lang="zh-CN" altLang="en-US" dirty="0" smtClean="0">
                <a:solidFill>
                  <a:srgbClr val="C00000"/>
                </a:solidFill>
                <a:latin typeface="方正粗倩简体" panose="03000509000000000000" pitchFamily="65" charset="-122"/>
                <a:ea typeface="方正粗倩简体" panose="03000509000000000000" pitchFamily="65" charset="-122"/>
              </a:rPr>
              <a:t>能力开放</a:t>
            </a:r>
            <a:r>
              <a:rPr lang="zh-CN" altLang="en-US" dirty="0" smtClean="0">
                <a:solidFill>
                  <a:schemeClr val="accent3"/>
                </a:solidFill>
                <a:latin typeface="方正粗倩简体" panose="03000509000000000000" pitchFamily="65" charset="-122"/>
                <a:ea typeface="方正粗倩简体" panose="03000509000000000000" pitchFamily="65" charset="-122"/>
              </a:rPr>
              <a:t>：为省公司和</a:t>
            </a:r>
            <a:r>
              <a:rPr lang="en-US" altLang="zh-CN" dirty="0" smtClean="0">
                <a:solidFill>
                  <a:schemeClr val="accent3"/>
                </a:solidFill>
                <a:latin typeface="方正粗倩简体" panose="03000509000000000000" pitchFamily="65" charset="-122"/>
                <a:ea typeface="方正粗倩简体" panose="03000509000000000000" pitchFamily="65" charset="-122"/>
              </a:rPr>
              <a:t>EC</a:t>
            </a:r>
            <a:r>
              <a:rPr lang="zh-CN" altLang="en-US" dirty="0" smtClean="0">
                <a:solidFill>
                  <a:schemeClr val="accent3"/>
                </a:solidFill>
                <a:latin typeface="方正粗倩简体" panose="03000509000000000000" pitchFamily="65" charset="-122"/>
                <a:ea typeface="方正粗倩简体" panose="03000509000000000000" pitchFamily="65" charset="-122"/>
              </a:rPr>
              <a:t>客户统一提供</a:t>
            </a:r>
            <a:r>
              <a:rPr lang="en-US" altLang="zh-CN" dirty="0" smtClean="0">
                <a:solidFill>
                  <a:schemeClr val="accent3"/>
                </a:solidFill>
                <a:latin typeface="方正粗倩简体" panose="03000509000000000000" pitchFamily="65" charset="-122"/>
                <a:ea typeface="方正粗倩简体" panose="03000509000000000000" pitchFamily="65" charset="-122"/>
              </a:rPr>
              <a:t>API</a:t>
            </a:r>
            <a:r>
              <a:rPr lang="zh-CN" altLang="en-US" dirty="0" smtClean="0">
                <a:solidFill>
                  <a:schemeClr val="accent3"/>
                </a:solidFill>
                <a:latin typeface="方正粗倩简体" panose="03000509000000000000" pitchFamily="65" charset="-122"/>
                <a:ea typeface="方正粗倩简体" panose="03000509000000000000" pitchFamily="65" charset="-122"/>
              </a:rPr>
              <a:t>集成。</a:t>
            </a:r>
            <a:endParaRPr lang="zh-CN" altLang="en-US" dirty="0">
              <a:solidFill>
                <a:schemeClr val="accent3"/>
              </a:solidFill>
              <a:latin typeface="方正粗倩简体" panose="03000509000000000000" pitchFamily="65" charset="-122"/>
              <a:ea typeface="方正粗倩简体" panose="03000509000000000000" pitchFamily="65" charset="-122"/>
            </a:endParaRPr>
          </a:p>
        </p:txBody>
      </p:sp>
      <p:sp>
        <p:nvSpPr>
          <p:cNvPr id="61" name="Rectangle 35"/>
          <p:cNvSpPr/>
          <p:nvPr/>
        </p:nvSpPr>
        <p:spPr>
          <a:xfrm>
            <a:off x="911424" y="4326361"/>
            <a:ext cx="5021681" cy="452432"/>
          </a:xfrm>
          <a:prstGeom prst="rect">
            <a:avLst/>
          </a:prstGeom>
        </p:spPr>
        <p:txBody>
          <a:bodyPr wrap="square">
            <a:spAutoFit/>
          </a:bodyPr>
          <a:lstStyle/>
          <a:p>
            <a:pPr>
              <a:lnSpc>
                <a:spcPct val="130000"/>
              </a:lnSpc>
            </a:pPr>
            <a:r>
              <a:rPr lang="zh-CN" altLang="en-US" dirty="0" smtClean="0">
                <a:solidFill>
                  <a:srgbClr val="C00000"/>
                </a:solidFill>
                <a:latin typeface="方正粗倩简体" panose="03000509000000000000" pitchFamily="65" charset="-122"/>
                <a:ea typeface="方正粗倩简体" panose="03000509000000000000" pitchFamily="65" charset="-122"/>
              </a:rPr>
              <a:t>自有平台</a:t>
            </a:r>
            <a:r>
              <a:rPr lang="zh-CN" altLang="en-US" dirty="0" smtClean="0">
                <a:solidFill>
                  <a:schemeClr val="accent3"/>
                </a:solidFill>
                <a:latin typeface="方正粗倩简体" panose="03000509000000000000" pitchFamily="65" charset="-122"/>
                <a:ea typeface="方正粗倩简体" panose="03000509000000000000" pitchFamily="65" charset="-122"/>
              </a:rPr>
              <a:t>：可与省内系统集成，建立生态圈。</a:t>
            </a:r>
            <a:endParaRPr lang="zh-CN" altLang="en-US" dirty="0">
              <a:solidFill>
                <a:schemeClr val="accent3"/>
              </a:solidFill>
              <a:latin typeface="方正粗倩简体" panose="03000509000000000000" pitchFamily="65" charset="-122"/>
              <a:ea typeface="方正粗倩简体" panose="03000509000000000000" pitchFamily="65" charset="-122"/>
            </a:endParaRPr>
          </a:p>
        </p:txBody>
      </p:sp>
      <p:sp>
        <p:nvSpPr>
          <p:cNvPr id="62" name="Rectangle 35"/>
          <p:cNvSpPr/>
          <p:nvPr/>
        </p:nvSpPr>
        <p:spPr>
          <a:xfrm>
            <a:off x="911424" y="4972311"/>
            <a:ext cx="5021681" cy="418384"/>
          </a:xfrm>
          <a:prstGeom prst="rect">
            <a:avLst/>
          </a:prstGeom>
        </p:spPr>
        <p:txBody>
          <a:bodyPr wrap="square">
            <a:spAutoFit/>
          </a:bodyPr>
          <a:lstStyle/>
          <a:p>
            <a:pPr>
              <a:lnSpc>
                <a:spcPct val="130000"/>
              </a:lnSpc>
            </a:pPr>
            <a:r>
              <a:rPr lang="zh-CN" altLang="en-US" dirty="0" smtClean="0">
                <a:solidFill>
                  <a:srgbClr val="C00000"/>
                </a:solidFill>
                <a:latin typeface="方正粗倩简体" panose="03000509000000000000" pitchFamily="65" charset="-122"/>
                <a:ea typeface="方正粗倩简体" panose="03000509000000000000" pitchFamily="65" charset="-122"/>
              </a:rPr>
              <a:t>便捷管理</a:t>
            </a:r>
            <a:r>
              <a:rPr lang="zh-CN" altLang="en-US" dirty="0" smtClean="0">
                <a:solidFill>
                  <a:schemeClr val="accent3"/>
                </a:solidFill>
                <a:latin typeface="方正粗倩简体" panose="03000509000000000000" pitchFamily="65" charset="-122"/>
                <a:ea typeface="方正粗倩简体" panose="03000509000000000000" pitchFamily="65" charset="-122"/>
              </a:rPr>
              <a:t>：轻量级云化部署，方便维护和管理。</a:t>
            </a:r>
            <a:endParaRPr lang="zh-CN" altLang="en-US" dirty="0">
              <a:solidFill>
                <a:schemeClr val="accent3"/>
              </a:solidFill>
              <a:latin typeface="方正粗倩简体" panose="03000509000000000000" pitchFamily="65" charset="-122"/>
              <a:ea typeface="方正粗倩简体" panose="03000509000000000000" pitchFamily="65" charset="-122"/>
            </a:endParaRPr>
          </a:p>
        </p:txBody>
      </p:sp>
      <p:sp>
        <p:nvSpPr>
          <p:cNvPr id="63" name="Rectangle 35"/>
          <p:cNvSpPr/>
          <p:nvPr/>
        </p:nvSpPr>
        <p:spPr>
          <a:xfrm>
            <a:off x="911424" y="5618261"/>
            <a:ext cx="5021681" cy="418384"/>
          </a:xfrm>
          <a:prstGeom prst="rect">
            <a:avLst/>
          </a:prstGeom>
        </p:spPr>
        <p:txBody>
          <a:bodyPr wrap="square">
            <a:spAutoFit/>
          </a:bodyPr>
          <a:lstStyle/>
          <a:p>
            <a:pPr>
              <a:lnSpc>
                <a:spcPct val="130000"/>
              </a:lnSpc>
            </a:pPr>
            <a:r>
              <a:rPr lang="zh-CN" altLang="en-US" dirty="0" smtClean="0">
                <a:solidFill>
                  <a:srgbClr val="C00000"/>
                </a:solidFill>
                <a:latin typeface="方正粗倩简体" panose="03000509000000000000" pitchFamily="65" charset="-122"/>
                <a:ea typeface="方正粗倩简体" panose="03000509000000000000" pitchFamily="65" charset="-122"/>
              </a:rPr>
              <a:t>定制开发</a:t>
            </a:r>
            <a:r>
              <a:rPr lang="zh-CN" altLang="en-US" dirty="0" smtClean="0">
                <a:solidFill>
                  <a:schemeClr val="accent3"/>
                </a:solidFill>
                <a:latin typeface="方正粗倩简体" panose="03000509000000000000" pitchFamily="65" charset="-122"/>
                <a:ea typeface="方正粗倩简体" panose="03000509000000000000" pitchFamily="65" charset="-122"/>
              </a:rPr>
              <a:t>：可在省级平台上进行定制化开发。</a:t>
            </a:r>
            <a:endParaRPr lang="zh-CN" altLang="en-US" dirty="0">
              <a:solidFill>
                <a:schemeClr val="accent3"/>
              </a:solidFill>
              <a:latin typeface="方正粗倩简体" panose="03000509000000000000" pitchFamily="65" charset="-122"/>
              <a:ea typeface="方正粗倩简体" panose="03000509000000000000" pitchFamily="65" charset="-122"/>
            </a:endParaRPr>
          </a:p>
        </p:txBody>
      </p:sp>
      <p:sp>
        <p:nvSpPr>
          <p:cNvPr id="3" name="标题 2"/>
          <p:cNvSpPr>
            <a:spLocks noGrp="1"/>
          </p:cNvSpPr>
          <p:nvPr>
            <p:ph type="title"/>
          </p:nvPr>
        </p:nvSpPr>
        <p:spPr>
          <a:xfrm>
            <a:off x="95208" y="95227"/>
            <a:ext cx="6576856" cy="494928"/>
          </a:xfrm>
        </p:spPr>
        <p:txBody>
          <a:bodyPr>
            <a:normAutofit fontScale="90000"/>
          </a:bodyPr>
          <a:lstStyle/>
          <a:p>
            <a:r>
              <a:rPr lang="zh-CN" altLang="en-US" dirty="0"/>
              <a:t>全</a:t>
            </a:r>
            <a:r>
              <a:rPr lang="zh-CN" altLang="en-US" dirty="0" smtClean="0"/>
              <a:t>网连接管理平台 </a:t>
            </a:r>
            <a:r>
              <a:rPr lang="en-US" altLang="zh-CN" dirty="0" smtClean="0"/>
              <a:t>vs </a:t>
            </a:r>
            <a:r>
              <a:rPr lang="zh-CN" altLang="en-US" dirty="0" smtClean="0"/>
              <a:t>省连接管理平台</a:t>
            </a:r>
            <a:endParaRPr lang="zh-CN" altLang="en-US" dirty="0"/>
          </a:p>
        </p:txBody>
      </p:sp>
      <p:sp>
        <p:nvSpPr>
          <p:cNvPr id="56" name="椭圆 55"/>
          <p:cNvSpPr/>
          <p:nvPr/>
        </p:nvSpPr>
        <p:spPr>
          <a:xfrm>
            <a:off x="343627" y="1763220"/>
            <a:ext cx="2156653" cy="2156653"/>
          </a:xfrm>
          <a:prstGeom prst="ellipse">
            <a:avLst/>
          </a:prstGeom>
          <a:solidFill>
            <a:schemeClr val="accent4">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57" name="椭圆 56"/>
          <p:cNvSpPr/>
          <p:nvPr/>
        </p:nvSpPr>
        <p:spPr>
          <a:xfrm>
            <a:off x="798929" y="2246598"/>
            <a:ext cx="1192315" cy="1192315"/>
          </a:xfrm>
          <a:prstGeom prst="ellipse">
            <a:avLst/>
          </a:prstGeom>
          <a:solidFill>
            <a:srgbClr val="339933"/>
          </a:solidFill>
          <a:ln w="6350" cap="flat" cmpd="sng" algn="ctr">
            <a:noFill/>
            <a:prstDash val="solid"/>
          </a:ln>
          <a:effectLst/>
        </p:spPr>
        <p:txBody>
          <a:bodyPr spcFirstLastPara="0" vert="horz" wrap="square" lIns="0" tIns="0" rIns="0" bIns="0" numCol="1" spcCol="1270" anchor="ctr" anchorCtr="0">
            <a:noAutofit/>
          </a:bodyPr>
          <a:lstStyle/>
          <a:p>
            <a:pPr algn="ctr" defTabSz="1185304">
              <a:spcBef>
                <a:spcPct val="0"/>
              </a:spcBef>
              <a:spcAft>
                <a:spcPct val="35000"/>
              </a:spcAft>
            </a:pPr>
            <a:r>
              <a:rPr lang="zh-CN" altLang="en-US" sz="2000" b="1" kern="0" dirty="0" smtClean="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rPr>
              <a:t>集中化</a:t>
            </a:r>
            <a:r>
              <a:rPr lang="en-US" altLang="zh-CN" sz="2000" b="1" kern="0" dirty="0" smtClean="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rPr>
              <a:t>CMP</a:t>
            </a:r>
            <a:endParaRPr lang="zh-CN" altLang="en-US" sz="2000" b="1" kern="0" dirty="0">
              <a:solidFill>
                <a:prstClr val="white"/>
              </a:solidFill>
              <a:latin typeface="方正粗倩简体" panose="03000509000000000000" pitchFamily="65" charset="-122"/>
              <a:ea typeface="方正粗倩简体" panose="03000509000000000000" pitchFamily="65" charset="-122"/>
              <a:cs typeface="Arial" panose="020B0604020202020204" pitchFamily="34" charset="0"/>
            </a:endParaRPr>
          </a:p>
        </p:txBody>
      </p:sp>
      <p:sp>
        <p:nvSpPr>
          <p:cNvPr id="4" name="左箭头 3"/>
          <p:cNvSpPr/>
          <p:nvPr/>
        </p:nvSpPr>
        <p:spPr>
          <a:xfrm>
            <a:off x="2332044" y="2439150"/>
            <a:ext cx="1147448" cy="755327"/>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1963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latin typeface="方正粗倩简体" panose="03000509000000000000" pitchFamily="65" charset="-122"/>
                <a:ea typeface="方正粗倩简体" panose="03000509000000000000" pitchFamily="65" charset="-122"/>
              </a:rPr>
              <a:t>目录</a:t>
            </a:r>
            <a:endParaRPr lang="zh-CN" altLang="en-US" dirty="0">
              <a:latin typeface="方正粗倩简体" panose="03000509000000000000" pitchFamily="65" charset="-122"/>
              <a:ea typeface="方正粗倩简体" panose="03000509000000000000" pitchFamily="65" charset="-122"/>
            </a:endParaRPr>
          </a:p>
        </p:txBody>
      </p:sp>
      <p:sp>
        <p:nvSpPr>
          <p:cNvPr id="4" name="矩形 16"/>
          <p:cNvSpPr/>
          <p:nvPr/>
        </p:nvSpPr>
        <p:spPr>
          <a:xfrm>
            <a:off x="2952728" y="3619501"/>
            <a:ext cx="6667547" cy="57150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方正粗倩简体" panose="03000509000000000000" pitchFamily="65" charset="-122"/>
                <a:ea typeface="方正粗倩简体" panose="03000509000000000000" pitchFamily="65" charset="-122"/>
              </a:rPr>
              <a:t>物联网</a:t>
            </a:r>
            <a:r>
              <a:rPr lang="zh-CN" altLang="en-US" sz="2400" dirty="0" smtClean="0">
                <a:latin typeface="方正粗倩简体" panose="03000509000000000000" pitchFamily="65" charset="-122"/>
                <a:ea typeface="方正粗倩简体" panose="03000509000000000000" pitchFamily="65" charset="-122"/>
              </a:rPr>
              <a:t>管理平台功能介绍</a:t>
            </a:r>
            <a:endParaRPr lang="zh-CN" altLang="en-US" sz="2400" dirty="0">
              <a:latin typeface="方正粗倩简体" panose="03000509000000000000" pitchFamily="65" charset="-122"/>
              <a:ea typeface="方正粗倩简体" panose="03000509000000000000" pitchFamily="65" charset="-122"/>
            </a:endParaRPr>
          </a:p>
        </p:txBody>
      </p:sp>
      <p:sp>
        <p:nvSpPr>
          <p:cNvPr id="28" name="矩形 4"/>
          <p:cNvSpPr>
            <a:spLocks noChangeArrowheads="1"/>
          </p:cNvSpPr>
          <p:nvPr/>
        </p:nvSpPr>
        <p:spPr bwMode="auto">
          <a:xfrm>
            <a:off x="2095472" y="3619502"/>
            <a:ext cx="626533" cy="571501"/>
          </a:xfrm>
          <a:prstGeom prst="rect">
            <a:avLst/>
          </a:prstGeom>
          <a:solidFill>
            <a:schemeClr val="bg1">
              <a:lumMod val="65000"/>
            </a:schemeClr>
          </a:solidFill>
          <a:ln w="25400">
            <a:noFill/>
            <a:miter lim="800000"/>
            <a:headEnd/>
            <a:tailEnd/>
          </a:ln>
        </p:spPr>
        <p:txBody>
          <a:bodyPr/>
          <a:lstStyle/>
          <a:p>
            <a:pPr algn="ctr"/>
            <a:r>
              <a:rPr lang="zh-CN" altLang="en-US" sz="2400" dirty="0">
                <a:solidFill>
                  <a:schemeClr val="bg1"/>
                </a:solidFill>
                <a:latin typeface="方正粗倩简体" panose="03000509000000000000" pitchFamily="65" charset="-122"/>
                <a:ea typeface="方正粗倩简体" panose="03000509000000000000" pitchFamily="65" charset="-122"/>
              </a:rPr>
              <a:t>一</a:t>
            </a:r>
            <a:endParaRPr lang="en-US" sz="2400" dirty="0">
              <a:solidFill>
                <a:schemeClr val="bg1"/>
              </a:solidFill>
              <a:latin typeface="方正粗倩简体" panose="03000509000000000000" pitchFamily="65" charset="-122"/>
              <a:ea typeface="方正粗倩简体" panose="03000509000000000000" pitchFamily="65" charset="-122"/>
            </a:endParaRPr>
          </a:p>
        </p:txBody>
      </p:sp>
      <p:sp>
        <p:nvSpPr>
          <p:cNvPr id="29" name="矩形 16"/>
          <p:cNvSpPr/>
          <p:nvPr/>
        </p:nvSpPr>
        <p:spPr>
          <a:xfrm>
            <a:off x="2952728" y="4381507"/>
            <a:ext cx="6667547" cy="5715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latin typeface="方正粗倩简体" panose="03000509000000000000" pitchFamily="65" charset="-122"/>
                <a:ea typeface="方正粗倩简体" panose="03000509000000000000" pitchFamily="65" charset="-122"/>
              </a:rPr>
              <a:t>各省公司平台建设情况</a:t>
            </a:r>
            <a:endParaRPr lang="zh-CN" altLang="en-US" sz="2400" dirty="0">
              <a:latin typeface="方正粗倩简体" panose="03000509000000000000" pitchFamily="65" charset="-122"/>
              <a:ea typeface="方正粗倩简体" panose="03000509000000000000" pitchFamily="65" charset="-122"/>
            </a:endParaRPr>
          </a:p>
        </p:txBody>
      </p:sp>
      <p:sp>
        <p:nvSpPr>
          <p:cNvPr id="30" name="矩形 4"/>
          <p:cNvSpPr>
            <a:spLocks noChangeArrowheads="1"/>
          </p:cNvSpPr>
          <p:nvPr/>
        </p:nvSpPr>
        <p:spPr bwMode="auto">
          <a:xfrm>
            <a:off x="2095472" y="4381507"/>
            <a:ext cx="626533" cy="571501"/>
          </a:xfrm>
          <a:prstGeom prst="rect">
            <a:avLst/>
          </a:prstGeom>
          <a:solidFill>
            <a:schemeClr val="accent3"/>
          </a:solidFill>
          <a:ln w="25400">
            <a:noFill/>
            <a:miter lim="800000"/>
            <a:headEnd/>
            <a:tailEnd/>
          </a:ln>
        </p:spPr>
        <p:txBody>
          <a:bodyPr/>
          <a:lstStyle/>
          <a:p>
            <a:pPr algn="ctr"/>
            <a:r>
              <a:rPr lang="zh-CN" altLang="en-US" sz="2400" dirty="0">
                <a:solidFill>
                  <a:schemeClr val="bg1"/>
                </a:solidFill>
                <a:latin typeface="方正粗倩简体" panose="03000509000000000000" pitchFamily="65" charset="-122"/>
                <a:ea typeface="方正粗倩简体" panose="03000509000000000000" pitchFamily="65" charset="-122"/>
              </a:rPr>
              <a:t>二</a:t>
            </a:r>
            <a:endParaRPr lang="en-US" sz="2400" dirty="0">
              <a:solidFill>
                <a:schemeClr val="bg1"/>
              </a:solidFill>
              <a:latin typeface="方正粗倩简体" panose="03000509000000000000" pitchFamily="65" charset="-122"/>
              <a:ea typeface="方正粗倩简体" panose="03000509000000000000" pitchFamily="65" charset="-122"/>
            </a:endParaRPr>
          </a:p>
        </p:txBody>
      </p:sp>
      <p:sp>
        <p:nvSpPr>
          <p:cNvPr id="31" name="矩形 16"/>
          <p:cNvSpPr/>
          <p:nvPr/>
        </p:nvSpPr>
        <p:spPr>
          <a:xfrm>
            <a:off x="2952728" y="5143512"/>
            <a:ext cx="6667547" cy="57150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latin typeface="方正粗倩简体" panose="03000509000000000000" pitchFamily="65" charset="-122"/>
                <a:ea typeface="方正粗倩简体" panose="03000509000000000000" pitchFamily="65" charset="-122"/>
              </a:rPr>
              <a:t>省平台总体建设方案</a:t>
            </a:r>
            <a:endParaRPr lang="zh-CN" altLang="en-US" sz="2400" dirty="0">
              <a:latin typeface="方正粗倩简体" panose="03000509000000000000" pitchFamily="65" charset="-122"/>
              <a:ea typeface="方正粗倩简体" panose="03000509000000000000" pitchFamily="65" charset="-122"/>
            </a:endParaRPr>
          </a:p>
        </p:txBody>
      </p:sp>
      <p:sp>
        <p:nvSpPr>
          <p:cNvPr id="32" name="矩形 4"/>
          <p:cNvSpPr>
            <a:spLocks noChangeArrowheads="1"/>
          </p:cNvSpPr>
          <p:nvPr/>
        </p:nvSpPr>
        <p:spPr bwMode="auto">
          <a:xfrm>
            <a:off x="2095472" y="5143512"/>
            <a:ext cx="626533" cy="571501"/>
          </a:xfrm>
          <a:prstGeom prst="rect">
            <a:avLst/>
          </a:prstGeom>
          <a:solidFill>
            <a:schemeClr val="bg1">
              <a:lumMod val="65000"/>
            </a:schemeClr>
          </a:solidFill>
          <a:ln w="25400">
            <a:noFill/>
            <a:miter lim="800000"/>
            <a:headEnd/>
            <a:tailEnd/>
          </a:ln>
        </p:spPr>
        <p:txBody>
          <a:bodyPr/>
          <a:lstStyle/>
          <a:p>
            <a:pPr algn="ctr"/>
            <a:r>
              <a:rPr lang="zh-CN" altLang="en-US" sz="2400" dirty="0">
                <a:solidFill>
                  <a:schemeClr val="bg1"/>
                </a:solidFill>
                <a:latin typeface="方正粗倩简体" panose="03000509000000000000" pitchFamily="65" charset="-122"/>
                <a:ea typeface="方正粗倩简体" panose="03000509000000000000" pitchFamily="65" charset="-122"/>
              </a:rPr>
              <a:t>三</a:t>
            </a:r>
            <a:endParaRPr lang="en-US" sz="2400" dirty="0">
              <a:solidFill>
                <a:schemeClr val="bg1"/>
              </a:solidFill>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102097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28528" y="1589520"/>
            <a:ext cx="3390928" cy="3390928"/>
            <a:chOff x="4771203" y="2077139"/>
            <a:chExt cx="2846598" cy="2846597"/>
          </a:xfrm>
        </p:grpSpPr>
        <p:sp>
          <p:nvSpPr>
            <p:cNvPr id="5" name="Freeform 108"/>
            <p:cNvSpPr>
              <a:spLocks/>
            </p:cNvSpPr>
            <p:nvPr/>
          </p:nvSpPr>
          <p:spPr bwMode="auto">
            <a:xfrm>
              <a:off x="4771203" y="2627504"/>
              <a:ext cx="832399" cy="1745868"/>
            </a:xfrm>
            <a:custGeom>
              <a:avLst/>
              <a:gdLst>
                <a:gd name="T0" fmla="*/ 132 w 540"/>
                <a:gd name="T1" fmla="*/ 716 h 1133"/>
                <a:gd name="T2" fmla="*/ 4 w 540"/>
                <a:gd name="T3" fmla="*/ 771 h 1133"/>
                <a:gd name="T4" fmla="*/ 140 w 540"/>
                <a:gd name="T5" fmla="*/ 1089 h 1133"/>
                <a:gd name="T6" fmla="*/ 268 w 540"/>
                <a:gd name="T7" fmla="*/ 1034 h 1133"/>
                <a:gd name="T8" fmla="*/ 351 w 540"/>
                <a:gd name="T9" fmla="*/ 1133 h 1133"/>
                <a:gd name="T10" fmla="*/ 540 w 540"/>
                <a:gd name="T11" fmla="*/ 946 h 1133"/>
                <a:gd name="T12" fmla="*/ 427 w 540"/>
                <a:gd name="T13" fmla="*/ 778 h 1133"/>
                <a:gd name="T14" fmla="*/ 540 w 540"/>
                <a:gd name="T15" fmla="*/ 187 h 1133"/>
                <a:gd name="T16" fmla="*/ 351 w 540"/>
                <a:gd name="T17" fmla="*/ 0 h 1133"/>
                <a:gd name="T18" fmla="*/ 258 w 540"/>
                <a:gd name="T19" fmla="*/ 113 h 1133"/>
                <a:gd name="T20" fmla="*/ 129 w 540"/>
                <a:gd name="T21" fmla="*/ 61 h 1133"/>
                <a:gd name="T22" fmla="*/ 0 w 540"/>
                <a:gd name="T23" fmla="*/ 381 h 1133"/>
                <a:gd name="T24" fmla="*/ 129 w 540"/>
                <a:gd name="T25" fmla="*/ 433 h 1133"/>
                <a:gd name="T26" fmla="*/ 132 w 540"/>
                <a:gd name="T27" fmla="*/ 71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0" h="1133">
                  <a:moveTo>
                    <a:pt x="132" y="716"/>
                  </a:moveTo>
                  <a:cubicBezTo>
                    <a:pt x="4" y="771"/>
                    <a:pt x="4" y="771"/>
                    <a:pt x="4" y="771"/>
                  </a:cubicBezTo>
                  <a:cubicBezTo>
                    <a:pt x="140" y="1089"/>
                    <a:pt x="140" y="1089"/>
                    <a:pt x="140" y="1089"/>
                  </a:cubicBezTo>
                  <a:cubicBezTo>
                    <a:pt x="268" y="1034"/>
                    <a:pt x="268" y="1034"/>
                    <a:pt x="268" y="1034"/>
                  </a:cubicBezTo>
                  <a:cubicBezTo>
                    <a:pt x="293" y="1069"/>
                    <a:pt x="321" y="1103"/>
                    <a:pt x="351" y="1133"/>
                  </a:cubicBezTo>
                  <a:cubicBezTo>
                    <a:pt x="540" y="946"/>
                    <a:pt x="540" y="946"/>
                    <a:pt x="540" y="946"/>
                  </a:cubicBezTo>
                  <a:cubicBezTo>
                    <a:pt x="493" y="899"/>
                    <a:pt x="454" y="842"/>
                    <a:pt x="427" y="778"/>
                  </a:cubicBezTo>
                  <a:cubicBezTo>
                    <a:pt x="339" y="571"/>
                    <a:pt x="391" y="338"/>
                    <a:pt x="540" y="187"/>
                  </a:cubicBezTo>
                  <a:cubicBezTo>
                    <a:pt x="351" y="0"/>
                    <a:pt x="351" y="0"/>
                    <a:pt x="351" y="0"/>
                  </a:cubicBezTo>
                  <a:cubicBezTo>
                    <a:pt x="317" y="34"/>
                    <a:pt x="286" y="72"/>
                    <a:pt x="258" y="113"/>
                  </a:cubicBezTo>
                  <a:cubicBezTo>
                    <a:pt x="129" y="61"/>
                    <a:pt x="129" y="61"/>
                    <a:pt x="129" y="61"/>
                  </a:cubicBezTo>
                  <a:cubicBezTo>
                    <a:pt x="0" y="381"/>
                    <a:pt x="0" y="381"/>
                    <a:pt x="0" y="381"/>
                  </a:cubicBezTo>
                  <a:cubicBezTo>
                    <a:pt x="129" y="433"/>
                    <a:pt x="129" y="433"/>
                    <a:pt x="129" y="433"/>
                  </a:cubicBezTo>
                  <a:cubicBezTo>
                    <a:pt x="113" y="527"/>
                    <a:pt x="114" y="622"/>
                    <a:pt x="132" y="716"/>
                  </a:cubicBezTo>
                  <a:close/>
                </a:path>
              </a:pathLst>
            </a:custGeom>
            <a:solidFill>
              <a:srgbClr val="647B86"/>
            </a:solidFill>
            <a:ln w="38100">
              <a:solidFill>
                <a:srgbClr val="F6F6F6"/>
              </a:solidFill>
              <a:round/>
              <a:headEnd/>
              <a:tailEnd/>
            </a:ln>
            <a:extLst/>
          </p:spPr>
          <p:txBody>
            <a:bodyPr vert="horz" wrap="square" lIns="91440" tIns="45720" rIns="91440" bIns="45720" numCol="1" anchor="t" anchorCtr="0" compatLnSpc="1">
              <a:prstTxWarp prst="textNoShape">
                <a:avLst/>
              </a:prstTxWarp>
            </a:bodyPr>
            <a:lstStyle/>
            <a:p>
              <a:endParaRPr lang="zh-CN" altLang="en-US" sz="2400">
                <a:latin typeface="方正粗倩简体" panose="03000509000000000000" pitchFamily="65" charset="-122"/>
                <a:ea typeface="方正粗倩简体" panose="03000509000000000000" pitchFamily="65" charset="-122"/>
              </a:endParaRPr>
            </a:p>
          </p:txBody>
        </p:sp>
        <p:sp>
          <p:nvSpPr>
            <p:cNvPr id="6" name="Freeform 109"/>
            <p:cNvSpPr>
              <a:spLocks/>
            </p:cNvSpPr>
            <p:nvPr/>
          </p:nvSpPr>
          <p:spPr bwMode="auto">
            <a:xfrm>
              <a:off x="6785402" y="2627504"/>
              <a:ext cx="832399" cy="1745868"/>
            </a:xfrm>
            <a:custGeom>
              <a:avLst/>
              <a:gdLst>
                <a:gd name="T0" fmla="*/ 189 w 540"/>
                <a:gd name="T1" fmla="*/ 1133 h 1133"/>
                <a:gd name="T2" fmla="*/ 282 w 540"/>
                <a:gd name="T3" fmla="*/ 1020 h 1133"/>
                <a:gd name="T4" fmla="*/ 411 w 540"/>
                <a:gd name="T5" fmla="*/ 1072 h 1133"/>
                <a:gd name="T6" fmla="*/ 540 w 540"/>
                <a:gd name="T7" fmla="*/ 752 h 1133"/>
                <a:gd name="T8" fmla="*/ 411 w 540"/>
                <a:gd name="T9" fmla="*/ 700 h 1133"/>
                <a:gd name="T10" fmla="*/ 408 w 540"/>
                <a:gd name="T11" fmla="*/ 417 h 1133"/>
                <a:gd name="T12" fmla="*/ 536 w 540"/>
                <a:gd name="T13" fmla="*/ 362 h 1133"/>
                <a:gd name="T14" fmla="*/ 401 w 540"/>
                <a:gd name="T15" fmla="*/ 44 h 1133"/>
                <a:gd name="T16" fmla="*/ 272 w 540"/>
                <a:gd name="T17" fmla="*/ 99 h 1133"/>
                <a:gd name="T18" fmla="*/ 189 w 540"/>
                <a:gd name="T19" fmla="*/ 0 h 1133"/>
                <a:gd name="T20" fmla="*/ 0 w 540"/>
                <a:gd name="T21" fmla="*/ 186 h 1133"/>
                <a:gd name="T22" fmla="*/ 113 w 540"/>
                <a:gd name="T23" fmla="*/ 355 h 1133"/>
                <a:gd name="T24" fmla="*/ 0 w 540"/>
                <a:gd name="T25" fmla="*/ 946 h 1133"/>
                <a:gd name="T26" fmla="*/ 189 w 540"/>
                <a:gd name="T27" fmla="*/ 1133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0" h="1133">
                  <a:moveTo>
                    <a:pt x="189" y="1133"/>
                  </a:moveTo>
                  <a:cubicBezTo>
                    <a:pt x="223" y="1099"/>
                    <a:pt x="254" y="1061"/>
                    <a:pt x="282" y="1020"/>
                  </a:cubicBezTo>
                  <a:cubicBezTo>
                    <a:pt x="411" y="1072"/>
                    <a:pt x="411" y="1072"/>
                    <a:pt x="411" y="1072"/>
                  </a:cubicBezTo>
                  <a:cubicBezTo>
                    <a:pt x="540" y="752"/>
                    <a:pt x="540" y="752"/>
                    <a:pt x="540" y="752"/>
                  </a:cubicBezTo>
                  <a:cubicBezTo>
                    <a:pt x="411" y="700"/>
                    <a:pt x="411" y="700"/>
                    <a:pt x="411" y="700"/>
                  </a:cubicBezTo>
                  <a:cubicBezTo>
                    <a:pt x="427" y="605"/>
                    <a:pt x="426" y="511"/>
                    <a:pt x="408" y="417"/>
                  </a:cubicBezTo>
                  <a:cubicBezTo>
                    <a:pt x="536" y="362"/>
                    <a:pt x="536" y="362"/>
                    <a:pt x="536" y="362"/>
                  </a:cubicBezTo>
                  <a:cubicBezTo>
                    <a:pt x="401" y="44"/>
                    <a:pt x="401" y="44"/>
                    <a:pt x="401" y="44"/>
                  </a:cubicBezTo>
                  <a:cubicBezTo>
                    <a:pt x="272" y="99"/>
                    <a:pt x="272" y="99"/>
                    <a:pt x="272" y="99"/>
                  </a:cubicBezTo>
                  <a:cubicBezTo>
                    <a:pt x="247" y="63"/>
                    <a:pt x="219" y="30"/>
                    <a:pt x="189" y="0"/>
                  </a:cubicBezTo>
                  <a:cubicBezTo>
                    <a:pt x="0" y="186"/>
                    <a:pt x="0" y="186"/>
                    <a:pt x="0" y="186"/>
                  </a:cubicBezTo>
                  <a:cubicBezTo>
                    <a:pt x="47" y="234"/>
                    <a:pt x="86" y="291"/>
                    <a:pt x="113" y="355"/>
                  </a:cubicBezTo>
                  <a:cubicBezTo>
                    <a:pt x="201" y="562"/>
                    <a:pt x="149" y="795"/>
                    <a:pt x="0" y="946"/>
                  </a:cubicBezTo>
                  <a:lnTo>
                    <a:pt x="189" y="1133"/>
                  </a:lnTo>
                  <a:close/>
                </a:path>
              </a:pathLst>
            </a:custGeom>
            <a:solidFill>
              <a:srgbClr val="F8841D"/>
            </a:solidFill>
            <a:ln w="38100">
              <a:solidFill>
                <a:srgbClr val="F6F6F6"/>
              </a:solidFill>
              <a:round/>
              <a:headEnd/>
              <a:tailEnd/>
            </a:ln>
            <a:extLst/>
          </p:spPr>
          <p:txBody>
            <a:bodyPr vert="horz" wrap="square" lIns="91440" tIns="45720" rIns="91440" bIns="45720" numCol="1" anchor="t" anchorCtr="0" compatLnSpc="1">
              <a:prstTxWarp prst="textNoShape">
                <a:avLst/>
              </a:prstTxWarp>
            </a:bodyPr>
            <a:lstStyle/>
            <a:p>
              <a:endParaRPr lang="zh-CN" altLang="en-US" sz="2400">
                <a:latin typeface="方正粗倩简体" panose="03000509000000000000" pitchFamily="65" charset="-122"/>
                <a:ea typeface="方正粗倩简体" panose="03000509000000000000" pitchFamily="65" charset="-122"/>
              </a:endParaRPr>
            </a:p>
          </p:txBody>
        </p:sp>
        <p:sp>
          <p:nvSpPr>
            <p:cNvPr id="7" name="Freeform 111"/>
            <p:cNvSpPr>
              <a:spLocks/>
            </p:cNvSpPr>
            <p:nvPr/>
          </p:nvSpPr>
          <p:spPr bwMode="auto">
            <a:xfrm>
              <a:off x="5312433" y="2077139"/>
              <a:ext cx="1764137" cy="839250"/>
            </a:xfrm>
            <a:custGeom>
              <a:avLst/>
              <a:gdLst>
                <a:gd name="T0" fmla="*/ 1145 w 1145"/>
                <a:gd name="T1" fmla="*/ 357 h 544"/>
                <a:gd name="T2" fmla="*/ 1026 w 1145"/>
                <a:gd name="T3" fmla="*/ 258 h 544"/>
                <a:gd name="T4" fmla="*/ 1078 w 1145"/>
                <a:gd name="T5" fmla="*/ 129 h 544"/>
                <a:gd name="T6" fmla="*/ 758 w 1145"/>
                <a:gd name="T7" fmla="*/ 0 h 544"/>
                <a:gd name="T8" fmla="*/ 706 w 1145"/>
                <a:gd name="T9" fmla="*/ 129 h 544"/>
                <a:gd name="T10" fmla="*/ 423 w 1145"/>
                <a:gd name="T11" fmla="*/ 132 h 544"/>
                <a:gd name="T12" fmla="*/ 368 w 1145"/>
                <a:gd name="T13" fmla="*/ 4 h 544"/>
                <a:gd name="T14" fmla="*/ 50 w 1145"/>
                <a:gd name="T15" fmla="*/ 139 h 544"/>
                <a:gd name="T16" fmla="*/ 105 w 1145"/>
                <a:gd name="T17" fmla="*/ 268 h 544"/>
                <a:gd name="T18" fmla="*/ 0 w 1145"/>
                <a:gd name="T19" fmla="*/ 357 h 544"/>
                <a:gd name="T20" fmla="*/ 189 w 1145"/>
                <a:gd name="T21" fmla="*/ 544 h 544"/>
                <a:gd name="T22" fmla="*/ 361 w 1145"/>
                <a:gd name="T23" fmla="*/ 427 h 544"/>
                <a:gd name="T24" fmla="*/ 361 w 1145"/>
                <a:gd name="T25" fmla="*/ 427 h 544"/>
                <a:gd name="T26" fmla="*/ 572 w 1145"/>
                <a:gd name="T27" fmla="*/ 384 h 544"/>
                <a:gd name="T28" fmla="*/ 956 w 1145"/>
                <a:gd name="T29" fmla="*/ 543 h 544"/>
                <a:gd name="T30" fmla="*/ 1145 w 1145"/>
                <a:gd name="T31" fmla="*/ 357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5" h="544">
                  <a:moveTo>
                    <a:pt x="1145" y="357"/>
                  </a:moveTo>
                  <a:cubicBezTo>
                    <a:pt x="1109" y="320"/>
                    <a:pt x="1069" y="287"/>
                    <a:pt x="1026" y="258"/>
                  </a:cubicBezTo>
                  <a:cubicBezTo>
                    <a:pt x="1078" y="129"/>
                    <a:pt x="1078" y="129"/>
                    <a:pt x="1078" y="129"/>
                  </a:cubicBezTo>
                  <a:cubicBezTo>
                    <a:pt x="758" y="0"/>
                    <a:pt x="758" y="0"/>
                    <a:pt x="758" y="0"/>
                  </a:cubicBezTo>
                  <a:cubicBezTo>
                    <a:pt x="706" y="129"/>
                    <a:pt x="706" y="129"/>
                    <a:pt x="706" y="129"/>
                  </a:cubicBezTo>
                  <a:cubicBezTo>
                    <a:pt x="612" y="114"/>
                    <a:pt x="516" y="115"/>
                    <a:pt x="423" y="132"/>
                  </a:cubicBezTo>
                  <a:cubicBezTo>
                    <a:pt x="368" y="4"/>
                    <a:pt x="368" y="4"/>
                    <a:pt x="368" y="4"/>
                  </a:cubicBezTo>
                  <a:cubicBezTo>
                    <a:pt x="50" y="139"/>
                    <a:pt x="50" y="139"/>
                    <a:pt x="50" y="139"/>
                  </a:cubicBezTo>
                  <a:cubicBezTo>
                    <a:pt x="105" y="268"/>
                    <a:pt x="105" y="268"/>
                    <a:pt x="105" y="268"/>
                  </a:cubicBezTo>
                  <a:cubicBezTo>
                    <a:pt x="67" y="295"/>
                    <a:pt x="32" y="324"/>
                    <a:pt x="0" y="357"/>
                  </a:cubicBezTo>
                  <a:cubicBezTo>
                    <a:pt x="189" y="544"/>
                    <a:pt x="189" y="544"/>
                    <a:pt x="189" y="544"/>
                  </a:cubicBezTo>
                  <a:cubicBezTo>
                    <a:pt x="237" y="495"/>
                    <a:pt x="295" y="455"/>
                    <a:pt x="361" y="427"/>
                  </a:cubicBezTo>
                  <a:cubicBezTo>
                    <a:pt x="361" y="427"/>
                    <a:pt x="361" y="427"/>
                    <a:pt x="361" y="427"/>
                  </a:cubicBezTo>
                  <a:cubicBezTo>
                    <a:pt x="428" y="398"/>
                    <a:pt x="500" y="384"/>
                    <a:pt x="572" y="384"/>
                  </a:cubicBezTo>
                  <a:cubicBezTo>
                    <a:pt x="719" y="384"/>
                    <a:pt x="857" y="443"/>
                    <a:pt x="956" y="543"/>
                  </a:cubicBezTo>
                  <a:lnTo>
                    <a:pt x="1145" y="357"/>
                  </a:lnTo>
                  <a:close/>
                </a:path>
              </a:pathLst>
            </a:custGeom>
            <a:solidFill>
              <a:srgbClr val="5EC6D3"/>
            </a:solidFill>
            <a:ln w="38100">
              <a:solidFill>
                <a:srgbClr val="F6F6F6"/>
              </a:solidFill>
              <a:round/>
              <a:headEnd/>
              <a:tailEnd/>
            </a:ln>
            <a:extLst/>
          </p:spPr>
          <p:txBody>
            <a:bodyPr vert="horz" wrap="square" lIns="91440" tIns="45720" rIns="91440" bIns="45720" numCol="1" anchor="t" anchorCtr="0" compatLnSpc="1">
              <a:prstTxWarp prst="textNoShape">
                <a:avLst/>
              </a:prstTxWarp>
            </a:bodyPr>
            <a:lstStyle/>
            <a:p>
              <a:endParaRPr lang="zh-CN" altLang="en-US" sz="2400">
                <a:latin typeface="方正粗倩简体" panose="03000509000000000000" pitchFamily="65" charset="-122"/>
                <a:ea typeface="方正粗倩简体" panose="03000509000000000000" pitchFamily="65" charset="-122"/>
              </a:endParaRPr>
            </a:p>
          </p:txBody>
        </p:sp>
        <p:sp>
          <p:nvSpPr>
            <p:cNvPr id="8" name="Freeform 112"/>
            <p:cNvSpPr>
              <a:spLocks/>
            </p:cNvSpPr>
            <p:nvPr/>
          </p:nvSpPr>
          <p:spPr bwMode="auto">
            <a:xfrm>
              <a:off x="5312433" y="4085628"/>
              <a:ext cx="1764137" cy="838108"/>
            </a:xfrm>
            <a:custGeom>
              <a:avLst/>
              <a:gdLst>
                <a:gd name="T0" fmla="*/ 0 w 1145"/>
                <a:gd name="T1" fmla="*/ 187 h 544"/>
                <a:gd name="T2" fmla="*/ 119 w 1145"/>
                <a:gd name="T3" fmla="*/ 286 h 544"/>
                <a:gd name="T4" fmla="*/ 67 w 1145"/>
                <a:gd name="T5" fmla="*/ 415 h 544"/>
                <a:gd name="T6" fmla="*/ 387 w 1145"/>
                <a:gd name="T7" fmla="*/ 544 h 544"/>
                <a:gd name="T8" fmla="*/ 440 w 1145"/>
                <a:gd name="T9" fmla="*/ 415 h 544"/>
                <a:gd name="T10" fmla="*/ 722 w 1145"/>
                <a:gd name="T11" fmla="*/ 412 h 544"/>
                <a:gd name="T12" fmla="*/ 777 w 1145"/>
                <a:gd name="T13" fmla="*/ 540 h 544"/>
                <a:gd name="T14" fmla="*/ 1095 w 1145"/>
                <a:gd name="T15" fmla="*/ 405 h 544"/>
                <a:gd name="T16" fmla="*/ 1040 w 1145"/>
                <a:gd name="T17" fmla="*/ 276 h 544"/>
                <a:gd name="T18" fmla="*/ 1145 w 1145"/>
                <a:gd name="T19" fmla="*/ 187 h 544"/>
                <a:gd name="T20" fmla="*/ 956 w 1145"/>
                <a:gd name="T21" fmla="*/ 0 h 544"/>
                <a:gd name="T22" fmla="*/ 784 w 1145"/>
                <a:gd name="T23" fmla="*/ 117 h 544"/>
                <a:gd name="T24" fmla="*/ 573 w 1145"/>
                <a:gd name="T25" fmla="*/ 160 h 544"/>
                <a:gd name="T26" fmla="*/ 189 w 1145"/>
                <a:gd name="T27" fmla="*/ 0 h 544"/>
                <a:gd name="T28" fmla="*/ 0 w 1145"/>
                <a:gd name="T29" fmla="*/ 187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5" h="544">
                  <a:moveTo>
                    <a:pt x="0" y="187"/>
                  </a:moveTo>
                  <a:cubicBezTo>
                    <a:pt x="36" y="224"/>
                    <a:pt x="76" y="257"/>
                    <a:pt x="119" y="286"/>
                  </a:cubicBezTo>
                  <a:cubicBezTo>
                    <a:pt x="67" y="415"/>
                    <a:pt x="67" y="415"/>
                    <a:pt x="67" y="415"/>
                  </a:cubicBezTo>
                  <a:cubicBezTo>
                    <a:pt x="387" y="544"/>
                    <a:pt x="387" y="544"/>
                    <a:pt x="387" y="544"/>
                  </a:cubicBezTo>
                  <a:cubicBezTo>
                    <a:pt x="440" y="415"/>
                    <a:pt x="440" y="415"/>
                    <a:pt x="440" y="415"/>
                  </a:cubicBezTo>
                  <a:cubicBezTo>
                    <a:pt x="533" y="430"/>
                    <a:pt x="629" y="429"/>
                    <a:pt x="722" y="412"/>
                  </a:cubicBezTo>
                  <a:cubicBezTo>
                    <a:pt x="777" y="540"/>
                    <a:pt x="777" y="540"/>
                    <a:pt x="777" y="540"/>
                  </a:cubicBezTo>
                  <a:cubicBezTo>
                    <a:pt x="1095" y="405"/>
                    <a:pt x="1095" y="405"/>
                    <a:pt x="1095" y="405"/>
                  </a:cubicBezTo>
                  <a:cubicBezTo>
                    <a:pt x="1040" y="276"/>
                    <a:pt x="1040" y="276"/>
                    <a:pt x="1040" y="276"/>
                  </a:cubicBezTo>
                  <a:cubicBezTo>
                    <a:pt x="1078" y="249"/>
                    <a:pt x="1113" y="220"/>
                    <a:pt x="1145" y="187"/>
                  </a:cubicBezTo>
                  <a:cubicBezTo>
                    <a:pt x="956" y="0"/>
                    <a:pt x="956" y="0"/>
                    <a:pt x="956" y="0"/>
                  </a:cubicBezTo>
                  <a:cubicBezTo>
                    <a:pt x="908" y="49"/>
                    <a:pt x="850" y="89"/>
                    <a:pt x="784" y="117"/>
                  </a:cubicBezTo>
                  <a:cubicBezTo>
                    <a:pt x="717" y="146"/>
                    <a:pt x="646" y="160"/>
                    <a:pt x="573" y="160"/>
                  </a:cubicBezTo>
                  <a:cubicBezTo>
                    <a:pt x="426" y="160"/>
                    <a:pt x="289" y="101"/>
                    <a:pt x="189" y="0"/>
                  </a:cubicBezTo>
                  <a:lnTo>
                    <a:pt x="0" y="187"/>
                  </a:lnTo>
                  <a:close/>
                </a:path>
              </a:pathLst>
            </a:custGeom>
            <a:solidFill>
              <a:srgbClr val="F26D64"/>
            </a:solidFill>
            <a:ln w="38100">
              <a:solidFill>
                <a:srgbClr val="F6F6F6"/>
              </a:solidFill>
              <a:round/>
              <a:headEnd/>
              <a:tailEnd/>
            </a:ln>
            <a:extLst/>
          </p:spPr>
          <p:txBody>
            <a:bodyPr vert="horz" wrap="square" lIns="91440" tIns="45720" rIns="91440" bIns="45720" numCol="1" anchor="t" anchorCtr="0" compatLnSpc="1">
              <a:prstTxWarp prst="textNoShape">
                <a:avLst/>
              </a:prstTxWarp>
            </a:bodyPr>
            <a:lstStyle/>
            <a:p>
              <a:endParaRPr lang="zh-CN" altLang="en-US" sz="2400">
                <a:latin typeface="方正粗倩简体" panose="03000509000000000000" pitchFamily="65" charset="-122"/>
                <a:ea typeface="方正粗倩简体" panose="03000509000000000000" pitchFamily="65" charset="-122"/>
              </a:endParaRPr>
            </a:p>
          </p:txBody>
        </p:sp>
      </p:grpSp>
      <p:sp>
        <p:nvSpPr>
          <p:cNvPr id="9" name="矩形 6"/>
          <p:cNvSpPr>
            <a:spLocks noChangeArrowheads="1"/>
          </p:cNvSpPr>
          <p:nvPr/>
        </p:nvSpPr>
        <p:spPr bwMode="auto">
          <a:xfrm>
            <a:off x="623392" y="1557265"/>
            <a:ext cx="3571235" cy="185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pPr>
            <a:r>
              <a:rPr lang="zh-CN" altLang="en-US" sz="2000" dirty="0">
                <a:solidFill>
                  <a:schemeClr val="accent3"/>
                </a:solidFill>
                <a:latin typeface="方正粗倩简体" panose="03000509000000000000" pitchFamily="65" charset="-122"/>
                <a:ea typeface="方正粗倩简体" panose="03000509000000000000" pitchFamily="65" charset="-122"/>
              </a:rPr>
              <a:t>建设</a:t>
            </a:r>
            <a:r>
              <a:rPr lang="zh-CN" altLang="en-US" sz="2000" dirty="0" smtClean="0">
                <a:solidFill>
                  <a:schemeClr val="accent3"/>
                </a:solidFill>
                <a:latin typeface="方正粗倩简体" panose="03000509000000000000" pitchFamily="65" charset="-122"/>
                <a:ea typeface="方正粗倩简体" panose="03000509000000000000" pitchFamily="65" charset="-122"/>
              </a:rPr>
              <a:t>方式：</a:t>
            </a:r>
            <a:r>
              <a:rPr lang="zh-CN" altLang="en-US" sz="2000" dirty="0" smtClean="0">
                <a:solidFill>
                  <a:srgbClr val="C00000"/>
                </a:solidFill>
                <a:latin typeface="方正粗倩简体" panose="03000509000000000000" pitchFamily="65" charset="-122"/>
                <a:ea typeface="方正粗倩简体" panose="03000509000000000000" pitchFamily="65" charset="-122"/>
              </a:rPr>
              <a:t>平台</a:t>
            </a:r>
            <a:r>
              <a:rPr lang="en-US" altLang="zh-CN" sz="2000" dirty="0" smtClean="0">
                <a:solidFill>
                  <a:srgbClr val="C00000"/>
                </a:solidFill>
                <a:latin typeface="方正粗倩简体" panose="03000509000000000000" pitchFamily="65" charset="-122"/>
                <a:ea typeface="方正粗倩简体" panose="03000509000000000000" pitchFamily="65" charset="-122"/>
              </a:rPr>
              <a:t>+API</a:t>
            </a:r>
          </a:p>
          <a:p>
            <a:pPr algn="just">
              <a:lnSpc>
                <a:spcPct val="130000"/>
              </a:lnSpc>
            </a:pPr>
            <a:r>
              <a:rPr lang="zh-CN" altLang="en-US" sz="2000" dirty="0" smtClean="0">
                <a:solidFill>
                  <a:schemeClr val="accent3"/>
                </a:solidFill>
                <a:latin typeface="方正粗倩简体" panose="03000509000000000000" pitchFamily="65" charset="-122"/>
                <a:ea typeface="方正粗倩简体" panose="03000509000000000000" pitchFamily="65" charset="-122"/>
              </a:rPr>
              <a:t>建设进度：</a:t>
            </a:r>
            <a:endParaRPr lang="en-US" altLang="zh-CN" sz="2000" dirty="0" smtClean="0">
              <a:solidFill>
                <a:schemeClr val="accent3"/>
              </a:solidFill>
              <a:latin typeface="方正粗倩简体" panose="03000509000000000000" pitchFamily="65" charset="-122"/>
              <a:ea typeface="方正粗倩简体" panose="03000509000000000000" pitchFamily="65" charset="-122"/>
            </a:endParaRPr>
          </a:p>
          <a:p>
            <a:pPr marL="342900" indent="-342900" algn="just">
              <a:lnSpc>
                <a:spcPct val="130000"/>
              </a:lnSpc>
              <a:buFont typeface="Arial" panose="020B0604020202020204" pitchFamily="34" charset="0"/>
              <a:buChar char="•"/>
            </a:pPr>
            <a:r>
              <a:rPr lang="zh-CN" altLang="en-US" sz="1600" dirty="0" smtClean="0">
                <a:solidFill>
                  <a:srgbClr val="C00000"/>
                </a:solidFill>
                <a:latin typeface="方正粗倩简体" panose="03000509000000000000" pitchFamily="65" charset="-122"/>
                <a:ea typeface="方正粗倩简体" panose="03000509000000000000" pitchFamily="65" charset="-122"/>
              </a:rPr>
              <a:t>北京</a:t>
            </a:r>
            <a:r>
              <a:rPr lang="zh-CN" altLang="en-US" sz="1600" dirty="0" smtClean="0">
                <a:solidFill>
                  <a:schemeClr val="accent3"/>
                </a:solidFill>
                <a:latin typeface="方正粗倩简体" panose="03000509000000000000" pitchFamily="65" charset="-122"/>
                <a:ea typeface="方正粗倩简体" panose="03000509000000000000" pitchFamily="65" charset="-122"/>
              </a:rPr>
              <a:t>：完成</a:t>
            </a:r>
            <a:r>
              <a:rPr lang="en-US" altLang="zh-CN" sz="1600" dirty="0" smtClean="0">
                <a:solidFill>
                  <a:schemeClr val="accent3"/>
                </a:solidFill>
                <a:latin typeface="方正粗倩简体" panose="03000509000000000000" pitchFamily="65" charset="-122"/>
                <a:ea typeface="方正粗倩简体" panose="03000509000000000000" pitchFamily="65" charset="-122"/>
              </a:rPr>
              <a:t>1</a:t>
            </a:r>
            <a:r>
              <a:rPr lang="zh-CN" altLang="en-US" sz="1600" dirty="0" smtClean="0">
                <a:solidFill>
                  <a:schemeClr val="accent3"/>
                </a:solidFill>
                <a:latin typeface="方正粗倩简体" panose="03000509000000000000" pitchFamily="65" charset="-122"/>
                <a:ea typeface="方正粗倩简体" panose="03000509000000000000" pitchFamily="65" charset="-122"/>
              </a:rPr>
              <a:t>期标准化平台建设</a:t>
            </a:r>
            <a:endParaRPr lang="en-US" altLang="zh-CN" sz="1600" dirty="0" smtClean="0">
              <a:solidFill>
                <a:schemeClr val="accent3"/>
              </a:solidFill>
              <a:latin typeface="方正粗倩简体" panose="03000509000000000000" pitchFamily="65" charset="-122"/>
              <a:ea typeface="方正粗倩简体" panose="03000509000000000000" pitchFamily="65" charset="-122"/>
            </a:endParaRPr>
          </a:p>
          <a:p>
            <a:pPr marL="342900" indent="-342900" algn="just">
              <a:lnSpc>
                <a:spcPct val="130000"/>
              </a:lnSpc>
              <a:buFont typeface="Arial" panose="020B0604020202020204" pitchFamily="34" charset="0"/>
              <a:buChar char="•"/>
            </a:pPr>
            <a:r>
              <a:rPr lang="zh-CN" altLang="en-US" sz="1600" dirty="0" smtClean="0">
                <a:solidFill>
                  <a:srgbClr val="C00000"/>
                </a:solidFill>
                <a:latin typeface="方正粗倩简体" panose="03000509000000000000" pitchFamily="65" charset="-122"/>
                <a:ea typeface="方正粗倩简体" panose="03000509000000000000" pitchFamily="65" charset="-122"/>
              </a:rPr>
              <a:t>江苏</a:t>
            </a:r>
            <a:r>
              <a:rPr lang="zh-CN" altLang="en-US" sz="1600" dirty="0" smtClean="0">
                <a:solidFill>
                  <a:schemeClr val="accent3"/>
                </a:solidFill>
                <a:latin typeface="方正粗倩简体" panose="03000509000000000000" pitchFamily="65" charset="-122"/>
                <a:ea typeface="方正粗倩简体" panose="03000509000000000000" pitchFamily="65" charset="-122"/>
              </a:rPr>
              <a:t>：完成</a:t>
            </a:r>
            <a:r>
              <a:rPr lang="en-US" altLang="zh-CN" sz="1600" dirty="0" smtClean="0">
                <a:solidFill>
                  <a:schemeClr val="accent3"/>
                </a:solidFill>
                <a:latin typeface="方正粗倩简体" panose="03000509000000000000" pitchFamily="65" charset="-122"/>
                <a:ea typeface="方正粗倩简体" panose="03000509000000000000" pitchFamily="65" charset="-122"/>
              </a:rPr>
              <a:t>1</a:t>
            </a:r>
            <a:r>
              <a:rPr lang="zh-CN" altLang="en-US" sz="1600" dirty="0" smtClean="0">
                <a:solidFill>
                  <a:schemeClr val="accent3"/>
                </a:solidFill>
                <a:latin typeface="方正粗倩简体" panose="03000509000000000000" pitchFamily="65" charset="-122"/>
                <a:ea typeface="方正粗倩简体" panose="03000509000000000000" pitchFamily="65" charset="-122"/>
              </a:rPr>
              <a:t>期标准化平台建设，并开始</a:t>
            </a:r>
            <a:r>
              <a:rPr lang="en-US" altLang="zh-CN" sz="1600" dirty="0" smtClean="0">
                <a:solidFill>
                  <a:schemeClr val="accent3"/>
                </a:solidFill>
                <a:latin typeface="方正粗倩简体" panose="03000509000000000000" pitchFamily="65" charset="-122"/>
                <a:ea typeface="方正粗倩简体" panose="03000509000000000000" pitchFamily="65" charset="-122"/>
              </a:rPr>
              <a:t>2</a:t>
            </a:r>
            <a:r>
              <a:rPr lang="zh-CN" altLang="en-US" sz="1600" dirty="0" smtClean="0">
                <a:solidFill>
                  <a:schemeClr val="accent3"/>
                </a:solidFill>
                <a:latin typeface="方正粗倩简体" panose="03000509000000000000" pitchFamily="65" charset="-122"/>
                <a:ea typeface="方正粗倩简体" panose="03000509000000000000" pitchFamily="65" charset="-122"/>
              </a:rPr>
              <a:t>期定制化开发；</a:t>
            </a:r>
            <a:endParaRPr lang="zh-CN" altLang="en-US" sz="1600" dirty="0">
              <a:solidFill>
                <a:schemeClr val="accent3"/>
              </a:solidFill>
              <a:latin typeface="方正粗倩简体" panose="03000509000000000000" pitchFamily="65" charset="-122"/>
              <a:ea typeface="方正粗倩简体" panose="03000509000000000000" pitchFamily="65" charset="-122"/>
            </a:endParaRPr>
          </a:p>
        </p:txBody>
      </p:sp>
      <p:sp>
        <p:nvSpPr>
          <p:cNvPr id="10" name="矩形 6"/>
          <p:cNvSpPr>
            <a:spLocks noChangeArrowheads="1"/>
          </p:cNvSpPr>
          <p:nvPr/>
        </p:nvSpPr>
        <p:spPr bwMode="auto">
          <a:xfrm>
            <a:off x="623392" y="4322254"/>
            <a:ext cx="3571235" cy="2172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pPr>
            <a:r>
              <a:rPr lang="zh-CN" altLang="en-US" sz="2000" dirty="0" smtClean="0">
                <a:solidFill>
                  <a:schemeClr val="accent3"/>
                </a:solidFill>
                <a:latin typeface="方正粗倩简体" panose="03000509000000000000" pitchFamily="65" charset="-122"/>
                <a:ea typeface="方正粗倩简体" panose="03000509000000000000" pitchFamily="65" charset="-122"/>
              </a:rPr>
              <a:t>建设方式：</a:t>
            </a:r>
            <a:r>
              <a:rPr lang="en-US" altLang="zh-CN" sz="2000" dirty="0" smtClean="0">
                <a:solidFill>
                  <a:srgbClr val="C00000"/>
                </a:solidFill>
                <a:latin typeface="方正粗倩简体" panose="03000509000000000000" pitchFamily="65" charset="-122"/>
                <a:ea typeface="方正粗倩简体" panose="03000509000000000000" pitchFamily="65" charset="-122"/>
              </a:rPr>
              <a:t>API</a:t>
            </a:r>
          </a:p>
          <a:p>
            <a:pPr algn="just">
              <a:lnSpc>
                <a:spcPct val="130000"/>
              </a:lnSpc>
            </a:pPr>
            <a:r>
              <a:rPr lang="zh-CN" altLang="en-US" sz="2000" dirty="0" smtClean="0">
                <a:solidFill>
                  <a:schemeClr val="accent3"/>
                </a:solidFill>
                <a:latin typeface="方正粗倩简体" panose="03000509000000000000" pitchFamily="65" charset="-122"/>
                <a:ea typeface="方正粗倩简体" panose="03000509000000000000" pitchFamily="65" charset="-122"/>
              </a:rPr>
              <a:t>建设进度：</a:t>
            </a:r>
            <a:endParaRPr lang="en-US" altLang="zh-CN" sz="2000" dirty="0" smtClean="0">
              <a:solidFill>
                <a:schemeClr val="accent3"/>
              </a:solidFill>
              <a:latin typeface="方正粗倩简体" panose="03000509000000000000" pitchFamily="65" charset="-122"/>
              <a:ea typeface="方正粗倩简体" panose="03000509000000000000" pitchFamily="65" charset="-122"/>
            </a:endParaRPr>
          </a:p>
          <a:p>
            <a:pPr marL="342900" indent="-342900" algn="just">
              <a:lnSpc>
                <a:spcPct val="130000"/>
              </a:lnSpc>
              <a:buFont typeface="Arial" panose="020B0604020202020204" pitchFamily="34" charset="0"/>
              <a:buChar char="•"/>
            </a:pPr>
            <a:r>
              <a:rPr lang="zh-CN" altLang="en-US" sz="1600" dirty="0" smtClean="0">
                <a:solidFill>
                  <a:srgbClr val="C00000"/>
                </a:solidFill>
                <a:latin typeface="方正粗倩简体" panose="03000509000000000000" pitchFamily="65" charset="-122"/>
                <a:ea typeface="方正粗倩简体" panose="03000509000000000000" pitchFamily="65" charset="-122"/>
              </a:rPr>
              <a:t>福建</a:t>
            </a:r>
            <a:r>
              <a:rPr lang="zh-CN" altLang="en-US" sz="1600" dirty="0" smtClean="0">
                <a:solidFill>
                  <a:schemeClr val="accent3"/>
                </a:solidFill>
                <a:latin typeface="方正粗倩简体" panose="03000509000000000000" pitchFamily="65" charset="-122"/>
                <a:ea typeface="方正粗倩简体" panose="03000509000000000000" pitchFamily="65" charset="-122"/>
              </a:rPr>
              <a:t>：已提供包括在线信息、用户状态、卡状态等</a:t>
            </a:r>
            <a:r>
              <a:rPr lang="en-US" altLang="zh-CN" sz="1600" dirty="0" smtClean="0">
                <a:solidFill>
                  <a:schemeClr val="accent3"/>
                </a:solidFill>
                <a:latin typeface="方正粗倩简体" panose="03000509000000000000" pitchFamily="65" charset="-122"/>
                <a:ea typeface="方正粗倩简体" panose="03000509000000000000" pitchFamily="65" charset="-122"/>
              </a:rPr>
              <a:t>7</a:t>
            </a:r>
            <a:r>
              <a:rPr lang="zh-CN" altLang="en-US" sz="1600" dirty="0" smtClean="0">
                <a:solidFill>
                  <a:schemeClr val="accent3"/>
                </a:solidFill>
                <a:latin typeface="方正粗倩简体" panose="03000509000000000000" pitchFamily="65" charset="-122"/>
                <a:ea typeface="方正粗倩简体" panose="03000509000000000000" pitchFamily="65" charset="-122"/>
              </a:rPr>
              <a:t>类</a:t>
            </a:r>
            <a:r>
              <a:rPr lang="en-US" altLang="zh-CN" sz="1600" dirty="0" smtClean="0">
                <a:solidFill>
                  <a:schemeClr val="accent3"/>
                </a:solidFill>
                <a:latin typeface="方正粗倩简体" panose="03000509000000000000" pitchFamily="65" charset="-122"/>
                <a:ea typeface="方正粗倩简体" panose="03000509000000000000" pitchFamily="65" charset="-122"/>
              </a:rPr>
              <a:t>API</a:t>
            </a:r>
            <a:r>
              <a:rPr lang="zh-CN" altLang="en-US" sz="1600" dirty="0" smtClean="0">
                <a:solidFill>
                  <a:schemeClr val="accent3"/>
                </a:solidFill>
                <a:latin typeface="方正粗倩简体" panose="03000509000000000000" pitchFamily="65" charset="-122"/>
                <a:ea typeface="方正粗倩简体" panose="03000509000000000000" pitchFamily="65" charset="-122"/>
              </a:rPr>
              <a:t>；</a:t>
            </a:r>
            <a:endParaRPr lang="en-US" altLang="zh-CN" sz="1600" dirty="0" smtClean="0">
              <a:solidFill>
                <a:schemeClr val="accent3"/>
              </a:solidFill>
              <a:latin typeface="方正粗倩简体" panose="03000509000000000000" pitchFamily="65" charset="-122"/>
              <a:ea typeface="方正粗倩简体" panose="03000509000000000000" pitchFamily="65" charset="-122"/>
            </a:endParaRPr>
          </a:p>
          <a:p>
            <a:pPr marL="342900" indent="-342900" algn="just">
              <a:lnSpc>
                <a:spcPct val="130000"/>
              </a:lnSpc>
              <a:buFont typeface="Arial" panose="020B0604020202020204" pitchFamily="34" charset="0"/>
              <a:buChar char="•"/>
            </a:pPr>
            <a:r>
              <a:rPr lang="zh-CN" altLang="en-US" sz="1600" dirty="0" smtClean="0">
                <a:solidFill>
                  <a:srgbClr val="C00000"/>
                </a:solidFill>
                <a:latin typeface="方正粗倩简体" panose="03000509000000000000" pitchFamily="65" charset="-122"/>
                <a:ea typeface="方正粗倩简体" panose="03000509000000000000" pitchFamily="65" charset="-122"/>
              </a:rPr>
              <a:t>广东</a:t>
            </a:r>
            <a:r>
              <a:rPr lang="zh-CN" altLang="en-US" sz="1600" dirty="0" smtClean="0">
                <a:solidFill>
                  <a:schemeClr val="accent3"/>
                </a:solidFill>
                <a:latin typeface="方正粗倩简体" panose="03000509000000000000" pitchFamily="65" charset="-122"/>
                <a:ea typeface="方正粗倩简体" panose="03000509000000000000" pitchFamily="65" charset="-122"/>
              </a:rPr>
              <a:t>：提供包括用户、</a:t>
            </a:r>
            <a:r>
              <a:rPr lang="en-US" altLang="zh-CN" sz="1600" dirty="0" smtClean="0">
                <a:solidFill>
                  <a:schemeClr val="accent3"/>
                </a:solidFill>
                <a:latin typeface="方正粗倩简体" panose="03000509000000000000" pitchFamily="65" charset="-122"/>
                <a:ea typeface="方正粗倩简体" panose="03000509000000000000" pitchFamily="65" charset="-122"/>
              </a:rPr>
              <a:t>GPRS</a:t>
            </a:r>
            <a:r>
              <a:rPr lang="zh-CN" altLang="en-US" sz="1600" dirty="0" smtClean="0">
                <a:solidFill>
                  <a:schemeClr val="accent3"/>
                </a:solidFill>
                <a:latin typeface="方正粗倩简体" panose="03000509000000000000" pitchFamily="65" charset="-122"/>
                <a:ea typeface="方正粗倩简体" panose="03000509000000000000" pitchFamily="65" charset="-122"/>
              </a:rPr>
              <a:t>、短信等多个</a:t>
            </a:r>
            <a:r>
              <a:rPr lang="en-US" altLang="zh-CN" sz="1600" dirty="0" smtClean="0">
                <a:solidFill>
                  <a:schemeClr val="accent3"/>
                </a:solidFill>
                <a:latin typeface="方正粗倩简体" panose="03000509000000000000" pitchFamily="65" charset="-122"/>
                <a:ea typeface="方正粗倩简体" panose="03000509000000000000" pitchFamily="65" charset="-122"/>
              </a:rPr>
              <a:t>API</a:t>
            </a:r>
            <a:r>
              <a:rPr lang="zh-CN" altLang="en-US" sz="1600" dirty="0" smtClean="0">
                <a:solidFill>
                  <a:schemeClr val="accent3"/>
                </a:solidFill>
                <a:latin typeface="方正粗倩简体" panose="03000509000000000000" pitchFamily="65" charset="-122"/>
                <a:ea typeface="方正粗倩简体" panose="03000509000000000000" pitchFamily="65" charset="-122"/>
              </a:rPr>
              <a:t>能力，目前开发中；</a:t>
            </a:r>
            <a:endParaRPr lang="zh-CN" altLang="en-US" sz="1600" dirty="0">
              <a:solidFill>
                <a:schemeClr val="accent3"/>
              </a:solidFill>
              <a:latin typeface="方正粗倩简体" panose="03000509000000000000" pitchFamily="65" charset="-122"/>
              <a:ea typeface="方正粗倩简体" panose="03000509000000000000" pitchFamily="65" charset="-122"/>
            </a:endParaRPr>
          </a:p>
        </p:txBody>
      </p:sp>
      <p:sp>
        <p:nvSpPr>
          <p:cNvPr id="11" name="矩形 10"/>
          <p:cNvSpPr/>
          <p:nvPr/>
        </p:nvSpPr>
        <p:spPr>
          <a:xfrm>
            <a:off x="623392" y="3838060"/>
            <a:ext cx="3311567" cy="476164"/>
          </a:xfrm>
          <a:prstGeom prst="rect">
            <a:avLst/>
          </a:prstGeom>
          <a:solidFill>
            <a:srgbClr val="647B8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400" dirty="0" smtClean="0">
                <a:solidFill>
                  <a:schemeClr val="tx1"/>
                </a:solidFill>
                <a:latin typeface="方正粗倩简体" panose="03000509000000000000" pitchFamily="65" charset="-122"/>
                <a:ea typeface="方正粗倩简体" panose="03000509000000000000" pitchFamily="65" charset="-122"/>
              </a:rPr>
              <a:t>福建、广东</a:t>
            </a:r>
            <a:endParaRPr lang="zh-CN" altLang="en-US" sz="2400" dirty="0">
              <a:solidFill>
                <a:schemeClr val="tx1"/>
              </a:solidFill>
              <a:latin typeface="方正粗倩简体" panose="03000509000000000000" pitchFamily="65" charset="-122"/>
              <a:ea typeface="方正粗倩简体" panose="03000509000000000000" pitchFamily="65" charset="-122"/>
            </a:endParaRPr>
          </a:p>
        </p:txBody>
      </p:sp>
      <p:sp>
        <p:nvSpPr>
          <p:cNvPr id="12" name="矩形 11"/>
          <p:cNvSpPr/>
          <p:nvPr/>
        </p:nvSpPr>
        <p:spPr>
          <a:xfrm>
            <a:off x="623392" y="1052736"/>
            <a:ext cx="3311567" cy="476164"/>
          </a:xfrm>
          <a:prstGeom prst="rect">
            <a:avLst/>
          </a:prstGeom>
          <a:solidFill>
            <a:srgbClr val="5EC6D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400" dirty="0" smtClean="0">
                <a:solidFill>
                  <a:schemeClr val="tx1"/>
                </a:solidFill>
                <a:latin typeface="方正粗倩简体" panose="03000509000000000000" pitchFamily="65" charset="-122"/>
                <a:ea typeface="方正粗倩简体" panose="03000509000000000000" pitchFamily="65" charset="-122"/>
              </a:rPr>
              <a:t>北京、江苏</a:t>
            </a:r>
            <a:endParaRPr lang="zh-CN" altLang="en-US" sz="2400" dirty="0">
              <a:solidFill>
                <a:schemeClr val="tx1"/>
              </a:solidFill>
              <a:latin typeface="方正粗倩简体" panose="03000509000000000000" pitchFamily="65" charset="-122"/>
              <a:ea typeface="方正粗倩简体" panose="03000509000000000000" pitchFamily="65" charset="-122"/>
            </a:endParaRPr>
          </a:p>
        </p:txBody>
      </p:sp>
      <p:sp>
        <p:nvSpPr>
          <p:cNvPr id="13" name="矩形 6"/>
          <p:cNvSpPr>
            <a:spLocks noChangeArrowheads="1"/>
          </p:cNvSpPr>
          <p:nvPr/>
        </p:nvSpPr>
        <p:spPr bwMode="auto">
          <a:xfrm>
            <a:off x="7899763" y="1557265"/>
            <a:ext cx="3571235" cy="185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pPr>
            <a:r>
              <a:rPr lang="zh-CN" altLang="en-US" sz="2000" dirty="0" smtClean="0">
                <a:solidFill>
                  <a:schemeClr val="accent3"/>
                </a:solidFill>
                <a:latin typeface="方正粗倩简体" panose="03000509000000000000" pitchFamily="65" charset="-122"/>
                <a:ea typeface="方正粗倩简体" panose="03000509000000000000" pitchFamily="65" charset="-122"/>
              </a:rPr>
              <a:t>建设方式：</a:t>
            </a:r>
            <a:r>
              <a:rPr lang="zh-CN" altLang="en-US" sz="2000" dirty="0" smtClean="0">
                <a:solidFill>
                  <a:srgbClr val="C00000"/>
                </a:solidFill>
                <a:latin typeface="方正粗倩简体" panose="03000509000000000000" pitchFamily="65" charset="-122"/>
                <a:ea typeface="方正粗倩简体" panose="03000509000000000000" pitchFamily="65" charset="-122"/>
              </a:rPr>
              <a:t>平台</a:t>
            </a:r>
            <a:r>
              <a:rPr lang="en-US" altLang="zh-CN" sz="2000" dirty="0" smtClean="0">
                <a:solidFill>
                  <a:srgbClr val="C00000"/>
                </a:solidFill>
                <a:latin typeface="方正粗倩简体" panose="03000509000000000000" pitchFamily="65" charset="-122"/>
                <a:ea typeface="方正粗倩简体" panose="03000509000000000000" pitchFamily="65" charset="-122"/>
              </a:rPr>
              <a:t>+API</a:t>
            </a:r>
          </a:p>
          <a:p>
            <a:pPr algn="just">
              <a:lnSpc>
                <a:spcPct val="130000"/>
              </a:lnSpc>
            </a:pPr>
            <a:r>
              <a:rPr lang="zh-CN" altLang="en-US" sz="2000" dirty="0" smtClean="0">
                <a:solidFill>
                  <a:srgbClr val="1B587C"/>
                </a:solidFill>
                <a:latin typeface="方正粗倩简体" panose="03000509000000000000" pitchFamily="65" charset="-122"/>
                <a:ea typeface="方正粗倩简体" panose="03000509000000000000" pitchFamily="65" charset="-122"/>
              </a:rPr>
              <a:t>建设进度：</a:t>
            </a:r>
            <a:endParaRPr lang="en-US" altLang="zh-CN" sz="2000" dirty="0" smtClean="0">
              <a:solidFill>
                <a:srgbClr val="1B587C"/>
              </a:solidFill>
              <a:latin typeface="方正粗倩简体" panose="03000509000000000000" pitchFamily="65" charset="-122"/>
              <a:ea typeface="方正粗倩简体" panose="03000509000000000000" pitchFamily="65" charset="-122"/>
            </a:endParaRPr>
          </a:p>
          <a:p>
            <a:pPr marL="285750" indent="-285750" algn="just">
              <a:lnSpc>
                <a:spcPct val="130000"/>
              </a:lnSpc>
              <a:buFont typeface="Arial" panose="020B0604020202020204" pitchFamily="34" charset="0"/>
              <a:buChar char="•"/>
            </a:pPr>
            <a:r>
              <a:rPr lang="zh-CN" altLang="en-US" sz="1600" dirty="0" smtClean="0">
                <a:solidFill>
                  <a:srgbClr val="1B587C"/>
                </a:solidFill>
                <a:latin typeface="方正粗倩简体" panose="03000509000000000000" pitchFamily="65" charset="-122"/>
                <a:ea typeface="方正粗倩简体" panose="03000509000000000000" pitchFamily="65" charset="-122"/>
              </a:rPr>
              <a:t>完成平台建设并对接完成卡资费管理、短信</a:t>
            </a:r>
            <a:r>
              <a:rPr lang="en-US" altLang="zh-CN" sz="1600" dirty="0" smtClean="0">
                <a:solidFill>
                  <a:srgbClr val="1B587C"/>
                </a:solidFill>
                <a:latin typeface="方正粗倩简体" panose="03000509000000000000" pitchFamily="65" charset="-122"/>
                <a:ea typeface="方正粗倩简体" panose="03000509000000000000" pitchFamily="65" charset="-122"/>
              </a:rPr>
              <a:t>/GPRS</a:t>
            </a:r>
            <a:r>
              <a:rPr lang="zh-CN" altLang="en-US" sz="1600" dirty="0" smtClean="0">
                <a:solidFill>
                  <a:srgbClr val="1B587C"/>
                </a:solidFill>
                <a:latin typeface="方正粗倩简体" panose="03000509000000000000" pitchFamily="65" charset="-122"/>
                <a:ea typeface="方正粗倩简体" panose="03000509000000000000" pitchFamily="65" charset="-122"/>
              </a:rPr>
              <a:t>开停、账单管理等功能；</a:t>
            </a:r>
            <a:endParaRPr lang="zh-CN" altLang="en-US" sz="1600" dirty="0">
              <a:solidFill>
                <a:srgbClr val="1B587C"/>
              </a:solidFill>
              <a:latin typeface="方正粗倩简体" panose="03000509000000000000" pitchFamily="65" charset="-122"/>
              <a:ea typeface="方正粗倩简体" panose="03000509000000000000" pitchFamily="65" charset="-122"/>
            </a:endParaRPr>
          </a:p>
        </p:txBody>
      </p:sp>
      <p:sp>
        <p:nvSpPr>
          <p:cNvPr id="14" name="矩形 13"/>
          <p:cNvSpPr/>
          <p:nvPr/>
        </p:nvSpPr>
        <p:spPr>
          <a:xfrm>
            <a:off x="8015874" y="3838060"/>
            <a:ext cx="3455124" cy="476164"/>
          </a:xfrm>
          <a:prstGeom prst="rect">
            <a:avLst/>
          </a:prstGeom>
          <a:solidFill>
            <a:srgbClr val="F26D6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400" dirty="0" smtClean="0">
                <a:solidFill>
                  <a:schemeClr val="tx1"/>
                </a:solidFill>
                <a:latin typeface="方正粗倩简体" panose="03000509000000000000" pitchFamily="65" charset="-122"/>
                <a:ea typeface="方正粗倩简体" panose="03000509000000000000" pitchFamily="65" charset="-122"/>
              </a:rPr>
              <a:t>陕西、吉林、山东、辽宁</a:t>
            </a:r>
          </a:p>
        </p:txBody>
      </p:sp>
      <p:sp>
        <p:nvSpPr>
          <p:cNvPr id="15" name="矩形 14"/>
          <p:cNvSpPr/>
          <p:nvPr/>
        </p:nvSpPr>
        <p:spPr>
          <a:xfrm>
            <a:off x="8015874" y="1052736"/>
            <a:ext cx="3455124" cy="476164"/>
          </a:xfrm>
          <a:prstGeom prst="rect">
            <a:avLst/>
          </a:prstGeom>
          <a:solidFill>
            <a:srgbClr val="F8841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400" dirty="0" smtClean="0">
                <a:solidFill>
                  <a:schemeClr val="tx1"/>
                </a:solidFill>
                <a:latin typeface="方正粗倩简体" panose="03000509000000000000" pitchFamily="65" charset="-122"/>
                <a:ea typeface="方正粗倩简体" panose="03000509000000000000" pitchFamily="65" charset="-122"/>
              </a:rPr>
              <a:t>重庆</a:t>
            </a:r>
          </a:p>
        </p:txBody>
      </p:sp>
      <p:sp>
        <p:nvSpPr>
          <p:cNvPr id="16" name="矩形 6"/>
          <p:cNvSpPr>
            <a:spLocks noChangeArrowheads="1"/>
          </p:cNvSpPr>
          <p:nvPr/>
        </p:nvSpPr>
        <p:spPr bwMode="auto">
          <a:xfrm>
            <a:off x="7899763" y="4327567"/>
            <a:ext cx="3571235" cy="2172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pPr>
            <a:r>
              <a:rPr lang="zh-CN" altLang="en-US" sz="2000" dirty="0" smtClean="0">
                <a:solidFill>
                  <a:schemeClr val="accent3"/>
                </a:solidFill>
                <a:latin typeface="方正粗倩简体" panose="03000509000000000000" pitchFamily="65" charset="-122"/>
                <a:ea typeface="方正粗倩简体" panose="03000509000000000000" pitchFamily="65" charset="-122"/>
              </a:rPr>
              <a:t>建设方式：</a:t>
            </a:r>
            <a:r>
              <a:rPr lang="zh-CN" altLang="en-US" sz="2000" dirty="0" smtClean="0">
                <a:solidFill>
                  <a:srgbClr val="C00000"/>
                </a:solidFill>
                <a:latin typeface="方正粗倩简体" panose="03000509000000000000" pitchFamily="65" charset="-122"/>
                <a:ea typeface="方正粗倩简体" panose="03000509000000000000" pitchFamily="65" charset="-122"/>
              </a:rPr>
              <a:t>平台</a:t>
            </a:r>
            <a:endParaRPr lang="en-US" altLang="zh-CN" sz="2000" dirty="0" smtClean="0">
              <a:solidFill>
                <a:srgbClr val="C00000"/>
              </a:solidFill>
              <a:latin typeface="方正粗倩简体" panose="03000509000000000000" pitchFamily="65" charset="-122"/>
              <a:ea typeface="方正粗倩简体" panose="03000509000000000000" pitchFamily="65" charset="-122"/>
            </a:endParaRPr>
          </a:p>
          <a:p>
            <a:pPr algn="just">
              <a:lnSpc>
                <a:spcPct val="130000"/>
              </a:lnSpc>
            </a:pPr>
            <a:r>
              <a:rPr lang="zh-CN" altLang="en-US" sz="2000" dirty="0" smtClean="0">
                <a:solidFill>
                  <a:srgbClr val="1B587C"/>
                </a:solidFill>
                <a:latin typeface="方正粗倩简体" panose="03000509000000000000" pitchFamily="65" charset="-122"/>
                <a:ea typeface="方正粗倩简体" panose="03000509000000000000" pitchFamily="65" charset="-122"/>
              </a:rPr>
              <a:t>建设进度：</a:t>
            </a:r>
            <a:endParaRPr lang="en-US" altLang="zh-CN" sz="2000" dirty="0" smtClean="0">
              <a:solidFill>
                <a:srgbClr val="1B587C"/>
              </a:solidFill>
              <a:latin typeface="方正粗倩简体" panose="03000509000000000000" pitchFamily="65" charset="-122"/>
              <a:ea typeface="方正粗倩简体" panose="03000509000000000000" pitchFamily="65" charset="-122"/>
            </a:endParaRPr>
          </a:p>
          <a:p>
            <a:pPr marL="342900" indent="-342900" algn="just">
              <a:lnSpc>
                <a:spcPct val="130000"/>
              </a:lnSpc>
              <a:buFont typeface="Arial" panose="020B0604020202020204" pitchFamily="34" charset="0"/>
              <a:buChar char="•"/>
            </a:pPr>
            <a:r>
              <a:rPr lang="zh-CN" altLang="en-US" sz="1600" dirty="0" smtClean="0">
                <a:solidFill>
                  <a:srgbClr val="C00000"/>
                </a:solidFill>
                <a:latin typeface="方正粗倩简体" panose="03000509000000000000" pitchFamily="65" charset="-122"/>
                <a:ea typeface="方正粗倩简体" panose="03000509000000000000" pitchFamily="65" charset="-122"/>
              </a:rPr>
              <a:t>山东</a:t>
            </a:r>
            <a:r>
              <a:rPr lang="zh-CN" altLang="en-US" sz="1600" dirty="0" smtClean="0">
                <a:solidFill>
                  <a:srgbClr val="1B587C"/>
                </a:solidFill>
                <a:latin typeface="方正粗倩简体" panose="03000509000000000000" pitchFamily="65" charset="-122"/>
                <a:ea typeface="方正粗倩简体" panose="03000509000000000000" pitchFamily="65" charset="-122"/>
              </a:rPr>
              <a:t>：已完成开发，建设中；</a:t>
            </a:r>
            <a:endParaRPr lang="en-US" altLang="zh-CN" sz="1600" dirty="0" smtClean="0">
              <a:solidFill>
                <a:srgbClr val="1B587C"/>
              </a:solidFill>
              <a:latin typeface="方正粗倩简体" panose="03000509000000000000" pitchFamily="65" charset="-122"/>
              <a:ea typeface="方正粗倩简体" panose="03000509000000000000" pitchFamily="65" charset="-122"/>
            </a:endParaRPr>
          </a:p>
          <a:p>
            <a:pPr marL="342900" indent="-342900" algn="just">
              <a:lnSpc>
                <a:spcPct val="130000"/>
              </a:lnSpc>
              <a:buFont typeface="Arial" panose="020B0604020202020204" pitchFamily="34" charset="0"/>
              <a:buChar char="•"/>
            </a:pPr>
            <a:r>
              <a:rPr lang="zh-CN" altLang="en-US" sz="1600" dirty="0" smtClean="0">
                <a:solidFill>
                  <a:srgbClr val="C00000"/>
                </a:solidFill>
                <a:latin typeface="方正粗倩简体" panose="03000509000000000000" pitchFamily="65" charset="-122"/>
                <a:ea typeface="方正粗倩简体" panose="03000509000000000000" pitchFamily="65" charset="-122"/>
              </a:rPr>
              <a:t>辽宁</a:t>
            </a:r>
            <a:r>
              <a:rPr lang="zh-CN" altLang="en-US" sz="1600" dirty="0" smtClean="0">
                <a:solidFill>
                  <a:srgbClr val="1B587C"/>
                </a:solidFill>
                <a:latin typeface="方正粗倩简体" panose="03000509000000000000" pitchFamily="65" charset="-122"/>
                <a:ea typeface="方正粗倩简体" panose="03000509000000000000" pitchFamily="65" charset="-122"/>
              </a:rPr>
              <a:t>：建设中；</a:t>
            </a:r>
            <a:endParaRPr lang="en-US" altLang="zh-CN" sz="1600" dirty="0" smtClean="0">
              <a:solidFill>
                <a:srgbClr val="1B587C"/>
              </a:solidFill>
              <a:latin typeface="方正粗倩简体" panose="03000509000000000000" pitchFamily="65" charset="-122"/>
              <a:ea typeface="方正粗倩简体" panose="03000509000000000000" pitchFamily="65" charset="-122"/>
            </a:endParaRPr>
          </a:p>
          <a:p>
            <a:pPr marL="342900" indent="-342900" algn="just">
              <a:lnSpc>
                <a:spcPct val="130000"/>
              </a:lnSpc>
              <a:buFont typeface="Arial" panose="020B0604020202020204" pitchFamily="34" charset="0"/>
              <a:buChar char="•"/>
            </a:pPr>
            <a:r>
              <a:rPr lang="zh-CN" altLang="en-US" sz="1600" dirty="0" smtClean="0">
                <a:solidFill>
                  <a:srgbClr val="C00000"/>
                </a:solidFill>
                <a:latin typeface="方正粗倩简体" panose="03000509000000000000" pitchFamily="65" charset="-122"/>
                <a:ea typeface="方正粗倩简体" panose="03000509000000000000" pitchFamily="65" charset="-122"/>
              </a:rPr>
              <a:t>陕西</a:t>
            </a:r>
            <a:r>
              <a:rPr lang="zh-CN" altLang="en-US" sz="1600" dirty="0" smtClean="0">
                <a:solidFill>
                  <a:srgbClr val="1B587C"/>
                </a:solidFill>
                <a:latin typeface="方正粗倩简体" panose="03000509000000000000" pitchFamily="65" charset="-122"/>
                <a:ea typeface="方正粗倩简体" panose="03000509000000000000" pitchFamily="65" charset="-122"/>
              </a:rPr>
              <a:t>：商务谈判中；</a:t>
            </a:r>
            <a:endParaRPr lang="en-US" altLang="zh-CN" sz="1600" dirty="0" smtClean="0">
              <a:solidFill>
                <a:srgbClr val="1B587C"/>
              </a:solidFill>
              <a:latin typeface="方正粗倩简体" panose="03000509000000000000" pitchFamily="65" charset="-122"/>
              <a:ea typeface="方正粗倩简体" panose="03000509000000000000" pitchFamily="65" charset="-122"/>
            </a:endParaRPr>
          </a:p>
          <a:p>
            <a:pPr marL="342900" indent="-342900" algn="just">
              <a:lnSpc>
                <a:spcPct val="130000"/>
              </a:lnSpc>
              <a:buFont typeface="Arial" panose="020B0604020202020204" pitchFamily="34" charset="0"/>
              <a:buChar char="•"/>
            </a:pPr>
            <a:r>
              <a:rPr lang="zh-CN" altLang="en-US" sz="1600" dirty="0" smtClean="0">
                <a:solidFill>
                  <a:srgbClr val="C00000"/>
                </a:solidFill>
                <a:latin typeface="方正粗倩简体" panose="03000509000000000000" pitchFamily="65" charset="-122"/>
                <a:ea typeface="方正粗倩简体" panose="03000509000000000000" pitchFamily="65" charset="-122"/>
              </a:rPr>
              <a:t>吉林</a:t>
            </a:r>
            <a:r>
              <a:rPr lang="zh-CN" altLang="en-US" sz="1600" dirty="0" smtClean="0">
                <a:solidFill>
                  <a:srgbClr val="1B587C"/>
                </a:solidFill>
                <a:latin typeface="方正粗倩简体" panose="03000509000000000000" pitchFamily="65" charset="-122"/>
                <a:ea typeface="方正粗倩简体" panose="03000509000000000000" pitchFamily="65" charset="-122"/>
              </a:rPr>
              <a:t>：建设中；</a:t>
            </a:r>
            <a:endParaRPr lang="en-US" altLang="zh-CN" sz="1600" dirty="0" smtClean="0">
              <a:solidFill>
                <a:srgbClr val="1B587C"/>
              </a:solidFill>
              <a:latin typeface="方正粗倩简体" panose="03000509000000000000" pitchFamily="65" charset="-122"/>
              <a:ea typeface="方正粗倩简体" panose="03000509000000000000" pitchFamily="65" charset="-122"/>
            </a:endParaRP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3253" y="2245127"/>
            <a:ext cx="2147514" cy="2079715"/>
          </a:xfrm>
          <a:prstGeom prst="ellipse">
            <a:avLst/>
          </a:prstGeom>
        </p:spPr>
      </p:pic>
    </p:spTree>
    <p:extLst>
      <p:ext uri="{BB962C8B-B14F-4D97-AF65-F5344CB8AC3E}">
        <p14:creationId xmlns:p14="http://schemas.microsoft.com/office/powerpoint/2010/main" val="136359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latin typeface="方正粗倩简体" panose="03000509000000000000" pitchFamily="65" charset="-122"/>
                <a:ea typeface="方正粗倩简体" panose="03000509000000000000" pitchFamily="65" charset="-122"/>
              </a:rPr>
              <a:t>目录</a:t>
            </a:r>
            <a:endParaRPr lang="zh-CN" altLang="en-US" dirty="0">
              <a:latin typeface="方正粗倩简体" panose="03000509000000000000" pitchFamily="65" charset="-122"/>
              <a:ea typeface="方正粗倩简体" panose="03000509000000000000" pitchFamily="65" charset="-122"/>
            </a:endParaRPr>
          </a:p>
        </p:txBody>
      </p:sp>
      <p:sp>
        <p:nvSpPr>
          <p:cNvPr id="31" name="矩形 16"/>
          <p:cNvSpPr/>
          <p:nvPr/>
        </p:nvSpPr>
        <p:spPr>
          <a:xfrm>
            <a:off x="2999656" y="3645024"/>
            <a:ext cx="6667547" cy="571504"/>
          </a:xfrm>
          <a:prstGeom prst="rect">
            <a:avLst/>
          </a:prstGeom>
          <a:solidFill>
            <a:srgbClr val="1B5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latin typeface="方正粗倩简体" panose="03000509000000000000" pitchFamily="65" charset="-122"/>
                <a:ea typeface="方正粗倩简体" panose="03000509000000000000" pitchFamily="65" charset="-122"/>
              </a:rPr>
              <a:t>省平台总体建设方案</a:t>
            </a:r>
            <a:endParaRPr lang="zh-CN" altLang="en-US" sz="2400" dirty="0">
              <a:latin typeface="方正粗倩简体" panose="03000509000000000000" pitchFamily="65" charset="-122"/>
              <a:ea typeface="方正粗倩简体" panose="03000509000000000000" pitchFamily="65" charset="-122"/>
            </a:endParaRPr>
          </a:p>
        </p:txBody>
      </p:sp>
      <p:sp>
        <p:nvSpPr>
          <p:cNvPr id="32" name="矩形 4"/>
          <p:cNvSpPr>
            <a:spLocks noChangeArrowheads="1"/>
          </p:cNvSpPr>
          <p:nvPr/>
        </p:nvSpPr>
        <p:spPr bwMode="auto">
          <a:xfrm>
            <a:off x="2142400" y="3645024"/>
            <a:ext cx="626533" cy="571501"/>
          </a:xfrm>
          <a:prstGeom prst="rect">
            <a:avLst/>
          </a:prstGeom>
          <a:solidFill>
            <a:srgbClr val="1B587C"/>
          </a:solidFill>
          <a:ln w="25400">
            <a:noFill/>
            <a:miter lim="800000"/>
            <a:headEnd/>
            <a:tailEnd/>
          </a:ln>
        </p:spPr>
        <p:txBody>
          <a:bodyPr/>
          <a:lstStyle/>
          <a:p>
            <a:pPr algn="ctr"/>
            <a:r>
              <a:rPr lang="zh-CN" altLang="en-US" sz="2400" dirty="0">
                <a:solidFill>
                  <a:schemeClr val="bg1"/>
                </a:solidFill>
                <a:latin typeface="方正粗倩简体" panose="03000509000000000000" pitchFamily="65" charset="-122"/>
                <a:ea typeface="方正粗倩简体" panose="03000509000000000000" pitchFamily="65" charset="-122"/>
              </a:rPr>
              <a:t>三</a:t>
            </a:r>
            <a:endParaRPr lang="en-US" sz="2400" dirty="0">
              <a:solidFill>
                <a:schemeClr val="bg1"/>
              </a:solidFill>
              <a:latin typeface="方正粗倩简体" panose="03000509000000000000" pitchFamily="65" charset="-122"/>
              <a:ea typeface="方正粗倩简体" panose="03000509000000000000" pitchFamily="65" charset="-122"/>
            </a:endParaRPr>
          </a:p>
        </p:txBody>
      </p:sp>
      <p:sp>
        <p:nvSpPr>
          <p:cNvPr id="9" name="Rectangle 6"/>
          <p:cNvSpPr/>
          <p:nvPr/>
        </p:nvSpPr>
        <p:spPr bwMode="ltGray">
          <a:xfrm>
            <a:off x="2952728" y="4208840"/>
            <a:ext cx="6667547" cy="247589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eaLnBrk="1" hangingPunct="1">
              <a:lnSpc>
                <a:spcPct val="150000"/>
              </a:lnSpc>
              <a:buFont typeface="+mj-lt"/>
              <a:buAutoNum type="arabicPeriod"/>
              <a:defRPr/>
            </a:pPr>
            <a:r>
              <a:rPr lang="zh-CN" altLang="en-US" sz="2400" dirty="0" smtClean="0">
                <a:solidFill>
                  <a:srgbClr val="C00000"/>
                </a:solidFill>
                <a:latin typeface="方正粗倩简体" panose="03000509000000000000" pitchFamily="65" charset="-122"/>
                <a:ea typeface="方正粗倩简体" panose="03000509000000000000" pitchFamily="65" charset="-122"/>
              </a:rPr>
              <a:t>省平台技术架构</a:t>
            </a:r>
            <a:endParaRPr lang="en-US" altLang="zh-CN" sz="2400" dirty="0" smtClean="0">
              <a:solidFill>
                <a:srgbClr val="C00000"/>
              </a:solidFill>
              <a:latin typeface="方正粗倩简体" panose="03000509000000000000" pitchFamily="65" charset="-122"/>
              <a:ea typeface="方正粗倩简体" panose="03000509000000000000" pitchFamily="65" charset="-122"/>
            </a:endParaRPr>
          </a:p>
          <a:p>
            <a:pPr marL="342900" indent="-342900" eaLnBrk="1" hangingPunct="1">
              <a:lnSpc>
                <a:spcPct val="150000"/>
              </a:lnSpc>
              <a:buFont typeface="+mj-lt"/>
              <a:buAutoNum type="arabicPeriod"/>
              <a:defRPr/>
            </a:pPr>
            <a:r>
              <a:rPr lang="zh-CN" altLang="en-US" sz="2400" dirty="0" smtClean="0">
                <a:solidFill>
                  <a:srgbClr val="C00000"/>
                </a:solidFill>
                <a:latin typeface="方正粗倩简体" panose="03000509000000000000" pitchFamily="65" charset="-122"/>
                <a:ea typeface="方正粗倩简体" panose="03000509000000000000" pitchFamily="65" charset="-122"/>
              </a:rPr>
              <a:t>省平台功能架构</a:t>
            </a:r>
            <a:endParaRPr lang="en-US" altLang="zh-CN" sz="2400" dirty="0" smtClean="0">
              <a:solidFill>
                <a:srgbClr val="C00000"/>
              </a:solidFill>
              <a:latin typeface="方正粗倩简体" panose="03000509000000000000" pitchFamily="65" charset="-122"/>
              <a:ea typeface="方正粗倩简体" panose="03000509000000000000" pitchFamily="65" charset="-122"/>
            </a:endParaRPr>
          </a:p>
          <a:p>
            <a:pPr marL="342900" indent="-342900" eaLnBrk="1" hangingPunct="1">
              <a:lnSpc>
                <a:spcPct val="150000"/>
              </a:lnSpc>
              <a:buFont typeface="+mj-lt"/>
              <a:buAutoNum type="arabicPeriod"/>
              <a:defRPr/>
            </a:pPr>
            <a:r>
              <a:rPr lang="zh-CN" altLang="en-US" sz="2400" dirty="0" smtClean="0">
                <a:solidFill>
                  <a:srgbClr val="C00000"/>
                </a:solidFill>
                <a:latin typeface="方正粗倩简体" panose="03000509000000000000" pitchFamily="65" charset="-122"/>
                <a:ea typeface="方正粗倩简体" panose="03000509000000000000" pitchFamily="65" charset="-122"/>
              </a:rPr>
              <a:t>省平台资费情况</a:t>
            </a:r>
            <a:endParaRPr lang="en-US" altLang="zh-CN" sz="2400" dirty="0" smtClean="0">
              <a:solidFill>
                <a:srgbClr val="C00000"/>
              </a:solidFill>
              <a:latin typeface="方正粗倩简体" panose="03000509000000000000" pitchFamily="65" charset="-122"/>
              <a:ea typeface="方正粗倩简体" panose="03000509000000000000" pitchFamily="65" charset="-122"/>
            </a:endParaRPr>
          </a:p>
          <a:p>
            <a:pPr marL="342900" indent="-342900" eaLnBrk="1" hangingPunct="1">
              <a:lnSpc>
                <a:spcPct val="150000"/>
              </a:lnSpc>
              <a:buFont typeface="+mj-lt"/>
              <a:buAutoNum type="arabicPeriod"/>
              <a:defRPr/>
            </a:pPr>
            <a:r>
              <a:rPr lang="zh-CN" altLang="en-US" sz="2400" dirty="0" smtClean="0">
                <a:solidFill>
                  <a:srgbClr val="C00000"/>
                </a:solidFill>
                <a:latin typeface="方正粗倩简体" panose="03000509000000000000" pitchFamily="65" charset="-122"/>
                <a:ea typeface="方正粗倩简体" panose="03000509000000000000" pitchFamily="65" charset="-122"/>
              </a:rPr>
              <a:t>省平台建设费用</a:t>
            </a:r>
            <a:endParaRPr lang="zh-CN" altLang="en-US" sz="2400" dirty="0">
              <a:solidFill>
                <a:srgbClr val="C00000"/>
              </a:solidFill>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3054105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95208" y="95227"/>
            <a:ext cx="6768877" cy="494928"/>
          </a:xfrm>
        </p:spPr>
        <p:txBody>
          <a:bodyPr>
            <a:normAutofit fontScale="90000"/>
          </a:bodyPr>
          <a:lstStyle/>
          <a:p>
            <a:r>
              <a:rPr lang="zh-CN" altLang="en-US" dirty="0" smtClean="0"/>
              <a:t>省公司平台</a:t>
            </a:r>
            <a:r>
              <a:rPr lang="zh-CN" altLang="en-US" dirty="0"/>
              <a:t>技术</a:t>
            </a:r>
            <a:r>
              <a:rPr lang="zh-CN" altLang="en-US" dirty="0" smtClean="0"/>
              <a:t>架构</a:t>
            </a:r>
            <a:endParaRPr lang="zh-CN" altLang="en-US" dirty="0"/>
          </a:p>
        </p:txBody>
      </p:sp>
      <p:sp>
        <p:nvSpPr>
          <p:cNvPr id="4" name="矩形 3"/>
          <p:cNvSpPr/>
          <p:nvPr/>
        </p:nvSpPr>
        <p:spPr>
          <a:xfrm>
            <a:off x="452541" y="3288858"/>
            <a:ext cx="407643" cy="28359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a:p>
        </p:txBody>
      </p:sp>
      <p:sp>
        <p:nvSpPr>
          <p:cNvPr id="5" name="矩形 4"/>
          <p:cNvSpPr/>
          <p:nvPr/>
        </p:nvSpPr>
        <p:spPr>
          <a:xfrm>
            <a:off x="442408" y="1152329"/>
            <a:ext cx="417777" cy="14492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a:p>
        </p:txBody>
      </p:sp>
      <p:sp>
        <p:nvSpPr>
          <p:cNvPr id="6" name="圆角矩形 5"/>
          <p:cNvSpPr/>
          <p:nvPr/>
        </p:nvSpPr>
        <p:spPr>
          <a:xfrm>
            <a:off x="1017713" y="1044453"/>
            <a:ext cx="10742915" cy="562557"/>
          </a:xfrm>
          <a:prstGeom prst="roundRect">
            <a:avLst>
              <a:gd name="adj" fmla="val 3629"/>
            </a:avLst>
          </a:prstGeom>
          <a:solidFill>
            <a:srgbClr val="4BACC6">
              <a:lumMod val="20000"/>
              <a:lumOff val="80000"/>
            </a:srgbClr>
          </a:solidFill>
        </p:spPr>
        <p:txBody>
          <a:bodyPr wrap="square" rtlCol="0" anchor="ctr">
            <a:spAutoFit/>
          </a:bodyPr>
          <a:lstStyle/>
          <a:p>
            <a:pPr marL="237061" indent="-237061" algn="ctr" defTabSz="1219170" eaLnBrk="0" hangingPunct="0">
              <a:lnSpc>
                <a:spcPct val="140000"/>
              </a:lnSpc>
              <a:spcBef>
                <a:spcPct val="40000"/>
              </a:spcBef>
              <a:buClr>
                <a:srgbClr val="00A9D4"/>
              </a:buClr>
              <a:buFont typeface="Wingdings" pitchFamily="2" charset="2"/>
              <a:buChar char="Ø"/>
              <a:defRPr/>
            </a:pPr>
            <a:endParaRPr lang="zh-CN" altLang="en-US" sz="2133" kern="0" dirty="0">
              <a:solidFill>
                <a:sysClr val="windowText" lastClr="000000"/>
              </a:solidFill>
              <a:latin typeface="华文中宋" pitchFamily="2" charset="-122"/>
              <a:ea typeface="华文中宋" pitchFamily="2" charset="-122"/>
              <a:sym typeface="华文细黑" pitchFamily="2" charset="-122"/>
            </a:endParaRPr>
          </a:p>
        </p:txBody>
      </p:sp>
      <p:sp>
        <p:nvSpPr>
          <p:cNvPr id="7" name="圆角矩形 6"/>
          <p:cNvSpPr/>
          <p:nvPr/>
        </p:nvSpPr>
        <p:spPr>
          <a:xfrm>
            <a:off x="1017714" y="2982369"/>
            <a:ext cx="10742916" cy="557220"/>
          </a:xfrm>
          <a:prstGeom prst="roundRect">
            <a:avLst>
              <a:gd name="adj" fmla="val 1777"/>
            </a:avLst>
          </a:prstGeom>
          <a:solidFill>
            <a:srgbClr val="4BACC6">
              <a:lumMod val="20000"/>
              <a:lumOff val="80000"/>
            </a:srgbClr>
          </a:solidFill>
        </p:spPr>
        <p:txBody>
          <a:bodyPr wrap="square" rtlCol="0" anchor="ctr">
            <a:spAutoFit/>
          </a:bodyPr>
          <a:lstStyle/>
          <a:p>
            <a:pPr marL="237061" indent="-237061" algn="ctr" defTabSz="1219170" eaLnBrk="0" hangingPunct="0">
              <a:lnSpc>
                <a:spcPct val="140000"/>
              </a:lnSpc>
              <a:spcBef>
                <a:spcPct val="40000"/>
              </a:spcBef>
              <a:buClr>
                <a:srgbClr val="00A9D4"/>
              </a:buClr>
              <a:buFont typeface="Wingdings" pitchFamily="2" charset="2"/>
              <a:buChar char="Ø"/>
              <a:defRPr/>
            </a:pPr>
            <a:endParaRPr lang="zh-CN" altLang="en-US" sz="2133" kern="0" dirty="0">
              <a:solidFill>
                <a:sysClr val="windowText" lastClr="000000"/>
              </a:solidFill>
              <a:latin typeface="华文中宋" pitchFamily="2" charset="-122"/>
              <a:ea typeface="华文中宋" pitchFamily="2" charset="-122"/>
              <a:sym typeface="华文细黑" pitchFamily="2" charset="-122"/>
            </a:endParaRPr>
          </a:p>
        </p:txBody>
      </p:sp>
      <p:cxnSp>
        <p:nvCxnSpPr>
          <p:cNvPr id="8" name="直接箭头连接符 7"/>
          <p:cNvCxnSpPr/>
          <p:nvPr/>
        </p:nvCxnSpPr>
        <p:spPr>
          <a:xfrm>
            <a:off x="4967127" y="1688249"/>
            <a:ext cx="0" cy="1476000"/>
          </a:xfrm>
          <a:prstGeom prst="straightConnector1">
            <a:avLst/>
          </a:prstGeom>
          <a:noFill/>
          <a:ln w="19050" cap="flat" cmpd="sng" algn="ctr">
            <a:solidFill>
              <a:srgbClr val="9BBB59">
                <a:lumMod val="50000"/>
              </a:srgbClr>
            </a:solidFill>
            <a:prstDash val="solid"/>
            <a:headEnd type="triangle" w="med" len="med"/>
            <a:tailEnd type="triangle" w="med" len="med"/>
          </a:ln>
          <a:effectLst>
            <a:outerShdw blurRad="50800" dist="38100" dir="2700000" algn="tl" rotWithShape="0">
              <a:prstClr val="black">
                <a:alpha val="40000"/>
              </a:prstClr>
            </a:outerShdw>
          </a:effectLst>
        </p:spPr>
      </p:cxnSp>
      <p:sp>
        <p:nvSpPr>
          <p:cNvPr id="9" name="圆柱形 8"/>
          <p:cNvSpPr/>
          <p:nvPr/>
        </p:nvSpPr>
        <p:spPr>
          <a:xfrm>
            <a:off x="1519243" y="5796910"/>
            <a:ext cx="576000" cy="765376"/>
          </a:xfrm>
          <a:prstGeom prst="can">
            <a:avLst/>
          </a:prstGeom>
          <a:solidFill>
            <a:srgbClr val="9BBB59">
              <a:lumMod val="75000"/>
            </a:srgbClr>
          </a:solidFill>
        </p:spPr>
        <p:txBody>
          <a:bodyPr wrap="square" rtlCol="0" anchor="ctr">
            <a:spAutoFit/>
          </a:bodyPr>
          <a:lstStyle/>
          <a:p>
            <a:pPr marL="237061" indent="-237061" algn="ctr" defTabSz="1219170" eaLnBrk="0" hangingPunct="0">
              <a:lnSpc>
                <a:spcPct val="140000"/>
              </a:lnSpc>
              <a:spcBef>
                <a:spcPct val="40000"/>
              </a:spcBef>
              <a:buClr>
                <a:srgbClr val="00A9D4"/>
              </a:buClr>
              <a:buFont typeface="Wingdings" pitchFamily="2" charset="2"/>
              <a:buChar char="Ø"/>
              <a:defRPr/>
            </a:pPr>
            <a:endParaRPr lang="zh-CN" altLang="en-US" sz="2133" kern="0" dirty="0">
              <a:solidFill>
                <a:sysClr val="windowText" lastClr="000000"/>
              </a:solidFill>
              <a:latin typeface="华文中宋" pitchFamily="2" charset="-122"/>
              <a:ea typeface="华文中宋" pitchFamily="2" charset="-122"/>
              <a:sym typeface="华文细黑" pitchFamily="2" charset="-122"/>
            </a:endParaRPr>
          </a:p>
        </p:txBody>
      </p:sp>
      <p:sp>
        <p:nvSpPr>
          <p:cNvPr id="10" name="圆柱形 9"/>
          <p:cNvSpPr/>
          <p:nvPr/>
        </p:nvSpPr>
        <p:spPr>
          <a:xfrm>
            <a:off x="4221997" y="5796910"/>
            <a:ext cx="576000" cy="765376"/>
          </a:xfrm>
          <a:prstGeom prst="can">
            <a:avLst/>
          </a:prstGeom>
          <a:solidFill>
            <a:srgbClr val="9BBB59">
              <a:lumMod val="75000"/>
            </a:srgbClr>
          </a:solidFill>
        </p:spPr>
        <p:txBody>
          <a:bodyPr wrap="square" rtlCol="0" anchor="ctr">
            <a:spAutoFit/>
          </a:bodyPr>
          <a:lstStyle/>
          <a:p>
            <a:pPr marL="237061" indent="-237061" algn="ctr" defTabSz="1219170" eaLnBrk="0" hangingPunct="0">
              <a:lnSpc>
                <a:spcPct val="140000"/>
              </a:lnSpc>
              <a:spcBef>
                <a:spcPct val="40000"/>
              </a:spcBef>
              <a:buClr>
                <a:srgbClr val="00A9D4"/>
              </a:buClr>
              <a:buFont typeface="Wingdings" pitchFamily="2" charset="2"/>
              <a:buChar char="Ø"/>
              <a:defRPr/>
            </a:pPr>
            <a:endParaRPr lang="zh-CN" altLang="en-US" sz="2133" kern="0" dirty="0">
              <a:solidFill>
                <a:sysClr val="windowText" lastClr="000000"/>
              </a:solidFill>
              <a:latin typeface="华文中宋" pitchFamily="2" charset="-122"/>
              <a:ea typeface="华文中宋" pitchFamily="2" charset="-122"/>
              <a:sym typeface="华文细黑" pitchFamily="2" charset="-122"/>
            </a:endParaRPr>
          </a:p>
        </p:txBody>
      </p:sp>
      <p:sp>
        <p:nvSpPr>
          <p:cNvPr id="11" name="矩形 10"/>
          <p:cNvSpPr/>
          <p:nvPr/>
        </p:nvSpPr>
        <p:spPr>
          <a:xfrm>
            <a:off x="3243259" y="5582404"/>
            <a:ext cx="3312000" cy="551882"/>
          </a:xfrm>
          <a:prstGeom prst="rect">
            <a:avLst/>
          </a:prstGeom>
          <a:ln>
            <a:solidFill>
              <a:srgbClr val="4F81BD"/>
            </a:solidFill>
            <a:prstDash val="sysDot"/>
          </a:ln>
        </p:spPr>
        <p:txBody>
          <a:bodyPr wrap="square" rtlCol="0" anchor="ctr">
            <a:spAutoFit/>
          </a:bodyPr>
          <a:lstStyle/>
          <a:p>
            <a:pPr marL="237061" indent="-237061" algn="ctr" defTabSz="1219170" eaLnBrk="0" hangingPunct="0">
              <a:lnSpc>
                <a:spcPct val="140000"/>
              </a:lnSpc>
              <a:spcBef>
                <a:spcPct val="40000"/>
              </a:spcBef>
              <a:buClr>
                <a:srgbClr val="00A9D4"/>
              </a:buClr>
              <a:buFont typeface="Wingdings" pitchFamily="2" charset="2"/>
              <a:buChar char="Ø"/>
              <a:defRPr/>
            </a:pPr>
            <a:endParaRPr lang="zh-CN" altLang="en-US" sz="2133" kern="0" dirty="0">
              <a:solidFill>
                <a:sysClr val="windowText" lastClr="000000"/>
              </a:solidFill>
              <a:latin typeface="华文中宋" pitchFamily="2" charset="-122"/>
              <a:ea typeface="华文中宋" pitchFamily="2" charset="-122"/>
              <a:sym typeface="华文细黑" pitchFamily="2" charset="-122"/>
            </a:endParaRPr>
          </a:p>
        </p:txBody>
      </p:sp>
      <p:sp>
        <p:nvSpPr>
          <p:cNvPr id="12" name="TextBox 57"/>
          <p:cNvSpPr txBox="1"/>
          <p:nvPr/>
        </p:nvSpPr>
        <p:spPr>
          <a:xfrm>
            <a:off x="5530645" y="5547934"/>
            <a:ext cx="803425" cy="256545"/>
          </a:xfrm>
          <a:prstGeom prst="rect">
            <a:avLst/>
          </a:prstGeom>
          <a:noFill/>
        </p:spPr>
        <p:txBody>
          <a:bodyPr wrap="none" rtlCol="0">
            <a:spAutoFit/>
          </a:bodyPr>
          <a:lstStyle/>
          <a:p>
            <a:pPr defTabSz="1219170">
              <a:defRPr/>
            </a:pPr>
            <a:r>
              <a:rPr lang="en-US" altLang="zh-CN" sz="1067" kern="0" dirty="0">
                <a:solidFill>
                  <a:sysClr val="windowText" lastClr="000000">
                    <a:lumMod val="50000"/>
                    <a:lumOff val="50000"/>
                  </a:sysClr>
                </a:solidFill>
              </a:rPr>
              <a:t>Oracle RAC</a:t>
            </a:r>
            <a:endParaRPr lang="zh-CN" altLang="en-US" sz="1067" kern="0" dirty="0">
              <a:solidFill>
                <a:sysClr val="windowText" lastClr="000000">
                  <a:lumMod val="50000"/>
                  <a:lumOff val="50000"/>
                </a:sysClr>
              </a:solidFill>
            </a:endParaRPr>
          </a:p>
        </p:txBody>
      </p:sp>
      <p:cxnSp>
        <p:nvCxnSpPr>
          <p:cNvPr id="13" name="直接箭头连接符 12"/>
          <p:cNvCxnSpPr/>
          <p:nvPr/>
        </p:nvCxnSpPr>
        <p:spPr>
          <a:xfrm>
            <a:off x="2109627" y="1726349"/>
            <a:ext cx="0" cy="1476000"/>
          </a:xfrm>
          <a:prstGeom prst="straightConnector1">
            <a:avLst/>
          </a:prstGeom>
          <a:noFill/>
          <a:ln w="19050" cap="flat" cmpd="sng" algn="ctr">
            <a:solidFill>
              <a:srgbClr val="9BBB59">
                <a:lumMod val="50000"/>
              </a:srgbClr>
            </a:solidFill>
            <a:prstDash val="solid"/>
            <a:headEnd type="triangle" w="med" len="med"/>
            <a:tailEnd type="triangle" w="med" len="med"/>
          </a:ln>
          <a:effectLst>
            <a:outerShdw blurRad="50800" dist="38100" dir="2700000" algn="tl" rotWithShape="0">
              <a:prstClr val="black">
                <a:alpha val="40000"/>
              </a:prstClr>
            </a:outerShdw>
          </a:effectLst>
        </p:spPr>
      </p:cxnSp>
      <p:sp>
        <p:nvSpPr>
          <p:cNvPr id="14" name="圆角矩形 13"/>
          <p:cNvSpPr/>
          <p:nvPr/>
        </p:nvSpPr>
        <p:spPr>
          <a:xfrm>
            <a:off x="3963723" y="1110149"/>
            <a:ext cx="2592000" cy="540000"/>
          </a:xfrm>
          <a:prstGeom prst="roundRect">
            <a:avLst>
              <a:gd name="adj" fmla="val 5027"/>
            </a:avLst>
          </a:prstGeom>
          <a:solidFill>
            <a:srgbClr val="9BBB59">
              <a:lumMod val="60000"/>
              <a:lumOff val="40000"/>
            </a:srgbClr>
          </a:solidFill>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zh-CN" altLang="en-US" sz="1400" b="1" kern="0" dirty="0">
                <a:solidFill>
                  <a:sysClr val="windowText" lastClr="000000"/>
                </a:solidFill>
                <a:latin typeface="微软雅黑" pitchFamily="34" charset="-122"/>
                <a:ea typeface="微软雅黑" pitchFamily="34" charset="-122"/>
                <a:sym typeface="华文细黑" pitchFamily="2" charset="-122"/>
              </a:rPr>
              <a:t>业务管理平台</a:t>
            </a:r>
            <a:endParaRPr lang="en-US" altLang="zh-CN" sz="1400" b="1" kern="0" dirty="0">
              <a:solidFill>
                <a:sysClr val="windowText" lastClr="000000"/>
              </a:solidFill>
              <a:latin typeface="微软雅黑" pitchFamily="34" charset="-122"/>
              <a:ea typeface="微软雅黑" pitchFamily="34" charset="-122"/>
              <a:sym typeface="华文细黑" pitchFamily="2" charset="-122"/>
            </a:endParaRPr>
          </a:p>
          <a:p>
            <a:pPr algn="ctr" defTabSz="1219170" eaLnBrk="0" hangingPunct="0">
              <a:buClr>
                <a:srgbClr val="00A9D4"/>
              </a:buClr>
              <a:defRPr/>
            </a:pPr>
            <a:r>
              <a:rPr lang="en-US" altLang="zh-CN" sz="1400" b="1" kern="0" dirty="0">
                <a:solidFill>
                  <a:sysClr val="windowText" lastClr="000000"/>
                </a:solidFill>
                <a:latin typeface="微软雅黑" pitchFamily="34" charset="-122"/>
                <a:ea typeface="微软雅黑" pitchFamily="34" charset="-122"/>
                <a:sym typeface="华文细黑" pitchFamily="2" charset="-122"/>
              </a:rPr>
              <a:t>Web Portal</a:t>
            </a:r>
            <a:endParaRPr lang="zh-CN" altLang="en-US" sz="1400" b="1" kern="0" dirty="0">
              <a:solidFill>
                <a:sysClr val="windowText" lastClr="000000"/>
              </a:solidFill>
              <a:latin typeface="微软雅黑" pitchFamily="34" charset="-122"/>
              <a:ea typeface="微软雅黑" pitchFamily="34" charset="-122"/>
              <a:sym typeface="华文细黑" pitchFamily="2" charset="-122"/>
            </a:endParaRPr>
          </a:p>
        </p:txBody>
      </p:sp>
      <p:sp>
        <p:nvSpPr>
          <p:cNvPr id="15" name="圆角矩形 14"/>
          <p:cNvSpPr/>
          <p:nvPr/>
        </p:nvSpPr>
        <p:spPr>
          <a:xfrm>
            <a:off x="1275723" y="1110149"/>
            <a:ext cx="2592000" cy="540000"/>
          </a:xfrm>
          <a:prstGeom prst="roundRect">
            <a:avLst>
              <a:gd name="adj" fmla="val 5027"/>
            </a:avLst>
          </a:prstGeom>
          <a:solidFill>
            <a:srgbClr val="9BBB59">
              <a:lumMod val="60000"/>
              <a:lumOff val="40000"/>
            </a:srgbClr>
          </a:solidFill>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zh-CN" altLang="en-US" sz="1400" b="1" kern="0" dirty="0">
                <a:solidFill>
                  <a:sysClr val="windowText" lastClr="000000"/>
                </a:solidFill>
                <a:latin typeface="微软雅黑" pitchFamily="34" charset="-122"/>
                <a:ea typeface="微软雅黑" pitchFamily="34" charset="-122"/>
                <a:sym typeface="华文细黑" pitchFamily="2" charset="-122"/>
              </a:rPr>
              <a:t>运营管理平台</a:t>
            </a:r>
            <a:endParaRPr lang="en-US" altLang="zh-CN" sz="1400" b="1" kern="0" dirty="0">
              <a:solidFill>
                <a:sysClr val="windowText" lastClr="000000"/>
              </a:solidFill>
              <a:latin typeface="微软雅黑" pitchFamily="34" charset="-122"/>
              <a:ea typeface="微软雅黑" pitchFamily="34" charset="-122"/>
              <a:sym typeface="华文细黑" pitchFamily="2" charset="-122"/>
            </a:endParaRPr>
          </a:p>
          <a:p>
            <a:pPr algn="ctr" defTabSz="1219170" eaLnBrk="0" hangingPunct="0">
              <a:buClr>
                <a:srgbClr val="00A9D4"/>
              </a:buClr>
              <a:defRPr/>
            </a:pPr>
            <a:r>
              <a:rPr lang="en-US" altLang="zh-CN" sz="1400" b="1" kern="0" dirty="0">
                <a:solidFill>
                  <a:sysClr val="windowText" lastClr="000000"/>
                </a:solidFill>
                <a:latin typeface="微软雅黑" pitchFamily="34" charset="-122"/>
                <a:ea typeface="微软雅黑" pitchFamily="34" charset="-122"/>
                <a:sym typeface="华文细黑" pitchFamily="2" charset="-122"/>
              </a:rPr>
              <a:t>Web Portal</a:t>
            </a:r>
            <a:endParaRPr lang="zh-CN" altLang="en-US" sz="1400" b="1" kern="0" dirty="0">
              <a:solidFill>
                <a:sysClr val="windowText" lastClr="000000"/>
              </a:solidFill>
              <a:latin typeface="微软雅黑" pitchFamily="34" charset="-122"/>
              <a:ea typeface="微软雅黑" pitchFamily="34" charset="-122"/>
              <a:sym typeface="华文细黑" pitchFamily="2" charset="-122"/>
            </a:endParaRPr>
          </a:p>
        </p:txBody>
      </p:sp>
      <p:cxnSp>
        <p:nvCxnSpPr>
          <p:cNvPr id="16" name="直接连接符 15"/>
          <p:cNvCxnSpPr/>
          <p:nvPr/>
        </p:nvCxnSpPr>
        <p:spPr>
          <a:xfrm>
            <a:off x="445137" y="2885373"/>
            <a:ext cx="11280000" cy="0"/>
          </a:xfrm>
          <a:prstGeom prst="line">
            <a:avLst/>
          </a:prstGeom>
          <a:noFill/>
          <a:ln w="9525" cap="flat" cmpd="sng" algn="ctr">
            <a:solidFill>
              <a:srgbClr val="4F81BD">
                <a:shade val="95000"/>
                <a:satMod val="105000"/>
              </a:srgbClr>
            </a:solidFill>
            <a:prstDash val="dash"/>
          </a:ln>
          <a:effectLst/>
        </p:spPr>
      </p:cxnSp>
      <p:sp>
        <p:nvSpPr>
          <p:cNvPr id="17" name="圆角矩形 16"/>
          <p:cNvSpPr/>
          <p:nvPr/>
        </p:nvSpPr>
        <p:spPr>
          <a:xfrm>
            <a:off x="7203323" y="1227425"/>
            <a:ext cx="1991908" cy="1522991"/>
          </a:xfrm>
          <a:prstGeom prst="roundRect">
            <a:avLst>
              <a:gd name="adj" fmla="val 5027"/>
            </a:avLst>
          </a:prstGeom>
          <a:solidFill>
            <a:srgbClr val="1F497D">
              <a:lumMod val="40000"/>
              <a:lumOff val="60000"/>
            </a:srgbClr>
          </a:solidFill>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zh-CN" altLang="en-US" sz="1400" b="1" kern="0" dirty="0">
                <a:solidFill>
                  <a:sysClr val="windowText" lastClr="000000"/>
                </a:solidFill>
                <a:latin typeface="微软雅黑" pitchFamily="34" charset="-122"/>
                <a:ea typeface="微软雅黑" pitchFamily="34" charset="-122"/>
                <a:sym typeface="华文细黑" pitchFamily="2" charset="-122"/>
              </a:rPr>
              <a:t>省公司</a:t>
            </a:r>
            <a:endParaRPr lang="en-US" altLang="zh-CN" sz="1400" b="1" kern="0" dirty="0">
              <a:solidFill>
                <a:sysClr val="windowText" lastClr="000000"/>
              </a:solidFill>
              <a:latin typeface="微软雅黑" pitchFamily="34" charset="-122"/>
              <a:ea typeface="微软雅黑" pitchFamily="34" charset="-122"/>
              <a:sym typeface="华文细黑" pitchFamily="2" charset="-122"/>
            </a:endParaRPr>
          </a:p>
          <a:p>
            <a:pPr algn="ctr" defTabSz="1219170" eaLnBrk="0" hangingPunct="0">
              <a:buClr>
                <a:srgbClr val="00A9D4"/>
              </a:buClr>
              <a:defRPr/>
            </a:pPr>
            <a:r>
              <a:rPr lang="en-US" altLang="zh-CN" sz="1400" b="1" kern="0" dirty="0">
                <a:solidFill>
                  <a:sysClr val="windowText" lastClr="000000"/>
                </a:solidFill>
                <a:latin typeface="微软雅黑" pitchFamily="34" charset="-122"/>
                <a:ea typeface="微软雅黑" pitchFamily="34" charset="-122"/>
                <a:sym typeface="华文细黑" pitchFamily="2" charset="-122"/>
              </a:rPr>
              <a:t>BOSS</a:t>
            </a:r>
            <a:endParaRPr lang="zh-CN" altLang="en-US" sz="1400" b="1" kern="0" dirty="0">
              <a:solidFill>
                <a:sysClr val="windowText" lastClr="000000"/>
              </a:solidFill>
              <a:latin typeface="微软雅黑" pitchFamily="34" charset="-122"/>
              <a:ea typeface="微软雅黑" pitchFamily="34" charset="-122"/>
              <a:sym typeface="华文细黑" pitchFamily="2" charset="-122"/>
            </a:endParaRPr>
          </a:p>
        </p:txBody>
      </p:sp>
      <p:cxnSp>
        <p:nvCxnSpPr>
          <p:cNvPr id="18" name="直接箭头连接符 17"/>
          <p:cNvCxnSpPr/>
          <p:nvPr/>
        </p:nvCxnSpPr>
        <p:spPr>
          <a:xfrm>
            <a:off x="2235539" y="5331213"/>
            <a:ext cx="0" cy="216000"/>
          </a:xfrm>
          <a:prstGeom prst="straightConnector1">
            <a:avLst/>
          </a:prstGeom>
          <a:noFill/>
          <a:ln w="19050" cap="flat" cmpd="sng" algn="ctr">
            <a:solidFill>
              <a:srgbClr val="9BBB59">
                <a:lumMod val="50000"/>
              </a:srgbClr>
            </a:solidFill>
            <a:prstDash val="solid"/>
            <a:headEnd type="triangle" w="med" len="med"/>
            <a:tailEnd type="triangle" w="med" len="med"/>
          </a:ln>
          <a:effectLst>
            <a:outerShdw blurRad="50800" dist="38100" dir="2700000" algn="tl" rotWithShape="0">
              <a:prstClr val="black">
                <a:alpha val="40000"/>
              </a:prstClr>
            </a:outerShdw>
          </a:effectLst>
        </p:spPr>
      </p:cxnSp>
      <p:cxnSp>
        <p:nvCxnSpPr>
          <p:cNvPr id="19" name="直接箭头连接符 18"/>
          <p:cNvCxnSpPr/>
          <p:nvPr/>
        </p:nvCxnSpPr>
        <p:spPr>
          <a:xfrm>
            <a:off x="4922917" y="5331213"/>
            <a:ext cx="0" cy="216000"/>
          </a:xfrm>
          <a:prstGeom prst="straightConnector1">
            <a:avLst/>
          </a:prstGeom>
          <a:noFill/>
          <a:ln w="19050" cap="flat" cmpd="sng" algn="ctr">
            <a:solidFill>
              <a:srgbClr val="9BBB59">
                <a:lumMod val="50000"/>
              </a:srgbClr>
            </a:solidFill>
            <a:prstDash val="solid"/>
            <a:headEnd type="triangle" w="med" len="med"/>
            <a:tailEnd type="triangle" w="med" len="med"/>
          </a:ln>
          <a:effectLst>
            <a:outerShdw blurRad="50800" dist="38100" dir="2700000" algn="tl" rotWithShape="0">
              <a:prstClr val="black">
                <a:alpha val="40000"/>
              </a:prstClr>
            </a:outerShdw>
          </a:effectLst>
        </p:spPr>
      </p:cxnSp>
      <p:sp>
        <p:nvSpPr>
          <p:cNvPr id="20" name="圆柱形 19"/>
          <p:cNvSpPr/>
          <p:nvPr/>
        </p:nvSpPr>
        <p:spPr>
          <a:xfrm>
            <a:off x="5014716" y="5796910"/>
            <a:ext cx="576000" cy="765376"/>
          </a:xfrm>
          <a:prstGeom prst="can">
            <a:avLst/>
          </a:prstGeom>
          <a:solidFill>
            <a:srgbClr val="9BBB59">
              <a:lumMod val="75000"/>
            </a:srgbClr>
          </a:solidFill>
        </p:spPr>
        <p:txBody>
          <a:bodyPr wrap="square" rtlCol="0" anchor="ctr">
            <a:spAutoFit/>
          </a:bodyPr>
          <a:lstStyle/>
          <a:p>
            <a:pPr marL="237061" indent="-237061" algn="ctr" defTabSz="1219170" eaLnBrk="0" hangingPunct="0">
              <a:lnSpc>
                <a:spcPct val="140000"/>
              </a:lnSpc>
              <a:spcBef>
                <a:spcPct val="40000"/>
              </a:spcBef>
              <a:buClr>
                <a:srgbClr val="00A9D4"/>
              </a:buClr>
              <a:buFont typeface="Wingdings" pitchFamily="2" charset="2"/>
              <a:buChar char="Ø"/>
              <a:defRPr/>
            </a:pPr>
            <a:endParaRPr lang="zh-CN" altLang="en-US" sz="2133" kern="0" dirty="0">
              <a:solidFill>
                <a:sysClr val="windowText" lastClr="000000"/>
              </a:solidFill>
              <a:latin typeface="华文中宋" pitchFamily="2" charset="-122"/>
              <a:ea typeface="华文中宋" pitchFamily="2" charset="-122"/>
              <a:sym typeface="华文细黑" pitchFamily="2" charset="-122"/>
            </a:endParaRPr>
          </a:p>
        </p:txBody>
      </p:sp>
      <p:sp>
        <p:nvSpPr>
          <p:cNvPr id="21" name="圆柱形 20"/>
          <p:cNvSpPr/>
          <p:nvPr/>
        </p:nvSpPr>
        <p:spPr>
          <a:xfrm>
            <a:off x="5807436" y="5796910"/>
            <a:ext cx="576000" cy="765376"/>
          </a:xfrm>
          <a:prstGeom prst="can">
            <a:avLst/>
          </a:prstGeom>
          <a:solidFill>
            <a:srgbClr val="9BBB59">
              <a:lumMod val="75000"/>
            </a:srgbClr>
          </a:solidFill>
        </p:spPr>
        <p:txBody>
          <a:bodyPr wrap="square" rtlCol="0" anchor="ctr">
            <a:spAutoFit/>
          </a:bodyPr>
          <a:lstStyle/>
          <a:p>
            <a:pPr marL="237061" indent="-237061" algn="ctr" defTabSz="1219170" eaLnBrk="0" hangingPunct="0">
              <a:lnSpc>
                <a:spcPct val="140000"/>
              </a:lnSpc>
              <a:spcBef>
                <a:spcPct val="40000"/>
              </a:spcBef>
              <a:buClr>
                <a:srgbClr val="00A9D4"/>
              </a:buClr>
              <a:buFont typeface="Wingdings" pitchFamily="2" charset="2"/>
              <a:buChar char="Ø"/>
              <a:defRPr/>
            </a:pPr>
            <a:endParaRPr lang="zh-CN" altLang="en-US" sz="2133" kern="0" dirty="0">
              <a:solidFill>
                <a:sysClr val="windowText" lastClr="000000"/>
              </a:solidFill>
              <a:latin typeface="华文中宋" pitchFamily="2" charset="-122"/>
              <a:ea typeface="华文中宋" pitchFamily="2" charset="-122"/>
              <a:sym typeface="华文细黑" pitchFamily="2" charset="-122"/>
            </a:endParaRPr>
          </a:p>
        </p:txBody>
      </p:sp>
      <p:sp>
        <p:nvSpPr>
          <p:cNvPr id="22" name="圆角矩形 21"/>
          <p:cNvSpPr/>
          <p:nvPr/>
        </p:nvSpPr>
        <p:spPr>
          <a:xfrm>
            <a:off x="1275722" y="4858864"/>
            <a:ext cx="5280001" cy="432000"/>
          </a:xfrm>
          <a:prstGeom prst="roundRect">
            <a:avLst>
              <a:gd name="adj" fmla="val 5027"/>
            </a:avLst>
          </a:prstGeom>
          <a:solidFill>
            <a:srgbClr val="9BBB59">
              <a:lumMod val="60000"/>
              <a:lumOff val="40000"/>
            </a:srgbClr>
          </a:solidFill>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en-US" altLang="zh-CN" sz="1400" b="1" kern="0" dirty="0">
                <a:solidFill>
                  <a:sysClr val="windowText" lastClr="000000"/>
                </a:solidFill>
                <a:latin typeface="微软雅黑" pitchFamily="34" charset="-122"/>
                <a:ea typeface="微软雅黑" pitchFamily="34" charset="-122"/>
                <a:sym typeface="华文细黑" pitchFamily="2" charset="-122"/>
              </a:rPr>
              <a:t>DB Access Layer</a:t>
            </a:r>
            <a:endParaRPr lang="zh-CN" altLang="en-US" sz="1400" b="1" kern="0" dirty="0">
              <a:solidFill>
                <a:sysClr val="windowText" lastClr="000000"/>
              </a:solidFill>
              <a:latin typeface="微软雅黑" pitchFamily="34" charset="-122"/>
              <a:ea typeface="微软雅黑" pitchFamily="34" charset="-122"/>
              <a:sym typeface="华文细黑" pitchFamily="2" charset="-122"/>
            </a:endParaRPr>
          </a:p>
        </p:txBody>
      </p:sp>
      <p:cxnSp>
        <p:nvCxnSpPr>
          <p:cNvPr id="23" name="直接箭头连接符 22"/>
          <p:cNvCxnSpPr/>
          <p:nvPr/>
        </p:nvCxnSpPr>
        <p:spPr>
          <a:xfrm>
            <a:off x="6633069" y="2155524"/>
            <a:ext cx="480000" cy="0"/>
          </a:xfrm>
          <a:prstGeom prst="straightConnector1">
            <a:avLst/>
          </a:prstGeom>
          <a:noFill/>
          <a:ln w="19050" cap="flat" cmpd="sng" algn="ctr">
            <a:solidFill>
              <a:srgbClr val="9BBB59">
                <a:lumMod val="50000"/>
              </a:srgbClr>
            </a:solidFill>
            <a:prstDash val="solid"/>
            <a:headEnd type="triangle" w="med" len="med"/>
            <a:tailEnd type="triangle" w="med" len="med"/>
          </a:ln>
          <a:effectLst>
            <a:outerShdw blurRad="50800" dist="38100" dir="2700000" algn="tl" rotWithShape="0">
              <a:prstClr val="black">
                <a:alpha val="40000"/>
              </a:prstClr>
            </a:outerShdw>
          </a:effectLst>
        </p:spPr>
      </p:cxnSp>
      <p:sp>
        <p:nvSpPr>
          <p:cNvPr id="24" name="圆角矩形 23"/>
          <p:cNvSpPr/>
          <p:nvPr/>
        </p:nvSpPr>
        <p:spPr>
          <a:xfrm>
            <a:off x="1275723" y="1952589"/>
            <a:ext cx="5280000" cy="720000"/>
          </a:xfrm>
          <a:prstGeom prst="roundRect">
            <a:avLst>
              <a:gd name="adj" fmla="val 5027"/>
            </a:avLst>
          </a:prstGeom>
          <a:solidFill>
            <a:srgbClr val="9BBB59">
              <a:lumMod val="60000"/>
              <a:lumOff val="40000"/>
            </a:srgbClr>
          </a:solidFill>
          <a:effectLst>
            <a:outerShdw blurRad="50800" dist="38100" dir="2700000" algn="tl" rotWithShape="0">
              <a:prstClr val="black">
                <a:alpha val="40000"/>
              </a:prstClr>
            </a:outerShdw>
          </a:effectLst>
        </p:spPr>
        <p:txBody>
          <a:bodyPr wrap="square" rtlCol="0" anchor="t">
            <a:noAutofit/>
          </a:bodyPr>
          <a:lstStyle/>
          <a:p>
            <a:pPr algn="ctr" defTabSz="1219170" eaLnBrk="0" hangingPunct="0">
              <a:buClr>
                <a:srgbClr val="00A9D4"/>
              </a:buClr>
              <a:defRPr/>
            </a:pPr>
            <a:r>
              <a:rPr lang="en-US" altLang="zh-CN" sz="1400" b="1" kern="0" dirty="0">
                <a:solidFill>
                  <a:sysClr val="windowText" lastClr="000000"/>
                </a:solidFill>
                <a:latin typeface="微软雅黑" pitchFamily="34" charset="-122"/>
                <a:ea typeface="微软雅黑" pitchFamily="34" charset="-122"/>
                <a:sym typeface="华文细黑" pitchFamily="2" charset="-122"/>
              </a:rPr>
              <a:t>BOSS Agent</a:t>
            </a:r>
          </a:p>
        </p:txBody>
      </p:sp>
      <p:cxnSp>
        <p:nvCxnSpPr>
          <p:cNvPr id="25" name="直接箭头连接符 24"/>
          <p:cNvCxnSpPr/>
          <p:nvPr/>
        </p:nvCxnSpPr>
        <p:spPr>
          <a:xfrm>
            <a:off x="4417816" y="2533569"/>
            <a:ext cx="0" cy="2268000"/>
          </a:xfrm>
          <a:prstGeom prst="straightConnector1">
            <a:avLst/>
          </a:prstGeom>
          <a:noFill/>
          <a:ln w="19050" cap="flat" cmpd="sng" algn="ctr">
            <a:solidFill>
              <a:srgbClr val="9BBB59">
                <a:lumMod val="50000"/>
              </a:srgbClr>
            </a:solidFill>
            <a:prstDash val="solid"/>
            <a:headEnd type="none" w="med" len="med"/>
            <a:tailEnd type="triangle" w="med" len="med"/>
          </a:ln>
          <a:effectLst>
            <a:outerShdw blurRad="50800" dist="38100" dir="2700000" algn="tl" rotWithShape="0">
              <a:prstClr val="black">
                <a:alpha val="40000"/>
              </a:prstClr>
            </a:outerShdw>
          </a:effectLst>
        </p:spPr>
      </p:cxnSp>
      <p:sp>
        <p:nvSpPr>
          <p:cNvPr id="26" name="TextBox 89"/>
          <p:cNvSpPr txBox="1"/>
          <p:nvPr/>
        </p:nvSpPr>
        <p:spPr>
          <a:xfrm>
            <a:off x="452542" y="1448974"/>
            <a:ext cx="364525" cy="954300"/>
          </a:xfrm>
          <a:prstGeom prst="rect">
            <a:avLst/>
          </a:prstGeom>
          <a:noFill/>
        </p:spPr>
        <p:txBody>
          <a:bodyPr wrap="square" rtlCol="0" anchor="ctr">
            <a:spAutoFit/>
          </a:bodyPr>
          <a:lstStyle/>
          <a:p>
            <a:pPr algn="ctr" defTabSz="1219170">
              <a:defRPr/>
            </a:pPr>
            <a:r>
              <a:rPr lang="zh-CN" altLang="en-US" sz="1867" b="1" kern="0" dirty="0">
                <a:solidFill>
                  <a:sysClr val="window" lastClr="FFFFFF">
                    <a:lumMod val="95000"/>
                  </a:sysClr>
                </a:solidFill>
                <a:latin typeface="微软雅黑" pitchFamily="34" charset="-122"/>
                <a:ea typeface="微软雅黑" pitchFamily="34" charset="-122"/>
                <a:sym typeface="华文细黑" pitchFamily="2" charset="-122"/>
              </a:rPr>
              <a:t>省公司</a:t>
            </a:r>
            <a:endParaRPr lang="zh-CN" altLang="en-US" sz="1867" b="1" kern="0" dirty="0">
              <a:solidFill>
                <a:sysClr val="windowText" lastClr="000000"/>
              </a:solidFill>
            </a:endParaRPr>
          </a:p>
        </p:txBody>
      </p:sp>
      <p:sp>
        <p:nvSpPr>
          <p:cNvPr id="27" name="圆角矩形 26"/>
          <p:cNvSpPr/>
          <p:nvPr/>
        </p:nvSpPr>
        <p:spPr>
          <a:xfrm>
            <a:off x="1275723" y="3222417"/>
            <a:ext cx="5280000" cy="1404000"/>
          </a:xfrm>
          <a:prstGeom prst="roundRect">
            <a:avLst>
              <a:gd name="adj" fmla="val 5027"/>
            </a:avLst>
          </a:prstGeom>
          <a:solidFill>
            <a:srgbClr val="9BBB59">
              <a:lumMod val="60000"/>
              <a:lumOff val="40000"/>
            </a:srgbClr>
          </a:solidFill>
          <a:effectLst>
            <a:outerShdw blurRad="50800" dist="38100" dir="2700000" algn="tl" rotWithShape="0">
              <a:prstClr val="black">
                <a:alpha val="40000"/>
              </a:prstClr>
            </a:outerShdw>
          </a:effectLst>
        </p:spPr>
        <p:txBody>
          <a:bodyPr wrap="square" rtlCol="0" anchor="t">
            <a:noAutofit/>
          </a:bodyPr>
          <a:lstStyle/>
          <a:p>
            <a:pPr algn="ctr" defTabSz="1219170" eaLnBrk="0" hangingPunct="0">
              <a:buClr>
                <a:srgbClr val="00A9D4"/>
              </a:buClr>
              <a:defRPr/>
            </a:pPr>
            <a:r>
              <a:rPr lang="en-US" altLang="zh-CN" sz="1400" b="1" kern="0" dirty="0">
                <a:solidFill>
                  <a:sysClr val="windowText" lastClr="000000"/>
                </a:solidFill>
                <a:latin typeface="微软雅黑" pitchFamily="34" charset="-122"/>
                <a:ea typeface="微软雅黑" pitchFamily="34" charset="-122"/>
                <a:sym typeface="华文细黑" pitchFamily="2" charset="-122"/>
              </a:rPr>
              <a:t>Biz Server</a:t>
            </a:r>
            <a:endParaRPr lang="zh-CN" altLang="en-US" sz="1400" b="1" kern="0" dirty="0">
              <a:solidFill>
                <a:sysClr val="windowText" lastClr="000000"/>
              </a:solidFill>
              <a:latin typeface="微软雅黑" pitchFamily="34" charset="-122"/>
              <a:ea typeface="微软雅黑" pitchFamily="34" charset="-122"/>
              <a:sym typeface="华文细黑" pitchFamily="2" charset="-122"/>
            </a:endParaRPr>
          </a:p>
        </p:txBody>
      </p:sp>
      <p:sp>
        <p:nvSpPr>
          <p:cNvPr id="28" name="TextBox 92"/>
          <p:cNvSpPr txBox="1"/>
          <p:nvPr/>
        </p:nvSpPr>
        <p:spPr>
          <a:xfrm>
            <a:off x="457027" y="4017253"/>
            <a:ext cx="364525" cy="1528945"/>
          </a:xfrm>
          <a:prstGeom prst="rect">
            <a:avLst/>
          </a:prstGeom>
          <a:noFill/>
        </p:spPr>
        <p:txBody>
          <a:bodyPr wrap="square" rtlCol="0" anchor="ctr">
            <a:spAutoFit/>
          </a:bodyPr>
          <a:lstStyle/>
          <a:p>
            <a:pPr algn="ctr" defTabSz="1219170">
              <a:defRPr/>
            </a:pPr>
            <a:r>
              <a:rPr lang="zh-CN" altLang="en-US" sz="1867" b="1" kern="0" dirty="0">
                <a:solidFill>
                  <a:sysClr val="window" lastClr="FFFFFF">
                    <a:lumMod val="95000"/>
                  </a:sysClr>
                </a:solidFill>
                <a:latin typeface="微软雅黑" pitchFamily="34" charset="-122"/>
                <a:ea typeface="微软雅黑" pitchFamily="34" charset="-122"/>
                <a:sym typeface="华文细黑" pitchFamily="2" charset="-122"/>
              </a:rPr>
              <a:t>物联网公司</a:t>
            </a:r>
            <a:endParaRPr lang="zh-CN" altLang="en-US" sz="1867" b="1" kern="0" dirty="0">
              <a:solidFill>
                <a:sysClr val="windowText" lastClr="000000"/>
              </a:solidFill>
            </a:endParaRPr>
          </a:p>
        </p:txBody>
      </p:sp>
      <p:sp>
        <p:nvSpPr>
          <p:cNvPr id="29" name="矩形 28"/>
          <p:cNvSpPr/>
          <p:nvPr/>
        </p:nvSpPr>
        <p:spPr>
          <a:xfrm>
            <a:off x="1275723" y="5582404"/>
            <a:ext cx="1824000" cy="551882"/>
          </a:xfrm>
          <a:prstGeom prst="rect">
            <a:avLst/>
          </a:prstGeom>
          <a:ln>
            <a:solidFill>
              <a:srgbClr val="4F81BD"/>
            </a:solidFill>
            <a:prstDash val="sysDot"/>
          </a:ln>
        </p:spPr>
        <p:txBody>
          <a:bodyPr wrap="square" rtlCol="0" anchor="ctr">
            <a:spAutoFit/>
          </a:bodyPr>
          <a:lstStyle/>
          <a:p>
            <a:pPr marL="237061" indent="-237061" algn="ctr" defTabSz="1219170" eaLnBrk="0" hangingPunct="0">
              <a:lnSpc>
                <a:spcPct val="140000"/>
              </a:lnSpc>
              <a:spcBef>
                <a:spcPct val="40000"/>
              </a:spcBef>
              <a:buClr>
                <a:srgbClr val="00A9D4"/>
              </a:buClr>
              <a:buFont typeface="Wingdings" pitchFamily="2" charset="2"/>
              <a:buChar char="Ø"/>
              <a:defRPr/>
            </a:pPr>
            <a:endParaRPr lang="zh-CN" altLang="en-US" sz="2133" kern="0" dirty="0">
              <a:solidFill>
                <a:sysClr val="windowText" lastClr="000000"/>
              </a:solidFill>
              <a:latin typeface="华文中宋" pitchFamily="2" charset="-122"/>
              <a:ea typeface="华文中宋" pitchFamily="2" charset="-122"/>
              <a:sym typeface="华文细黑" pitchFamily="2" charset="-122"/>
            </a:endParaRPr>
          </a:p>
        </p:txBody>
      </p:sp>
      <p:sp>
        <p:nvSpPr>
          <p:cNvPr id="30" name="TextBox 94"/>
          <p:cNvSpPr txBox="1"/>
          <p:nvPr/>
        </p:nvSpPr>
        <p:spPr>
          <a:xfrm>
            <a:off x="1922311" y="5547934"/>
            <a:ext cx="1027845" cy="256545"/>
          </a:xfrm>
          <a:prstGeom prst="rect">
            <a:avLst/>
          </a:prstGeom>
          <a:noFill/>
        </p:spPr>
        <p:txBody>
          <a:bodyPr wrap="none" rtlCol="0">
            <a:spAutoFit/>
          </a:bodyPr>
          <a:lstStyle/>
          <a:p>
            <a:pPr defTabSz="1219170">
              <a:defRPr/>
            </a:pPr>
            <a:r>
              <a:rPr lang="en-US" altLang="zh-CN" sz="1067" kern="0" dirty="0">
                <a:solidFill>
                  <a:sysClr val="windowText" lastClr="000000">
                    <a:lumMod val="50000"/>
                    <a:lumOff val="50000"/>
                  </a:sysClr>
                </a:solidFill>
              </a:rPr>
              <a:t>Memory Cache</a:t>
            </a:r>
            <a:endParaRPr lang="zh-CN" altLang="en-US" sz="1067" kern="0" dirty="0">
              <a:solidFill>
                <a:sysClr val="windowText" lastClr="000000">
                  <a:lumMod val="50000"/>
                  <a:lumOff val="50000"/>
                </a:sysClr>
              </a:solidFill>
            </a:endParaRPr>
          </a:p>
        </p:txBody>
      </p:sp>
      <p:sp>
        <p:nvSpPr>
          <p:cNvPr id="31" name="圆柱形 30"/>
          <p:cNvSpPr/>
          <p:nvPr/>
        </p:nvSpPr>
        <p:spPr>
          <a:xfrm>
            <a:off x="3429279" y="5796910"/>
            <a:ext cx="576000" cy="765376"/>
          </a:xfrm>
          <a:prstGeom prst="can">
            <a:avLst/>
          </a:prstGeom>
          <a:solidFill>
            <a:srgbClr val="9BBB59">
              <a:lumMod val="75000"/>
            </a:srgbClr>
          </a:solidFill>
        </p:spPr>
        <p:txBody>
          <a:bodyPr wrap="square" rtlCol="0" anchor="ctr">
            <a:spAutoFit/>
          </a:bodyPr>
          <a:lstStyle/>
          <a:p>
            <a:pPr marL="237061" indent="-237061" algn="ctr" defTabSz="1219170" eaLnBrk="0" hangingPunct="0">
              <a:lnSpc>
                <a:spcPct val="140000"/>
              </a:lnSpc>
              <a:spcBef>
                <a:spcPct val="40000"/>
              </a:spcBef>
              <a:buClr>
                <a:srgbClr val="00A9D4"/>
              </a:buClr>
              <a:buFont typeface="Wingdings" pitchFamily="2" charset="2"/>
              <a:buChar char="Ø"/>
              <a:defRPr/>
            </a:pPr>
            <a:endParaRPr lang="zh-CN" altLang="en-US" sz="2133" kern="0" dirty="0">
              <a:solidFill>
                <a:sysClr val="windowText" lastClr="000000"/>
              </a:solidFill>
              <a:latin typeface="华文中宋" pitchFamily="2" charset="-122"/>
              <a:ea typeface="华文中宋" pitchFamily="2" charset="-122"/>
              <a:sym typeface="华文细黑" pitchFamily="2" charset="-122"/>
            </a:endParaRPr>
          </a:p>
        </p:txBody>
      </p:sp>
      <p:sp>
        <p:nvSpPr>
          <p:cNvPr id="32" name="圆柱形 31"/>
          <p:cNvSpPr/>
          <p:nvPr/>
        </p:nvSpPr>
        <p:spPr>
          <a:xfrm>
            <a:off x="2321696" y="5796910"/>
            <a:ext cx="576000" cy="765376"/>
          </a:xfrm>
          <a:prstGeom prst="can">
            <a:avLst/>
          </a:prstGeom>
          <a:solidFill>
            <a:srgbClr val="9BBB59">
              <a:lumMod val="75000"/>
            </a:srgbClr>
          </a:solidFill>
        </p:spPr>
        <p:txBody>
          <a:bodyPr wrap="square" rtlCol="0" anchor="ctr">
            <a:spAutoFit/>
          </a:bodyPr>
          <a:lstStyle/>
          <a:p>
            <a:pPr marL="237061" indent="-237061" algn="ctr" defTabSz="1219170" eaLnBrk="0" hangingPunct="0">
              <a:lnSpc>
                <a:spcPct val="140000"/>
              </a:lnSpc>
              <a:spcBef>
                <a:spcPct val="40000"/>
              </a:spcBef>
              <a:buClr>
                <a:srgbClr val="00A9D4"/>
              </a:buClr>
              <a:buFont typeface="Wingdings" pitchFamily="2" charset="2"/>
              <a:buChar char="Ø"/>
              <a:defRPr/>
            </a:pPr>
            <a:endParaRPr lang="zh-CN" altLang="en-US" sz="2133" kern="0" dirty="0">
              <a:solidFill>
                <a:sysClr val="windowText" lastClr="000000"/>
              </a:solidFill>
              <a:latin typeface="华文中宋" pitchFamily="2" charset="-122"/>
              <a:ea typeface="华文中宋" pitchFamily="2" charset="-122"/>
              <a:sym typeface="华文细黑" pitchFamily="2" charset="-122"/>
            </a:endParaRPr>
          </a:p>
        </p:txBody>
      </p:sp>
      <p:sp>
        <p:nvSpPr>
          <p:cNvPr id="33" name="对角圆角矩形 32"/>
          <p:cNvSpPr/>
          <p:nvPr/>
        </p:nvSpPr>
        <p:spPr>
          <a:xfrm>
            <a:off x="1718432" y="2252587"/>
            <a:ext cx="2016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实时业务服务接口适配</a:t>
            </a:r>
          </a:p>
        </p:txBody>
      </p:sp>
      <p:sp>
        <p:nvSpPr>
          <p:cNvPr id="34" name="对角圆角矩形 33"/>
          <p:cNvSpPr/>
          <p:nvPr/>
        </p:nvSpPr>
        <p:spPr>
          <a:xfrm>
            <a:off x="4097697" y="2260380"/>
            <a:ext cx="1824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业务文件预处理</a:t>
            </a:r>
          </a:p>
        </p:txBody>
      </p:sp>
      <p:cxnSp>
        <p:nvCxnSpPr>
          <p:cNvPr id="35" name="直接箭头连接符 34"/>
          <p:cNvCxnSpPr/>
          <p:nvPr/>
        </p:nvCxnSpPr>
        <p:spPr>
          <a:xfrm>
            <a:off x="2884327" y="1688249"/>
            <a:ext cx="0" cy="252000"/>
          </a:xfrm>
          <a:prstGeom prst="straightConnector1">
            <a:avLst/>
          </a:prstGeom>
          <a:noFill/>
          <a:ln w="19050" cap="flat" cmpd="sng" algn="ctr">
            <a:solidFill>
              <a:srgbClr val="9BBB59">
                <a:lumMod val="50000"/>
              </a:srgbClr>
            </a:solidFill>
            <a:prstDash val="solid"/>
            <a:headEnd type="triangle" w="med" len="med"/>
            <a:tailEnd type="triangle" w="med" len="med"/>
          </a:ln>
          <a:effectLst>
            <a:outerShdw blurRad="50800" dist="38100" dir="2700000" algn="tl" rotWithShape="0">
              <a:prstClr val="black">
                <a:alpha val="40000"/>
              </a:prstClr>
            </a:outerShdw>
          </a:effectLst>
        </p:spPr>
      </p:cxnSp>
      <p:cxnSp>
        <p:nvCxnSpPr>
          <p:cNvPr id="36" name="直接箭头连接符 35"/>
          <p:cNvCxnSpPr/>
          <p:nvPr/>
        </p:nvCxnSpPr>
        <p:spPr>
          <a:xfrm>
            <a:off x="5640227" y="1678724"/>
            <a:ext cx="0" cy="252000"/>
          </a:xfrm>
          <a:prstGeom prst="straightConnector1">
            <a:avLst/>
          </a:prstGeom>
          <a:noFill/>
          <a:ln w="19050" cap="flat" cmpd="sng" algn="ctr">
            <a:solidFill>
              <a:srgbClr val="9BBB59">
                <a:lumMod val="50000"/>
              </a:srgbClr>
            </a:solidFill>
            <a:prstDash val="solid"/>
            <a:headEnd type="triangle" w="med" len="med"/>
            <a:tailEnd type="triangle" w="med" len="med"/>
          </a:ln>
          <a:effectLst>
            <a:outerShdw blurRad="50800" dist="38100" dir="2700000" algn="tl" rotWithShape="0">
              <a:prstClr val="black">
                <a:alpha val="40000"/>
              </a:prstClr>
            </a:outerShdw>
          </a:effectLst>
        </p:spPr>
      </p:cxnSp>
      <p:cxnSp>
        <p:nvCxnSpPr>
          <p:cNvPr id="37" name="直接箭头连接符 36"/>
          <p:cNvCxnSpPr/>
          <p:nvPr/>
        </p:nvCxnSpPr>
        <p:spPr>
          <a:xfrm>
            <a:off x="6633069" y="2441273"/>
            <a:ext cx="480000" cy="0"/>
          </a:xfrm>
          <a:prstGeom prst="straightConnector1">
            <a:avLst/>
          </a:prstGeom>
          <a:noFill/>
          <a:ln w="19050" cap="flat" cmpd="sng" algn="ctr">
            <a:solidFill>
              <a:srgbClr val="0070C0"/>
            </a:solidFill>
            <a:prstDash val="solid"/>
            <a:headEnd type="triangle" w="med" len="med"/>
            <a:tailEnd type="triangle" w="med" len="med"/>
          </a:ln>
          <a:effectLst>
            <a:outerShdw blurRad="50800" dist="38100" dir="2700000" algn="tl" rotWithShape="0">
              <a:prstClr val="black">
                <a:alpha val="40000"/>
              </a:prstClr>
            </a:outerShdw>
          </a:effectLst>
        </p:spPr>
      </p:cxnSp>
      <p:sp>
        <p:nvSpPr>
          <p:cNvPr id="38" name="圆角矩形 37"/>
          <p:cNvSpPr/>
          <p:nvPr/>
        </p:nvSpPr>
        <p:spPr>
          <a:xfrm>
            <a:off x="6784220" y="3288857"/>
            <a:ext cx="1104000" cy="828000"/>
          </a:xfrm>
          <a:prstGeom prst="roundRect">
            <a:avLst>
              <a:gd name="adj" fmla="val 5027"/>
            </a:avLst>
          </a:prstGeom>
          <a:solidFill>
            <a:srgbClr val="9BBB59">
              <a:lumMod val="60000"/>
              <a:lumOff val="40000"/>
            </a:srgbClr>
          </a:solidFill>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zh-CN" altLang="en-US" sz="1400" b="1" kern="0" dirty="0">
                <a:solidFill>
                  <a:sysClr val="windowText" lastClr="000000"/>
                </a:solidFill>
                <a:latin typeface="微软雅黑" pitchFamily="34" charset="-122"/>
                <a:ea typeface="微软雅黑" pitchFamily="34" charset="-122"/>
                <a:sym typeface="华文细黑" pitchFamily="2" charset="-122"/>
              </a:rPr>
              <a:t>统一业务文件管理</a:t>
            </a:r>
          </a:p>
        </p:txBody>
      </p:sp>
      <p:cxnSp>
        <p:nvCxnSpPr>
          <p:cNvPr id="39" name="直接箭头连接符 38"/>
          <p:cNvCxnSpPr/>
          <p:nvPr/>
        </p:nvCxnSpPr>
        <p:spPr>
          <a:xfrm>
            <a:off x="5530643" y="2515733"/>
            <a:ext cx="0" cy="576000"/>
          </a:xfrm>
          <a:prstGeom prst="straightConnector1">
            <a:avLst/>
          </a:prstGeom>
          <a:noFill/>
          <a:ln w="19050" cap="flat" cmpd="sng" algn="ctr">
            <a:solidFill>
              <a:srgbClr val="5B9BD5">
                <a:lumMod val="75000"/>
              </a:srgbClr>
            </a:solidFill>
            <a:prstDash val="solid"/>
            <a:headEnd type="none" w="med" len="med"/>
            <a:tailEnd type="none" w="med" len="med"/>
          </a:ln>
          <a:effectLst>
            <a:outerShdw blurRad="50800" dist="38100" dir="2700000" algn="tl" rotWithShape="0">
              <a:prstClr val="black">
                <a:alpha val="40000"/>
              </a:prstClr>
            </a:outerShdw>
          </a:effectLst>
        </p:spPr>
      </p:cxnSp>
      <p:cxnSp>
        <p:nvCxnSpPr>
          <p:cNvPr id="40" name="直接箭头连接符 39"/>
          <p:cNvCxnSpPr/>
          <p:nvPr/>
        </p:nvCxnSpPr>
        <p:spPr>
          <a:xfrm>
            <a:off x="7338787" y="3074708"/>
            <a:ext cx="0" cy="180000"/>
          </a:xfrm>
          <a:prstGeom prst="straightConnector1">
            <a:avLst/>
          </a:prstGeom>
          <a:noFill/>
          <a:ln w="19050" cap="flat" cmpd="sng" algn="ctr">
            <a:solidFill>
              <a:srgbClr val="5B9BD5">
                <a:lumMod val="75000"/>
              </a:srgbClr>
            </a:solidFill>
            <a:prstDash val="solid"/>
            <a:headEnd type="none" w="med" len="med"/>
            <a:tailEnd type="triangle" w="med" len="med"/>
          </a:ln>
          <a:effectLst>
            <a:outerShdw blurRad="50800" dist="38100" dir="2700000" algn="tl" rotWithShape="0">
              <a:prstClr val="black">
                <a:alpha val="40000"/>
              </a:prstClr>
            </a:outerShdw>
          </a:effectLst>
        </p:spPr>
      </p:cxnSp>
      <p:cxnSp>
        <p:nvCxnSpPr>
          <p:cNvPr id="41" name="直接箭头连接符 40"/>
          <p:cNvCxnSpPr/>
          <p:nvPr/>
        </p:nvCxnSpPr>
        <p:spPr>
          <a:xfrm rot="16200000">
            <a:off x="6436843" y="2170057"/>
            <a:ext cx="0" cy="1824000"/>
          </a:xfrm>
          <a:prstGeom prst="straightConnector1">
            <a:avLst/>
          </a:prstGeom>
          <a:noFill/>
          <a:ln w="19050" cap="flat" cmpd="sng" algn="ctr">
            <a:solidFill>
              <a:srgbClr val="5B9BD5">
                <a:lumMod val="75000"/>
              </a:srgbClr>
            </a:solidFill>
            <a:prstDash val="solid"/>
            <a:headEnd type="none" w="med" len="med"/>
            <a:tailEnd type="none" w="med" len="med"/>
          </a:ln>
          <a:effectLst>
            <a:outerShdw blurRad="50800" dist="38100" dir="2700000" algn="tl" rotWithShape="0">
              <a:prstClr val="black">
                <a:alpha val="40000"/>
              </a:prstClr>
            </a:outerShdw>
          </a:effectLst>
        </p:spPr>
      </p:cxnSp>
      <p:sp>
        <p:nvSpPr>
          <p:cNvPr id="42" name="对角圆角矩形 41"/>
          <p:cNvSpPr/>
          <p:nvPr/>
        </p:nvSpPr>
        <p:spPr>
          <a:xfrm>
            <a:off x="1454533" y="3551319"/>
            <a:ext cx="1152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卡数据管理</a:t>
            </a:r>
          </a:p>
        </p:txBody>
      </p:sp>
      <p:sp>
        <p:nvSpPr>
          <p:cNvPr id="43" name="对角圆角矩形 42"/>
          <p:cNvSpPr/>
          <p:nvPr/>
        </p:nvSpPr>
        <p:spPr>
          <a:xfrm>
            <a:off x="2698156" y="3551319"/>
            <a:ext cx="1152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通信管理</a:t>
            </a:r>
          </a:p>
        </p:txBody>
      </p:sp>
      <p:sp>
        <p:nvSpPr>
          <p:cNvPr id="44" name="对角圆角矩形 43"/>
          <p:cNvSpPr/>
          <p:nvPr/>
        </p:nvSpPr>
        <p:spPr>
          <a:xfrm>
            <a:off x="1454533" y="3902805"/>
            <a:ext cx="1152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告警管理</a:t>
            </a:r>
          </a:p>
        </p:txBody>
      </p:sp>
      <p:sp>
        <p:nvSpPr>
          <p:cNvPr id="45" name="对角圆角矩形 44"/>
          <p:cNvSpPr/>
          <p:nvPr/>
        </p:nvSpPr>
        <p:spPr>
          <a:xfrm>
            <a:off x="2698156" y="3902805"/>
            <a:ext cx="1152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业务分析</a:t>
            </a:r>
          </a:p>
        </p:txBody>
      </p:sp>
      <p:sp>
        <p:nvSpPr>
          <p:cNvPr id="46" name="对角圆角矩形 45"/>
          <p:cNvSpPr/>
          <p:nvPr/>
        </p:nvSpPr>
        <p:spPr>
          <a:xfrm>
            <a:off x="5198103" y="3551319"/>
            <a:ext cx="1152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系统管理</a:t>
            </a:r>
          </a:p>
        </p:txBody>
      </p:sp>
      <p:sp>
        <p:nvSpPr>
          <p:cNvPr id="47" name="对角圆角矩形 46"/>
          <p:cNvSpPr/>
          <p:nvPr/>
        </p:nvSpPr>
        <p:spPr>
          <a:xfrm>
            <a:off x="3954479" y="3551319"/>
            <a:ext cx="1152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en-US" altLang="zh-CN" sz="1333" kern="0" dirty="0">
                <a:solidFill>
                  <a:sysClr val="windowText" lastClr="000000"/>
                </a:solidFill>
                <a:latin typeface="微软雅黑" pitchFamily="34" charset="-122"/>
                <a:ea typeface="微软雅黑" pitchFamily="34" charset="-122"/>
                <a:sym typeface="华文细黑" pitchFamily="2" charset="-122"/>
              </a:rPr>
              <a:t>SIM</a:t>
            </a:r>
            <a:r>
              <a:rPr lang="zh-CN" altLang="en-US" sz="1333" kern="0" dirty="0">
                <a:solidFill>
                  <a:sysClr val="windowText" lastClr="000000"/>
                </a:solidFill>
                <a:latin typeface="微软雅黑" pitchFamily="34" charset="-122"/>
                <a:ea typeface="微软雅黑" pitchFamily="34" charset="-122"/>
                <a:sym typeface="华文细黑" pitchFamily="2" charset="-122"/>
              </a:rPr>
              <a:t>卡管理</a:t>
            </a:r>
          </a:p>
        </p:txBody>
      </p:sp>
      <p:sp>
        <p:nvSpPr>
          <p:cNvPr id="48" name="对角圆角矩形 47"/>
          <p:cNvSpPr/>
          <p:nvPr/>
        </p:nvSpPr>
        <p:spPr>
          <a:xfrm>
            <a:off x="3954479" y="3902805"/>
            <a:ext cx="1152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配置变更</a:t>
            </a:r>
          </a:p>
        </p:txBody>
      </p:sp>
      <p:sp>
        <p:nvSpPr>
          <p:cNvPr id="49" name="对角圆角矩形 48"/>
          <p:cNvSpPr/>
          <p:nvPr/>
        </p:nvSpPr>
        <p:spPr>
          <a:xfrm>
            <a:off x="5198103" y="3902805"/>
            <a:ext cx="1152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运营管理</a:t>
            </a:r>
          </a:p>
        </p:txBody>
      </p:sp>
      <p:sp>
        <p:nvSpPr>
          <p:cNvPr id="50" name="对角圆角矩形 49"/>
          <p:cNvSpPr/>
          <p:nvPr/>
        </p:nvSpPr>
        <p:spPr>
          <a:xfrm>
            <a:off x="1467233" y="4253497"/>
            <a:ext cx="1152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能力管理</a:t>
            </a:r>
          </a:p>
        </p:txBody>
      </p:sp>
      <p:sp>
        <p:nvSpPr>
          <p:cNvPr id="51" name="对角圆角矩形 50"/>
          <p:cNvSpPr/>
          <p:nvPr/>
        </p:nvSpPr>
        <p:spPr>
          <a:xfrm>
            <a:off x="2710856" y="4253497"/>
            <a:ext cx="1152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终端管理</a:t>
            </a:r>
          </a:p>
        </p:txBody>
      </p:sp>
      <p:sp>
        <p:nvSpPr>
          <p:cNvPr id="52" name="对角圆角矩形 51"/>
          <p:cNvSpPr/>
          <p:nvPr/>
        </p:nvSpPr>
        <p:spPr>
          <a:xfrm>
            <a:off x="3967179" y="4253497"/>
            <a:ext cx="1152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信息面板</a:t>
            </a:r>
          </a:p>
        </p:txBody>
      </p:sp>
      <p:sp>
        <p:nvSpPr>
          <p:cNvPr id="53" name="对角圆角矩形 52"/>
          <p:cNvSpPr/>
          <p:nvPr/>
        </p:nvSpPr>
        <p:spPr>
          <a:xfrm>
            <a:off x="5210803" y="4253497"/>
            <a:ext cx="1152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帐务管理</a:t>
            </a:r>
          </a:p>
        </p:txBody>
      </p:sp>
      <p:cxnSp>
        <p:nvCxnSpPr>
          <p:cNvPr id="54" name="直接箭头连接符 53"/>
          <p:cNvCxnSpPr/>
          <p:nvPr/>
        </p:nvCxnSpPr>
        <p:spPr>
          <a:xfrm>
            <a:off x="2685456" y="4626417"/>
            <a:ext cx="0" cy="252000"/>
          </a:xfrm>
          <a:prstGeom prst="straightConnector1">
            <a:avLst/>
          </a:prstGeom>
          <a:noFill/>
          <a:ln w="19050" cap="flat" cmpd="sng" algn="ctr">
            <a:solidFill>
              <a:srgbClr val="9BBB59">
                <a:lumMod val="50000"/>
              </a:srgbClr>
            </a:solidFill>
            <a:prstDash val="solid"/>
            <a:headEnd type="triangle" w="med" len="med"/>
            <a:tailEnd type="triangle" w="med" len="med"/>
          </a:ln>
          <a:effectLst>
            <a:outerShdw blurRad="50800" dist="38100" dir="2700000" algn="tl" rotWithShape="0">
              <a:prstClr val="black">
                <a:alpha val="40000"/>
              </a:prstClr>
            </a:outerShdw>
          </a:effectLst>
        </p:spPr>
      </p:cxnSp>
      <p:cxnSp>
        <p:nvCxnSpPr>
          <p:cNvPr id="55" name="直接箭头连接符 54"/>
          <p:cNvCxnSpPr/>
          <p:nvPr/>
        </p:nvCxnSpPr>
        <p:spPr>
          <a:xfrm>
            <a:off x="5158276" y="4626417"/>
            <a:ext cx="0" cy="252000"/>
          </a:xfrm>
          <a:prstGeom prst="straightConnector1">
            <a:avLst/>
          </a:prstGeom>
          <a:noFill/>
          <a:ln w="19050" cap="flat" cmpd="sng" algn="ctr">
            <a:solidFill>
              <a:srgbClr val="9BBB59">
                <a:lumMod val="50000"/>
              </a:srgbClr>
            </a:solidFill>
            <a:prstDash val="solid"/>
            <a:headEnd type="triangle" w="med" len="med"/>
            <a:tailEnd type="triangle" w="med" len="med"/>
          </a:ln>
          <a:effectLst>
            <a:outerShdw blurRad="50800" dist="38100" dir="2700000" algn="tl" rotWithShape="0">
              <a:prstClr val="black">
                <a:alpha val="40000"/>
              </a:prstClr>
            </a:outerShdw>
          </a:effectLst>
        </p:spPr>
      </p:cxnSp>
      <p:grpSp>
        <p:nvGrpSpPr>
          <p:cNvPr id="56" name="组合 120"/>
          <p:cNvGrpSpPr/>
          <p:nvPr/>
        </p:nvGrpSpPr>
        <p:grpSpPr>
          <a:xfrm>
            <a:off x="9716961" y="1639162"/>
            <a:ext cx="1671992" cy="597020"/>
            <a:chOff x="8432931" y="2818905"/>
            <a:chExt cx="1253994" cy="597018"/>
          </a:xfrm>
        </p:grpSpPr>
        <p:cxnSp>
          <p:nvCxnSpPr>
            <p:cNvPr id="57" name="直接箭头连接符 56"/>
            <p:cNvCxnSpPr/>
            <p:nvPr/>
          </p:nvCxnSpPr>
          <p:spPr>
            <a:xfrm rot="16200000">
              <a:off x="9335901" y="2718690"/>
              <a:ext cx="0" cy="432000"/>
            </a:xfrm>
            <a:prstGeom prst="straightConnector1">
              <a:avLst/>
            </a:prstGeom>
            <a:noFill/>
            <a:ln w="19050" cap="flat" cmpd="sng" algn="ctr">
              <a:solidFill>
                <a:srgbClr val="9BBB59">
                  <a:lumMod val="50000"/>
                </a:srgbClr>
              </a:solidFill>
              <a:prstDash val="solid"/>
              <a:headEnd type="none" w="med" len="med"/>
              <a:tailEnd type="none" w="med" len="med"/>
            </a:ln>
            <a:effectLst/>
          </p:spPr>
        </p:cxnSp>
        <p:cxnSp>
          <p:nvCxnSpPr>
            <p:cNvPr id="58" name="直接箭头连接符 57"/>
            <p:cNvCxnSpPr/>
            <p:nvPr/>
          </p:nvCxnSpPr>
          <p:spPr>
            <a:xfrm rot="16200000">
              <a:off x="9335901" y="3009580"/>
              <a:ext cx="0" cy="432000"/>
            </a:xfrm>
            <a:prstGeom prst="straightConnector1">
              <a:avLst/>
            </a:prstGeom>
            <a:noFill/>
            <a:ln w="19050" cap="flat" cmpd="sng" algn="ctr">
              <a:solidFill>
                <a:srgbClr val="00B0F0"/>
              </a:solidFill>
              <a:prstDash val="solid"/>
              <a:headEnd type="none" w="med" len="med"/>
              <a:tailEnd type="none" w="med" len="med"/>
            </a:ln>
            <a:effectLst/>
          </p:spPr>
        </p:cxnSp>
        <p:sp>
          <p:nvSpPr>
            <p:cNvPr id="59" name="TextBox 123"/>
            <p:cNvSpPr txBox="1"/>
            <p:nvPr/>
          </p:nvSpPr>
          <p:spPr>
            <a:xfrm>
              <a:off x="8435005" y="2831896"/>
              <a:ext cx="643445" cy="307776"/>
            </a:xfrm>
            <a:prstGeom prst="rect">
              <a:avLst/>
            </a:prstGeom>
            <a:noFill/>
          </p:spPr>
          <p:txBody>
            <a:bodyPr wrap="none" rtlCol="0">
              <a:spAutoFit/>
            </a:bodyPr>
            <a:lstStyle/>
            <a:p>
              <a:pPr defTabSz="1219170">
                <a:defRPr/>
              </a:pPr>
              <a:r>
                <a:rPr lang="en-US" altLang="zh-CN" sz="1400" b="1" kern="0" dirty="0">
                  <a:solidFill>
                    <a:srgbClr val="70AD47">
                      <a:lumMod val="50000"/>
                    </a:srgbClr>
                  </a:solidFill>
                  <a:latin typeface="微软雅黑" pitchFamily="34" charset="-122"/>
                  <a:ea typeface="微软雅黑" pitchFamily="34" charset="-122"/>
                </a:rPr>
                <a:t>API</a:t>
              </a:r>
              <a:r>
                <a:rPr lang="zh-CN" altLang="en-US" sz="1400" b="1" kern="0" dirty="0">
                  <a:solidFill>
                    <a:srgbClr val="70AD47">
                      <a:lumMod val="50000"/>
                    </a:srgbClr>
                  </a:solidFill>
                  <a:latin typeface="微软雅黑" pitchFamily="34" charset="-122"/>
                  <a:ea typeface="微软雅黑" pitchFamily="34" charset="-122"/>
                </a:rPr>
                <a:t>接口</a:t>
              </a:r>
            </a:p>
          </p:txBody>
        </p:sp>
        <p:sp>
          <p:nvSpPr>
            <p:cNvPr id="60" name="TextBox 124"/>
            <p:cNvSpPr txBox="1"/>
            <p:nvPr/>
          </p:nvSpPr>
          <p:spPr>
            <a:xfrm>
              <a:off x="8435005" y="3108147"/>
              <a:ext cx="677108" cy="307776"/>
            </a:xfrm>
            <a:prstGeom prst="rect">
              <a:avLst/>
            </a:prstGeom>
            <a:noFill/>
            <a:ln>
              <a:noFill/>
            </a:ln>
          </p:spPr>
          <p:txBody>
            <a:bodyPr wrap="none" rtlCol="0">
              <a:spAutoFit/>
            </a:bodyPr>
            <a:lstStyle/>
            <a:p>
              <a:pPr defTabSz="1219170">
                <a:defRPr/>
              </a:pPr>
              <a:r>
                <a:rPr lang="zh-CN" altLang="en-US" sz="1400" b="1" kern="0" dirty="0">
                  <a:solidFill>
                    <a:srgbClr val="5B9BD5">
                      <a:lumMod val="50000"/>
                    </a:srgbClr>
                  </a:solidFill>
                  <a:latin typeface="微软雅黑" pitchFamily="34" charset="-122"/>
                  <a:ea typeface="微软雅黑" pitchFamily="34" charset="-122"/>
                </a:rPr>
                <a:t>文件接口</a:t>
              </a:r>
            </a:p>
          </p:txBody>
        </p:sp>
        <p:sp>
          <p:nvSpPr>
            <p:cNvPr id="61" name="矩形 60"/>
            <p:cNvSpPr/>
            <p:nvPr/>
          </p:nvSpPr>
          <p:spPr>
            <a:xfrm>
              <a:off x="8432931" y="2818905"/>
              <a:ext cx="1253994" cy="540000"/>
            </a:xfrm>
            <a:prstGeom prst="rect">
              <a:avLst/>
            </a:prstGeom>
            <a:noFill/>
            <a:ln w="12700" cap="flat" cmpd="sng" algn="ctr">
              <a:solidFill>
                <a:sysClr val="windowText" lastClr="000000">
                  <a:lumMod val="50000"/>
                  <a:lumOff val="50000"/>
                </a:sysClr>
              </a:solidFill>
              <a:prstDash val="dash"/>
              <a:miter lim="800000"/>
            </a:ln>
            <a:effectLst/>
          </p:spPr>
          <p:txBody>
            <a:bodyPr rtlCol="0" anchor="ctr"/>
            <a:lstStyle/>
            <a:p>
              <a:pPr algn="ctr" defTabSz="1219170">
                <a:defRPr/>
              </a:pPr>
              <a:endParaRPr lang="zh-CN" altLang="en-US" sz="2400" kern="0">
                <a:solidFill>
                  <a:sysClr val="window" lastClr="FFFFFF"/>
                </a:solidFill>
                <a:latin typeface="Calibri"/>
                <a:ea typeface="宋体"/>
              </a:endParaRPr>
            </a:p>
          </p:txBody>
        </p:sp>
      </p:grpSp>
      <p:sp>
        <p:nvSpPr>
          <p:cNvPr id="62" name="圆角矩形 61"/>
          <p:cNvSpPr/>
          <p:nvPr/>
        </p:nvSpPr>
        <p:spPr>
          <a:xfrm>
            <a:off x="8112194" y="3222417"/>
            <a:ext cx="3261537" cy="1404000"/>
          </a:xfrm>
          <a:prstGeom prst="roundRect">
            <a:avLst>
              <a:gd name="adj" fmla="val 5027"/>
            </a:avLst>
          </a:prstGeom>
          <a:solidFill>
            <a:srgbClr val="9BBB59">
              <a:lumMod val="60000"/>
              <a:lumOff val="40000"/>
            </a:srgbClr>
          </a:solidFill>
          <a:effectLst>
            <a:outerShdw blurRad="50800" dist="38100" dir="2700000" algn="tl" rotWithShape="0">
              <a:prstClr val="black">
                <a:alpha val="40000"/>
              </a:prstClr>
            </a:outerShdw>
          </a:effectLst>
        </p:spPr>
        <p:txBody>
          <a:bodyPr wrap="square" rtlCol="0" anchor="t">
            <a:noAutofit/>
          </a:bodyPr>
          <a:lstStyle/>
          <a:p>
            <a:pPr algn="ctr" defTabSz="1219170" eaLnBrk="0" hangingPunct="0">
              <a:buClr>
                <a:srgbClr val="00A9D4"/>
              </a:buClr>
              <a:defRPr/>
            </a:pPr>
            <a:r>
              <a:rPr lang="en-US" altLang="zh-CN" sz="1400" b="1" kern="0" dirty="0">
                <a:solidFill>
                  <a:sysClr val="windowText" lastClr="000000"/>
                </a:solidFill>
                <a:latin typeface="微软雅黑" pitchFamily="34" charset="-122"/>
                <a:ea typeface="微软雅黑" pitchFamily="34" charset="-122"/>
                <a:sym typeface="华文细黑" pitchFamily="2" charset="-122"/>
              </a:rPr>
              <a:t>API</a:t>
            </a:r>
            <a:r>
              <a:rPr lang="zh-CN" altLang="en-US" sz="1400" b="1" kern="0" dirty="0">
                <a:solidFill>
                  <a:sysClr val="windowText" lastClr="000000"/>
                </a:solidFill>
                <a:latin typeface="微软雅黑" pitchFamily="34" charset="-122"/>
                <a:ea typeface="微软雅黑" pitchFamily="34" charset="-122"/>
                <a:sym typeface="华文细黑" pitchFamily="2" charset="-122"/>
              </a:rPr>
              <a:t>能力平台</a:t>
            </a:r>
            <a:endParaRPr lang="en-US" altLang="zh-CN" sz="1400" b="1" kern="0" dirty="0">
              <a:solidFill>
                <a:sysClr val="windowText" lastClr="000000"/>
              </a:solidFill>
              <a:latin typeface="微软雅黑" pitchFamily="34" charset="-122"/>
              <a:ea typeface="微软雅黑" pitchFamily="34" charset="-122"/>
              <a:sym typeface="华文细黑" pitchFamily="2" charset="-122"/>
            </a:endParaRPr>
          </a:p>
        </p:txBody>
      </p:sp>
      <p:sp>
        <p:nvSpPr>
          <p:cNvPr id="63" name="圆角矩形 62"/>
          <p:cNvSpPr/>
          <p:nvPr/>
        </p:nvSpPr>
        <p:spPr>
          <a:xfrm>
            <a:off x="6770308" y="5800787"/>
            <a:ext cx="960000" cy="324000"/>
          </a:xfrm>
          <a:prstGeom prst="roundRect">
            <a:avLst>
              <a:gd name="adj" fmla="val 5027"/>
            </a:avLst>
          </a:prstGeom>
          <a:solidFill>
            <a:srgbClr val="002060"/>
          </a:solidFill>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en-US" altLang="zh-CN" sz="1333" kern="0" dirty="0">
                <a:solidFill>
                  <a:sysClr val="window" lastClr="FFFFFF">
                    <a:lumMod val="95000"/>
                  </a:sysClr>
                </a:solidFill>
                <a:latin typeface="微软雅黑" pitchFamily="34" charset="-122"/>
                <a:ea typeface="微软雅黑" pitchFamily="34" charset="-122"/>
                <a:sym typeface="华文细黑" pitchFamily="2" charset="-122"/>
              </a:rPr>
              <a:t>PBOSS</a:t>
            </a:r>
          </a:p>
        </p:txBody>
      </p:sp>
      <p:sp>
        <p:nvSpPr>
          <p:cNvPr id="64" name="圆角矩形 63"/>
          <p:cNvSpPr/>
          <p:nvPr/>
        </p:nvSpPr>
        <p:spPr>
          <a:xfrm>
            <a:off x="7984781" y="5800787"/>
            <a:ext cx="960000" cy="324000"/>
          </a:xfrm>
          <a:prstGeom prst="roundRect">
            <a:avLst>
              <a:gd name="adj" fmla="val 5027"/>
            </a:avLst>
          </a:prstGeom>
          <a:solidFill>
            <a:srgbClr val="002060"/>
          </a:solidFill>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en-US" altLang="zh-CN" sz="1333" kern="0" dirty="0">
                <a:solidFill>
                  <a:sysClr val="window" lastClr="FFFFFF">
                    <a:lumMod val="95000"/>
                  </a:sysClr>
                </a:solidFill>
                <a:latin typeface="微软雅黑" pitchFamily="34" charset="-122"/>
                <a:ea typeface="微软雅黑" pitchFamily="34" charset="-122"/>
                <a:sym typeface="华文细黑" pitchFamily="2" charset="-122"/>
              </a:rPr>
              <a:t>HLR</a:t>
            </a:r>
          </a:p>
        </p:txBody>
      </p:sp>
      <p:sp>
        <p:nvSpPr>
          <p:cNvPr id="65" name="圆角矩形 64"/>
          <p:cNvSpPr/>
          <p:nvPr/>
        </p:nvSpPr>
        <p:spPr>
          <a:xfrm>
            <a:off x="9199255" y="5800787"/>
            <a:ext cx="960000" cy="324000"/>
          </a:xfrm>
          <a:prstGeom prst="roundRect">
            <a:avLst>
              <a:gd name="adj" fmla="val 5027"/>
            </a:avLst>
          </a:prstGeom>
          <a:solidFill>
            <a:srgbClr val="002060"/>
          </a:solidFill>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zh-CN" altLang="en-US" sz="1333" kern="0" dirty="0">
                <a:solidFill>
                  <a:sysClr val="window" lastClr="FFFFFF">
                    <a:lumMod val="95000"/>
                  </a:sysClr>
                </a:solidFill>
                <a:latin typeface="微软雅黑" pitchFamily="34" charset="-122"/>
                <a:ea typeface="微软雅黑" pitchFamily="34" charset="-122"/>
                <a:sym typeface="华文细黑" pitchFamily="2" charset="-122"/>
              </a:rPr>
              <a:t>业务网关</a:t>
            </a:r>
            <a:endParaRPr lang="en-US" altLang="zh-CN" sz="1333" kern="0" dirty="0">
              <a:solidFill>
                <a:sysClr val="window" lastClr="FFFFFF">
                  <a:lumMod val="95000"/>
                </a:sysClr>
              </a:solidFill>
              <a:latin typeface="微软雅黑" pitchFamily="34" charset="-122"/>
              <a:ea typeface="微软雅黑" pitchFamily="34" charset="-122"/>
              <a:sym typeface="华文细黑" pitchFamily="2" charset="-122"/>
            </a:endParaRPr>
          </a:p>
        </p:txBody>
      </p:sp>
      <p:sp>
        <p:nvSpPr>
          <p:cNvPr id="66" name="圆角矩形 65"/>
          <p:cNvSpPr/>
          <p:nvPr/>
        </p:nvSpPr>
        <p:spPr>
          <a:xfrm>
            <a:off x="10413729" y="5800787"/>
            <a:ext cx="960000" cy="324000"/>
          </a:xfrm>
          <a:prstGeom prst="roundRect">
            <a:avLst>
              <a:gd name="adj" fmla="val 5027"/>
            </a:avLst>
          </a:prstGeom>
          <a:solidFill>
            <a:srgbClr val="002060"/>
          </a:solidFill>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en-US" altLang="zh-CN" sz="1333" kern="0" dirty="0">
                <a:solidFill>
                  <a:sysClr val="window" lastClr="FFFFFF">
                    <a:lumMod val="95000"/>
                  </a:sysClr>
                </a:solidFill>
                <a:latin typeface="微软雅黑" pitchFamily="34" charset="-122"/>
                <a:ea typeface="微软雅黑" pitchFamily="34" charset="-122"/>
                <a:sym typeface="华文细黑" pitchFamily="2" charset="-122"/>
              </a:rPr>
              <a:t>LBS</a:t>
            </a:r>
          </a:p>
        </p:txBody>
      </p:sp>
      <p:sp>
        <p:nvSpPr>
          <p:cNvPr id="67" name="圆角矩形 66"/>
          <p:cNvSpPr/>
          <p:nvPr/>
        </p:nvSpPr>
        <p:spPr>
          <a:xfrm>
            <a:off x="8112192" y="4858864"/>
            <a:ext cx="3261539" cy="432000"/>
          </a:xfrm>
          <a:prstGeom prst="roundRect">
            <a:avLst>
              <a:gd name="adj" fmla="val 5027"/>
            </a:avLst>
          </a:prstGeom>
          <a:solidFill>
            <a:srgbClr val="9BBB59">
              <a:lumMod val="60000"/>
              <a:lumOff val="40000"/>
            </a:srgbClr>
          </a:solidFill>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zh-CN" altLang="en-US" sz="1400" b="1" kern="0" dirty="0">
                <a:solidFill>
                  <a:sysClr val="windowText" lastClr="000000"/>
                </a:solidFill>
                <a:latin typeface="微软雅黑" pitchFamily="34" charset="-122"/>
                <a:ea typeface="微软雅黑" pitchFamily="34" charset="-122"/>
                <a:sym typeface="华文细黑" pitchFamily="2" charset="-122"/>
              </a:rPr>
              <a:t>外部网元能力适配</a:t>
            </a:r>
          </a:p>
        </p:txBody>
      </p:sp>
      <p:cxnSp>
        <p:nvCxnSpPr>
          <p:cNvPr id="68" name="直接箭头连接符 67"/>
          <p:cNvCxnSpPr/>
          <p:nvPr/>
        </p:nvCxnSpPr>
        <p:spPr>
          <a:xfrm>
            <a:off x="9759897" y="4644417"/>
            <a:ext cx="0" cy="216000"/>
          </a:xfrm>
          <a:prstGeom prst="straightConnector1">
            <a:avLst/>
          </a:prstGeom>
          <a:noFill/>
          <a:ln w="19050" cap="flat" cmpd="sng" algn="ctr">
            <a:solidFill>
              <a:srgbClr val="9BBB59">
                <a:lumMod val="50000"/>
              </a:srgbClr>
            </a:solidFill>
            <a:prstDash val="solid"/>
            <a:headEnd type="triangle" w="med" len="med"/>
            <a:tailEnd type="triangle" w="med" len="med"/>
          </a:ln>
          <a:effectLst>
            <a:outerShdw blurRad="50800" dist="38100" dir="2700000" algn="tl" rotWithShape="0">
              <a:prstClr val="black">
                <a:alpha val="40000"/>
              </a:prstClr>
            </a:outerShdw>
          </a:effectLst>
        </p:spPr>
      </p:cxnSp>
      <p:cxnSp>
        <p:nvCxnSpPr>
          <p:cNvPr id="69" name="直接箭头连接符 68"/>
          <p:cNvCxnSpPr/>
          <p:nvPr/>
        </p:nvCxnSpPr>
        <p:spPr>
          <a:xfrm>
            <a:off x="7222228" y="5520212"/>
            <a:ext cx="0" cy="252000"/>
          </a:xfrm>
          <a:prstGeom prst="straightConnector1">
            <a:avLst/>
          </a:prstGeom>
          <a:noFill/>
          <a:ln w="19050" cap="flat" cmpd="sng" algn="ctr">
            <a:solidFill>
              <a:srgbClr val="9BBB59">
                <a:lumMod val="50000"/>
              </a:srgbClr>
            </a:solidFill>
            <a:prstDash val="solid"/>
            <a:headEnd type="none" w="med" len="med"/>
            <a:tailEnd type="triangle" w="med" len="med"/>
          </a:ln>
          <a:effectLst>
            <a:outerShdw blurRad="50800" dist="38100" dir="2700000" algn="tl" rotWithShape="0">
              <a:prstClr val="black">
                <a:alpha val="40000"/>
              </a:prstClr>
            </a:outerShdw>
          </a:effectLst>
        </p:spPr>
      </p:cxnSp>
      <p:cxnSp>
        <p:nvCxnSpPr>
          <p:cNvPr id="70" name="直接箭头连接符 69"/>
          <p:cNvCxnSpPr/>
          <p:nvPr/>
        </p:nvCxnSpPr>
        <p:spPr>
          <a:xfrm>
            <a:off x="8471240" y="5520212"/>
            <a:ext cx="0" cy="252000"/>
          </a:xfrm>
          <a:prstGeom prst="straightConnector1">
            <a:avLst/>
          </a:prstGeom>
          <a:noFill/>
          <a:ln w="19050" cap="flat" cmpd="sng" algn="ctr">
            <a:solidFill>
              <a:srgbClr val="9BBB59">
                <a:lumMod val="50000"/>
              </a:srgbClr>
            </a:solidFill>
            <a:prstDash val="solid"/>
            <a:headEnd type="none" w="med" len="med"/>
            <a:tailEnd type="triangle" w="med" len="med"/>
          </a:ln>
          <a:effectLst>
            <a:outerShdw blurRad="50800" dist="38100" dir="2700000" algn="tl" rotWithShape="0">
              <a:prstClr val="black">
                <a:alpha val="40000"/>
              </a:prstClr>
            </a:outerShdw>
          </a:effectLst>
        </p:spPr>
      </p:cxnSp>
      <p:cxnSp>
        <p:nvCxnSpPr>
          <p:cNvPr id="71" name="直接箭头连接符 70"/>
          <p:cNvCxnSpPr/>
          <p:nvPr/>
        </p:nvCxnSpPr>
        <p:spPr>
          <a:xfrm>
            <a:off x="9684511" y="5520212"/>
            <a:ext cx="0" cy="252000"/>
          </a:xfrm>
          <a:prstGeom prst="straightConnector1">
            <a:avLst/>
          </a:prstGeom>
          <a:noFill/>
          <a:ln w="19050" cap="flat" cmpd="sng" algn="ctr">
            <a:solidFill>
              <a:srgbClr val="9BBB59">
                <a:lumMod val="50000"/>
              </a:srgbClr>
            </a:solidFill>
            <a:prstDash val="solid"/>
            <a:headEnd type="none" w="med" len="med"/>
            <a:tailEnd type="triangle" w="med" len="med"/>
          </a:ln>
          <a:effectLst>
            <a:outerShdw blurRad="50800" dist="38100" dir="2700000" algn="tl" rotWithShape="0">
              <a:prstClr val="black">
                <a:alpha val="40000"/>
              </a:prstClr>
            </a:outerShdw>
          </a:effectLst>
        </p:spPr>
      </p:cxnSp>
      <p:cxnSp>
        <p:nvCxnSpPr>
          <p:cNvPr id="72" name="直接箭头连接符 71"/>
          <p:cNvCxnSpPr/>
          <p:nvPr/>
        </p:nvCxnSpPr>
        <p:spPr>
          <a:xfrm>
            <a:off x="10894553" y="5520212"/>
            <a:ext cx="0" cy="252000"/>
          </a:xfrm>
          <a:prstGeom prst="straightConnector1">
            <a:avLst/>
          </a:prstGeom>
          <a:noFill/>
          <a:ln w="19050" cap="flat" cmpd="sng" algn="ctr">
            <a:solidFill>
              <a:srgbClr val="9BBB59">
                <a:lumMod val="50000"/>
              </a:srgbClr>
            </a:solidFill>
            <a:prstDash val="solid"/>
            <a:headEnd type="none" w="med" len="med"/>
            <a:tailEnd type="triangle" w="med" len="med"/>
          </a:ln>
          <a:effectLst>
            <a:outerShdw blurRad="50800" dist="38100" dir="2700000" algn="tl" rotWithShape="0">
              <a:prstClr val="black">
                <a:alpha val="40000"/>
              </a:prstClr>
            </a:outerShdw>
          </a:effectLst>
        </p:spPr>
      </p:cxnSp>
      <p:cxnSp>
        <p:nvCxnSpPr>
          <p:cNvPr id="73" name="直接箭头连接符 72"/>
          <p:cNvCxnSpPr/>
          <p:nvPr/>
        </p:nvCxnSpPr>
        <p:spPr>
          <a:xfrm>
            <a:off x="9892385" y="5321073"/>
            <a:ext cx="0" cy="198000"/>
          </a:xfrm>
          <a:prstGeom prst="straightConnector1">
            <a:avLst/>
          </a:prstGeom>
          <a:noFill/>
          <a:ln w="19050" cap="flat" cmpd="sng" algn="ctr">
            <a:solidFill>
              <a:srgbClr val="9BBB59">
                <a:lumMod val="50000"/>
              </a:srgbClr>
            </a:solidFill>
            <a:prstDash val="solid"/>
            <a:headEnd type="triangle" w="med" len="med"/>
            <a:tailEnd type="none" w="med" len="med"/>
          </a:ln>
          <a:effectLst>
            <a:outerShdw blurRad="50800" dist="38100" dir="2700000" algn="tl" rotWithShape="0">
              <a:prstClr val="black">
                <a:alpha val="40000"/>
              </a:prstClr>
            </a:outerShdw>
          </a:effectLst>
        </p:spPr>
      </p:cxnSp>
      <p:cxnSp>
        <p:nvCxnSpPr>
          <p:cNvPr id="74" name="直接箭头连接符 73"/>
          <p:cNvCxnSpPr/>
          <p:nvPr/>
        </p:nvCxnSpPr>
        <p:spPr>
          <a:xfrm rot="16200000">
            <a:off x="9058456" y="3676973"/>
            <a:ext cx="0" cy="3696000"/>
          </a:xfrm>
          <a:prstGeom prst="straightConnector1">
            <a:avLst/>
          </a:prstGeom>
          <a:noFill/>
          <a:ln w="19050" cap="flat" cmpd="sng" algn="ctr">
            <a:solidFill>
              <a:srgbClr val="9BBB59">
                <a:lumMod val="50000"/>
              </a:srgbClr>
            </a:solidFill>
            <a:prstDash val="solid"/>
            <a:headEnd type="none" w="med" len="med"/>
            <a:tailEnd type="none" w="med" len="med"/>
          </a:ln>
          <a:effectLst>
            <a:outerShdw blurRad="50800" dist="38100" dir="2700000" algn="tl" rotWithShape="0">
              <a:prstClr val="black">
                <a:alpha val="40000"/>
              </a:prstClr>
            </a:outerShdw>
          </a:effectLst>
        </p:spPr>
      </p:cxnSp>
      <p:sp>
        <p:nvSpPr>
          <p:cNvPr id="75" name="对角圆角矩形 74"/>
          <p:cNvSpPr/>
          <p:nvPr/>
        </p:nvSpPr>
        <p:spPr>
          <a:xfrm>
            <a:off x="8226853" y="3542985"/>
            <a:ext cx="960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流量控制</a:t>
            </a:r>
          </a:p>
        </p:txBody>
      </p:sp>
      <p:sp>
        <p:nvSpPr>
          <p:cNvPr id="76" name="对角圆角矩形 75"/>
          <p:cNvSpPr/>
          <p:nvPr/>
        </p:nvSpPr>
        <p:spPr>
          <a:xfrm>
            <a:off x="9279897" y="3542985"/>
            <a:ext cx="960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会话安全</a:t>
            </a:r>
          </a:p>
        </p:txBody>
      </p:sp>
      <p:sp>
        <p:nvSpPr>
          <p:cNvPr id="77" name="对角圆角矩形 76"/>
          <p:cNvSpPr/>
          <p:nvPr/>
        </p:nvSpPr>
        <p:spPr>
          <a:xfrm>
            <a:off x="10332941" y="3542985"/>
            <a:ext cx="960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订购管理</a:t>
            </a:r>
          </a:p>
        </p:txBody>
      </p:sp>
      <p:sp>
        <p:nvSpPr>
          <p:cNvPr id="78" name="对角圆角矩形 77"/>
          <p:cNvSpPr/>
          <p:nvPr/>
        </p:nvSpPr>
        <p:spPr>
          <a:xfrm>
            <a:off x="8226853" y="3910597"/>
            <a:ext cx="960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负载均衡</a:t>
            </a:r>
          </a:p>
        </p:txBody>
      </p:sp>
      <p:sp>
        <p:nvSpPr>
          <p:cNvPr id="79" name="对角圆角矩形 78"/>
          <p:cNvSpPr/>
          <p:nvPr/>
        </p:nvSpPr>
        <p:spPr>
          <a:xfrm>
            <a:off x="9279897" y="3910597"/>
            <a:ext cx="960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日志分析</a:t>
            </a:r>
          </a:p>
        </p:txBody>
      </p:sp>
      <p:sp>
        <p:nvSpPr>
          <p:cNvPr id="80" name="对角圆角矩形 79"/>
          <p:cNvSpPr/>
          <p:nvPr/>
        </p:nvSpPr>
        <p:spPr>
          <a:xfrm>
            <a:off x="10332941" y="3910597"/>
            <a:ext cx="960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账单管理</a:t>
            </a:r>
          </a:p>
        </p:txBody>
      </p:sp>
      <p:sp>
        <p:nvSpPr>
          <p:cNvPr id="81" name="对角圆角矩形 80"/>
          <p:cNvSpPr/>
          <p:nvPr/>
        </p:nvSpPr>
        <p:spPr>
          <a:xfrm>
            <a:off x="8226853" y="4272547"/>
            <a:ext cx="960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请求路由</a:t>
            </a:r>
          </a:p>
        </p:txBody>
      </p:sp>
      <p:sp>
        <p:nvSpPr>
          <p:cNvPr id="82" name="对角圆角矩形 81"/>
          <p:cNvSpPr/>
          <p:nvPr/>
        </p:nvSpPr>
        <p:spPr>
          <a:xfrm>
            <a:off x="9279897" y="4272547"/>
            <a:ext cx="960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实时监控</a:t>
            </a:r>
          </a:p>
        </p:txBody>
      </p:sp>
      <p:sp>
        <p:nvSpPr>
          <p:cNvPr id="83" name="对角圆角矩形 82"/>
          <p:cNvSpPr/>
          <p:nvPr/>
        </p:nvSpPr>
        <p:spPr>
          <a:xfrm>
            <a:off x="10332941" y="4272547"/>
            <a:ext cx="960000" cy="329098"/>
          </a:xfrm>
          <a:prstGeom prst="round2DiagRect">
            <a:avLst/>
          </a:prstGeom>
          <a:solidFill>
            <a:srgbClr val="9BBB59">
              <a:lumMod val="20000"/>
              <a:lumOff val="80000"/>
            </a:srgbClr>
          </a:solidFill>
        </p:spPr>
        <p:txBody>
          <a:bodyPr wrap="square" rtlCol="0" anchor="ctr">
            <a:spAutoFit/>
          </a:bodyPr>
          <a:lstStyle/>
          <a:p>
            <a:pPr algn="ctr" defTabSz="1219170" eaLnBrk="0" hangingPunct="0">
              <a:buClr>
                <a:srgbClr val="00A9D4"/>
              </a:buClr>
              <a:defRPr/>
            </a:pPr>
            <a:r>
              <a:rPr lang="zh-CN" altLang="en-US" sz="1333" kern="0" dirty="0">
                <a:solidFill>
                  <a:sysClr val="windowText" lastClr="000000"/>
                </a:solidFill>
                <a:latin typeface="微软雅黑" pitchFamily="34" charset="-122"/>
                <a:ea typeface="微软雅黑" pitchFamily="34" charset="-122"/>
                <a:sym typeface="华文细黑" pitchFamily="2" charset="-122"/>
              </a:rPr>
              <a:t>用量管理</a:t>
            </a:r>
          </a:p>
        </p:txBody>
      </p:sp>
      <p:cxnSp>
        <p:nvCxnSpPr>
          <p:cNvPr id="84" name="直接箭头连接符 83"/>
          <p:cNvCxnSpPr/>
          <p:nvPr/>
        </p:nvCxnSpPr>
        <p:spPr>
          <a:xfrm>
            <a:off x="6614920" y="4372643"/>
            <a:ext cx="1440000" cy="0"/>
          </a:xfrm>
          <a:prstGeom prst="straightConnector1">
            <a:avLst/>
          </a:prstGeom>
          <a:noFill/>
          <a:ln w="19050" cap="flat" cmpd="sng" algn="ctr">
            <a:solidFill>
              <a:srgbClr val="9BBB59">
                <a:lumMod val="50000"/>
              </a:srgbClr>
            </a:solidFill>
            <a:prstDash val="solid"/>
            <a:headEnd type="triangle" w="med" len="med"/>
            <a:tailEnd type="triangl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493079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省公司平台功能架构</a:t>
            </a:r>
            <a:endParaRPr lang="zh-CN" altLang="en-US" dirty="0"/>
          </a:p>
        </p:txBody>
      </p:sp>
      <p:sp>
        <p:nvSpPr>
          <p:cNvPr id="44" name="Freeform 13"/>
          <p:cNvSpPr>
            <a:spLocks/>
          </p:cNvSpPr>
          <p:nvPr/>
        </p:nvSpPr>
        <p:spPr bwMode="auto">
          <a:xfrm>
            <a:off x="3719863" y="2757772"/>
            <a:ext cx="1793661" cy="2013452"/>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solidFill>
            <a:srgbClr val="5EC6D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200" b="0" i="0" u="none" strike="noStrike" kern="0" cap="none" spc="0" normalizeH="0" baseline="0" noProof="0" dirty="0" smtClean="0">
                <a:ln>
                  <a:noFill/>
                </a:ln>
                <a:solidFill>
                  <a:schemeClr val="bg1"/>
                </a:solidFill>
                <a:effectLst/>
                <a:uLnTx/>
                <a:uFillTx/>
                <a:latin typeface="方正粗倩简体" panose="03000509000000000000" pitchFamily="65" charset="-122"/>
                <a:ea typeface="方正粗倩简体" panose="03000509000000000000" pitchFamily="65" charset="-122"/>
              </a:rPr>
              <a:t>A</a:t>
            </a:r>
            <a:r>
              <a:rPr kumimoji="0" lang="zh-CN" altLang="en-US" sz="4200" b="0" i="0" u="none" strike="noStrike" kern="0" cap="none" spc="0" normalizeH="0" baseline="0" noProof="0" dirty="0" smtClean="0">
                <a:ln>
                  <a:noFill/>
                </a:ln>
                <a:solidFill>
                  <a:schemeClr val="bg1"/>
                </a:solidFill>
                <a:effectLst/>
                <a:uLnTx/>
                <a:uFillTx/>
                <a:latin typeface="方正粗倩简体" panose="03000509000000000000" pitchFamily="65" charset="-122"/>
                <a:ea typeface="方正粗倩简体" panose="03000509000000000000" pitchFamily="65" charset="-122"/>
              </a:rPr>
              <a:t>类</a:t>
            </a:r>
          </a:p>
        </p:txBody>
      </p:sp>
      <p:sp>
        <p:nvSpPr>
          <p:cNvPr id="45" name="Freeform 13"/>
          <p:cNvSpPr>
            <a:spLocks/>
          </p:cNvSpPr>
          <p:nvPr/>
        </p:nvSpPr>
        <p:spPr bwMode="auto">
          <a:xfrm>
            <a:off x="6193577" y="4167529"/>
            <a:ext cx="2100432" cy="2357815"/>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solidFill>
            <a:srgbClr val="F8841D"/>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200" b="0" i="0" u="none" strike="noStrike" kern="0" cap="none" spc="0" normalizeH="0" baseline="0" noProof="0" dirty="0" smtClean="0">
                <a:ln>
                  <a:noFill/>
                </a:ln>
                <a:solidFill>
                  <a:prstClr val="white"/>
                </a:solidFill>
                <a:effectLst/>
                <a:uLnTx/>
                <a:uFillTx/>
                <a:latin typeface="方正粗倩简体" panose="03000509000000000000" pitchFamily="65" charset="-122"/>
                <a:ea typeface="方正粗倩简体" panose="03000509000000000000" pitchFamily="65" charset="-122"/>
              </a:rPr>
              <a:t>C</a:t>
            </a:r>
            <a:r>
              <a:rPr kumimoji="0" lang="zh-CN" altLang="en-US" sz="4200" b="0" i="0" u="none" strike="noStrike" kern="0" cap="none" spc="0" normalizeH="0" baseline="0" noProof="0" dirty="0" smtClean="0">
                <a:ln>
                  <a:noFill/>
                </a:ln>
                <a:solidFill>
                  <a:prstClr val="white"/>
                </a:solidFill>
                <a:effectLst/>
                <a:uLnTx/>
                <a:uFillTx/>
                <a:latin typeface="方正粗倩简体" panose="03000509000000000000" pitchFamily="65" charset="-122"/>
                <a:ea typeface="方正粗倩简体" panose="03000509000000000000" pitchFamily="65" charset="-122"/>
              </a:rPr>
              <a:t>类</a:t>
            </a:r>
          </a:p>
        </p:txBody>
      </p:sp>
      <p:sp>
        <p:nvSpPr>
          <p:cNvPr id="46" name="Freeform 13"/>
          <p:cNvSpPr>
            <a:spLocks/>
          </p:cNvSpPr>
          <p:nvPr/>
        </p:nvSpPr>
        <p:spPr bwMode="auto">
          <a:xfrm>
            <a:off x="6307793" y="1969385"/>
            <a:ext cx="1698885" cy="1907064"/>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solidFill>
            <a:srgbClr val="9BBB4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200" b="0" i="0" u="none" strike="noStrike" kern="0" cap="none" spc="0" normalizeH="0" baseline="0" noProof="0" dirty="0" smtClean="0">
                <a:ln>
                  <a:noFill/>
                </a:ln>
                <a:solidFill>
                  <a:prstClr val="white"/>
                </a:solidFill>
                <a:effectLst/>
                <a:uLnTx/>
                <a:uFillTx/>
                <a:latin typeface="方正粗倩简体" panose="03000509000000000000" pitchFamily="65" charset="-122"/>
                <a:ea typeface="方正粗倩简体" panose="03000509000000000000" pitchFamily="65" charset="-122"/>
              </a:rPr>
              <a:t>B</a:t>
            </a:r>
            <a:r>
              <a:rPr kumimoji="0" lang="zh-CN" altLang="en-US" sz="4200" b="0" i="0" u="none" strike="noStrike" kern="0" cap="none" spc="0" normalizeH="0" baseline="0" noProof="0" dirty="0" smtClean="0">
                <a:ln>
                  <a:noFill/>
                </a:ln>
                <a:solidFill>
                  <a:prstClr val="white"/>
                </a:solidFill>
                <a:effectLst/>
                <a:uLnTx/>
                <a:uFillTx/>
                <a:latin typeface="方正粗倩简体" panose="03000509000000000000" pitchFamily="65" charset="-122"/>
                <a:ea typeface="方正粗倩简体" panose="03000509000000000000" pitchFamily="65" charset="-122"/>
              </a:rPr>
              <a:t>类</a:t>
            </a:r>
          </a:p>
        </p:txBody>
      </p:sp>
      <p:sp>
        <p:nvSpPr>
          <p:cNvPr id="47" name="Freeform 13"/>
          <p:cNvSpPr>
            <a:spLocks/>
          </p:cNvSpPr>
          <p:nvPr/>
        </p:nvSpPr>
        <p:spPr bwMode="auto">
          <a:xfrm>
            <a:off x="4376683" y="4960099"/>
            <a:ext cx="452327" cy="507755"/>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solidFill>
            <a:srgbClr val="546E7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48" name="Freeform 13"/>
          <p:cNvSpPr>
            <a:spLocks/>
          </p:cNvSpPr>
          <p:nvPr/>
        </p:nvSpPr>
        <p:spPr bwMode="auto">
          <a:xfrm>
            <a:off x="4912290" y="4458073"/>
            <a:ext cx="1164237" cy="1306903"/>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noFill/>
          <a:ln w="28575" cap="flat" cmpd="sng" algn="ctr">
            <a:solidFill>
              <a:srgbClr val="546E7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49" name="Freeform 13"/>
          <p:cNvSpPr>
            <a:spLocks/>
          </p:cNvSpPr>
          <p:nvPr/>
        </p:nvSpPr>
        <p:spPr bwMode="auto">
          <a:xfrm>
            <a:off x="5713866" y="3497306"/>
            <a:ext cx="953754" cy="1070628"/>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solidFill>
            <a:srgbClr val="546E7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50" name="Freeform 13"/>
          <p:cNvSpPr>
            <a:spLocks/>
          </p:cNvSpPr>
          <p:nvPr/>
        </p:nvSpPr>
        <p:spPr bwMode="auto">
          <a:xfrm>
            <a:off x="5436915" y="2415286"/>
            <a:ext cx="716221" cy="803988"/>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solidFill>
            <a:srgbClr val="546E7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51" name="Freeform 13"/>
          <p:cNvSpPr>
            <a:spLocks/>
          </p:cNvSpPr>
          <p:nvPr/>
        </p:nvSpPr>
        <p:spPr bwMode="auto">
          <a:xfrm>
            <a:off x="3493877" y="4538873"/>
            <a:ext cx="827571" cy="928982"/>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noFill/>
          <a:ln w="28575" cap="flat" cmpd="sng" algn="ctr">
            <a:solidFill>
              <a:srgbClr val="546E7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52" name="Freeform 13"/>
          <p:cNvSpPr>
            <a:spLocks/>
          </p:cNvSpPr>
          <p:nvPr/>
        </p:nvSpPr>
        <p:spPr bwMode="auto">
          <a:xfrm>
            <a:off x="7671989" y="3625009"/>
            <a:ext cx="622020" cy="698243"/>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noFill/>
          <a:ln w="28575" cap="flat" cmpd="sng" algn="ctr">
            <a:solidFill>
              <a:srgbClr val="546E7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53" name="矩形 6"/>
          <p:cNvSpPr>
            <a:spLocks noChangeArrowheads="1"/>
          </p:cNvSpPr>
          <p:nvPr/>
        </p:nvSpPr>
        <p:spPr bwMode="auto">
          <a:xfrm>
            <a:off x="635474" y="3558272"/>
            <a:ext cx="2916000" cy="265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pPr>
            <a:r>
              <a:rPr lang="zh-CN" altLang="en-US" sz="1600" dirty="0">
                <a:solidFill>
                  <a:schemeClr val="accent3"/>
                </a:solidFill>
                <a:latin typeface="方正粗倩简体" panose="03000509000000000000" pitchFamily="65" charset="-122"/>
                <a:ea typeface="方正粗倩简体" panose="03000509000000000000" pitchFamily="65" charset="-122"/>
              </a:rPr>
              <a:t>满足省公司拥有子平台的原始需求，提供运管平台基础能力的标准化产品，数据源来自</a:t>
            </a:r>
            <a:r>
              <a:rPr lang="en-US" altLang="zh-CN" sz="1600" dirty="0">
                <a:solidFill>
                  <a:schemeClr val="accent3"/>
                </a:solidFill>
                <a:latin typeface="方正粗倩简体" panose="03000509000000000000" pitchFamily="65" charset="-122"/>
                <a:ea typeface="方正粗倩简体" panose="03000509000000000000" pitchFamily="65" charset="-122"/>
              </a:rPr>
              <a:t>PBOSS</a:t>
            </a:r>
            <a:r>
              <a:rPr lang="zh-CN" altLang="en-US" sz="1600" dirty="0">
                <a:solidFill>
                  <a:schemeClr val="accent3"/>
                </a:solidFill>
                <a:latin typeface="方正粗倩简体" panose="03000509000000000000" pitchFamily="65" charset="-122"/>
                <a:ea typeface="方正粗倩简体" panose="03000509000000000000" pitchFamily="65" charset="-122"/>
              </a:rPr>
              <a:t>。功能模块包含：信息面板、通信管理、运营管理、业务统计、系统管理、账务管理、告警管理等</a:t>
            </a:r>
          </a:p>
          <a:p>
            <a:pPr algn="just">
              <a:lnSpc>
                <a:spcPct val="130000"/>
              </a:lnSpc>
            </a:pPr>
            <a:r>
              <a:rPr lang="zh-CN" altLang="en-US" sz="1600" dirty="0" smtClean="0">
                <a:solidFill>
                  <a:schemeClr val="accent3"/>
                </a:solidFill>
                <a:latin typeface="方正粗倩简体" panose="03000509000000000000" pitchFamily="65" charset="-122"/>
                <a:ea typeface="方正粗倩简体" panose="03000509000000000000" pitchFamily="65" charset="-122"/>
              </a:rPr>
              <a:t>。</a:t>
            </a:r>
            <a:endParaRPr lang="zh-CN" altLang="en-US" sz="1600" dirty="0">
              <a:solidFill>
                <a:schemeClr val="accent3"/>
              </a:solidFill>
              <a:latin typeface="方正粗倩简体" panose="03000509000000000000" pitchFamily="65" charset="-122"/>
              <a:ea typeface="方正粗倩简体" panose="03000509000000000000" pitchFamily="65" charset="-122"/>
            </a:endParaRPr>
          </a:p>
        </p:txBody>
      </p:sp>
      <p:sp>
        <p:nvSpPr>
          <p:cNvPr id="54" name="矩形 6"/>
          <p:cNvSpPr>
            <a:spLocks noChangeArrowheads="1"/>
          </p:cNvSpPr>
          <p:nvPr/>
        </p:nvSpPr>
        <p:spPr bwMode="auto">
          <a:xfrm>
            <a:off x="8524338" y="5107730"/>
            <a:ext cx="2916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dirty="0">
                <a:solidFill>
                  <a:schemeClr val="accent3"/>
                </a:solidFill>
                <a:latin typeface="方正粗倩简体" panose="03000509000000000000" pitchFamily="65" charset="-122"/>
                <a:ea typeface="方正粗倩简体" panose="03000509000000000000" pitchFamily="65" charset="-122"/>
              </a:rPr>
              <a:t>满足客户在标准化产品之外提出的定制化要求，数据源来自省</a:t>
            </a:r>
            <a:r>
              <a:rPr lang="en-US" altLang="zh-CN" sz="1600" dirty="0">
                <a:solidFill>
                  <a:schemeClr val="accent3"/>
                </a:solidFill>
                <a:latin typeface="方正粗倩简体" panose="03000509000000000000" pitchFamily="65" charset="-122"/>
                <a:ea typeface="方正粗倩简体" panose="03000509000000000000" pitchFamily="65" charset="-122"/>
              </a:rPr>
              <a:t>BOSS</a:t>
            </a:r>
            <a:r>
              <a:rPr lang="zh-CN" altLang="en-US" sz="1600" dirty="0">
                <a:solidFill>
                  <a:schemeClr val="accent3"/>
                </a:solidFill>
                <a:latin typeface="方正粗倩简体" panose="03000509000000000000" pitchFamily="65" charset="-122"/>
                <a:ea typeface="方正粗倩简体" panose="03000509000000000000" pitchFamily="65" charset="-122"/>
              </a:rPr>
              <a:t>。</a:t>
            </a:r>
          </a:p>
        </p:txBody>
      </p:sp>
      <p:sp>
        <p:nvSpPr>
          <p:cNvPr id="55" name="矩形 6"/>
          <p:cNvSpPr>
            <a:spLocks noChangeArrowheads="1"/>
          </p:cNvSpPr>
          <p:nvPr/>
        </p:nvSpPr>
        <p:spPr bwMode="auto">
          <a:xfrm>
            <a:off x="8237005" y="2543882"/>
            <a:ext cx="2916001" cy="137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pPr>
            <a:r>
              <a:rPr lang="zh-CN" altLang="en-US" sz="1600" dirty="0">
                <a:solidFill>
                  <a:schemeClr val="accent3"/>
                </a:solidFill>
                <a:latin typeface="方正粗倩简体" panose="03000509000000000000" pitchFamily="65" charset="-122"/>
                <a:ea typeface="方正粗倩简体" panose="03000509000000000000" pitchFamily="65" charset="-122"/>
              </a:rPr>
              <a:t>满足多省公司提出的自服务需求，数据源来自</a:t>
            </a:r>
            <a:r>
              <a:rPr lang="en-US" altLang="zh-CN" sz="1600" dirty="0">
                <a:solidFill>
                  <a:schemeClr val="accent3"/>
                </a:solidFill>
                <a:latin typeface="方正粗倩简体" panose="03000509000000000000" pitchFamily="65" charset="-122"/>
                <a:ea typeface="方正粗倩简体" panose="03000509000000000000" pitchFamily="65" charset="-122"/>
              </a:rPr>
              <a:t>PBOSS </a:t>
            </a:r>
            <a:r>
              <a:rPr lang="zh-CN" altLang="en-US" sz="1600" dirty="0">
                <a:solidFill>
                  <a:schemeClr val="accent3"/>
                </a:solidFill>
                <a:latin typeface="方正粗倩简体" panose="03000509000000000000" pitchFamily="65" charset="-122"/>
                <a:ea typeface="方正粗倩简体" panose="03000509000000000000" pitchFamily="65" charset="-122"/>
              </a:rPr>
              <a:t>，目前包含</a:t>
            </a:r>
            <a:r>
              <a:rPr lang="en-US" altLang="zh-CN" sz="1600" dirty="0">
                <a:solidFill>
                  <a:schemeClr val="accent3"/>
                </a:solidFill>
                <a:latin typeface="方正粗倩简体" panose="03000509000000000000" pitchFamily="65" charset="-122"/>
                <a:ea typeface="方正粗倩简体" panose="03000509000000000000" pitchFamily="65" charset="-122"/>
              </a:rPr>
              <a:t>PBOSS</a:t>
            </a:r>
            <a:r>
              <a:rPr lang="zh-CN" altLang="en-US" sz="1600" dirty="0">
                <a:solidFill>
                  <a:schemeClr val="accent3"/>
                </a:solidFill>
                <a:latin typeface="方正粗倩简体" panose="03000509000000000000" pitchFamily="65" charset="-122"/>
                <a:ea typeface="方正粗倩简体" panose="03000509000000000000" pitchFamily="65" charset="-122"/>
              </a:rPr>
              <a:t>二期的所有自服务功能</a:t>
            </a:r>
            <a:r>
              <a:rPr lang="zh-CN" altLang="en-US" sz="1600" dirty="0" smtClean="0">
                <a:solidFill>
                  <a:schemeClr val="accent3"/>
                </a:solidFill>
                <a:latin typeface="方正粗倩简体" panose="03000509000000000000" pitchFamily="65" charset="-122"/>
                <a:ea typeface="方正粗倩简体" panose="03000509000000000000" pitchFamily="65" charset="-122"/>
              </a:rPr>
              <a:t>。</a:t>
            </a:r>
            <a:endParaRPr lang="zh-CN" altLang="en-US" sz="1600" dirty="0">
              <a:solidFill>
                <a:schemeClr val="accent3"/>
              </a:solidFill>
              <a:latin typeface="方正粗倩简体" panose="03000509000000000000" pitchFamily="65" charset="-122"/>
              <a:ea typeface="方正粗倩简体" panose="03000509000000000000" pitchFamily="65" charset="-122"/>
            </a:endParaRPr>
          </a:p>
        </p:txBody>
      </p:sp>
      <p:sp>
        <p:nvSpPr>
          <p:cNvPr id="56" name="矩形 55"/>
          <p:cNvSpPr/>
          <p:nvPr/>
        </p:nvSpPr>
        <p:spPr>
          <a:xfrm>
            <a:off x="8237006" y="2034235"/>
            <a:ext cx="2916000" cy="460947"/>
          </a:xfrm>
          <a:prstGeom prst="rect">
            <a:avLst/>
          </a:prstGeom>
          <a:solidFill>
            <a:srgbClr val="9BBB40"/>
          </a:solidFill>
          <a:ln w="12700" cap="flat" cmpd="sng" algn="ctr">
            <a:noFill/>
            <a:prstDash val="solid"/>
            <a:miter lim="800000"/>
          </a:ln>
          <a:effectLst/>
        </p:spPr>
        <p:txBody>
          <a:bodyPr lIns="0" tIns="0" rIns="0" bIns="0" rtlCol="0" anchor="ctr"/>
          <a:lstStyle/>
          <a:p>
            <a:pPr algn="ctr">
              <a:lnSpc>
                <a:spcPct val="110000"/>
              </a:lnSpc>
            </a:pPr>
            <a:r>
              <a:rPr lang="zh-CN" altLang="en-US" sz="2400" dirty="0">
                <a:solidFill>
                  <a:srgbClr val="C00000"/>
                </a:solidFill>
                <a:latin typeface="方正粗倩简体" panose="03000509000000000000" pitchFamily="65" charset="-122"/>
                <a:ea typeface="方正粗倩简体" panose="03000509000000000000" pitchFamily="65" charset="-122"/>
              </a:rPr>
              <a:t>自服务功能</a:t>
            </a:r>
            <a:endParaRPr lang="ko-KR" altLang="ko-KR" sz="2400" dirty="0">
              <a:solidFill>
                <a:srgbClr val="C00000"/>
              </a:solidFill>
              <a:latin typeface="方正粗倩简体" panose="03000509000000000000" pitchFamily="65" charset="-122"/>
              <a:ea typeface="微软雅黑" pitchFamily="34" charset="-122"/>
            </a:endParaRPr>
          </a:p>
        </p:txBody>
      </p:sp>
      <p:sp>
        <p:nvSpPr>
          <p:cNvPr id="57" name="矩形 56"/>
          <p:cNvSpPr/>
          <p:nvPr/>
        </p:nvSpPr>
        <p:spPr>
          <a:xfrm>
            <a:off x="8524337" y="4646783"/>
            <a:ext cx="2916000" cy="460947"/>
          </a:xfrm>
          <a:prstGeom prst="rect">
            <a:avLst/>
          </a:prstGeom>
          <a:solidFill>
            <a:srgbClr val="F26D64"/>
          </a:solidFill>
          <a:ln w="12700" cap="flat" cmpd="sng" algn="ctr">
            <a:noFill/>
            <a:prstDash val="solid"/>
            <a:miter lim="800000"/>
          </a:ln>
          <a:effectLst/>
        </p:spPr>
        <p:txBody>
          <a:bodyPr lIns="0" tIns="0" rIns="0" bIns="0" rtlCol="0" anchor="ctr"/>
          <a:lstStyle/>
          <a:p>
            <a:pPr algn="ctr">
              <a:lnSpc>
                <a:spcPct val="110000"/>
              </a:lnSpc>
            </a:pPr>
            <a:r>
              <a:rPr lang="zh-CN" altLang="en-US" sz="2400" dirty="0">
                <a:solidFill>
                  <a:srgbClr val="C00000"/>
                </a:solidFill>
                <a:latin typeface="方正粗倩简体" panose="03000509000000000000" pitchFamily="65" charset="-122"/>
                <a:ea typeface="方正粗倩简体" panose="03000509000000000000" pitchFamily="65" charset="-122"/>
              </a:rPr>
              <a:t>定制化功能</a:t>
            </a:r>
            <a:endParaRPr lang="ko-KR" altLang="ko-KR" sz="2400" dirty="0">
              <a:solidFill>
                <a:srgbClr val="C00000"/>
              </a:solidFill>
              <a:latin typeface="方正粗倩简体" panose="03000509000000000000" pitchFamily="65" charset="-122"/>
              <a:ea typeface="微软雅黑" pitchFamily="34" charset="-122"/>
            </a:endParaRPr>
          </a:p>
        </p:txBody>
      </p:sp>
      <p:sp>
        <p:nvSpPr>
          <p:cNvPr id="58" name="矩形 57"/>
          <p:cNvSpPr/>
          <p:nvPr/>
        </p:nvSpPr>
        <p:spPr>
          <a:xfrm>
            <a:off x="635474" y="3068960"/>
            <a:ext cx="2916000" cy="460947"/>
          </a:xfrm>
          <a:prstGeom prst="rect">
            <a:avLst/>
          </a:prstGeom>
          <a:solidFill>
            <a:srgbClr val="5EC6D3"/>
          </a:solidFill>
          <a:ln w="12700" cap="flat" cmpd="sng" algn="ctr">
            <a:noFill/>
            <a:prstDash val="solid"/>
            <a:miter lim="800000"/>
          </a:ln>
          <a:effectLst/>
        </p:spPr>
        <p:txBody>
          <a:bodyPr lIns="0" tIns="0" rIns="0" bIns="0" rtlCol="0" anchor="ctr"/>
          <a:lstStyle/>
          <a:p>
            <a:pPr algn="ctr">
              <a:lnSpc>
                <a:spcPct val="110000"/>
              </a:lnSpc>
            </a:pPr>
            <a:r>
              <a:rPr lang="zh-CN" altLang="en-US" sz="2400" dirty="0">
                <a:solidFill>
                  <a:srgbClr val="C00000"/>
                </a:solidFill>
                <a:latin typeface="方正粗倩简体" panose="03000509000000000000" pitchFamily="65" charset="-122"/>
                <a:ea typeface="方正粗倩简体" panose="03000509000000000000" pitchFamily="65" charset="-122"/>
              </a:rPr>
              <a:t>基础功能</a:t>
            </a:r>
            <a:endParaRPr lang="ko-KR" altLang="ko-KR" sz="2400" dirty="0">
              <a:solidFill>
                <a:srgbClr val="C00000"/>
              </a:solidFill>
              <a:latin typeface="方正粗倩简体" panose="03000509000000000000" pitchFamily="65" charset="-122"/>
              <a:ea typeface="微软雅黑" pitchFamily="34" charset="-122"/>
            </a:endParaRPr>
          </a:p>
        </p:txBody>
      </p:sp>
      <p:sp>
        <p:nvSpPr>
          <p:cNvPr id="91" name="矩形 90"/>
          <p:cNvSpPr/>
          <p:nvPr/>
        </p:nvSpPr>
        <p:spPr>
          <a:xfrm>
            <a:off x="445877" y="784047"/>
            <a:ext cx="10994460" cy="830997"/>
          </a:xfrm>
          <a:prstGeom prst="rect">
            <a:avLst/>
          </a:prstGeom>
          <a:ln>
            <a:solidFill>
              <a:srgbClr val="C00000"/>
            </a:solidFill>
          </a:ln>
        </p:spPr>
        <p:txBody>
          <a:bodyPr wrap="square">
            <a:spAutoFit/>
          </a:bodyPr>
          <a:lstStyle/>
          <a:p>
            <a:pPr>
              <a:lnSpc>
                <a:spcPct val="120000"/>
              </a:lnSpc>
            </a:pPr>
            <a:r>
              <a:rPr lang="zh-CN" altLang="en-US" sz="2000" dirty="0">
                <a:solidFill>
                  <a:schemeClr val="accent3"/>
                </a:solidFill>
                <a:latin typeface="方正粗倩简体" panose="03000509000000000000" pitchFamily="65" charset="-122"/>
                <a:ea typeface="方正粗倩简体" panose="03000509000000000000" pitchFamily="65" charset="-122"/>
              </a:rPr>
              <a:t>省公司子平台标准化产品需求划分为三个阶段：一期运管平台已具备功能且适合开放给省公司的功能（</a:t>
            </a:r>
            <a:r>
              <a:rPr lang="en-US" altLang="zh-CN" sz="2000" dirty="0">
                <a:solidFill>
                  <a:schemeClr val="accent3"/>
                </a:solidFill>
                <a:latin typeface="方正粗倩简体" panose="03000509000000000000" pitchFamily="65" charset="-122"/>
                <a:ea typeface="方正粗倩简体" panose="03000509000000000000" pitchFamily="65" charset="-122"/>
              </a:rPr>
              <a:t>A</a:t>
            </a:r>
            <a:r>
              <a:rPr lang="zh-CN" altLang="en-US" sz="2000" dirty="0">
                <a:solidFill>
                  <a:schemeClr val="accent3"/>
                </a:solidFill>
                <a:latin typeface="方正粗倩简体" panose="03000509000000000000" pitchFamily="65" charset="-122"/>
                <a:ea typeface="方正粗倩简体" panose="03000509000000000000" pitchFamily="65" charset="-122"/>
              </a:rPr>
              <a:t>类需求），二期自服务功能（</a:t>
            </a:r>
            <a:r>
              <a:rPr lang="en-US" altLang="zh-CN" sz="2000" dirty="0">
                <a:solidFill>
                  <a:schemeClr val="accent3"/>
                </a:solidFill>
                <a:latin typeface="方正粗倩简体" panose="03000509000000000000" pitchFamily="65" charset="-122"/>
                <a:ea typeface="方正粗倩简体" panose="03000509000000000000" pitchFamily="65" charset="-122"/>
              </a:rPr>
              <a:t>B</a:t>
            </a:r>
            <a:r>
              <a:rPr lang="zh-CN" altLang="en-US" sz="2000" dirty="0">
                <a:solidFill>
                  <a:schemeClr val="accent3"/>
                </a:solidFill>
                <a:latin typeface="方正粗倩简体" panose="03000509000000000000" pitchFamily="65" charset="-122"/>
                <a:ea typeface="方正粗倩简体" panose="03000509000000000000" pitchFamily="65" charset="-122"/>
              </a:rPr>
              <a:t>类需求），三期省公司提出的定制化需求（</a:t>
            </a:r>
            <a:r>
              <a:rPr lang="en-US" altLang="zh-CN" sz="2000" dirty="0">
                <a:solidFill>
                  <a:schemeClr val="accent3"/>
                </a:solidFill>
                <a:latin typeface="方正粗倩简体" panose="03000509000000000000" pitchFamily="65" charset="-122"/>
                <a:ea typeface="方正粗倩简体" panose="03000509000000000000" pitchFamily="65" charset="-122"/>
              </a:rPr>
              <a:t>C</a:t>
            </a:r>
            <a:r>
              <a:rPr lang="zh-CN" altLang="en-US" sz="2000" dirty="0">
                <a:solidFill>
                  <a:schemeClr val="accent3"/>
                </a:solidFill>
                <a:latin typeface="方正粗倩简体" panose="03000509000000000000" pitchFamily="65" charset="-122"/>
                <a:ea typeface="方正粗倩简体" panose="03000509000000000000" pitchFamily="65" charset="-122"/>
              </a:rPr>
              <a:t>类需求） 。</a:t>
            </a:r>
            <a:endParaRPr lang="en-US" altLang="zh-CN" sz="2000" dirty="0">
              <a:solidFill>
                <a:schemeClr val="accent3"/>
              </a:solidFill>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38955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95208" y="95227"/>
            <a:ext cx="6768877" cy="494928"/>
          </a:xfrm>
        </p:spPr>
        <p:txBody>
          <a:bodyPr>
            <a:normAutofit fontScale="90000"/>
          </a:bodyPr>
          <a:lstStyle/>
          <a:p>
            <a:r>
              <a:rPr lang="zh-CN" altLang="en-US" dirty="0" smtClean="0"/>
              <a:t>省公司平台资费情况</a:t>
            </a:r>
            <a:endParaRPr lang="zh-CN" altLang="en-US" dirty="0"/>
          </a:p>
        </p:txBody>
      </p:sp>
      <p:sp>
        <p:nvSpPr>
          <p:cNvPr id="85" name="矩形 84"/>
          <p:cNvSpPr/>
          <p:nvPr/>
        </p:nvSpPr>
        <p:spPr>
          <a:xfrm>
            <a:off x="143133" y="2768565"/>
            <a:ext cx="11471500" cy="3462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p>
            <a:r>
              <a:rPr lang="zh-CN" altLang="en-US" sz="2800" b="1" dirty="0">
                <a:solidFill>
                  <a:schemeClr val="bg1"/>
                </a:solidFill>
                <a:latin typeface="方正粗倩简体" panose="03000509000000000000" pitchFamily="65" charset="-122"/>
                <a:ea typeface="方正粗倩简体" panose="03000509000000000000" pitchFamily="65" charset="-122"/>
                <a:cs typeface="+mj-cs"/>
              </a:rPr>
              <a:t>业务布局</a:t>
            </a:r>
            <a:endParaRPr lang="en-US" altLang="zh-CN" sz="2800" b="1" dirty="0">
              <a:solidFill>
                <a:schemeClr val="bg1"/>
              </a:solidFill>
              <a:latin typeface="方正粗倩简体" panose="03000509000000000000" pitchFamily="65" charset="-122"/>
              <a:ea typeface="方正粗倩简体" panose="03000509000000000000" pitchFamily="65" charset="-122"/>
              <a:cs typeface="+mj-cs"/>
            </a:endParaRPr>
          </a:p>
        </p:txBody>
      </p:sp>
      <p:sp>
        <p:nvSpPr>
          <p:cNvPr id="87" name="AutoShape 5"/>
          <p:cNvSpPr>
            <a:spLocks noChangeArrowheads="1"/>
          </p:cNvSpPr>
          <p:nvPr/>
        </p:nvSpPr>
        <p:spPr bwMode="auto">
          <a:xfrm>
            <a:off x="579166" y="2004980"/>
            <a:ext cx="10843684" cy="4316413"/>
          </a:xfrm>
          <a:prstGeom prst="roundRect">
            <a:avLst>
              <a:gd name="adj" fmla="val 3894"/>
            </a:avLst>
          </a:prstGeom>
          <a:gradFill rotWithShape="0">
            <a:gsLst>
              <a:gs pos="0">
                <a:srgbClr val="FFFFFF"/>
              </a:gs>
              <a:gs pos="100000">
                <a:srgbClr val="DDDDDD"/>
              </a:gs>
            </a:gsLst>
            <a:lin ang="5400000" scaled="1"/>
          </a:gradFill>
          <a:ln w="57150">
            <a:solidFill>
              <a:srgbClr val="969696"/>
            </a:solidFill>
            <a:round/>
            <a:headEnd/>
            <a:tailEnd/>
          </a:ln>
        </p:spPr>
        <p:txBody>
          <a:bodyPr wrap="none" anchor="ctr"/>
          <a:lstStyle/>
          <a:p>
            <a:pPr eaLnBrk="1" hangingPunct="1"/>
            <a:endParaRPr lang="zh-CN" altLang="zh-CN" sz="2400">
              <a:latin typeface="方正粗倩简体" panose="03000509000000000000" pitchFamily="65" charset="-122"/>
              <a:ea typeface="方正粗倩简体" panose="03000509000000000000" pitchFamily="65" charset="-122"/>
            </a:endParaRPr>
          </a:p>
        </p:txBody>
      </p:sp>
      <p:sp>
        <p:nvSpPr>
          <p:cNvPr id="88" name="AutoShape 7"/>
          <p:cNvSpPr>
            <a:spLocks noChangeArrowheads="1"/>
          </p:cNvSpPr>
          <p:nvPr/>
        </p:nvSpPr>
        <p:spPr bwMode="auto">
          <a:xfrm>
            <a:off x="382317" y="1430306"/>
            <a:ext cx="1536700" cy="1077913"/>
          </a:xfrm>
          <a:prstGeom prst="roundRect">
            <a:avLst>
              <a:gd name="adj" fmla="val 16667"/>
            </a:avLst>
          </a:prstGeom>
          <a:solidFill>
            <a:srgbClr val="64B900"/>
          </a:solidFill>
          <a:ln w="9525" algn="ctr">
            <a:noFill/>
            <a:round/>
            <a:headEnd/>
            <a:tailEnd/>
          </a:ln>
          <a:effectLst>
            <a:prstShdw prst="shdw17" dist="17961" dir="2700000">
              <a:srgbClr val="3C6F00"/>
            </a:prstShdw>
          </a:effectLst>
        </p:spPr>
        <p:txBody>
          <a:bodyPr wrap="none" anchor="ctr"/>
          <a:lstStyle/>
          <a:p>
            <a:pPr eaLnBrk="1" hangingPunct="1"/>
            <a:endParaRPr lang="zh-CN" altLang="zh-CN" sz="2000">
              <a:latin typeface="方正粗倩简体" panose="03000509000000000000" pitchFamily="65" charset="-122"/>
              <a:ea typeface="方正粗倩简体" panose="03000509000000000000" pitchFamily="65" charset="-122"/>
            </a:endParaRPr>
          </a:p>
        </p:txBody>
      </p:sp>
      <p:sp>
        <p:nvSpPr>
          <p:cNvPr id="89" name="AutoShape 10"/>
          <p:cNvSpPr>
            <a:spLocks noChangeArrowheads="1"/>
          </p:cNvSpPr>
          <p:nvPr/>
        </p:nvSpPr>
        <p:spPr bwMode="auto">
          <a:xfrm>
            <a:off x="2014264" y="1277906"/>
            <a:ext cx="10130408" cy="1393825"/>
          </a:xfrm>
          <a:prstGeom prst="rightArrow">
            <a:avLst>
              <a:gd name="adj1" fmla="val 78463"/>
              <a:gd name="adj2" fmla="val 42475"/>
            </a:avLst>
          </a:prstGeom>
          <a:solidFill>
            <a:srgbClr val="64B900"/>
          </a:solidFill>
          <a:ln w="9525" algn="ctr">
            <a:noFill/>
            <a:miter lim="800000"/>
            <a:headEnd/>
            <a:tailEnd/>
          </a:ln>
          <a:effectLst>
            <a:prstShdw prst="shdw17" dist="17961" dir="2700000">
              <a:srgbClr val="3C6F00"/>
            </a:prstShdw>
          </a:effectLst>
        </p:spPr>
        <p:txBody>
          <a:bodyPr wrap="none" anchor="ctr"/>
          <a:lstStyle/>
          <a:p>
            <a:pPr eaLnBrk="1" hangingPunct="1"/>
            <a:endParaRPr lang="zh-CN" altLang="zh-CN" sz="2000">
              <a:latin typeface="方正粗倩简体" panose="03000509000000000000" pitchFamily="65" charset="-122"/>
              <a:ea typeface="方正粗倩简体" panose="03000509000000000000" pitchFamily="65" charset="-122"/>
            </a:endParaRPr>
          </a:p>
        </p:txBody>
      </p:sp>
      <p:sp>
        <p:nvSpPr>
          <p:cNvPr id="90" name="Line 31"/>
          <p:cNvSpPr>
            <a:spLocks noChangeShapeType="1"/>
          </p:cNvSpPr>
          <p:nvPr/>
        </p:nvSpPr>
        <p:spPr bwMode="auto">
          <a:xfrm>
            <a:off x="3286381" y="2819368"/>
            <a:ext cx="0" cy="3338512"/>
          </a:xfrm>
          <a:prstGeom prst="line">
            <a:avLst/>
          </a:prstGeom>
          <a:noFill/>
          <a:ln w="38100">
            <a:solidFill>
              <a:srgbClr val="993300"/>
            </a:solidFill>
            <a:prstDash val="sysDot"/>
            <a:round/>
            <a:headEnd/>
            <a:tailEnd/>
          </a:ln>
        </p:spPr>
        <p:txBody>
          <a:bodyPr/>
          <a:lstStyle/>
          <a:p>
            <a:endParaRPr lang="zh-CN" altLang="en-US" sz="2400">
              <a:latin typeface="方正粗倩简体" panose="03000509000000000000" pitchFamily="65" charset="-122"/>
              <a:ea typeface="方正粗倩简体" panose="03000509000000000000" pitchFamily="65" charset="-122"/>
            </a:endParaRPr>
          </a:p>
        </p:txBody>
      </p:sp>
      <p:sp>
        <p:nvSpPr>
          <p:cNvPr id="91" name="Line 32"/>
          <p:cNvSpPr>
            <a:spLocks noChangeShapeType="1"/>
          </p:cNvSpPr>
          <p:nvPr/>
        </p:nvSpPr>
        <p:spPr bwMode="auto">
          <a:xfrm>
            <a:off x="5997831" y="2819368"/>
            <a:ext cx="0" cy="3338512"/>
          </a:xfrm>
          <a:prstGeom prst="line">
            <a:avLst/>
          </a:prstGeom>
          <a:noFill/>
          <a:ln w="38100">
            <a:solidFill>
              <a:srgbClr val="993300"/>
            </a:solidFill>
            <a:prstDash val="sysDot"/>
            <a:round/>
            <a:headEnd/>
            <a:tailEnd/>
          </a:ln>
        </p:spPr>
        <p:txBody>
          <a:bodyPr/>
          <a:lstStyle/>
          <a:p>
            <a:endParaRPr lang="zh-CN" altLang="en-US" sz="2400">
              <a:latin typeface="方正粗倩简体" panose="03000509000000000000" pitchFamily="65" charset="-122"/>
              <a:ea typeface="方正粗倩简体" panose="03000509000000000000" pitchFamily="65" charset="-122"/>
            </a:endParaRPr>
          </a:p>
        </p:txBody>
      </p:sp>
      <p:sp>
        <p:nvSpPr>
          <p:cNvPr id="92" name="Line 33"/>
          <p:cNvSpPr>
            <a:spLocks noChangeShapeType="1"/>
          </p:cNvSpPr>
          <p:nvPr/>
        </p:nvSpPr>
        <p:spPr bwMode="auto">
          <a:xfrm>
            <a:off x="8709281" y="2819368"/>
            <a:ext cx="0" cy="3338512"/>
          </a:xfrm>
          <a:prstGeom prst="line">
            <a:avLst/>
          </a:prstGeom>
          <a:noFill/>
          <a:ln w="38100">
            <a:solidFill>
              <a:srgbClr val="993300"/>
            </a:solidFill>
            <a:prstDash val="sysDot"/>
            <a:round/>
            <a:headEnd/>
            <a:tailEnd/>
          </a:ln>
        </p:spPr>
        <p:txBody>
          <a:bodyPr/>
          <a:lstStyle/>
          <a:p>
            <a:endParaRPr lang="zh-CN" altLang="en-US" sz="2400">
              <a:latin typeface="方正粗倩简体" panose="03000509000000000000" pitchFamily="65" charset="-122"/>
              <a:ea typeface="方正粗倩简体" panose="03000509000000000000" pitchFamily="65" charset="-122"/>
            </a:endParaRPr>
          </a:p>
        </p:txBody>
      </p:sp>
      <p:sp>
        <p:nvSpPr>
          <p:cNvPr id="93" name="AutoShape 39"/>
          <p:cNvSpPr>
            <a:spLocks noChangeArrowheads="1"/>
          </p:cNvSpPr>
          <p:nvPr/>
        </p:nvSpPr>
        <p:spPr bwMode="auto">
          <a:xfrm>
            <a:off x="818348" y="1220755"/>
            <a:ext cx="2326216" cy="1511300"/>
          </a:xfrm>
          <a:prstGeom prst="hexagon">
            <a:avLst>
              <a:gd name="adj" fmla="val 28860"/>
              <a:gd name="vf" fmla="val 115470"/>
            </a:avLst>
          </a:prstGeom>
          <a:solidFill>
            <a:srgbClr val="9CDB2C"/>
          </a:solidFill>
          <a:ln w="9525">
            <a:noFill/>
            <a:miter lim="800000"/>
            <a:headEnd/>
            <a:tailEnd/>
          </a:ln>
          <a:effectLst>
            <a:prstShdw prst="shdw17" dist="17961" dir="2700000">
              <a:srgbClr val="5E831A"/>
            </a:prstShdw>
          </a:effectLst>
        </p:spPr>
        <p:txBody>
          <a:bodyPr wrap="none" anchor="ctr"/>
          <a:lstStyle/>
          <a:p>
            <a:pPr eaLnBrk="1" hangingPunct="1"/>
            <a:endParaRPr lang="zh-CN" altLang="zh-CN" sz="2000">
              <a:latin typeface="方正粗倩简体" panose="03000509000000000000" pitchFamily="65" charset="-122"/>
              <a:ea typeface="方正粗倩简体" panose="03000509000000000000" pitchFamily="65" charset="-122"/>
            </a:endParaRPr>
          </a:p>
        </p:txBody>
      </p:sp>
      <p:sp>
        <p:nvSpPr>
          <p:cNvPr id="94" name="AutoShape 40"/>
          <p:cNvSpPr>
            <a:spLocks noChangeArrowheads="1"/>
          </p:cNvSpPr>
          <p:nvPr/>
        </p:nvSpPr>
        <p:spPr bwMode="auto">
          <a:xfrm>
            <a:off x="1049064" y="1354106"/>
            <a:ext cx="1879600" cy="1217613"/>
          </a:xfrm>
          <a:prstGeom prst="hexagon">
            <a:avLst>
              <a:gd name="adj" fmla="val 28944"/>
              <a:gd name="vf" fmla="val 115470"/>
            </a:avLst>
          </a:prstGeom>
          <a:gradFill rotWithShape="0">
            <a:gsLst>
              <a:gs pos="0">
                <a:srgbClr val="FFFFFF"/>
              </a:gs>
              <a:gs pos="100000">
                <a:srgbClr val="DDDDDD"/>
              </a:gs>
            </a:gsLst>
            <a:lin ang="18900000" scaled="1"/>
          </a:gradFill>
          <a:ln w="19050">
            <a:solidFill>
              <a:srgbClr val="669900"/>
            </a:solidFill>
            <a:prstDash val="sysDot"/>
            <a:miter lim="800000"/>
            <a:headEnd/>
            <a:tailEnd/>
          </a:ln>
        </p:spPr>
        <p:txBody>
          <a:bodyPr wrap="none" anchor="ctr"/>
          <a:lstStyle/>
          <a:p>
            <a:pPr algn="ctr" eaLnBrk="1" hangingPunct="1"/>
            <a:endParaRPr lang="zh-CN" altLang="zh-CN" sz="2800" b="1">
              <a:solidFill>
                <a:srgbClr val="000066"/>
              </a:solidFill>
              <a:latin typeface="方正粗倩简体" panose="03000509000000000000" pitchFamily="65" charset="-122"/>
              <a:ea typeface="方正粗倩简体" panose="03000509000000000000" pitchFamily="65" charset="-122"/>
              <a:cs typeface="HY헤드라인M"/>
            </a:endParaRPr>
          </a:p>
        </p:txBody>
      </p:sp>
      <p:sp>
        <p:nvSpPr>
          <p:cNvPr id="95" name="AutoShape 46"/>
          <p:cNvSpPr>
            <a:spLocks noChangeArrowheads="1"/>
          </p:cNvSpPr>
          <p:nvPr/>
        </p:nvSpPr>
        <p:spPr bwMode="auto">
          <a:xfrm>
            <a:off x="3512866" y="1230281"/>
            <a:ext cx="2326217" cy="1511300"/>
          </a:xfrm>
          <a:prstGeom prst="hexagon">
            <a:avLst>
              <a:gd name="adj" fmla="val 28860"/>
              <a:gd name="vf" fmla="val 115470"/>
            </a:avLst>
          </a:prstGeom>
          <a:solidFill>
            <a:srgbClr val="9CDB2C"/>
          </a:solidFill>
          <a:ln w="9525">
            <a:noFill/>
            <a:miter lim="800000"/>
            <a:headEnd/>
            <a:tailEnd/>
          </a:ln>
          <a:effectLst>
            <a:prstShdw prst="shdw17" dist="17961" dir="2700000">
              <a:srgbClr val="5E831A"/>
            </a:prstShdw>
          </a:effectLst>
        </p:spPr>
        <p:txBody>
          <a:bodyPr wrap="none" anchor="ctr"/>
          <a:lstStyle/>
          <a:p>
            <a:pPr eaLnBrk="1" hangingPunct="1"/>
            <a:endParaRPr lang="zh-CN" altLang="zh-CN" sz="2000">
              <a:latin typeface="方正粗倩简体" panose="03000509000000000000" pitchFamily="65" charset="-122"/>
              <a:ea typeface="方正粗倩简体" panose="03000509000000000000" pitchFamily="65" charset="-122"/>
            </a:endParaRPr>
          </a:p>
        </p:txBody>
      </p:sp>
      <p:sp>
        <p:nvSpPr>
          <p:cNvPr id="96" name="AutoShape 47"/>
          <p:cNvSpPr>
            <a:spLocks noChangeArrowheads="1"/>
          </p:cNvSpPr>
          <p:nvPr/>
        </p:nvSpPr>
        <p:spPr bwMode="auto">
          <a:xfrm>
            <a:off x="3743581" y="1363630"/>
            <a:ext cx="1879600" cy="1217613"/>
          </a:xfrm>
          <a:prstGeom prst="hexagon">
            <a:avLst>
              <a:gd name="adj" fmla="val 28944"/>
              <a:gd name="vf" fmla="val 115470"/>
            </a:avLst>
          </a:prstGeom>
          <a:gradFill rotWithShape="0">
            <a:gsLst>
              <a:gs pos="0">
                <a:srgbClr val="FFFFFF"/>
              </a:gs>
              <a:gs pos="100000">
                <a:srgbClr val="DDDDDD"/>
              </a:gs>
            </a:gsLst>
            <a:lin ang="18900000" scaled="1"/>
          </a:gradFill>
          <a:ln w="19050">
            <a:solidFill>
              <a:srgbClr val="669900"/>
            </a:solidFill>
            <a:prstDash val="sysDot"/>
            <a:miter lim="800000"/>
            <a:headEnd/>
            <a:tailEnd/>
          </a:ln>
        </p:spPr>
        <p:txBody>
          <a:bodyPr wrap="none" anchor="ctr"/>
          <a:lstStyle/>
          <a:p>
            <a:pPr algn="ctr" eaLnBrk="1" hangingPunct="1"/>
            <a:endParaRPr lang="zh-CN" altLang="zh-CN" sz="2800" b="1">
              <a:solidFill>
                <a:srgbClr val="000066"/>
              </a:solidFill>
              <a:latin typeface="方正粗倩简体" panose="03000509000000000000" pitchFamily="65" charset="-122"/>
              <a:ea typeface="方正粗倩简体" panose="03000509000000000000" pitchFamily="65" charset="-122"/>
              <a:cs typeface="HY헤드라인M"/>
            </a:endParaRPr>
          </a:p>
        </p:txBody>
      </p:sp>
      <p:sp>
        <p:nvSpPr>
          <p:cNvPr id="97" name="AutoShape 49"/>
          <p:cNvSpPr>
            <a:spLocks noChangeArrowheads="1"/>
          </p:cNvSpPr>
          <p:nvPr/>
        </p:nvSpPr>
        <p:spPr bwMode="auto">
          <a:xfrm>
            <a:off x="6209500" y="1239805"/>
            <a:ext cx="2326217" cy="1511300"/>
          </a:xfrm>
          <a:prstGeom prst="hexagon">
            <a:avLst>
              <a:gd name="adj" fmla="val 28860"/>
              <a:gd name="vf" fmla="val 115470"/>
            </a:avLst>
          </a:prstGeom>
          <a:solidFill>
            <a:srgbClr val="9CDB2C"/>
          </a:solidFill>
          <a:ln w="9525">
            <a:noFill/>
            <a:miter lim="800000"/>
            <a:headEnd/>
            <a:tailEnd/>
          </a:ln>
          <a:effectLst>
            <a:prstShdw prst="shdw17" dist="17961" dir="2700000">
              <a:srgbClr val="5E831A"/>
            </a:prstShdw>
          </a:effectLst>
        </p:spPr>
        <p:txBody>
          <a:bodyPr wrap="none" anchor="ctr"/>
          <a:lstStyle/>
          <a:p>
            <a:pPr eaLnBrk="1" hangingPunct="1"/>
            <a:endParaRPr lang="zh-CN" altLang="zh-CN" sz="2000">
              <a:latin typeface="方正粗倩简体" panose="03000509000000000000" pitchFamily="65" charset="-122"/>
              <a:ea typeface="方正粗倩简体" panose="03000509000000000000" pitchFamily="65" charset="-122"/>
            </a:endParaRPr>
          </a:p>
        </p:txBody>
      </p:sp>
      <p:sp>
        <p:nvSpPr>
          <p:cNvPr id="98" name="AutoShape 50"/>
          <p:cNvSpPr>
            <a:spLocks noChangeArrowheads="1"/>
          </p:cNvSpPr>
          <p:nvPr/>
        </p:nvSpPr>
        <p:spPr bwMode="auto">
          <a:xfrm>
            <a:off x="6440215" y="1373155"/>
            <a:ext cx="1879600" cy="1217613"/>
          </a:xfrm>
          <a:prstGeom prst="hexagon">
            <a:avLst>
              <a:gd name="adj" fmla="val 28944"/>
              <a:gd name="vf" fmla="val 115470"/>
            </a:avLst>
          </a:prstGeom>
          <a:gradFill rotWithShape="0">
            <a:gsLst>
              <a:gs pos="0">
                <a:srgbClr val="FFFFFF"/>
              </a:gs>
              <a:gs pos="100000">
                <a:srgbClr val="DDDDDD"/>
              </a:gs>
            </a:gsLst>
            <a:lin ang="18900000" scaled="1"/>
          </a:gradFill>
          <a:ln w="19050">
            <a:solidFill>
              <a:srgbClr val="669900"/>
            </a:solidFill>
            <a:prstDash val="sysDot"/>
            <a:miter lim="800000"/>
            <a:headEnd/>
            <a:tailEnd/>
          </a:ln>
        </p:spPr>
        <p:txBody>
          <a:bodyPr wrap="none" anchor="ctr"/>
          <a:lstStyle/>
          <a:p>
            <a:pPr algn="ctr" eaLnBrk="1" hangingPunct="1"/>
            <a:endParaRPr lang="zh-CN" altLang="zh-CN" sz="2800" b="1">
              <a:solidFill>
                <a:srgbClr val="000066"/>
              </a:solidFill>
              <a:latin typeface="方正粗倩简体" panose="03000509000000000000" pitchFamily="65" charset="-122"/>
              <a:ea typeface="方正粗倩简体" panose="03000509000000000000" pitchFamily="65" charset="-122"/>
              <a:cs typeface="HY헤드라인M"/>
            </a:endParaRPr>
          </a:p>
        </p:txBody>
      </p:sp>
      <p:sp>
        <p:nvSpPr>
          <p:cNvPr id="99" name="AutoShape 52"/>
          <p:cNvSpPr>
            <a:spLocks noChangeArrowheads="1"/>
          </p:cNvSpPr>
          <p:nvPr/>
        </p:nvSpPr>
        <p:spPr bwMode="auto">
          <a:xfrm>
            <a:off x="8906133" y="1249330"/>
            <a:ext cx="2326217" cy="1511300"/>
          </a:xfrm>
          <a:prstGeom prst="hexagon">
            <a:avLst>
              <a:gd name="adj" fmla="val 28860"/>
              <a:gd name="vf" fmla="val 115470"/>
            </a:avLst>
          </a:prstGeom>
          <a:solidFill>
            <a:srgbClr val="9CDB2C"/>
          </a:solidFill>
          <a:ln w="9525">
            <a:noFill/>
            <a:miter lim="800000"/>
            <a:headEnd/>
            <a:tailEnd/>
          </a:ln>
          <a:effectLst>
            <a:prstShdw prst="shdw17" dist="17961" dir="2700000">
              <a:srgbClr val="5E831A"/>
            </a:prstShdw>
          </a:effectLst>
        </p:spPr>
        <p:txBody>
          <a:bodyPr wrap="none" anchor="ctr"/>
          <a:lstStyle/>
          <a:p>
            <a:pPr eaLnBrk="1" hangingPunct="1"/>
            <a:endParaRPr lang="zh-CN" altLang="zh-CN" sz="2000">
              <a:latin typeface="方正粗倩简体" panose="03000509000000000000" pitchFamily="65" charset="-122"/>
              <a:ea typeface="方正粗倩简体" panose="03000509000000000000" pitchFamily="65" charset="-122"/>
            </a:endParaRPr>
          </a:p>
        </p:txBody>
      </p:sp>
      <p:sp>
        <p:nvSpPr>
          <p:cNvPr id="100" name="AutoShape 53"/>
          <p:cNvSpPr>
            <a:spLocks noChangeArrowheads="1"/>
          </p:cNvSpPr>
          <p:nvPr/>
        </p:nvSpPr>
        <p:spPr bwMode="auto">
          <a:xfrm>
            <a:off x="9136848" y="1382680"/>
            <a:ext cx="1879600" cy="1217613"/>
          </a:xfrm>
          <a:prstGeom prst="hexagon">
            <a:avLst>
              <a:gd name="adj" fmla="val 28944"/>
              <a:gd name="vf" fmla="val 115470"/>
            </a:avLst>
          </a:prstGeom>
          <a:gradFill rotWithShape="0">
            <a:gsLst>
              <a:gs pos="0">
                <a:srgbClr val="FFFFFF"/>
              </a:gs>
              <a:gs pos="100000">
                <a:srgbClr val="DDDDDD"/>
              </a:gs>
            </a:gsLst>
            <a:lin ang="18900000" scaled="1"/>
          </a:gradFill>
          <a:ln w="19050">
            <a:solidFill>
              <a:srgbClr val="669900"/>
            </a:solidFill>
            <a:prstDash val="sysDot"/>
            <a:miter lim="800000"/>
            <a:headEnd/>
            <a:tailEnd/>
          </a:ln>
        </p:spPr>
        <p:txBody>
          <a:bodyPr wrap="none" anchor="ctr"/>
          <a:lstStyle/>
          <a:p>
            <a:pPr algn="ctr" eaLnBrk="1" hangingPunct="1"/>
            <a:endParaRPr lang="zh-CN" altLang="zh-CN" sz="2800" b="1">
              <a:solidFill>
                <a:srgbClr val="000066"/>
              </a:solidFill>
              <a:latin typeface="方正粗倩简体" panose="03000509000000000000" pitchFamily="65" charset="-122"/>
              <a:ea typeface="方正粗倩简体" panose="03000509000000000000" pitchFamily="65" charset="-122"/>
              <a:cs typeface="HY헤드라인M"/>
            </a:endParaRPr>
          </a:p>
        </p:txBody>
      </p:sp>
      <p:sp>
        <p:nvSpPr>
          <p:cNvPr id="101" name="AutoShape 59"/>
          <p:cNvSpPr>
            <a:spLocks noChangeArrowheads="1"/>
          </p:cNvSpPr>
          <p:nvPr/>
        </p:nvSpPr>
        <p:spPr bwMode="auto">
          <a:xfrm>
            <a:off x="746383" y="2982879"/>
            <a:ext cx="2400300" cy="500067"/>
          </a:xfrm>
          <a:prstGeom prst="roundRect">
            <a:avLst>
              <a:gd name="adj" fmla="val 11111"/>
            </a:avLst>
          </a:prstGeom>
          <a:solidFill>
            <a:srgbClr val="FFFFFF"/>
          </a:solidFill>
          <a:ln w="9525">
            <a:solidFill>
              <a:srgbClr val="FFCC00"/>
            </a:solidFill>
            <a:round/>
            <a:headEnd/>
            <a:tailEnd/>
          </a:ln>
          <a:effectLst>
            <a:outerShdw dist="35921" dir="2700000" algn="ctr" rotWithShape="0">
              <a:schemeClr val="bg2"/>
            </a:outerShdw>
          </a:effectLst>
        </p:spPr>
        <p:txBody>
          <a:bodyPr wrap="none" anchor="ctr"/>
          <a:lstStyle/>
          <a:p>
            <a:pPr algn="ctr" eaLnBrk="1" hangingPunct="1"/>
            <a:endParaRPr lang="zh-CN" altLang="zh-CN" sz="2667" dirty="0">
              <a:solidFill>
                <a:srgbClr val="993300"/>
              </a:solidFill>
              <a:latin typeface="方正粗倩简体" panose="03000509000000000000" pitchFamily="65" charset="-122"/>
              <a:ea typeface="方正粗倩简体" panose="03000509000000000000" pitchFamily="65" charset="-122"/>
              <a:cs typeface="HY헤드라인M"/>
            </a:endParaRPr>
          </a:p>
        </p:txBody>
      </p:sp>
      <p:sp>
        <p:nvSpPr>
          <p:cNvPr id="102" name="AutoShape 60"/>
          <p:cNvSpPr>
            <a:spLocks noChangeArrowheads="1"/>
          </p:cNvSpPr>
          <p:nvPr/>
        </p:nvSpPr>
        <p:spPr bwMode="auto">
          <a:xfrm>
            <a:off x="3447250" y="2982879"/>
            <a:ext cx="2400300" cy="500067"/>
          </a:xfrm>
          <a:prstGeom prst="roundRect">
            <a:avLst>
              <a:gd name="adj" fmla="val 11111"/>
            </a:avLst>
          </a:prstGeom>
          <a:solidFill>
            <a:srgbClr val="FFFFFF"/>
          </a:solidFill>
          <a:ln w="9525">
            <a:solidFill>
              <a:srgbClr val="FFCC00"/>
            </a:solidFill>
            <a:round/>
            <a:headEnd/>
            <a:tailEnd/>
          </a:ln>
          <a:effectLst>
            <a:outerShdw dist="35921" dir="2700000" algn="ctr" rotWithShape="0">
              <a:schemeClr val="bg2"/>
            </a:outerShdw>
          </a:effectLst>
        </p:spPr>
        <p:txBody>
          <a:bodyPr wrap="none" anchor="ctr"/>
          <a:lstStyle/>
          <a:p>
            <a:pPr algn="ctr" eaLnBrk="1" hangingPunct="1"/>
            <a:endParaRPr lang="zh-CN" altLang="zh-CN" sz="2667" dirty="0">
              <a:solidFill>
                <a:srgbClr val="993300"/>
              </a:solidFill>
              <a:latin typeface="方正粗倩简体" panose="03000509000000000000" pitchFamily="65" charset="-122"/>
              <a:ea typeface="方正粗倩简体" panose="03000509000000000000" pitchFamily="65" charset="-122"/>
              <a:cs typeface="HY헤드라인M"/>
            </a:endParaRPr>
          </a:p>
        </p:txBody>
      </p:sp>
      <p:sp>
        <p:nvSpPr>
          <p:cNvPr id="103" name="AutoShape 61"/>
          <p:cNvSpPr>
            <a:spLocks noChangeArrowheads="1"/>
          </p:cNvSpPr>
          <p:nvPr/>
        </p:nvSpPr>
        <p:spPr bwMode="auto">
          <a:xfrm>
            <a:off x="6150233" y="2982880"/>
            <a:ext cx="2400300" cy="500065"/>
          </a:xfrm>
          <a:prstGeom prst="roundRect">
            <a:avLst>
              <a:gd name="adj" fmla="val 11111"/>
            </a:avLst>
          </a:prstGeom>
          <a:solidFill>
            <a:srgbClr val="FFFFFF"/>
          </a:solidFill>
          <a:ln w="9525">
            <a:solidFill>
              <a:srgbClr val="FFCC00"/>
            </a:solidFill>
            <a:round/>
            <a:headEnd/>
            <a:tailEnd/>
          </a:ln>
          <a:effectLst>
            <a:outerShdw dist="35921" dir="2700000" algn="ctr" rotWithShape="0">
              <a:schemeClr val="bg2"/>
            </a:outerShdw>
          </a:effectLst>
        </p:spPr>
        <p:txBody>
          <a:bodyPr wrap="none" anchor="ctr"/>
          <a:lstStyle/>
          <a:p>
            <a:pPr algn="ctr" eaLnBrk="1" hangingPunct="1"/>
            <a:endParaRPr lang="zh-CN" altLang="zh-CN" sz="2667">
              <a:solidFill>
                <a:srgbClr val="993300"/>
              </a:solidFill>
              <a:latin typeface="方正粗倩简体" panose="03000509000000000000" pitchFamily="65" charset="-122"/>
              <a:ea typeface="方正粗倩简体" panose="03000509000000000000" pitchFamily="65" charset="-122"/>
              <a:cs typeface="HY헤드라인M"/>
            </a:endParaRPr>
          </a:p>
        </p:txBody>
      </p:sp>
      <p:sp>
        <p:nvSpPr>
          <p:cNvPr id="104" name="AutoShape 62"/>
          <p:cNvSpPr>
            <a:spLocks noChangeArrowheads="1"/>
          </p:cNvSpPr>
          <p:nvPr/>
        </p:nvSpPr>
        <p:spPr bwMode="auto">
          <a:xfrm>
            <a:off x="8835019" y="2982877"/>
            <a:ext cx="2400300" cy="500067"/>
          </a:xfrm>
          <a:prstGeom prst="roundRect">
            <a:avLst>
              <a:gd name="adj" fmla="val 11111"/>
            </a:avLst>
          </a:prstGeom>
          <a:solidFill>
            <a:srgbClr val="FFFFFF"/>
          </a:solidFill>
          <a:ln w="9525">
            <a:solidFill>
              <a:srgbClr val="FFCC00"/>
            </a:solidFill>
            <a:round/>
            <a:headEnd/>
            <a:tailEnd/>
          </a:ln>
          <a:effectLst>
            <a:outerShdw dist="35921" dir="2700000" algn="ctr" rotWithShape="0">
              <a:schemeClr val="bg2"/>
            </a:outerShdw>
          </a:effectLst>
        </p:spPr>
        <p:txBody>
          <a:bodyPr wrap="none" anchor="ctr"/>
          <a:lstStyle/>
          <a:p>
            <a:pPr algn="ctr" eaLnBrk="1" hangingPunct="1"/>
            <a:endParaRPr lang="zh-CN" altLang="zh-CN" sz="2667" b="1">
              <a:solidFill>
                <a:srgbClr val="993300"/>
              </a:solidFill>
              <a:latin typeface="方正粗倩简体" panose="03000509000000000000" pitchFamily="65" charset="-122"/>
              <a:ea typeface="方正粗倩简体" panose="03000509000000000000" pitchFamily="65" charset="-122"/>
              <a:cs typeface="HY헤드라인M"/>
            </a:endParaRPr>
          </a:p>
        </p:txBody>
      </p:sp>
      <p:sp>
        <p:nvSpPr>
          <p:cNvPr id="105" name="Rectangle 64"/>
          <p:cNvSpPr>
            <a:spLocks noChangeArrowheads="1"/>
          </p:cNvSpPr>
          <p:nvPr/>
        </p:nvSpPr>
        <p:spPr bwMode="auto">
          <a:xfrm>
            <a:off x="720981" y="3844894"/>
            <a:ext cx="2446867" cy="2232025"/>
          </a:xfrm>
          <a:prstGeom prst="rect">
            <a:avLst/>
          </a:prstGeom>
          <a:noFill/>
          <a:ln w="9525">
            <a:noFill/>
            <a:miter lim="800000"/>
            <a:headEnd/>
            <a:tailEnd/>
          </a:ln>
        </p:spPr>
        <p:txBody>
          <a:bodyPr wrap="none" anchor="ctr"/>
          <a:lstStyle/>
          <a:p>
            <a:pPr eaLnBrk="1" hangingPunct="1"/>
            <a:endParaRPr lang="ko-KR" altLang="en-US" sz="1600" dirty="0">
              <a:solidFill>
                <a:srgbClr val="000066"/>
              </a:solidFill>
              <a:latin typeface="方正粗倩简体" panose="03000509000000000000" pitchFamily="65" charset="-122"/>
              <a:ea typeface="HY헤드라인M"/>
              <a:cs typeface="HY헤드라인M"/>
            </a:endParaRPr>
          </a:p>
        </p:txBody>
      </p:sp>
      <p:sp>
        <p:nvSpPr>
          <p:cNvPr id="106" name="Rectangle 68"/>
          <p:cNvSpPr>
            <a:spLocks noChangeArrowheads="1"/>
          </p:cNvSpPr>
          <p:nvPr/>
        </p:nvSpPr>
        <p:spPr bwMode="auto">
          <a:xfrm>
            <a:off x="1400431" y="1638269"/>
            <a:ext cx="1145117" cy="642937"/>
          </a:xfrm>
          <a:prstGeom prst="rect">
            <a:avLst/>
          </a:prstGeom>
          <a:noFill/>
          <a:ln w="9525">
            <a:noFill/>
            <a:miter lim="800000"/>
            <a:headEnd/>
            <a:tailEnd/>
          </a:ln>
        </p:spPr>
        <p:txBody>
          <a:bodyPr wrap="none" anchor="ctr"/>
          <a:lstStyle/>
          <a:p>
            <a:pPr algn="ctr">
              <a:lnSpc>
                <a:spcPct val="110000"/>
              </a:lnSpc>
            </a:pPr>
            <a:r>
              <a:rPr lang="zh-CN" altLang="en-US" sz="2800" dirty="0">
                <a:latin typeface="方正粗倩简体" panose="03000509000000000000" pitchFamily="65" charset="-122"/>
                <a:ea typeface="方正粗倩简体" panose="03000509000000000000" pitchFamily="65" charset="-122"/>
                <a:cs typeface="HY헤드라인M"/>
              </a:rPr>
              <a:t>建设</a:t>
            </a:r>
            <a:endParaRPr lang="en-US" altLang="zh-CN" sz="2800" dirty="0">
              <a:latin typeface="方正粗倩简体" panose="03000509000000000000" pitchFamily="65" charset="-122"/>
              <a:ea typeface="方正粗倩简体" panose="03000509000000000000" pitchFamily="65" charset="-122"/>
              <a:cs typeface="HY헤드라인M"/>
            </a:endParaRPr>
          </a:p>
          <a:p>
            <a:pPr algn="ctr">
              <a:lnSpc>
                <a:spcPct val="110000"/>
              </a:lnSpc>
            </a:pPr>
            <a:r>
              <a:rPr lang="zh-CN" altLang="en-US" sz="2800" dirty="0">
                <a:latin typeface="方正粗倩简体" panose="03000509000000000000" pitchFamily="65" charset="-122"/>
                <a:ea typeface="方正粗倩简体" panose="03000509000000000000" pitchFamily="65" charset="-122"/>
                <a:cs typeface="HY헤드라인M"/>
              </a:rPr>
              <a:t>费用</a:t>
            </a:r>
            <a:endParaRPr lang="ko-KR" altLang="ko-KR" sz="2800" dirty="0">
              <a:latin typeface="方正粗倩简体" panose="03000509000000000000" pitchFamily="65" charset="-122"/>
              <a:ea typeface="HY헤드라인M"/>
              <a:cs typeface="HY헤드라인M"/>
            </a:endParaRPr>
          </a:p>
        </p:txBody>
      </p:sp>
      <p:sp>
        <p:nvSpPr>
          <p:cNvPr id="107" name="Rectangle 69"/>
          <p:cNvSpPr>
            <a:spLocks noChangeArrowheads="1"/>
          </p:cNvSpPr>
          <p:nvPr/>
        </p:nvSpPr>
        <p:spPr bwMode="auto">
          <a:xfrm>
            <a:off x="4097066" y="1638269"/>
            <a:ext cx="1147233" cy="642937"/>
          </a:xfrm>
          <a:prstGeom prst="rect">
            <a:avLst/>
          </a:prstGeom>
          <a:noFill/>
          <a:ln w="9525">
            <a:noFill/>
            <a:miter lim="800000"/>
            <a:headEnd/>
            <a:tailEnd/>
          </a:ln>
        </p:spPr>
        <p:txBody>
          <a:bodyPr wrap="none" anchor="ctr"/>
          <a:lstStyle/>
          <a:p>
            <a:pPr algn="ctr" eaLnBrk="1" hangingPunct="1">
              <a:lnSpc>
                <a:spcPct val="110000"/>
              </a:lnSpc>
            </a:pPr>
            <a:r>
              <a:rPr lang="zh-CN" altLang="en-US" sz="2800" dirty="0">
                <a:latin typeface="方正粗倩简体" panose="03000509000000000000" pitchFamily="65" charset="-122"/>
                <a:ea typeface="方正粗倩简体" panose="03000509000000000000" pitchFamily="65" charset="-122"/>
                <a:cs typeface="HY헤드라인M"/>
              </a:rPr>
              <a:t>维护</a:t>
            </a:r>
            <a:endParaRPr lang="en-US" altLang="zh-CN" sz="2800" dirty="0">
              <a:latin typeface="方正粗倩简体" panose="03000509000000000000" pitchFamily="65" charset="-122"/>
              <a:ea typeface="方正粗倩简体" panose="03000509000000000000" pitchFamily="65" charset="-122"/>
              <a:cs typeface="HY헤드라인M"/>
            </a:endParaRPr>
          </a:p>
          <a:p>
            <a:pPr algn="ctr" eaLnBrk="1" hangingPunct="1">
              <a:lnSpc>
                <a:spcPct val="110000"/>
              </a:lnSpc>
            </a:pPr>
            <a:r>
              <a:rPr lang="zh-CN" altLang="en-US" sz="2800" dirty="0">
                <a:latin typeface="方正粗倩简体" panose="03000509000000000000" pitchFamily="65" charset="-122"/>
                <a:ea typeface="方正粗倩简体" panose="03000509000000000000" pitchFamily="65" charset="-122"/>
                <a:cs typeface="HY헤드라인M"/>
              </a:rPr>
              <a:t>费用</a:t>
            </a:r>
            <a:endParaRPr lang="ko-KR" altLang="ko-KR" sz="2800" dirty="0">
              <a:latin typeface="方正粗倩简体" panose="03000509000000000000" pitchFamily="65" charset="-122"/>
              <a:ea typeface="微软雅黑" pitchFamily="34" charset="-122"/>
              <a:cs typeface="HY헤드라인M"/>
            </a:endParaRPr>
          </a:p>
        </p:txBody>
      </p:sp>
      <p:sp>
        <p:nvSpPr>
          <p:cNvPr id="108" name="Rectangle 70"/>
          <p:cNvSpPr>
            <a:spLocks noChangeArrowheads="1"/>
          </p:cNvSpPr>
          <p:nvPr/>
        </p:nvSpPr>
        <p:spPr bwMode="auto">
          <a:xfrm>
            <a:off x="6795817" y="1638269"/>
            <a:ext cx="1147233" cy="642937"/>
          </a:xfrm>
          <a:prstGeom prst="rect">
            <a:avLst/>
          </a:prstGeom>
          <a:noFill/>
          <a:ln w="9525">
            <a:noFill/>
            <a:miter lim="800000"/>
            <a:headEnd/>
            <a:tailEnd/>
          </a:ln>
        </p:spPr>
        <p:txBody>
          <a:bodyPr wrap="none" anchor="ctr"/>
          <a:lstStyle/>
          <a:p>
            <a:pPr algn="ctr" eaLnBrk="1" hangingPunct="1">
              <a:lnSpc>
                <a:spcPct val="110000"/>
              </a:lnSpc>
            </a:pPr>
            <a:r>
              <a:rPr lang="zh-CN" altLang="en-US" sz="2800" dirty="0">
                <a:latin typeface="方正粗倩简体" panose="03000509000000000000" pitchFamily="65" charset="-122"/>
                <a:ea typeface="方正粗倩简体" panose="03000509000000000000" pitchFamily="65" charset="-122"/>
                <a:cs typeface="HY헤드라인M"/>
              </a:rPr>
              <a:t>数据</a:t>
            </a:r>
            <a:endParaRPr lang="en-US" altLang="zh-CN" sz="2800" dirty="0">
              <a:latin typeface="方正粗倩简体" panose="03000509000000000000" pitchFamily="65" charset="-122"/>
              <a:ea typeface="方正粗倩简体" panose="03000509000000000000" pitchFamily="65" charset="-122"/>
              <a:cs typeface="HY헤드라인M"/>
            </a:endParaRPr>
          </a:p>
          <a:p>
            <a:pPr algn="ctr" eaLnBrk="1" hangingPunct="1">
              <a:lnSpc>
                <a:spcPct val="110000"/>
              </a:lnSpc>
            </a:pPr>
            <a:r>
              <a:rPr lang="zh-CN" altLang="en-US" sz="2800" dirty="0">
                <a:latin typeface="方正粗倩简体" panose="03000509000000000000" pitchFamily="65" charset="-122"/>
                <a:ea typeface="方正粗倩简体" panose="03000509000000000000" pitchFamily="65" charset="-122"/>
                <a:cs typeface="HY헤드라인M"/>
              </a:rPr>
              <a:t>服务费</a:t>
            </a:r>
            <a:endParaRPr lang="ko-KR" altLang="ko-KR" sz="2800" dirty="0">
              <a:latin typeface="方正粗倩简体" panose="03000509000000000000" pitchFamily="65" charset="-122"/>
              <a:ea typeface="微软雅黑" pitchFamily="34" charset="-122"/>
              <a:cs typeface="HY헤드라인M"/>
            </a:endParaRPr>
          </a:p>
        </p:txBody>
      </p:sp>
      <p:sp>
        <p:nvSpPr>
          <p:cNvPr id="109" name="Rectangle 71"/>
          <p:cNvSpPr>
            <a:spLocks noChangeArrowheads="1"/>
          </p:cNvSpPr>
          <p:nvPr/>
        </p:nvSpPr>
        <p:spPr bwMode="auto">
          <a:xfrm>
            <a:off x="9494566" y="1638269"/>
            <a:ext cx="1147233" cy="642937"/>
          </a:xfrm>
          <a:prstGeom prst="rect">
            <a:avLst/>
          </a:prstGeom>
          <a:noFill/>
          <a:ln w="9525">
            <a:noFill/>
            <a:miter lim="800000"/>
            <a:headEnd/>
            <a:tailEnd/>
          </a:ln>
        </p:spPr>
        <p:txBody>
          <a:bodyPr wrap="none" anchor="ctr"/>
          <a:lstStyle/>
          <a:p>
            <a:pPr algn="ctr" eaLnBrk="1" hangingPunct="1">
              <a:lnSpc>
                <a:spcPct val="110000"/>
              </a:lnSpc>
            </a:pPr>
            <a:r>
              <a:rPr lang="zh-CN" altLang="en-US" sz="2800" dirty="0">
                <a:latin typeface="方正粗倩简体" panose="03000509000000000000" pitchFamily="65" charset="-122"/>
                <a:ea typeface="方正粗倩简体" panose="03000509000000000000" pitchFamily="65" charset="-122"/>
                <a:cs typeface="HY헤드라인M"/>
              </a:rPr>
              <a:t>定制</a:t>
            </a:r>
            <a:endParaRPr lang="en-US" altLang="zh-CN" sz="2800" dirty="0">
              <a:latin typeface="方正粗倩简体" panose="03000509000000000000" pitchFamily="65" charset="-122"/>
              <a:ea typeface="方正粗倩简体" panose="03000509000000000000" pitchFamily="65" charset="-122"/>
              <a:cs typeface="HY헤드라인M"/>
            </a:endParaRPr>
          </a:p>
          <a:p>
            <a:pPr algn="ctr" eaLnBrk="1" hangingPunct="1">
              <a:lnSpc>
                <a:spcPct val="110000"/>
              </a:lnSpc>
            </a:pPr>
            <a:r>
              <a:rPr lang="zh-CN" altLang="en-US" sz="2800" dirty="0">
                <a:latin typeface="方正粗倩简体" panose="03000509000000000000" pitchFamily="65" charset="-122"/>
                <a:ea typeface="方正粗倩简体" panose="03000509000000000000" pitchFamily="65" charset="-122"/>
                <a:cs typeface="HY헤드라인M"/>
              </a:rPr>
              <a:t>开发费</a:t>
            </a:r>
            <a:endParaRPr lang="ko-KR" altLang="ko-KR" sz="2800" dirty="0">
              <a:latin typeface="方正粗倩简体" panose="03000509000000000000" pitchFamily="65" charset="-122"/>
              <a:ea typeface="微软雅黑" pitchFamily="34" charset="-122"/>
              <a:cs typeface="HY헤드라인M"/>
            </a:endParaRPr>
          </a:p>
        </p:txBody>
      </p:sp>
      <p:sp>
        <p:nvSpPr>
          <p:cNvPr id="110" name="Rectangle 72"/>
          <p:cNvSpPr>
            <a:spLocks noChangeArrowheads="1"/>
          </p:cNvSpPr>
          <p:nvPr/>
        </p:nvSpPr>
        <p:spPr bwMode="auto">
          <a:xfrm>
            <a:off x="809845" y="2982879"/>
            <a:ext cx="2112433" cy="487363"/>
          </a:xfrm>
          <a:prstGeom prst="rect">
            <a:avLst/>
          </a:prstGeom>
          <a:noFill/>
          <a:ln w="9525">
            <a:noFill/>
            <a:miter lim="800000"/>
            <a:headEnd/>
            <a:tailEnd/>
          </a:ln>
        </p:spPr>
        <p:txBody>
          <a:bodyPr wrap="none" anchor="ctr"/>
          <a:lstStyle/>
          <a:p>
            <a:pPr algn="ctr" eaLnBrk="1" hangingPunct="1"/>
            <a:r>
              <a:rPr lang="zh-CN" altLang="en-US" sz="2133" dirty="0">
                <a:latin typeface="方正粗倩简体" panose="03000509000000000000" pitchFamily="65" charset="-122"/>
                <a:ea typeface="方正粗倩简体" panose="03000509000000000000" pitchFamily="65" charset="-122"/>
                <a:cs typeface="HY헤드라인M"/>
              </a:rPr>
              <a:t>一次性费用</a:t>
            </a:r>
            <a:endParaRPr lang="ko-KR" altLang="en-US" sz="2133" dirty="0">
              <a:latin typeface="方正粗倩简体" panose="03000509000000000000" pitchFamily="65" charset="-122"/>
              <a:ea typeface="HY헤드라인M"/>
              <a:cs typeface="HY헤드라인M"/>
            </a:endParaRPr>
          </a:p>
        </p:txBody>
      </p:sp>
      <p:sp>
        <p:nvSpPr>
          <p:cNvPr id="111" name="Rectangle 73"/>
          <p:cNvSpPr>
            <a:spLocks noChangeArrowheads="1"/>
          </p:cNvSpPr>
          <p:nvPr/>
        </p:nvSpPr>
        <p:spPr bwMode="auto">
          <a:xfrm>
            <a:off x="3572113" y="2982879"/>
            <a:ext cx="2112433" cy="487363"/>
          </a:xfrm>
          <a:prstGeom prst="rect">
            <a:avLst/>
          </a:prstGeom>
          <a:noFill/>
          <a:ln w="9525">
            <a:noFill/>
            <a:miter lim="800000"/>
            <a:headEnd/>
            <a:tailEnd/>
          </a:ln>
        </p:spPr>
        <p:txBody>
          <a:bodyPr wrap="none" anchor="ctr"/>
          <a:lstStyle/>
          <a:p>
            <a:pPr algn="ctr"/>
            <a:r>
              <a:rPr lang="zh-CN" altLang="en-US" sz="2133" dirty="0">
                <a:latin typeface="方正粗倩简体" panose="03000509000000000000" pitchFamily="65" charset="-122"/>
                <a:ea typeface="方正粗倩简体" panose="03000509000000000000" pitchFamily="65" charset="-122"/>
                <a:cs typeface="HY헤드라인M"/>
              </a:rPr>
              <a:t>按年收费</a:t>
            </a:r>
            <a:endParaRPr lang="ko-KR" altLang="en-US" sz="2133" dirty="0">
              <a:latin typeface="方正粗倩简体" panose="03000509000000000000" pitchFamily="65" charset="-122"/>
              <a:ea typeface="微软雅黑" pitchFamily="34" charset="-122"/>
              <a:cs typeface="HY헤드라인M"/>
            </a:endParaRPr>
          </a:p>
        </p:txBody>
      </p:sp>
      <p:sp>
        <p:nvSpPr>
          <p:cNvPr id="112" name="Rectangle 74"/>
          <p:cNvSpPr>
            <a:spLocks noChangeArrowheads="1"/>
          </p:cNvSpPr>
          <p:nvPr/>
        </p:nvSpPr>
        <p:spPr bwMode="auto">
          <a:xfrm>
            <a:off x="6334384" y="2982879"/>
            <a:ext cx="2112433" cy="487363"/>
          </a:xfrm>
          <a:prstGeom prst="rect">
            <a:avLst/>
          </a:prstGeom>
          <a:noFill/>
          <a:ln w="9525">
            <a:noFill/>
            <a:miter lim="800000"/>
            <a:headEnd/>
            <a:tailEnd/>
          </a:ln>
        </p:spPr>
        <p:txBody>
          <a:bodyPr wrap="none" anchor="ctr"/>
          <a:lstStyle/>
          <a:p>
            <a:pPr algn="ctr"/>
            <a:r>
              <a:rPr lang="zh-CN" altLang="en-US" sz="2133" dirty="0">
                <a:latin typeface="方正粗倩简体" panose="03000509000000000000" pitchFamily="65" charset="-122"/>
                <a:ea typeface="方正粗倩简体" panose="03000509000000000000" pitchFamily="65" charset="-122"/>
                <a:cs typeface="HY헤드라인M"/>
              </a:rPr>
              <a:t>按年收费</a:t>
            </a:r>
            <a:endParaRPr lang="ko-KR" altLang="en-US" sz="2133" dirty="0">
              <a:latin typeface="方正粗倩简体" panose="03000509000000000000" pitchFamily="65" charset="-122"/>
              <a:ea typeface="微软雅黑" pitchFamily="34" charset="-122"/>
              <a:cs typeface="HY헤드라인M"/>
            </a:endParaRPr>
          </a:p>
        </p:txBody>
      </p:sp>
      <p:sp>
        <p:nvSpPr>
          <p:cNvPr id="113" name="Rectangle 75"/>
          <p:cNvSpPr>
            <a:spLocks noChangeArrowheads="1"/>
          </p:cNvSpPr>
          <p:nvPr/>
        </p:nvSpPr>
        <p:spPr bwMode="auto">
          <a:xfrm>
            <a:off x="9001402" y="2982879"/>
            <a:ext cx="2112433" cy="487363"/>
          </a:xfrm>
          <a:prstGeom prst="rect">
            <a:avLst/>
          </a:prstGeom>
          <a:noFill/>
          <a:ln w="9525">
            <a:noFill/>
            <a:miter lim="800000"/>
            <a:headEnd/>
            <a:tailEnd/>
          </a:ln>
        </p:spPr>
        <p:txBody>
          <a:bodyPr wrap="none" anchor="ctr"/>
          <a:lstStyle/>
          <a:p>
            <a:pPr algn="ctr"/>
            <a:r>
              <a:rPr lang="zh-CN" altLang="en-US" sz="2133" dirty="0">
                <a:latin typeface="方正粗倩简体" panose="03000509000000000000" pitchFamily="65" charset="-122"/>
                <a:ea typeface="方正粗倩简体" panose="03000509000000000000" pitchFamily="65" charset="-122"/>
                <a:cs typeface="HY헤드라인M"/>
              </a:rPr>
              <a:t>按实际开发量</a:t>
            </a:r>
            <a:endParaRPr lang="ko-KR" altLang="en-US" sz="2133" dirty="0">
              <a:latin typeface="方正粗倩简体" panose="03000509000000000000" pitchFamily="65" charset="-122"/>
              <a:ea typeface="微软雅黑" pitchFamily="34" charset="-122"/>
              <a:cs typeface="HY헤드라인M"/>
            </a:endParaRPr>
          </a:p>
        </p:txBody>
      </p:sp>
      <p:sp>
        <p:nvSpPr>
          <p:cNvPr id="114" name="TextBox 36"/>
          <p:cNvSpPr txBox="1"/>
          <p:nvPr/>
        </p:nvSpPr>
        <p:spPr>
          <a:xfrm>
            <a:off x="809843" y="3568948"/>
            <a:ext cx="2190765" cy="2308324"/>
          </a:xfrm>
          <a:prstGeom prst="rect">
            <a:avLst/>
          </a:prstGeom>
          <a:noFill/>
        </p:spPr>
        <p:txBody>
          <a:bodyPr wrap="square" rtlCol="0">
            <a:spAutoFit/>
          </a:bodyPr>
          <a:lstStyle/>
          <a:p>
            <a:r>
              <a:rPr lang="zh-CN" altLang="en-US" sz="1600" dirty="0">
                <a:latin typeface="方正粗倩简体" panose="03000509000000000000" pitchFamily="65" charset="-122"/>
                <a:ea typeface="方正粗倩简体" panose="03000509000000000000" pitchFamily="65" charset="-122"/>
              </a:rPr>
              <a:t>建设费用包括</a:t>
            </a:r>
            <a:r>
              <a:rPr lang="zh-CN" altLang="en-US" sz="1600" dirty="0">
                <a:solidFill>
                  <a:srgbClr val="FF0000"/>
                </a:solidFill>
                <a:latin typeface="方正粗倩简体" panose="03000509000000000000" pitchFamily="65" charset="-122"/>
                <a:ea typeface="方正粗倩简体" panose="03000509000000000000" pitchFamily="65" charset="-122"/>
              </a:rPr>
              <a:t>软件费用、硬件费用</a:t>
            </a:r>
            <a:r>
              <a:rPr lang="zh-CN" altLang="en-US" sz="1600" dirty="0">
                <a:latin typeface="方正粗倩简体" panose="03000509000000000000" pitchFamily="65" charset="-122"/>
                <a:ea typeface="方正粗倩简体" panose="03000509000000000000" pitchFamily="65" charset="-122"/>
              </a:rPr>
              <a:t>以及</a:t>
            </a:r>
            <a:r>
              <a:rPr lang="zh-CN" altLang="en-US" sz="1600" dirty="0">
                <a:solidFill>
                  <a:srgbClr val="FF0000"/>
                </a:solidFill>
                <a:latin typeface="方正粗倩简体" panose="03000509000000000000" pitchFamily="65" charset="-122"/>
                <a:ea typeface="方正粗倩简体" panose="03000509000000000000" pitchFamily="65" charset="-122"/>
              </a:rPr>
              <a:t>集成费用</a:t>
            </a:r>
            <a:r>
              <a:rPr lang="zh-CN" altLang="en-US" sz="1600" b="1" dirty="0">
                <a:latin typeface="方正粗倩简体" panose="03000509000000000000" pitchFamily="65" charset="-122"/>
                <a:ea typeface="方正粗倩简体" panose="03000509000000000000" pitchFamily="65" charset="-122"/>
              </a:rPr>
              <a:t>：</a:t>
            </a:r>
            <a:endParaRPr lang="en-US" altLang="zh-CN" sz="1600" b="1" dirty="0">
              <a:latin typeface="方正粗倩简体" panose="03000509000000000000" pitchFamily="65" charset="-122"/>
              <a:ea typeface="方正粗倩简体" panose="03000509000000000000" pitchFamily="65" charset="-122"/>
            </a:endParaRPr>
          </a:p>
          <a:p>
            <a:r>
              <a:rPr lang="zh-CN" altLang="en-US" sz="1600" b="1" dirty="0">
                <a:latin typeface="方正粗倩简体" panose="03000509000000000000" pitchFamily="65" charset="-122"/>
                <a:ea typeface="方正粗倩简体" panose="03000509000000000000" pitchFamily="65" charset="-122"/>
              </a:rPr>
              <a:t>计算方式</a:t>
            </a:r>
            <a:r>
              <a:rPr lang="zh-CN" altLang="en-US" sz="1600" dirty="0">
                <a:latin typeface="方正粗倩简体" panose="03000509000000000000" pitchFamily="65" charset="-122"/>
                <a:ea typeface="方正粗倩简体" panose="03000509000000000000" pitchFamily="65" charset="-122"/>
              </a:rPr>
              <a:t>：软件费用按</a:t>
            </a:r>
            <a:r>
              <a:rPr lang="en-US" sz="1600" dirty="0">
                <a:latin typeface="方正粗倩简体" panose="03000509000000000000" pitchFamily="65" charset="-122"/>
                <a:ea typeface="方正粗倩简体" panose="03000509000000000000" pitchFamily="65" charset="-122"/>
              </a:rPr>
              <a:t>LICENSE</a:t>
            </a:r>
            <a:r>
              <a:rPr lang="zh-CN" altLang="en-US" sz="1600" dirty="0">
                <a:latin typeface="方正粗倩简体" panose="03000509000000000000" pitchFamily="65" charset="-122"/>
                <a:ea typeface="方正粗倩简体" panose="03000509000000000000" pitchFamily="65" charset="-122"/>
              </a:rPr>
              <a:t>计价；</a:t>
            </a:r>
            <a:endParaRPr lang="en-US" altLang="zh-CN" sz="1600" dirty="0">
              <a:latin typeface="方正粗倩简体" panose="03000509000000000000" pitchFamily="65" charset="-122"/>
              <a:ea typeface="方正粗倩简体" panose="03000509000000000000" pitchFamily="65" charset="-122"/>
            </a:endParaRPr>
          </a:p>
          <a:p>
            <a:r>
              <a:rPr lang="zh-CN" altLang="en-US" sz="1600" dirty="0">
                <a:latin typeface="方正粗倩简体" panose="03000509000000000000" pitchFamily="65" charset="-122"/>
                <a:ea typeface="方正粗倩简体" panose="03000509000000000000" pitchFamily="65" charset="-122"/>
              </a:rPr>
              <a:t>硬件费用按所选硬件计算；</a:t>
            </a:r>
            <a:endParaRPr lang="en-US" altLang="zh-CN" sz="1600" dirty="0">
              <a:latin typeface="方正粗倩简体" panose="03000509000000000000" pitchFamily="65" charset="-122"/>
              <a:ea typeface="方正粗倩简体" panose="03000509000000000000" pitchFamily="65" charset="-122"/>
            </a:endParaRPr>
          </a:p>
          <a:p>
            <a:r>
              <a:rPr lang="zh-CN" altLang="en-US" sz="1600" dirty="0">
                <a:latin typeface="方正粗倩简体" panose="03000509000000000000" pitchFamily="65" charset="-122"/>
                <a:ea typeface="方正粗倩简体" panose="03000509000000000000" pitchFamily="65" charset="-122"/>
              </a:rPr>
              <a:t>集成费用按照</a:t>
            </a:r>
            <a:r>
              <a:rPr lang="en-US" sz="1600" dirty="0">
                <a:latin typeface="方正粗倩简体" panose="03000509000000000000" pitchFamily="65" charset="-122"/>
                <a:ea typeface="方正粗倩简体" panose="03000509000000000000" pitchFamily="65" charset="-122"/>
              </a:rPr>
              <a:t>License</a:t>
            </a:r>
            <a:r>
              <a:rPr lang="zh-CN" altLang="en-US" sz="1600" dirty="0">
                <a:latin typeface="方正粗倩简体" panose="03000509000000000000" pitchFamily="65" charset="-122"/>
                <a:ea typeface="方正粗倩简体" panose="03000509000000000000" pitchFamily="65" charset="-122"/>
              </a:rPr>
              <a:t>计价和所选硬件计价。</a:t>
            </a:r>
          </a:p>
        </p:txBody>
      </p:sp>
      <p:sp>
        <p:nvSpPr>
          <p:cNvPr id="115" name="TextBox 38"/>
          <p:cNvSpPr txBox="1"/>
          <p:nvPr/>
        </p:nvSpPr>
        <p:spPr>
          <a:xfrm>
            <a:off x="3572112" y="3554382"/>
            <a:ext cx="2190765" cy="1569660"/>
          </a:xfrm>
          <a:prstGeom prst="rect">
            <a:avLst/>
          </a:prstGeom>
          <a:noFill/>
        </p:spPr>
        <p:txBody>
          <a:bodyPr wrap="square" rtlCol="0">
            <a:spAutoFit/>
          </a:bodyPr>
          <a:lstStyle/>
          <a:p>
            <a:r>
              <a:rPr lang="zh-CN" altLang="en-US" sz="1600" dirty="0">
                <a:latin typeface="方正粗倩简体" panose="03000509000000000000" pitchFamily="65" charset="-122"/>
                <a:ea typeface="方正粗倩简体" panose="03000509000000000000" pitchFamily="65" charset="-122"/>
              </a:rPr>
              <a:t>维护费用分为</a:t>
            </a:r>
            <a:r>
              <a:rPr lang="zh-CN" altLang="en-US" sz="1600" dirty="0">
                <a:solidFill>
                  <a:srgbClr val="FF0000"/>
                </a:solidFill>
                <a:latin typeface="方正粗倩简体" panose="03000509000000000000" pitchFamily="65" charset="-122"/>
                <a:ea typeface="方正粗倩简体" panose="03000509000000000000" pitchFamily="65" charset="-122"/>
              </a:rPr>
              <a:t>远程维护和驻点维护</a:t>
            </a:r>
            <a:r>
              <a:rPr lang="zh-CN" altLang="en-US" sz="1600" dirty="0">
                <a:latin typeface="方正粗倩简体" panose="03000509000000000000" pitchFamily="65" charset="-122"/>
                <a:ea typeface="方正粗倩简体" panose="03000509000000000000" pitchFamily="65" charset="-122"/>
              </a:rPr>
              <a:t>；</a:t>
            </a:r>
            <a:endParaRPr lang="en-US" altLang="zh-CN" sz="1600" dirty="0">
              <a:latin typeface="方正粗倩简体" panose="03000509000000000000" pitchFamily="65" charset="-122"/>
              <a:ea typeface="方正粗倩简体" panose="03000509000000000000" pitchFamily="65" charset="-122"/>
            </a:endParaRPr>
          </a:p>
          <a:p>
            <a:r>
              <a:rPr lang="zh-CN" altLang="en-US" sz="1600" b="1" dirty="0">
                <a:latin typeface="方正粗倩简体" panose="03000509000000000000" pitchFamily="65" charset="-122"/>
                <a:ea typeface="方正粗倩简体" panose="03000509000000000000" pitchFamily="65" charset="-122"/>
              </a:rPr>
              <a:t>计算方式</a:t>
            </a:r>
            <a:r>
              <a:rPr lang="zh-CN" altLang="en-US" sz="1600" dirty="0">
                <a:latin typeface="方正粗倩简体" panose="03000509000000000000" pitchFamily="65" charset="-122"/>
                <a:ea typeface="方正粗倩简体" panose="03000509000000000000" pitchFamily="65" charset="-122"/>
              </a:rPr>
              <a:t>：根据项目所要求的具体运维人员人数乘以本部门维护人员单价进行核算。</a:t>
            </a:r>
          </a:p>
        </p:txBody>
      </p:sp>
      <p:sp>
        <p:nvSpPr>
          <p:cNvPr id="116" name="TextBox 39"/>
          <p:cNvSpPr txBox="1"/>
          <p:nvPr/>
        </p:nvSpPr>
        <p:spPr>
          <a:xfrm>
            <a:off x="6334382" y="3554381"/>
            <a:ext cx="2190765" cy="1323439"/>
          </a:xfrm>
          <a:prstGeom prst="rect">
            <a:avLst/>
          </a:prstGeom>
          <a:noFill/>
        </p:spPr>
        <p:txBody>
          <a:bodyPr wrap="square" rtlCol="0">
            <a:spAutoFit/>
          </a:bodyPr>
          <a:lstStyle/>
          <a:p>
            <a:r>
              <a:rPr lang="zh-CN" altLang="en-US" sz="1600" b="1" dirty="0">
                <a:latin typeface="方正粗倩简体" panose="03000509000000000000" pitchFamily="65" charset="-122"/>
                <a:ea typeface="方正粗倩简体" panose="03000509000000000000" pitchFamily="65" charset="-122"/>
              </a:rPr>
              <a:t>计算方式</a:t>
            </a:r>
            <a:r>
              <a:rPr lang="zh-CN" altLang="en-US" sz="1600" dirty="0">
                <a:latin typeface="方正粗倩简体" panose="03000509000000000000" pitchFamily="65" charset="-122"/>
                <a:ea typeface="方正粗倩简体" panose="03000509000000000000" pitchFamily="65" charset="-122"/>
              </a:rPr>
              <a:t>：省公司需要从物联网公司连接管理平台获取相关数据，应</a:t>
            </a:r>
            <a:r>
              <a:rPr lang="zh-CN" altLang="en-US" sz="1600" dirty="0">
                <a:solidFill>
                  <a:srgbClr val="FF0000"/>
                </a:solidFill>
                <a:latin typeface="方正粗倩简体" panose="03000509000000000000" pitchFamily="65" charset="-122"/>
                <a:ea typeface="方正粗倩简体" panose="03000509000000000000" pitchFamily="65" charset="-122"/>
              </a:rPr>
              <a:t>按照用户数进行数据服务基础定价</a:t>
            </a:r>
            <a:r>
              <a:rPr lang="zh-CN" altLang="en-US" sz="1600" dirty="0">
                <a:latin typeface="方正粗倩简体" panose="03000509000000000000" pitchFamily="65" charset="-122"/>
                <a:ea typeface="方正粗倩简体" panose="03000509000000000000" pitchFamily="65" charset="-122"/>
              </a:rPr>
              <a:t>。</a:t>
            </a:r>
          </a:p>
        </p:txBody>
      </p:sp>
      <p:sp>
        <p:nvSpPr>
          <p:cNvPr id="117" name="TextBox 40"/>
          <p:cNvSpPr txBox="1"/>
          <p:nvPr/>
        </p:nvSpPr>
        <p:spPr>
          <a:xfrm>
            <a:off x="9001400" y="3554381"/>
            <a:ext cx="2190765" cy="830997"/>
          </a:xfrm>
          <a:prstGeom prst="rect">
            <a:avLst/>
          </a:prstGeom>
          <a:noFill/>
        </p:spPr>
        <p:txBody>
          <a:bodyPr wrap="square" rtlCol="0">
            <a:spAutoFit/>
          </a:bodyPr>
          <a:lstStyle/>
          <a:p>
            <a:r>
              <a:rPr lang="zh-CN" altLang="en-US" sz="1600" b="1" dirty="0">
                <a:latin typeface="方正粗倩简体" panose="03000509000000000000" pitchFamily="65" charset="-122"/>
                <a:ea typeface="方正粗倩简体" panose="03000509000000000000" pitchFamily="65" charset="-122"/>
              </a:rPr>
              <a:t>计算方式</a:t>
            </a:r>
            <a:r>
              <a:rPr lang="zh-CN" altLang="en-US" sz="1600" dirty="0">
                <a:latin typeface="方正粗倩简体" panose="03000509000000000000" pitchFamily="65" charset="-122"/>
                <a:ea typeface="方正粗倩简体" panose="03000509000000000000" pitchFamily="65" charset="-122"/>
              </a:rPr>
              <a:t>：根据项目所要求的开发量乘以人员单价进行核算。</a:t>
            </a:r>
          </a:p>
        </p:txBody>
      </p:sp>
    </p:spTree>
    <p:extLst>
      <p:ext uri="{BB962C8B-B14F-4D97-AF65-F5344CB8AC3E}">
        <p14:creationId xmlns:p14="http://schemas.microsoft.com/office/powerpoint/2010/main" val="829967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67542" y="1892830"/>
            <a:ext cx="8256917" cy="1077218"/>
          </a:xfrm>
          <a:prstGeom prst="rect">
            <a:avLst/>
          </a:prstGeom>
          <a:noFill/>
        </p:spPr>
        <p:txBody>
          <a:bodyPr wrap="square" rtlCol="0">
            <a:spAutoFit/>
          </a:bodyPr>
          <a:lstStyle/>
          <a:p>
            <a:r>
              <a:rPr lang="zh-CN" altLang="en-US" sz="6400" b="1" dirty="0">
                <a:solidFill>
                  <a:srgbClr val="0070C0"/>
                </a:solidFill>
                <a:latin typeface="微软雅黑" pitchFamily="34" charset="-122"/>
                <a:ea typeface="微软雅黑" pitchFamily="34" charset="-122"/>
              </a:rPr>
              <a:t>感谢聆听，请多指教</a:t>
            </a:r>
          </a:p>
        </p:txBody>
      </p:sp>
      <p:pic>
        <p:nvPicPr>
          <p:cNvPr id="9" name="图片 8"/>
          <p:cNvPicPr>
            <a:picLocks noChangeAspect="1"/>
          </p:cNvPicPr>
          <p:nvPr/>
        </p:nvPicPr>
        <p:blipFill>
          <a:blip r:embed="rId2"/>
          <a:stretch>
            <a:fillRect/>
          </a:stretch>
        </p:blipFill>
        <p:spPr>
          <a:xfrm>
            <a:off x="2543606" y="3429001"/>
            <a:ext cx="2095239" cy="2082540"/>
          </a:xfrm>
          <a:prstGeom prst="rect">
            <a:avLst/>
          </a:prstGeom>
        </p:spPr>
      </p:pic>
      <p:sp>
        <p:nvSpPr>
          <p:cNvPr id="10" name="Rectangle 1"/>
          <p:cNvSpPr>
            <a:spLocks noChangeArrowheads="1"/>
          </p:cNvSpPr>
          <p:nvPr/>
        </p:nvSpPr>
        <p:spPr bwMode="auto">
          <a:xfrm>
            <a:off x="4847861" y="2640366"/>
            <a:ext cx="4365169" cy="3659820"/>
          </a:xfrm>
          <a:prstGeom prst="rect">
            <a:avLst/>
          </a:prstGeom>
          <a:noFill/>
          <a:ln>
            <a:noFill/>
          </a:ln>
          <a:effectLst/>
        </p:spPr>
        <p:txBody>
          <a:bodyPr vert="horz" wrap="none" lIns="121920" tIns="0" rIns="121920" bIns="88872" numCol="1" anchor="ctr" anchorCtr="0" compatLnSpc="1">
            <a:prstTxWarp prst="textNoShape">
              <a:avLst/>
            </a:prstTxWarp>
            <a:spAutoFit/>
          </a:bodyPr>
          <a:lstStyle/>
          <a:p>
            <a:pPr defTabSz="1219170" eaLnBrk="0" fontAlgn="base" hangingPunct="0">
              <a:lnSpc>
                <a:spcPct val="150000"/>
              </a:lnSpc>
              <a:spcBef>
                <a:spcPct val="0"/>
              </a:spcBef>
              <a:spcAft>
                <a:spcPct val="0"/>
              </a:spcAft>
            </a:pPr>
            <a:endParaRPr lang="zh-CN" altLang="zh-CN" sz="3733" b="1" dirty="0">
              <a:latin typeface="微软雅黑" panose="020B0503020204020204" pitchFamily="34" charset="-122"/>
              <a:ea typeface="微软雅黑" panose="020B0503020204020204" pitchFamily="34" charset="-122"/>
            </a:endParaRPr>
          </a:p>
          <a:p>
            <a:pPr defTabSz="1219170" eaLnBrk="0" fontAlgn="base" hangingPunct="0">
              <a:lnSpc>
                <a:spcPct val="150000"/>
              </a:lnSpc>
              <a:spcBef>
                <a:spcPct val="0"/>
              </a:spcBef>
              <a:spcAft>
                <a:spcPct val="0"/>
              </a:spcAft>
              <a:buFontTx/>
              <a:buChar char="•"/>
            </a:pPr>
            <a:r>
              <a:rPr lang="zh-CN" altLang="zh-CN" sz="1600" b="1" dirty="0">
                <a:latin typeface="微软雅黑" panose="020B0503020204020204" pitchFamily="34" charset="-122"/>
                <a:ea typeface="微软雅黑" panose="020B0503020204020204" pitchFamily="34" charset="-122"/>
              </a:rPr>
              <a:t>地址：重庆市南岸区茶园新区玉马路8号</a:t>
            </a:r>
          </a:p>
          <a:p>
            <a:pPr eaLnBrk="0" fontAlgn="base" hangingPunct="0">
              <a:lnSpc>
                <a:spcPct val="150000"/>
              </a:lnSpc>
              <a:spcBef>
                <a:spcPct val="0"/>
              </a:spcBef>
              <a:spcAft>
                <a:spcPct val="0"/>
              </a:spcAft>
              <a:buFontTx/>
              <a:buChar char="•"/>
            </a:pPr>
            <a:r>
              <a:rPr lang="zh-CN" altLang="zh-CN" sz="1600" b="1" dirty="0">
                <a:latin typeface="微软雅黑" panose="020B0503020204020204" pitchFamily="34" charset="-122"/>
                <a:ea typeface="微软雅黑" panose="020B0503020204020204" pitchFamily="34" charset="-122"/>
              </a:rPr>
              <a:t>邮编：400000</a:t>
            </a:r>
          </a:p>
          <a:p>
            <a:pPr defTabSz="1219170" eaLnBrk="0" fontAlgn="base" hangingPunct="0">
              <a:lnSpc>
                <a:spcPct val="150000"/>
              </a:lnSpc>
              <a:spcBef>
                <a:spcPct val="0"/>
              </a:spcBef>
              <a:spcAft>
                <a:spcPct val="0"/>
              </a:spcAft>
              <a:buFontTx/>
              <a:buChar char="•"/>
            </a:pPr>
            <a:r>
              <a:rPr lang="zh-CN" altLang="zh-CN" sz="1600" b="1" dirty="0">
                <a:latin typeface="微软雅黑" panose="020B0503020204020204" pitchFamily="34" charset="-122"/>
                <a:ea typeface="微软雅黑" panose="020B0503020204020204" pitchFamily="34" charset="-122"/>
              </a:rPr>
              <a:t>邮箱：iot_service@iot.chinamobile.com</a:t>
            </a:r>
          </a:p>
          <a:p>
            <a:pPr defTabSz="1219170" eaLnBrk="0" fontAlgn="base" hangingPunct="0">
              <a:lnSpc>
                <a:spcPct val="150000"/>
              </a:lnSpc>
              <a:spcBef>
                <a:spcPct val="0"/>
              </a:spcBef>
              <a:spcAft>
                <a:spcPct val="0"/>
              </a:spcAft>
              <a:buFontTx/>
              <a:buChar char="•"/>
            </a:pPr>
            <a:r>
              <a:rPr lang="zh-CN" altLang="zh-CN" sz="1600" b="1" dirty="0">
                <a:latin typeface="微软雅黑" panose="020B0503020204020204" pitchFamily="34" charset="-122"/>
                <a:ea typeface="微软雅黑" panose="020B0503020204020204" pitchFamily="34" charset="-122"/>
              </a:rPr>
              <a:t>电话：023-81390011 </a:t>
            </a:r>
            <a:r>
              <a:rPr lang="zh-CN" altLang="zh-CN" sz="1467" b="1" dirty="0">
                <a:latin typeface="微软雅黑" panose="020B0503020204020204" pitchFamily="34" charset="-122"/>
                <a:ea typeface="微软雅黑" panose="020B0503020204020204" pitchFamily="34" charset="-122"/>
              </a:rPr>
              <a:t>(工作日 8:30-17:00)</a:t>
            </a:r>
            <a:endParaRPr lang="zh-CN" altLang="zh-CN" sz="1600" b="1" dirty="0">
              <a:latin typeface="微软雅黑" panose="020B0503020204020204" pitchFamily="34" charset="-122"/>
              <a:ea typeface="微软雅黑" panose="020B0503020204020204" pitchFamily="34" charset="-122"/>
            </a:endParaRPr>
          </a:p>
          <a:p>
            <a:pPr defTabSz="1219170" eaLnBrk="0" fontAlgn="base" hangingPunct="0">
              <a:lnSpc>
                <a:spcPct val="150000"/>
              </a:lnSpc>
              <a:spcBef>
                <a:spcPct val="0"/>
              </a:spcBef>
              <a:spcAft>
                <a:spcPct val="0"/>
              </a:spcAft>
              <a:buFontTx/>
              <a:buChar char="•"/>
            </a:pPr>
            <a:r>
              <a:rPr lang="zh-CN" altLang="zh-CN" sz="1600" b="1" dirty="0">
                <a:latin typeface="微软雅黑" panose="020B0503020204020204" pitchFamily="34" charset="-122"/>
                <a:ea typeface="微软雅黑" panose="020B0503020204020204" pitchFamily="34" charset="-122"/>
              </a:rPr>
              <a:t>传真：023-81390033</a:t>
            </a:r>
          </a:p>
          <a:p>
            <a:pPr defTabSz="1219170" eaLnBrk="0" fontAlgn="base" hangingPunct="0">
              <a:lnSpc>
                <a:spcPct val="150000"/>
              </a:lnSpc>
              <a:spcBef>
                <a:spcPct val="0"/>
              </a:spcBef>
              <a:spcAft>
                <a:spcPct val="0"/>
              </a:spcAft>
            </a:pPr>
            <a:endParaRPr lang="zh-CN" altLang="zh-CN" sz="3733"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3064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latin typeface="方正粗倩简体" panose="03000509000000000000" pitchFamily="65" charset="-122"/>
                <a:ea typeface="方正粗倩简体" panose="03000509000000000000" pitchFamily="65" charset="-122"/>
              </a:rPr>
              <a:t>目录</a:t>
            </a:r>
            <a:endParaRPr lang="zh-CN" altLang="en-US" dirty="0">
              <a:latin typeface="方正粗倩简体" panose="03000509000000000000" pitchFamily="65" charset="-122"/>
              <a:ea typeface="方正粗倩简体" panose="03000509000000000000" pitchFamily="65" charset="-122"/>
            </a:endParaRPr>
          </a:p>
        </p:txBody>
      </p:sp>
      <p:sp>
        <p:nvSpPr>
          <p:cNvPr id="4" name="矩形 16"/>
          <p:cNvSpPr/>
          <p:nvPr/>
        </p:nvSpPr>
        <p:spPr>
          <a:xfrm>
            <a:off x="2952728" y="3619501"/>
            <a:ext cx="6667547" cy="5715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latin typeface="方正粗倩简体" panose="03000509000000000000" pitchFamily="65" charset="-122"/>
                <a:ea typeface="方正粗倩简体" panose="03000509000000000000" pitchFamily="65" charset="-122"/>
              </a:rPr>
              <a:t>物联网管理平台功能介绍</a:t>
            </a:r>
            <a:endParaRPr lang="zh-CN" altLang="en-US" sz="2400" dirty="0">
              <a:latin typeface="方正粗倩简体" panose="03000509000000000000" pitchFamily="65" charset="-122"/>
              <a:ea typeface="方正粗倩简体" panose="03000509000000000000" pitchFamily="65" charset="-122"/>
            </a:endParaRPr>
          </a:p>
        </p:txBody>
      </p:sp>
      <p:sp>
        <p:nvSpPr>
          <p:cNvPr id="28" name="矩形 4"/>
          <p:cNvSpPr>
            <a:spLocks noChangeArrowheads="1"/>
          </p:cNvSpPr>
          <p:nvPr/>
        </p:nvSpPr>
        <p:spPr bwMode="auto">
          <a:xfrm>
            <a:off x="2095472" y="3619502"/>
            <a:ext cx="626533" cy="571501"/>
          </a:xfrm>
          <a:prstGeom prst="rect">
            <a:avLst/>
          </a:prstGeom>
          <a:solidFill>
            <a:schemeClr val="accent3"/>
          </a:solidFill>
          <a:ln w="25400">
            <a:noFill/>
            <a:miter lim="800000"/>
            <a:headEnd/>
            <a:tailEnd/>
          </a:ln>
        </p:spPr>
        <p:txBody>
          <a:bodyPr/>
          <a:lstStyle/>
          <a:p>
            <a:pPr algn="ctr"/>
            <a:r>
              <a:rPr lang="zh-CN" altLang="en-US" sz="2400" dirty="0">
                <a:solidFill>
                  <a:schemeClr val="bg1"/>
                </a:solidFill>
                <a:latin typeface="方正粗倩简体" panose="03000509000000000000" pitchFamily="65" charset="-122"/>
                <a:ea typeface="方正粗倩简体" panose="03000509000000000000" pitchFamily="65" charset="-122"/>
              </a:rPr>
              <a:t>一</a:t>
            </a:r>
            <a:endParaRPr lang="en-US" sz="2400" dirty="0">
              <a:solidFill>
                <a:schemeClr val="bg1"/>
              </a:solidFill>
              <a:latin typeface="方正粗倩简体" panose="03000509000000000000" pitchFamily="65" charset="-122"/>
              <a:ea typeface="方正粗倩简体" panose="03000509000000000000" pitchFamily="65" charset="-122"/>
            </a:endParaRPr>
          </a:p>
        </p:txBody>
      </p:sp>
      <p:sp>
        <p:nvSpPr>
          <p:cNvPr id="29" name="矩形 16"/>
          <p:cNvSpPr/>
          <p:nvPr/>
        </p:nvSpPr>
        <p:spPr>
          <a:xfrm>
            <a:off x="2952728" y="4381507"/>
            <a:ext cx="6667547" cy="5715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latin typeface="方正粗倩简体" panose="03000509000000000000" pitchFamily="65" charset="-122"/>
                <a:ea typeface="方正粗倩简体" panose="03000509000000000000" pitchFamily="65" charset="-122"/>
              </a:rPr>
              <a:t>各省公司平台建设情况</a:t>
            </a:r>
            <a:endParaRPr lang="zh-CN" altLang="en-US" sz="2400" dirty="0">
              <a:latin typeface="方正粗倩简体" panose="03000509000000000000" pitchFamily="65" charset="-122"/>
              <a:ea typeface="方正粗倩简体" panose="03000509000000000000" pitchFamily="65" charset="-122"/>
            </a:endParaRPr>
          </a:p>
        </p:txBody>
      </p:sp>
      <p:sp>
        <p:nvSpPr>
          <p:cNvPr id="30" name="矩形 4"/>
          <p:cNvSpPr>
            <a:spLocks noChangeArrowheads="1"/>
          </p:cNvSpPr>
          <p:nvPr/>
        </p:nvSpPr>
        <p:spPr bwMode="auto">
          <a:xfrm>
            <a:off x="2095472" y="4381507"/>
            <a:ext cx="626533" cy="571501"/>
          </a:xfrm>
          <a:prstGeom prst="rect">
            <a:avLst/>
          </a:prstGeom>
          <a:solidFill>
            <a:schemeClr val="accent3"/>
          </a:solidFill>
          <a:ln w="25400">
            <a:noFill/>
            <a:miter lim="800000"/>
            <a:headEnd/>
            <a:tailEnd/>
          </a:ln>
        </p:spPr>
        <p:txBody>
          <a:bodyPr/>
          <a:lstStyle/>
          <a:p>
            <a:pPr algn="ctr"/>
            <a:r>
              <a:rPr lang="zh-CN" altLang="en-US" sz="2400" dirty="0">
                <a:solidFill>
                  <a:schemeClr val="bg1"/>
                </a:solidFill>
                <a:latin typeface="方正粗倩简体" panose="03000509000000000000" pitchFamily="65" charset="-122"/>
                <a:ea typeface="方正粗倩简体" panose="03000509000000000000" pitchFamily="65" charset="-122"/>
              </a:rPr>
              <a:t>二</a:t>
            </a:r>
            <a:endParaRPr lang="en-US" sz="2400" dirty="0">
              <a:solidFill>
                <a:schemeClr val="bg1"/>
              </a:solidFill>
              <a:latin typeface="方正粗倩简体" panose="03000509000000000000" pitchFamily="65" charset="-122"/>
              <a:ea typeface="方正粗倩简体" panose="03000509000000000000" pitchFamily="65" charset="-122"/>
            </a:endParaRPr>
          </a:p>
        </p:txBody>
      </p:sp>
      <p:sp>
        <p:nvSpPr>
          <p:cNvPr id="31" name="矩形 16"/>
          <p:cNvSpPr/>
          <p:nvPr/>
        </p:nvSpPr>
        <p:spPr>
          <a:xfrm>
            <a:off x="2952728" y="5143512"/>
            <a:ext cx="6667547" cy="5715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latin typeface="方正粗倩简体" panose="03000509000000000000" pitchFamily="65" charset="-122"/>
                <a:ea typeface="方正粗倩简体" panose="03000509000000000000" pitchFamily="65" charset="-122"/>
              </a:rPr>
              <a:t>省平台总体建设方案</a:t>
            </a:r>
            <a:endParaRPr lang="zh-CN" altLang="en-US" sz="2400" dirty="0">
              <a:latin typeface="方正粗倩简体" panose="03000509000000000000" pitchFamily="65" charset="-122"/>
              <a:ea typeface="方正粗倩简体" panose="03000509000000000000" pitchFamily="65" charset="-122"/>
            </a:endParaRPr>
          </a:p>
        </p:txBody>
      </p:sp>
      <p:sp>
        <p:nvSpPr>
          <p:cNvPr id="32" name="矩形 4"/>
          <p:cNvSpPr>
            <a:spLocks noChangeArrowheads="1"/>
          </p:cNvSpPr>
          <p:nvPr/>
        </p:nvSpPr>
        <p:spPr bwMode="auto">
          <a:xfrm>
            <a:off x="2095472" y="5143512"/>
            <a:ext cx="626533" cy="571501"/>
          </a:xfrm>
          <a:prstGeom prst="rect">
            <a:avLst/>
          </a:prstGeom>
          <a:solidFill>
            <a:schemeClr val="accent3"/>
          </a:solidFill>
          <a:ln w="25400">
            <a:noFill/>
            <a:miter lim="800000"/>
            <a:headEnd/>
            <a:tailEnd/>
          </a:ln>
        </p:spPr>
        <p:txBody>
          <a:bodyPr/>
          <a:lstStyle/>
          <a:p>
            <a:pPr algn="ctr"/>
            <a:r>
              <a:rPr lang="zh-CN" altLang="en-US" sz="2400" dirty="0">
                <a:solidFill>
                  <a:schemeClr val="bg1"/>
                </a:solidFill>
                <a:latin typeface="方正粗倩简体" panose="03000509000000000000" pitchFamily="65" charset="-122"/>
                <a:ea typeface="方正粗倩简体" panose="03000509000000000000" pitchFamily="65" charset="-122"/>
              </a:rPr>
              <a:t>三</a:t>
            </a:r>
            <a:endParaRPr lang="en-US" sz="2400" dirty="0">
              <a:solidFill>
                <a:schemeClr val="bg1"/>
              </a:solidFill>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321137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0-#ppt_w/2"/>
                                          </p:val>
                                        </p:tav>
                                        <p:tav tm="100000">
                                          <p:val>
                                            <p:strVal val="#ppt_x"/>
                                          </p:val>
                                        </p:tav>
                                      </p:tavLst>
                                    </p:anim>
                                    <p:anim calcmode="lin" valueType="num">
                                      <p:cBhvr additive="base">
                                        <p:cTn id="17" dur="500" fill="hold"/>
                                        <p:tgtEl>
                                          <p:spTgt spid="29"/>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0-#ppt_w/2"/>
                                          </p:val>
                                        </p:tav>
                                        <p:tav tm="100000">
                                          <p:val>
                                            <p:strVal val="#ppt_x"/>
                                          </p:val>
                                        </p:tav>
                                      </p:tavLst>
                                    </p:anim>
                                    <p:anim calcmode="lin" valueType="num">
                                      <p:cBhvr additive="base">
                                        <p:cTn id="21" dur="500" fill="hold"/>
                                        <p:tgtEl>
                                          <p:spTgt spid="30"/>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0-#ppt_w/2"/>
                                          </p:val>
                                        </p:tav>
                                        <p:tav tm="100000">
                                          <p:val>
                                            <p:strVal val="#ppt_x"/>
                                          </p:val>
                                        </p:tav>
                                      </p:tavLst>
                                    </p:anim>
                                    <p:anim calcmode="lin" valueType="num">
                                      <p:cBhvr additive="base">
                                        <p:cTn id="26" dur="500" fill="hold"/>
                                        <p:tgtEl>
                                          <p:spTgt spid="31"/>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0-#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8" grpId="0" animBg="1"/>
      <p:bldP spid="29" grpId="0" animBg="1"/>
      <p:bldP spid="30" grpId="0" animBg="1"/>
      <p:bldP spid="31"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latin typeface="方正粗倩简体" panose="03000509000000000000" pitchFamily="65" charset="-122"/>
                <a:ea typeface="方正粗倩简体" panose="03000509000000000000" pitchFamily="65" charset="-122"/>
              </a:rPr>
              <a:t>目录</a:t>
            </a:r>
            <a:endParaRPr lang="zh-CN" altLang="en-US" dirty="0">
              <a:latin typeface="方正粗倩简体" panose="03000509000000000000" pitchFamily="65" charset="-122"/>
              <a:ea typeface="方正粗倩简体" panose="03000509000000000000" pitchFamily="65" charset="-122"/>
            </a:endParaRPr>
          </a:p>
        </p:txBody>
      </p:sp>
      <p:sp>
        <p:nvSpPr>
          <p:cNvPr id="4" name="矩形 16"/>
          <p:cNvSpPr/>
          <p:nvPr/>
        </p:nvSpPr>
        <p:spPr>
          <a:xfrm>
            <a:off x="2952728" y="3619501"/>
            <a:ext cx="6667547" cy="5715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方正粗倩简体" panose="03000509000000000000" pitchFamily="65" charset="-122"/>
                <a:ea typeface="方正粗倩简体" panose="03000509000000000000" pitchFamily="65" charset="-122"/>
              </a:rPr>
              <a:t>物联网</a:t>
            </a:r>
            <a:r>
              <a:rPr lang="zh-CN" altLang="en-US" sz="2400" dirty="0" smtClean="0">
                <a:latin typeface="方正粗倩简体" panose="03000509000000000000" pitchFamily="65" charset="-122"/>
                <a:ea typeface="方正粗倩简体" panose="03000509000000000000" pitchFamily="65" charset="-122"/>
              </a:rPr>
              <a:t>管理平台功能介绍</a:t>
            </a:r>
            <a:endParaRPr lang="zh-CN" altLang="en-US" sz="2400" dirty="0">
              <a:latin typeface="方正粗倩简体" panose="03000509000000000000" pitchFamily="65" charset="-122"/>
              <a:ea typeface="方正粗倩简体" panose="03000509000000000000" pitchFamily="65" charset="-122"/>
            </a:endParaRPr>
          </a:p>
        </p:txBody>
      </p:sp>
      <p:sp>
        <p:nvSpPr>
          <p:cNvPr id="28" name="矩形 4"/>
          <p:cNvSpPr>
            <a:spLocks noChangeArrowheads="1"/>
          </p:cNvSpPr>
          <p:nvPr/>
        </p:nvSpPr>
        <p:spPr bwMode="auto">
          <a:xfrm>
            <a:off x="2095472" y="3619502"/>
            <a:ext cx="626533" cy="571501"/>
          </a:xfrm>
          <a:prstGeom prst="rect">
            <a:avLst/>
          </a:prstGeom>
          <a:solidFill>
            <a:schemeClr val="accent3"/>
          </a:solidFill>
          <a:ln w="25400">
            <a:noFill/>
            <a:miter lim="800000"/>
            <a:headEnd/>
            <a:tailEnd/>
          </a:ln>
        </p:spPr>
        <p:txBody>
          <a:bodyPr/>
          <a:lstStyle/>
          <a:p>
            <a:pPr algn="ctr"/>
            <a:r>
              <a:rPr lang="zh-CN" altLang="en-US" sz="2400" dirty="0">
                <a:solidFill>
                  <a:schemeClr val="bg1"/>
                </a:solidFill>
                <a:latin typeface="方正粗倩简体" panose="03000509000000000000" pitchFamily="65" charset="-122"/>
                <a:ea typeface="方正粗倩简体" panose="03000509000000000000" pitchFamily="65" charset="-122"/>
              </a:rPr>
              <a:t>一</a:t>
            </a:r>
            <a:endParaRPr lang="en-US" sz="2400" dirty="0">
              <a:solidFill>
                <a:schemeClr val="bg1"/>
              </a:solidFill>
              <a:latin typeface="方正粗倩简体" panose="03000509000000000000" pitchFamily="65" charset="-122"/>
              <a:ea typeface="方正粗倩简体" panose="03000509000000000000" pitchFamily="65" charset="-122"/>
            </a:endParaRPr>
          </a:p>
        </p:txBody>
      </p:sp>
      <p:sp>
        <p:nvSpPr>
          <p:cNvPr id="9" name="Rectangle 6"/>
          <p:cNvSpPr/>
          <p:nvPr/>
        </p:nvSpPr>
        <p:spPr bwMode="ltGray">
          <a:xfrm>
            <a:off x="2952728" y="4208840"/>
            <a:ext cx="6667547" cy="247589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eaLnBrk="1" hangingPunct="1">
              <a:lnSpc>
                <a:spcPct val="150000"/>
              </a:lnSpc>
              <a:buFont typeface="+mj-lt"/>
              <a:buAutoNum type="arabicPeriod"/>
              <a:defRPr/>
            </a:pPr>
            <a:r>
              <a:rPr lang="zh-CN" altLang="en-US" sz="2400" dirty="0" smtClean="0">
                <a:solidFill>
                  <a:srgbClr val="C00000"/>
                </a:solidFill>
                <a:latin typeface="方正粗倩简体" panose="03000509000000000000" pitchFamily="65" charset="-122"/>
                <a:ea typeface="方正粗倩简体" panose="03000509000000000000" pitchFamily="65" charset="-122"/>
              </a:rPr>
              <a:t>物联网管理平台</a:t>
            </a:r>
            <a:r>
              <a:rPr lang="zh-CN" altLang="en-US" sz="2400" dirty="0">
                <a:solidFill>
                  <a:srgbClr val="C00000"/>
                </a:solidFill>
                <a:latin typeface="方正粗倩简体" panose="03000509000000000000" pitchFamily="65" charset="-122"/>
                <a:ea typeface="方正粗倩简体" panose="03000509000000000000" pitchFamily="65" charset="-122"/>
              </a:rPr>
              <a:t>简介</a:t>
            </a:r>
            <a:endParaRPr lang="en-US" altLang="zh-CN" sz="2400" dirty="0" smtClean="0">
              <a:solidFill>
                <a:srgbClr val="C00000"/>
              </a:solidFill>
              <a:latin typeface="方正粗倩简体" panose="03000509000000000000" pitchFamily="65" charset="-122"/>
              <a:ea typeface="方正粗倩简体" panose="03000509000000000000" pitchFamily="65" charset="-122"/>
            </a:endParaRPr>
          </a:p>
          <a:p>
            <a:pPr marL="342900" indent="-342900" eaLnBrk="1" hangingPunct="1">
              <a:lnSpc>
                <a:spcPct val="150000"/>
              </a:lnSpc>
              <a:buFont typeface="+mj-lt"/>
              <a:buAutoNum type="arabicPeriod"/>
              <a:defRPr/>
            </a:pPr>
            <a:r>
              <a:rPr lang="zh-CN" altLang="en-US" sz="2400" dirty="0" smtClean="0">
                <a:solidFill>
                  <a:srgbClr val="C00000"/>
                </a:solidFill>
                <a:latin typeface="方正粗倩简体" panose="03000509000000000000" pitchFamily="65" charset="-122"/>
                <a:ea typeface="方正粗倩简体" panose="03000509000000000000" pitchFamily="65" charset="-122"/>
              </a:rPr>
              <a:t>平台网络架构</a:t>
            </a:r>
            <a:endParaRPr lang="en-US" altLang="zh-CN" sz="2400" dirty="0" smtClean="0">
              <a:solidFill>
                <a:srgbClr val="C00000"/>
              </a:solidFill>
              <a:latin typeface="方正粗倩简体" panose="03000509000000000000" pitchFamily="65" charset="-122"/>
              <a:ea typeface="方正粗倩简体" panose="03000509000000000000" pitchFamily="65" charset="-122"/>
            </a:endParaRPr>
          </a:p>
          <a:p>
            <a:pPr marL="342900" indent="-342900" eaLnBrk="1" hangingPunct="1">
              <a:lnSpc>
                <a:spcPct val="150000"/>
              </a:lnSpc>
              <a:buFont typeface="+mj-lt"/>
              <a:buAutoNum type="arabicPeriod"/>
              <a:defRPr/>
            </a:pPr>
            <a:r>
              <a:rPr lang="zh-CN" altLang="en-US" sz="2400" dirty="0" smtClean="0">
                <a:solidFill>
                  <a:srgbClr val="C00000"/>
                </a:solidFill>
                <a:latin typeface="方正粗倩简体" panose="03000509000000000000" pitchFamily="65" charset="-122"/>
                <a:ea typeface="方正粗倩简体" panose="03000509000000000000" pitchFamily="65" charset="-122"/>
              </a:rPr>
              <a:t>平台系统架构</a:t>
            </a:r>
            <a:endParaRPr lang="en-US" altLang="zh-CN" sz="2400" dirty="0">
              <a:solidFill>
                <a:srgbClr val="C00000"/>
              </a:solidFill>
              <a:latin typeface="方正粗倩简体" panose="03000509000000000000" pitchFamily="65" charset="-122"/>
              <a:ea typeface="方正粗倩简体" panose="03000509000000000000" pitchFamily="65" charset="-122"/>
            </a:endParaRPr>
          </a:p>
          <a:p>
            <a:pPr marL="342900" indent="-342900" eaLnBrk="1" hangingPunct="1">
              <a:lnSpc>
                <a:spcPct val="150000"/>
              </a:lnSpc>
              <a:buFont typeface="+mj-lt"/>
              <a:buAutoNum type="arabicPeriod"/>
              <a:defRPr/>
            </a:pPr>
            <a:r>
              <a:rPr lang="zh-CN" altLang="en-US" sz="2400" dirty="0" smtClean="0">
                <a:solidFill>
                  <a:srgbClr val="C00000"/>
                </a:solidFill>
                <a:latin typeface="方正粗倩简体" panose="03000509000000000000" pitchFamily="65" charset="-122"/>
                <a:ea typeface="方正粗倩简体" panose="03000509000000000000" pitchFamily="65" charset="-122"/>
              </a:rPr>
              <a:t>平台功能架构</a:t>
            </a:r>
            <a:endParaRPr lang="zh-CN" altLang="en-US" sz="2400" dirty="0">
              <a:solidFill>
                <a:srgbClr val="C00000"/>
              </a:solidFill>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142570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82935" y="1052736"/>
            <a:ext cx="2811032" cy="5440772"/>
            <a:chOff x="4616968" y="952768"/>
            <a:chExt cx="2811032" cy="5440772"/>
          </a:xfrm>
        </p:grpSpPr>
        <p:sp>
          <p:nvSpPr>
            <p:cNvPr id="5" name="任意多边形 4"/>
            <p:cNvSpPr/>
            <p:nvPr/>
          </p:nvSpPr>
          <p:spPr>
            <a:xfrm flipH="1">
              <a:off x="4616968" y="952768"/>
              <a:ext cx="1332000" cy="3357139"/>
            </a:xfrm>
            <a:custGeom>
              <a:avLst/>
              <a:gdLst>
                <a:gd name="connsiteX0" fmla="*/ 666000 w 1332000"/>
                <a:gd name="connsiteY0" fmla="*/ 0 h 3357139"/>
                <a:gd name="connsiteX1" fmla="*/ 0 w 1332000"/>
                <a:gd name="connsiteY1" fmla="*/ 666000 h 3357139"/>
                <a:gd name="connsiteX2" fmla="*/ 0 w 1332000"/>
                <a:gd name="connsiteY2" fmla="*/ 2017841 h 3357139"/>
                <a:gd name="connsiteX3" fmla="*/ 0 w 1332000"/>
                <a:gd name="connsiteY3" fmla="*/ 2203724 h 3357139"/>
                <a:gd name="connsiteX4" fmla="*/ 0 w 1332000"/>
                <a:gd name="connsiteY4" fmla="*/ 3357139 h 3357139"/>
                <a:gd name="connsiteX5" fmla="*/ 669876 w 1332000"/>
                <a:gd name="connsiteY5" fmla="*/ 3357139 h 3357139"/>
                <a:gd name="connsiteX6" fmla="*/ 1332000 w 1332000"/>
                <a:gd name="connsiteY6" fmla="*/ 2695015 h 3357139"/>
                <a:gd name="connsiteX7" fmla="*/ 1332000 w 1332000"/>
                <a:gd name="connsiteY7" fmla="*/ 2203724 h 3357139"/>
                <a:gd name="connsiteX8" fmla="*/ 1332000 w 1332000"/>
                <a:gd name="connsiteY8" fmla="*/ 1355717 h 3357139"/>
                <a:gd name="connsiteX9" fmla="*/ 1332000 w 1332000"/>
                <a:gd name="connsiteY9" fmla="*/ 666000 h 3357139"/>
                <a:gd name="connsiteX10" fmla="*/ 666000 w 1332000"/>
                <a:gd name="connsiteY10" fmla="*/ 0 h 335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2000" h="3357139">
                  <a:moveTo>
                    <a:pt x="666000" y="0"/>
                  </a:moveTo>
                  <a:cubicBezTo>
                    <a:pt x="298178" y="0"/>
                    <a:pt x="0" y="298178"/>
                    <a:pt x="0" y="666000"/>
                  </a:cubicBezTo>
                  <a:lnTo>
                    <a:pt x="0" y="2017841"/>
                  </a:lnTo>
                  <a:lnTo>
                    <a:pt x="0" y="2203724"/>
                  </a:lnTo>
                  <a:lnTo>
                    <a:pt x="0" y="3357139"/>
                  </a:lnTo>
                  <a:lnTo>
                    <a:pt x="669876" y="3357139"/>
                  </a:lnTo>
                  <a:cubicBezTo>
                    <a:pt x="1035557" y="3357139"/>
                    <a:pt x="1332000" y="3060696"/>
                    <a:pt x="1332000" y="2695015"/>
                  </a:cubicBezTo>
                  <a:lnTo>
                    <a:pt x="1332000" y="2203724"/>
                  </a:lnTo>
                  <a:lnTo>
                    <a:pt x="1332000" y="1355717"/>
                  </a:lnTo>
                  <a:lnTo>
                    <a:pt x="1332000" y="666000"/>
                  </a:lnTo>
                  <a:cubicBezTo>
                    <a:pt x="1332000" y="298178"/>
                    <a:pt x="1033822" y="0"/>
                    <a:pt x="66600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方正粗倩简体" panose="03000509000000000000" pitchFamily="65" charset="-122"/>
                <a:ea typeface="方正粗倩简体" panose="03000509000000000000" pitchFamily="65" charset="-122"/>
              </a:endParaRPr>
            </a:p>
          </p:txBody>
        </p:sp>
        <p:sp>
          <p:nvSpPr>
            <p:cNvPr id="6" name="任意多边形 5"/>
            <p:cNvSpPr/>
            <p:nvPr/>
          </p:nvSpPr>
          <p:spPr>
            <a:xfrm flipV="1">
              <a:off x="6096000" y="3036401"/>
              <a:ext cx="1332000" cy="3357139"/>
            </a:xfrm>
            <a:custGeom>
              <a:avLst/>
              <a:gdLst>
                <a:gd name="connsiteX0" fmla="*/ 666000 w 1332000"/>
                <a:gd name="connsiteY0" fmla="*/ 0 h 3357139"/>
                <a:gd name="connsiteX1" fmla="*/ 0 w 1332000"/>
                <a:gd name="connsiteY1" fmla="*/ 666000 h 3357139"/>
                <a:gd name="connsiteX2" fmla="*/ 0 w 1332000"/>
                <a:gd name="connsiteY2" fmla="*/ 2017841 h 3357139"/>
                <a:gd name="connsiteX3" fmla="*/ 0 w 1332000"/>
                <a:gd name="connsiteY3" fmla="*/ 2203724 h 3357139"/>
                <a:gd name="connsiteX4" fmla="*/ 0 w 1332000"/>
                <a:gd name="connsiteY4" fmla="*/ 3357139 h 3357139"/>
                <a:gd name="connsiteX5" fmla="*/ 669876 w 1332000"/>
                <a:gd name="connsiteY5" fmla="*/ 3357139 h 3357139"/>
                <a:gd name="connsiteX6" fmla="*/ 1332000 w 1332000"/>
                <a:gd name="connsiteY6" fmla="*/ 2695015 h 3357139"/>
                <a:gd name="connsiteX7" fmla="*/ 1332000 w 1332000"/>
                <a:gd name="connsiteY7" fmla="*/ 2203724 h 3357139"/>
                <a:gd name="connsiteX8" fmla="*/ 1332000 w 1332000"/>
                <a:gd name="connsiteY8" fmla="*/ 1355717 h 3357139"/>
                <a:gd name="connsiteX9" fmla="*/ 1332000 w 1332000"/>
                <a:gd name="connsiteY9" fmla="*/ 666000 h 3357139"/>
                <a:gd name="connsiteX10" fmla="*/ 666000 w 1332000"/>
                <a:gd name="connsiteY10" fmla="*/ 0 h 335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2000" h="3357139">
                  <a:moveTo>
                    <a:pt x="666000" y="0"/>
                  </a:moveTo>
                  <a:cubicBezTo>
                    <a:pt x="298178" y="0"/>
                    <a:pt x="0" y="298178"/>
                    <a:pt x="0" y="666000"/>
                  </a:cubicBezTo>
                  <a:lnTo>
                    <a:pt x="0" y="2017841"/>
                  </a:lnTo>
                  <a:lnTo>
                    <a:pt x="0" y="2203724"/>
                  </a:lnTo>
                  <a:lnTo>
                    <a:pt x="0" y="3357139"/>
                  </a:lnTo>
                  <a:lnTo>
                    <a:pt x="669876" y="3357139"/>
                  </a:lnTo>
                  <a:cubicBezTo>
                    <a:pt x="1035557" y="3357139"/>
                    <a:pt x="1332000" y="3060696"/>
                    <a:pt x="1332000" y="2695015"/>
                  </a:cubicBezTo>
                  <a:lnTo>
                    <a:pt x="1332000" y="2203724"/>
                  </a:lnTo>
                  <a:lnTo>
                    <a:pt x="1332000" y="1355717"/>
                  </a:lnTo>
                  <a:lnTo>
                    <a:pt x="1332000" y="666000"/>
                  </a:lnTo>
                  <a:cubicBezTo>
                    <a:pt x="1332000" y="298178"/>
                    <a:pt x="1033822" y="0"/>
                    <a:pt x="666000" y="0"/>
                  </a:cubicBezTo>
                  <a:close/>
                </a:path>
              </a:pathLst>
            </a:custGeom>
            <a:solidFill>
              <a:srgbClr val="1B587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方正粗倩简体" panose="03000509000000000000" pitchFamily="65" charset="-122"/>
                <a:ea typeface="方正粗倩简体" panose="03000509000000000000" pitchFamily="65" charset="-122"/>
              </a:endParaRPr>
            </a:p>
          </p:txBody>
        </p:sp>
      </p:grpSp>
      <p:sp>
        <p:nvSpPr>
          <p:cNvPr id="9" name="文本框 8"/>
          <p:cNvSpPr txBox="1"/>
          <p:nvPr/>
        </p:nvSpPr>
        <p:spPr>
          <a:xfrm>
            <a:off x="4643395" y="3265445"/>
            <a:ext cx="1112805" cy="830997"/>
          </a:xfrm>
          <a:prstGeom prst="rect">
            <a:avLst/>
          </a:prstGeom>
          <a:noFill/>
        </p:spPr>
        <p:txBody>
          <a:bodyPr wrap="none" rtlCol="0">
            <a:spAutoFit/>
          </a:bodyPr>
          <a:lstStyle/>
          <a:p>
            <a:r>
              <a:rPr lang="zh-CN" altLang="en-US" sz="2400" dirty="0" smtClean="0">
                <a:solidFill>
                  <a:schemeClr val="bg1"/>
                </a:solidFill>
                <a:latin typeface="方正粗倩简体" panose="03000509000000000000" pitchFamily="65" charset="-122"/>
                <a:ea typeface="方正粗倩简体" panose="03000509000000000000" pitchFamily="65" charset="-122"/>
              </a:rPr>
              <a:t>面向</a:t>
            </a:r>
            <a:endParaRPr lang="en-US" altLang="zh-CN" sz="2400" dirty="0" smtClean="0">
              <a:solidFill>
                <a:schemeClr val="bg1"/>
              </a:solidFill>
              <a:latin typeface="方正粗倩简体" panose="03000509000000000000" pitchFamily="65" charset="-122"/>
              <a:ea typeface="方正粗倩简体" panose="03000509000000000000" pitchFamily="65" charset="-122"/>
            </a:endParaRPr>
          </a:p>
          <a:p>
            <a:r>
              <a:rPr lang="zh-CN" altLang="en-US" sz="2400" dirty="0" smtClean="0">
                <a:solidFill>
                  <a:schemeClr val="bg1"/>
                </a:solidFill>
                <a:latin typeface="方正粗倩简体" panose="03000509000000000000" pitchFamily="65" charset="-122"/>
                <a:ea typeface="方正粗倩简体" panose="03000509000000000000" pitchFamily="65" charset="-122"/>
              </a:rPr>
              <a:t>运营商</a:t>
            </a:r>
            <a:endParaRPr lang="zh-CN" altLang="en-US" sz="2400" dirty="0">
              <a:solidFill>
                <a:schemeClr val="bg1"/>
              </a:solidFill>
              <a:latin typeface="方正粗倩简体" panose="03000509000000000000" pitchFamily="65" charset="-122"/>
              <a:ea typeface="方正粗倩简体" panose="03000509000000000000" pitchFamily="65" charset="-122"/>
            </a:endParaRPr>
          </a:p>
        </p:txBody>
      </p:sp>
      <p:sp>
        <p:nvSpPr>
          <p:cNvPr id="10" name="文本框 9"/>
          <p:cNvSpPr txBox="1"/>
          <p:nvPr/>
        </p:nvSpPr>
        <p:spPr>
          <a:xfrm>
            <a:off x="6023992" y="5300227"/>
            <a:ext cx="1422184" cy="830997"/>
          </a:xfrm>
          <a:prstGeom prst="rect">
            <a:avLst/>
          </a:prstGeom>
          <a:noFill/>
        </p:spPr>
        <p:txBody>
          <a:bodyPr wrap="none" rtlCol="0">
            <a:spAutoFit/>
          </a:bodyPr>
          <a:lstStyle/>
          <a:p>
            <a:r>
              <a:rPr lang="zh-CN" altLang="en-US" sz="2400" dirty="0" smtClean="0">
                <a:solidFill>
                  <a:schemeClr val="bg1"/>
                </a:solidFill>
                <a:latin typeface="方正粗倩简体" panose="03000509000000000000" pitchFamily="65" charset="-122"/>
                <a:ea typeface="方正粗倩简体" panose="03000509000000000000" pitchFamily="65" charset="-122"/>
              </a:rPr>
              <a:t>面向</a:t>
            </a:r>
            <a:endParaRPr lang="en-US" altLang="zh-CN" sz="2400" dirty="0" smtClean="0">
              <a:solidFill>
                <a:schemeClr val="bg1"/>
              </a:solidFill>
              <a:latin typeface="方正粗倩简体" panose="03000509000000000000" pitchFamily="65" charset="-122"/>
              <a:ea typeface="方正粗倩简体" panose="03000509000000000000" pitchFamily="65" charset="-122"/>
            </a:endParaRPr>
          </a:p>
          <a:p>
            <a:r>
              <a:rPr lang="zh-CN" altLang="en-US" sz="2400" dirty="0" smtClean="0">
                <a:solidFill>
                  <a:schemeClr val="bg1"/>
                </a:solidFill>
                <a:latin typeface="方正粗倩简体" panose="03000509000000000000" pitchFamily="65" charset="-122"/>
                <a:ea typeface="方正粗倩简体" panose="03000509000000000000" pitchFamily="65" charset="-122"/>
              </a:rPr>
              <a:t>集团用户</a:t>
            </a:r>
            <a:endParaRPr lang="zh-CN" altLang="en-US" sz="2400" dirty="0">
              <a:solidFill>
                <a:schemeClr val="bg1"/>
              </a:solidFill>
              <a:latin typeface="方正粗倩简体" panose="03000509000000000000" pitchFamily="65" charset="-122"/>
              <a:ea typeface="方正粗倩简体" panose="03000509000000000000" pitchFamily="65" charset="-122"/>
            </a:endParaRPr>
          </a:p>
        </p:txBody>
      </p:sp>
      <p:sp>
        <p:nvSpPr>
          <p:cNvPr id="11" name="矩形 6"/>
          <p:cNvSpPr>
            <a:spLocks noChangeArrowheads="1"/>
          </p:cNvSpPr>
          <p:nvPr/>
        </p:nvSpPr>
        <p:spPr bwMode="auto">
          <a:xfrm>
            <a:off x="733805" y="4409875"/>
            <a:ext cx="357123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x-none" altLang="zh-CN" sz="2000" dirty="0">
                <a:latin typeface="方正粗倩简体" panose="03000509000000000000" pitchFamily="65" charset="-122"/>
                <a:ea typeface="方正粗倩简体" panose="03000509000000000000" pitchFamily="65" charset="-122"/>
              </a:rPr>
              <a:t>主要面向中国移动内部</a:t>
            </a:r>
            <a:r>
              <a:rPr lang="zh-CN" altLang="en-US" sz="2000" dirty="0">
                <a:latin typeface="方正粗倩简体" panose="03000509000000000000" pitchFamily="65" charset="-122"/>
                <a:ea typeface="方正粗倩简体" panose="03000509000000000000" pitchFamily="65" charset="-122"/>
              </a:rPr>
              <a:t>省及地市</a:t>
            </a:r>
            <a:r>
              <a:rPr lang="x-none" altLang="zh-CN" sz="2000" dirty="0">
                <a:latin typeface="方正粗倩简体" panose="03000509000000000000" pitchFamily="65" charset="-122"/>
                <a:ea typeface="方正粗倩简体" panose="03000509000000000000" pitchFamily="65" charset="-122"/>
              </a:rPr>
              <a:t>业务管理人员和维护人员，提供</a:t>
            </a:r>
            <a:r>
              <a:rPr lang="zh-CN" altLang="en-US" sz="2000" dirty="0">
                <a:latin typeface="方正粗倩简体" panose="03000509000000000000" pitchFamily="65" charset="-122"/>
                <a:ea typeface="方正粗倩简体" panose="03000509000000000000" pitchFamily="65" charset="-122"/>
              </a:rPr>
              <a:t>业务的运营支撑。</a:t>
            </a:r>
            <a:endParaRPr lang="en-US" altLang="zh-CN" sz="2000" dirty="0">
              <a:latin typeface="方正粗倩简体" panose="03000509000000000000" pitchFamily="65" charset="-122"/>
              <a:ea typeface="方正粗倩简体" panose="03000509000000000000" pitchFamily="65" charset="-122"/>
            </a:endParaRPr>
          </a:p>
        </p:txBody>
      </p:sp>
      <p:sp>
        <p:nvSpPr>
          <p:cNvPr id="12" name="矩形 6"/>
          <p:cNvSpPr>
            <a:spLocks noChangeArrowheads="1"/>
          </p:cNvSpPr>
          <p:nvPr/>
        </p:nvSpPr>
        <p:spPr bwMode="auto">
          <a:xfrm>
            <a:off x="7896200" y="1841337"/>
            <a:ext cx="3672408" cy="142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x-none" altLang="en-US" sz="2000" dirty="0" smtClean="0">
                <a:latin typeface="方正粗倩简体" panose="03000509000000000000" pitchFamily="65" charset="-122"/>
                <a:ea typeface="方正粗倩简体" panose="03000509000000000000" pitchFamily="65" charset="-122"/>
              </a:rPr>
              <a:t>主要面向物联网集团客户，</a:t>
            </a:r>
            <a:r>
              <a:rPr lang="zh-CN" altLang="en-US" sz="2000" dirty="0">
                <a:latin typeface="方正粗倩简体" panose="03000509000000000000" pitchFamily="65" charset="-122"/>
                <a:ea typeface="方正粗倩简体" panose="03000509000000000000" pitchFamily="65" charset="-122"/>
              </a:rPr>
              <a:t>为客户提供自助式透明化业务运营管理。</a:t>
            </a:r>
            <a:endParaRPr lang="zh-CN" altLang="en-US" sz="2000" dirty="0">
              <a:solidFill>
                <a:srgbClr val="595959"/>
              </a:solidFill>
              <a:latin typeface="方正粗倩简体" panose="03000509000000000000" pitchFamily="65" charset="-122"/>
              <a:ea typeface="方正粗倩简体" panose="03000509000000000000" pitchFamily="65" charset="-122"/>
            </a:endParaRPr>
          </a:p>
        </p:txBody>
      </p:sp>
      <p:sp>
        <p:nvSpPr>
          <p:cNvPr id="13" name="矩形 12"/>
          <p:cNvSpPr/>
          <p:nvPr/>
        </p:nvSpPr>
        <p:spPr>
          <a:xfrm>
            <a:off x="7968208" y="3709812"/>
            <a:ext cx="3030535" cy="507430"/>
          </a:xfrm>
          <a:prstGeom prst="rect">
            <a:avLst/>
          </a:prstGeom>
          <a:solidFill>
            <a:srgbClr val="1B587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400" dirty="0" smtClean="0">
                <a:latin typeface="方正粗倩简体" panose="03000509000000000000" pitchFamily="65" charset="-122"/>
                <a:ea typeface="方正粗倩简体" panose="03000509000000000000" pitchFamily="65" charset="-122"/>
              </a:rPr>
              <a:t>连接管理平台</a:t>
            </a:r>
          </a:p>
        </p:txBody>
      </p:sp>
      <p:sp>
        <p:nvSpPr>
          <p:cNvPr id="14" name="矩形 13"/>
          <p:cNvSpPr/>
          <p:nvPr/>
        </p:nvSpPr>
        <p:spPr>
          <a:xfrm>
            <a:off x="955528" y="3709812"/>
            <a:ext cx="3153438" cy="5074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400" dirty="0" smtClean="0">
                <a:latin typeface="方正粗倩简体" panose="03000509000000000000" pitchFamily="65" charset="-122"/>
                <a:ea typeface="方正粗倩简体" panose="03000509000000000000" pitchFamily="65" charset="-122"/>
              </a:rPr>
              <a:t>运营管理平台</a:t>
            </a:r>
          </a:p>
        </p:txBody>
      </p:sp>
      <p:pic>
        <p:nvPicPr>
          <p:cNvPr id="119" name="图片 118"/>
          <p:cNvPicPr>
            <a:picLocks noChangeAspect="1"/>
          </p:cNvPicPr>
          <p:nvPr/>
        </p:nvPicPr>
        <p:blipFill>
          <a:blip r:embed="rId2"/>
          <a:stretch>
            <a:fillRect/>
          </a:stretch>
        </p:blipFill>
        <p:spPr>
          <a:xfrm>
            <a:off x="730748" y="1177401"/>
            <a:ext cx="3688119" cy="2351186"/>
          </a:xfrm>
          <a:prstGeom prst="rect">
            <a:avLst/>
          </a:prstGeom>
          <a:ln>
            <a:noFill/>
          </a:ln>
          <a:effectLst>
            <a:outerShdw blurRad="292100" dist="139700" dir="2700000" algn="tl" rotWithShape="0">
              <a:srgbClr val="333333">
                <a:alpha val="65000"/>
              </a:srgbClr>
            </a:outerShdw>
          </a:effectLst>
        </p:spPr>
      </p:pic>
      <p:pic>
        <p:nvPicPr>
          <p:cNvPr id="120" name="图片 119"/>
          <p:cNvPicPr>
            <a:picLocks noChangeAspect="1"/>
          </p:cNvPicPr>
          <p:nvPr/>
        </p:nvPicPr>
        <p:blipFill>
          <a:blip r:embed="rId3"/>
          <a:stretch>
            <a:fillRect/>
          </a:stretch>
        </p:blipFill>
        <p:spPr>
          <a:xfrm>
            <a:off x="7608169" y="4392061"/>
            <a:ext cx="4248471" cy="2277299"/>
          </a:xfrm>
          <a:prstGeom prst="rect">
            <a:avLst/>
          </a:prstGeom>
          <a:ln>
            <a:noFill/>
          </a:ln>
          <a:effectLst>
            <a:outerShdw blurRad="292100" dist="139700" dir="2700000" algn="tl" rotWithShape="0">
              <a:srgbClr val="333333">
                <a:alpha val="65000"/>
              </a:srgbClr>
            </a:outerShdw>
          </a:effectLst>
        </p:spPr>
      </p:pic>
      <p:sp>
        <p:nvSpPr>
          <p:cNvPr id="124" name="KSO_Shape"/>
          <p:cNvSpPr>
            <a:spLocks/>
          </p:cNvSpPr>
          <p:nvPr/>
        </p:nvSpPr>
        <p:spPr bwMode="auto">
          <a:xfrm>
            <a:off x="4672135" y="1700808"/>
            <a:ext cx="1153107" cy="1222375"/>
          </a:xfrm>
          <a:custGeom>
            <a:avLst/>
            <a:gdLst>
              <a:gd name="T0" fmla="*/ 871762 w 2344738"/>
              <a:gd name="T1" fmla="*/ 2409190 h 2484437"/>
              <a:gd name="T2" fmla="*/ 1162059 w 2344738"/>
              <a:gd name="T3" fmla="*/ 2170588 h 2484437"/>
              <a:gd name="T4" fmla="*/ 1847045 w 2344738"/>
              <a:gd name="T5" fmla="*/ 1914799 h 2484437"/>
              <a:gd name="T6" fmla="*/ 1989223 w 2344738"/>
              <a:gd name="T7" fmla="*/ 2174222 h 2484437"/>
              <a:gd name="T8" fmla="*/ 2171725 w 2344738"/>
              <a:gd name="T9" fmla="*/ 2027497 h 2484437"/>
              <a:gd name="T10" fmla="*/ 577756 w 2344738"/>
              <a:gd name="T11" fmla="*/ 1710690 h 2484437"/>
              <a:gd name="T12" fmla="*/ 918226 w 2344738"/>
              <a:gd name="T13" fmla="*/ 1971358 h 2484437"/>
              <a:gd name="T14" fmla="*/ 916117 w 2344738"/>
              <a:gd name="T15" fmla="*/ 1782955 h 2484437"/>
              <a:gd name="T16" fmla="*/ 1163655 w 2344738"/>
              <a:gd name="T17" fmla="*/ 1791018 h 2484437"/>
              <a:gd name="T18" fmla="*/ 1369346 w 2344738"/>
              <a:gd name="T19" fmla="*/ 1978503 h 2484437"/>
              <a:gd name="T20" fmla="*/ 1844763 w 2344738"/>
              <a:gd name="T21" fmla="*/ 1695450 h 2484437"/>
              <a:gd name="T22" fmla="*/ 1613852 w 2344738"/>
              <a:gd name="T23" fmla="*/ 1757995 h 2484437"/>
              <a:gd name="T24" fmla="*/ 1466215 w 2344738"/>
              <a:gd name="T25" fmla="*/ 1665804 h 2484437"/>
              <a:gd name="T26" fmla="*/ 139383 w 2344738"/>
              <a:gd name="T27" fmla="*/ 1551132 h 2484437"/>
              <a:gd name="T28" fmla="*/ 121920 w 2344738"/>
              <a:gd name="T29" fmla="*/ 1806533 h 2484437"/>
              <a:gd name="T30" fmla="*/ 349213 w 2344738"/>
              <a:gd name="T31" fmla="*/ 1603596 h 2484437"/>
              <a:gd name="T32" fmla="*/ 904689 w 2344738"/>
              <a:gd name="T33" fmla="*/ 1386127 h 2484437"/>
              <a:gd name="T34" fmla="*/ 637223 w 2344738"/>
              <a:gd name="T35" fmla="*/ 1626218 h 2484437"/>
              <a:gd name="T36" fmla="*/ 468909 w 2344738"/>
              <a:gd name="T37" fmla="*/ 1265925 h 2484437"/>
              <a:gd name="T38" fmla="*/ 430842 w 2344738"/>
              <a:gd name="T39" fmla="*/ 1122045 h 2484437"/>
              <a:gd name="T40" fmla="*/ 1268838 w 2344738"/>
              <a:gd name="T41" fmla="*/ 1494705 h 2484437"/>
              <a:gd name="T42" fmla="*/ 1607502 w 2344738"/>
              <a:gd name="T43" fmla="*/ 1509397 h 2484437"/>
              <a:gd name="T44" fmla="*/ 1745572 w 2344738"/>
              <a:gd name="T45" fmla="*/ 1626218 h 2484437"/>
              <a:gd name="T46" fmla="*/ 1985330 w 2344738"/>
              <a:gd name="T47" fmla="*/ 1321435 h 2484437"/>
              <a:gd name="T48" fmla="*/ 959075 w 2344738"/>
              <a:gd name="T49" fmla="*/ 1223010 h 2484437"/>
              <a:gd name="T50" fmla="*/ 1590675 w 2344738"/>
              <a:gd name="T51" fmla="*/ 717903 h 2484437"/>
              <a:gd name="T52" fmla="*/ 1221105 w 2344738"/>
              <a:gd name="T53" fmla="*/ 1447738 h 2484437"/>
              <a:gd name="T54" fmla="*/ 1833657 w 2344738"/>
              <a:gd name="T55" fmla="*/ 772478 h 2484437"/>
              <a:gd name="T56" fmla="*/ 707217 w 2344738"/>
              <a:gd name="T57" fmla="*/ 636270 h 2484437"/>
              <a:gd name="T58" fmla="*/ 651510 w 2344738"/>
              <a:gd name="T59" fmla="*/ 1030166 h 2484437"/>
              <a:gd name="T60" fmla="*/ 1878779 w 2344738"/>
              <a:gd name="T61" fmla="*/ 599489 h 2484437"/>
              <a:gd name="T62" fmla="*/ 2173605 w 2344738"/>
              <a:gd name="T63" fmla="*/ 692847 h 2484437"/>
              <a:gd name="T64" fmla="*/ 2093597 w 2344738"/>
              <a:gd name="T65" fmla="*/ 537027 h 2484437"/>
              <a:gd name="T66" fmla="*/ 260298 w 2344738"/>
              <a:gd name="T67" fmla="*/ 577256 h 2484437"/>
              <a:gd name="T68" fmla="*/ 273014 w 2344738"/>
              <a:gd name="T69" fmla="*/ 751147 h 2484437"/>
              <a:gd name="T70" fmla="*/ 532634 w 2344738"/>
              <a:gd name="T71" fmla="*/ 599489 h 2484437"/>
              <a:gd name="T72" fmla="*/ 932432 w 2344738"/>
              <a:gd name="T73" fmla="*/ 577533 h 2484437"/>
              <a:gd name="T74" fmla="*/ 1226230 w 2344738"/>
              <a:gd name="T75" fmla="*/ 474027 h 2484437"/>
              <a:gd name="T76" fmla="*/ 1322388 w 2344738"/>
              <a:gd name="T77" fmla="*/ 712503 h 2484437"/>
              <a:gd name="T78" fmla="*/ 1595994 w 2344738"/>
              <a:gd name="T79" fmla="*/ 561340 h 2484437"/>
              <a:gd name="T80" fmla="*/ 1022828 w 2344738"/>
              <a:gd name="T81" fmla="*/ 100965 h 2484437"/>
              <a:gd name="T82" fmla="*/ 1158106 w 2344738"/>
              <a:gd name="T83" fmla="*/ 312420 h 2484437"/>
              <a:gd name="T84" fmla="*/ 1118615 w 2344738"/>
              <a:gd name="T85" fmla="*/ 67628 h 2484437"/>
              <a:gd name="T86" fmla="*/ 1343177 w 2344738"/>
              <a:gd name="T87" fmla="*/ 191770 h 2484437"/>
              <a:gd name="T88" fmla="*/ 1909128 w 2344738"/>
              <a:gd name="T89" fmla="*/ 458790 h 2484437"/>
              <a:gd name="T90" fmla="*/ 2231565 w 2344738"/>
              <a:gd name="T91" fmla="*/ 430530 h 2484437"/>
              <a:gd name="T92" fmla="*/ 2344738 w 2344738"/>
              <a:gd name="T93" fmla="*/ 562777 h 2484437"/>
              <a:gd name="T94" fmla="*/ 2230438 w 2344738"/>
              <a:gd name="T95" fmla="*/ 724605 h 2484437"/>
              <a:gd name="T96" fmla="*/ 2134871 w 2344738"/>
              <a:gd name="T97" fmla="*/ 1265400 h 2484437"/>
              <a:gd name="T98" fmla="*/ 2171407 w 2344738"/>
              <a:gd name="T99" fmla="*/ 1880454 h 2484437"/>
              <a:gd name="T100" fmla="*/ 2202512 w 2344738"/>
              <a:gd name="T101" fmla="*/ 2178986 h 2484437"/>
              <a:gd name="T102" fmla="*/ 1751813 w 2344738"/>
              <a:gd name="T103" fmla="*/ 2197723 h 2484437"/>
              <a:gd name="T104" fmla="*/ 1125316 w 2344738"/>
              <a:gd name="T105" fmla="*/ 2346007 h 2484437"/>
              <a:gd name="T106" fmla="*/ 852722 w 2344738"/>
              <a:gd name="T107" fmla="*/ 2471102 h 2484437"/>
              <a:gd name="T108" fmla="*/ 691196 w 2344738"/>
              <a:gd name="T109" fmla="*/ 2049780 h 2484437"/>
              <a:gd name="T110" fmla="*/ 149860 w 2344738"/>
              <a:gd name="T111" fmla="*/ 1882136 h 2484437"/>
              <a:gd name="T112" fmla="*/ 2540 w 2344738"/>
              <a:gd name="T113" fmla="*/ 1690904 h 2484437"/>
              <a:gd name="T114" fmla="*/ 276542 w 2344738"/>
              <a:gd name="T115" fmla="*/ 1265400 h 2484437"/>
              <a:gd name="T116" fmla="*/ 162385 w 2344738"/>
              <a:gd name="T117" fmla="*/ 796289 h 2484437"/>
              <a:gd name="T118" fmla="*/ 49212 w 2344738"/>
              <a:gd name="T119" fmla="*/ 664361 h 2484437"/>
              <a:gd name="T120" fmla="*/ 161613 w 2344738"/>
              <a:gd name="T121" fmla="*/ 520400 h 2484437"/>
              <a:gd name="T122" fmla="*/ 567447 w 2344738"/>
              <a:gd name="T123" fmla="*/ 475939 h 2484437"/>
              <a:gd name="T124" fmla="*/ 925454 w 2344738"/>
              <a:gd name="T125" fmla="*/ 141922 h 2484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4738" h="2484437">
                <a:moveTo>
                  <a:pt x="756092" y="2055731"/>
                </a:moveTo>
                <a:lnTo>
                  <a:pt x="756568" y="2065020"/>
                </a:lnTo>
                <a:lnTo>
                  <a:pt x="759424" y="2100897"/>
                </a:lnTo>
                <a:lnTo>
                  <a:pt x="761011" y="2118360"/>
                </a:lnTo>
                <a:lnTo>
                  <a:pt x="762915" y="2135187"/>
                </a:lnTo>
                <a:lnTo>
                  <a:pt x="765136" y="2151697"/>
                </a:lnTo>
                <a:lnTo>
                  <a:pt x="767675" y="2167255"/>
                </a:lnTo>
                <a:lnTo>
                  <a:pt x="770214" y="2183130"/>
                </a:lnTo>
                <a:lnTo>
                  <a:pt x="773070" y="2198052"/>
                </a:lnTo>
                <a:lnTo>
                  <a:pt x="775609" y="2212975"/>
                </a:lnTo>
                <a:lnTo>
                  <a:pt x="778782" y="2227262"/>
                </a:lnTo>
                <a:lnTo>
                  <a:pt x="781955" y="2241232"/>
                </a:lnTo>
                <a:lnTo>
                  <a:pt x="785129" y="2254250"/>
                </a:lnTo>
                <a:lnTo>
                  <a:pt x="788619" y="2267267"/>
                </a:lnTo>
                <a:lnTo>
                  <a:pt x="792427" y="2279650"/>
                </a:lnTo>
                <a:lnTo>
                  <a:pt x="796553" y="2291397"/>
                </a:lnTo>
                <a:lnTo>
                  <a:pt x="800678" y="2303145"/>
                </a:lnTo>
                <a:lnTo>
                  <a:pt x="804486" y="2314257"/>
                </a:lnTo>
                <a:lnTo>
                  <a:pt x="808929" y="2324735"/>
                </a:lnTo>
                <a:lnTo>
                  <a:pt x="813372" y="2334577"/>
                </a:lnTo>
                <a:lnTo>
                  <a:pt x="817815" y="2343785"/>
                </a:lnTo>
                <a:lnTo>
                  <a:pt x="822892" y="2352992"/>
                </a:lnTo>
                <a:lnTo>
                  <a:pt x="827969" y="2361247"/>
                </a:lnTo>
                <a:lnTo>
                  <a:pt x="833047" y="2369185"/>
                </a:lnTo>
                <a:lnTo>
                  <a:pt x="837807" y="2376487"/>
                </a:lnTo>
                <a:lnTo>
                  <a:pt x="843202" y="2383472"/>
                </a:lnTo>
                <a:lnTo>
                  <a:pt x="848596" y="2389505"/>
                </a:lnTo>
                <a:lnTo>
                  <a:pt x="854309" y="2395220"/>
                </a:lnTo>
                <a:lnTo>
                  <a:pt x="860021" y="2400617"/>
                </a:lnTo>
                <a:lnTo>
                  <a:pt x="866050" y="2405380"/>
                </a:lnTo>
                <a:lnTo>
                  <a:pt x="871762" y="2409190"/>
                </a:lnTo>
                <a:lnTo>
                  <a:pt x="877792" y="2412682"/>
                </a:lnTo>
                <a:lnTo>
                  <a:pt x="884138" y="2415540"/>
                </a:lnTo>
                <a:lnTo>
                  <a:pt x="890485" y="2417445"/>
                </a:lnTo>
                <a:lnTo>
                  <a:pt x="896515" y="2419350"/>
                </a:lnTo>
                <a:lnTo>
                  <a:pt x="904765" y="2420620"/>
                </a:lnTo>
                <a:lnTo>
                  <a:pt x="913334" y="2420937"/>
                </a:lnTo>
                <a:lnTo>
                  <a:pt x="921584" y="2420620"/>
                </a:lnTo>
                <a:lnTo>
                  <a:pt x="930470" y="2419032"/>
                </a:lnTo>
                <a:lnTo>
                  <a:pt x="939355" y="2417127"/>
                </a:lnTo>
                <a:lnTo>
                  <a:pt x="948241" y="2413635"/>
                </a:lnTo>
                <a:lnTo>
                  <a:pt x="957444" y="2409825"/>
                </a:lnTo>
                <a:lnTo>
                  <a:pt x="966964" y="2405380"/>
                </a:lnTo>
                <a:lnTo>
                  <a:pt x="976484" y="2399665"/>
                </a:lnTo>
                <a:lnTo>
                  <a:pt x="986004" y="2392997"/>
                </a:lnTo>
                <a:lnTo>
                  <a:pt x="996159" y="2386012"/>
                </a:lnTo>
                <a:lnTo>
                  <a:pt x="1005997" y="2378075"/>
                </a:lnTo>
                <a:lnTo>
                  <a:pt x="1016151" y="2368867"/>
                </a:lnTo>
                <a:lnTo>
                  <a:pt x="1026624" y="2359025"/>
                </a:lnTo>
                <a:lnTo>
                  <a:pt x="1036778" y="2348865"/>
                </a:lnTo>
                <a:lnTo>
                  <a:pt x="1047251" y="2337752"/>
                </a:lnTo>
                <a:lnTo>
                  <a:pt x="1057723" y="2325687"/>
                </a:lnTo>
                <a:lnTo>
                  <a:pt x="1067878" y="2312987"/>
                </a:lnTo>
                <a:lnTo>
                  <a:pt x="1078667" y="2299652"/>
                </a:lnTo>
                <a:lnTo>
                  <a:pt x="1089457" y="2285365"/>
                </a:lnTo>
                <a:lnTo>
                  <a:pt x="1100246" y="2270442"/>
                </a:lnTo>
                <a:lnTo>
                  <a:pt x="1111036" y="2254567"/>
                </a:lnTo>
                <a:lnTo>
                  <a:pt x="1121825" y="2238057"/>
                </a:lnTo>
                <a:lnTo>
                  <a:pt x="1132615" y="2221230"/>
                </a:lnTo>
                <a:lnTo>
                  <a:pt x="1143404" y="2203450"/>
                </a:lnTo>
                <a:lnTo>
                  <a:pt x="1153877" y="2185035"/>
                </a:lnTo>
                <a:lnTo>
                  <a:pt x="1162059" y="2170588"/>
                </a:lnTo>
                <a:lnTo>
                  <a:pt x="1158106" y="2170430"/>
                </a:lnTo>
                <a:lnTo>
                  <a:pt x="1134306" y="2168842"/>
                </a:lnTo>
                <a:lnTo>
                  <a:pt x="1110823" y="2166619"/>
                </a:lnTo>
                <a:lnTo>
                  <a:pt x="1087340" y="2164079"/>
                </a:lnTo>
                <a:lnTo>
                  <a:pt x="1063857" y="2160903"/>
                </a:lnTo>
                <a:lnTo>
                  <a:pt x="1041326" y="2157093"/>
                </a:lnTo>
                <a:lnTo>
                  <a:pt x="1018160" y="2152647"/>
                </a:lnTo>
                <a:lnTo>
                  <a:pt x="995629" y="2147884"/>
                </a:lnTo>
                <a:lnTo>
                  <a:pt x="973415" y="2142485"/>
                </a:lnTo>
                <a:lnTo>
                  <a:pt x="951519" y="2136134"/>
                </a:lnTo>
                <a:lnTo>
                  <a:pt x="928988" y="2129783"/>
                </a:lnTo>
                <a:lnTo>
                  <a:pt x="907727" y="2122797"/>
                </a:lnTo>
                <a:lnTo>
                  <a:pt x="886148" y="2115176"/>
                </a:lnTo>
                <a:lnTo>
                  <a:pt x="864886" y="2106919"/>
                </a:lnTo>
                <a:lnTo>
                  <a:pt x="843942" y="2098663"/>
                </a:lnTo>
                <a:lnTo>
                  <a:pt x="822997" y="2089454"/>
                </a:lnTo>
                <a:lnTo>
                  <a:pt x="802688" y="2079609"/>
                </a:lnTo>
                <a:lnTo>
                  <a:pt x="782378" y="2069765"/>
                </a:lnTo>
                <a:lnTo>
                  <a:pt x="762386" y="2059286"/>
                </a:lnTo>
                <a:lnTo>
                  <a:pt x="756092" y="2055731"/>
                </a:lnTo>
                <a:close/>
                <a:moveTo>
                  <a:pt x="1982350" y="1752593"/>
                </a:moveTo>
                <a:lnTo>
                  <a:pt x="1976519" y="1761420"/>
                </a:lnTo>
                <a:lnTo>
                  <a:pt x="1963826" y="1779838"/>
                </a:lnTo>
                <a:lnTo>
                  <a:pt x="1950498" y="1797939"/>
                </a:lnTo>
                <a:lnTo>
                  <a:pt x="1937169" y="1815722"/>
                </a:lnTo>
                <a:lnTo>
                  <a:pt x="1923207" y="1832870"/>
                </a:lnTo>
                <a:lnTo>
                  <a:pt x="1908609" y="1850335"/>
                </a:lnTo>
                <a:lnTo>
                  <a:pt x="1893694" y="1866848"/>
                </a:lnTo>
                <a:lnTo>
                  <a:pt x="1878779" y="1883043"/>
                </a:lnTo>
                <a:lnTo>
                  <a:pt x="1862912" y="1899239"/>
                </a:lnTo>
                <a:lnTo>
                  <a:pt x="1847045" y="1914799"/>
                </a:lnTo>
                <a:lnTo>
                  <a:pt x="1830544" y="1929724"/>
                </a:lnTo>
                <a:lnTo>
                  <a:pt x="1814043" y="1944966"/>
                </a:lnTo>
                <a:lnTo>
                  <a:pt x="1796906" y="1958939"/>
                </a:lnTo>
                <a:lnTo>
                  <a:pt x="1779453" y="1973229"/>
                </a:lnTo>
                <a:lnTo>
                  <a:pt x="1761999" y="1986884"/>
                </a:lnTo>
                <a:lnTo>
                  <a:pt x="1743911" y="1999903"/>
                </a:lnTo>
                <a:lnTo>
                  <a:pt x="1725505" y="2012923"/>
                </a:lnTo>
                <a:lnTo>
                  <a:pt x="1706465" y="2025308"/>
                </a:lnTo>
                <a:lnTo>
                  <a:pt x="1687742" y="2036740"/>
                </a:lnTo>
                <a:lnTo>
                  <a:pt x="1668385" y="2048172"/>
                </a:lnTo>
                <a:lnTo>
                  <a:pt x="1649027" y="2059286"/>
                </a:lnTo>
                <a:lnTo>
                  <a:pt x="1629035" y="2069765"/>
                </a:lnTo>
                <a:lnTo>
                  <a:pt x="1608725" y="2079609"/>
                </a:lnTo>
                <a:lnTo>
                  <a:pt x="1604716" y="2081523"/>
                </a:lnTo>
                <a:lnTo>
                  <a:pt x="1636599" y="2093237"/>
                </a:lnTo>
                <a:lnTo>
                  <a:pt x="1675639" y="2106893"/>
                </a:lnTo>
                <a:lnTo>
                  <a:pt x="1714043" y="2119279"/>
                </a:lnTo>
                <a:lnTo>
                  <a:pt x="1751496" y="2130395"/>
                </a:lnTo>
                <a:lnTo>
                  <a:pt x="1787679" y="2140558"/>
                </a:lnTo>
                <a:lnTo>
                  <a:pt x="1822275" y="2149450"/>
                </a:lnTo>
                <a:lnTo>
                  <a:pt x="1839096" y="2153261"/>
                </a:lnTo>
                <a:lnTo>
                  <a:pt x="1855918" y="2156755"/>
                </a:lnTo>
                <a:lnTo>
                  <a:pt x="1872105" y="2159613"/>
                </a:lnTo>
                <a:lnTo>
                  <a:pt x="1887975" y="2162789"/>
                </a:lnTo>
                <a:lnTo>
                  <a:pt x="1903527" y="2165329"/>
                </a:lnTo>
                <a:lnTo>
                  <a:pt x="1919079" y="2167870"/>
                </a:lnTo>
                <a:lnTo>
                  <a:pt x="1933679" y="2169776"/>
                </a:lnTo>
                <a:lnTo>
                  <a:pt x="1948280" y="2171364"/>
                </a:lnTo>
                <a:lnTo>
                  <a:pt x="1962245" y="2172634"/>
                </a:lnTo>
                <a:lnTo>
                  <a:pt x="1975893" y="2173587"/>
                </a:lnTo>
                <a:lnTo>
                  <a:pt x="1989223" y="2174222"/>
                </a:lnTo>
                <a:lnTo>
                  <a:pt x="2002237" y="2175175"/>
                </a:lnTo>
                <a:lnTo>
                  <a:pt x="2014615" y="2175175"/>
                </a:lnTo>
                <a:lnTo>
                  <a:pt x="2026993" y="2175175"/>
                </a:lnTo>
                <a:lnTo>
                  <a:pt x="2038737" y="2174222"/>
                </a:lnTo>
                <a:lnTo>
                  <a:pt x="2049845" y="2173587"/>
                </a:lnTo>
                <a:lnTo>
                  <a:pt x="2060637" y="2172634"/>
                </a:lnTo>
                <a:lnTo>
                  <a:pt x="2071111" y="2171364"/>
                </a:lnTo>
                <a:lnTo>
                  <a:pt x="2080950" y="2169776"/>
                </a:lnTo>
                <a:lnTo>
                  <a:pt x="2090789" y="2167870"/>
                </a:lnTo>
                <a:lnTo>
                  <a:pt x="2099994" y="2165329"/>
                </a:lnTo>
                <a:lnTo>
                  <a:pt x="2108246" y="2162789"/>
                </a:lnTo>
                <a:lnTo>
                  <a:pt x="2116815" y="2159930"/>
                </a:lnTo>
                <a:lnTo>
                  <a:pt x="2124433" y="2156755"/>
                </a:lnTo>
                <a:lnTo>
                  <a:pt x="2131415" y="2153261"/>
                </a:lnTo>
                <a:lnTo>
                  <a:pt x="2138398" y="2149768"/>
                </a:lnTo>
                <a:lnTo>
                  <a:pt x="2144429" y="2145321"/>
                </a:lnTo>
                <a:lnTo>
                  <a:pt x="2150142" y="2141193"/>
                </a:lnTo>
                <a:lnTo>
                  <a:pt x="2155537" y="2136747"/>
                </a:lnTo>
                <a:lnTo>
                  <a:pt x="2160298" y="2131665"/>
                </a:lnTo>
                <a:lnTo>
                  <a:pt x="2164425" y="2126266"/>
                </a:lnTo>
                <a:lnTo>
                  <a:pt x="2167916" y="2120867"/>
                </a:lnTo>
                <a:lnTo>
                  <a:pt x="2171725" y="2113563"/>
                </a:lnTo>
                <a:lnTo>
                  <a:pt x="2174899" y="2105941"/>
                </a:lnTo>
                <a:lnTo>
                  <a:pt x="2177120" y="2097683"/>
                </a:lnTo>
                <a:lnTo>
                  <a:pt x="2178707" y="2089109"/>
                </a:lnTo>
                <a:lnTo>
                  <a:pt x="2179025" y="2079581"/>
                </a:lnTo>
                <a:lnTo>
                  <a:pt x="2179025" y="2070053"/>
                </a:lnTo>
                <a:lnTo>
                  <a:pt x="2178390" y="2060208"/>
                </a:lnTo>
                <a:lnTo>
                  <a:pt x="2176803" y="2049728"/>
                </a:lnTo>
                <a:lnTo>
                  <a:pt x="2174899" y="2038930"/>
                </a:lnTo>
                <a:lnTo>
                  <a:pt x="2171725" y="2027497"/>
                </a:lnTo>
                <a:lnTo>
                  <a:pt x="2167916" y="2016064"/>
                </a:lnTo>
                <a:lnTo>
                  <a:pt x="2163790" y="2003996"/>
                </a:lnTo>
                <a:lnTo>
                  <a:pt x="2158394" y="1991292"/>
                </a:lnTo>
                <a:lnTo>
                  <a:pt x="2152681" y="1978589"/>
                </a:lnTo>
                <a:lnTo>
                  <a:pt x="2146016" y="1965568"/>
                </a:lnTo>
                <a:lnTo>
                  <a:pt x="2138716" y="1952229"/>
                </a:lnTo>
                <a:lnTo>
                  <a:pt x="2130781" y="1938255"/>
                </a:lnTo>
                <a:lnTo>
                  <a:pt x="2121894" y="1924281"/>
                </a:lnTo>
                <a:lnTo>
                  <a:pt x="2112689" y="1909672"/>
                </a:lnTo>
                <a:lnTo>
                  <a:pt x="2102533" y="1895063"/>
                </a:lnTo>
                <a:lnTo>
                  <a:pt x="2091741" y="1880137"/>
                </a:lnTo>
                <a:lnTo>
                  <a:pt x="2080315" y="1865210"/>
                </a:lnTo>
                <a:lnTo>
                  <a:pt x="2068572" y="1849331"/>
                </a:lnTo>
                <a:lnTo>
                  <a:pt x="2055241" y="1834087"/>
                </a:lnTo>
                <a:lnTo>
                  <a:pt x="2042228" y="1817890"/>
                </a:lnTo>
                <a:lnTo>
                  <a:pt x="2027945" y="1801693"/>
                </a:lnTo>
                <a:lnTo>
                  <a:pt x="2013345" y="1785814"/>
                </a:lnTo>
                <a:lnTo>
                  <a:pt x="1998110" y="1768982"/>
                </a:lnTo>
                <a:lnTo>
                  <a:pt x="1982350" y="1752593"/>
                </a:lnTo>
                <a:close/>
                <a:moveTo>
                  <a:pt x="704690" y="1683845"/>
                </a:moveTo>
                <a:lnTo>
                  <a:pt x="688658" y="1685924"/>
                </a:lnTo>
                <a:lnTo>
                  <a:pt x="671195" y="1688464"/>
                </a:lnTo>
                <a:lnTo>
                  <a:pt x="654368" y="1690052"/>
                </a:lnTo>
                <a:lnTo>
                  <a:pt x="638175" y="1691323"/>
                </a:lnTo>
                <a:lnTo>
                  <a:pt x="621983" y="1692593"/>
                </a:lnTo>
                <a:lnTo>
                  <a:pt x="606425" y="1693228"/>
                </a:lnTo>
                <a:lnTo>
                  <a:pt x="590550" y="1693863"/>
                </a:lnTo>
                <a:lnTo>
                  <a:pt x="575628" y="1693228"/>
                </a:lnTo>
                <a:lnTo>
                  <a:pt x="564912" y="1692995"/>
                </a:lnTo>
                <a:lnTo>
                  <a:pt x="566650" y="1695450"/>
                </a:lnTo>
                <a:lnTo>
                  <a:pt x="577756" y="1710690"/>
                </a:lnTo>
                <a:lnTo>
                  <a:pt x="589179" y="1725295"/>
                </a:lnTo>
                <a:lnTo>
                  <a:pt x="601236" y="1740535"/>
                </a:lnTo>
                <a:lnTo>
                  <a:pt x="612977" y="1754505"/>
                </a:lnTo>
                <a:lnTo>
                  <a:pt x="625669" y="1768793"/>
                </a:lnTo>
                <a:lnTo>
                  <a:pt x="638361" y="1782445"/>
                </a:lnTo>
                <a:lnTo>
                  <a:pt x="651371" y="1796098"/>
                </a:lnTo>
                <a:lnTo>
                  <a:pt x="665015" y="1809115"/>
                </a:lnTo>
                <a:lnTo>
                  <a:pt x="678659" y="1821815"/>
                </a:lnTo>
                <a:lnTo>
                  <a:pt x="692323" y="1833968"/>
                </a:lnTo>
                <a:lnTo>
                  <a:pt x="692466" y="1831022"/>
                </a:lnTo>
                <a:lnTo>
                  <a:pt x="695322" y="1784985"/>
                </a:lnTo>
                <a:lnTo>
                  <a:pt x="699130" y="1737995"/>
                </a:lnTo>
                <a:lnTo>
                  <a:pt x="703890" y="1691005"/>
                </a:lnTo>
                <a:lnTo>
                  <a:pt x="704690" y="1683845"/>
                </a:lnTo>
                <a:close/>
                <a:moveTo>
                  <a:pt x="769029" y="1673012"/>
                </a:moveTo>
                <a:lnTo>
                  <a:pt x="768310" y="1678622"/>
                </a:lnTo>
                <a:lnTo>
                  <a:pt x="763232" y="1726565"/>
                </a:lnTo>
                <a:lnTo>
                  <a:pt x="759424" y="1773555"/>
                </a:lnTo>
                <a:lnTo>
                  <a:pt x="756568" y="1819275"/>
                </a:lnTo>
                <a:lnTo>
                  <a:pt x="754029" y="1863725"/>
                </a:lnTo>
                <a:lnTo>
                  <a:pt x="753619" y="1882342"/>
                </a:lnTo>
                <a:lnTo>
                  <a:pt x="767505" y="1891983"/>
                </a:lnTo>
                <a:lnTo>
                  <a:pt x="783053" y="1902143"/>
                </a:lnTo>
                <a:lnTo>
                  <a:pt x="799236" y="1912303"/>
                </a:lnTo>
                <a:lnTo>
                  <a:pt x="815419" y="1921828"/>
                </a:lnTo>
                <a:lnTo>
                  <a:pt x="831919" y="1931035"/>
                </a:lnTo>
                <a:lnTo>
                  <a:pt x="848736" y="1939925"/>
                </a:lnTo>
                <a:lnTo>
                  <a:pt x="865870" y="1948498"/>
                </a:lnTo>
                <a:lnTo>
                  <a:pt x="883005" y="1956435"/>
                </a:lnTo>
                <a:lnTo>
                  <a:pt x="900774" y="1964055"/>
                </a:lnTo>
                <a:lnTo>
                  <a:pt x="918226" y="1971358"/>
                </a:lnTo>
                <a:lnTo>
                  <a:pt x="935995" y="1978025"/>
                </a:lnTo>
                <a:lnTo>
                  <a:pt x="954399" y="1984375"/>
                </a:lnTo>
                <a:lnTo>
                  <a:pt x="972486" y="1990090"/>
                </a:lnTo>
                <a:lnTo>
                  <a:pt x="990889" y="1996123"/>
                </a:lnTo>
                <a:lnTo>
                  <a:pt x="1009928" y="2000885"/>
                </a:lnTo>
                <a:lnTo>
                  <a:pt x="1028649" y="2005648"/>
                </a:lnTo>
                <a:lnTo>
                  <a:pt x="1047687" y="2009775"/>
                </a:lnTo>
                <a:lnTo>
                  <a:pt x="1067043" y="2013268"/>
                </a:lnTo>
                <a:lnTo>
                  <a:pt x="1086082" y="2016760"/>
                </a:lnTo>
                <a:lnTo>
                  <a:pt x="1105755" y="2019300"/>
                </a:lnTo>
                <a:lnTo>
                  <a:pt x="1125428" y="2021840"/>
                </a:lnTo>
                <a:lnTo>
                  <a:pt x="1145418" y="2023428"/>
                </a:lnTo>
                <a:lnTo>
                  <a:pt x="1165409" y="2024380"/>
                </a:lnTo>
                <a:lnTo>
                  <a:pt x="1185399" y="2025333"/>
                </a:lnTo>
                <a:lnTo>
                  <a:pt x="1205707" y="2025650"/>
                </a:lnTo>
                <a:lnTo>
                  <a:pt x="1226014" y="2025333"/>
                </a:lnTo>
                <a:lnTo>
                  <a:pt x="1246005" y="2024380"/>
                </a:lnTo>
                <a:lnTo>
                  <a:pt x="1265995" y="2023428"/>
                </a:lnTo>
                <a:lnTo>
                  <a:pt x="1285985" y="2021840"/>
                </a:lnTo>
                <a:lnTo>
                  <a:pt x="1305658" y="2019300"/>
                </a:lnTo>
                <a:lnTo>
                  <a:pt x="1309126" y="2018845"/>
                </a:lnTo>
                <a:lnTo>
                  <a:pt x="1285562" y="2006536"/>
                </a:lnTo>
                <a:lnTo>
                  <a:pt x="1242397" y="1983988"/>
                </a:lnTo>
                <a:lnTo>
                  <a:pt x="1199231" y="1960486"/>
                </a:lnTo>
                <a:lnTo>
                  <a:pt x="1156701" y="1936350"/>
                </a:lnTo>
                <a:lnTo>
                  <a:pt x="1114487" y="1911260"/>
                </a:lnTo>
                <a:lnTo>
                  <a:pt x="1074178" y="1886806"/>
                </a:lnTo>
                <a:lnTo>
                  <a:pt x="1033869" y="1861717"/>
                </a:lnTo>
                <a:lnTo>
                  <a:pt x="994195" y="1835992"/>
                </a:lnTo>
                <a:lnTo>
                  <a:pt x="955156" y="1809633"/>
                </a:lnTo>
                <a:lnTo>
                  <a:pt x="916117" y="1782955"/>
                </a:lnTo>
                <a:lnTo>
                  <a:pt x="877712" y="1755643"/>
                </a:lnTo>
                <a:lnTo>
                  <a:pt x="840577" y="1728013"/>
                </a:lnTo>
                <a:lnTo>
                  <a:pt x="803759" y="1700383"/>
                </a:lnTo>
                <a:lnTo>
                  <a:pt x="769029" y="1673012"/>
                </a:lnTo>
                <a:close/>
                <a:moveTo>
                  <a:pt x="1070070" y="1580060"/>
                </a:moveTo>
                <a:lnTo>
                  <a:pt x="1056640" y="1585250"/>
                </a:lnTo>
                <a:lnTo>
                  <a:pt x="1014730" y="1600812"/>
                </a:lnTo>
                <a:lnTo>
                  <a:pt x="973773" y="1615421"/>
                </a:lnTo>
                <a:lnTo>
                  <a:pt x="933450" y="1628441"/>
                </a:lnTo>
                <a:lnTo>
                  <a:pt x="893445" y="1640827"/>
                </a:lnTo>
                <a:lnTo>
                  <a:pt x="873443" y="1646544"/>
                </a:lnTo>
                <a:lnTo>
                  <a:pt x="854393" y="1651942"/>
                </a:lnTo>
                <a:lnTo>
                  <a:pt x="846810" y="1653777"/>
                </a:lnTo>
                <a:lnTo>
                  <a:pt x="858351" y="1662590"/>
                </a:lnTo>
                <a:lnTo>
                  <a:pt x="895169" y="1690855"/>
                </a:lnTo>
                <a:lnTo>
                  <a:pt x="933891" y="1718485"/>
                </a:lnTo>
                <a:lnTo>
                  <a:pt x="973882" y="1746433"/>
                </a:lnTo>
                <a:lnTo>
                  <a:pt x="1014826" y="1774381"/>
                </a:lnTo>
                <a:lnTo>
                  <a:pt x="1057674" y="1802328"/>
                </a:lnTo>
                <a:lnTo>
                  <a:pt x="1101792" y="1829958"/>
                </a:lnTo>
                <a:lnTo>
                  <a:pt x="1146861" y="1857271"/>
                </a:lnTo>
                <a:lnTo>
                  <a:pt x="1194471" y="1885218"/>
                </a:lnTo>
                <a:lnTo>
                  <a:pt x="1229421" y="1905168"/>
                </a:lnTo>
                <a:lnTo>
                  <a:pt x="1229311" y="1905000"/>
                </a:lnTo>
                <a:lnTo>
                  <a:pt x="1219795" y="1889760"/>
                </a:lnTo>
                <a:lnTo>
                  <a:pt x="1209963" y="1874203"/>
                </a:lnTo>
                <a:lnTo>
                  <a:pt x="1200447" y="1858645"/>
                </a:lnTo>
                <a:lnTo>
                  <a:pt x="1191249" y="1842135"/>
                </a:lnTo>
                <a:lnTo>
                  <a:pt x="1182051" y="1825625"/>
                </a:lnTo>
                <a:lnTo>
                  <a:pt x="1172853" y="1808163"/>
                </a:lnTo>
                <a:lnTo>
                  <a:pt x="1163655" y="1791018"/>
                </a:lnTo>
                <a:lnTo>
                  <a:pt x="1154457" y="1772920"/>
                </a:lnTo>
                <a:lnTo>
                  <a:pt x="1145576" y="1754823"/>
                </a:lnTo>
                <a:lnTo>
                  <a:pt x="1136695" y="1736408"/>
                </a:lnTo>
                <a:lnTo>
                  <a:pt x="1119250" y="1698308"/>
                </a:lnTo>
                <a:lnTo>
                  <a:pt x="1102122" y="1658938"/>
                </a:lnTo>
                <a:lnTo>
                  <a:pt x="1085312" y="1619250"/>
                </a:lnTo>
                <a:lnTo>
                  <a:pt x="1070070" y="1580060"/>
                </a:lnTo>
                <a:close/>
                <a:moveTo>
                  <a:pt x="1191479" y="1530183"/>
                </a:moveTo>
                <a:lnTo>
                  <a:pt x="1183323" y="1533802"/>
                </a:lnTo>
                <a:lnTo>
                  <a:pt x="1141095" y="1551904"/>
                </a:lnTo>
                <a:lnTo>
                  <a:pt x="1128914" y="1556814"/>
                </a:lnTo>
                <a:lnTo>
                  <a:pt x="1137012" y="1577658"/>
                </a:lnTo>
                <a:lnTo>
                  <a:pt x="1152871" y="1616393"/>
                </a:lnTo>
                <a:lnTo>
                  <a:pt x="1169047" y="1653858"/>
                </a:lnTo>
                <a:lnTo>
                  <a:pt x="1185223" y="1689418"/>
                </a:lnTo>
                <a:lnTo>
                  <a:pt x="1201716" y="1723708"/>
                </a:lnTo>
                <a:lnTo>
                  <a:pt x="1218209" y="1756410"/>
                </a:lnTo>
                <a:lnTo>
                  <a:pt x="1234703" y="1787525"/>
                </a:lnTo>
                <a:lnTo>
                  <a:pt x="1251196" y="1816735"/>
                </a:lnTo>
                <a:lnTo>
                  <a:pt x="1268006" y="1844675"/>
                </a:lnTo>
                <a:lnTo>
                  <a:pt x="1284500" y="1870710"/>
                </a:lnTo>
                <a:lnTo>
                  <a:pt x="1300993" y="1895158"/>
                </a:lnTo>
                <a:lnTo>
                  <a:pt x="1309557" y="1906905"/>
                </a:lnTo>
                <a:lnTo>
                  <a:pt x="1317486" y="1918018"/>
                </a:lnTo>
                <a:lnTo>
                  <a:pt x="1326050" y="1928495"/>
                </a:lnTo>
                <a:lnTo>
                  <a:pt x="1333979" y="1938973"/>
                </a:lnTo>
                <a:lnTo>
                  <a:pt x="1342226" y="1948815"/>
                </a:lnTo>
                <a:lnTo>
                  <a:pt x="1350473" y="1958023"/>
                </a:lnTo>
                <a:lnTo>
                  <a:pt x="1358719" y="1966913"/>
                </a:lnTo>
                <a:lnTo>
                  <a:pt x="1366331" y="1975485"/>
                </a:lnTo>
                <a:lnTo>
                  <a:pt x="1369346" y="1978503"/>
                </a:lnTo>
                <a:lnTo>
                  <a:pt x="1380463" y="1983988"/>
                </a:lnTo>
                <a:lnTo>
                  <a:pt x="1410560" y="1998615"/>
                </a:lnTo>
                <a:lnTo>
                  <a:pt x="1420523" y="1996123"/>
                </a:lnTo>
                <a:lnTo>
                  <a:pt x="1438927" y="1990090"/>
                </a:lnTo>
                <a:lnTo>
                  <a:pt x="1456697" y="1984375"/>
                </a:lnTo>
                <a:lnTo>
                  <a:pt x="1475418" y="1978025"/>
                </a:lnTo>
                <a:lnTo>
                  <a:pt x="1492869" y="1971358"/>
                </a:lnTo>
                <a:lnTo>
                  <a:pt x="1510639" y="1964055"/>
                </a:lnTo>
                <a:lnTo>
                  <a:pt x="1528408" y="1956435"/>
                </a:lnTo>
                <a:lnTo>
                  <a:pt x="1545543" y="1948498"/>
                </a:lnTo>
                <a:lnTo>
                  <a:pt x="1562360" y="1939925"/>
                </a:lnTo>
                <a:lnTo>
                  <a:pt x="1579494" y="1931035"/>
                </a:lnTo>
                <a:lnTo>
                  <a:pt x="1595994" y="1921828"/>
                </a:lnTo>
                <a:lnTo>
                  <a:pt x="1612177" y="1912303"/>
                </a:lnTo>
                <a:lnTo>
                  <a:pt x="1628042" y="1902143"/>
                </a:lnTo>
                <a:lnTo>
                  <a:pt x="1643908" y="1891983"/>
                </a:lnTo>
                <a:lnTo>
                  <a:pt x="1659139" y="1881188"/>
                </a:lnTo>
                <a:lnTo>
                  <a:pt x="1674687" y="1870075"/>
                </a:lnTo>
                <a:lnTo>
                  <a:pt x="1689600" y="1858328"/>
                </a:lnTo>
                <a:lnTo>
                  <a:pt x="1704196" y="1846580"/>
                </a:lnTo>
                <a:lnTo>
                  <a:pt x="1718475" y="1834515"/>
                </a:lnTo>
                <a:lnTo>
                  <a:pt x="1732754" y="1821815"/>
                </a:lnTo>
                <a:lnTo>
                  <a:pt x="1746398" y="1809115"/>
                </a:lnTo>
                <a:lnTo>
                  <a:pt x="1760042" y="1796098"/>
                </a:lnTo>
                <a:lnTo>
                  <a:pt x="1773052" y="1782445"/>
                </a:lnTo>
                <a:lnTo>
                  <a:pt x="1785744" y="1768793"/>
                </a:lnTo>
                <a:lnTo>
                  <a:pt x="1798436" y="1754505"/>
                </a:lnTo>
                <a:lnTo>
                  <a:pt x="1810177" y="1740535"/>
                </a:lnTo>
                <a:lnTo>
                  <a:pt x="1822234" y="1725295"/>
                </a:lnTo>
                <a:lnTo>
                  <a:pt x="1833657" y="1710690"/>
                </a:lnTo>
                <a:lnTo>
                  <a:pt x="1844763" y="1695450"/>
                </a:lnTo>
                <a:lnTo>
                  <a:pt x="1847759" y="1691218"/>
                </a:lnTo>
                <a:lnTo>
                  <a:pt x="1836392" y="1692275"/>
                </a:lnTo>
                <a:lnTo>
                  <a:pt x="1822102" y="1692910"/>
                </a:lnTo>
                <a:lnTo>
                  <a:pt x="1807177" y="1693228"/>
                </a:lnTo>
                <a:lnTo>
                  <a:pt x="1792252" y="1693863"/>
                </a:lnTo>
                <a:lnTo>
                  <a:pt x="1776692" y="1693228"/>
                </a:lnTo>
                <a:lnTo>
                  <a:pt x="1761132" y="1692593"/>
                </a:lnTo>
                <a:lnTo>
                  <a:pt x="1744937" y="1691323"/>
                </a:lnTo>
                <a:lnTo>
                  <a:pt x="1728424" y="1690052"/>
                </a:lnTo>
                <a:lnTo>
                  <a:pt x="1711276" y="1688464"/>
                </a:lnTo>
                <a:lnTo>
                  <a:pt x="1702865" y="1687195"/>
                </a:lnTo>
                <a:lnTo>
                  <a:pt x="1701800" y="1689328"/>
                </a:lnTo>
                <a:lnTo>
                  <a:pt x="1699260" y="1694733"/>
                </a:lnTo>
                <a:lnTo>
                  <a:pt x="1696085" y="1699501"/>
                </a:lnTo>
                <a:lnTo>
                  <a:pt x="1692910" y="1704906"/>
                </a:lnTo>
                <a:lnTo>
                  <a:pt x="1689100" y="1709992"/>
                </a:lnTo>
                <a:lnTo>
                  <a:pt x="1685607" y="1714760"/>
                </a:lnTo>
                <a:lnTo>
                  <a:pt x="1681480" y="1719211"/>
                </a:lnTo>
                <a:lnTo>
                  <a:pt x="1677670" y="1723344"/>
                </a:lnTo>
                <a:lnTo>
                  <a:pt x="1673225" y="1727794"/>
                </a:lnTo>
                <a:lnTo>
                  <a:pt x="1668462" y="1731927"/>
                </a:lnTo>
                <a:lnTo>
                  <a:pt x="1664017" y="1735424"/>
                </a:lnTo>
                <a:lnTo>
                  <a:pt x="1658937" y="1738921"/>
                </a:lnTo>
                <a:lnTo>
                  <a:pt x="1653857" y="1742418"/>
                </a:lnTo>
                <a:lnTo>
                  <a:pt x="1648460" y="1745279"/>
                </a:lnTo>
                <a:lnTo>
                  <a:pt x="1643062" y="1748140"/>
                </a:lnTo>
                <a:lnTo>
                  <a:pt x="1637347" y="1750683"/>
                </a:lnTo>
                <a:lnTo>
                  <a:pt x="1631632" y="1752591"/>
                </a:lnTo>
                <a:lnTo>
                  <a:pt x="1625917" y="1755134"/>
                </a:lnTo>
                <a:lnTo>
                  <a:pt x="1620202" y="1756723"/>
                </a:lnTo>
                <a:lnTo>
                  <a:pt x="1613852" y="1757995"/>
                </a:lnTo>
                <a:lnTo>
                  <a:pt x="1607502" y="1759267"/>
                </a:lnTo>
                <a:lnTo>
                  <a:pt x="1601152" y="1759902"/>
                </a:lnTo>
                <a:lnTo>
                  <a:pt x="1594802" y="1760538"/>
                </a:lnTo>
                <a:lnTo>
                  <a:pt x="1588452" y="1760538"/>
                </a:lnTo>
                <a:lnTo>
                  <a:pt x="1582102" y="1760538"/>
                </a:lnTo>
                <a:lnTo>
                  <a:pt x="1575435" y="1759902"/>
                </a:lnTo>
                <a:lnTo>
                  <a:pt x="1569402" y="1759267"/>
                </a:lnTo>
                <a:lnTo>
                  <a:pt x="1562735" y="1757995"/>
                </a:lnTo>
                <a:lnTo>
                  <a:pt x="1557020" y="1756723"/>
                </a:lnTo>
                <a:lnTo>
                  <a:pt x="1550987" y="1755134"/>
                </a:lnTo>
                <a:lnTo>
                  <a:pt x="1544955" y="1752591"/>
                </a:lnTo>
                <a:lnTo>
                  <a:pt x="1539240" y="1750683"/>
                </a:lnTo>
                <a:lnTo>
                  <a:pt x="1533525" y="1748140"/>
                </a:lnTo>
                <a:lnTo>
                  <a:pt x="1528127" y="1745279"/>
                </a:lnTo>
                <a:lnTo>
                  <a:pt x="1522730" y="1742418"/>
                </a:lnTo>
                <a:lnTo>
                  <a:pt x="1517967" y="1738921"/>
                </a:lnTo>
                <a:lnTo>
                  <a:pt x="1512887" y="1735424"/>
                </a:lnTo>
                <a:lnTo>
                  <a:pt x="1508125" y="1731927"/>
                </a:lnTo>
                <a:lnTo>
                  <a:pt x="1503680" y="1727794"/>
                </a:lnTo>
                <a:lnTo>
                  <a:pt x="1499235" y="1723344"/>
                </a:lnTo>
                <a:lnTo>
                  <a:pt x="1495107" y="1719211"/>
                </a:lnTo>
                <a:lnTo>
                  <a:pt x="1490980" y="1714760"/>
                </a:lnTo>
                <a:lnTo>
                  <a:pt x="1487487" y="1709992"/>
                </a:lnTo>
                <a:lnTo>
                  <a:pt x="1483677" y="1704906"/>
                </a:lnTo>
                <a:lnTo>
                  <a:pt x="1480502" y="1699501"/>
                </a:lnTo>
                <a:lnTo>
                  <a:pt x="1477327" y="1694733"/>
                </a:lnTo>
                <a:lnTo>
                  <a:pt x="1474787" y="1689328"/>
                </a:lnTo>
                <a:lnTo>
                  <a:pt x="1471930" y="1683606"/>
                </a:lnTo>
                <a:lnTo>
                  <a:pt x="1469707" y="1677566"/>
                </a:lnTo>
                <a:lnTo>
                  <a:pt x="1467802" y="1671844"/>
                </a:lnTo>
                <a:lnTo>
                  <a:pt x="1466215" y="1665804"/>
                </a:lnTo>
                <a:lnTo>
                  <a:pt x="1464627" y="1659446"/>
                </a:lnTo>
                <a:lnTo>
                  <a:pt x="1463675" y="1653406"/>
                </a:lnTo>
                <a:lnTo>
                  <a:pt x="1462722" y="1647366"/>
                </a:lnTo>
                <a:lnTo>
                  <a:pt x="1462405" y="1640690"/>
                </a:lnTo>
                <a:lnTo>
                  <a:pt x="1462087" y="1634332"/>
                </a:lnTo>
                <a:lnTo>
                  <a:pt x="1462182" y="1632333"/>
                </a:lnTo>
                <a:lnTo>
                  <a:pt x="1449611" y="1628441"/>
                </a:lnTo>
                <a:lnTo>
                  <a:pt x="1408965" y="1615421"/>
                </a:lnTo>
                <a:lnTo>
                  <a:pt x="1367683" y="1600812"/>
                </a:lnTo>
                <a:lnTo>
                  <a:pt x="1326401" y="1585250"/>
                </a:lnTo>
                <a:lnTo>
                  <a:pt x="1284483" y="1569054"/>
                </a:lnTo>
                <a:lnTo>
                  <a:pt x="1241931" y="1551904"/>
                </a:lnTo>
                <a:lnTo>
                  <a:pt x="1199697" y="1533802"/>
                </a:lnTo>
                <a:lnTo>
                  <a:pt x="1191479" y="1530183"/>
                </a:lnTo>
                <a:close/>
                <a:moveTo>
                  <a:pt x="1104493" y="1490234"/>
                </a:moveTo>
                <a:lnTo>
                  <a:pt x="1106563" y="1496060"/>
                </a:lnTo>
                <a:lnTo>
                  <a:pt x="1107088" y="1497526"/>
                </a:lnTo>
                <a:lnTo>
                  <a:pt x="1113937" y="1494744"/>
                </a:lnTo>
                <a:lnTo>
                  <a:pt x="1104493" y="1490234"/>
                </a:lnTo>
                <a:close/>
                <a:moveTo>
                  <a:pt x="287237" y="1385930"/>
                </a:moveTo>
                <a:lnTo>
                  <a:pt x="272098" y="1400560"/>
                </a:lnTo>
                <a:lnTo>
                  <a:pt x="245428" y="1426926"/>
                </a:lnTo>
                <a:lnTo>
                  <a:pt x="220980" y="1452657"/>
                </a:lnTo>
                <a:lnTo>
                  <a:pt x="208915" y="1465681"/>
                </a:lnTo>
                <a:lnTo>
                  <a:pt x="197803" y="1478387"/>
                </a:lnTo>
                <a:lnTo>
                  <a:pt x="187008" y="1490776"/>
                </a:lnTo>
                <a:lnTo>
                  <a:pt x="176530" y="1503165"/>
                </a:lnTo>
                <a:lnTo>
                  <a:pt x="166370" y="1515554"/>
                </a:lnTo>
                <a:lnTo>
                  <a:pt x="157163" y="1527625"/>
                </a:lnTo>
                <a:lnTo>
                  <a:pt x="147955" y="1539696"/>
                </a:lnTo>
                <a:lnTo>
                  <a:pt x="139383" y="1551132"/>
                </a:lnTo>
                <a:lnTo>
                  <a:pt x="131128" y="1563203"/>
                </a:lnTo>
                <a:lnTo>
                  <a:pt x="123190" y="1574321"/>
                </a:lnTo>
                <a:lnTo>
                  <a:pt x="115888" y="1585440"/>
                </a:lnTo>
                <a:lnTo>
                  <a:pt x="109538" y="1596558"/>
                </a:lnTo>
                <a:lnTo>
                  <a:pt x="102870" y="1607358"/>
                </a:lnTo>
                <a:lnTo>
                  <a:pt x="97155" y="1618159"/>
                </a:lnTo>
                <a:lnTo>
                  <a:pt x="91758" y="1628324"/>
                </a:lnTo>
                <a:lnTo>
                  <a:pt x="86678" y="1638807"/>
                </a:lnTo>
                <a:lnTo>
                  <a:pt x="82233" y="1648337"/>
                </a:lnTo>
                <a:lnTo>
                  <a:pt x="78423" y="1658502"/>
                </a:lnTo>
                <a:lnTo>
                  <a:pt x="74930" y="1668032"/>
                </a:lnTo>
                <a:lnTo>
                  <a:pt x="71755" y="1677244"/>
                </a:lnTo>
                <a:lnTo>
                  <a:pt x="69215" y="1686139"/>
                </a:lnTo>
                <a:lnTo>
                  <a:pt x="67310" y="1695033"/>
                </a:lnTo>
                <a:lnTo>
                  <a:pt x="65723" y="1703292"/>
                </a:lnTo>
                <a:lnTo>
                  <a:pt x="64453" y="1711869"/>
                </a:lnTo>
                <a:lnTo>
                  <a:pt x="64135" y="1719493"/>
                </a:lnTo>
                <a:lnTo>
                  <a:pt x="64135" y="1727435"/>
                </a:lnTo>
                <a:lnTo>
                  <a:pt x="64453" y="1735059"/>
                </a:lnTo>
                <a:lnTo>
                  <a:pt x="65405" y="1742047"/>
                </a:lnTo>
                <a:lnTo>
                  <a:pt x="66993" y="1748718"/>
                </a:lnTo>
                <a:lnTo>
                  <a:pt x="68898" y="1755389"/>
                </a:lnTo>
                <a:lnTo>
                  <a:pt x="71438" y="1761425"/>
                </a:lnTo>
                <a:lnTo>
                  <a:pt x="74295" y="1767143"/>
                </a:lnTo>
                <a:lnTo>
                  <a:pt x="78740" y="1774131"/>
                </a:lnTo>
                <a:lnTo>
                  <a:pt x="83820" y="1780802"/>
                </a:lnTo>
                <a:lnTo>
                  <a:pt x="89853" y="1786838"/>
                </a:lnTo>
                <a:lnTo>
                  <a:pt x="96838" y="1792238"/>
                </a:lnTo>
                <a:lnTo>
                  <a:pt x="104458" y="1797638"/>
                </a:lnTo>
                <a:lnTo>
                  <a:pt x="112713" y="1802403"/>
                </a:lnTo>
                <a:lnTo>
                  <a:pt x="121920" y="1806533"/>
                </a:lnTo>
                <a:lnTo>
                  <a:pt x="131763" y="1810345"/>
                </a:lnTo>
                <a:lnTo>
                  <a:pt x="142240" y="1813839"/>
                </a:lnTo>
                <a:lnTo>
                  <a:pt x="153353" y="1817016"/>
                </a:lnTo>
                <a:lnTo>
                  <a:pt x="165735" y="1819239"/>
                </a:lnTo>
                <a:lnTo>
                  <a:pt x="177800" y="1821463"/>
                </a:lnTo>
                <a:lnTo>
                  <a:pt x="191453" y="1823051"/>
                </a:lnTo>
                <a:lnTo>
                  <a:pt x="205740" y="1824322"/>
                </a:lnTo>
                <a:lnTo>
                  <a:pt x="220345" y="1824957"/>
                </a:lnTo>
                <a:lnTo>
                  <a:pt x="235585" y="1825275"/>
                </a:lnTo>
                <a:lnTo>
                  <a:pt x="251460" y="1825275"/>
                </a:lnTo>
                <a:lnTo>
                  <a:pt x="267970" y="1824639"/>
                </a:lnTo>
                <a:lnTo>
                  <a:pt x="285115" y="1823686"/>
                </a:lnTo>
                <a:lnTo>
                  <a:pt x="302895" y="1822098"/>
                </a:lnTo>
                <a:lnTo>
                  <a:pt x="320993" y="1820192"/>
                </a:lnTo>
                <a:lnTo>
                  <a:pt x="339725" y="1817968"/>
                </a:lnTo>
                <a:lnTo>
                  <a:pt x="359410" y="1814792"/>
                </a:lnTo>
                <a:lnTo>
                  <a:pt x="379413" y="1811615"/>
                </a:lnTo>
                <a:lnTo>
                  <a:pt x="399733" y="1808121"/>
                </a:lnTo>
                <a:lnTo>
                  <a:pt x="420370" y="1803674"/>
                </a:lnTo>
                <a:lnTo>
                  <a:pt x="441960" y="1798909"/>
                </a:lnTo>
                <a:lnTo>
                  <a:pt x="458716" y="1795021"/>
                </a:lnTo>
                <a:lnTo>
                  <a:pt x="447270" y="1779838"/>
                </a:lnTo>
                <a:lnTo>
                  <a:pt x="434894" y="1761420"/>
                </a:lnTo>
                <a:lnTo>
                  <a:pt x="422518" y="1742684"/>
                </a:lnTo>
                <a:lnTo>
                  <a:pt x="410459" y="1723949"/>
                </a:lnTo>
                <a:lnTo>
                  <a:pt x="399352" y="1704260"/>
                </a:lnTo>
                <a:lnTo>
                  <a:pt x="388245" y="1684572"/>
                </a:lnTo>
                <a:lnTo>
                  <a:pt x="377773" y="1664884"/>
                </a:lnTo>
                <a:lnTo>
                  <a:pt x="367936" y="1644560"/>
                </a:lnTo>
                <a:lnTo>
                  <a:pt x="358415" y="1624237"/>
                </a:lnTo>
                <a:lnTo>
                  <a:pt x="349213" y="1603596"/>
                </a:lnTo>
                <a:lnTo>
                  <a:pt x="340645" y="1582320"/>
                </a:lnTo>
                <a:lnTo>
                  <a:pt x="332711" y="1561361"/>
                </a:lnTo>
                <a:lnTo>
                  <a:pt x="324778" y="1539767"/>
                </a:lnTo>
                <a:lnTo>
                  <a:pt x="318114" y="1517856"/>
                </a:lnTo>
                <a:lnTo>
                  <a:pt x="311449" y="1495945"/>
                </a:lnTo>
                <a:lnTo>
                  <a:pt x="305420" y="1474034"/>
                </a:lnTo>
                <a:lnTo>
                  <a:pt x="300025" y="1451170"/>
                </a:lnTo>
                <a:lnTo>
                  <a:pt x="294948" y="1428941"/>
                </a:lnTo>
                <a:lnTo>
                  <a:pt x="290823" y="1406077"/>
                </a:lnTo>
                <a:lnTo>
                  <a:pt x="287237" y="1385930"/>
                </a:lnTo>
                <a:close/>
                <a:moveTo>
                  <a:pt x="825882" y="1340155"/>
                </a:moveTo>
                <a:lnTo>
                  <a:pt x="819719" y="1367155"/>
                </a:lnTo>
                <a:lnTo>
                  <a:pt x="808612" y="1421447"/>
                </a:lnTo>
                <a:lnTo>
                  <a:pt x="798457" y="1474787"/>
                </a:lnTo>
                <a:lnTo>
                  <a:pt x="789571" y="1527175"/>
                </a:lnTo>
                <a:lnTo>
                  <a:pt x="781321" y="1578610"/>
                </a:lnTo>
                <a:lnTo>
                  <a:pt x="778588" y="1599316"/>
                </a:lnTo>
                <a:lnTo>
                  <a:pt x="782951" y="1602926"/>
                </a:lnTo>
                <a:lnTo>
                  <a:pt x="789940" y="1601447"/>
                </a:lnTo>
                <a:lnTo>
                  <a:pt x="824230" y="1593190"/>
                </a:lnTo>
                <a:lnTo>
                  <a:pt x="859473" y="1583662"/>
                </a:lnTo>
                <a:lnTo>
                  <a:pt x="895985" y="1573182"/>
                </a:lnTo>
                <a:lnTo>
                  <a:pt x="933768" y="1561432"/>
                </a:lnTo>
                <a:lnTo>
                  <a:pt x="972185" y="1548729"/>
                </a:lnTo>
                <a:lnTo>
                  <a:pt x="1011555" y="1535073"/>
                </a:lnTo>
                <a:lnTo>
                  <a:pt x="1048349" y="1520873"/>
                </a:lnTo>
                <a:lnTo>
                  <a:pt x="1038369" y="1492568"/>
                </a:lnTo>
                <a:lnTo>
                  <a:pt x="1024413" y="1450656"/>
                </a:lnTo>
                <a:lnTo>
                  <a:pt x="987571" y="1431541"/>
                </a:lnTo>
                <a:lnTo>
                  <a:pt x="945971" y="1409310"/>
                </a:lnTo>
                <a:lnTo>
                  <a:pt x="904689" y="1386127"/>
                </a:lnTo>
                <a:lnTo>
                  <a:pt x="862455" y="1361991"/>
                </a:lnTo>
                <a:lnTo>
                  <a:pt x="825882" y="1340155"/>
                </a:lnTo>
                <a:close/>
                <a:moveTo>
                  <a:pt x="426033" y="1320824"/>
                </a:moveTo>
                <a:lnTo>
                  <a:pt x="426083" y="1321435"/>
                </a:lnTo>
                <a:lnTo>
                  <a:pt x="428304" y="1341438"/>
                </a:lnTo>
                <a:lnTo>
                  <a:pt x="430842" y="1361123"/>
                </a:lnTo>
                <a:lnTo>
                  <a:pt x="434333" y="1380490"/>
                </a:lnTo>
                <a:lnTo>
                  <a:pt x="437823" y="1399540"/>
                </a:lnTo>
                <a:lnTo>
                  <a:pt x="442265" y="1418908"/>
                </a:lnTo>
                <a:lnTo>
                  <a:pt x="446708" y="1437640"/>
                </a:lnTo>
                <a:lnTo>
                  <a:pt x="451785" y="1456055"/>
                </a:lnTo>
                <a:lnTo>
                  <a:pt x="457179" y="1474788"/>
                </a:lnTo>
                <a:lnTo>
                  <a:pt x="463208" y="1492885"/>
                </a:lnTo>
                <a:lnTo>
                  <a:pt x="469236" y="1510983"/>
                </a:lnTo>
                <a:lnTo>
                  <a:pt x="476217" y="1529080"/>
                </a:lnTo>
                <a:lnTo>
                  <a:pt x="483515" y="1546860"/>
                </a:lnTo>
                <a:lnTo>
                  <a:pt x="491131" y="1564005"/>
                </a:lnTo>
                <a:lnTo>
                  <a:pt x="499381" y="1581468"/>
                </a:lnTo>
                <a:lnTo>
                  <a:pt x="507631" y="1598613"/>
                </a:lnTo>
                <a:lnTo>
                  <a:pt x="516515" y="1615123"/>
                </a:lnTo>
                <a:lnTo>
                  <a:pt x="521451" y="1623979"/>
                </a:lnTo>
                <a:lnTo>
                  <a:pt x="528955" y="1624948"/>
                </a:lnTo>
                <a:lnTo>
                  <a:pt x="539433" y="1626218"/>
                </a:lnTo>
                <a:lnTo>
                  <a:pt x="550545" y="1627171"/>
                </a:lnTo>
                <a:lnTo>
                  <a:pt x="561658" y="1628124"/>
                </a:lnTo>
                <a:lnTo>
                  <a:pt x="573405" y="1628441"/>
                </a:lnTo>
                <a:lnTo>
                  <a:pt x="585470" y="1628441"/>
                </a:lnTo>
                <a:lnTo>
                  <a:pt x="597853" y="1628124"/>
                </a:lnTo>
                <a:lnTo>
                  <a:pt x="610553" y="1627489"/>
                </a:lnTo>
                <a:lnTo>
                  <a:pt x="623570" y="1626854"/>
                </a:lnTo>
                <a:lnTo>
                  <a:pt x="637223" y="1626218"/>
                </a:lnTo>
                <a:lnTo>
                  <a:pt x="650875" y="1624948"/>
                </a:lnTo>
                <a:lnTo>
                  <a:pt x="665163" y="1623360"/>
                </a:lnTo>
                <a:lnTo>
                  <a:pt x="694373" y="1619549"/>
                </a:lnTo>
                <a:lnTo>
                  <a:pt x="702748" y="1618167"/>
                </a:lnTo>
                <a:lnTo>
                  <a:pt x="699337" y="1615270"/>
                </a:lnTo>
                <a:lnTo>
                  <a:pt x="666011" y="1586687"/>
                </a:lnTo>
                <a:lnTo>
                  <a:pt x="634589" y="1557787"/>
                </a:lnTo>
                <a:lnTo>
                  <a:pt x="604436" y="1529204"/>
                </a:lnTo>
                <a:lnTo>
                  <a:pt x="589836" y="1514595"/>
                </a:lnTo>
                <a:lnTo>
                  <a:pt x="575236" y="1500304"/>
                </a:lnTo>
                <a:lnTo>
                  <a:pt x="561271" y="1486330"/>
                </a:lnTo>
                <a:lnTo>
                  <a:pt x="547940" y="1472038"/>
                </a:lnTo>
                <a:lnTo>
                  <a:pt x="534292" y="1457747"/>
                </a:lnTo>
                <a:lnTo>
                  <a:pt x="521597" y="1443456"/>
                </a:lnTo>
                <a:lnTo>
                  <a:pt x="508901" y="1429164"/>
                </a:lnTo>
                <a:lnTo>
                  <a:pt x="497157" y="1415508"/>
                </a:lnTo>
                <a:lnTo>
                  <a:pt x="485731" y="1401217"/>
                </a:lnTo>
                <a:lnTo>
                  <a:pt x="473988" y="1387561"/>
                </a:lnTo>
                <a:lnTo>
                  <a:pt x="463196" y="1373587"/>
                </a:lnTo>
                <a:lnTo>
                  <a:pt x="453357" y="1359613"/>
                </a:lnTo>
                <a:lnTo>
                  <a:pt x="443201" y="1345957"/>
                </a:lnTo>
                <a:lnTo>
                  <a:pt x="433679" y="1332300"/>
                </a:lnTo>
                <a:lnTo>
                  <a:pt x="426033" y="1320824"/>
                </a:lnTo>
                <a:close/>
                <a:moveTo>
                  <a:pt x="563522" y="1163592"/>
                </a:moveTo>
                <a:lnTo>
                  <a:pt x="542290" y="1178196"/>
                </a:lnTo>
                <a:lnTo>
                  <a:pt x="502920" y="1206786"/>
                </a:lnTo>
                <a:lnTo>
                  <a:pt x="465455" y="1234740"/>
                </a:lnTo>
                <a:lnTo>
                  <a:pt x="455660" y="1242410"/>
                </a:lnTo>
                <a:lnTo>
                  <a:pt x="456848" y="1244647"/>
                </a:lnTo>
                <a:lnTo>
                  <a:pt x="462562" y="1255445"/>
                </a:lnTo>
                <a:lnTo>
                  <a:pt x="468909" y="1265925"/>
                </a:lnTo>
                <a:lnTo>
                  <a:pt x="475575" y="1277040"/>
                </a:lnTo>
                <a:lnTo>
                  <a:pt x="482557" y="1287838"/>
                </a:lnTo>
                <a:lnTo>
                  <a:pt x="490175" y="1299271"/>
                </a:lnTo>
                <a:lnTo>
                  <a:pt x="498110" y="1310387"/>
                </a:lnTo>
                <a:lnTo>
                  <a:pt x="506362" y="1322138"/>
                </a:lnTo>
                <a:lnTo>
                  <a:pt x="524453" y="1345957"/>
                </a:lnTo>
                <a:lnTo>
                  <a:pt x="543497" y="1370093"/>
                </a:lnTo>
                <a:lnTo>
                  <a:pt x="564762" y="1394865"/>
                </a:lnTo>
                <a:lnTo>
                  <a:pt x="587297" y="1419954"/>
                </a:lnTo>
                <a:lnTo>
                  <a:pt x="611736" y="1445361"/>
                </a:lnTo>
                <a:lnTo>
                  <a:pt x="637445" y="1471721"/>
                </a:lnTo>
                <a:lnTo>
                  <a:pt x="664106" y="1498081"/>
                </a:lnTo>
                <a:lnTo>
                  <a:pt x="692989" y="1525075"/>
                </a:lnTo>
                <a:lnTo>
                  <a:pt x="721963" y="1551321"/>
                </a:lnTo>
                <a:lnTo>
                  <a:pt x="722613" y="1546860"/>
                </a:lnTo>
                <a:lnTo>
                  <a:pt x="730229" y="1498282"/>
                </a:lnTo>
                <a:lnTo>
                  <a:pt x="739115" y="1450340"/>
                </a:lnTo>
                <a:lnTo>
                  <a:pt x="748317" y="1401762"/>
                </a:lnTo>
                <a:lnTo>
                  <a:pt x="758472" y="1354137"/>
                </a:lnTo>
                <a:lnTo>
                  <a:pt x="768627" y="1308100"/>
                </a:lnTo>
                <a:lnTo>
                  <a:pt x="769341" y="1305052"/>
                </a:lnTo>
                <a:lnTo>
                  <a:pt x="737021" y="1284818"/>
                </a:lnTo>
                <a:lnTo>
                  <a:pt x="696374" y="1257824"/>
                </a:lnTo>
                <a:lnTo>
                  <a:pt x="656362" y="1230512"/>
                </a:lnTo>
                <a:lnTo>
                  <a:pt x="616985" y="1202882"/>
                </a:lnTo>
                <a:lnTo>
                  <a:pt x="578561" y="1174935"/>
                </a:lnTo>
                <a:lnTo>
                  <a:pt x="563522" y="1163592"/>
                </a:lnTo>
                <a:close/>
                <a:moveTo>
                  <a:pt x="441840" y="1066401"/>
                </a:moveTo>
                <a:lnTo>
                  <a:pt x="437823" y="1083628"/>
                </a:lnTo>
                <a:lnTo>
                  <a:pt x="434333" y="1102995"/>
                </a:lnTo>
                <a:lnTo>
                  <a:pt x="430842" y="1122045"/>
                </a:lnTo>
                <a:lnTo>
                  <a:pt x="428304" y="1141730"/>
                </a:lnTo>
                <a:lnTo>
                  <a:pt x="426083" y="1161415"/>
                </a:lnTo>
                <a:lnTo>
                  <a:pt x="425439" y="1169539"/>
                </a:lnTo>
                <a:lnTo>
                  <a:pt x="427648" y="1177001"/>
                </a:lnTo>
                <a:lnTo>
                  <a:pt x="429516" y="1183022"/>
                </a:lnTo>
                <a:lnTo>
                  <a:pt x="451485" y="1166443"/>
                </a:lnTo>
                <a:lnTo>
                  <a:pt x="489903" y="1138171"/>
                </a:lnTo>
                <a:lnTo>
                  <a:pt x="511337" y="1123125"/>
                </a:lnTo>
                <a:lnTo>
                  <a:pt x="504571" y="1117771"/>
                </a:lnTo>
                <a:lnTo>
                  <a:pt x="469005" y="1089506"/>
                </a:lnTo>
                <a:lnTo>
                  <a:pt x="441840" y="1066401"/>
                </a:lnTo>
                <a:close/>
                <a:moveTo>
                  <a:pt x="1964738" y="1045668"/>
                </a:moveTo>
                <a:lnTo>
                  <a:pt x="1964373" y="1045997"/>
                </a:lnTo>
                <a:lnTo>
                  <a:pt x="1947863" y="1060606"/>
                </a:lnTo>
                <a:lnTo>
                  <a:pt x="1913890" y="1089506"/>
                </a:lnTo>
                <a:lnTo>
                  <a:pt x="1878330" y="1117771"/>
                </a:lnTo>
                <a:lnTo>
                  <a:pt x="1841818" y="1146671"/>
                </a:lnTo>
                <a:lnTo>
                  <a:pt x="1804353" y="1174935"/>
                </a:lnTo>
                <a:lnTo>
                  <a:pt x="1765935" y="1202882"/>
                </a:lnTo>
                <a:lnTo>
                  <a:pt x="1726565" y="1230512"/>
                </a:lnTo>
                <a:lnTo>
                  <a:pt x="1686243" y="1257824"/>
                </a:lnTo>
                <a:lnTo>
                  <a:pt x="1645603" y="1284818"/>
                </a:lnTo>
                <a:lnTo>
                  <a:pt x="1604328" y="1310860"/>
                </a:lnTo>
                <a:lnTo>
                  <a:pt x="1562418" y="1336584"/>
                </a:lnTo>
                <a:lnTo>
                  <a:pt x="1520508" y="1361991"/>
                </a:lnTo>
                <a:lnTo>
                  <a:pt x="1477963" y="1386127"/>
                </a:lnTo>
                <a:lnTo>
                  <a:pt x="1437005" y="1409310"/>
                </a:lnTo>
                <a:lnTo>
                  <a:pt x="1395095" y="1431541"/>
                </a:lnTo>
                <a:lnTo>
                  <a:pt x="1353185" y="1453454"/>
                </a:lnTo>
                <a:lnTo>
                  <a:pt x="1310958" y="1474732"/>
                </a:lnTo>
                <a:lnTo>
                  <a:pt x="1268838" y="1494705"/>
                </a:lnTo>
                <a:lnTo>
                  <a:pt x="1289882" y="1503314"/>
                </a:lnTo>
                <a:lnTo>
                  <a:pt x="1330846" y="1519511"/>
                </a:lnTo>
                <a:lnTo>
                  <a:pt x="1371176" y="1535073"/>
                </a:lnTo>
                <a:lnTo>
                  <a:pt x="1410870" y="1548729"/>
                </a:lnTo>
                <a:lnTo>
                  <a:pt x="1449294" y="1561432"/>
                </a:lnTo>
                <a:lnTo>
                  <a:pt x="1479284" y="1570917"/>
                </a:lnTo>
                <a:lnTo>
                  <a:pt x="1480502" y="1568844"/>
                </a:lnTo>
                <a:lnTo>
                  <a:pt x="1483677" y="1563758"/>
                </a:lnTo>
                <a:lnTo>
                  <a:pt x="1487487" y="1558671"/>
                </a:lnTo>
                <a:lnTo>
                  <a:pt x="1490980" y="1554221"/>
                </a:lnTo>
                <a:lnTo>
                  <a:pt x="1495107" y="1549452"/>
                </a:lnTo>
                <a:lnTo>
                  <a:pt x="1499235" y="1545002"/>
                </a:lnTo>
                <a:lnTo>
                  <a:pt x="1503680" y="1540551"/>
                </a:lnTo>
                <a:lnTo>
                  <a:pt x="1508125" y="1536736"/>
                </a:lnTo>
                <a:lnTo>
                  <a:pt x="1512887" y="1532921"/>
                </a:lnTo>
                <a:lnTo>
                  <a:pt x="1517967" y="1529424"/>
                </a:lnTo>
                <a:lnTo>
                  <a:pt x="1522730" y="1526563"/>
                </a:lnTo>
                <a:lnTo>
                  <a:pt x="1528127" y="1523384"/>
                </a:lnTo>
                <a:lnTo>
                  <a:pt x="1533525" y="1520841"/>
                </a:lnTo>
                <a:lnTo>
                  <a:pt x="1539240" y="1517980"/>
                </a:lnTo>
                <a:lnTo>
                  <a:pt x="1544955" y="1515755"/>
                </a:lnTo>
                <a:lnTo>
                  <a:pt x="1550987" y="1513847"/>
                </a:lnTo>
                <a:lnTo>
                  <a:pt x="1557020" y="1512258"/>
                </a:lnTo>
                <a:lnTo>
                  <a:pt x="1562735" y="1510668"/>
                </a:lnTo>
                <a:lnTo>
                  <a:pt x="1569402" y="1509397"/>
                </a:lnTo>
                <a:lnTo>
                  <a:pt x="1575435" y="1508761"/>
                </a:lnTo>
                <a:lnTo>
                  <a:pt x="1582102" y="1508443"/>
                </a:lnTo>
                <a:lnTo>
                  <a:pt x="1588452" y="1508125"/>
                </a:lnTo>
                <a:lnTo>
                  <a:pt x="1594802" y="1508443"/>
                </a:lnTo>
                <a:lnTo>
                  <a:pt x="1601152" y="1508761"/>
                </a:lnTo>
                <a:lnTo>
                  <a:pt x="1607502" y="1509397"/>
                </a:lnTo>
                <a:lnTo>
                  <a:pt x="1613852" y="1510668"/>
                </a:lnTo>
                <a:lnTo>
                  <a:pt x="1620202" y="1512258"/>
                </a:lnTo>
                <a:lnTo>
                  <a:pt x="1625917" y="1513847"/>
                </a:lnTo>
                <a:lnTo>
                  <a:pt x="1631632" y="1515755"/>
                </a:lnTo>
                <a:lnTo>
                  <a:pt x="1637347" y="1517980"/>
                </a:lnTo>
                <a:lnTo>
                  <a:pt x="1643062" y="1520841"/>
                </a:lnTo>
                <a:lnTo>
                  <a:pt x="1648460" y="1523384"/>
                </a:lnTo>
                <a:lnTo>
                  <a:pt x="1653857" y="1526563"/>
                </a:lnTo>
                <a:lnTo>
                  <a:pt x="1658937" y="1529424"/>
                </a:lnTo>
                <a:lnTo>
                  <a:pt x="1664017" y="1532921"/>
                </a:lnTo>
                <a:lnTo>
                  <a:pt x="1668462" y="1536736"/>
                </a:lnTo>
                <a:lnTo>
                  <a:pt x="1673225" y="1540551"/>
                </a:lnTo>
                <a:lnTo>
                  <a:pt x="1677670" y="1545002"/>
                </a:lnTo>
                <a:lnTo>
                  <a:pt x="1681480" y="1549452"/>
                </a:lnTo>
                <a:lnTo>
                  <a:pt x="1685607" y="1554221"/>
                </a:lnTo>
                <a:lnTo>
                  <a:pt x="1689100" y="1558671"/>
                </a:lnTo>
                <a:lnTo>
                  <a:pt x="1692910" y="1563758"/>
                </a:lnTo>
                <a:lnTo>
                  <a:pt x="1696085" y="1568844"/>
                </a:lnTo>
                <a:lnTo>
                  <a:pt x="1699260" y="1574248"/>
                </a:lnTo>
                <a:lnTo>
                  <a:pt x="1701800" y="1579653"/>
                </a:lnTo>
                <a:lnTo>
                  <a:pt x="1704657" y="1585375"/>
                </a:lnTo>
                <a:lnTo>
                  <a:pt x="1706880" y="1591097"/>
                </a:lnTo>
                <a:lnTo>
                  <a:pt x="1708785" y="1596819"/>
                </a:lnTo>
                <a:lnTo>
                  <a:pt x="1710372" y="1602542"/>
                </a:lnTo>
                <a:lnTo>
                  <a:pt x="1711960" y="1608900"/>
                </a:lnTo>
                <a:lnTo>
                  <a:pt x="1712913" y="1614940"/>
                </a:lnTo>
                <a:lnTo>
                  <a:pt x="1713865" y="1621616"/>
                </a:lnTo>
                <a:lnTo>
                  <a:pt x="1713930" y="1622842"/>
                </a:lnTo>
                <a:lnTo>
                  <a:pt x="1717944" y="1623360"/>
                </a:lnTo>
                <a:lnTo>
                  <a:pt x="1731917" y="1624948"/>
                </a:lnTo>
                <a:lnTo>
                  <a:pt x="1745572" y="1626218"/>
                </a:lnTo>
                <a:lnTo>
                  <a:pt x="1759544" y="1626854"/>
                </a:lnTo>
                <a:lnTo>
                  <a:pt x="1772564" y="1627489"/>
                </a:lnTo>
                <a:lnTo>
                  <a:pt x="1785266" y="1628124"/>
                </a:lnTo>
                <a:lnTo>
                  <a:pt x="1797650" y="1628441"/>
                </a:lnTo>
                <a:lnTo>
                  <a:pt x="1809400" y="1628441"/>
                </a:lnTo>
                <a:lnTo>
                  <a:pt x="1821467" y="1628124"/>
                </a:lnTo>
                <a:lnTo>
                  <a:pt x="1832581" y="1627171"/>
                </a:lnTo>
                <a:lnTo>
                  <a:pt x="1843378" y="1626218"/>
                </a:lnTo>
                <a:lnTo>
                  <a:pt x="1853540" y="1624948"/>
                </a:lnTo>
                <a:lnTo>
                  <a:pt x="1864019" y="1623678"/>
                </a:lnTo>
                <a:lnTo>
                  <a:pt x="1873546" y="1621772"/>
                </a:lnTo>
                <a:lnTo>
                  <a:pt x="1882755" y="1619867"/>
                </a:lnTo>
                <a:lnTo>
                  <a:pt x="1891646" y="1617644"/>
                </a:lnTo>
                <a:lnTo>
                  <a:pt x="1893435" y="1617180"/>
                </a:lnTo>
                <a:lnTo>
                  <a:pt x="1894581" y="1615123"/>
                </a:lnTo>
                <a:lnTo>
                  <a:pt x="1903465" y="1598613"/>
                </a:lnTo>
                <a:lnTo>
                  <a:pt x="1912032" y="1581468"/>
                </a:lnTo>
                <a:lnTo>
                  <a:pt x="1919965" y="1564005"/>
                </a:lnTo>
                <a:lnTo>
                  <a:pt x="1927580" y="1546860"/>
                </a:lnTo>
                <a:lnTo>
                  <a:pt x="1934879" y="1529080"/>
                </a:lnTo>
                <a:lnTo>
                  <a:pt x="1941859" y="1510983"/>
                </a:lnTo>
                <a:lnTo>
                  <a:pt x="1948205" y="1492885"/>
                </a:lnTo>
                <a:lnTo>
                  <a:pt x="1954234" y="1474788"/>
                </a:lnTo>
                <a:lnTo>
                  <a:pt x="1959628" y="1456055"/>
                </a:lnTo>
                <a:lnTo>
                  <a:pt x="1964705" y="1437640"/>
                </a:lnTo>
                <a:lnTo>
                  <a:pt x="1969148" y="1418908"/>
                </a:lnTo>
                <a:lnTo>
                  <a:pt x="1973590" y="1399540"/>
                </a:lnTo>
                <a:lnTo>
                  <a:pt x="1977398" y="1380490"/>
                </a:lnTo>
                <a:lnTo>
                  <a:pt x="1980253" y="1361123"/>
                </a:lnTo>
                <a:lnTo>
                  <a:pt x="1983109" y="1341438"/>
                </a:lnTo>
                <a:lnTo>
                  <a:pt x="1985330" y="1321435"/>
                </a:lnTo>
                <a:lnTo>
                  <a:pt x="1986917" y="1302068"/>
                </a:lnTo>
                <a:lnTo>
                  <a:pt x="1988503" y="1282065"/>
                </a:lnTo>
                <a:lnTo>
                  <a:pt x="1989138" y="1261428"/>
                </a:lnTo>
                <a:lnTo>
                  <a:pt x="1989138" y="1241743"/>
                </a:lnTo>
                <a:lnTo>
                  <a:pt x="1989138" y="1221105"/>
                </a:lnTo>
                <a:lnTo>
                  <a:pt x="1988503" y="1201103"/>
                </a:lnTo>
                <a:lnTo>
                  <a:pt x="1986917" y="1181418"/>
                </a:lnTo>
                <a:lnTo>
                  <a:pt x="1985330" y="1161415"/>
                </a:lnTo>
                <a:lnTo>
                  <a:pt x="1983109" y="1141730"/>
                </a:lnTo>
                <a:lnTo>
                  <a:pt x="1980253" y="1122045"/>
                </a:lnTo>
                <a:lnTo>
                  <a:pt x="1977398" y="1102995"/>
                </a:lnTo>
                <a:lnTo>
                  <a:pt x="1973590" y="1083628"/>
                </a:lnTo>
                <a:lnTo>
                  <a:pt x="1969148" y="1064578"/>
                </a:lnTo>
                <a:lnTo>
                  <a:pt x="1964738" y="1045668"/>
                </a:lnTo>
                <a:close/>
                <a:moveTo>
                  <a:pt x="916037" y="1019660"/>
                </a:moveTo>
                <a:lnTo>
                  <a:pt x="912064" y="1031240"/>
                </a:lnTo>
                <a:lnTo>
                  <a:pt x="897467" y="1075690"/>
                </a:lnTo>
                <a:lnTo>
                  <a:pt x="883186" y="1121410"/>
                </a:lnTo>
                <a:lnTo>
                  <a:pt x="869541" y="1167765"/>
                </a:lnTo>
                <a:lnTo>
                  <a:pt x="856213" y="1215707"/>
                </a:lnTo>
                <a:lnTo>
                  <a:pt x="843519" y="1265555"/>
                </a:lnTo>
                <a:lnTo>
                  <a:pt x="841045" y="1275844"/>
                </a:lnTo>
                <a:lnTo>
                  <a:pt x="841178" y="1275926"/>
                </a:lnTo>
                <a:lnTo>
                  <a:pt x="887541" y="1303556"/>
                </a:lnTo>
                <a:lnTo>
                  <a:pt x="935809" y="1331185"/>
                </a:lnTo>
                <a:lnTo>
                  <a:pt x="981855" y="1356909"/>
                </a:lnTo>
                <a:lnTo>
                  <a:pt x="997943" y="1365625"/>
                </a:lnTo>
                <a:lnTo>
                  <a:pt x="996185" y="1359853"/>
                </a:lnTo>
                <a:lnTo>
                  <a:pt x="983180" y="1314450"/>
                </a:lnTo>
                <a:lnTo>
                  <a:pt x="970810" y="1268730"/>
                </a:lnTo>
                <a:lnTo>
                  <a:pt x="959075" y="1223010"/>
                </a:lnTo>
                <a:lnTo>
                  <a:pt x="948291" y="1176655"/>
                </a:lnTo>
                <a:lnTo>
                  <a:pt x="937824" y="1130618"/>
                </a:lnTo>
                <a:lnTo>
                  <a:pt x="927991" y="1082675"/>
                </a:lnTo>
                <a:lnTo>
                  <a:pt x="918793" y="1034733"/>
                </a:lnTo>
                <a:lnTo>
                  <a:pt x="916037" y="1019660"/>
                </a:lnTo>
                <a:close/>
                <a:moveTo>
                  <a:pt x="863289" y="979742"/>
                </a:moveTo>
                <a:lnTo>
                  <a:pt x="855028" y="984105"/>
                </a:lnTo>
                <a:lnTo>
                  <a:pt x="808990" y="1009835"/>
                </a:lnTo>
                <a:lnTo>
                  <a:pt x="761048" y="1037472"/>
                </a:lnTo>
                <a:lnTo>
                  <a:pt x="714375" y="1065426"/>
                </a:lnTo>
                <a:lnTo>
                  <a:pt x="668973" y="1093698"/>
                </a:lnTo>
                <a:lnTo>
                  <a:pt x="625158" y="1121652"/>
                </a:lnTo>
                <a:lnTo>
                  <a:pt x="618343" y="1126266"/>
                </a:lnTo>
                <a:lnTo>
                  <a:pt x="629688" y="1134920"/>
                </a:lnTo>
                <a:lnTo>
                  <a:pt x="669382" y="1162867"/>
                </a:lnTo>
                <a:lnTo>
                  <a:pt x="710029" y="1191450"/>
                </a:lnTo>
                <a:lnTo>
                  <a:pt x="752263" y="1219397"/>
                </a:lnTo>
                <a:lnTo>
                  <a:pt x="784932" y="1240860"/>
                </a:lnTo>
                <a:lnTo>
                  <a:pt x="791475" y="1215707"/>
                </a:lnTo>
                <a:lnTo>
                  <a:pt x="803852" y="1169987"/>
                </a:lnTo>
                <a:lnTo>
                  <a:pt x="816863" y="1124902"/>
                </a:lnTo>
                <a:lnTo>
                  <a:pt x="830191" y="1080135"/>
                </a:lnTo>
                <a:lnTo>
                  <a:pt x="844471" y="1035685"/>
                </a:lnTo>
                <a:lnTo>
                  <a:pt x="859069" y="991870"/>
                </a:lnTo>
                <a:lnTo>
                  <a:pt x="863289" y="979742"/>
                </a:lnTo>
                <a:close/>
                <a:moveTo>
                  <a:pt x="1657985" y="712821"/>
                </a:moveTo>
                <a:lnTo>
                  <a:pt x="1645285" y="713456"/>
                </a:lnTo>
                <a:lnTo>
                  <a:pt x="1632268" y="714092"/>
                </a:lnTo>
                <a:lnTo>
                  <a:pt x="1618615" y="715362"/>
                </a:lnTo>
                <a:lnTo>
                  <a:pt x="1604963" y="716315"/>
                </a:lnTo>
                <a:lnTo>
                  <a:pt x="1590675" y="717903"/>
                </a:lnTo>
                <a:lnTo>
                  <a:pt x="1561465" y="721715"/>
                </a:lnTo>
                <a:lnTo>
                  <a:pt x="1530668" y="726798"/>
                </a:lnTo>
                <a:lnTo>
                  <a:pt x="1498918" y="732516"/>
                </a:lnTo>
                <a:lnTo>
                  <a:pt x="1465898" y="739822"/>
                </a:lnTo>
                <a:lnTo>
                  <a:pt x="1431608" y="748081"/>
                </a:lnTo>
                <a:lnTo>
                  <a:pt x="1396048" y="757611"/>
                </a:lnTo>
                <a:lnTo>
                  <a:pt x="1359535" y="768094"/>
                </a:lnTo>
                <a:lnTo>
                  <a:pt x="1322070" y="779848"/>
                </a:lnTo>
                <a:lnTo>
                  <a:pt x="1283653" y="792554"/>
                </a:lnTo>
                <a:lnTo>
                  <a:pt x="1244283" y="806531"/>
                </a:lnTo>
                <a:lnTo>
                  <a:pt x="1203960" y="821461"/>
                </a:lnTo>
                <a:lnTo>
                  <a:pt x="1163003" y="837662"/>
                </a:lnTo>
                <a:lnTo>
                  <a:pt x="1121093" y="855134"/>
                </a:lnTo>
                <a:lnTo>
                  <a:pt x="1077913" y="873558"/>
                </a:lnTo>
                <a:lnTo>
                  <a:pt x="1035050" y="893253"/>
                </a:lnTo>
                <a:lnTo>
                  <a:pt x="990600" y="914537"/>
                </a:lnTo>
                <a:lnTo>
                  <a:pt x="964318" y="927496"/>
                </a:lnTo>
                <a:lnTo>
                  <a:pt x="968907" y="957263"/>
                </a:lnTo>
                <a:lnTo>
                  <a:pt x="978106" y="1009650"/>
                </a:lnTo>
                <a:lnTo>
                  <a:pt x="988255" y="1062990"/>
                </a:lnTo>
                <a:lnTo>
                  <a:pt x="999357" y="1117283"/>
                </a:lnTo>
                <a:lnTo>
                  <a:pt x="1010775" y="1168718"/>
                </a:lnTo>
                <a:lnTo>
                  <a:pt x="1023145" y="1219518"/>
                </a:lnTo>
                <a:lnTo>
                  <a:pt x="1035832" y="1268730"/>
                </a:lnTo>
                <a:lnTo>
                  <a:pt x="1049153" y="1316673"/>
                </a:lnTo>
                <a:lnTo>
                  <a:pt x="1062792" y="1363663"/>
                </a:lnTo>
                <a:lnTo>
                  <a:pt x="1075796" y="1405968"/>
                </a:lnTo>
                <a:lnTo>
                  <a:pt x="1117450" y="1427095"/>
                </a:lnTo>
                <a:lnTo>
                  <a:pt x="1161590" y="1447738"/>
                </a:lnTo>
                <a:lnTo>
                  <a:pt x="1191459" y="1461474"/>
                </a:lnTo>
                <a:lnTo>
                  <a:pt x="1221105" y="1447738"/>
                </a:lnTo>
                <a:lnTo>
                  <a:pt x="1264920" y="1427095"/>
                </a:lnTo>
                <a:lnTo>
                  <a:pt x="1309688" y="1404547"/>
                </a:lnTo>
                <a:lnTo>
                  <a:pt x="1355090" y="1381681"/>
                </a:lnTo>
                <a:lnTo>
                  <a:pt x="1400810" y="1356909"/>
                </a:lnTo>
                <a:lnTo>
                  <a:pt x="1446848" y="1331185"/>
                </a:lnTo>
                <a:lnTo>
                  <a:pt x="1494790" y="1303556"/>
                </a:lnTo>
                <a:lnTo>
                  <a:pt x="1541780" y="1275926"/>
                </a:lnTo>
                <a:lnTo>
                  <a:pt x="1586865" y="1247979"/>
                </a:lnTo>
                <a:lnTo>
                  <a:pt x="1630680" y="1219397"/>
                </a:lnTo>
                <a:lnTo>
                  <a:pt x="1672908" y="1191450"/>
                </a:lnTo>
                <a:lnTo>
                  <a:pt x="1713548" y="1162867"/>
                </a:lnTo>
                <a:lnTo>
                  <a:pt x="1752918" y="1134920"/>
                </a:lnTo>
                <a:lnTo>
                  <a:pt x="1790383" y="1106338"/>
                </a:lnTo>
                <a:lnTo>
                  <a:pt x="1826895" y="1078391"/>
                </a:lnTo>
                <a:lnTo>
                  <a:pt x="1861503" y="1050126"/>
                </a:lnTo>
                <a:lnTo>
                  <a:pt x="1894523" y="1022496"/>
                </a:lnTo>
                <a:lnTo>
                  <a:pt x="1925638" y="994867"/>
                </a:lnTo>
                <a:lnTo>
                  <a:pt x="1944123" y="978323"/>
                </a:lnTo>
                <a:lnTo>
                  <a:pt x="1941859" y="971868"/>
                </a:lnTo>
                <a:lnTo>
                  <a:pt x="1934879" y="954088"/>
                </a:lnTo>
                <a:lnTo>
                  <a:pt x="1927580" y="936308"/>
                </a:lnTo>
                <a:lnTo>
                  <a:pt x="1919965" y="918845"/>
                </a:lnTo>
                <a:lnTo>
                  <a:pt x="1912032" y="901383"/>
                </a:lnTo>
                <a:lnTo>
                  <a:pt x="1903465" y="884555"/>
                </a:lnTo>
                <a:lnTo>
                  <a:pt x="1894581" y="867728"/>
                </a:lnTo>
                <a:lnTo>
                  <a:pt x="1885379" y="851218"/>
                </a:lnTo>
                <a:lnTo>
                  <a:pt x="1875859" y="835025"/>
                </a:lnTo>
                <a:lnTo>
                  <a:pt x="1866023" y="818833"/>
                </a:lnTo>
                <a:lnTo>
                  <a:pt x="1855552" y="802958"/>
                </a:lnTo>
                <a:lnTo>
                  <a:pt x="1844763" y="787718"/>
                </a:lnTo>
                <a:lnTo>
                  <a:pt x="1833657" y="772478"/>
                </a:lnTo>
                <a:lnTo>
                  <a:pt x="1822234" y="757238"/>
                </a:lnTo>
                <a:lnTo>
                  <a:pt x="1812344" y="745258"/>
                </a:lnTo>
                <a:lnTo>
                  <a:pt x="1808481" y="742681"/>
                </a:lnTo>
                <a:lnTo>
                  <a:pt x="1802448" y="738869"/>
                </a:lnTo>
                <a:lnTo>
                  <a:pt x="1795463" y="734740"/>
                </a:lnTo>
                <a:lnTo>
                  <a:pt x="1788478" y="731881"/>
                </a:lnTo>
                <a:lnTo>
                  <a:pt x="1780858" y="728704"/>
                </a:lnTo>
                <a:lnTo>
                  <a:pt x="1772921" y="726163"/>
                </a:lnTo>
                <a:lnTo>
                  <a:pt x="1764348" y="723304"/>
                </a:lnTo>
                <a:lnTo>
                  <a:pt x="1755458" y="721080"/>
                </a:lnTo>
                <a:lnTo>
                  <a:pt x="1746251" y="719174"/>
                </a:lnTo>
                <a:lnTo>
                  <a:pt x="1736725" y="717586"/>
                </a:lnTo>
                <a:lnTo>
                  <a:pt x="1726565" y="715997"/>
                </a:lnTo>
                <a:lnTo>
                  <a:pt x="1716405" y="714727"/>
                </a:lnTo>
                <a:lnTo>
                  <a:pt x="1705293" y="714092"/>
                </a:lnTo>
                <a:lnTo>
                  <a:pt x="1694181" y="713456"/>
                </a:lnTo>
                <a:lnTo>
                  <a:pt x="1682433" y="712821"/>
                </a:lnTo>
                <a:lnTo>
                  <a:pt x="1670685" y="712821"/>
                </a:lnTo>
                <a:lnTo>
                  <a:pt x="1657985" y="712821"/>
                </a:lnTo>
                <a:close/>
                <a:moveTo>
                  <a:pt x="868468" y="533737"/>
                </a:moveTo>
                <a:lnTo>
                  <a:pt x="865870" y="534988"/>
                </a:lnTo>
                <a:lnTo>
                  <a:pt x="848736" y="543243"/>
                </a:lnTo>
                <a:lnTo>
                  <a:pt x="831919" y="552133"/>
                </a:lnTo>
                <a:lnTo>
                  <a:pt x="815419" y="561340"/>
                </a:lnTo>
                <a:lnTo>
                  <a:pt x="799236" y="570865"/>
                </a:lnTo>
                <a:lnTo>
                  <a:pt x="783053" y="581025"/>
                </a:lnTo>
                <a:lnTo>
                  <a:pt x="767505" y="591503"/>
                </a:lnTo>
                <a:lnTo>
                  <a:pt x="751957" y="601980"/>
                </a:lnTo>
                <a:lnTo>
                  <a:pt x="736726" y="613410"/>
                </a:lnTo>
                <a:lnTo>
                  <a:pt x="721813" y="624840"/>
                </a:lnTo>
                <a:lnTo>
                  <a:pt x="707217" y="636270"/>
                </a:lnTo>
                <a:lnTo>
                  <a:pt x="692938" y="648653"/>
                </a:lnTo>
                <a:lnTo>
                  <a:pt x="678659" y="661035"/>
                </a:lnTo>
                <a:lnTo>
                  <a:pt x="665015" y="674053"/>
                </a:lnTo>
                <a:lnTo>
                  <a:pt x="651371" y="687070"/>
                </a:lnTo>
                <a:lnTo>
                  <a:pt x="638361" y="700405"/>
                </a:lnTo>
                <a:lnTo>
                  <a:pt x="625669" y="714375"/>
                </a:lnTo>
                <a:lnTo>
                  <a:pt x="612977" y="728028"/>
                </a:lnTo>
                <a:lnTo>
                  <a:pt x="601236" y="742633"/>
                </a:lnTo>
                <a:lnTo>
                  <a:pt x="589179" y="757238"/>
                </a:lnTo>
                <a:lnTo>
                  <a:pt x="577756" y="772478"/>
                </a:lnTo>
                <a:lnTo>
                  <a:pt x="566650" y="787718"/>
                </a:lnTo>
                <a:lnTo>
                  <a:pt x="555861" y="802958"/>
                </a:lnTo>
                <a:lnTo>
                  <a:pt x="545390" y="818833"/>
                </a:lnTo>
                <a:lnTo>
                  <a:pt x="535554" y="835025"/>
                </a:lnTo>
                <a:lnTo>
                  <a:pt x="525717" y="851218"/>
                </a:lnTo>
                <a:lnTo>
                  <a:pt x="516515" y="867728"/>
                </a:lnTo>
                <a:lnTo>
                  <a:pt x="507631" y="884555"/>
                </a:lnTo>
                <a:lnTo>
                  <a:pt x="499381" y="901383"/>
                </a:lnTo>
                <a:lnTo>
                  <a:pt x="491131" y="918845"/>
                </a:lnTo>
                <a:lnTo>
                  <a:pt x="483515" y="936308"/>
                </a:lnTo>
                <a:lnTo>
                  <a:pt x="476217" y="954088"/>
                </a:lnTo>
                <a:lnTo>
                  <a:pt x="469236" y="971868"/>
                </a:lnTo>
                <a:lnTo>
                  <a:pt x="463208" y="989965"/>
                </a:lnTo>
                <a:lnTo>
                  <a:pt x="460561" y="998051"/>
                </a:lnTo>
                <a:lnTo>
                  <a:pt x="488376" y="1022496"/>
                </a:lnTo>
                <a:lnTo>
                  <a:pt x="521402" y="1050126"/>
                </a:lnTo>
                <a:lnTo>
                  <a:pt x="556015" y="1078391"/>
                </a:lnTo>
                <a:lnTo>
                  <a:pt x="565691" y="1085860"/>
                </a:lnTo>
                <a:lnTo>
                  <a:pt x="569595" y="1083215"/>
                </a:lnTo>
                <a:lnTo>
                  <a:pt x="610235" y="1056214"/>
                </a:lnTo>
                <a:lnTo>
                  <a:pt x="651510" y="1030166"/>
                </a:lnTo>
                <a:lnTo>
                  <a:pt x="693420" y="1004435"/>
                </a:lnTo>
                <a:lnTo>
                  <a:pt x="735013" y="979340"/>
                </a:lnTo>
                <a:lnTo>
                  <a:pt x="777875" y="954880"/>
                </a:lnTo>
                <a:lnTo>
                  <a:pt x="818833" y="932008"/>
                </a:lnTo>
                <a:lnTo>
                  <a:pt x="860743" y="909454"/>
                </a:lnTo>
                <a:lnTo>
                  <a:pt x="895555" y="891247"/>
                </a:lnTo>
                <a:lnTo>
                  <a:pt x="895322" y="889635"/>
                </a:lnTo>
                <a:lnTo>
                  <a:pt x="888661" y="841693"/>
                </a:lnTo>
                <a:lnTo>
                  <a:pt x="883269" y="794068"/>
                </a:lnTo>
                <a:lnTo>
                  <a:pt x="878829" y="746443"/>
                </a:lnTo>
                <a:lnTo>
                  <a:pt x="875023" y="699453"/>
                </a:lnTo>
                <a:lnTo>
                  <a:pt x="871851" y="653415"/>
                </a:lnTo>
                <a:lnTo>
                  <a:pt x="869948" y="608013"/>
                </a:lnTo>
                <a:lnTo>
                  <a:pt x="868679" y="562928"/>
                </a:lnTo>
                <a:lnTo>
                  <a:pt x="868468" y="533737"/>
                </a:lnTo>
                <a:close/>
                <a:moveTo>
                  <a:pt x="2020253" y="515954"/>
                </a:moveTo>
                <a:lnTo>
                  <a:pt x="2004378" y="516272"/>
                </a:lnTo>
                <a:lnTo>
                  <a:pt x="1987868" y="516589"/>
                </a:lnTo>
                <a:lnTo>
                  <a:pt x="1970723" y="517860"/>
                </a:lnTo>
                <a:lnTo>
                  <a:pt x="1952943" y="519448"/>
                </a:lnTo>
                <a:lnTo>
                  <a:pt x="1934845" y="521353"/>
                </a:lnTo>
                <a:lnTo>
                  <a:pt x="1916113" y="523576"/>
                </a:lnTo>
                <a:lnTo>
                  <a:pt x="1896428" y="526434"/>
                </a:lnTo>
                <a:lnTo>
                  <a:pt x="1876425" y="529610"/>
                </a:lnTo>
                <a:lnTo>
                  <a:pt x="1856105" y="533739"/>
                </a:lnTo>
                <a:lnTo>
                  <a:pt x="1835468" y="537867"/>
                </a:lnTo>
                <a:lnTo>
                  <a:pt x="1818071" y="541450"/>
                </a:lnTo>
                <a:lnTo>
                  <a:pt x="1830544" y="552491"/>
                </a:lnTo>
                <a:lnTo>
                  <a:pt x="1847045" y="568051"/>
                </a:lnTo>
                <a:lnTo>
                  <a:pt x="1862912" y="583929"/>
                </a:lnTo>
                <a:lnTo>
                  <a:pt x="1878779" y="599489"/>
                </a:lnTo>
                <a:lnTo>
                  <a:pt x="1893694" y="616002"/>
                </a:lnTo>
                <a:lnTo>
                  <a:pt x="1908609" y="632515"/>
                </a:lnTo>
                <a:lnTo>
                  <a:pt x="1923207" y="649345"/>
                </a:lnTo>
                <a:lnTo>
                  <a:pt x="1937169" y="667128"/>
                </a:lnTo>
                <a:lnTo>
                  <a:pt x="1950498" y="684911"/>
                </a:lnTo>
                <a:lnTo>
                  <a:pt x="1963826" y="703012"/>
                </a:lnTo>
                <a:lnTo>
                  <a:pt x="1976519" y="721430"/>
                </a:lnTo>
                <a:lnTo>
                  <a:pt x="1988895" y="739848"/>
                </a:lnTo>
                <a:lnTo>
                  <a:pt x="2000637" y="758901"/>
                </a:lnTo>
                <a:lnTo>
                  <a:pt x="2012378" y="778272"/>
                </a:lnTo>
                <a:lnTo>
                  <a:pt x="2023168" y="797961"/>
                </a:lnTo>
                <a:lnTo>
                  <a:pt x="2033323" y="817967"/>
                </a:lnTo>
                <a:lnTo>
                  <a:pt x="2043477" y="838290"/>
                </a:lnTo>
                <a:lnTo>
                  <a:pt x="2052998" y="858614"/>
                </a:lnTo>
                <a:lnTo>
                  <a:pt x="2056015" y="865380"/>
                </a:lnTo>
                <a:lnTo>
                  <a:pt x="2058035" y="863071"/>
                </a:lnTo>
                <a:lnTo>
                  <a:pt x="2069148" y="850367"/>
                </a:lnTo>
                <a:lnTo>
                  <a:pt x="2079308" y="837982"/>
                </a:lnTo>
                <a:lnTo>
                  <a:pt x="2089468" y="825914"/>
                </a:lnTo>
                <a:lnTo>
                  <a:pt x="2098675" y="813845"/>
                </a:lnTo>
                <a:lnTo>
                  <a:pt x="2107883" y="801777"/>
                </a:lnTo>
                <a:lnTo>
                  <a:pt x="2116455" y="790027"/>
                </a:lnTo>
                <a:lnTo>
                  <a:pt x="2124711" y="778594"/>
                </a:lnTo>
                <a:lnTo>
                  <a:pt x="2132331" y="766843"/>
                </a:lnTo>
                <a:lnTo>
                  <a:pt x="2139633" y="755728"/>
                </a:lnTo>
                <a:lnTo>
                  <a:pt x="2146301" y="744930"/>
                </a:lnTo>
                <a:lnTo>
                  <a:pt x="2152968" y="733815"/>
                </a:lnTo>
                <a:lnTo>
                  <a:pt x="2158683" y="723652"/>
                </a:lnTo>
                <a:lnTo>
                  <a:pt x="2164081" y="713172"/>
                </a:lnTo>
                <a:lnTo>
                  <a:pt x="2168843" y="702692"/>
                </a:lnTo>
                <a:lnTo>
                  <a:pt x="2173605" y="692847"/>
                </a:lnTo>
                <a:lnTo>
                  <a:pt x="2177415" y="683002"/>
                </a:lnTo>
                <a:lnTo>
                  <a:pt x="2179793" y="676516"/>
                </a:lnTo>
                <a:lnTo>
                  <a:pt x="2174979" y="674995"/>
                </a:lnTo>
                <a:lnTo>
                  <a:pt x="2169575" y="672452"/>
                </a:lnTo>
                <a:lnTo>
                  <a:pt x="2163853" y="669909"/>
                </a:lnTo>
                <a:lnTo>
                  <a:pt x="2158448" y="667048"/>
                </a:lnTo>
                <a:lnTo>
                  <a:pt x="2153044" y="664187"/>
                </a:lnTo>
                <a:lnTo>
                  <a:pt x="2147958" y="661008"/>
                </a:lnTo>
                <a:lnTo>
                  <a:pt x="2142871" y="657511"/>
                </a:lnTo>
                <a:lnTo>
                  <a:pt x="2138421" y="653696"/>
                </a:lnTo>
                <a:lnTo>
                  <a:pt x="2133652" y="649881"/>
                </a:lnTo>
                <a:lnTo>
                  <a:pt x="2129201" y="645749"/>
                </a:lnTo>
                <a:lnTo>
                  <a:pt x="2124751" y="640980"/>
                </a:lnTo>
                <a:lnTo>
                  <a:pt x="2120936" y="636529"/>
                </a:lnTo>
                <a:lnTo>
                  <a:pt x="2117121" y="631761"/>
                </a:lnTo>
                <a:lnTo>
                  <a:pt x="2113624" y="626675"/>
                </a:lnTo>
                <a:lnTo>
                  <a:pt x="2110763" y="621906"/>
                </a:lnTo>
                <a:lnTo>
                  <a:pt x="2107584" y="616502"/>
                </a:lnTo>
                <a:lnTo>
                  <a:pt x="2105041" y="611097"/>
                </a:lnTo>
                <a:lnTo>
                  <a:pt x="2102180" y="605375"/>
                </a:lnTo>
                <a:lnTo>
                  <a:pt x="2099955" y="599971"/>
                </a:lnTo>
                <a:lnTo>
                  <a:pt x="2098047" y="593613"/>
                </a:lnTo>
                <a:lnTo>
                  <a:pt x="2096458" y="587891"/>
                </a:lnTo>
                <a:lnTo>
                  <a:pt x="2094868" y="581851"/>
                </a:lnTo>
                <a:lnTo>
                  <a:pt x="2093597" y="575493"/>
                </a:lnTo>
                <a:lnTo>
                  <a:pt x="2092961" y="569135"/>
                </a:lnTo>
                <a:lnTo>
                  <a:pt x="2092643" y="562777"/>
                </a:lnTo>
                <a:lnTo>
                  <a:pt x="2092325" y="556419"/>
                </a:lnTo>
                <a:lnTo>
                  <a:pt x="2092643" y="549743"/>
                </a:lnTo>
                <a:lnTo>
                  <a:pt x="2092961" y="543385"/>
                </a:lnTo>
                <a:lnTo>
                  <a:pt x="2093597" y="537027"/>
                </a:lnTo>
                <a:lnTo>
                  <a:pt x="2094868" y="530987"/>
                </a:lnTo>
                <a:lnTo>
                  <a:pt x="2096458" y="524946"/>
                </a:lnTo>
                <a:lnTo>
                  <a:pt x="2096810" y="523537"/>
                </a:lnTo>
                <a:lnTo>
                  <a:pt x="2090103" y="521988"/>
                </a:lnTo>
                <a:lnTo>
                  <a:pt x="2078038" y="520083"/>
                </a:lnTo>
                <a:lnTo>
                  <a:pt x="2064385" y="518177"/>
                </a:lnTo>
                <a:lnTo>
                  <a:pt x="2050098" y="517225"/>
                </a:lnTo>
                <a:lnTo>
                  <a:pt x="2035493" y="516272"/>
                </a:lnTo>
                <a:lnTo>
                  <a:pt x="2020253" y="515954"/>
                </a:lnTo>
                <a:close/>
                <a:moveTo>
                  <a:pt x="362307" y="515954"/>
                </a:moveTo>
                <a:lnTo>
                  <a:pt x="346747" y="516272"/>
                </a:lnTo>
                <a:lnTo>
                  <a:pt x="332140" y="517225"/>
                </a:lnTo>
                <a:lnTo>
                  <a:pt x="318485" y="518177"/>
                </a:lnTo>
                <a:lnTo>
                  <a:pt x="304830" y="520083"/>
                </a:lnTo>
                <a:lnTo>
                  <a:pt x="292128" y="521988"/>
                </a:lnTo>
                <a:lnTo>
                  <a:pt x="280378" y="524846"/>
                </a:lnTo>
                <a:lnTo>
                  <a:pt x="269264" y="527387"/>
                </a:lnTo>
                <a:lnTo>
                  <a:pt x="258467" y="530881"/>
                </a:lnTo>
                <a:lnTo>
                  <a:pt x="248941" y="534692"/>
                </a:lnTo>
                <a:lnTo>
                  <a:pt x="239732" y="539455"/>
                </a:lnTo>
                <a:lnTo>
                  <a:pt x="231158" y="543901"/>
                </a:lnTo>
                <a:lnTo>
                  <a:pt x="223536" y="548983"/>
                </a:lnTo>
                <a:lnTo>
                  <a:pt x="219442" y="552492"/>
                </a:lnTo>
                <a:lnTo>
                  <a:pt x="224375" y="554685"/>
                </a:lnTo>
                <a:lnTo>
                  <a:pt x="230097" y="556910"/>
                </a:lnTo>
                <a:lnTo>
                  <a:pt x="235502" y="560089"/>
                </a:lnTo>
                <a:lnTo>
                  <a:pt x="240906" y="562632"/>
                </a:lnTo>
                <a:lnTo>
                  <a:pt x="245992" y="566129"/>
                </a:lnTo>
                <a:lnTo>
                  <a:pt x="251079" y="569626"/>
                </a:lnTo>
                <a:lnTo>
                  <a:pt x="255529" y="573441"/>
                </a:lnTo>
                <a:lnTo>
                  <a:pt x="260298" y="577256"/>
                </a:lnTo>
                <a:lnTo>
                  <a:pt x="264749" y="581389"/>
                </a:lnTo>
                <a:lnTo>
                  <a:pt x="268563" y="585839"/>
                </a:lnTo>
                <a:lnTo>
                  <a:pt x="273014" y="590290"/>
                </a:lnTo>
                <a:lnTo>
                  <a:pt x="276829" y="595376"/>
                </a:lnTo>
                <a:lnTo>
                  <a:pt x="280326" y="600463"/>
                </a:lnTo>
                <a:lnTo>
                  <a:pt x="283187" y="605549"/>
                </a:lnTo>
                <a:lnTo>
                  <a:pt x="286366" y="610635"/>
                </a:lnTo>
                <a:lnTo>
                  <a:pt x="289227" y="616040"/>
                </a:lnTo>
                <a:lnTo>
                  <a:pt x="291770" y="621444"/>
                </a:lnTo>
                <a:lnTo>
                  <a:pt x="293995" y="627484"/>
                </a:lnTo>
                <a:lnTo>
                  <a:pt x="295903" y="633206"/>
                </a:lnTo>
                <a:lnTo>
                  <a:pt x="297492" y="639246"/>
                </a:lnTo>
                <a:lnTo>
                  <a:pt x="299082" y="645287"/>
                </a:lnTo>
                <a:lnTo>
                  <a:pt x="300353" y="651645"/>
                </a:lnTo>
                <a:lnTo>
                  <a:pt x="300989" y="657685"/>
                </a:lnTo>
                <a:lnTo>
                  <a:pt x="301307" y="664361"/>
                </a:lnTo>
                <a:lnTo>
                  <a:pt x="301625" y="670719"/>
                </a:lnTo>
                <a:lnTo>
                  <a:pt x="301307" y="677394"/>
                </a:lnTo>
                <a:lnTo>
                  <a:pt x="300989" y="683752"/>
                </a:lnTo>
                <a:lnTo>
                  <a:pt x="300353" y="690111"/>
                </a:lnTo>
                <a:lnTo>
                  <a:pt x="299082" y="696151"/>
                </a:lnTo>
                <a:lnTo>
                  <a:pt x="297492" y="702509"/>
                </a:lnTo>
                <a:lnTo>
                  <a:pt x="295903" y="708549"/>
                </a:lnTo>
                <a:lnTo>
                  <a:pt x="293995" y="714271"/>
                </a:lnTo>
                <a:lnTo>
                  <a:pt x="291770" y="719993"/>
                </a:lnTo>
                <a:lnTo>
                  <a:pt x="289227" y="725397"/>
                </a:lnTo>
                <a:lnTo>
                  <a:pt x="286366" y="730802"/>
                </a:lnTo>
                <a:lnTo>
                  <a:pt x="283187" y="736206"/>
                </a:lnTo>
                <a:lnTo>
                  <a:pt x="280326" y="741292"/>
                </a:lnTo>
                <a:lnTo>
                  <a:pt x="276829" y="746379"/>
                </a:lnTo>
                <a:lnTo>
                  <a:pt x="273014" y="751147"/>
                </a:lnTo>
                <a:lnTo>
                  <a:pt x="268563" y="755916"/>
                </a:lnTo>
                <a:lnTo>
                  <a:pt x="264749" y="760049"/>
                </a:lnTo>
                <a:lnTo>
                  <a:pt x="260298" y="764181"/>
                </a:lnTo>
                <a:lnTo>
                  <a:pt x="255529" y="768314"/>
                </a:lnTo>
                <a:lnTo>
                  <a:pt x="252928" y="770544"/>
                </a:lnTo>
                <a:lnTo>
                  <a:pt x="258150" y="778594"/>
                </a:lnTo>
                <a:lnTo>
                  <a:pt x="266089" y="790027"/>
                </a:lnTo>
                <a:lnTo>
                  <a:pt x="274980" y="801777"/>
                </a:lnTo>
                <a:lnTo>
                  <a:pt x="283872" y="813845"/>
                </a:lnTo>
                <a:lnTo>
                  <a:pt x="293398" y="825914"/>
                </a:lnTo>
                <a:lnTo>
                  <a:pt x="303560" y="837982"/>
                </a:lnTo>
                <a:lnTo>
                  <a:pt x="313722" y="850367"/>
                </a:lnTo>
                <a:lnTo>
                  <a:pt x="324518" y="863071"/>
                </a:lnTo>
                <a:lnTo>
                  <a:pt x="335950" y="875774"/>
                </a:lnTo>
                <a:lnTo>
                  <a:pt x="346135" y="886785"/>
                </a:lnTo>
                <a:lnTo>
                  <a:pt x="349213" y="879255"/>
                </a:lnTo>
                <a:lnTo>
                  <a:pt x="358415" y="858614"/>
                </a:lnTo>
                <a:lnTo>
                  <a:pt x="367936" y="838290"/>
                </a:lnTo>
                <a:lnTo>
                  <a:pt x="377773" y="817967"/>
                </a:lnTo>
                <a:lnTo>
                  <a:pt x="388245" y="797961"/>
                </a:lnTo>
                <a:lnTo>
                  <a:pt x="399352" y="778272"/>
                </a:lnTo>
                <a:lnTo>
                  <a:pt x="410459" y="758901"/>
                </a:lnTo>
                <a:lnTo>
                  <a:pt x="422518" y="739848"/>
                </a:lnTo>
                <a:lnTo>
                  <a:pt x="434894" y="721430"/>
                </a:lnTo>
                <a:lnTo>
                  <a:pt x="447270" y="703012"/>
                </a:lnTo>
                <a:lnTo>
                  <a:pt x="460915" y="684911"/>
                </a:lnTo>
                <a:lnTo>
                  <a:pt x="474244" y="667128"/>
                </a:lnTo>
                <a:lnTo>
                  <a:pt x="488524" y="649345"/>
                </a:lnTo>
                <a:lnTo>
                  <a:pt x="502804" y="632515"/>
                </a:lnTo>
                <a:lnTo>
                  <a:pt x="517719" y="616002"/>
                </a:lnTo>
                <a:lnTo>
                  <a:pt x="532634" y="599489"/>
                </a:lnTo>
                <a:lnTo>
                  <a:pt x="548501" y="583929"/>
                </a:lnTo>
                <a:lnTo>
                  <a:pt x="564050" y="568051"/>
                </a:lnTo>
                <a:lnTo>
                  <a:pt x="580552" y="552491"/>
                </a:lnTo>
                <a:lnTo>
                  <a:pt x="587136" y="546773"/>
                </a:lnTo>
                <a:lnTo>
                  <a:pt x="569035" y="542313"/>
                </a:lnTo>
                <a:lnTo>
                  <a:pt x="547441" y="537867"/>
                </a:lnTo>
                <a:lnTo>
                  <a:pt x="526483" y="533739"/>
                </a:lnTo>
                <a:lnTo>
                  <a:pt x="505842" y="529610"/>
                </a:lnTo>
                <a:lnTo>
                  <a:pt x="486153" y="526434"/>
                </a:lnTo>
                <a:lnTo>
                  <a:pt x="466783" y="523576"/>
                </a:lnTo>
                <a:lnTo>
                  <a:pt x="448047" y="521353"/>
                </a:lnTo>
                <a:lnTo>
                  <a:pt x="429629" y="519448"/>
                </a:lnTo>
                <a:lnTo>
                  <a:pt x="411846" y="517860"/>
                </a:lnTo>
                <a:lnTo>
                  <a:pt x="395015" y="516589"/>
                </a:lnTo>
                <a:lnTo>
                  <a:pt x="378503" y="516272"/>
                </a:lnTo>
                <a:lnTo>
                  <a:pt x="362307" y="515954"/>
                </a:lnTo>
                <a:close/>
                <a:moveTo>
                  <a:pt x="1144594" y="459502"/>
                </a:moveTo>
                <a:lnTo>
                  <a:pt x="1125428" y="461328"/>
                </a:lnTo>
                <a:lnTo>
                  <a:pt x="1105755" y="463868"/>
                </a:lnTo>
                <a:lnTo>
                  <a:pt x="1086082" y="466408"/>
                </a:lnTo>
                <a:lnTo>
                  <a:pt x="1067043" y="469583"/>
                </a:lnTo>
                <a:lnTo>
                  <a:pt x="1047687" y="473393"/>
                </a:lnTo>
                <a:lnTo>
                  <a:pt x="1028649" y="477520"/>
                </a:lnTo>
                <a:lnTo>
                  <a:pt x="1009928" y="482283"/>
                </a:lnTo>
                <a:lnTo>
                  <a:pt x="990889" y="487045"/>
                </a:lnTo>
                <a:lnTo>
                  <a:pt x="972486" y="492443"/>
                </a:lnTo>
                <a:lnTo>
                  <a:pt x="954399" y="498793"/>
                </a:lnTo>
                <a:lnTo>
                  <a:pt x="935995" y="504825"/>
                </a:lnTo>
                <a:lnTo>
                  <a:pt x="932351" y="506258"/>
                </a:lnTo>
                <a:lnTo>
                  <a:pt x="932115" y="536258"/>
                </a:lnTo>
                <a:lnTo>
                  <a:pt x="932432" y="577533"/>
                </a:lnTo>
                <a:lnTo>
                  <a:pt x="933701" y="621030"/>
                </a:lnTo>
                <a:lnTo>
                  <a:pt x="935921" y="665163"/>
                </a:lnTo>
                <a:lnTo>
                  <a:pt x="939093" y="710883"/>
                </a:lnTo>
                <a:lnTo>
                  <a:pt x="942899" y="757873"/>
                </a:lnTo>
                <a:lnTo>
                  <a:pt x="944704" y="775147"/>
                </a:lnTo>
                <a:lnTo>
                  <a:pt x="957126" y="748030"/>
                </a:lnTo>
                <a:lnTo>
                  <a:pt x="966329" y="729615"/>
                </a:lnTo>
                <a:lnTo>
                  <a:pt x="974897" y="711517"/>
                </a:lnTo>
                <a:lnTo>
                  <a:pt x="984100" y="693420"/>
                </a:lnTo>
                <a:lnTo>
                  <a:pt x="992986" y="676275"/>
                </a:lnTo>
                <a:lnTo>
                  <a:pt x="1002189" y="659130"/>
                </a:lnTo>
                <a:lnTo>
                  <a:pt x="1012026" y="642620"/>
                </a:lnTo>
                <a:lnTo>
                  <a:pt x="1021229" y="626427"/>
                </a:lnTo>
                <a:lnTo>
                  <a:pt x="1030749" y="610235"/>
                </a:lnTo>
                <a:lnTo>
                  <a:pt x="1040269" y="594677"/>
                </a:lnTo>
                <a:lnTo>
                  <a:pt x="1049789" y="579755"/>
                </a:lnTo>
                <a:lnTo>
                  <a:pt x="1059627" y="564832"/>
                </a:lnTo>
                <a:lnTo>
                  <a:pt x="1069147" y="550862"/>
                </a:lnTo>
                <a:lnTo>
                  <a:pt x="1078985" y="537210"/>
                </a:lnTo>
                <a:lnTo>
                  <a:pt x="1088822" y="523557"/>
                </a:lnTo>
                <a:lnTo>
                  <a:pt x="1098660" y="511175"/>
                </a:lnTo>
                <a:lnTo>
                  <a:pt x="1108814" y="498792"/>
                </a:lnTo>
                <a:lnTo>
                  <a:pt x="1118652" y="487045"/>
                </a:lnTo>
                <a:lnTo>
                  <a:pt x="1129124" y="475932"/>
                </a:lnTo>
                <a:lnTo>
                  <a:pt x="1138962" y="465137"/>
                </a:lnTo>
                <a:lnTo>
                  <a:pt x="1144594" y="459502"/>
                </a:lnTo>
                <a:close/>
                <a:moveTo>
                  <a:pt x="1249064" y="458616"/>
                </a:moveTo>
                <a:lnTo>
                  <a:pt x="1248761" y="458787"/>
                </a:lnTo>
                <a:lnTo>
                  <a:pt x="1241462" y="463232"/>
                </a:lnTo>
                <a:lnTo>
                  <a:pt x="1233846" y="468312"/>
                </a:lnTo>
                <a:lnTo>
                  <a:pt x="1226230" y="474027"/>
                </a:lnTo>
                <a:lnTo>
                  <a:pt x="1218614" y="480377"/>
                </a:lnTo>
                <a:lnTo>
                  <a:pt x="1210997" y="486727"/>
                </a:lnTo>
                <a:lnTo>
                  <a:pt x="1203064" y="493712"/>
                </a:lnTo>
                <a:lnTo>
                  <a:pt x="1195131" y="501015"/>
                </a:lnTo>
                <a:lnTo>
                  <a:pt x="1187197" y="508952"/>
                </a:lnTo>
                <a:lnTo>
                  <a:pt x="1178946" y="517525"/>
                </a:lnTo>
                <a:lnTo>
                  <a:pt x="1171013" y="526415"/>
                </a:lnTo>
                <a:lnTo>
                  <a:pt x="1162762" y="535940"/>
                </a:lnTo>
                <a:lnTo>
                  <a:pt x="1154829" y="545465"/>
                </a:lnTo>
                <a:lnTo>
                  <a:pt x="1146578" y="555942"/>
                </a:lnTo>
                <a:lnTo>
                  <a:pt x="1138327" y="566737"/>
                </a:lnTo>
                <a:lnTo>
                  <a:pt x="1130076" y="577850"/>
                </a:lnTo>
                <a:lnTo>
                  <a:pt x="1121825" y="589280"/>
                </a:lnTo>
                <a:lnTo>
                  <a:pt x="1105324" y="613727"/>
                </a:lnTo>
                <a:lnTo>
                  <a:pt x="1088187" y="640080"/>
                </a:lnTo>
                <a:lnTo>
                  <a:pt x="1071686" y="667702"/>
                </a:lnTo>
                <a:lnTo>
                  <a:pt x="1055184" y="697547"/>
                </a:lnTo>
                <a:lnTo>
                  <a:pt x="1038365" y="728662"/>
                </a:lnTo>
                <a:lnTo>
                  <a:pt x="1021864" y="761365"/>
                </a:lnTo>
                <a:lnTo>
                  <a:pt x="1005679" y="795337"/>
                </a:lnTo>
                <a:lnTo>
                  <a:pt x="989178" y="831215"/>
                </a:lnTo>
                <a:lnTo>
                  <a:pt x="981773" y="848753"/>
                </a:lnTo>
                <a:lnTo>
                  <a:pt x="987743" y="845921"/>
                </a:lnTo>
                <a:lnTo>
                  <a:pt x="1029970" y="826544"/>
                </a:lnTo>
                <a:lnTo>
                  <a:pt x="1072515" y="807167"/>
                </a:lnTo>
                <a:lnTo>
                  <a:pt x="1114743" y="789060"/>
                </a:lnTo>
                <a:lnTo>
                  <a:pt x="1157288" y="772224"/>
                </a:lnTo>
                <a:lnTo>
                  <a:pt x="1198880" y="755705"/>
                </a:lnTo>
                <a:lnTo>
                  <a:pt x="1240790" y="740140"/>
                </a:lnTo>
                <a:lnTo>
                  <a:pt x="1282065" y="726163"/>
                </a:lnTo>
                <a:lnTo>
                  <a:pt x="1322388" y="712503"/>
                </a:lnTo>
                <a:lnTo>
                  <a:pt x="1362393" y="700114"/>
                </a:lnTo>
                <a:lnTo>
                  <a:pt x="1382395" y="695032"/>
                </a:lnTo>
                <a:lnTo>
                  <a:pt x="1401445" y="689632"/>
                </a:lnTo>
                <a:lnTo>
                  <a:pt x="1421130" y="684231"/>
                </a:lnTo>
                <a:lnTo>
                  <a:pt x="1439863" y="679466"/>
                </a:lnTo>
                <a:lnTo>
                  <a:pt x="1459230" y="675019"/>
                </a:lnTo>
                <a:lnTo>
                  <a:pt x="1477645" y="670889"/>
                </a:lnTo>
                <a:lnTo>
                  <a:pt x="1496060" y="667077"/>
                </a:lnTo>
                <a:lnTo>
                  <a:pt x="1514475" y="663583"/>
                </a:lnTo>
                <a:lnTo>
                  <a:pt x="1532255" y="660407"/>
                </a:lnTo>
                <a:lnTo>
                  <a:pt x="1550035" y="657548"/>
                </a:lnTo>
                <a:lnTo>
                  <a:pt x="1567180" y="655006"/>
                </a:lnTo>
                <a:lnTo>
                  <a:pt x="1584643" y="653100"/>
                </a:lnTo>
                <a:lnTo>
                  <a:pt x="1601470" y="651194"/>
                </a:lnTo>
                <a:lnTo>
                  <a:pt x="1617663" y="649606"/>
                </a:lnTo>
                <a:lnTo>
                  <a:pt x="1633855" y="648653"/>
                </a:lnTo>
                <a:lnTo>
                  <a:pt x="1649413" y="648018"/>
                </a:lnTo>
                <a:lnTo>
                  <a:pt x="1665288" y="647700"/>
                </a:lnTo>
                <a:lnTo>
                  <a:pt x="1680211" y="647700"/>
                </a:lnTo>
                <a:lnTo>
                  <a:pt x="1694815" y="648018"/>
                </a:lnTo>
                <a:lnTo>
                  <a:pt x="1709103" y="648653"/>
                </a:lnTo>
                <a:lnTo>
                  <a:pt x="1719853" y="649848"/>
                </a:lnTo>
                <a:lnTo>
                  <a:pt x="1718475" y="648653"/>
                </a:lnTo>
                <a:lnTo>
                  <a:pt x="1704196" y="636270"/>
                </a:lnTo>
                <a:lnTo>
                  <a:pt x="1689600" y="624840"/>
                </a:lnTo>
                <a:lnTo>
                  <a:pt x="1674687" y="613410"/>
                </a:lnTo>
                <a:lnTo>
                  <a:pt x="1659139" y="601980"/>
                </a:lnTo>
                <a:lnTo>
                  <a:pt x="1643908" y="591503"/>
                </a:lnTo>
                <a:lnTo>
                  <a:pt x="1628042" y="581025"/>
                </a:lnTo>
                <a:lnTo>
                  <a:pt x="1612177" y="570865"/>
                </a:lnTo>
                <a:lnTo>
                  <a:pt x="1595994" y="561340"/>
                </a:lnTo>
                <a:lnTo>
                  <a:pt x="1579494" y="552133"/>
                </a:lnTo>
                <a:lnTo>
                  <a:pt x="1562360" y="543243"/>
                </a:lnTo>
                <a:lnTo>
                  <a:pt x="1545543" y="534988"/>
                </a:lnTo>
                <a:lnTo>
                  <a:pt x="1528408" y="526733"/>
                </a:lnTo>
                <a:lnTo>
                  <a:pt x="1510639" y="519113"/>
                </a:lnTo>
                <a:lnTo>
                  <a:pt x="1492869" y="511810"/>
                </a:lnTo>
                <a:lnTo>
                  <a:pt x="1475418" y="504825"/>
                </a:lnTo>
                <a:lnTo>
                  <a:pt x="1456697" y="498793"/>
                </a:lnTo>
                <a:lnTo>
                  <a:pt x="1438927" y="492443"/>
                </a:lnTo>
                <a:lnTo>
                  <a:pt x="1420523" y="487045"/>
                </a:lnTo>
                <a:lnTo>
                  <a:pt x="1401485" y="482283"/>
                </a:lnTo>
                <a:lnTo>
                  <a:pt x="1382764" y="477520"/>
                </a:lnTo>
                <a:lnTo>
                  <a:pt x="1363408" y="473393"/>
                </a:lnTo>
                <a:lnTo>
                  <a:pt x="1344370" y="469583"/>
                </a:lnTo>
                <a:lnTo>
                  <a:pt x="1325014" y="466408"/>
                </a:lnTo>
                <a:lnTo>
                  <a:pt x="1305658" y="463868"/>
                </a:lnTo>
                <a:lnTo>
                  <a:pt x="1285985" y="461328"/>
                </a:lnTo>
                <a:lnTo>
                  <a:pt x="1265995" y="459423"/>
                </a:lnTo>
                <a:lnTo>
                  <a:pt x="1249064" y="458616"/>
                </a:lnTo>
                <a:close/>
                <a:moveTo>
                  <a:pt x="1092607" y="63500"/>
                </a:moveTo>
                <a:lnTo>
                  <a:pt x="1084677" y="63818"/>
                </a:lnTo>
                <a:lnTo>
                  <a:pt x="1076431" y="65088"/>
                </a:lnTo>
                <a:lnTo>
                  <a:pt x="1070087" y="66993"/>
                </a:lnTo>
                <a:lnTo>
                  <a:pt x="1063744" y="69215"/>
                </a:lnTo>
                <a:lnTo>
                  <a:pt x="1057400" y="71755"/>
                </a:lnTo>
                <a:lnTo>
                  <a:pt x="1051374" y="75247"/>
                </a:lnTo>
                <a:lnTo>
                  <a:pt x="1045347" y="79693"/>
                </a:lnTo>
                <a:lnTo>
                  <a:pt x="1039638" y="84137"/>
                </a:lnTo>
                <a:lnTo>
                  <a:pt x="1033929" y="89218"/>
                </a:lnTo>
                <a:lnTo>
                  <a:pt x="1028537" y="94932"/>
                </a:lnTo>
                <a:lnTo>
                  <a:pt x="1022828" y="100965"/>
                </a:lnTo>
                <a:lnTo>
                  <a:pt x="1017753" y="107950"/>
                </a:lnTo>
                <a:lnTo>
                  <a:pt x="1012361" y="115252"/>
                </a:lnTo>
                <a:lnTo>
                  <a:pt x="1007286" y="123508"/>
                </a:lnTo>
                <a:lnTo>
                  <a:pt x="1002528" y="131763"/>
                </a:lnTo>
                <a:lnTo>
                  <a:pt x="997771" y="140652"/>
                </a:lnTo>
                <a:lnTo>
                  <a:pt x="993013" y="150178"/>
                </a:lnTo>
                <a:lnTo>
                  <a:pt x="988572" y="160020"/>
                </a:lnTo>
                <a:lnTo>
                  <a:pt x="984449" y="170815"/>
                </a:lnTo>
                <a:lnTo>
                  <a:pt x="980009" y="181293"/>
                </a:lnTo>
                <a:lnTo>
                  <a:pt x="975885" y="193040"/>
                </a:lnTo>
                <a:lnTo>
                  <a:pt x="972079" y="204788"/>
                </a:lnTo>
                <a:lnTo>
                  <a:pt x="968590" y="217170"/>
                </a:lnTo>
                <a:lnTo>
                  <a:pt x="964784" y="230188"/>
                </a:lnTo>
                <a:lnTo>
                  <a:pt x="961612" y="243840"/>
                </a:lnTo>
                <a:lnTo>
                  <a:pt x="958123" y="257493"/>
                </a:lnTo>
                <a:lnTo>
                  <a:pt x="955269" y="271780"/>
                </a:lnTo>
                <a:lnTo>
                  <a:pt x="952414" y="286385"/>
                </a:lnTo>
                <a:lnTo>
                  <a:pt x="949877" y="301307"/>
                </a:lnTo>
                <a:lnTo>
                  <a:pt x="947022" y="317183"/>
                </a:lnTo>
                <a:lnTo>
                  <a:pt x="944802" y="333375"/>
                </a:lnTo>
                <a:lnTo>
                  <a:pt x="942987" y="349121"/>
                </a:lnTo>
                <a:lnTo>
                  <a:pt x="951519" y="346716"/>
                </a:lnTo>
                <a:lnTo>
                  <a:pt x="973415" y="340365"/>
                </a:lnTo>
                <a:lnTo>
                  <a:pt x="995629" y="334967"/>
                </a:lnTo>
                <a:lnTo>
                  <a:pt x="1018160" y="330203"/>
                </a:lnTo>
                <a:lnTo>
                  <a:pt x="1041326" y="325758"/>
                </a:lnTo>
                <a:lnTo>
                  <a:pt x="1063857" y="321947"/>
                </a:lnTo>
                <a:lnTo>
                  <a:pt x="1087340" y="318454"/>
                </a:lnTo>
                <a:lnTo>
                  <a:pt x="1110823" y="315913"/>
                </a:lnTo>
                <a:lnTo>
                  <a:pt x="1134306" y="314008"/>
                </a:lnTo>
                <a:lnTo>
                  <a:pt x="1158106" y="312420"/>
                </a:lnTo>
                <a:lnTo>
                  <a:pt x="1181906" y="311785"/>
                </a:lnTo>
                <a:lnTo>
                  <a:pt x="1205707" y="311150"/>
                </a:lnTo>
                <a:lnTo>
                  <a:pt x="1229824" y="311785"/>
                </a:lnTo>
                <a:lnTo>
                  <a:pt x="1253624" y="312420"/>
                </a:lnTo>
                <a:lnTo>
                  <a:pt x="1277107" y="314008"/>
                </a:lnTo>
                <a:lnTo>
                  <a:pt x="1300590" y="315913"/>
                </a:lnTo>
                <a:lnTo>
                  <a:pt x="1324073" y="318454"/>
                </a:lnTo>
                <a:lnTo>
                  <a:pt x="1345556" y="321650"/>
                </a:lnTo>
                <a:lnTo>
                  <a:pt x="1344129" y="319088"/>
                </a:lnTo>
                <a:lnTo>
                  <a:pt x="1333345" y="299720"/>
                </a:lnTo>
                <a:lnTo>
                  <a:pt x="1322561" y="281305"/>
                </a:lnTo>
                <a:lnTo>
                  <a:pt x="1311777" y="263208"/>
                </a:lnTo>
                <a:lnTo>
                  <a:pt x="1300993" y="246380"/>
                </a:lnTo>
                <a:lnTo>
                  <a:pt x="1290209" y="229870"/>
                </a:lnTo>
                <a:lnTo>
                  <a:pt x="1279425" y="213995"/>
                </a:lnTo>
                <a:lnTo>
                  <a:pt x="1268958" y="199073"/>
                </a:lnTo>
                <a:lnTo>
                  <a:pt x="1258174" y="185420"/>
                </a:lnTo>
                <a:lnTo>
                  <a:pt x="1247707" y="171450"/>
                </a:lnTo>
                <a:lnTo>
                  <a:pt x="1236923" y="158750"/>
                </a:lnTo>
                <a:lnTo>
                  <a:pt x="1226456" y="146685"/>
                </a:lnTo>
                <a:lnTo>
                  <a:pt x="1216306" y="135573"/>
                </a:lnTo>
                <a:lnTo>
                  <a:pt x="1205839" y="125413"/>
                </a:lnTo>
                <a:lnTo>
                  <a:pt x="1195373" y="115570"/>
                </a:lnTo>
                <a:lnTo>
                  <a:pt x="1185540" y="106998"/>
                </a:lnTo>
                <a:lnTo>
                  <a:pt x="1175390" y="98743"/>
                </a:lnTo>
                <a:lnTo>
                  <a:pt x="1165558" y="91440"/>
                </a:lnTo>
                <a:lnTo>
                  <a:pt x="1156042" y="85090"/>
                </a:lnTo>
                <a:lnTo>
                  <a:pt x="1146210" y="79058"/>
                </a:lnTo>
                <a:lnTo>
                  <a:pt x="1137012" y="74613"/>
                </a:lnTo>
                <a:lnTo>
                  <a:pt x="1127814" y="70802"/>
                </a:lnTo>
                <a:lnTo>
                  <a:pt x="1118615" y="67628"/>
                </a:lnTo>
                <a:lnTo>
                  <a:pt x="1109734" y="65405"/>
                </a:lnTo>
                <a:lnTo>
                  <a:pt x="1101171" y="63818"/>
                </a:lnTo>
                <a:lnTo>
                  <a:pt x="1092607" y="63500"/>
                </a:lnTo>
                <a:close/>
                <a:moveTo>
                  <a:pt x="1090069" y="0"/>
                </a:moveTo>
                <a:lnTo>
                  <a:pt x="1096730" y="0"/>
                </a:lnTo>
                <a:lnTo>
                  <a:pt x="1103708" y="318"/>
                </a:lnTo>
                <a:lnTo>
                  <a:pt x="1110369" y="1270"/>
                </a:lnTo>
                <a:lnTo>
                  <a:pt x="1117030" y="1905"/>
                </a:lnTo>
                <a:lnTo>
                  <a:pt x="1124007" y="3175"/>
                </a:lnTo>
                <a:lnTo>
                  <a:pt x="1130985" y="4763"/>
                </a:lnTo>
                <a:lnTo>
                  <a:pt x="1137646" y="6668"/>
                </a:lnTo>
                <a:lnTo>
                  <a:pt x="1144307" y="8573"/>
                </a:lnTo>
                <a:lnTo>
                  <a:pt x="1151285" y="11113"/>
                </a:lnTo>
                <a:lnTo>
                  <a:pt x="1157945" y="13970"/>
                </a:lnTo>
                <a:lnTo>
                  <a:pt x="1164923" y="16510"/>
                </a:lnTo>
                <a:lnTo>
                  <a:pt x="1171584" y="20003"/>
                </a:lnTo>
                <a:lnTo>
                  <a:pt x="1178245" y="23495"/>
                </a:lnTo>
                <a:lnTo>
                  <a:pt x="1185223" y="27305"/>
                </a:lnTo>
                <a:lnTo>
                  <a:pt x="1192201" y="31115"/>
                </a:lnTo>
                <a:lnTo>
                  <a:pt x="1198544" y="35878"/>
                </a:lnTo>
                <a:lnTo>
                  <a:pt x="1211866" y="45085"/>
                </a:lnTo>
                <a:lnTo>
                  <a:pt x="1225504" y="55880"/>
                </a:lnTo>
                <a:lnTo>
                  <a:pt x="1238826" y="66993"/>
                </a:lnTo>
                <a:lnTo>
                  <a:pt x="1252465" y="79693"/>
                </a:lnTo>
                <a:lnTo>
                  <a:pt x="1265469" y="93028"/>
                </a:lnTo>
                <a:lnTo>
                  <a:pt x="1278473" y="107315"/>
                </a:lnTo>
                <a:lnTo>
                  <a:pt x="1291795" y="122555"/>
                </a:lnTo>
                <a:lnTo>
                  <a:pt x="1304482" y="138748"/>
                </a:lnTo>
                <a:lnTo>
                  <a:pt x="1317486" y="155575"/>
                </a:lnTo>
                <a:lnTo>
                  <a:pt x="1330490" y="173355"/>
                </a:lnTo>
                <a:lnTo>
                  <a:pt x="1343177" y="191770"/>
                </a:lnTo>
                <a:lnTo>
                  <a:pt x="1355865" y="211455"/>
                </a:lnTo>
                <a:lnTo>
                  <a:pt x="1368235" y="231458"/>
                </a:lnTo>
                <a:lnTo>
                  <a:pt x="1380604" y="252095"/>
                </a:lnTo>
                <a:lnTo>
                  <a:pt x="1392974" y="273685"/>
                </a:lnTo>
                <a:lnTo>
                  <a:pt x="1405027" y="295910"/>
                </a:lnTo>
                <a:lnTo>
                  <a:pt x="1417080" y="318770"/>
                </a:lnTo>
                <a:lnTo>
                  <a:pt x="1426613" y="337599"/>
                </a:lnTo>
                <a:lnTo>
                  <a:pt x="1437997" y="340365"/>
                </a:lnTo>
                <a:lnTo>
                  <a:pt x="1460211" y="346716"/>
                </a:lnTo>
                <a:lnTo>
                  <a:pt x="1482107" y="353067"/>
                </a:lnTo>
                <a:lnTo>
                  <a:pt x="1503686" y="360053"/>
                </a:lnTo>
                <a:lnTo>
                  <a:pt x="1525265" y="367675"/>
                </a:lnTo>
                <a:lnTo>
                  <a:pt x="1546527" y="375931"/>
                </a:lnTo>
                <a:lnTo>
                  <a:pt x="1567471" y="384188"/>
                </a:lnTo>
                <a:lnTo>
                  <a:pt x="1588098" y="393397"/>
                </a:lnTo>
                <a:lnTo>
                  <a:pt x="1608725" y="402606"/>
                </a:lnTo>
                <a:lnTo>
                  <a:pt x="1629035" y="413085"/>
                </a:lnTo>
                <a:lnTo>
                  <a:pt x="1649027" y="423564"/>
                </a:lnTo>
                <a:lnTo>
                  <a:pt x="1668385" y="434361"/>
                </a:lnTo>
                <a:lnTo>
                  <a:pt x="1687742" y="445793"/>
                </a:lnTo>
                <a:lnTo>
                  <a:pt x="1706465" y="457543"/>
                </a:lnTo>
                <a:lnTo>
                  <a:pt x="1725505" y="469927"/>
                </a:lnTo>
                <a:lnTo>
                  <a:pt x="1743911" y="482629"/>
                </a:lnTo>
                <a:lnTo>
                  <a:pt x="1754618" y="490712"/>
                </a:lnTo>
                <a:lnTo>
                  <a:pt x="1765300" y="488007"/>
                </a:lnTo>
                <a:lnTo>
                  <a:pt x="1790383" y="481655"/>
                </a:lnTo>
                <a:lnTo>
                  <a:pt x="1815148" y="475939"/>
                </a:lnTo>
                <a:lnTo>
                  <a:pt x="1839278" y="470858"/>
                </a:lnTo>
                <a:lnTo>
                  <a:pt x="1863090" y="466412"/>
                </a:lnTo>
                <a:lnTo>
                  <a:pt x="1886585" y="461965"/>
                </a:lnTo>
                <a:lnTo>
                  <a:pt x="1909128" y="458790"/>
                </a:lnTo>
                <a:lnTo>
                  <a:pt x="1931353" y="455931"/>
                </a:lnTo>
                <a:lnTo>
                  <a:pt x="1953260" y="453708"/>
                </a:lnTo>
                <a:lnTo>
                  <a:pt x="1974533" y="452120"/>
                </a:lnTo>
                <a:lnTo>
                  <a:pt x="1995170" y="450850"/>
                </a:lnTo>
                <a:lnTo>
                  <a:pt x="2015173" y="450850"/>
                </a:lnTo>
                <a:lnTo>
                  <a:pt x="2034858" y="450850"/>
                </a:lnTo>
                <a:lnTo>
                  <a:pt x="2053591" y="452120"/>
                </a:lnTo>
                <a:lnTo>
                  <a:pt x="2071688" y="453708"/>
                </a:lnTo>
                <a:lnTo>
                  <a:pt x="2089468" y="455931"/>
                </a:lnTo>
                <a:lnTo>
                  <a:pt x="2105978" y="459107"/>
                </a:lnTo>
                <a:lnTo>
                  <a:pt x="2122171" y="462918"/>
                </a:lnTo>
                <a:lnTo>
                  <a:pt x="2129791" y="465141"/>
                </a:lnTo>
                <a:lnTo>
                  <a:pt x="2130938" y="465476"/>
                </a:lnTo>
                <a:lnTo>
                  <a:pt x="2133652" y="462956"/>
                </a:lnTo>
                <a:lnTo>
                  <a:pt x="2138421" y="459141"/>
                </a:lnTo>
                <a:lnTo>
                  <a:pt x="2142871" y="455008"/>
                </a:lnTo>
                <a:lnTo>
                  <a:pt x="2147958" y="451829"/>
                </a:lnTo>
                <a:lnTo>
                  <a:pt x="2153044" y="448332"/>
                </a:lnTo>
                <a:lnTo>
                  <a:pt x="2158448" y="445153"/>
                </a:lnTo>
                <a:lnTo>
                  <a:pt x="2163853" y="442610"/>
                </a:lnTo>
                <a:lnTo>
                  <a:pt x="2169575" y="439749"/>
                </a:lnTo>
                <a:lnTo>
                  <a:pt x="2174979" y="437524"/>
                </a:lnTo>
                <a:lnTo>
                  <a:pt x="2181019" y="435616"/>
                </a:lnTo>
                <a:lnTo>
                  <a:pt x="2186741" y="434027"/>
                </a:lnTo>
                <a:lnTo>
                  <a:pt x="2193099" y="432437"/>
                </a:lnTo>
                <a:lnTo>
                  <a:pt x="2199140" y="431166"/>
                </a:lnTo>
                <a:lnTo>
                  <a:pt x="2205815" y="430530"/>
                </a:lnTo>
                <a:lnTo>
                  <a:pt x="2211856" y="430212"/>
                </a:lnTo>
                <a:lnTo>
                  <a:pt x="2218531" y="430212"/>
                </a:lnTo>
                <a:lnTo>
                  <a:pt x="2224890" y="430212"/>
                </a:lnTo>
                <a:lnTo>
                  <a:pt x="2231565" y="430530"/>
                </a:lnTo>
                <a:lnTo>
                  <a:pt x="2237606" y="431166"/>
                </a:lnTo>
                <a:lnTo>
                  <a:pt x="2243646" y="432437"/>
                </a:lnTo>
                <a:lnTo>
                  <a:pt x="2250004" y="434027"/>
                </a:lnTo>
                <a:lnTo>
                  <a:pt x="2256044" y="435616"/>
                </a:lnTo>
                <a:lnTo>
                  <a:pt x="2261766" y="437524"/>
                </a:lnTo>
                <a:lnTo>
                  <a:pt x="2267806" y="439749"/>
                </a:lnTo>
                <a:lnTo>
                  <a:pt x="2273528" y="442610"/>
                </a:lnTo>
                <a:lnTo>
                  <a:pt x="2278933" y="445153"/>
                </a:lnTo>
                <a:lnTo>
                  <a:pt x="2283701" y="448332"/>
                </a:lnTo>
                <a:lnTo>
                  <a:pt x="2289105" y="451829"/>
                </a:lnTo>
                <a:lnTo>
                  <a:pt x="2294192" y="455008"/>
                </a:lnTo>
                <a:lnTo>
                  <a:pt x="2298960" y="459141"/>
                </a:lnTo>
                <a:lnTo>
                  <a:pt x="2303411" y="462956"/>
                </a:lnTo>
                <a:lnTo>
                  <a:pt x="2307544" y="467089"/>
                </a:lnTo>
                <a:lnTo>
                  <a:pt x="2311994" y="471221"/>
                </a:lnTo>
                <a:lnTo>
                  <a:pt x="2315809" y="475990"/>
                </a:lnTo>
                <a:lnTo>
                  <a:pt x="2319624" y="480440"/>
                </a:lnTo>
                <a:lnTo>
                  <a:pt x="2323121" y="485527"/>
                </a:lnTo>
                <a:lnTo>
                  <a:pt x="2326618" y="490931"/>
                </a:lnTo>
                <a:lnTo>
                  <a:pt x="2329479" y="496017"/>
                </a:lnTo>
                <a:lnTo>
                  <a:pt x="2332340" y="501422"/>
                </a:lnTo>
                <a:lnTo>
                  <a:pt x="2334883" y="507144"/>
                </a:lnTo>
                <a:lnTo>
                  <a:pt x="2336790" y="512866"/>
                </a:lnTo>
                <a:lnTo>
                  <a:pt x="2339334" y="518588"/>
                </a:lnTo>
                <a:lnTo>
                  <a:pt x="2340923" y="524946"/>
                </a:lnTo>
                <a:lnTo>
                  <a:pt x="2342195" y="530987"/>
                </a:lnTo>
                <a:lnTo>
                  <a:pt x="2343466" y="537027"/>
                </a:lnTo>
                <a:lnTo>
                  <a:pt x="2344102" y="543385"/>
                </a:lnTo>
                <a:lnTo>
                  <a:pt x="2344738" y="549743"/>
                </a:lnTo>
                <a:lnTo>
                  <a:pt x="2344738" y="556419"/>
                </a:lnTo>
                <a:lnTo>
                  <a:pt x="2344738" y="562777"/>
                </a:lnTo>
                <a:lnTo>
                  <a:pt x="2344102" y="569135"/>
                </a:lnTo>
                <a:lnTo>
                  <a:pt x="2343466" y="575493"/>
                </a:lnTo>
                <a:lnTo>
                  <a:pt x="2342195" y="581851"/>
                </a:lnTo>
                <a:lnTo>
                  <a:pt x="2340923" y="587891"/>
                </a:lnTo>
                <a:lnTo>
                  <a:pt x="2339334" y="593613"/>
                </a:lnTo>
                <a:lnTo>
                  <a:pt x="2336790" y="599971"/>
                </a:lnTo>
                <a:lnTo>
                  <a:pt x="2334883" y="605375"/>
                </a:lnTo>
                <a:lnTo>
                  <a:pt x="2332340" y="611097"/>
                </a:lnTo>
                <a:lnTo>
                  <a:pt x="2329479" y="616502"/>
                </a:lnTo>
                <a:lnTo>
                  <a:pt x="2326618" y="621906"/>
                </a:lnTo>
                <a:lnTo>
                  <a:pt x="2323121" y="626675"/>
                </a:lnTo>
                <a:lnTo>
                  <a:pt x="2319624" y="631761"/>
                </a:lnTo>
                <a:lnTo>
                  <a:pt x="2315809" y="636529"/>
                </a:lnTo>
                <a:lnTo>
                  <a:pt x="2311994" y="640980"/>
                </a:lnTo>
                <a:lnTo>
                  <a:pt x="2307544" y="645749"/>
                </a:lnTo>
                <a:lnTo>
                  <a:pt x="2303411" y="649881"/>
                </a:lnTo>
                <a:lnTo>
                  <a:pt x="2298960" y="653696"/>
                </a:lnTo>
                <a:lnTo>
                  <a:pt x="2294192" y="657511"/>
                </a:lnTo>
                <a:lnTo>
                  <a:pt x="2289105" y="661008"/>
                </a:lnTo>
                <a:lnTo>
                  <a:pt x="2283701" y="664187"/>
                </a:lnTo>
                <a:lnTo>
                  <a:pt x="2278933" y="667048"/>
                </a:lnTo>
                <a:lnTo>
                  <a:pt x="2273528" y="669909"/>
                </a:lnTo>
                <a:lnTo>
                  <a:pt x="2267806" y="672452"/>
                </a:lnTo>
                <a:lnTo>
                  <a:pt x="2261766" y="674995"/>
                </a:lnTo>
                <a:lnTo>
                  <a:pt x="2256044" y="676903"/>
                </a:lnTo>
                <a:lnTo>
                  <a:pt x="2250004" y="678174"/>
                </a:lnTo>
                <a:lnTo>
                  <a:pt x="2247042" y="678915"/>
                </a:lnTo>
                <a:lnTo>
                  <a:pt x="2244725" y="687131"/>
                </a:lnTo>
                <a:lnTo>
                  <a:pt x="2240598" y="699199"/>
                </a:lnTo>
                <a:lnTo>
                  <a:pt x="2235835" y="711902"/>
                </a:lnTo>
                <a:lnTo>
                  <a:pt x="2230438" y="724605"/>
                </a:lnTo>
                <a:lnTo>
                  <a:pt x="2224405" y="737626"/>
                </a:lnTo>
                <a:lnTo>
                  <a:pt x="2217738" y="750647"/>
                </a:lnTo>
                <a:lnTo>
                  <a:pt x="2210753" y="763985"/>
                </a:lnTo>
                <a:lnTo>
                  <a:pt x="2203133" y="777324"/>
                </a:lnTo>
                <a:lnTo>
                  <a:pt x="2194878" y="790662"/>
                </a:lnTo>
                <a:lnTo>
                  <a:pt x="2185988" y="804318"/>
                </a:lnTo>
                <a:lnTo>
                  <a:pt x="2176781" y="817974"/>
                </a:lnTo>
                <a:lnTo>
                  <a:pt x="2166621" y="831948"/>
                </a:lnTo>
                <a:lnTo>
                  <a:pt x="2156778" y="845604"/>
                </a:lnTo>
                <a:lnTo>
                  <a:pt x="2145665" y="859577"/>
                </a:lnTo>
                <a:lnTo>
                  <a:pt x="2134235" y="873868"/>
                </a:lnTo>
                <a:lnTo>
                  <a:pt x="2122488" y="887524"/>
                </a:lnTo>
                <a:lnTo>
                  <a:pt x="2110105" y="901815"/>
                </a:lnTo>
                <a:lnTo>
                  <a:pt x="2097405" y="916107"/>
                </a:lnTo>
                <a:lnTo>
                  <a:pt x="2084388" y="930715"/>
                </a:lnTo>
                <a:lnTo>
                  <a:pt x="2082612" y="932575"/>
                </a:lnTo>
                <a:lnTo>
                  <a:pt x="2086318" y="943083"/>
                </a:lnTo>
                <a:lnTo>
                  <a:pt x="2093299" y="964677"/>
                </a:lnTo>
                <a:lnTo>
                  <a:pt x="2099963" y="986588"/>
                </a:lnTo>
                <a:lnTo>
                  <a:pt x="2105993" y="1008817"/>
                </a:lnTo>
                <a:lnTo>
                  <a:pt x="2111388" y="1031045"/>
                </a:lnTo>
                <a:lnTo>
                  <a:pt x="2116465" y="1053909"/>
                </a:lnTo>
                <a:lnTo>
                  <a:pt x="2120591" y="1076456"/>
                </a:lnTo>
                <a:lnTo>
                  <a:pt x="2124399" y="1099637"/>
                </a:lnTo>
                <a:lnTo>
                  <a:pt x="2127889" y="1123136"/>
                </a:lnTo>
                <a:lnTo>
                  <a:pt x="2130745" y="1146000"/>
                </a:lnTo>
                <a:lnTo>
                  <a:pt x="2132649" y="1169817"/>
                </a:lnTo>
                <a:lnTo>
                  <a:pt x="2133919" y="1193316"/>
                </a:lnTo>
                <a:lnTo>
                  <a:pt x="2134871" y="1217132"/>
                </a:lnTo>
                <a:lnTo>
                  <a:pt x="2135188" y="1241584"/>
                </a:lnTo>
                <a:lnTo>
                  <a:pt x="2134871" y="1265400"/>
                </a:lnTo>
                <a:lnTo>
                  <a:pt x="2133919" y="1289217"/>
                </a:lnTo>
                <a:lnTo>
                  <a:pt x="2132649" y="1313034"/>
                </a:lnTo>
                <a:lnTo>
                  <a:pt x="2130745" y="1336533"/>
                </a:lnTo>
                <a:lnTo>
                  <a:pt x="2127889" y="1359714"/>
                </a:lnTo>
                <a:lnTo>
                  <a:pt x="2124399" y="1382896"/>
                </a:lnTo>
                <a:lnTo>
                  <a:pt x="2120591" y="1406077"/>
                </a:lnTo>
                <a:lnTo>
                  <a:pt x="2116465" y="1428941"/>
                </a:lnTo>
                <a:lnTo>
                  <a:pt x="2111388" y="1451170"/>
                </a:lnTo>
                <a:lnTo>
                  <a:pt x="2105993" y="1474034"/>
                </a:lnTo>
                <a:lnTo>
                  <a:pt x="2099963" y="1495945"/>
                </a:lnTo>
                <a:lnTo>
                  <a:pt x="2093299" y="1517856"/>
                </a:lnTo>
                <a:lnTo>
                  <a:pt x="2086318" y="1539767"/>
                </a:lnTo>
                <a:lnTo>
                  <a:pt x="2078702" y="1561361"/>
                </a:lnTo>
                <a:lnTo>
                  <a:pt x="2070769" y="1582320"/>
                </a:lnTo>
                <a:lnTo>
                  <a:pt x="2062200" y="1603596"/>
                </a:lnTo>
                <a:lnTo>
                  <a:pt x="2052998" y="1624237"/>
                </a:lnTo>
                <a:lnTo>
                  <a:pt x="2043477" y="1644560"/>
                </a:lnTo>
                <a:lnTo>
                  <a:pt x="2033323" y="1664884"/>
                </a:lnTo>
                <a:lnTo>
                  <a:pt x="2023168" y="1684572"/>
                </a:lnTo>
                <a:lnTo>
                  <a:pt x="2016689" y="1696395"/>
                </a:lnTo>
                <a:lnTo>
                  <a:pt x="2018423" y="1698160"/>
                </a:lnTo>
                <a:lnTo>
                  <a:pt x="2036832" y="1716580"/>
                </a:lnTo>
                <a:lnTo>
                  <a:pt x="2054606" y="1735318"/>
                </a:lnTo>
                <a:lnTo>
                  <a:pt x="2071746" y="1753738"/>
                </a:lnTo>
                <a:lnTo>
                  <a:pt x="2088250" y="1772158"/>
                </a:lnTo>
                <a:lnTo>
                  <a:pt x="2103802" y="1790578"/>
                </a:lnTo>
                <a:lnTo>
                  <a:pt x="2119037" y="1808998"/>
                </a:lnTo>
                <a:lnTo>
                  <a:pt x="2133320" y="1827100"/>
                </a:lnTo>
                <a:lnTo>
                  <a:pt x="2146650" y="1845202"/>
                </a:lnTo>
                <a:lnTo>
                  <a:pt x="2159346" y="1862987"/>
                </a:lnTo>
                <a:lnTo>
                  <a:pt x="2171407" y="1880454"/>
                </a:lnTo>
                <a:lnTo>
                  <a:pt x="2182516" y="1898239"/>
                </a:lnTo>
                <a:lnTo>
                  <a:pt x="2192990" y="1915707"/>
                </a:lnTo>
                <a:lnTo>
                  <a:pt x="2202194" y="1932539"/>
                </a:lnTo>
                <a:lnTo>
                  <a:pt x="2210447" y="1949371"/>
                </a:lnTo>
                <a:lnTo>
                  <a:pt x="2218381" y="1965885"/>
                </a:lnTo>
                <a:lnTo>
                  <a:pt x="2224729" y="1982400"/>
                </a:lnTo>
                <a:lnTo>
                  <a:pt x="2230442" y="1998279"/>
                </a:lnTo>
                <a:lnTo>
                  <a:pt x="2235203" y="2014476"/>
                </a:lnTo>
                <a:lnTo>
                  <a:pt x="2237107" y="2022098"/>
                </a:lnTo>
                <a:lnTo>
                  <a:pt x="2238695" y="2029720"/>
                </a:lnTo>
                <a:lnTo>
                  <a:pt x="2240281" y="2037342"/>
                </a:lnTo>
                <a:lnTo>
                  <a:pt x="2241234" y="2044647"/>
                </a:lnTo>
                <a:lnTo>
                  <a:pt x="2242186" y="2052586"/>
                </a:lnTo>
                <a:lnTo>
                  <a:pt x="2242821" y="2059891"/>
                </a:lnTo>
                <a:lnTo>
                  <a:pt x="2243138" y="2067195"/>
                </a:lnTo>
                <a:lnTo>
                  <a:pt x="2243138" y="2074500"/>
                </a:lnTo>
                <a:lnTo>
                  <a:pt x="2243138" y="2081169"/>
                </a:lnTo>
                <a:lnTo>
                  <a:pt x="2242821" y="2088473"/>
                </a:lnTo>
                <a:lnTo>
                  <a:pt x="2242186" y="2095460"/>
                </a:lnTo>
                <a:lnTo>
                  <a:pt x="2240916" y="2102130"/>
                </a:lnTo>
                <a:lnTo>
                  <a:pt x="2239647" y="2108799"/>
                </a:lnTo>
                <a:lnTo>
                  <a:pt x="2237742" y="2115468"/>
                </a:lnTo>
                <a:lnTo>
                  <a:pt x="2235838" y="2122138"/>
                </a:lnTo>
                <a:lnTo>
                  <a:pt x="2233934" y="2128489"/>
                </a:lnTo>
                <a:lnTo>
                  <a:pt x="2231395" y="2134841"/>
                </a:lnTo>
                <a:lnTo>
                  <a:pt x="2228538" y="2141193"/>
                </a:lnTo>
                <a:lnTo>
                  <a:pt x="2225681" y="2147545"/>
                </a:lnTo>
                <a:lnTo>
                  <a:pt x="2222190" y="2153261"/>
                </a:lnTo>
                <a:lnTo>
                  <a:pt x="2216477" y="2162471"/>
                </a:lnTo>
                <a:lnTo>
                  <a:pt x="2209812" y="2170728"/>
                </a:lnTo>
                <a:lnTo>
                  <a:pt x="2202512" y="2178986"/>
                </a:lnTo>
                <a:lnTo>
                  <a:pt x="2194894" y="2186608"/>
                </a:lnTo>
                <a:lnTo>
                  <a:pt x="2186325" y="2193595"/>
                </a:lnTo>
                <a:lnTo>
                  <a:pt x="2177438" y="2199946"/>
                </a:lnTo>
                <a:lnTo>
                  <a:pt x="2168233" y="2206298"/>
                </a:lnTo>
                <a:lnTo>
                  <a:pt x="2158394" y="2211697"/>
                </a:lnTo>
                <a:lnTo>
                  <a:pt x="2147920" y="2216461"/>
                </a:lnTo>
                <a:lnTo>
                  <a:pt x="2137129" y="2221225"/>
                </a:lnTo>
                <a:lnTo>
                  <a:pt x="2125703" y="2225036"/>
                </a:lnTo>
                <a:lnTo>
                  <a:pt x="2113641" y="2228529"/>
                </a:lnTo>
                <a:lnTo>
                  <a:pt x="2100946" y="2231705"/>
                </a:lnTo>
                <a:lnTo>
                  <a:pt x="2088250" y="2234246"/>
                </a:lnTo>
                <a:lnTo>
                  <a:pt x="2074919" y="2236151"/>
                </a:lnTo>
                <a:lnTo>
                  <a:pt x="2061272" y="2237739"/>
                </a:lnTo>
                <a:lnTo>
                  <a:pt x="2047306" y="2239327"/>
                </a:lnTo>
                <a:lnTo>
                  <a:pt x="2032706" y="2239962"/>
                </a:lnTo>
                <a:lnTo>
                  <a:pt x="2017471" y="2239962"/>
                </a:lnTo>
                <a:lnTo>
                  <a:pt x="2001919" y="2239962"/>
                </a:lnTo>
                <a:lnTo>
                  <a:pt x="1986049" y="2239645"/>
                </a:lnTo>
                <a:lnTo>
                  <a:pt x="1970180" y="2238374"/>
                </a:lnTo>
                <a:lnTo>
                  <a:pt x="1953675" y="2237421"/>
                </a:lnTo>
                <a:lnTo>
                  <a:pt x="1937171" y="2235516"/>
                </a:lnTo>
                <a:lnTo>
                  <a:pt x="1919714" y="2233610"/>
                </a:lnTo>
                <a:lnTo>
                  <a:pt x="1901940" y="2230752"/>
                </a:lnTo>
                <a:lnTo>
                  <a:pt x="1884483" y="2228211"/>
                </a:lnTo>
                <a:lnTo>
                  <a:pt x="1866392" y="2224718"/>
                </a:lnTo>
                <a:lnTo>
                  <a:pt x="1847983" y="2221225"/>
                </a:lnTo>
                <a:lnTo>
                  <a:pt x="1828940" y="2217096"/>
                </a:lnTo>
                <a:lnTo>
                  <a:pt x="1810213" y="2212650"/>
                </a:lnTo>
                <a:lnTo>
                  <a:pt x="1791170" y="2208204"/>
                </a:lnTo>
                <a:lnTo>
                  <a:pt x="1771491" y="2203122"/>
                </a:lnTo>
                <a:lnTo>
                  <a:pt x="1751813" y="2197723"/>
                </a:lnTo>
                <a:lnTo>
                  <a:pt x="1732135" y="2192007"/>
                </a:lnTo>
                <a:lnTo>
                  <a:pt x="1711822" y="2185973"/>
                </a:lnTo>
                <a:lnTo>
                  <a:pt x="1691508" y="2179303"/>
                </a:lnTo>
                <a:lnTo>
                  <a:pt x="1671195" y="2172634"/>
                </a:lnTo>
                <a:lnTo>
                  <a:pt x="1650882" y="2165965"/>
                </a:lnTo>
                <a:lnTo>
                  <a:pt x="1629617" y="2158660"/>
                </a:lnTo>
                <a:lnTo>
                  <a:pt x="1587721" y="2143098"/>
                </a:lnTo>
                <a:lnTo>
                  <a:pt x="1545507" y="2126584"/>
                </a:lnTo>
                <a:lnTo>
                  <a:pt x="1521352" y="2116558"/>
                </a:lnTo>
                <a:lnTo>
                  <a:pt x="1503686" y="2122797"/>
                </a:lnTo>
                <a:lnTo>
                  <a:pt x="1482107" y="2129783"/>
                </a:lnTo>
                <a:lnTo>
                  <a:pt x="1460211" y="2136134"/>
                </a:lnTo>
                <a:lnTo>
                  <a:pt x="1437997" y="2142485"/>
                </a:lnTo>
                <a:lnTo>
                  <a:pt x="1415784" y="2147884"/>
                </a:lnTo>
                <a:lnTo>
                  <a:pt x="1393253" y="2152647"/>
                </a:lnTo>
                <a:lnTo>
                  <a:pt x="1370087" y="2157093"/>
                </a:lnTo>
                <a:lnTo>
                  <a:pt x="1347556" y="2160903"/>
                </a:lnTo>
                <a:lnTo>
                  <a:pt x="1324073" y="2164079"/>
                </a:lnTo>
                <a:lnTo>
                  <a:pt x="1300590" y="2166619"/>
                </a:lnTo>
                <a:lnTo>
                  <a:pt x="1277107" y="2168842"/>
                </a:lnTo>
                <a:lnTo>
                  <a:pt x="1253624" y="2170430"/>
                </a:lnTo>
                <a:lnTo>
                  <a:pt x="1235048" y="2171174"/>
                </a:lnTo>
                <a:lnTo>
                  <a:pt x="1225595" y="2188845"/>
                </a:lnTo>
                <a:lnTo>
                  <a:pt x="1213536" y="2210752"/>
                </a:lnTo>
                <a:lnTo>
                  <a:pt x="1201160" y="2232342"/>
                </a:lnTo>
                <a:lnTo>
                  <a:pt x="1189101" y="2252980"/>
                </a:lnTo>
                <a:lnTo>
                  <a:pt x="1176408" y="2273617"/>
                </a:lnTo>
                <a:lnTo>
                  <a:pt x="1163714" y="2292667"/>
                </a:lnTo>
                <a:lnTo>
                  <a:pt x="1151020" y="2311082"/>
                </a:lnTo>
                <a:lnTo>
                  <a:pt x="1138327" y="2328862"/>
                </a:lnTo>
                <a:lnTo>
                  <a:pt x="1125316" y="2346007"/>
                </a:lnTo>
                <a:lnTo>
                  <a:pt x="1112305" y="2362200"/>
                </a:lnTo>
                <a:lnTo>
                  <a:pt x="1098977" y="2377122"/>
                </a:lnTo>
                <a:lnTo>
                  <a:pt x="1085966" y="2391410"/>
                </a:lnTo>
                <a:lnTo>
                  <a:pt x="1072638" y="2404745"/>
                </a:lnTo>
                <a:lnTo>
                  <a:pt x="1059627" y="2417445"/>
                </a:lnTo>
                <a:lnTo>
                  <a:pt x="1045981" y="2429192"/>
                </a:lnTo>
                <a:lnTo>
                  <a:pt x="1032653" y="2439352"/>
                </a:lnTo>
                <a:lnTo>
                  <a:pt x="1019325" y="2449195"/>
                </a:lnTo>
                <a:lnTo>
                  <a:pt x="1012343" y="2453322"/>
                </a:lnTo>
                <a:lnTo>
                  <a:pt x="1005679" y="2457450"/>
                </a:lnTo>
                <a:lnTo>
                  <a:pt x="998698" y="2460942"/>
                </a:lnTo>
                <a:lnTo>
                  <a:pt x="992034" y="2464752"/>
                </a:lnTo>
                <a:lnTo>
                  <a:pt x="985370" y="2467927"/>
                </a:lnTo>
                <a:lnTo>
                  <a:pt x="978388" y="2471102"/>
                </a:lnTo>
                <a:lnTo>
                  <a:pt x="971407" y="2473642"/>
                </a:lnTo>
                <a:lnTo>
                  <a:pt x="965060" y="2475865"/>
                </a:lnTo>
                <a:lnTo>
                  <a:pt x="958078" y="2477770"/>
                </a:lnTo>
                <a:lnTo>
                  <a:pt x="951097" y="2479992"/>
                </a:lnTo>
                <a:lnTo>
                  <a:pt x="944750" y="2481262"/>
                </a:lnTo>
                <a:lnTo>
                  <a:pt x="937769" y="2482532"/>
                </a:lnTo>
                <a:lnTo>
                  <a:pt x="930787" y="2483802"/>
                </a:lnTo>
                <a:lnTo>
                  <a:pt x="924440" y="2484120"/>
                </a:lnTo>
                <a:lnTo>
                  <a:pt x="917459" y="2484437"/>
                </a:lnTo>
                <a:lnTo>
                  <a:pt x="910478" y="2484437"/>
                </a:lnTo>
                <a:lnTo>
                  <a:pt x="903813" y="2484120"/>
                </a:lnTo>
                <a:lnTo>
                  <a:pt x="897149" y="2483167"/>
                </a:lnTo>
                <a:lnTo>
                  <a:pt x="890168" y="2482532"/>
                </a:lnTo>
                <a:lnTo>
                  <a:pt x="883504" y="2480945"/>
                </a:lnTo>
                <a:lnTo>
                  <a:pt x="872714" y="2478405"/>
                </a:lnTo>
                <a:lnTo>
                  <a:pt x="862559" y="2474912"/>
                </a:lnTo>
                <a:lnTo>
                  <a:pt x="852722" y="2471102"/>
                </a:lnTo>
                <a:lnTo>
                  <a:pt x="843202" y="2466022"/>
                </a:lnTo>
                <a:lnTo>
                  <a:pt x="833682" y="2460307"/>
                </a:lnTo>
                <a:lnTo>
                  <a:pt x="824796" y="2453957"/>
                </a:lnTo>
                <a:lnTo>
                  <a:pt x="815911" y="2447290"/>
                </a:lnTo>
                <a:lnTo>
                  <a:pt x="807977" y="2439352"/>
                </a:lnTo>
                <a:lnTo>
                  <a:pt x="799726" y="2431097"/>
                </a:lnTo>
                <a:lnTo>
                  <a:pt x="792110" y="2422207"/>
                </a:lnTo>
                <a:lnTo>
                  <a:pt x="784494" y="2412682"/>
                </a:lnTo>
                <a:lnTo>
                  <a:pt x="777513" y="2402205"/>
                </a:lnTo>
                <a:lnTo>
                  <a:pt x="770531" y="2391410"/>
                </a:lnTo>
                <a:lnTo>
                  <a:pt x="764184" y="2380297"/>
                </a:lnTo>
                <a:lnTo>
                  <a:pt x="757520" y="2368550"/>
                </a:lnTo>
                <a:lnTo>
                  <a:pt x="751808" y="2355850"/>
                </a:lnTo>
                <a:lnTo>
                  <a:pt x="746096" y="2342515"/>
                </a:lnTo>
                <a:lnTo>
                  <a:pt x="740701" y="2329180"/>
                </a:lnTo>
                <a:lnTo>
                  <a:pt x="735624" y="2314892"/>
                </a:lnTo>
                <a:lnTo>
                  <a:pt x="730864" y="2300287"/>
                </a:lnTo>
                <a:lnTo>
                  <a:pt x="726104" y="2285365"/>
                </a:lnTo>
                <a:lnTo>
                  <a:pt x="721978" y="2269490"/>
                </a:lnTo>
                <a:lnTo>
                  <a:pt x="718170" y="2253615"/>
                </a:lnTo>
                <a:lnTo>
                  <a:pt x="714362" y="2237105"/>
                </a:lnTo>
                <a:lnTo>
                  <a:pt x="710871" y="2219960"/>
                </a:lnTo>
                <a:lnTo>
                  <a:pt x="707698" y="2202815"/>
                </a:lnTo>
                <a:lnTo>
                  <a:pt x="704525" y="2185035"/>
                </a:lnTo>
                <a:lnTo>
                  <a:pt x="701986" y="2166620"/>
                </a:lnTo>
                <a:lnTo>
                  <a:pt x="699765" y="2148205"/>
                </a:lnTo>
                <a:lnTo>
                  <a:pt x="697226" y="2128837"/>
                </a:lnTo>
                <a:lnTo>
                  <a:pt x="695322" y="2109787"/>
                </a:lnTo>
                <a:lnTo>
                  <a:pt x="693735" y="2090102"/>
                </a:lnTo>
                <a:lnTo>
                  <a:pt x="692466" y="2070100"/>
                </a:lnTo>
                <a:lnTo>
                  <a:pt x="691196" y="2049780"/>
                </a:lnTo>
                <a:lnTo>
                  <a:pt x="689927" y="2029142"/>
                </a:lnTo>
                <a:lnTo>
                  <a:pt x="689723" y="2015447"/>
                </a:lnTo>
                <a:lnTo>
                  <a:pt x="685908" y="2012923"/>
                </a:lnTo>
                <a:lnTo>
                  <a:pt x="667502" y="1999903"/>
                </a:lnTo>
                <a:lnTo>
                  <a:pt x="649414" y="1986884"/>
                </a:lnTo>
                <a:lnTo>
                  <a:pt x="631643" y="1973229"/>
                </a:lnTo>
                <a:lnTo>
                  <a:pt x="614507" y="1958939"/>
                </a:lnTo>
                <a:lnTo>
                  <a:pt x="597371" y="1944966"/>
                </a:lnTo>
                <a:lnTo>
                  <a:pt x="580552" y="1929724"/>
                </a:lnTo>
                <a:lnTo>
                  <a:pt x="564050" y="1914799"/>
                </a:lnTo>
                <a:lnTo>
                  <a:pt x="548501" y="1899239"/>
                </a:lnTo>
                <a:lnTo>
                  <a:pt x="532634" y="1883043"/>
                </a:lnTo>
                <a:lnTo>
                  <a:pt x="517719" y="1866848"/>
                </a:lnTo>
                <a:lnTo>
                  <a:pt x="502852" y="1850389"/>
                </a:lnTo>
                <a:lnTo>
                  <a:pt x="490220" y="1853864"/>
                </a:lnTo>
                <a:lnTo>
                  <a:pt x="465455" y="1859900"/>
                </a:lnTo>
                <a:lnTo>
                  <a:pt x="440690" y="1865300"/>
                </a:lnTo>
                <a:lnTo>
                  <a:pt x="416560" y="1870700"/>
                </a:lnTo>
                <a:lnTo>
                  <a:pt x="392748" y="1875465"/>
                </a:lnTo>
                <a:lnTo>
                  <a:pt x="369253" y="1879277"/>
                </a:lnTo>
                <a:lnTo>
                  <a:pt x="346710" y="1882772"/>
                </a:lnTo>
                <a:lnTo>
                  <a:pt x="324485" y="1885631"/>
                </a:lnTo>
                <a:lnTo>
                  <a:pt x="302578" y="1887537"/>
                </a:lnTo>
                <a:lnTo>
                  <a:pt x="281305" y="1889443"/>
                </a:lnTo>
                <a:lnTo>
                  <a:pt x="260668" y="1890396"/>
                </a:lnTo>
                <a:lnTo>
                  <a:pt x="240665" y="1890713"/>
                </a:lnTo>
                <a:lnTo>
                  <a:pt x="220980" y="1890396"/>
                </a:lnTo>
                <a:lnTo>
                  <a:pt x="202248" y="1889443"/>
                </a:lnTo>
                <a:lnTo>
                  <a:pt x="184150" y="1887537"/>
                </a:lnTo>
                <a:lnTo>
                  <a:pt x="166370" y="1885313"/>
                </a:lnTo>
                <a:lnTo>
                  <a:pt x="149860" y="1882136"/>
                </a:lnTo>
                <a:lnTo>
                  <a:pt x="133668" y="1878324"/>
                </a:lnTo>
                <a:lnTo>
                  <a:pt x="126048" y="1876418"/>
                </a:lnTo>
                <a:lnTo>
                  <a:pt x="118428" y="1874195"/>
                </a:lnTo>
                <a:lnTo>
                  <a:pt x="111125" y="1871336"/>
                </a:lnTo>
                <a:lnTo>
                  <a:pt x="103823" y="1868794"/>
                </a:lnTo>
                <a:lnTo>
                  <a:pt x="96838" y="1865936"/>
                </a:lnTo>
                <a:lnTo>
                  <a:pt x="90170" y="1862759"/>
                </a:lnTo>
                <a:lnTo>
                  <a:pt x="83820" y="1859582"/>
                </a:lnTo>
                <a:lnTo>
                  <a:pt x="77153" y="1856088"/>
                </a:lnTo>
                <a:lnTo>
                  <a:pt x="71438" y="1852276"/>
                </a:lnTo>
                <a:lnTo>
                  <a:pt x="65405" y="1848464"/>
                </a:lnTo>
                <a:lnTo>
                  <a:pt x="60008" y="1844652"/>
                </a:lnTo>
                <a:lnTo>
                  <a:pt x="54293" y="1839887"/>
                </a:lnTo>
                <a:lnTo>
                  <a:pt x="49213" y="1835758"/>
                </a:lnTo>
                <a:lnTo>
                  <a:pt x="44133" y="1830993"/>
                </a:lnTo>
                <a:lnTo>
                  <a:pt x="39688" y="1826228"/>
                </a:lnTo>
                <a:lnTo>
                  <a:pt x="34925" y="1821145"/>
                </a:lnTo>
                <a:lnTo>
                  <a:pt x="30798" y="1815745"/>
                </a:lnTo>
                <a:lnTo>
                  <a:pt x="26353" y="1810345"/>
                </a:lnTo>
                <a:lnTo>
                  <a:pt x="22543" y="1804627"/>
                </a:lnTo>
                <a:lnTo>
                  <a:pt x="19050" y="1798273"/>
                </a:lnTo>
                <a:lnTo>
                  <a:pt x="14288" y="1788744"/>
                </a:lnTo>
                <a:lnTo>
                  <a:pt x="9843" y="1778896"/>
                </a:lnTo>
                <a:lnTo>
                  <a:pt x="6668" y="1768731"/>
                </a:lnTo>
                <a:lnTo>
                  <a:pt x="3810" y="1758566"/>
                </a:lnTo>
                <a:lnTo>
                  <a:pt x="1905" y="1747765"/>
                </a:lnTo>
                <a:lnTo>
                  <a:pt x="318" y="1736647"/>
                </a:lnTo>
                <a:lnTo>
                  <a:pt x="0" y="1725211"/>
                </a:lnTo>
                <a:lnTo>
                  <a:pt x="0" y="1714093"/>
                </a:lnTo>
                <a:lnTo>
                  <a:pt x="1270" y="1702657"/>
                </a:lnTo>
                <a:lnTo>
                  <a:pt x="2540" y="1690904"/>
                </a:lnTo>
                <a:lnTo>
                  <a:pt x="4445" y="1678832"/>
                </a:lnTo>
                <a:lnTo>
                  <a:pt x="7620" y="1666761"/>
                </a:lnTo>
                <a:lnTo>
                  <a:pt x="11113" y="1654690"/>
                </a:lnTo>
                <a:lnTo>
                  <a:pt x="15240" y="1642301"/>
                </a:lnTo>
                <a:lnTo>
                  <a:pt x="20003" y="1629595"/>
                </a:lnTo>
                <a:lnTo>
                  <a:pt x="25400" y="1616570"/>
                </a:lnTo>
                <a:lnTo>
                  <a:pt x="31115" y="1603864"/>
                </a:lnTo>
                <a:lnTo>
                  <a:pt x="38100" y="1590840"/>
                </a:lnTo>
                <a:lnTo>
                  <a:pt x="45085" y="1577180"/>
                </a:lnTo>
                <a:lnTo>
                  <a:pt x="52705" y="1564156"/>
                </a:lnTo>
                <a:lnTo>
                  <a:pt x="60960" y="1550814"/>
                </a:lnTo>
                <a:lnTo>
                  <a:pt x="69850" y="1536837"/>
                </a:lnTo>
                <a:lnTo>
                  <a:pt x="79058" y="1523495"/>
                </a:lnTo>
                <a:lnTo>
                  <a:pt x="88900" y="1509518"/>
                </a:lnTo>
                <a:lnTo>
                  <a:pt x="99060" y="1495859"/>
                </a:lnTo>
                <a:lnTo>
                  <a:pt x="110173" y="1481564"/>
                </a:lnTo>
                <a:lnTo>
                  <a:pt x="121285" y="1467587"/>
                </a:lnTo>
                <a:lnTo>
                  <a:pt x="133350" y="1453610"/>
                </a:lnTo>
                <a:lnTo>
                  <a:pt x="145733" y="1439315"/>
                </a:lnTo>
                <a:lnTo>
                  <a:pt x="158433" y="1425020"/>
                </a:lnTo>
                <a:lnTo>
                  <a:pt x="171450" y="1410725"/>
                </a:lnTo>
                <a:lnTo>
                  <a:pt x="185103" y="1396748"/>
                </a:lnTo>
                <a:lnTo>
                  <a:pt x="199073" y="1382136"/>
                </a:lnTo>
                <a:lnTo>
                  <a:pt x="213678" y="1367841"/>
                </a:lnTo>
                <a:lnTo>
                  <a:pt x="228283" y="1353228"/>
                </a:lnTo>
                <a:lnTo>
                  <a:pt x="243523" y="1338616"/>
                </a:lnTo>
                <a:lnTo>
                  <a:pt x="259080" y="1324321"/>
                </a:lnTo>
                <a:lnTo>
                  <a:pt x="275273" y="1309709"/>
                </a:lnTo>
                <a:lnTo>
                  <a:pt x="278354" y="1306873"/>
                </a:lnTo>
                <a:lnTo>
                  <a:pt x="277177" y="1289217"/>
                </a:lnTo>
                <a:lnTo>
                  <a:pt x="276542" y="1265400"/>
                </a:lnTo>
                <a:lnTo>
                  <a:pt x="276225" y="1241584"/>
                </a:lnTo>
                <a:lnTo>
                  <a:pt x="276542" y="1217132"/>
                </a:lnTo>
                <a:lnTo>
                  <a:pt x="277177" y="1193316"/>
                </a:lnTo>
                <a:lnTo>
                  <a:pt x="278764" y="1169817"/>
                </a:lnTo>
                <a:lnTo>
                  <a:pt x="280668" y="1146000"/>
                </a:lnTo>
                <a:lnTo>
                  <a:pt x="283524" y="1123136"/>
                </a:lnTo>
                <a:lnTo>
                  <a:pt x="286697" y="1099637"/>
                </a:lnTo>
                <a:lnTo>
                  <a:pt x="290823" y="1076456"/>
                </a:lnTo>
                <a:lnTo>
                  <a:pt x="294948" y="1053909"/>
                </a:lnTo>
                <a:lnTo>
                  <a:pt x="300025" y="1031045"/>
                </a:lnTo>
                <a:lnTo>
                  <a:pt x="305420" y="1008817"/>
                </a:lnTo>
                <a:lnTo>
                  <a:pt x="311449" y="986588"/>
                </a:lnTo>
                <a:lnTo>
                  <a:pt x="318114" y="964677"/>
                </a:lnTo>
                <a:lnTo>
                  <a:pt x="321267" y="954459"/>
                </a:lnTo>
                <a:lnTo>
                  <a:pt x="311816" y="945006"/>
                </a:lnTo>
                <a:lnTo>
                  <a:pt x="298479" y="930715"/>
                </a:lnTo>
                <a:lnTo>
                  <a:pt x="285459" y="916107"/>
                </a:lnTo>
                <a:lnTo>
                  <a:pt x="272757" y="901815"/>
                </a:lnTo>
                <a:lnTo>
                  <a:pt x="260373" y="887524"/>
                </a:lnTo>
                <a:lnTo>
                  <a:pt x="248306" y="873868"/>
                </a:lnTo>
                <a:lnTo>
                  <a:pt x="236874" y="859577"/>
                </a:lnTo>
                <a:lnTo>
                  <a:pt x="226077" y="845604"/>
                </a:lnTo>
                <a:lnTo>
                  <a:pt x="215915" y="831948"/>
                </a:lnTo>
                <a:lnTo>
                  <a:pt x="206071" y="817974"/>
                </a:lnTo>
                <a:lnTo>
                  <a:pt x="196544" y="804318"/>
                </a:lnTo>
                <a:lnTo>
                  <a:pt x="191046" y="795873"/>
                </a:lnTo>
                <a:lnTo>
                  <a:pt x="188135" y="796289"/>
                </a:lnTo>
                <a:lnTo>
                  <a:pt x="181777" y="796925"/>
                </a:lnTo>
                <a:lnTo>
                  <a:pt x="175419" y="796925"/>
                </a:lnTo>
                <a:lnTo>
                  <a:pt x="169060" y="796925"/>
                </a:lnTo>
                <a:lnTo>
                  <a:pt x="162385" y="796289"/>
                </a:lnTo>
                <a:lnTo>
                  <a:pt x="156344" y="795336"/>
                </a:lnTo>
                <a:lnTo>
                  <a:pt x="150304" y="794382"/>
                </a:lnTo>
                <a:lnTo>
                  <a:pt x="143946" y="793110"/>
                </a:lnTo>
                <a:lnTo>
                  <a:pt x="137906" y="791203"/>
                </a:lnTo>
                <a:lnTo>
                  <a:pt x="132184" y="789295"/>
                </a:lnTo>
                <a:lnTo>
                  <a:pt x="126462" y="787070"/>
                </a:lnTo>
                <a:lnTo>
                  <a:pt x="120422" y="784845"/>
                </a:lnTo>
                <a:lnTo>
                  <a:pt x="115017" y="781666"/>
                </a:lnTo>
                <a:lnTo>
                  <a:pt x="110249" y="778805"/>
                </a:lnTo>
                <a:lnTo>
                  <a:pt x="104845" y="775626"/>
                </a:lnTo>
                <a:lnTo>
                  <a:pt x="99758" y="772129"/>
                </a:lnTo>
                <a:lnTo>
                  <a:pt x="94990" y="768314"/>
                </a:lnTo>
                <a:lnTo>
                  <a:pt x="90539" y="764181"/>
                </a:lnTo>
                <a:lnTo>
                  <a:pt x="86406" y="760049"/>
                </a:lnTo>
                <a:lnTo>
                  <a:pt x="81956" y="755916"/>
                </a:lnTo>
                <a:lnTo>
                  <a:pt x="77823" y="751147"/>
                </a:lnTo>
                <a:lnTo>
                  <a:pt x="74326" y="746379"/>
                </a:lnTo>
                <a:lnTo>
                  <a:pt x="70829" y="741292"/>
                </a:lnTo>
                <a:lnTo>
                  <a:pt x="67332" y="736206"/>
                </a:lnTo>
                <a:lnTo>
                  <a:pt x="64471" y="730802"/>
                </a:lnTo>
                <a:lnTo>
                  <a:pt x="61610" y="725397"/>
                </a:lnTo>
                <a:lnTo>
                  <a:pt x="59067" y="719993"/>
                </a:lnTo>
                <a:lnTo>
                  <a:pt x="56524" y="714271"/>
                </a:lnTo>
                <a:lnTo>
                  <a:pt x="54616" y="708549"/>
                </a:lnTo>
                <a:lnTo>
                  <a:pt x="53345" y="702509"/>
                </a:lnTo>
                <a:lnTo>
                  <a:pt x="51755" y="696151"/>
                </a:lnTo>
                <a:lnTo>
                  <a:pt x="50484" y="690111"/>
                </a:lnTo>
                <a:lnTo>
                  <a:pt x="49848" y="683752"/>
                </a:lnTo>
                <a:lnTo>
                  <a:pt x="49212" y="677394"/>
                </a:lnTo>
                <a:lnTo>
                  <a:pt x="49212" y="670719"/>
                </a:lnTo>
                <a:lnTo>
                  <a:pt x="49212" y="664361"/>
                </a:lnTo>
                <a:lnTo>
                  <a:pt x="49848" y="657685"/>
                </a:lnTo>
                <a:lnTo>
                  <a:pt x="50484" y="651645"/>
                </a:lnTo>
                <a:lnTo>
                  <a:pt x="51755" y="645287"/>
                </a:lnTo>
                <a:lnTo>
                  <a:pt x="53345" y="639246"/>
                </a:lnTo>
                <a:lnTo>
                  <a:pt x="54616" y="633206"/>
                </a:lnTo>
                <a:lnTo>
                  <a:pt x="56524" y="627484"/>
                </a:lnTo>
                <a:lnTo>
                  <a:pt x="59067" y="621444"/>
                </a:lnTo>
                <a:lnTo>
                  <a:pt x="61610" y="616040"/>
                </a:lnTo>
                <a:lnTo>
                  <a:pt x="64471" y="610635"/>
                </a:lnTo>
                <a:lnTo>
                  <a:pt x="67332" y="605549"/>
                </a:lnTo>
                <a:lnTo>
                  <a:pt x="70829" y="600463"/>
                </a:lnTo>
                <a:lnTo>
                  <a:pt x="74326" y="595376"/>
                </a:lnTo>
                <a:lnTo>
                  <a:pt x="77823" y="590290"/>
                </a:lnTo>
                <a:lnTo>
                  <a:pt x="81956" y="585839"/>
                </a:lnTo>
                <a:lnTo>
                  <a:pt x="86406" y="581389"/>
                </a:lnTo>
                <a:lnTo>
                  <a:pt x="90539" y="577256"/>
                </a:lnTo>
                <a:lnTo>
                  <a:pt x="94990" y="573441"/>
                </a:lnTo>
                <a:lnTo>
                  <a:pt x="99758" y="569626"/>
                </a:lnTo>
                <a:lnTo>
                  <a:pt x="104845" y="566129"/>
                </a:lnTo>
                <a:lnTo>
                  <a:pt x="110249" y="562632"/>
                </a:lnTo>
                <a:lnTo>
                  <a:pt x="115017" y="560089"/>
                </a:lnTo>
                <a:lnTo>
                  <a:pt x="120422" y="556910"/>
                </a:lnTo>
                <a:lnTo>
                  <a:pt x="126462" y="554685"/>
                </a:lnTo>
                <a:lnTo>
                  <a:pt x="132184" y="552142"/>
                </a:lnTo>
                <a:lnTo>
                  <a:pt x="137906" y="550234"/>
                </a:lnTo>
                <a:lnTo>
                  <a:pt x="143255" y="548545"/>
                </a:lnTo>
                <a:lnTo>
                  <a:pt x="146053" y="542949"/>
                </a:lnTo>
                <a:lnTo>
                  <a:pt x="149546" y="536915"/>
                </a:lnTo>
                <a:lnTo>
                  <a:pt x="153357" y="531198"/>
                </a:lnTo>
                <a:lnTo>
                  <a:pt x="157485" y="525799"/>
                </a:lnTo>
                <a:lnTo>
                  <a:pt x="161613" y="520400"/>
                </a:lnTo>
                <a:lnTo>
                  <a:pt x="166059" y="515637"/>
                </a:lnTo>
                <a:lnTo>
                  <a:pt x="171140" y="510555"/>
                </a:lnTo>
                <a:lnTo>
                  <a:pt x="175903" y="505792"/>
                </a:lnTo>
                <a:lnTo>
                  <a:pt x="181302" y="501345"/>
                </a:lnTo>
                <a:lnTo>
                  <a:pt x="186700" y="497217"/>
                </a:lnTo>
                <a:lnTo>
                  <a:pt x="192416" y="492771"/>
                </a:lnTo>
                <a:lnTo>
                  <a:pt x="198132" y="488960"/>
                </a:lnTo>
                <a:lnTo>
                  <a:pt x="204166" y="485466"/>
                </a:lnTo>
                <a:lnTo>
                  <a:pt x="210517" y="481973"/>
                </a:lnTo>
                <a:lnTo>
                  <a:pt x="216868" y="478480"/>
                </a:lnTo>
                <a:lnTo>
                  <a:pt x="223854" y="475621"/>
                </a:lnTo>
                <a:lnTo>
                  <a:pt x="230840" y="472446"/>
                </a:lnTo>
                <a:lnTo>
                  <a:pt x="238144" y="469905"/>
                </a:lnTo>
                <a:lnTo>
                  <a:pt x="245448" y="467364"/>
                </a:lnTo>
                <a:lnTo>
                  <a:pt x="252751" y="465141"/>
                </a:lnTo>
                <a:lnTo>
                  <a:pt x="260373" y="462918"/>
                </a:lnTo>
                <a:lnTo>
                  <a:pt x="276568" y="459107"/>
                </a:lnTo>
                <a:lnTo>
                  <a:pt x="293398" y="455931"/>
                </a:lnTo>
                <a:lnTo>
                  <a:pt x="310864" y="453708"/>
                </a:lnTo>
                <a:lnTo>
                  <a:pt x="329282" y="452120"/>
                </a:lnTo>
                <a:lnTo>
                  <a:pt x="348017" y="450850"/>
                </a:lnTo>
                <a:lnTo>
                  <a:pt x="367071" y="450850"/>
                </a:lnTo>
                <a:lnTo>
                  <a:pt x="387712" y="450850"/>
                </a:lnTo>
                <a:lnTo>
                  <a:pt x="408035" y="452120"/>
                </a:lnTo>
                <a:lnTo>
                  <a:pt x="429629" y="453708"/>
                </a:lnTo>
                <a:lnTo>
                  <a:pt x="450905" y="455931"/>
                </a:lnTo>
                <a:lnTo>
                  <a:pt x="473769" y="458790"/>
                </a:lnTo>
                <a:lnTo>
                  <a:pt x="496315" y="461965"/>
                </a:lnTo>
                <a:lnTo>
                  <a:pt x="519814" y="466412"/>
                </a:lnTo>
                <a:lnTo>
                  <a:pt x="543631" y="470858"/>
                </a:lnTo>
                <a:lnTo>
                  <a:pt x="567447" y="475939"/>
                </a:lnTo>
                <a:lnTo>
                  <a:pt x="592216" y="481655"/>
                </a:lnTo>
                <a:lnTo>
                  <a:pt x="616985" y="488007"/>
                </a:lnTo>
                <a:lnTo>
                  <a:pt x="642390" y="494359"/>
                </a:lnTo>
                <a:lnTo>
                  <a:pt x="649347" y="496334"/>
                </a:lnTo>
                <a:lnTo>
                  <a:pt x="649414" y="496284"/>
                </a:lnTo>
                <a:lnTo>
                  <a:pt x="667502" y="482629"/>
                </a:lnTo>
                <a:lnTo>
                  <a:pt x="685908" y="469927"/>
                </a:lnTo>
                <a:lnTo>
                  <a:pt x="704631" y="457543"/>
                </a:lnTo>
                <a:lnTo>
                  <a:pt x="723671" y="445793"/>
                </a:lnTo>
                <a:lnTo>
                  <a:pt x="742711" y="434361"/>
                </a:lnTo>
                <a:lnTo>
                  <a:pt x="762386" y="423564"/>
                </a:lnTo>
                <a:lnTo>
                  <a:pt x="782378" y="413085"/>
                </a:lnTo>
                <a:lnTo>
                  <a:pt x="802688" y="402606"/>
                </a:lnTo>
                <a:lnTo>
                  <a:pt x="822997" y="393397"/>
                </a:lnTo>
                <a:lnTo>
                  <a:pt x="843942" y="384188"/>
                </a:lnTo>
                <a:lnTo>
                  <a:pt x="864886" y="375931"/>
                </a:lnTo>
                <a:lnTo>
                  <a:pt x="875299" y="371888"/>
                </a:lnTo>
                <a:lnTo>
                  <a:pt x="876926" y="355600"/>
                </a:lnTo>
                <a:lnTo>
                  <a:pt x="879146" y="336550"/>
                </a:lnTo>
                <a:lnTo>
                  <a:pt x="881366" y="317818"/>
                </a:lnTo>
                <a:lnTo>
                  <a:pt x="884221" y="299720"/>
                </a:lnTo>
                <a:lnTo>
                  <a:pt x="887076" y="281622"/>
                </a:lnTo>
                <a:lnTo>
                  <a:pt x="890247" y="264478"/>
                </a:lnTo>
                <a:lnTo>
                  <a:pt x="893736" y="247650"/>
                </a:lnTo>
                <a:lnTo>
                  <a:pt x="897542" y="231140"/>
                </a:lnTo>
                <a:lnTo>
                  <a:pt x="901349" y="214948"/>
                </a:lnTo>
                <a:lnTo>
                  <a:pt x="906106" y="199390"/>
                </a:lnTo>
                <a:lnTo>
                  <a:pt x="910229" y="184150"/>
                </a:lnTo>
                <a:lnTo>
                  <a:pt x="915304" y="169545"/>
                </a:lnTo>
                <a:lnTo>
                  <a:pt x="920379" y="155257"/>
                </a:lnTo>
                <a:lnTo>
                  <a:pt x="925454" y="141922"/>
                </a:lnTo>
                <a:lnTo>
                  <a:pt x="931480" y="128905"/>
                </a:lnTo>
                <a:lnTo>
                  <a:pt x="937507" y="116523"/>
                </a:lnTo>
                <a:lnTo>
                  <a:pt x="943533" y="104140"/>
                </a:lnTo>
                <a:lnTo>
                  <a:pt x="950194" y="93028"/>
                </a:lnTo>
                <a:lnTo>
                  <a:pt x="957172" y="82233"/>
                </a:lnTo>
                <a:lnTo>
                  <a:pt x="963833" y="71755"/>
                </a:lnTo>
                <a:lnTo>
                  <a:pt x="971762" y="62230"/>
                </a:lnTo>
                <a:lnTo>
                  <a:pt x="979374" y="53340"/>
                </a:lnTo>
                <a:lnTo>
                  <a:pt x="987304" y="45403"/>
                </a:lnTo>
                <a:lnTo>
                  <a:pt x="995868" y="37783"/>
                </a:lnTo>
                <a:lnTo>
                  <a:pt x="1004431" y="30797"/>
                </a:lnTo>
                <a:lnTo>
                  <a:pt x="1013630" y="24130"/>
                </a:lnTo>
                <a:lnTo>
                  <a:pt x="1022828" y="18733"/>
                </a:lnTo>
                <a:lnTo>
                  <a:pt x="1032343" y="13970"/>
                </a:lnTo>
                <a:lnTo>
                  <a:pt x="1042176" y="9525"/>
                </a:lnTo>
                <a:lnTo>
                  <a:pt x="1052325" y="6033"/>
                </a:lnTo>
                <a:lnTo>
                  <a:pt x="1063109" y="3493"/>
                </a:lnTo>
                <a:lnTo>
                  <a:pt x="1069453" y="2223"/>
                </a:lnTo>
                <a:lnTo>
                  <a:pt x="1076431" y="1270"/>
                </a:lnTo>
                <a:lnTo>
                  <a:pt x="1083409" y="318"/>
                </a:lnTo>
                <a:lnTo>
                  <a:pt x="1090069"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latin typeface="方正粗倩简体" panose="03000509000000000000" pitchFamily="65" charset="-122"/>
              <a:ea typeface="方正粗倩简体" panose="03000509000000000000" pitchFamily="65" charset="-122"/>
            </a:endParaRPr>
          </a:p>
        </p:txBody>
      </p:sp>
      <p:sp>
        <p:nvSpPr>
          <p:cNvPr id="125" name="KSO_Shape"/>
          <p:cNvSpPr>
            <a:spLocks/>
          </p:cNvSpPr>
          <p:nvPr/>
        </p:nvSpPr>
        <p:spPr bwMode="auto">
          <a:xfrm>
            <a:off x="6137417" y="4064617"/>
            <a:ext cx="1181100" cy="887793"/>
          </a:xfrm>
          <a:custGeom>
            <a:avLst/>
            <a:gdLst>
              <a:gd name="T0" fmla="*/ 2147483646 w 108"/>
              <a:gd name="T1" fmla="*/ 2147483646 h 81"/>
              <a:gd name="T2" fmla="*/ 2147483646 w 108"/>
              <a:gd name="T3" fmla="*/ 2147483646 h 81"/>
              <a:gd name="T4" fmla="*/ 2147483646 w 108"/>
              <a:gd name="T5" fmla="*/ 2147483646 h 81"/>
              <a:gd name="T6" fmla="*/ 2147483646 w 108"/>
              <a:gd name="T7" fmla="*/ 2147483646 h 81"/>
              <a:gd name="T8" fmla="*/ 2147483646 w 108"/>
              <a:gd name="T9" fmla="*/ 2147483646 h 81"/>
              <a:gd name="T10" fmla="*/ 2147483646 w 108"/>
              <a:gd name="T11" fmla="*/ 2147483646 h 81"/>
              <a:gd name="T12" fmla="*/ 2147483646 w 108"/>
              <a:gd name="T13" fmla="*/ 2147483646 h 81"/>
              <a:gd name="T14" fmla="*/ 2147483646 w 108"/>
              <a:gd name="T15" fmla="*/ 2147483646 h 81"/>
              <a:gd name="T16" fmla="*/ 2147483646 w 108"/>
              <a:gd name="T17" fmla="*/ 2147483646 h 81"/>
              <a:gd name="T18" fmla="*/ 2147483646 w 108"/>
              <a:gd name="T19" fmla="*/ 2147483646 h 81"/>
              <a:gd name="T20" fmla="*/ 2147483646 w 108"/>
              <a:gd name="T21" fmla="*/ 2147483646 h 81"/>
              <a:gd name="T22" fmla="*/ 2147483646 w 108"/>
              <a:gd name="T23" fmla="*/ 2147483646 h 81"/>
              <a:gd name="T24" fmla="*/ 2147483646 w 108"/>
              <a:gd name="T25" fmla="*/ 2147483646 h 81"/>
              <a:gd name="T26" fmla="*/ 2147483646 w 108"/>
              <a:gd name="T27" fmla="*/ 2147483646 h 81"/>
              <a:gd name="T28" fmla="*/ 2147483646 w 108"/>
              <a:gd name="T29" fmla="*/ 2147483646 h 81"/>
              <a:gd name="T30" fmla="*/ 0 w 108"/>
              <a:gd name="T31" fmla="*/ 2147483646 h 81"/>
              <a:gd name="T32" fmla="*/ 2147483646 w 108"/>
              <a:gd name="T33" fmla="*/ 2147483646 h 81"/>
              <a:gd name="T34" fmla="*/ 2147483646 w 108"/>
              <a:gd name="T35" fmla="*/ 2147483646 h 81"/>
              <a:gd name="T36" fmla="*/ 2147483646 w 108"/>
              <a:gd name="T37" fmla="*/ 2147483646 h 81"/>
              <a:gd name="T38" fmla="*/ 2147483646 w 108"/>
              <a:gd name="T39" fmla="*/ 2147483646 h 81"/>
              <a:gd name="T40" fmla="*/ 2147483646 w 108"/>
              <a:gd name="T41" fmla="*/ 2147483646 h 81"/>
              <a:gd name="T42" fmla="*/ 2147483646 w 108"/>
              <a:gd name="T43" fmla="*/ 2147483646 h 81"/>
              <a:gd name="T44" fmla="*/ 2147483646 w 108"/>
              <a:gd name="T45" fmla="*/ 2147483646 h 81"/>
              <a:gd name="T46" fmla="*/ 2147483646 w 108"/>
              <a:gd name="T47" fmla="*/ 2147483646 h 81"/>
              <a:gd name="T48" fmla="*/ 2147483646 w 108"/>
              <a:gd name="T49" fmla="*/ 2147483646 h 81"/>
              <a:gd name="T50" fmla="*/ 2147483646 w 108"/>
              <a:gd name="T51" fmla="*/ 2147483646 h 81"/>
              <a:gd name="T52" fmla="*/ 2147483646 w 108"/>
              <a:gd name="T53" fmla="*/ 2147483646 h 81"/>
              <a:gd name="T54" fmla="*/ 2147483646 w 108"/>
              <a:gd name="T55" fmla="*/ 2147483646 h 81"/>
              <a:gd name="T56" fmla="*/ 2147483646 w 108"/>
              <a:gd name="T57" fmla="*/ 2147483646 h 81"/>
              <a:gd name="T58" fmla="*/ 2147483646 w 108"/>
              <a:gd name="T59" fmla="*/ 2147483646 h 81"/>
              <a:gd name="T60" fmla="*/ 2147483646 w 108"/>
              <a:gd name="T61" fmla="*/ 2147483646 h 81"/>
              <a:gd name="T62" fmla="*/ 2147483646 w 108"/>
              <a:gd name="T63" fmla="*/ 2147483646 h 81"/>
              <a:gd name="T64" fmla="*/ 2147483646 w 108"/>
              <a:gd name="T65" fmla="*/ 2147483646 h 81"/>
              <a:gd name="T66" fmla="*/ 2147483646 w 108"/>
              <a:gd name="T67" fmla="*/ 2147483646 h 81"/>
              <a:gd name="T68" fmla="*/ 2147483646 w 108"/>
              <a:gd name="T69" fmla="*/ 2147483646 h 81"/>
              <a:gd name="T70" fmla="*/ 2147483646 w 108"/>
              <a:gd name="T71" fmla="*/ 2147483646 h 81"/>
              <a:gd name="T72" fmla="*/ 2147483646 w 108"/>
              <a:gd name="T73" fmla="*/ 2147483646 h 81"/>
              <a:gd name="T74" fmla="*/ 2147483646 w 108"/>
              <a:gd name="T75" fmla="*/ 2147483646 h 8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8" h="81">
                <a:moveTo>
                  <a:pt x="3" y="54"/>
                </a:moveTo>
                <a:cubicBezTo>
                  <a:pt x="9" y="51"/>
                  <a:pt x="15" y="49"/>
                  <a:pt x="21" y="47"/>
                </a:cubicBezTo>
                <a:cubicBezTo>
                  <a:pt x="23" y="45"/>
                  <a:pt x="24" y="44"/>
                  <a:pt x="26" y="43"/>
                </a:cubicBezTo>
                <a:cubicBezTo>
                  <a:pt x="35" y="62"/>
                  <a:pt x="35" y="62"/>
                  <a:pt x="35" y="62"/>
                </a:cubicBezTo>
                <a:cubicBezTo>
                  <a:pt x="43" y="43"/>
                  <a:pt x="43" y="43"/>
                  <a:pt x="43" y="43"/>
                </a:cubicBezTo>
                <a:cubicBezTo>
                  <a:pt x="45" y="44"/>
                  <a:pt x="46" y="46"/>
                  <a:pt x="48" y="47"/>
                </a:cubicBezTo>
                <a:cubicBezTo>
                  <a:pt x="60" y="51"/>
                  <a:pt x="60" y="51"/>
                  <a:pt x="60" y="51"/>
                </a:cubicBezTo>
                <a:cubicBezTo>
                  <a:pt x="60" y="51"/>
                  <a:pt x="61" y="50"/>
                  <a:pt x="61" y="50"/>
                </a:cubicBezTo>
                <a:cubicBezTo>
                  <a:pt x="65" y="48"/>
                  <a:pt x="69" y="47"/>
                  <a:pt x="72" y="46"/>
                </a:cubicBezTo>
                <a:cubicBezTo>
                  <a:pt x="75" y="52"/>
                  <a:pt x="79" y="57"/>
                  <a:pt x="84" y="60"/>
                </a:cubicBezTo>
                <a:cubicBezTo>
                  <a:pt x="89" y="57"/>
                  <a:pt x="93" y="52"/>
                  <a:pt x="96" y="46"/>
                </a:cubicBezTo>
                <a:cubicBezTo>
                  <a:pt x="99" y="47"/>
                  <a:pt x="102" y="48"/>
                  <a:pt x="105" y="48"/>
                </a:cubicBezTo>
                <a:cubicBezTo>
                  <a:pt x="108" y="53"/>
                  <a:pt x="108" y="64"/>
                  <a:pt x="108" y="71"/>
                </a:cubicBezTo>
                <a:cubicBezTo>
                  <a:pt x="70" y="71"/>
                  <a:pt x="70" y="71"/>
                  <a:pt x="70" y="71"/>
                </a:cubicBezTo>
                <a:cubicBezTo>
                  <a:pt x="70" y="74"/>
                  <a:pt x="70" y="77"/>
                  <a:pt x="70" y="81"/>
                </a:cubicBezTo>
                <a:cubicBezTo>
                  <a:pt x="47" y="81"/>
                  <a:pt x="24" y="81"/>
                  <a:pt x="0" y="81"/>
                </a:cubicBezTo>
                <a:cubicBezTo>
                  <a:pt x="0" y="68"/>
                  <a:pt x="1" y="58"/>
                  <a:pt x="3" y="54"/>
                </a:cubicBezTo>
                <a:close/>
                <a:moveTo>
                  <a:pt x="74" y="26"/>
                </a:moveTo>
                <a:cubicBezTo>
                  <a:pt x="79" y="27"/>
                  <a:pt x="89" y="26"/>
                  <a:pt x="94" y="24"/>
                </a:cubicBezTo>
                <a:cubicBezTo>
                  <a:pt x="94" y="27"/>
                  <a:pt x="94" y="32"/>
                  <a:pt x="92" y="37"/>
                </a:cubicBezTo>
                <a:cubicBezTo>
                  <a:pt x="91" y="39"/>
                  <a:pt x="90" y="40"/>
                  <a:pt x="89" y="41"/>
                </a:cubicBezTo>
                <a:cubicBezTo>
                  <a:pt x="99" y="42"/>
                  <a:pt x="99" y="42"/>
                  <a:pt x="99" y="42"/>
                </a:cubicBezTo>
                <a:cubicBezTo>
                  <a:pt x="99" y="42"/>
                  <a:pt x="98" y="33"/>
                  <a:pt x="98" y="31"/>
                </a:cubicBezTo>
                <a:cubicBezTo>
                  <a:pt x="102" y="2"/>
                  <a:pt x="65" y="2"/>
                  <a:pt x="69" y="31"/>
                </a:cubicBezTo>
                <a:cubicBezTo>
                  <a:pt x="69" y="33"/>
                  <a:pt x="68" y="42"/>
                  <a:pt x="68" y="42"/>
                </a:cubicBezTo>
                <a:cubicBezTo>
                  <a:pt x="78" y="41"/>
                  <a:pt x="78" y="41"/>
                  <a:pt x="78" y="41"/>
                </a:cubicBezTo>
                <a:cubicBezTo>
                  <a:pt x="77" y="40"/>
                  <a:pt x="76" y="39"/>
                  <a:pt x="75" y="37"/>
                </a:cubicBezTo>
                <a:cubicBezTo>
                  <a:pt x="74" y="33"/>
                  <a:pt x="73" y="29"/>
                  <a:pt x="74" y="26"/>
                </a:cubicBezTo>
                <a:cubicBezTo>
                  <a:pt x="74" y="26"/>
                  <a:pt x="74" y="26"/>
                  <a:pt x="74" y="26"/>
                </a:cubicBezTo>
                <a:close/>
                <a:moveTo>
                  <a:pt x="22" y="30"/>
                </a:moveTo>
                <a:cubicBezTo>
                  <a:pt x="21" y="25"/>
                  <a:pt x="21" y="21"/>
                  <a:pt x="23" y="15"/>
                </a:cubicBezTo>
                <a:cubicBezTo>
                  <a:pt x="29" y="11"/>
                  <a:pt x="37" y="17"/>
                  <a:pt x="47" y="15"/>
                </a:cubicBezTo>
                <a:cubicBezTo>
                  <a:pt x="48" y="20"/>
                  <a:pt x="48" y="24"/>
                  <a:pt x="48" y="31"/>
                </a:cubicBezTo>
                <a:cubicBezTo>
                  <a:pt x="48" y="31"/>
                  <a:pt x="52" y="27"/>
                  <a:pt x="52" y="25"/>
                </a:cubicBezTo>
                <a:cubicBezTo>
                  <a:pt x="53" y="22"/>
                  <a:pt x="52" y="10"/>
                  <a:pt x="50" y="8"/>
                </a:cubicBezTo>
                <a:cubicBezTo>
                  <a:pt x="45" y="0"/>
                  <a:pt x="26" y="0"/>
                  <a:pt x="20" y="6"/>
                </a:cubicBezTo>
                <a:cubicBezTo>
                  <a:pt x="18" y="8"/>
                  <a:pt x="16" y="25"/>
                  <a:pt x="18" y="27"/>
                </a:cubicBezTo>
                <a:cubicBezTo>
                  <a:pt x="20" y="29"/>
                  <a:pt x="22" y="30"/>
                  <a:pt x="22" y="3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latin typeface="方正粗倩简体" panose="03000509000000000000" pitchFamily="65" charset="-122"/>
              <a:ea typeface="方正粗倩简体" panose="03000509000000000000" pitchFamily="65" charset="-122"/>
            </a:endParaRPr>
          </a:p>
        </p:txBody>
      </p:sp>
      <p:sp>
        <p:nvSpPr>
          <p:cNvPr id="2" name="标题 1"/>
          <p:cNvSpPr>
            <a:spLocks noGrp="1"/>
          </p:cNvSpPr>
          <p:nvPr>
            <p:ph type="title"/>
          </p:nvPr>
        </p:nvSpPr>
        <p:spPr/>
        <p:txBody>
          <a:bodyPr>
            <a:normAutofit fontScale="90000"/>
          </a:bodyPr>
          <a:lstStyle/>
          <a:p>
            <a:r>
              <a:rPr lang="zh-CN" altLang="en-US" dirty="0" smtClean="0"/>
              <a:t>物联网管理平台简介</a:t>
            </a:r>
            <a:endParaRPr lang="zh-CN" altLang="en-US" dirty="0"/>
          </a:p>
        </p:txBody>
      </p:sp>
    </p:spTree>
    <p:extLst>
      <p:ext uri="{BB962C8B-B14F-4D97-AF65-F5344CB8AC3E}">
        <p14:creationId xmlns:p14="http://schemas.microsoft.com/office/powerpoint/2010/main" val="3779425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bwMode="auto">
          <a:xfrm>
            <a:off x="1268385" y="1571943"/>
            <a:ext cx="5691713" cy="4408604"/>
          </a:xfrm>
          <a:prstGeom prst="rect">
            <a:avLst/>
          </a:prstGeom>
          <a:solidFill>
            <a:schemeClr val="accent4">
              <a:lumMod val="20000"/>
              <a:lumOff val="80000"/>
            </a:schemeClr>
          </a:solidFill>
          <a:ln w="9525" cap="flat" cmpd="sng" algn="ctr">
            <a:solidFill>
              <a:schemeClr val="bg2">
                <a:lumMod val="75000"/>
              </a:schemeClr>
            </a:solidFill>
            <a:prstDash val="solid"/>
            <a:round/>
            <a:headEnd type="none" w="med" len="med"/>
            <a:tailEnd type="none" w="med" len="med"/>
          </a:ln>
          <a:effectLst/>
        </p:spPr>
        <p:txBody>
          <a:bodyPr/>
          <a:lstStyle/>
          <a:p>
            <a:pPr eaLnBrk="0" hangingPunct="0">
              <a:spcBef>
                <a:spcPct val="50000"/>
              </a:spcBef>
              <a:defRPr/>
            </a:pPr>
            <a:endParaRPr lang="zh-CN" altLang="en-US" sz="1867">
              <a:latin typeface="方正粗倩简体" panose="03000509000000000000" pitchFamily="65" charset="-122"/>
              <a:ea typeface="方正粗倩简体" panose="03000509000000000000" pitchFamily="65" charset="-122"/>
            </a:endParaRPr>
          </a:p>
        </p:txBody>
      </p:sp>
      <p:sp>
        <p:nvSpPr>
          <p:cNvPr id="59" name="矩形 58"/>
          <p:cNvSpPr/>
          <p:nvPr/>
        </p:nvSpPr>
        <p:spPr bwMode="auto">
          <a:xfrm>
            <a:off x="2720653" y="1626477"/>
            <a:ext cx="4158156" cy="1760831"/>
          </a:xfrm>
          <a:prstGeom prst="rect">
            <a:avLst/>
          </a:prstGeom>
          <a:solidFill>
            <a:schemeClr val="accent1">
              <a:lumMod val="40000"/>
              <a:lumOff val="60000"/>
            </a:schemeClr>
          </a:solidFill>
          <a:ln w="9525" cap="flat" cmpd="sng" algn="ctr">
            <a:solidFill>
              <a:schemeClr val="bg2">
                <a:lumMod val="75000"/>
              </a:schemeClr>
            </a:solidFill>
            <a:prstDash val="solid"/>
            <a:round/>
            <a:headEnd type="none" w="med" len="med"/>
            <a:tailEnd type="none" w="med" len="med"/>
          </a:ln>
          <a:effectLst/>
        </p:spPr>
        <p:txBody>
          <a:bodyPr/>
          <a:lstStyle/>
          <a:p>
            <a:pPr algn="ctr" eaLnBrk="0" hangingPunct="0">
              <a:spcBef>
                <a:spcPct val="50000"/>
              </a:spcBef>
              <a:defRPr/>
            </a:pPr>
            <a:endParaRPr lang="zh-CN" altLang="en-US" sz="1867">
              <a:latin typeface="方正粗倩简体" panose="03000509000000000000" pitchFamily="65" charset="-122"/>
              <a:ea typeface="方正粗倩简体" panose="03000509000000000000" pitchFamily="65" charset="-122"/>
            </a:endParaRPr>
          </a:p>
        </p:txBody>
      </p:sp>
      <p:sp>
        <p:nvSpPr>
          <p:cNvPr id="61" name="矩形 60"/>
          <p:cNvSpPr/>
          <p:nvPr/>
        </p:nvSpPr>
        <p:spPr bwMode="auto">
          <a:xfrm>
            <a:off x="7258920" y="1571943"/>
            <a:ext cx="4309688" cy="4408604"/>
          </a:xfrm>
          <a:prstGeom prst="rect">
            <a:avLst/>
          </a:prstGeom>
          <a:solidFill>
            <a:schemeClr val="tx2">
              <a:lumMod val="10000"/>
              <a:lumOff val="90000"/>
            </a:schemeClr>
          </a:solidFill>
          <a:ln w="9525" cap="flat" cmpd="sng" algn="ctr">
            <a:solidFill>
              <a:schemeClr val="bg2">
                <a:lumMod val="75000"/>
              </a:schemeClr>
            </a:solidFill>
            <a:prstDash val="solid"/>
            <a:round/>
            <a:headEnd type="none" w="med" len="med"/>
            <a:tailEnd type="none" w="med" len="med"/>
          </a:ln>
          <a:effectLst/>
        </p:spPr>
        <p:txBody>
          <a:bodyPr/>
          <a:lstStyle/>
          <a:p>
            <a:pPr eaLnBrk="0" hangingPunct="0">
              <a:spcBef>
                <a:spcPct val="50000"/>
              </a:spcBef>
              <a:defRPr/>
            </a:pPr>
            <a:endParaRPr lang="zh-CN" altLang="en-US" sz="1867">
              <a:latin typeface="方正粗倩简体" panose="03000509000000000000" pitchFamily="65" charset="-122"/>
              <a:ea typeface="方正粗倩简体" panose="03000509000000000000" pitchFamily="65" charset="-122"/>
            </a:endParaRPr>
          </a:p>
        </p:txBody>
      </p:sp>
      <p:sp>
        <p:nvSpPr>
          <p:cNvPr id="93" name="矩形 92"/>
          <p:cNvSpPr/>
          <p:nvPr/>
        </p:nvSpPr>
        <p:spPr>
          <a:xfrm>
            <a:off x="223863" y="6093296"/>
            <a:ext cx="1029036" cy="5748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239349" y="1462982"/>
            <a:ext cx="1029036" cy="46303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39349" y="837951"/>
            <a:ext cx="1029036" cy="5748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fontScale="90000"/>
          </a:bodyPr>
          <a:lstStyle/>
          <a:p>
            <a:r>
              <a:rPr lang="zh-CN" altLang="en-US" dirty="0" smtClean="0"/>
              <a:t>平台网络架构</a:t>
            </a:r>
            <a:endParaRPr lang="zh-CN" altLang="en-US" dirty="0"/>
          </a:p>
        </p:txBody>
      </p:sp>
      <p:sp>
        <p:nvSpPr>
          <p:cNvPr id="3" name="矩形 1"/>
          <p:cNvSpPr>
            <a:spLocks noChangeArrowheads="1"/>
          </p:cNvSpPr>
          <p:nvPr/>
        </p:nvSpPr>
        <p:spPr bwMode="auto">
          <a:xfrm>
            <a:off x="2616175" y="5579764"/>
            <a:ext cx="887104" cy="284005"/>
          </a:xfrm>
          <a:prstGeom prst="rect">
            <a:avLst/>
          </a:prstGeom>
          <a:noFill/>
          <a:ln w="9525" algn="ctr">
            <a:solidFill>
              <a:schemeClr val="tx1"/>
            </a:solidFill>
            <a:round/>
            <a:headEnd/>
            <a:tailEnd/>
          </a:ln>
        </p:spPr>
        <p:txBody>
          <a:bodyPr/>
          <a:lstStyle/>
          <a:p>
            <a:pPr algn="ctr" eaLnBrk="0" hangingPunct="0">
              <a:spcBef>
                <a:spcPct val="50000"/>
              </a:spcBef>
            </a:pPr>
            <a:r>
              <a:rPr lang="en-US" altLang="zh-CN" sz="1467">
                <a:latin typeface="方正粗倩简体" panose="03000509000000000000" pitchFamily="65" charset="-122"/>
                <a:ea typeface="方正粗倩简体" panose="03000509000000000000" pitchFamily="65" charset="-122"/>
              </a:rPr>
              <a:t>BTS</a:t>
            </a:r>
            <a:endParaRPr lang="zh-CN" altLang="en-US" sz="1467">
              <a:latin typeface="方正粗倩简体" panose="03000509000000000000" pitchFamily="65" charset="-122"/>
              <a:ea typeface="方正粗倩简体" panose="03000509000000000000" pitchFamily="65" charset="-122"/>
            </a:endParaRPr>
          </a:p>
        </p:txBody>
      </p:sp>
      <p:sp>
        <p:nvSpPr>
          <p:cNvPr id="4" name="矩形 2"/>
          <p:cNvSpPr>
            <a:spLocks noChangeArrowheads="1"/>
          </p:cNvSpPr>
          <p:nvPr/>
        </p:nvSpPr>
        <p:spPr bwMode="auto">
          <a:xfrm>
            <a:off x="2616175" y="5123996"/>
            <a:ext cx="887104" cy="284005"/>
          </a:xfrm>
          <a:prstGeom prst="rect">
            <a:avLst/>
          </a:prstGeom>
          <a:noFill/>
          <a:ln w="9525" algn="ctr">
            <a:solidFill>
              <a:schemeClr val="tx1"/>
            </a:solidFill>
            <a:round/>
            <a:headEnd/>
            <a:tailEnd/>
          </a:ln>
        </p:spPr>
        <p:txBody>
          <a:bodyPr/>
          <a:lstStyle/>
          <a:p>
            <a:pPr algn="ctr" eaLnBrk="0" hangingPunct="0">
              <a:spcBef>
                <a:spcPct val="50000"/>
              </a:spcBef>
            </a:pPr>
            <a:r>
              <a:rPr lang="en-US" altLang="zh-CN" sz="1467">
                <a:latin typeface="方正粗倩简体" panose="03000509000000000000" pitchFamily="65" charset="-122"/>
                <a:ea typeface="方正粗倩简体" panose="03000509000000000000" pitchFamily="65" charset="-122"/>
              </a:rPr>
              <a:t>BSC</a:t>
            </a:r>
            <a:endParaRPr lang="zh-CN" altLang="en-US" sz="1467">
              <a:latin typeface="方正粗倩简体" panose="03000509000000000000" pitchFamily="65" charset="-122"/>
              <a:ea typeface="方正粗倩简体" panose="03000509000000000000" pitchFamily="65" charset="-122"/>
            </a:endParaRPr>
          </a:p>
        </p:txBody>
      </p:sp>
      <p:sp>
        <p:nvSpPr>
          <p:cNvPr id="5" name="矩形 3"/>
          <p:cNvSpPr>
            <a:spLocks noChangeArrowheads="1"/>
          </p:cNvSpPr>
          <p:nvPr/>
        </p:nvSpPr>
        <p:spPr bwMode="auto">
          <a:xfrm>
            <a:off x="1511397" y="4665959"/>
            <a:ext cx="887103" cy="284005"/>
          </a:xfrm>
          <a:prstGeom prst="rect">
            <a:avLst/>
          </a:prstGeom>
          <a:noFill/>
          <a:ln w="9525" algn="ctr">
            <a:solidFill>
              <a:schemeClr val="tx1"/>
            </a:solidFill>
            <a:round/>
            <a:headEnd/>
            <a:tailEnd/>
          </a:ln>
        </p:spPr>
        <p:txBody>
          <a:bodyPr/>
          <a:lstStyle/>
          <a:p>
            <a:pPr algn="ctr" eaLnBrk="0" hangingPunct="0">
              <a:spcBef>
                <a:spcPct val="50000"/>
              </a:spcBef>
            </a:pPr>
            <a:r>
              <a:rPr lang="en-US" altLang="zh-CN" sz="1467">
                <a:latin typeface="方正粗倩简体" panose="03000509000000000000" pitchFamily="65" charset="-122"/>
                <a:ea typeface="方正粗倩简体" panose="03000509000000000000" pitchFamily="65" charset="-122"/>
              </a:rPr>
              <a:t>MSC</a:t>
            </a:r>
            <a:endParaRPr lang="zh-CN" altLang="en-US" sz="1467">
              <a:latin typeface="方正粗倩简体" panose="03000509000000000000" pitchFamily="65" charset="-122"/>
              <a:ea typeface="方正粗倩简体" panose="03000509000000000000" pitchFamily="65" charset="-122"/>
            </a:endParaRPr>
          </a:p>
        </p:txBody>
      </p:sp>
      <p:sp>
        <p:nvSpPr>
          <p:cNvPr id="6" name="矩形 4"/>
          <p:cNvSpPr>
            <a:spLocks noChangeArrowheads="1"/>
          </p:cNvSpPr>
          <p:nvPr/>
        </p:nvSpPr>
        <p:spPr bwMode="auto">
          <a:xfrm>
            <a:off x="3608577" y="4665959"/>
            <a:ext cx="887103" cy="284005"/>
          </a:xfrm>
          <a:prstGeom prst="rect">
            <a:avLst/>
          </a:prstGeom>
          <a:noFill/>
          <a:ln w="9525" algn="ctr">
            <a:solidFill>
              <a:schemeClr val="tx1"/>
            </a:solidFill>
            <a:round/>
            <a:headEnd/>
            <a:tailEnd/>
          </a:ln>
        </p:spPr>
        <p:txBody>
          <a:bodyPr/>
          <a:lstStyle/>
          <a:p>
            <a:pPr algn="ctr" eaLnBrk="0" hangingPunct="0">
              <a:spcBef>
                <a:spcPct val="50000"/>
              </a:spcBef>
            </a:pPr>
            <a:r>
              <a:rPr lang="en-US" altLang="zh-CN" sz="1467">
                <a:latin typeface="方正粗倩简体" panose="03000509000000000000" pitchFamily="65" charset="-122"/>
                <a:ea typeface="方正粗倩简体" panose="03000509000000000000" pitchFamily="65" charset="-122"/>
              </a:rPr>
              <a:t>SGSN</a:t>
            </a:r>
            <a:endParaRPr lang="zh-CN" altLang="en-US" sz="1467">
              <a:latin typeface="方正粗倩简体" panose="03000509000000000000" pitchFamily="65" charset="-122"/>
              <a:ea typeface="方正粗倩简体" panose="03000509000000000000" pitchFamily="65" charset="-122"/>
            </a:endParaRPr>
          </a:p>
        </p:txBody>
      </p:sp>
      <p:sp>
        <p:nvSpPr>
          <p:cNvPr id="7" name="矩形 5"/>
          <p:cNvSpPr>
            <a:spLocks noChangeArrowheads="1"/>
          </p:cNvSpPr>
          <p:nvPr/>
        </p:nvSpPr>
        <p:spPr bwMode="auto">
          <a:xfrm>
            <a:off x="3607111" y="2752516"/>
            <a:ext cx="887103" cy="284005"/>
          </a:xfrm>
          <a:prstGeom prst="rect">
            <a:avLst/>
          </a:prstGeom>
          <a:solidFill>
            <a:schemeClr val="accent5">
              <a:lumMod val="60000"/>
              <a:lumOff val="40000"/>
            </a:schemeClr>
          </a:solidFill>
          <a:ln w="9525" algn="ctr">
            <a:solidFill>
              <a:schemeClr val="tx1"/>
            </a:solidFill>
            <a:round/>
            <a:headEnd/>
            <a:tailEnd/>
          </a:ln>
        </p:spPr>
        <p:txBody>
          <a:bodyPr/>
          <a:lstStyle/>
          <a:p>
            <a:pPr algn="ctr" eaLnBrk="0" hangingPunct="0">
              <a:spcBef>
                <a:spcPct val="50000"/>
              </a:spcBef>
            </a:pPr>
            <a:r>
              <a:rPr lang="en-US" altLang="zh-CN" sz="1600" dirty="0">
                <a:latin typeface="方正粗倩简体" panose="03000509000000000000" pitchFamily="65" charset="-122"/>
                <a:ea typeface="方正粗倩简体" panose="03000509000000000000" pitchFamily="65" charset="-122"/>
              </a:rPr>
              <a:t>GGSN</a:t>
            </a:r>
            <a:endParaRPr lang="zh-CN" altLang="en-US" sz="1600" dirty="0">
              <a:latin typeface="方正粗倩简体" panose="03000509000000000000" pitchFamily="65" charset="-122"/>
              <a:ea typeface="方正粗倩简体" panose="03000509000000000000" pitchFamily="65" charset="-122"/>
            </a:endParaRPr>
          </a:p>
        </p:txBody>
      </p:sp>
      <p:sp>
        <p:nvSpPr>
          <p:cNvPr id="8" name="矩形 6"/>
          <p:cNvSpPr>
            <a:spLocks noChangeArrowheads="1"/>
          </p:cNvSpPr>
          <p:nvPr/>
        </p:nvSpPr>
        <p:spPr bwMode="auto">
          <a:xfrm>
            <a:off x="5735960" y="3000979"/>
            <a:ext cx="887104" cy="284005"/>
          </a:xfrm>
          <a:prstGeom prst="rect">
            <a:avLst/>
          </a:prstGeom>
          <a:noFill/>
          <a:ln w="9525" algn="ctr">
            <a:solidFill>
              <a:schemeClr val="tx1"/>
            </a:solidFill>
            <a:round/>
            <a:headEnd/>
            <a:tailEnd/>
          </a:ln>
        </p:spPr>
        <p:txBody>
          <a:bodyPr/>
          <a:lstStyle/>
          <a:p>
            <a:pPr algn="ctr" eaLnBrk="0" hangingPunct="0">
              <a:spcBef>
                <a:spcPct val="50000"/>
              </a:spcBef>
            </a:pPr>
            <a:r>
              <a:rPr lang="en-US" altLang="zh-CN" sz="1600" dirty="0">
                <a:latin typeface="方正粗倩简体" panose="03000509000000000000" pitchFamily="65" charset="-122"/>
                <a:ea typeface="方正粗倩简体" panose="03000509000000000000" pitchFamily="65" charset="-122"/>
              </a:rPr>
              <a:t>SMSC</a:t>
            </a:r>
            <a:endParaRPr lang="zh-CN" altLang="en-US" sz="1600" dirty="0">
              <a:latin typeface="方正粗倩简体" panose="03000509000000000000" pitchFamily="65" charset="-122"/>
              <a:ea typeface="方正粗倩简体" panose="03000509000000000000" pitchFamily="65" charset="-122"/>
            </a:endParaRPr>
          </a:p>
        </p:txBody>
      </p:sp>
      <p:sp>
        <p:nvSpPr>
          <p:cNvPr id="9" name="矩形 7"/>
          <p:cNvSpPr>
            <a:spLocks noChangeArrowheads="1"/>
          </p:cNvSpPr>
          <p:nvPr/>
        </p:nvSpPr>
        <p:spPr bwMode="auto">
          <a:xfrm>
            <a:off x="1510322" y="4207922"/>
            <a:ext cx="887103" cy="284005"/>
          </a:xfrm>
          <a:prstGeom prst="rect">
            <a:avLst/>
          </a:prstGeom>
          <a:noFill/>
          <a:ln w="9525" algn="ctr">
            <a:solidFill>
              <a:schemeClr val="tx1"/>
            </a:solidFill>
            <a:round/>
            <a:headEnd/>
            <a:tailEnd/>
          </a:ln>
        </p:spPr>
        <p:txBody>
          <a:bodyPr/>
          <a:lstStyle/>
          <a:p>
            <a:pPr algn="ctr" eaLnBrk="0" hangingPunct="0">
              <a:spcBef>
                <a:spcPct val="50000"/>
              </a:spcBef>
            </a:pPr>
            <a:r>
              <a:rPr lang="en-US" altLang="zh-CN" sz="1467">
                <a:latin typeface="方正粗倩简体" panose="03000509000000000000" pitchFamily="65" charset="-122"/>
                <a:ea typeface="方正粗倩简体" panose="03000509000000000000" pitchFamily="65" charset="-122"/>
              </a:rPr>
              <a:t>LSTP</a:t>
            </a:r>
            <a:endParaRPr lang="zh-CN" altLang="en-US" sz="1467">
              <a:latin typeface="方正粗倩简体" panose="03000509000000000000" pitchFamily="65" charset="-122"/>
              <a:ea typeface="方正粗倩简体" panose="03000509000000000000" pitchFamily="65" charset="-122"/>
            </a:endParaRPr>
          </a:p>
        </p:txBody>
      </p:sp>
      <p:sp>
        <p:nvSpPr>
          <p:cNvPr id="10" name="矩形 8"/>
          <p:cNvSpPr>
            <a:spLocks noChangeArrowheads="1"/>
          </p:cNvSpPr>
          <p:nvPr/>
        </p:nvSpPr>
        <p:spPr bwMode="auto">
          <a:xfrm>
            <a:off x="1510322" y="3749886"/>
            <a:ext cx="887103" cy="284005"/>
          </a:xfrm>
          <a:prstGeom prst="rect">
            <a:avLst/>
          </a:prstGeom>
          <a:noFill/>
          <a:ln w="9525" algn="ctr">
            <a:solidFill>
              <a:schemeClr val="tx1"/>
            </a:solidFill>
            <a:round/>
            <a:headEnd/>
            <a:tailEnd/>
          </a:ln>
        </p:spPr>
        <p:txBody>
          <a:bodyPr/>
          <a:lstStyle/>
          <a:p>
            <a:pPr algn="ctr" eaLnBrk="0" hangingPunct="0">
              <a:spcBef>
                <a:spcPct val="50000"/>
              </a:spcBef>
            </a:pPr>
            <a:r>
              <a:rPr lang="en-US" altLang="zh-CN" sz="1467">
                <a:latin typeface="方正粗倩简体" panose="03000509000000000000" pitchFamily="65" charset="-122"/>
                <a:ea typeface="方正粗倩简体" panose="03000509000000000000" pitchFamily="65" charset="-122"/>
              </a:rPr>
              <a:t>HSTP</a:t>
            </a:r>
            <a:endParaRPr lang="zh-CN" altLang="en-US" sz="1467">
              <a:latin typeface="方正粗倩简体" panose="03000509000000000000" pitchFamily="65" charset="-122"/>
              <a:ea typeface="方正粗倩简体" panose="03000509000000000000" pitchFamily="65" charset="-122"/>
            </a:endParaRPr>
          </a:p>
        </p:txBody>
      </p:sp>
      <p:sp>
        <p:nvSpPr>
          <p:cNvPr id="11" name="矩形 9"/>
          <p:cNvSpPr>
            <a:spLocks noChangeArrowheads="1"/>
          </p:cNvSpPr>
          <p:nvPr/>
        </p:nvSpPr>
        <p:spPr bwMode="auto">
          <a:xfrm>
            <a:off x="1510322" y="3041056"/>
            <a:ext cx="887103" cy="284005"/>
          </a:xfrm>
          <a:prstGeom prst="rect">
            <a:avLst/>
          </a:prstGeom>
          <a:noFill/>
          <a:ln w="9525" algn="ctr">
            <a:solidFill>
              <a:schemeClr val="tx1"/>
            </a:solidFill>
            <a:round/>
            <a:headEnd/>
            <a:tailEnd/>
          </a:ln>
        </p:spPr>
        <p:txBody>
          <a:bodyPr/>
          <a:lstStyle/>
          <a:p>
            <a:pPr algn="ctr" eaLnBrk="0" hangingPunct="0">
              <a:spcBef>
                <a:spcPct val="50000"/>
              </a:spcBef>
            </a:pPr>
            <a:r>
              <a:rPr lang="en-US" altLang="zh-CN" sz="1467">
                <a:latin typeface="方正粗倩简体" panose="03000509000000000000" pitchFamily="65" charset="-122"/>
                <a:ea typeface="方正粗倩简体" panose="03000509000000000000" pitchFamily="65" charset="-122"/>
              </a:rPr>
              <a:t>HSTP</a:t>
            </a:r>
            <a:endParaRPr lang="zh-CN" altLang="en-US" sz="1467">
              <a:latin typeface="方正粗倩简体" panose="03000509000000000000" pitchFamily="65" charset="-122"/>
              <a:ea typeface="方正粗倩简体" panose="03000509000000000000" pitchFamily="65" charset="-122"/>
            </a:endParaRPr>
          </a:p>
        </p:txBody>
      </p:sp>
      <p:sp>
        <p:nvSpPr>
          <p:cNvPr id="12" name="矩形 10"/>
          <p:cNvSpPr>
            <a:spLocks noChangeArrowheads="1"/>
          </p:cNvSpPr>
          <p:nvPr/>
        </p:nvSpPr>
        <p:spPr bwMode="auto">
          <a:xfrm>
            <a:off x="2929743" y="1912459"/>
            <a:ext cx="887104" cy="284005"/>
          </a:xfrm>
          <a:prstGeom prst="rect">
            <a:avLst/>
          </a:prstGeom>
          <a:solidFill>
            <a:schemeClr val="accent5">
              <a:lumMod val="60000"/>
              <a:lumOff val="40000"/>
            </a:schemeClr>
          </a:solidFill>
          <a:ln w="9525" algn="ctr">
            <a:solidFill>
              <a:schemeClr val="tx1"/>
            </a:solidFill>
            <a:round/>
            <a:headEnd/>
            <a:tailEnd/>
          </a:ln>
        </p:spPr>
        <p:txBody>
          <a:bodyPr/>
          <a:lstStyle/>
          <a:p>
            <a:pPr algn="ctr" eaLnBrk="0" hangingPunct="0">
              <a:spcBef>
                <a:spcPct val="50000"/>
              </a:spcBef>
            </a:pPr>
            <a:r>
              <a:rPr lang="en-US" altLang="zh-CN" sz="1600">
                <a:latin typeface="方正粗倩简体" panose="03000509000000000000" pitchFamily="65" charset="-122"/>
                <a:ea typeface="方正粗倩简体" panose="03000509000000000000" pitchFamily="65" charset="-122"/>
              </a:rPr>
              <a:t>HLR</a:t>
            </a:r>
            <a:endParaRPr lang="zh-CN" altLang="en-US" sz="1600">
              <a:latin typeface="方正粗倩简体" panose="03000509000000000000" pitchFamily="65" charset="-122"/>
              <a:ea typeface="方正粗倩简体" panose="03000509000000000000" pitchFamily="65" charset="-122"/>
            </a:endParaRPr>
          </a:p>
        </p:txBody>
      </p:sp>
      <p:sp>
        <p:nvSpPr>
          <p:cNvPr id="13" name="矩形 11"/>
          <p:cNvSpPr>
            <a:spLocks noChangeArrowheads="1"/>
          </p:cNvSpPr>
          <p:nvPr/>
        </p:nvSpPr>
        <p:spPr bwMode="auto">
          <a:xfrm>
            <a:off x="5528979" y="2264584"/>
            <a:ext cx="1218701" cy="293531"/>
          </a:xfrm>
          <a:prstGeom prst="rect">
            <a:avLst/>
          </a:prstGeom>
          <a:solidFill>
            <a:schemeClr val="accent5">
              <a:lumMod val="60000"/>
              <a:lumOff val="40000"/>
            </a:schemeClr>
          </a:solidFill>
          <a:ln w="9525" algn="ctr">
            <a:solidFill>
              <a:schemeClr val="tx1"/>
            </a:solidFill>
            <a:round/>
            <a:headEnd/>
            <a:tailEnd/>
          </a:ln>
        </p:spPr>
        <p:txBody>
          <a:bodyPr/>
          <a:lstStyle/>
          <a:p>
            <a:pPr algn="ctr" eaLnBrk="0" hangingPunct="0">
              <a:spcBef>
                <a:spcPct val="50000"/>
              </a:spcBef>
            </a:pPr>
            <a:r>
              <a:rPr lang="zh-CN" altLang="en-US" sz="1600" dirty="0">
                <a:latin typeface="方正粗倩简体" panose="03000509000000000000" pitchFamily="65" charset="-122"/>
                <a:ea typeface="方正粗倩简体" panose="03000509000000000000" pitchFamily="65" charset="-122"/>
              </a:rPr>
              <a:t>业务网关</a:t>
            </a:r>
          </a:p>
        </p:txBody>
      </p:sp>
      <p:sp>
        <p:nvSpPr>
          <p:cNvPr id="14" name="矩形 12"/>
          <p:cNvSpPr>
            <a:spLocks noChangeArrowheads="1"/>
          </p:cNvSpPr>
          <p:nvPr/>
        </p:nvSpPr>
        <p:spPr bwMode="auto">
          <a:xfrm>
            <a:off x="7437156" y="1692380"/>
            <a:ext cx="1138057" cy="834840"/>
          </a:xfrm>
          <a:prstGeom prst="rect">
            <a:avLst/>
          </a:prstGeom>
          <a:solidFill>
            <a:srgbClr val="FFFF66"/>
          </a:solidFill>
          <a:ln w="9525" algn="ctr">
            <a:solidFill>
              <a:schemeClr val="tx1"/>
            </a:solidFill>
            <a:round/>
            <a:headEnd/>
            <a:tailEnd/>
          </a:ln>
        </p:spPr>
        <p:txBody>
          <a:bodyPr anchor="ctr"/>
          <a:lstStyle/>
          <a:p>
            <a:pPr algn="ctr" eaLnBrk="0" hangingPunct="0">
              <a:spcBef>
                <a:spcPct val="50000"/>
              </a:spcBef>
            </a:pPr>
            <a:r>
              <a:rPr lang="zh-CN" altLang="en-US" b="1" dirty="0" smtClean="0">
                <a:solidFill>
                  <a:srgbClr val="FF0000"/>
                </a:solidFill>
                <a:latin typeface="方正粗倩简体" panose="03000509000000000000" pitchFamily="65" charset="-122"/>
                <a:ea typeface="方正粗倩简体" panose="03000509000000000000" pitchFamily="65" charset="-122"/>
              </a:rPr>
              <a:t>连接管理平台</a:t>
            </a:r>
            <a:endParaRPr lang="zh-CN" altLang="en-US" b="1" dirty="0">
              <a:solidFill>
                <a:srgbClr val="FF0000"/>
              </a:solidFill>
              <a:latin typeface="方正粗倩简体" panose="03000509000000000000" pitchFamily="65" charset="-122"/>
              <a:ea typeface="方正粗倩简体" panose="03000509000000000000" pitchFamily="65" charset="-122"/>
            </a:endParaRPr>
          </a:p>
        </p:txBody>
      </p:sp>
      <p:sp>
        <p:nvSpPr>
          <p:cNvPr id="15" name="矩形 13"/>
          <p:cNvSpPr>
            <a:spLocks noChangeArrowheads="1"/>
          </p:cNvSpPr>
          <p:nvPr/>
        </p:nvSpPr>
        <p:spPr bwMode="auto">
          <a:xfrm>
            <a:off x="7384291" y="3443844"/>
            <a:ext cx="1209685" cy="284005"/>
          </a:xfrm>
          <a:prstGeom prst="rect">
            <a:avLst/>
          </a:prstGeom>
          <a:noFill/>
          <a:ln w="9525" algn="ctr">
            <a:solidFill>
              <a:schemeClr val="tx1"/>
            </a:solidFill>
            <a:round/>
            <a:headEnd/>
            <a:tailEnd/>
          </a:ln>
        </p:spPr>
        <p:txBody>
          <a:bodyPr/>
          <a:lstStyle/>
          <a:p>
            <a:pPr algn="ctr" eaLnBrk="0" hangingPunct="0">
              <a:spcBef>
                <a:spcPct val="50000"/>
              </a:spcBef>
            </a:pPr>
            <a:r>
              <a:rPr lang="en-US" altLang="zh-CN" sz="1600" dirty="0">
                <a:latin typeface="方正粗倩简体" panose="03000509000000000000" pitchFamily="65" charset="-122"/>
                <a:ea typeface="方正粗倩简体" panose="03000509000000000000" pitchFamily="65" charset="-122"/>
              </a:rPr>
              <a:t>PBOSS</a:t>
            </a:r>
            <a:endParaRPr lang="zh-CN" altLang="en-US" sz="1600" dirty="0">
              <a:latin typeface="方正粗倩简体" panose="03000509000000000000" pitchFamily="65" charset="-122"/>
              <a:ea typeface="方正粗倩简体" panose="03000509000000000000" pitchFamily="65" charset="-122"/>
            </a:endParaRPr>
          </a:p>
        </p:txBody>
      </p:sp>
      <p:sp>
        <p:nvSpPr>
          <p:cNvPr id="16" name="矩形 14"/>
          <p:cNvSpPr>
            <a:spLocks noChangeArrowheads="1"/>
          </p:cNvSpPr>
          <p:nvPr/>
        </p:nvSpPr>
        <p:spPr bwMode="auto">
          <a:xfrm>
            <a:off x="7403879" y="4293096"/>
            <a:ext cx="1195340" cy="283993"/>
          </a:xfrm>
          <a:prstGeom prst="rect">
            <a:avLst/>
          </a:prstGeom>
          <a:noFill/>
          <a:ln w="9525" algn="ctr">
            <a:solidFill>
              <a:schemeClr val="tx1"/>
            </a:solidFill>
            <a:round/>
            <a:headEnd/>
            <a:tailEnd/>
          </a:ln>
        </p:spPr>
        <p:txBody>
          <a:bodyPr/>
          <a:lstStyle/>
          <a:p>
            <a:pPr algn="ctr" eaLnBrk="0" hangingPunct="0">
              <a:spcBef>
                <a:spcPct val="50000"/>
              </a:spcBef>
            </a:pPr>
            <a:r>
              <a:rPr lang="zh-CN" altLang="en-US" sz="1600" dirty="0">
                <a:latin typeface="方正粗倩简体" panose="03000509000000000000" pitchFamily="65" charset="-122"/>
                <a:ea typeface="方正粗倩简体" panose="03000509000000000000" pitchFamily="65" charset="-122"/>
              </a:rPr>
              <a:t>内容计费</a:t>
            </a:r>
          </a:p>
        </p:txBody>
      </p:sp>
      <p:sp>
        <p:nvSpPr>
          <p:cNvPr id="17" name="矩形 15"/>
          <p:cNvSpPr>
            <a:spLocks noChangeArrowheads="1"/>
          </p:cNvSpPr>
          <p:nvPr/>
        </p:nvSpPr>
        <p:spPr bwMode="auto">
          <a:xfrm>
            <a:off x="10402305" y="1794083"/>
            <a:ext cx="1047751" cy="284005"/>
          </a:xfrm>
          <a:prstGeom prst="rect">
            <a:avLst/>
          </a:prstGeom>
          <a:noFill/>
          <a:ln w="9525" algn="ctr">
            <a:solidFill>
              <a:schemeClr val="tx1"/>
            </a:solidFill>
            <a:round/>
            <a:headEnd/>
            <a:tailEnd/>
          </a:ln>
        </p:spPr>
        <p:txBody>
          <a:bodyPr/>
          <a:lstStyle/>
          <a:p>
            <a:pPr algn="ctr" eaLnBrk="0" hangingPunct="0">
              <a:spcBef>
                <a:spcPct val="50000"/>
              </a:spcBef>
            </a:pPr>
            <a:r>
              <a:rPr lang="en-US" altLang="zh-CN" sz="1600">
                <a:latin typeface="方正粗倩简体" panose="03000509000000000000" pitchFamily="65" charset="-122"/>
                <a:ea typeface="方正粗倩简体" panose="03000509000000000000" pitchFamily="65" charset="-122"/>
              </a:rPr>
              <a:t>BBOSS</a:t>
            </a:r>
            <a:endParaRPr lang="zh-CN" altLang="en-US" sz="1600">
              <a:latin typeface="方正粗倩简体" panose="03000509000000000000" pitchFamily="65" charset="-122"/>
              <a:ea typeface="方正粗倩简体" panose="03000509000000000000" pitchFamily="65" charset="-122"/>
            </a:endParaRPr>
          </a:p>
        </p:txBody>
      </p:sp>
      <p:sp>
        <p:nvSpPr>
          <p:cNvPr id="18" name="矩形 16"/>
          <p:cNvSpPr>
            <a:spLocks noChangeArrowheads="1"/>
          </p:cNvSpPr>
          <p:nvPr/>
        </p:nvSpPr>
        <p:spPr bwMode="auto">
          <a:xfrm>
            <a:off x="8884716" y="2774289"/>
            <a:ext cx="1138056" cy="286273"/>
          </a:xfrm>
          <a:prstGeom prst="rect">
            <a:avLst/>
          </a:prstGeom>
          <a:noFill/>
          <a:ln w="9525" algn="ctr">
            <a:solidFill>
              <a:schemeClr val="tx1"/>
            </a:solidFill>
            <a:round/>
            <a:headEnd/>
            <a:tailEnd/>
          </a:ln>
        </p:spPr>
        <p:txBody>
          <a:bodyPr/>
          <a:lstStyle/>
          <a:p>
            <a:pPr algn="ctr" eaLnBrk="0" hangingPunct="0">
              <a:spcBef>
                <a:spcPct val="50000"/>
              </a:spcBef>
            </a:pPr>
            <a:r>
              <a:rPr lang="zh-CN" altLang="en-US" sz="1600" dirty="0">
                <a:latin typeface="方正粗倩简体" panose="03000509000000000000" pitchFamily="65" charset="-122"/>
                <a:ea typeface="方正粗倩简体" panose="03000509000000000000" pitchFamily="65" charset="-122"/>
              </a:rPr>
              <a:t>一级枢纽</a:t>
            </a:r>
          </a:p>
        </p:txBody>
      </p:sp>
      <p:sp>
        <p:nvSpPr>
          <p:cNvPr id="19" name="矩形 17"/>
          <p:cNvSpPr>
            <a:spLocks noChangeArrowheads="1"/>
          </p:cNvSpPr>
          <p:nvPr/>
        </p:nvSpPr>
        <p:spPr bwMode="auto">
          <a:xfrm>
            <a:off x="8755944" y="1804716"/>
            <a:ext cx="1440160" cy="284005"/>
          </a:xfrm>
          <a:prstGeom prst="rect">
            <a:avLst/>
          </a:prstGeom>
          <a:noFill/>
          <a:ln w="9525" algn="ctr">
            <a:solidFill>
              <a:schemeClr val="tx1"/>
            </a:solidFill>
            <a:round/>
            <a:headEnd/>
            <a:tailEnd/>
          </a:ln>
        </p:spPr>
        <p:txBody>
          <a:bodyPr/>
          <a:lstStyle/>
          <a:p>
            <a:pPr algn="ctr" eaLnBrk="0" hangingPunct="0">
              <a:spcBef>
                <a:spcPct val="50000"/>
              </a:spcBef>
            </a:pPr>
            <a:r>
              <a:rPr lang="zh-CN" altLang="en-US" sz="1600" dirty="0">
                <a:latin typeface="方正粗倩简体" panose="03000509000000000000" pitchFamily="65" charset="-122"/>
                <a:ea typeface="方正粗倩简体" panose="03000509000000000000" pitchFamily="65" charset="-122"/>
              </a:rPr>
              <a:t>省</a:t>
            </a:r>
            <a:r>
              <a:rPr lang="en-US" altLang="zh-CN" sz="1600" dirty="0">
                <a:latin typeface="方正粗倩简体" panose="03000509000000000000" pitchFamily="65" charset="-122"/>
                <a:ea typeface="方正粗倩简体" panose="03000509000000000000" pitchFamily="65" charset="-122"/>
              </a:rPr>
              <a:t>BOSS/CRM</a:t>
            </a:r>
            <a:endParaRPr lang="zh-CN" altLang="en-US" sz="1600" dirty="0">
              <a:latin typeface="方正粗倩简体" panose="03000509000000000000" pitchFamily="65" charset="-122"/>
              <a:ea typeface="方正粗倩简体" panose="03000509000000000000" pitchFamily="65" charset="-122"/>
            </a:endParaRPr>
          </a:p>
        </p:txBody>
      </p:sp>
      <p:cxnSp>
        <p:nvCxnSpPr>
          <p:cNvPr id="20" name="直接连接符 19"/>
          <p:cNvCxnSpPr>
            <a:cxnSpLocks noChangeShapeType="1"/>
            <a:stCxn id="3" idx="0"/>
            <a:endCxn id="4" idx="2"/>
          </p:cNvCxnSpPr>
          <p:nvPr/>
        </p:nvCxnSpPr>
        <p:spPr bwMode="auto">
          <a:xfrm flipV="1">
            <a:off x="3059727" y="5408001"/>
            <a:ext cx="0" cy="171764"/>
          </a:xfrm>
          <a:prstGeom prst="line">
            <a:avLst/>
          </a:prstGeom>
          <a:noFill/>
          <a:ln w="9525" algn="ctr">
            <a:solidFill>
              <a:schemeClr val="tx1"/>
            </a:solidFill>
            <a:round/>
            <a:headEnd/>
            <a:tailEnd/>
          </a:ln>
        </p:spPr>
      </p:cxnSp>
      <p:cxnSp>
        <p:nvCxnSpPr>
          <p:cNvPr id="21" name="直接连接符 21"/>
          <p:cNvCxnSpPr>
            <a:cxnSpLocks noChangeShapeType="1"/>
            <a:stCxn id="4" idx="0"/>
            <a:endCxn id="5" idx="2"/>
          </p:cNvCxnSpPr>
          <p:nvPr/>
        </p:nvCxnSpPr>
        <p:spPr bwMode="auto">
          <a:xfrm flipH="1" flipV="1">
            <a:off x="1954946" y="4949963"/>
            <a:ext cx="1104781" cy="174032"/>
          </a:xfrm>
          <a:prstGeom prst="line">
            <a:avLst/>
          </a:prstGeom>
          <a:noFill/>
          <a:ln w="9525" algn="ctr">
            <a:solidFill>
              <a:schemeClr val="tx1"/>
            </a:solidFill>
            <a:round/>
            <a:headEnd/>
            <a:tailEnd/>
          </a:ln>
        </p:spPr>
      </p:cxnSp>
      <p:cxnSp>
        <p:nvCxnSpPr>
          <p:cNvPr id="22" name="直接连接符 23"/>
          <p:cNvCxnSpPr>
            <a:cxnSpLocks noChangeShapeType="1"/>
            <a:stCxn id="4" idx="0"/>
            <a:endCxn id="6" idx="2"/>
          </p:cNvCxnSpPr>
          <p:nvPr/>
        </p:nvCxnSpPr>
        <p:spPr bwMode="auto">
          <a:xfrm flipV="1">
            <a:off x="3059727" y="4949963"/>
            <a:ext cx="992400" cy="174032"/>
          </a:xfrm>
          <a:prstGeom prst="line">
            <a:avLst/>
          </a:prstGeom>
          <a:noFill/>
          <a:ln w="9525" algn="ctr">
            <a:solidFill>
              <a:schemeClr val="tx1"/>
            </a:solidFill>
            <a:round/>
            <a:headEnd/>
            <a:tailEnd/>
          </a:ln>
        </p:spPr>
      </p:cxnSp>
      <p:cxnSp>
        <p:nvCxnSpPr>
          <p:cNvPr id="23" name="直接连接符 28"/>
          <p:cNvCxnSpPr>
            <a:cxnSpLocks noChangeShapeType="1"/>
            <a:stCxn id="5" idx="0"/>
            <a:endCxn id="9" idx="2"/>
          </p:cNvCxnSpPr>
          <p:nvPr/>
        </p:nvCxnSpPr>
        <p:spPr bwMode="auto">
          <a:xfrm flipH="1" flipV="1">
            <a:off x="1953874" y="4491927"/>
            <a:ext cx="1073" cy="174031"/>
          </a:xfrm>
          <a:prstGeom prst="line">
            <a:avLst/>
          </a:prstGeom>
          <a:noFill/>
          <a:ln w="9525" algn="ctr">
            <a:solidFill>
              <a:srgbClr val="FF0000"/>
            </a:solidFill>
            <a:round/>
            <a:headEnd/>
            <a:tailEnd/>
          </a:ln>
        </p:spPr>
      </p:cxnSp>
      <p:cxnSp>
        <p:nvCxnSpPr>
          <p:cNvPr id="24" name="直接连接符 30"/>
          <p:cNvCxnSpPr>
            <a:cxnSpLocks noChangeShapeType="1"/>
            <a:stCxn id="9" idx="2"/>
            <a:endCxn id="6" idx="0"/>
          </p:cNvCxnSpPr>
          <p:nvPr/>
        </p:nvCxnSpPr>
        <p:spPr bwMode="auto">
          <a:xfrm>
            <a:off x="1953874" y="4491927"/>
            <a:ext cx="2098255" cy="174031"/>
          </a:xfrm>
          <a:prstGeom prst="line">
            <a:avLst/>
          </a:prstGeom>
          <a:noFill/>
          <a:ln w="9525" algn="ctr">
            <a:solidFill>
              <a:srgbClr val="FF0000"/>
            </a:solidFill>
            <a:round/>
            <a:headEnd/>
            <a:tailEnd/>
          </a:ln>
        </p:spPr>
      </p:cxnSp>
      <p:cxnSp>
        <p:nvCxnSpPr>
          <p:cNvPr id="25" name="直接连接符 32"/>
          <p:cNvCxnSpPr>
            <a:cxnSpLocks noChangeShapeType="1"/>
            <a:stCxn id="9" idx="0"/>
            <a:endCxn id="10" idx="2"/>
          </p:cNvCxnSpPr>
          <p:nvPr/>
        </p:nvCxnSpPr>
        <p:spPr bwMode="auto">
          <a:xfrm flipV="1">
            <a:off x="1953872" y="4033891"/>
            <a:ext cx="0" cy="174031"/>
          </a:xfrm>
          <a:prstGeom prst="line">
            <a:avLst/>
          </a:prstGeom>
          <a:noFill/>
          <a:ln w="9525" algn="ctr">
            <a:solidFill>
              <a:srgbClr val="FF0000"/>
            </a:solidFill>
            <a:round/>
            <a:headEnd/>
            <a:tailEnd/>
          </a:ln>
        </p:spPr>
      </p:cxnSp>
      <p:cxnSp>
        <p:nvCxnSpPr>
          <p:cNvPr id="26" name="直接连接符 34"/>
          <p:cNvCxnSpPr>
            <a:cxnSpLocks noChangeShapeType="1"/>
            <a:stCxn id="11" idx="3"/>
            <a:endCxn id="8" idx="1"/>
          </p:cNvCxnSpPr>
          <p:nvPr/>
        </p:nvCxnSpPr>
        <p:spPr bwMode="auto">
          <a:xfrm flipV="1">
            <a:off x="2397425" y="3142982"/>
            <a:ext cx="3338535" cy="40077"/>
          </a:xfrm>
          <a:prstGeom prst="line">
            <a:avLst/>
          </a:prstGeom>
          <a:noFill/>
          <a:ln w="9525" algn="ctr">
            <a:solidFill>
              <a:srgbClr val="FF0000"/>
            </a:solidFill>
            <a:round/>
            <a:headEnd/>
            <a:tailEnd/>
          </a:ln>
        </p:spPr>
      </p:cxnSp>
      <p:cxnSp>
        <p:nvCxnSpPr>
          <p:cNvPr id="27" name="直接连接符 36"/>
          <p:cNvCxnSpPr>
            <a:cxnSpLocks noChangeShapeType="1"/>
            <a:stCxn id="11" idx="3"/>
            <a:endCxn id="7" idx="1"/>
          </p:cNvCxnSpPr>
          <p:nvPr/>
        </p:nvCxnSpPr>
        <p:spPr bwMode="auto">
          <a:xfrm flipV="1">
            <a:off x="2397425" y="2894519"/>
            <a:ext cx="1209687" cy="288541"/>
          </a:xfrm>
          <a:prstGeom prst="line">
            <a:avLst/>
          </a:prstGeom>
          <a:noFill/>
          <a:ln w="9525" algn="ctr">
            <a:solidFill>
              <a:srgbClr val="FF0000"/>
            </a:solidFill>
            <a:round/>
            <a:headEnd/>
            <a:tailEnd/>
          </a:ln>
        </p:spPr>
      </p:cxnSp>
      <p:cxnSp>
        <p:nvCxnSpPr>
          <p:cNvPr id="28" name="直接连接符 38"/>
          <p:cNvCxnSpPr>
            <a:cxnSpLocks noChangeShapeType="1"/>
            <a:stCxn id="6" idx="0"/>
            <a:endCxn id="7" idx="2"/>
          </p:cNvCxnSpPr>
          <p:nvPr/>
        </p:nvCxnSpPr>
        <p:spPr bwMode="auto">
          <a:xfrm flipH="1" flipV="1">
            <a:off x="4050664" y="3036520"/>
            <a:ext cx="1465" cy="1629437"/>
          </a:xfrm>
          <a:prstGeom prst="line">
            <a:avLst/>
          </a:prstGeom>
          <a:noFill/>
          <a:ln w="9525" algn="ctr">
            <a:solidFill>
              <a:srgbClr val="0070C0"/>
            </a:solidFill>
            <a:round/>
            <a:headEnd/>
            <a:tailEnd/>
          </a:ln>
        </p:spPr>
      </p:cxnSp>
      <p:cxnSp>
        <p:nvCxnSpPr>
          <p:cNvPr id="29" name="直接连接符 39"/>
          <p:cNvCxnSpPr>
            <a:cxnSpLocks noChangeShapeType="1"/>
            <a:stCxn id="8" idx="0"/>
            <a:endCxn id="13" idx="2"/>
          </p:cNvCxnSpPr>
          <p:nvPr/>
        </p:nvCxnSpPr>
        <p:spPr bwMode="auto">
          <a:xfrm flipH="1" flipV="1">
            <a:off x="6106878" y="2454929"/>
            <a:ext cx="484" cy="586129"/>
          </a:xfrm>
          <a:prstGeom prst="line">
            <a:avLst/>
          </a:prstGeom>
          <a:noFill/>
          <a:ln w="9525" algn="ctr">
            <a:solidFill>
              <a:srgbClr val="0070C0"/>
            </a:solidFill>
            <a:round/>
            <a:headEnd/>
            <a:tailEnd/>
          </a:ln>
        </p:spPr>
      </p:cxnSp>
      <p:sp>
        <p:nvSpPr>
          <p:cNvPr id="30" name="矩形 29"/>
          <p:cNvSpPr/>
          <p:nvPr/>
        </p:nvSpPr>
        <p:spPr bwMode="auto">
          <a:xfrm>
            <a:off x="3581068" y="854861"/>
            <a:ext cx="1057529" cy="369981"/>
          </a:xfrm>
          <a:prstGeom prst="rect">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eaLnBrk="0" hangingPunct="0">
              <a:spcBef>
                <a:spcPct val="50000"/>
              </a:spcBef>
              <a:defRPr/>
            </a:pPr>
            <a:r>
              <a:rPr lang="zh-CN" altLang="en-US" sz="1600">
                <a:latin typeface="方正粗倩简体" panose="03000509000000000000" pitchFamily="65" charset="-122"/>
                <a:ea typeface="方正粗倩简体" panose="03000509000000000000" pitchFamily="65" charset="-122"/>
              </a:rPr>
              <a:t>应用</a:t>
            </a:r>
            <a:endParaRPr lang="zh-CN" altLang="en-US" sz="1600" dirty="0">
              <a:latin typeface="方正粗倩简体" panose="03000509000000000000" pitchFamily="65" charset="-122"/>
              <a:ea typeface="方正粗倩简体" panose="03000509000000000000" pitchFamily="65" charset="-122"/>
            </a:endParaRPr>
          </a:p>
        </p:txBody>
      </p:sp>
      <p:sp>
        <p:nvSpPr>
          <p:cNvPr id="32" name="矩形 31"/>
          <p:cNvSpPr/>
          <p:nvPr/>
        </p:nvSpPr>
        <p:spPr bwMode="auto">
          <a:xfrm>
            <a:off x="2134051" y="6298141"/>
            <a:ext cx="827895" cy="299212"/>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eaLnBrk="0" hangingPunct="0">
              <a:spcBef>
                <a:spcPct val="50000"/>
              </a:spcBef>
              <a:defRPr/>
            </a:pPr>
            <a:r>
              <a:rPr lang="zh-CN" altLang="en-US" sz="1400" dirty="0">
                <a:latin typeface="方正粗倩简体" panose="03000509000000000000" pitchFamily="65" charset="-122"/>
                <a:ea typeface="方正粗倩简体" panose="03000509000000000000" pitchFamily="65" charset="-122"/>
              </a:rPr>
              <a:t>终端</a:t>
            </a:r>
          </a:p>
        </p:txBody>
      </p:sp>
      <p:sp>
        <p:nvSpPr>
          <p:cNvPr id="33" name="矩形 32"/>
          <p:cNvSpPr/>
          <p:nvPr/>
        </p:nvSpPr>
        <p:spPr bwMode="auto">
          <a:xfrm>
            <a:off x="3203882" y="6309321"/>
            <a:ext cx="754372" cy="284489"/>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eaLnBrk="0" hangingPunct="0">
              <a:spcBef>
                <a:spcPct val="50000"/>
              </a:spcBef>
              <a:defRPr/>
            </a:pPr>
            <a:r>
              <a:rPr lang="zh-CN" altLang="en-US" sz="1400" dirty="0">
                <a:latin typeface="方正粗倩简体" panose="03000509000000000000" pitchFamily="65" charset="-122"/>
                <a:ea typeface="方正粗倩简体" panose="03000509000000000000" pitchFamily="65" charset="-122"/>
              </a:rPr>
              <a:t>终端</a:t>
            </a:r>
          </a:p>
        </p:txBody>
      </p:sp>
      <p:cxnSp>
        <p:nvCxnSpPr>
          <p:cNvPr id="34" name="直接连接符 46"/>
          <p:cNvCxnSpPr>
            <a:cxnSpLocks noChangeShapeType="1"/>
            <a:stCxn id="10" idx="0"/>
            <a:endCxn id="11" idx="2"/>
          </p:cNvCxnSpPr>
          <p:nvPr/>
        </p:nvCxnSpPr>
        <p:spPr bwMode="auto">
          <a:xfrm flipV="1">
            <a:off x="1953872" y="3325061"/>
            <a:ext cx="0" cy="424824"/>
          </a:xfrm>
          <a:prstGeom prst="line">
            <a:avLst/>
          </a:prstGeom>
          <a:noFill/>
          <a:ln w="9525" algn="ctr">
            <a:solidFill>
              <a:srgbClr val="FF0000"/>
            </a:solidFill>
            <a:round/>
            <a:headEnd/>
            <a:tailEnd/>
          </a:ln>
        </p:spPr>
      </p:cxnSp>
      <p:cxnSp>
        <p:nvCxnSpPr>
          <p:cNvPr id="35" name="直接连接符 49"/>
          <p:cNvCxnSpPr>
            <a:cxnSpLocks noChangeShapeType="1"/>
          </p:cNvCxnSpPr>
          <p:nvPr/>
        </p:nvCxnSpPr>
        <p:spPr bwMode="auto">
          <a:xfrm>
            <a:off x="4927854" y="5005857"/>
            <a:ext cx="806457" cy="0"/>
          </a:xfrm>
          <a:prstGeom prst="line">
            <a:avLst/>
          </a:prstGeom>
          <a:noFill/>
          <a:ln w="9525" algn="ctr">
            <a:solidFill>
              <a:srgbClr val="FF0000"/>
            </a:solidFill>
            <a:round/>
            <a:headEnd/>
            <a:tailEnd/>
          </a:ln>
        </p:spPr>
      </p:cxnSp>
      <p:sp>
        <p:nvSpPr>
          <p:cNvPr id="36" name="TextBox 52"/>
          <p:cNvSpPr txBox="1">
            <a:spLocks noChangeArrowheads="1"/>
          </p:cNvSpPr>
          <p:nvPr/>
        </p:nvSpPr>
        <p:spPr bwMode="auto">
          <a:xfrm>
            <a:off x="5895600" y="4835454"/>
            <a:ext cx="967749" cy="318100"/>
          </a:xfrm>
          <a:prstGeom prst="rect">
            <a:avLst/>
          </a:prstGeom>
          <a:noFill/>
          <a:ln w="9525">
            <a:noFill/>
            <a:miter lim="800000"/>
            <a:headEnd/>
            <a:tailEnd/>
          </a:ln>
        </p:spPr>
        <p:txBody>
          <a:bodyPr>
            <a:spAutoFit/>
          </a:bodyPr>
          <a:lstStyle/>
          <a:p>
            <a:r>
              <a:rPr lang="zh-CN" altLang="en-US" sz="1467">
                <a:latin typeface="方正粗倩简体" panose="03000509000000000000" pitchFamily="65" charset="-122"/>
                <a:ea typeface="方正粗倩简体" panose="03000509000000000000" pitchFamily="65" charset="-122"/>
              </a:rPr>
              <a:t>信令网</a:t>
            </a:r>
          </a:p>
        </p:txBody>
      </p:sp>
      <p:cxnSp>
        <p:nvCxnSpPr>
          <p:cNvPr id="37" name="直接连接符 53"/>
          <p:cNvCxnSpPr>
            <a:cxnSpLocks noChangeShapeType="1"/>
          </p:cNvCxnSpPr>
          <p:nvPr/>
        </p:nvCxnSpPr>
        <p:spPr bwMode="auto">
          <a:xfrm>
            <a:off x="4944208" y="5282965"/>
            <a:ext cx="806457" cy="0"/>
          </a:xfrm>
          <a:prstGeom prst="line">
            <a:avLst/>
          </a:prstGeom>
          <a:noFill/>
          <a:ln w="9525" algn="ctr">
            <a:solidFill>
              <a:srgbClr val="0070C0"/>
            </a:solidFill>
            <a:round/>
            <a:headEnd/>
            <a:tailEnd/>
          </a:ln>
        </p:spPr>
      </p:cxnSp>
      <p:sp>
        <p:nvSpPr>
          <p:cNvPr id="38" name="TextBox 54"/>
          <p:cNvSpPr txBox="1">
            <a:spLocks noChangeArrowheads="1"/>
          </p:cNvSpPr>
          <p:nvPr/>
        </p:nvSpPr>
        <p:spPr bwMode="auto">
          <a:xfrm>
            <a:off x="5911955" y="5151692"/>
            <a:ext cx="887103" cy="318100"/>
          </a:xfrm>
          <a:prstGeom prst="rect">
            <a:avLst/>
          </a:prstGeom>
          <a:noFill/>
          <a:ln w="9525">
            <a:noFill/>
            <a:miter lim="800000"/>
            <a:headEnd/>
            <a:tailEnd/>
          </a:ln>
        </p:spPr>
        <p:txBody>
          <a:bodyPr>
            <a:spAutoFit/>
          </a:bodyPr>
          <a:lstStyle/>
          <a:p>
            <a:r>
              <a:rPr lang="en-US" altLang="zh-CN" sz="1467">
                <a:latin typeface="方正粗倩简体" panose="03000509000000000000" pitchFamily="65" charset="-122"/>
                <a:ea typeface="方正粗倩简体" panose="03000509000000000000" pitchFamily="65" charset="-122"/>
              </a:rPr>
              <a:t>IP</a:t>
            </a:r>
            <a:r>
              <a:rPr lang="zh-CN" altLang="en-US" sz="1467">
                <a:latin typeface="方正粗倩简体" panose="03000509000000000000" pitchFamily="65" charset="-122"/>
                <a:ea typeface="方正粗倩简体" panose="03000509000000000000" pitchFamily="65" charset="-122"/>
              </a:rPr>
              <a:t>网</a:t>
            </a:r>
          </a:p>
        </p:txBody>
      </p:sp>
      <p:cxnSp>
        <p:nvCxnSpPr>
          <p:cNvPr id="39" name="直接连接符 55"/>
          <p:cNvCxnSpPr>
            <a:cxnSpLocks noChangeShapeType="1"/>
            <a:stCxn id="13" idx="3"/>
            <a:endCxn id="14" idx="1"/>
          </p:cNvCxnSpPr>
          <p:nvPr/>
        </p:nvCxnSpPr>
        <p:spPr bwMode="auto">
          <a:xfrm flipV="1">
            <a:off x="6747680" y="2109800"/>
            <a:ext cx="689476" cy="301550"/>
          </a:xfrm>
          <a:prstGeom prst="line">
            <a:avLst/>
          </a:prstGeom>
          <a:noFill/>
          <a:ln w="38100" algn="ctr">
            <a:solidFill>
              <a:srgbClr val="1B587C"/>
            </a:solidFill>
            <a:round/>
            <a:headEnd/>
            <a:tailEnd/>
          </a:ln>
        </p:spPr>
      </p:cxnSp>
      <p:cxnSp>
        <p:nvCxnSpPr>
          <p:cNvPr id="40" name="直接连接符 58"/>
          <p:cNvCxnSpPr>
            <a:cxnSpLocks noChangeShapeType="1"/>
            <a:stCxn id="12" idx="2"/>
            <a:endCxn id="7" idx="1"/>
          </p:cNvCxnSpPr>
          <p:nvPr/>
        </p:nvCxnSpPr>
        <p:spPr bwMode="auto">
          <a:xfrm>
            <a:off x="3373295" y="2196464"/>
            <a:ext cx="233816" cy="698055"/>
          </a:xfrm>
          <a:prstGeom prst="line">
            <a:avLst/>
          </a:prstGeom>
          <a:noFill/>
          <a:ln w="9525" algn="ctr">
            <a:solidFill>
              <a:srgbClr val="FF0000"/>
            </a:solidFill>
            <a:round/>
            <a:headEnd/>
            <a:tailEnd/>
          </a:ln>
        </p:spPr>
      </p:cxnSp>
      <p:cxnSp>
        <p:nvCxnSpPr>
          <p:cNvPr id="41" name="直接连接符 61"/>
          <p:cNvCxnSpPr>
            <a:cxnSpLocks noChangeShapeType="1"/>
          </p:cNvCxnSpPr>
          <p:nvPr/>
        </p:nvCxnSpPr>
        <p:spPr bwMode="auto">
          <a:xfrm>
            <a:off x="3359544" y="2210319"/>
            <a:ext cx="2698839" cy="771359"/>
          </a:xfrm>
          <a:prstGeom prst="line">
            <a:avLst/>
          </a:prstGeom>
          <a:noFill/>
          <a:ln w="9525" algn="ctr">
            <a:solidFill>
              <a:srgbClr val="FF0000"/>
            </a:solidFill>
            <a:round/>
            <a:headEnd/>
            <a:tailEnd/>
          </a:ln>
        </p:spPr>
      </p:cxnSp>
      <p:cxnSp>
        <p:nvCxnSpPr>
          <p:cNvPr id="42" name="直接连接符 64"/>
          <p:cNvCxnSpPr>
            <a:cxnSpLocks noChangeShapeType="1"/>
            <a:stCxn id="15" idx="0"/>
            <a:endCxn id="12" idx="3"/>
          </p:cNvCxnSpPr>
          <p:nvPr/>
        </p:nvCxnSpPr>
        <p:spPr bwMode="auto">
          <a:xfrm flipH="1" flipV="1">
            <a:off x="3816847" y="2054462"/>
            <a:ext cx="4172287" cy="1389382"/>
          </a:xfrm>
          <a:prstGeom prst="line">
            <a:avLst/>
          </a:prstGeom>
          <a:noFill/>
          <a:ln w="9525" algn="ctr">
            <a:solidFill>
              <a:srgbClr val="0070C0"/>
            </a:solidFill>
            <a:round/>
            <a:headEnd/>
            <a:tailEnd/>
          </a:ln>
        </p:spPr>
      </p:cxnSp>
      <p:cxnSp>
        <p:nvCxnSpPr>
          <p:cNvPr id="43" name="直接连接符 67"/>
          <p:cNvCxnSpPr>
            <a:cxnSpLocks noChangeShapeType="1"/>
            <a:stCxn id="11" idx="3"/>
          </p:cNvCxnSpPr>
          <p:nvPr/>
        </p:nvCxnSpPr>
        <p:spPr bwMode="auto">
          <a:xfrm flipV="1">
            <a:off x="2397425" y="2228579"/>
            <a:ext cx="938362" cy="954480"/>
          </a:xfrm>
          <a:prstGeom prst="line">
            <a:avLst/>
          </a:prstGeom>
          <a:noFill/>
          <a:ln w="9525" algn="ctr">
            <a:solidFill>
              <a:srgbClr val="FF0000"/>
            </a:solidFill>
            <a:round/>
            <a:headEnd/>
            <a:tailEnd/>
          </a:ln>
        </p:spPr>
      </p:cxnSp>
      <p:cxnSp>
        <p:nvCxnSpPr>
          <p:cNvPr id="44" name="直接连接符 72"/>
          <p:cNvCxnSpPr>
            <a:cxnSpLocks noChangeShapeType="1"/>
            <a:stCxn id="30" idx="2"/>
            <a:endCxn id="13" idx="0"/>
          </p:cNvCxnSpPr>
          <p:nvPr/>
        </p:nvCxnSpPr>
        <p:spPr bwMode="auto">
          <a:xfrm>
            <a:off x="4109833" y="1224842"/>
            <a:ext cx="2028497" cy="1039742"/>
          </a:xfrm>
          <a:prstGeom prst="line">
            <a:avLst/>
          </a:prstGeom>
          <a:noFill/>
          <a:ln w="9525" algn="ctr">
            <a:solidFill>
              <a:srgbClr val="0070C0"/>
            </a:solidFill>
            <a:round/>
            <a:headEnd/>
            <a:tailEnd/>
          </a:ln>
        </p:spPr>
      </p:cxnSp>
      <p:cxnSp>
        <p:nvCxnSpPr>
          <p:cNvPr id="46" name="直接连接符 78"/>
          <p:cNvCxnSpPr>
            <a:cxnSpLocks noChangeShapeType="1"/>
            <a:stCxn id="7" idx="0"/>
            <a:endCxn id="30" idx="2"/>
          </p:cNvCxnSpPr>
          <p:nvPr/>
        </p:nvCxnSpPr>
        <p:spPr bwMode="auto">
          <a:xfrm flipV="1">
            <a:off x="4050663" y="1224842"/>
            <a:ext cx="59170" cy="1527674"/>
          </a:xfrm>
          <a:prstGeom prst="line">
            <a:avLst/>
          </a:prstGeom>
          <a:noFill/>
          <a:ln w="9525" algn="ctr">
            <a:solidFill>
              <a:srgbClr val="0070C0"/>
            </a:solidFill>
            <a:round/>
            <a:headEnd/>
            <a:tailEnd/>
          </a:ln>
        </p:spPr>
      </p:cxnSp>
      <p:sp>
        <p:nvSpPr>
          <p:cNvPr id="48" name="TextBox 84"/>
          <p:cNvSpPr txBox="1">
            <a:spLocks noChangeArrowheads="1"/>
          </p:cNvSpPr>
          <p:nvPr/>
        </p:nvSpPr>
        <p:spPr bwMode="auto">
          <a:xfrm rot="1457795">
            <a:off x="5202716" y="1720418"/>
            <a:ext cx="645165" cy="318100"/>
          </a:xfrm>
          <a:prstGeom prst="rect">
            <a:avLst/>
          </a:prstGeom>
          <a:noFill/>
          <a:ln w="9525">
            <a:noFill/>
            <a:miter lim="800000"/>
            <a:headEnd/>
            <a:tailEnd/>
          </a:ln>
        </p:spPr>
        <p:txBody>
          <a:bodyPr>
            <a:spAutoFit/>
          </a:bodyPr>
          <a:lstStyle/>
          <a:p>
            <a:pPr algn="ctr"/>
            <a:r>
              <a:rPr lang="zh-CN" altLang="en-US" sz="1467">
                <a:latin typeface="方正粗倩简体" panose="03000509000000000000" pitchFamily="65" charset="-122"/>
                <a:ea typeface="方正粗倩简体" panose="03000509000000000000" pitchFamily="65" charset="-122"/>
              </a:rPr>
              <a:t>短信</a:t>
            </a:r>
          </a:p>
        </p:txBody>
      </p:sp>
      <p:sp>
        <p:nvSpPr>
          <p:cNvPr id="49" name="TextBox 85"/>
          <p:cNvSpPr txBox="1">
            <a:spLocks noChangeArrowheads="1"/>
          </p:cNvSpPr>
          <p:nvPr/>
        </p:nvSpPr>
        <p:spPr bwMode="auto">
          <a:xfrm rot="5400000">
            <a:off x="3816299" y="1694421"/>
            <a:ext cx="737374" cy="318100"/>
          </a:xfrm>
          <a:prstGeom prst="rect">
            <a:avLst/>
          </a:prstGeom>
          <a:noFill/>
          <a:ln w="9525">
            <a:noFill/>
            <a:miter lim="800000"/>
            <a:headEnd/>
            <a:tailEnd/>
          </a:ln>
        </p:spPr>
        <p:txBody>
          <a:bodyPr wrap="square">
            <a:spAutoFit/>
          </a:bodyPr>
          <a:lstStyle/>
          <a:p>
            <a:pPr algn="ctr"/>
            <a:r>
              <a:rPr lang="en-US" altLang="zh-CN" sz="1467" dirty="0">
                <a:latin typeface="方正粗倩简体" panose="03000509000000000000" pitchFamily="65" charset="-122"/>
                <a:ea typeface="方正粗倩简体" panose="03000509000000000000" pitchFamily="65" charset="-122"/>
              </a:rPr>
              <a:t>GPRS</a:t>
            </a:r>
            <a:endParaRPr lang="zh-CN" altLang="en-US" sz="1467" dirty="0">
              <a:latin typeface="方正粗倩简体" panose="03000509000000000000" pitchFamily="65" charset="-122"/>
              <a:ea typeface="方正粗倩简体" panose="03000509000000000000" pitchFamily="65" charset="-122"/>
            </a:endParaRPr>
          </a:p>
        </p:txBody>
      </p:sp>
      <p:cxnSp>
        <p:nvCxnSpPr>
          <p:cNvPr id="50" name="直接连接符 86"/>
          <p:cNvCxnSpPr>
            <a:cxnSpLocks noChangeShapeType="1"/>
            <a:stCxn id="7" idx="0"/>
          </p:cNvCxnSpPr>
          <p:nvPr/>
        </p:nvCxnSpPr>
        <p:spPr bwMode="auto">
          <a:xfrm flipV="1">
            <a:off x="4050663" y="2461696"/>
            <a:ext cx="1440984" cy="290820"/>
          </a:xfrm>
          <a:prstGeom prst="line">
            <a:avLst/>
          </a:prstGeom>
          <a:noFill/>
          <a:ln w="9525" algn="ctr">
            <a:solidFill>
              <a:srgbClr val="0070C0"/>
            </a:solidFill>
            <a:round/>
            <a:headEnd/>
            <a:tailEnd/>
          </a:ln>
        </p:spPr>
      </p:cxnSp>
      <p:cxnSp>
        <p:nvCxnSpPr>
          <p:cNvPr id="51" name="直接连接符 88"/>
          <p:cNvCxnSpPr>
            <a:cxnSpLocks noChangeShapeType="1"/>
            <a:stCxn id="15" idx="0"/>
            <a:endCxn id="13" idx="3"/>
          </p:cNvCxnSpPr>
          <p:nvPr/>
        </p:nvCxnSpPr>
        <p:spPr bwMode="auto">
          <a:xfrm flipH="1" flipV="1">
            <a:off x="6747680" y="2411350"/>
            <a:ext cx="1241454" cy="1032494"/>
          </a:xfrm>
          <a:prstGeom prst="line">
            <a:avLst/>
          </a:prstGeom>
          <a:noFill/>
          <a:ln w="9525" algn="ctr">
            <a:solidFill>
              <a:srgbClr val="0070C0"/>
            </a:solidFill>
            <a:round/>
            <a:headEnd/>
            <a:tailEnd/>
          </a:ln>
        </p:spPr>
      </p:cxnSp>
      <p:cxnSp>
        <p:nvCxnSpPr>
          <p:cNvPr id="52" name="直接连接符 92"/>
          <p:cNvCxnSpPr>
            <a:cxnSpLocks noChangeShapeType="1"/>
            <a:stCxn id="15" idx="0"/>
            <a:endCxn id="14" idx="2"/>
          </p:cNvCxnSpPr>
          <p:nvPr/>
        </p:nvCxnSpPr>
        <p:spPr bwMode="auto">
          <a:xfrm flipV="1">
            <a:off x="7989134" y="2527220"/>
            <a:ext cx="17051" cy="916624"/>
          </a:xfrm>
          <a:prstGeom prst="line">
            <a:avLst/>
          </a:prstGeom>
          <a:noFill/>
          <a:ln w="9525" algn="ctr">
            <a:solidFill>
              <a:srgbClr val="0070C0"/>
            </a:solidFill>
            <a:round/>
            <a:headEnd/>
            <a:tailEnd/>
          </a:ln>
        </p:spPr>
      </p:cxnSp>
      <p:cxnSp>
        <p:nvCxnSpPr>
          <p:cNvPr id="53" name="直接连接符 95"/>
          <p:cNvCxnSpPr>
            <a:cxnSpLocks noChangeShapeType="1"/>
            <a:stCxn id="15" idx="2"/>
          </p:cNvCxnSpPr>
          <p:nvPr/>
        </p:nvCxnSpPr>
        <p:spPr bwMode="auto">
          <a:xfrm>
            <a:off x="7989134" y="3727849"/>
            <a:ext cx="12414" cy="584963"/>
          </a:xfrm>
          <a:prstGeom prst="line">
            <a:avLst/>
          </a:prstGeom>
          <a:noFill/>
          <a:ln w="9525" algn="ctr">
            <a:solidFill>
              <a:srgbClr val="0070C0"/>
            </a:solidFill>
            <a:round/>
            <a:headEnd/>
            <a:tailEnd/>
          </a:ln>
        </p:spPr>
      </p:cxnSp>
      <p:cxnSp>
        <p:nvCxnSpPr>
          <p:cNvPr id="54" name="直接连接符 98"/>
          <p:cNvCxnSpPr>
            <a:cxnSpLocks noChangeShapeType="1"/>
            <a:stCxn id="18" idx="1"/>
            <a:endCxn id="15" idx="0"/>
          </p:cNvCxnSpPr>
          <p:nvPr/>
        </p:nvCxnSpPr>
        <p:spPr bwMode="auto">
          <a:xfrm flipH="1">
            <a:off x="7989134" y="2917426"/>
            <a:ext cx="895582" cy="526418"/>
          </a:xfrm>
          <a:prstGeom prst="line">
            <a:avLst/>
          </a:prstGeom>
          <a:noFill/>
          <a:ln w="9525" algn="ctr">
            <a:solidFill>
              <a:srgbClr val="0070C0"/>
            </a:solidFill>
            <a:round/>
            <a:headEnd/>
            <a:tailEnd/>
          </a:ln>
        </p:spPr>
      </p:cxnSp>
      <p:cxnSp>
        <p:nvCxnSpPr>
          <p:cNvPr id="55" name="直接连接符 101"/>
          <p:cNvCxnSpPr>
            <a:cxnSpLocks noChangeShapeType="1"/>
            <a:stCxn id="19" idx="2"/>
            <a:endCxn id="18" idx="0"/>
          </p:cNvCxnSpPr>
          <p:nvPr/>
        </p:nvCxnSpPr>
        <p:spPr bwMode="auto">
          <a:xfrm flipH="1">
            <a:off x="9453744" y="2088720"/>
            <a:ext cx="22280" cy="685568"/>
          </a:xfrm>
          <a:prstGeom prst="line">
            <a:avLst/>
          </a:prstGeom>
          <a:noFill/>
          <a:ln w="9525" algn="ctr">
            <a:solidFill>
              <a:srgbClr val="0070C0"/>
            </a:solidFill>
            <a:round/>
            <a:headEnd/>
            <a:tailEnd/>
          </a:ln>
        </p:spPr>
      </p:cxnSp>
      <p:cxnSp>
        <p:nvCxnSpPr>
          <p:cNvPr id="56" name="直接连接符 104"/>
          <p:cNvCxnSpPr>
            <a:cxnSpLocks noChangeShapeType="1"/>
            <a:stCxn id="18" idx="0"/>
            <a:endCxn id="17" idx="2"/>
          </p:cNvCxnSpPr>
          <p:nvPr/>
        </p:nvCxnSpPr>
        <p:spPr bwMode="auto">
          <a:xfrm flipV="1">
            <a:off x="9453744" y="2078088"/>
            <a:ext cx="1472435" cy="696201"/>
          </a:xfrm>
          <a:prstGeom prst="line">
            <a:avLst/>
          </a:prstGeom>
          <a:noFill/>
          <a:ln w="9525" algn="ctr">
            <a:solidFill>
              <a:srgbClr val="0070C0"/>
            </a:solidFill>
            <a:round/>
            <a:headEnd/>
            <a:tailEnd/>
          </a:ln>
        </p:spPr>
      </p:cxnSp>
      <p:sp>
        <p:nvSpPr>
          <p:cNvPr id="57" name="矩形 56"/>
          <p:cNvSpPr/>
          <p:nvPr/>
        </p:nvSpPr>
        <p:spPr bwMode="auto">
          <a:xfrm>
            <a:off x="1349033" y="3461346"/>
            <a:ext cx="3416241" cy="2459679"/>
          </a:xfrm>
          <a:prstGeom prst="rect">
            <a:avLst/>
          </a:prstGeom>
          <a:noFill/>
          <a:ln w="12700" cap="flat" cmpd="sng" algn="ctr">
            <a:solidFill>
              <a:schemeClr val="bg2">
                <a:lumMod val="75000"/>
              </a:schemeClr>
            </a:solidFill>
            <a:prstDash val="dash"/>
            <a:round/>
            <a:headEnd type="none" w="med" len="med"/>
            <a:tailEnd type="none" w="med" len="med"/>
          </a:ln>
          <a:effectLst/>
        </p:spPr>
        <p:txBody>
          <a:bodyPr/>
          <a:lstStyle/>
          <a:p>
            <a:pPr eaLnBrk="0" hangingPunct="0">
              <a:spcBef>
                <a:spcPct val="50000"/>
              </a:spcBef>
              <a:defRPr/>
            </a:pPr>
            <a:endParaRPr lang="zh-CN" altLang="en-US" sz="1867">
              <a:latin typeface="方正粗倩简体" panose="03000509000000000000" pitchFamily="65" charset="-122"/>
              <a:ea typeface="方正粗倩简体" panose="03000509000000000000" pitchFamily="65" charset="-122"/>
            </a:endParaRPr>
          </a:p>
        </p:txBody>
      </p:sp>
      <p:sp>
        <p:nvSpPr>
          <p:cNvPr id="58" name="TextBox 108"/>
          <p:cNvSpPr txBox="1">
            <a:spLocks noChangeArrowheads="1"/>
          </p:cNvSpPr>
          <p:nvPr/>
        </p:nvSpPr>
        <p:spPr bwMode="auto">
          <a:xfrm>
            <a:off x="2489161" y="3518598"/>
            <a:ext cx="1451623" cy="318100"/>
          </a:xfrm>
          <a:prstGeom prst="rect">
            <a:avLst/>
          </a:prstGeom>
          <a:noFill/>
          <a:ln w="9525">
            <a:noFill/>
            <a:miter lim="800000"/>
            <a:headEnd/>
            <a:tailEnd/>
          </a:ln>
        </p:spPr>
        <p:txBody>
          <a:bodyPr>
            <a:spAutoFit/>
          </a:bodyPr>
          <a:lstStyle/>
          <a:p>
            <a:pPr algn="ctr"/>
            <a:r>
              <a:rPr lang="zh-CN" altLang="en-US" sz="1467">
                <a:latin typeface="方正粗倩简体" panose="03000509000000000000" pitchFamily="65" charset="-122"/>
                <a:ea typeface="方正粗倩简体" panose="03000509000000000000" pitchFamily="65" charset="-122"/>
              </a:rPr>
              <a:t>省通信网</a:t>
            </a:r>
          </a:p>
        </p:txBody>
      </p:sp>
      <p:sp>
        <p:nvSpPr>
          <p:cNvPr id="60" name="TextBox 110"/>
          <p:cNvSpPr txBox="1">
            <a:spLocks noChangeArrowheads="1"/>
          </p:cNvSpPr>
          <p:nvPr/>
        </p:nvSpPr>
        <p:spPr bwMode="auto">
          <a:xfrm>
            <a:off x="2639363" y="1626475"/>
            <a:ext cx="1451623" cy="318100"/>
          </a:xfrm>
          <a:prstGeom prst="rect">
            <a:avLst/>
          </a:prstGeom>
          <a:noFill/>
          <a:ln w="9525">
            <a:noFill/>
            <a:miter lim="800000"/>
            <a:headEnd/>
            <a:tailEnd/>
          </a:ln>
        </p:spPr>
        <p:txBody>
          <a:bodyPr>
            <a:spAutoFit/>
          </a:bodyPr>
          <a:lstStyle/>
          <a:p>
            <a:pPr algn="ctr"/>
            <a:r>
              <a:rPr lang="zh-CN" altLang="en-US" sz="1467">
                <a:latin typeface="方正粗倩简体" panose="03000509000000000000" pitchFamily="65" charset="-122"/>
                <a:ea typeface="方正粗倩简体" panose="03000509000000000000" pitchFamily="65" charset="-122"/>
              </a:rPr>
              <a:t>专网通信网</a:t>
            </a:r>
          </a:p>
        </p:txBody>
      </p:sp>
      <p:sp>
        <p:nvSpPr>
          <p:cNvPr id="62" name="TextBox 112"/>
          <p:cNvSpPr txBox="1">
            <a:spLocks noChangeArrowheads="1"/>
          </p:cNvSpPr>
          <p:nvPr/>
        </p:nvSpPr>
        <p:spPr bwMode="auto">
          <a:xfrm>
            <a:off x="7125401" y="6196823"/>
            <a:ext cx="2395353" cy="369332"/>
          </a:xfrm>
          <a:prstGeom prst="rect">
            <a:avLst/>
          </a:prstGeom>
          <a:noFill/>
          <a:ln w="9525">
            <a:noFill/>
            <a:miter lim="800000"/>
            <a:headEnd/>
            <a:tailEnd/>
          </a:ln>
        </p:spPr>
        <p:txBody>
          <a:bodyPr wrap="square">
            <a:spAutoFit/>
          </a:bodyPr>
          <a:lstStyle/>
          <a:p>
            <a:r>
              <a:rPr lang="en-US" altLang="zh-CN" dirty="0">
                <a:latin typeface="方正粗倩简体" panose="03000509000000000000" pitchFamily="65" charset="-122"/>
                <a:ea typeface="方正粗倩简体" panose="03000509000000000000" pitchFamily="65" charset="-122"/>
              </a:rPr>
              <a:t> </a:t>
            </a:r>
            <a:r>
              <a:rPr lang="zh-CN" altLang="en-US" dirty="0">
                <a:latin typeface="方正粗倩简体" panose="03000509000000000000" pitchFamily="65" charset="-122"/>
                <a:ea typeface="方正粗倩简体" panose="03000509000000000000" pitchFamily="65" charset="-122"/>
              </a:rPr>
              <a:t>管理服务侧</a:t>
            </a:r>
          </a:p>
        </p:txBody>
      </p:sp>
      <p:sp>
        <p:nvSpPr>
          <p:cNvPr id="63" name="TextBox 118"/>
          <p:cNvSpPr txBox="1">
            <a:spLocks noChangeArrowheads="1"/>
          </p:cNvSpPr>
          <p:nvPr/>
        </p:nvSpPr>
        <p:spPr bwMode="auto">
          <a:xfrm>
            <a:off x="1268385" y="2756926"/>
            <a:ext cx="1451623" cy="318100"/>
          </a:xfrm>
          <a:prstGeom prst="rect">
            <a:avLst/>
          </a:prstGeom>
          <a:noFill/>
          <a:ln w="9525">
            <a:noFill/>
            <a:miter lim="800000"/>
            <a:headEnd/>
            <a:tailEnd/>
          </a:ln>
        </p:spPr>
        <p:txBody>
          <a:bodyPr>
            <a:spAutoFit/>
          </a:bodyPr>
          <a:lstStyle/>
          <a:p>
            <a:pPr algn="ctr"/>
            <a:r>
              <a:rPr lang="zh-CN" altLang="en-US" sz="1467" dirty="0">
                <a:latin typeface="方正粗倩简体" panose="03000509000000000000" pitchFamily="65" charset="-122"/>
                <a:ea typeface="方正粗倩简体" panose="03000509000000000000" pitchFamily="65" charset="-122"/>
              </a:rPr>
              <a:t>汇接</a:t>
            </a:r>
          </a:p>
        </p:txBody>
      </p:sp>
      <p:cxnSp>
        <p:nvCxnSpPr>
          <p:cNvPr id="64" name="直接连接符 119"/>
          <p:cNvCxnSpPr>
            <a:cxnSpLocks noChangeShapeType="1"/>
            <a:stCxn id="18" idx="2"/>
            <a:endCxn id="16" idx="3"/>
          </p:cNvCxnSpPr>
          <p:nvPr/>
        </p:nvCxnSpPr>
        <p:spPr bwMode="auto">
          <a:xfrm flipH="1">
            <a:off x="8599219" y="3060562"/>
            <a:ext cx="854525" cy="1374531"/>
          </a:xfrm>
          <a:prstGeom prst="line">
            <a:avLst/>
          </a:prstGeom>
          <a:noFill/>
          <a:ln w="9525" algn="ctr">
            <a:solidFill>
              <a:srgbClr val="0070C0"/>
            </a:solidFill>
            <a:round/>
            <a:headEnd/>
            <a:tailEnd/>
          </a:ln>
        </p:spPr>
      </p:cxnSp>
      <p:sp>
        <p:nvSpPr>
          <p:cNvPr id="66" name="TextBox 112"/>
          <p:cNvSpPr txBox="1">
            <a:spLocks noChangeArrowheads="1"/>
          </p:cNvSpPr>
          <p:nvPr/>
        </p:nvSpPr>
        <p:spPr bwMode="auto">
          <a:xfrm>
            <a:off x="5720558" y="6221124"/>
            <a:ext cx="1660707" cy="369332"/>
          </a:xfrm>
          <a:prstGeom prst="rect">
            <a:avLst/>
          </a:prstGeom>
          <a:noFill/>
          <a:ln w="9525">
            <a:noFill/>
            <a:miter lim="800000"/>
            <a:headEnd/>
            <a:tailEnd/>
          </a:ln>
        </p:spPr>
        <p:txBody>
          <a:bodyPr wrap="square">
            <a:spAutoFit/>
          </a:bodyPr>
          <a:lstStyle/>
          <a:p>
            <a:r>
              <a:rPr lang="zh-CN" altLang="en-US" dirty="0">
                <a:latin typeface="方正粗倩简体" panose="03000509000000000000" pitchFamily="65" charset="-122"/>
                <a:ea typeface="方正粗倩简体" panose="03000509000000000000" pitchFamily="65" charset="-122"/>
              </a:rPr>
              <a:t>承载服务侧</a:t>
            </a:r>
          </a:p>
        </p:txBody>
      </p:sp>
      <p:cxnSp>
        <p:nvCxnSpPr>
          <p:cNvPr id="67" name="直接连接符 55"/>
          <p:cNvCxnSpPr>
            <a:cxnSpLocks noChangeShapeType="1"/>
            <a:endCxn id="14" idx="1"/>
          </p:cNvCxnSpPr>
          <p:nvPr/>
        </p:nvCxnSpPr>
        <p:spPr bwMode="auto">
          <a:xfrm>
            <a:off x="3856099" y="2081887"/>
            <a:ext cx="3581057" cy="27913"/>
          </a:xfrm>
          <a:prstGeom prst="line">
            <a:avLst/>
          </a:prstGeom>
          <a:noFill/>
          <a:ln w="38100" algn="ctr">
            <a:solidFill>
              <a:srgbClr val="0070C0"/>
            </a:solidFill>
            <a:round/>
            <a:headEnd/>
            <a:tailEnd/>
          </a:ln>
        </p:spPr>
      </p:cxnSp>
      <p:cxnSp>
        <p:nvCxnSpPr>
          <p:cNvPr id="68" name="直接连接符 38"/>
          <p:cNvCxnSpPr>
            <a:cxnSpLocks noChangeShapeType="1"/>
            <a:stCxn id="15" idx="1"/>
            <a:endCxn id="7" idx="2"/>
          </p:cNvCxnSpPr>
          <p:nvPr/>
        </p:nvCxnSpPr>
        <p:spPr bwMode="auto">
          <a:xfrm flipH="1" flipV="1">
            <a:off x="4050663" y="3036521"/>
            <a:ext cx="3333628" cy="549326"/>
          </a:xfrm>
          <a:prstGeom prst="line">
            <a:avLst/>
          </a:prstGeom>
          <a:noFill/>
          <a:ln w="9525" algn="ctr">
            <a:solidFill>
              <a:srgbClr val="0070C0"/>
            </a:solidFill>
            <a:round/>
            <a:headEnd/>
            <a:tailEnd/>
          </a:ln>
        </p:spPr>
      </p:cxnSp>
      <p:cxnSp>
        <p:nvCxnSpPr>
          <p:cNvPr id="69" name="直接连接符 38"/>
          <p:cNvCxnSpPr>
            <a:cxnSpLocks noChangeShapeType="1"/>
            <a:stCxn id="32" idx="0"/>
            <a:endCxn id="3" idx="2"/>
          </p:cNvCxnSpPr>
          <p:nvPr/>
        </p:nvCxnSpPr>
        <p:spPr bwMode="auto">
          <a:xfrm flipV="1">
            <a:off x="2548000" y="5863769"/>
            <a:ext cx="511729" cy="434371"/>
          </a:xfrm>
          <a:prstGeom prst="line">
            <a:avLst/>
          </a:prstGeom>
          <a:noFill/>
          <a:ln w="9525" algn="ctr">
            <a:solidFill>
              <a:srgbClr val="FF0000"/>
            </a:solidFill>
            <a:prstDash val="dash"/>
            <a:round/>
            <a:headEnd/>
            <a:tailEnd/>
          </a:ln>
        </p:spPr>
      </p:cxnSp>
      <p:cxnSp>
        <p:nvCxnSpPr>
          <p:cNvPr id="70" name="直接连接符 38"/>
          <p:cNvCxnSpPr>
            <a:cxnSpLocks noChangeShapeType="1"/>
            <a:stCxn id="33" idx="0"/>
            <a:endCxn id="3" idx="2"/>
          </p:cNvCxnSpPr>
          <p:nvPr/>
        </p:nvCxnSpPr>
        <p:spPr bwMode="auto">
          <a:xfrm flipH="1" flipV="1">
            <a:off x="3059729" y="5863770"/>
            <a:ext cx="521340" cy="445551"/>
          </a:xfrm>
          <a:prstGeom prst="line">
            <a:avLst/>
          </a:prstGeom>
          <a:noFill/>
          <a:ln w="9525" algn="ctr">
            <a:solidFill>
              <a:srgbClr val="0070C0"/>
            </a:solidFill>
            <a:prstDash val="dash"/>
            <a:round/>
            <a:headEnd/>
            <a:tailEnd/>
          </a:ln>
        </p:spPr>
      </p:cxnSp>
      <p:sp>
        <p:nvSpPr>
          <p:cNvPr id="71" name="矩形 15"/>
          <p:cNvSpPr>
            <a:spLocks noChangeArrowheads="1"/>
          </p:cNvSpPr>
          <p:nvPr/>
        </p:nvSpPr>
        <p:spPr bwMode="auto">
          <a:xfrm>
            <a:off x="10185352" y="2774288"/>
            <a:ext cx="1209685" cy="284005"/>
          </a:xfrm>
          <a:prstGeom prst="rect">
            <a:avLst/>
          </a:prstGeom>
          <a:noFill/>
          <a:ln w="9525" algn="ctr">
            <a:solidFill>
              <a:schemeClr val="tx1"/>
            </a:solidFill>
            <a:round/>
            <a:headEnd/>
            <a:tailEnd/>
          </a:ln>
        </p:spPr>
        <p:txBody>
          <a:bodyPr/>
          <a:lstStyle/>
          <a:p>
            <a:pPr algn="ctr" eaLnBrk="0" hangingPunct="0">
              <a:spcBef>
                <a:spcPct val="50000"/>
              </a:spcBef>
            </a:pPr>
            <a:r>
              <a:rPr lang="zh-CN" altLang="en-US" sz="1600">
                <a:latin typeface="方正粗倩简体" panose="03000509000000000000" pitchFamily="65" charset="-122"/>
                <a:ea typeface="方正粗倩简体" panose="03000509000000000000" pitchFamily="65" charset="-122"/>
              </a:rPr>
              <a:t>一级客服</a:t>
            </a:r>
          </a:p>
        </p:txBody>
      </p:sp>
      <p:cxnSp>
        <p:nvCxnSpPr>
          <p:cNvPr id="72" name="直接连接符 92"/>
          <p:cNvCxnSpPr>
            <a:cxnSpLocks noChangeShapeType="1"/>
            <a:stCxn id="71" idx="0"/>
            <a:endCxn id="14" idx="3"/>
          </p:cNvCxnSpPr>
          <p:nvPr/>
        </p:nvCxnSpPr>
        <p:spPr bwMode="auto">
          <a:xfrm flipH="1" flipV="1">
            <a:off x="8575213" y="2109800"/>
            <a:ext cx="2214982" cy="664488"/>
          </a:xfrm>
          <a:prstGeom prst="line">
            <a:avLst/>
          </a:prstGeom>
          <a:noFill/>
          <a:ln w="9525" algn="ctr">
            <a:solidFill>
              <a:srgbClr val="0070C0"/>
            </a:solidFill>
            <a:round/>
            <a:headEnd/>
            <a:tailEnd/>
          </a:ln>
        </p:spPr>
      </p:cxnSp>
      <p:sp>
        <p:nvSpPr>
          <p:cNvPr id="73" name="矩形 72"/>
          <p:cNvSpPr/>
          <p:nvPr/>
        </p:nvSpPr>
        <p:spPr bwMode="auto">
          <a:xfrm>
            <a:off x="7486743" y="839879"/>
            <a:ext cx="1057529" cy="36998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a:lstStyle/>
          <a:p>
            <a:pPr algn="ctr" eaLnBrk="0" hangingPunct="0">
              <a:spcBef>
                <a:spcPct val="50000"/>
              </a:spcBef>
              <a:defRPr/>
            </a:pPr>
            <a:r>
              <a:rPr lang="zh-CN" altLang="en-US" sz="1600">
                <a:latin typeface="方正粗倩简体" panose="03000509000000000000" pitchFamily="65" charset="-122"/>
                <a:ea typeface="方正粗倩简体" panose="03000509000000000000" pitchFamily="65" charset="-122"/>
              </a:rPr>
              <a:t>应用运维</a:t>
            </a:r>
            <a:endParaRPr lang="zh-CN" altLang="en-US" sz="1600" dirty="0">
              <a:latin typeface="方正粗倩简体" panose="03000509000000000000" pitchFamily="65" charset="-122"/>
              <a:ea typeface="方正粗倩简体" panose="03000509000000000000" pitchFamily="65" charset="-122"/>
            </a:endParaRPr>
          </a:p>
        </p:txBody>
      </p:sp>
      <p:sp>
        <p:nvSpPr>
          <p:cNvPr id="74" name="矩形 73"/>
          <p:cNvSpPr/>
          <p:nvPr/>
        </p:nvSpPr>
        <p:spPr bwMode="auto">
          <a:xfrm>
            <a:off x="9661260" y="837951"/>
            <a:ext cx="1057529" cy="36998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a:lstStyle/>
          <a:p>
            <a:pPr algn="ctr" eaLnBrk="0" hangingPunct="0">
              <a:spcBef>
                <a:spcPct val="50000"/>
              </a:spcBef>
              <a:defRPr/>
            </a:pPr>
            <a:r>
              <a:rPr lang="zh-CN" altLang="en-US" sz="1600" dirty="0">
                <a:latin typeface="方正粗倩简体" panose="03000509000000000000" pitchFamily="65" charset="-122"/>
                <a:ea typeface="方正粗倩简体" panose="03000509000000000000" pitchFamily="65" charset="-122"/>
              </a:rPr>
              <a:t>业务管理</a:t>
            </a:r>
          </a:p>
        </p:txBody>
      </p:sp>
      <p:cxnSp>
        <p:nvCxnSpPr>
          <p:cNvPr id="75" name="直接连接符 92"/>
          <p:cNvCxnSpPr>
            <a:cxnSpLocks noChangeShapeType="1"/>
            <a:stCxn id="14" idx="0"/>
            <a:endCxn id="73" idx="2"/>
          </p:cNvCxnSpPr>
          <p:nvPr/>
        </p:nvCxnSpPr>
        <p:spPr bwMode="auto">
          <a:xfrm flipV="1">
            <a:off x="8006185" y="1209860"/>
            <a:ext cx="9323" cy="482520"/>
          </a:xfrm>
          <a:prstGeom prst="line">
            <a:avLst/>
          </a:prstGeom>
          <a:noFill/>
          <a:ln w="9525" algn="ctr">
            <a:solidFill>
              <a:srgbClr val="0070C0"/>
            </a:solidFill>
            <a:round/>
            <a:headEnd/>
            <a:tailEnd/>
          </a:ln>
        </p:spPr>
      </p:cxnSp>
      <p:cxnSp>
        <p:nvCxnSpPr>
          <p:cNvPr id="76" name="直接连接符 92"/>
          <p:cNvCxnSpPr>
            <a:cxnSpLocks noChangeShapeType="1"/>
            <a:stCxn id="19" idx="0"/>
            <a:endCxn id="74" idx="2"/>
          </p:cNvCxnSpPr>
          <p:nvPr/>
        </p:nvCxnSpPr>
        <p:spPr bwMode="auto">
          <a:xfrm flipV="1">
            <a:off x="9476024" y="1207932"/>
            <a:ext cx="714001" cy="596784"/>
          </a:xfrm>
          <a:prstGeom prst="line">
            <a:avLst/>
          </a:prstGeom>
          <a:noFill/>
          <a:ln w="9525" algn="ctr">
            <a:solidFill>
              <a:srgbClr val="0070C0"/>
            </a:solidFill>
            <a:round/>
            <a:headEnd/>
            <a:tailEnd/>
          </a:ln>
        </p:spPr>
      </p:cxnSp>
      <p:sp>
        <p:nvSpPr>
          <p:cNvPr id="77" name="矩形 15"/>
          <p:cNvSpPr>
            <a:spLocks noChangeArrowheads="1"/>
          </p:cNvSpPr>
          <p:nvPr/>
        </p:nvSpPr>
        <p:spPr bwMode="auto">
          <a:xfrm>
            <a:off x="10185352" y="3633108"/>
            <a:ext cx="1209685" cy="284005"/>
          </a:xfrm>
          <a:prstGeom prst="rect">
            <a:avLst/>
          </a:prstGeom>
          <a:noFill/>
          <a:ln w="9525" algn="ctr">
            <a:solidFill>
              <a:schemeClr val="tx1"/>
            </a:solidFill>
            <a:round/>
            <a:headEnd/>
            <a:tailEnd/>
          </a:ln>
        </p:spPr>
        <p:txBody>
          <a:bodyPr/>
          <a:lstStyle/>
          <a:p>
            <a:pPr algn="ctr" eaLnBrk="0" hangingPunct="0">
              <a:spcBef>
                <a:spcPct val="50000"/>
              </a:spcBef>
            </a:pPr>
            <a:r>
              <a:rPr lang="zh-CN" altLang="en-US" sz="1600">
                <a:latin typeface="方正粗倩简体" panose="03000509000000000000" pitchFamily="65" charset="-122"/>
                <a:ea typeface="方正粗倩简体" panose="03000509000000000000" pitchFamily="65" charset="-122"/>
              </a:rPr>
              <a:t>省客服</a:t>
            </a:r>
          </a:p>
        </p:txBody>
      </p:sp>
      <p:sp>
        <p:nvSpPr>
          <p:cNvPr id="78" name="矩形 15"/>
          <p:cNvSpPr>
            <a:spLocks noChangeArrowheads="1"/>
          </p:cNvSpPr>
          <p:nvPr/>
        </p:nvSpPr>
        <p:spPr bwMode="auto">
          <a:xfrm>
            <a:off x="10185352" y="4720946"/>
            <a:ext cx="1209685" cy="284005"/>
          </a:xfrm>
          <a:prstGeom prst="rect">
            <a:avLst/>
          </a:prstGeom>
          <a:noFill/>
          <a:ln w="9525" algn="ctr">
            <a:solidFill>
              <a:schemeClr val="tx1"/>
            </a:solidFill>
            <a:round/>
            <a:headEnd/>
            <a:tailEnd/>
          </a:ln>
        </p:spPr>
        <p:txBody>
          <a:bodyPr/>
          <a:lstStyle/>
          <a:p>
            <a:pPr algn="ctr" eaLnBrk="0" hangingPunct="0">
              <a:spcBef>
                <a:spcPct val="50000"/>
              </a:spcBef>
            </a:pPr>
            <a:r>
              <a:rPr lang="zh-CN" altLang="en-US" sz="1600">
                <a:latin typeface="方正粗倩简体" panose="03000509000000000000" pitchFamily="65" charset="-122"/>
                <a:ea typeface="方正粗倩简体" panose="03000509000000000000" pitchFamily="65" charset="-122"/>
              </a:rPr>
              <a:t>省网管</a:t>
            </a:r>
          </a:p>
        </p:txBody>
      </p:sp>
      <p:cxnSp>
        <p:nvCxnSpPr>
          <p:cNvPr id="79" name="直接连接符 104"/>
          <p:cNvCxnSpPr>
            <a:cxnSpLocks noChangeShapeType="1"/>
            <a:stCxn id="71" idx="2"/>
            <a:endCxn id="77" idx="0"/>
          </p:cNvCxnSpPr>
          <p:nvPr/>
        </p:nvCxnSpPr>
        <p:spPr bwMode="auto">
          <a:xfrm>
            <a:off x="10790195" y="3058294"/>
            <a:ext cx="0" cy="574815"/>
          </a:xfrm>
          <a:prstGeom prst="line">
            <a:avLst/>
          </a:prstGeom>
          <a:noFill/>
          <a:ln w="9525" algn="ctr">
            <a:solidFill>
              <a:srgbClr val="0070C0"/>
            </a:solidFill>
            <a:round/>
            <a:headEnd/>
            <a:tailEnd/>
          </a:ln>
        </p:spPr>
      </p:cxnSp>
      <p:cxnSp>
        <p:nvCxnSpPr>
          <p:cNvPr id="80" name="直接连接符 104"/>
          <p:cNvCxnSpPr>
            <a:cxnSpLocks noChangeShapeType="1"/>
            <a:stCxn id="77" idx="2"/>
            <a:endCxn id="78" idx="0"/>
          </p:cNvCxnSpPr>
          <p:nvPr/>
        </p:nvCxnSpPr>
        <p:spPr bwMode="auto">
          <a:xfrm>
            <a:off x="10790195" y="3917113"/>
            <a:ext cx="0" cy="803833"/>
          </a:xfrm>
          <a:prstGeom prst="line">
            <a:avLst/>
          </a:prstGeom>
          <a:noFill/>
          <a:ln w="9525" algn="ctr">
            <a:solidFill>
              <a:srgbClr val="0070C0"/>
            </a:solidFill>
            <a:round/>
            <a:headEnd/>
            <a:tailEnd/>
          </a:ln>
        </p:spPr>
      </p:cxnSp>
      <p:cxnSp>
        <p:nvCxnSpPr>
          <p:cNvPr id="81" name="直接连接符 80"/>
          <p:cNvCxnSpPr/>
          <p:nvPr/>
        </p:nvCxnSpPr>
        <p:spPr>
          <a:xfrm>
            <a:off x="239349" y="1412776"/>
            <a:ext cx="11809312" cy="0"/>
          </a:xfrm>
          <a:prstGeom prst="line">
            <a:avLst/>
          </a:prstGeom>
          <a:ln w="7620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82" name="直接连接符 81"/>
          <p:cNvCxnSpPr/>
          <p:nvPr/>
        </p:nvCxnSpPr>
        <p:spPr>
          <a:xfrm>
            <a:off x="239349" y="6093296"/>
            <a:ext cx="11809312" cy="0"/>
          </a:xfrm>
          <a:prstGeom prst="line">
            <a:avLst/>
          </a:prstGeom>
          <a:ln w="76200">
            <a:solidFill>
              <a:srgbClr val="1B58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7123763" y="934832"/>
            <a:ext cx="0" cy="561662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TextBox 86"/>
          <p:cNvSpPr txBox="1"/>
          <p:nvPr/>
        </p:nvSpPr>
        <p:spPr>
          <a:xfrm>
            <a:off x="527382" y="908721"/>
            <a:ext cx="492443" cy="461665"/>
          </a:xfrm>
          <a:prstGeom prst="rect">
            <a:avLst/>
          </a:prstGeom>
        </p:spPr>
        <p:txBody>
          <a:bodyPr wrap="none" rtlCol="0">
            <a:spAutoFit/>
          </a:bodyPr>
          <a:lstStyle/>
          <a:p>
            <a:r>
              <a:rPr lang="zh-CN" altLang="en-US" sz="2400" b="1" dirty="0">
                <a:latin typeface="方正粗倩简体" panose="03000509000000000000" pitchFamily="65" charset="-122"/>
                <a:ea typeface="方正粗倩简体" panose="03000509000000000000" pitchFamily="65" charset="-122"/>
              </a:rPr>
              <a:t>云</a:t>
            </a:r>
          </a:p>
        </p:txBody>
      </p:sp>
      <p:sp>
        <p:nvSpPr>
          <p:cNvPr id="85" name="TextBox 87"/>
          <p:cNvSpPr txBox="1"/>
          <p:nvPr/>
        </p:nvSpPr>
        <p:spPr>
          <a:xfrm>
            <a:off x="549449" y="3573017"/>
            <a:ext cx="492443" cy="461665"/>
          </a:xfrm>
          <a:prstGeom prst="rect">
            <a:avLst/>
          </a:prstGeom>
        </p:spPr>
        <p:txBody>
          <a:bodyPr wrap="none" rtlCol="0">
            <a:spAutoFit/>
          </a:bodyPr>
          <a:lstStyle/>
          <a:p>
            <a:r>
              <a:rPr lang="zh-CN" altLang="en-US" sz="2400" b="1" dirty="0">
                <a:latin typeface="方正粗倩简体" panose="03000509000000000000" pitchFamily="65" charset="-122"/>
                <a:ea typeface="方正粗倩简体" panose="03000509000000000000" pitchFamily="65" charset="-122"/>
              </a:rPr>
              <a:t>管</a:t>
            </a:r>
          </a:p>
        </p:txBody>
      </p:sp>
      <p:sp>
        <p:nvSpPr>
          <p:cNvPr id="86" name="TextBox 88"/>
          <p:cNvSpPr txBox="1"/>
          <p:nvPr/>
        </p:nvSpPr>
        <p:spPr>
          <a:xfrm>
            <a:off x="527382" y="6237313"/>
            <a:ext cx="492443" cy="461665"/>
          </a:xfrm>
          <a:prstGeom prst="rect">
            <a:avLst/>
          </a:prstGeom>
        </p:spPr>
        <p:txBody>
          <a:bodyPr wrap="none" rtlCol="0">
            <a:spAutoFit/>
          </a:bodyPr>
          <a:lstStyle/>
          <a:p>
            <a:r>
              <a:rPr lang="zh-CN" altLang="en-US" sz="2400" b="1" dirty="0">
                <a:latin typeface="方正粗倩简体" panose="03000509000000000000" pitchFamily="65" charset="-122"/>
                <a:ea typeface="方正粗倩简体" panose="03000509000000000000" pitchFamily="65" charset="-122"/>
              </a:rPr>
              <a:t>端</a:t>
            </a:r>
          </a:p>
        </p:txBody>
      </p:sp>
      <p:cxnSp>
        <p:nvCxnSpPr>
          <p:cNvPr id="87" name="直接连接符 92"/>
          <p:cNvCxnSpPr>
            <a:cxnSpLocks noChangeShapeType="1"/>
            <a:stCxn id="17" idx="0"/>
            <a:endCxn id="74" idx="2"/>
          </p:cNvCxnSpPr>
          <p:nvPr/>
        </p:nvCxnSpPr>
        <p:spPr bwMode="auto">
          <a:xfrm flipH="1" flipV="1">
            <a:off x="10190025" y="1207932"/>
            <a:ext cx="736156" cy="586151"/>
          </a:xfrm>
          <a:prstGeom prst="line">
            <a:avLst/>
          </a:prstGeom>
          <a:noFill/>
          <a:ln w="9525" algn="ctr">
            <a:solidFill>
              <a:srgbClr val="0070C0"/>
            </a:solidFill>
            <a:round/>
            <a:headEnd/>
            <a:tailEnd/>
          </a:ln>
        </p:spPr>
      </p:cxnSp>
      <p:sp>
        <p:nvSpPr>
          <p:cNvPr id="88" name="矩形 87"/>
          <p:cNvSpPr/>
          <p:nvPr/>
        </p:nvSpPr>
        <p:spPr bwMode="auto">
          <a:xfrm>
            <a:off x="5922527" y="861145"/>
            <a:ext cx="1057529" cy="369981"/>
          </a:xfrm>
          <a:prstGeom prst="rect">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eaLnBrk="0" hangingPunct="0">
              <a:spcBef>
                <a:spcPct val="50000"/>
              </a:spcBef>
              <a:defRPr/>
            </a:pPr>
            <a:r>
              <a:rPr lang="en-US" altLang="zh-CN" sz="1600">
                <a:latin typeface="方正粗倩简体" panose="03000509000000000000" pitchFamily="65" charset="-122"/>
                <a:ea typeface="方正粗倩简体" panose="03000509000000000000" pitchFamily="65" charset="-122"/>
              </a:rPr>
              <a:t>LBS</a:t>
            </a:r>
            <a:r>
              <a:rPr lang="zh-CN" altLang="en-US" sz="1600">
                <a:latin typeface="方正粗倩简体" panose="03000509000000000000" pitchFamily="65" charset="-122"/>
                <a:ea typeface="方正粗倩简体" panose="03000509000000000000" pitchFamily="65" charset="-122"/>
              </a:rPr>
              <a:t>平台</a:t>
            </a:r>
            <a:endParaRPr lang="zh-CN" altLang="en-US" sz="1600" dirty="0">
              <a:latin typeface="方正粗倩简体" panose="03000509000000000000" pitchFamily="65" charset="-122"/>
              <a:ea typeface="方正粗倩简体" panose="03000509000000000000" pitchFamily="65" charset="-122"/>
            </a:endParaRPr>
          </a:p>
        </p:txBody>
      </p:sp>
      <p:cxnSp>
        <p:nvCxnSpPr>
          <p:cNvPr id="89" name="直接连接符 75"/>
          <p:cNvCxnSpPr>
            <a:cxnSpLocks noChangeShapeType="1"/>
            <a:stCxn id="88" idx="2"/>
            <a:endCxn id="14" idx="1"/>
          </p:cNvCxnSpPr>
          <p:nvPr/>
        </p:nvCxnSpPr>
        <p:spPr bwMode="auto">
          <a:xfrm>
            <a:off x="6451292" y="1231126"/>
            <a:ext cx="985864" cy="878674"/>
          </a:xfrm>
          <a:prstGeom prst="line">
            <a:avLst/>
          </a:prstGeom>
          <a:noFill/>
          <a:ln w="9525" algn="ctr">
            <a:solidFill>
              <a:srgbClr val="0070C0"/>
            </a:solidFill>
            <a:round/>
            <a:headEnd/>
            <a:tailEnd/>
          </a:ln>
        </p:spPr>
      </p:cxnSp>
      <p:cxnSp>
        <p:nvCxnSpPr>
          <p:cNvPr id="136" name="直接连接符 88"/>
          <p:cNvCxnSpPr>
            <a:cxnSpLocks noChangeShapeType="1"/>
            <a:stCxn id="14" idx="2"/>
            <a:endCxn id="7" idx="3"/>
          </p:cNvCxnSpPr>
          <p:nvPr/>
        </p:nvCxnSpPr>
        <p:spPr bwMode="auto">
          <a:xfrm flipH="1">
            <a:off x="4494214" y="2527220"/>
            <a:ext cx="3511971" cy="367299"/>
          </a:xfrm>
          <a:prstGeom prst="line">
            <a:avLst/>
          </a:prstGeom>
          <a:noFill/>
          <a:ln w="38100" algn="ctr">
            <a:solidFill>
              <a:srgbClr val="0070C0"/>
            </a:solidFill>
            <a:round/>
            <a:headEnd/>
            <a:tailEnd/>
          </a:ln>
        </p:spPr>
      </p:cxnSp>
    </p:spTree>
    <p:extLst>
      <p:ext uri="{BB962C8B-B14F-4D97-AF65-F5344CB8AC3E}">
        <p14:creationId xmlns:p14="http://schemas.microsoft.com/office/powerpoint/2010/main" val="2610831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平台系统架构</a:t>
            </a:r>
            <a:endParaRPr lang="zh-CN" altLang="en-US" dirty="0"/>
          </a:p>
        </p:txBody>
      </p:sp>
      <p:sp>
        <p:nvSpPr>
          <p:cNvPr id="59" name="Rounded Rectangle 3"/>
          <p:cNvSpPr/>
          <p:nvPr/>
        </p:nvSpPr>
        <p:spPr>
          <a:xfrm>
            <a:off x="407368" y="2620109"/>
            <a:ext cx="389706" cy="3977243"/>
          </a:xfrm>
          <a:prstGeom prst="roundRect">
            <a:avLst/>
          </a:prstGeom>
          <a:solidFill>
            <a:srgbClr val="4BACC6">
              <a:lumMod val="50000"/>
            </a:srgbClr>
          </a:solidFill>
          <a:ln w="25400" cap="flat" cmpd="sng" algn="ctr">
            <a:solidFill>
              <a:srgbClr val="4F81BD">
                <a:shade val="50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60" name="Rounded Rectangle 4"/>
          <p:cNvSpPr/>
          <p:nvPr/>
        </p:nvSpPr>
        <p:spPr>
          <a:xfrm>
            <a:off x="407368" y="1088739"/>
            <a:ext cx="389706" cy="1269742"/>
          </a:xfrm>
          <a:prstGeom prst="roundRect">
            <a:avLst/>
          </a:prstGeom>
          <a:solidFill>
            <a:srgbClr val="4BACC6">
              <a:lumMod val="50000"/>
            </a:srgbClr>
          </a:solidFill>
          <a:ln w="25400" cap="flat" cmpd="sng" algn="ctr">
            <a:solidFill>
              <a:srgbClr val="4F81BD">
                <a:shade val="50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61" name="圆角矩形 194"/>
          <p:cNvSpPr/>
          <p:nvPr/>
        </p:nvSpPr>
        <p:spPr>
          <a:xfrm>
            <a:off x="972998" y="4900363"/>
            <a:ext cx="10290455" cy="1588977"/>
          </a:xfrm>
          <a:prstGeom prst="roundRect">
            <a:avLst/>
          </a:prstGeom>
          <a:solidFill>
            <a:srgbClr val="4F81BD"/>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62" name="圆角矩形 188"/>
          <p:cNvSpPr/>
          <p:nvPr/>
        </p:nvSpPr>
        <p:spPr>
          <a:xfrm>
            <a:off x="930688" y="980728"/>
            <a:ext cx="10343898" cy="1365751"/>
          </a:xfrm>
          <a:prstGeom prst="roundRect">
            <a:avLst/>
          </a:prstGeom>
          <a:solidFill>
            <a:srgbClr val="1F497D">
              <a:lumMod val="60000"/>
              <a:lumOff val="40000"/>
            </a:srgbClr>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63" name="圆角矩形 187"/>
          <p:cNvSpPr/>
          <p:nvPr/>
        </p:nvSpPr>
        <p:spPr>
          <a:xfrm>
            <a:off x="952956" y="2560103"/>
            <a:ext cx="10321630" cy="2201044"/>
          </a:xfrm>
          <a:prstGeom prst="roundRect">
            <a:avLst/>
          </a:prstGeom>
          <a:solidFill>
            <a:srgbClr val="4F81BD"/>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grpSp>
        <p:nvGrpSpPr>
          <p:cNvPr id="64" name="组合 260"/>
          <p:cNvGrpSpPr>
            <a:grpSpLocks/>
          </p:cNvGrpSpPr>
          <p:nvPr/>
        </p:nvGrpSpPr>
        <p:grpSpPr bwMode="auto">
          <a:xfrm>
            <a:off x="1458460" y="1216505"/>
            <a:ext cx="6469112" cy="1008112"/>
            <a:chOff x="1428750" y="1400175"/>
            <a:chExt cx="4495800" cy="809625"/>
          </a:xfrm>
        </p:grpSpPr>
        <p:sp>
          <p:nvSpPr>
            <p:cNvPr id="65" name="矩形 261"/>
            <p:cNvSpPr/>
            <p:nvPr/>
          </p:nvSpPr>
          <p:spPr>
            <a:xfrm>
              <a:off x="1428750" y="1400175"/>
              <a:ext cx="4495800" cy="809625"/>
            </a:xfrm>
            <a:prstGeom prst="rect">
              <a:avLst/>
            </a:prstGeom>
            <a:solidFill>
              <a:srgbClr val="1F497D">
                <a:lumMod val="40000"/>
                <a:lumOff val="60000"/>
              </a:srgbClr>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66" name="圆角矩形 262"/>
            <p:cNvSpPr/>
            <p:nvPr/>
          </p:nvSpPr>
          <p:spPr>
            <a:xfrm>
              <a:off x="3725136" y="1513907"/>
              <a:ext cx="1943572" cy="539750"/>
            </a:xfrm>
            <a:prstGeom prst="roundRect">
              <a:avLst>
                <a:gd name="adj" fmla="val 5027"/>
              </a:avLst>
            </a:prstGeom>
            <a:solidFill>
              <a:srgbClr val="4F81BD">
                <a:lumMod val="20000"/>
                <a:lumOff val="80000"/>
              </a:srgbClr>
            </a:solidFill>
            <a:effectLst>
              <a:outerShdw blurRad="50800" dist="38100" dir="2700000" algn="tl" rotWithShape="0">
                <a:prstClr val="black">
                  <a:alpha val="40000"/>
                </a:prstClr>
              </a:outerShdw>
            </a:effectLst>
          </p:spPr>
          <p:txBody>
            <a:bodyPr anchor="ct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6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省公司连接管理平台</a:t>
              </a:r>
              <a:endParaRPr kumimoji="0" lang="en-US" altLang="zh-CN" sz="16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endParaRPr>
            </a:p>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en-US" altLang="zh-CN" sz="16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Web Portal</a:t>
              </a:r>
              <a:endParaRPr kumimoji="0" lang="zh-CN" altLang="en-US" sz="16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endParaRPr>
            </a:p>
          </p:txBody>
        </p:sp>
        <p:sp>
          <p:nvSpPr>
            <p:cNvPr id="67" name="圆角矩形 263"/>
            <p:cNvSpPr/>
            <p:nvPr/>
          </p:nvSpPr>
          <p:spPr>
            <a:xfrm>
              <a:off x="1709351" y="1513907"/>
              <a:ext cx="1943572" cy="539750"/>
            </a:xfrm>
            <a:prstGeom prst="roundRect">
              <a:avLst>
                <a:gd name="adj" fmla="val 5027"/>
              </a:avLst>
            </a:prstGeom>
            <a:solidFill>
              <a:srgbClr val="4F81BD">
                <a:lumMod val="20000"/>
                <a:lumOff val="80000"/>
              </a:srgbClr>
            </a:solidFill>
            <a:effectLst>
              <a:outerShdw blurRad="50800" dist="38100" dir="2700000" algn="tl" rotWithShape="0">
                <a:prstClr val="black">
                  <a:alpha val="40000"/>
                </a:prstClr>
              </a:outerShdw>
            </a:effectLst>
          </p:spPr>
          <p:txBody>
            <a:bodyPr anchor="ct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6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省公司运营管理平台</a:t>
              </a:r>
              <a:endParaRPr kumimoji="0" lang="en-US" altLang="zh-CN" sz="16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endParaRPr>
            </a:p>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en-US" altLang="zh-CN" sz="16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Web Portal</a:t>
              </a:r>
              <a:endParaRPr kumimoji="0" lang="zh-CN" altLang="en-US" sz="16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endParaRPr>
            </a:p>
          </p:txBody>
        </p:sp>
      </p:grpSp>
      <p:cxnSp>
        <p:nvCxnSpPr>
          <p:cNvPr id="68" name="直接连接符 264"/>
          <p:cNvCxnSpPr>
            <a:cxnSpLocks noChangeShapeType="1"/>
          </p:cNvCxnSpPr>
          <p:nvPr/>
        </p:nvCxnSpPr>
        <p:spPr bwMode="auto">
          <a:xfrm>
            <a:off x="438544" y="2492896"/>
            <a:ext cx="11492975" cy="2400"/>
          </a:xfrm>
          <a:prstGeom prst="line">
            <a:avLst/>
          </a:prstGeom>
          <a:noFill/>
          <a:ln w="9525" algn="ctr">
            <a:solidFill>
              <a:srgbClr val="4A7EBB"/>
            </a:solidFill>
            <a:prstDash val="dash"/>
            <a:round/>
            <a:headEnd/>
            <a:tailEnd/>
          </a:ln>
          <a:extLst>
            <a:ext uri="{909E8E84-426E-40DD-AFC4-6F175D3DCCD1}">
              <a14:hiddenFill xmlns:a14="http://schemas.microsoft.com/office/drawing/2010/main">
                <a:noFill/>
              </a14:hiddenFill>
            </a:ext>
          </a:extLst>
        </p:spPr>
      </p:cxnSp>
      <p:sp>
        <p:nvSpPr>
          <p:cNvPr id="69" name="圆角矩形 265"/>
          <p:cNvSpPr/>
          <p:nvPr/>
        </p:nvSpPr>
        <p:spPr>
          <a:xfrm>
            <a:off x="9259252" y="1338367"/>
            <a:ext cx="1592225" cy="722481"/>
          </a:xfrm>
          <a:prstGeom prst="roundRect">
            <a:avLst>
              <a:gd name="adj" fmla="val 5027"/>
            </a:avLst>
          </a:prstGeom>
          <a:solidFill>
            <a:srgbClr val="4F81BD">
              <a:lumMod val="20000"/>
              <a:lumOff val="80000"/>
            </a:srgbClr>
          </a:solidFill>
          <a:effectLst>
            <a:outerShdw blurRad="50800" dist="38100" dir="2700000" algn="tl" rotWithShape="0">
              <a:prstClr val="black">
                <a:alpha val="40000"/>
              </a:prstClr>
            </a:outerShdw>
          </a:effectLst>
        </p:spPr>
        <p:txBody>
          <a:bodyPr anchor="ct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6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省公司</a:t>
            </a:r>
            <a:endParaRPr kumimoji="0" lang="en-US" altLang="zh-CN" sz="16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endParaRPr>
          </a:p>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en-US" altLang="zh-CN" sz="16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BOSS</a:t>
            </a:r>
            <a:endParaRPr kumimoji="0" lang="zh-CN" altLang="en-US" sz="16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endParaRPr>
          </a:p>
        </p:txBody>
      </p:sp>
      <p:sp>
        <p:nvSpPr>
          <p:cNvPr id="70" name="TextBox 126"/>
          <p:cNvSpPr txBox="1"/>
          <p:nvPr/>
        </p:nvSpPr>
        <p:spPr>
          <a:xfrm>
            <a:off x="454133" y="1225937"/>
            <a:ext cx="296176" cy="923330"/>
          </a:xfrm>
          <a:prstGeom prst="rect">
            <a:avLst/>
          </a:prstGeom>
          <a:noFill/>
        </p:spPr>
        <p:txBody>
          <a:bodyPr anchor="ctr">
            <a:spAutoFit/>
          </a:bodyPr>
          <a:lstStyle/>
          <a:p>
            <a:pPr algn="ctr">
              <a:defRPr/>
            </a:pPr>
            <a:r>
              <a:rPr lang="zh-CN" altLang="en-US" kern="0" dirty="0">
                <a:solidFill>
                  <a:sysClr val="window" lastClr="FFFFFF">
                    <a:lumMod val="95000"/>
                  </a:sysClr>
                </a:solidFill>
                <a:latin typeface="方正粗倩简体" panose="03000509000000000000" pitchFamily="65" charset="-122"/>
                <a:ea typeface="方正粗倩简体" panose="03000509000000000000" pitchFamily="65" charset="-122"/>
                <a:sym typeface="华文细黑" pitchFamily="2" charset="-122"/>
              </a:rPr>
              <a:t>省公司</a:t>
            </a:r>
            <a:endParaRPr lang="zh-CN" altLang="en-US" kern="0" dirty="0">
              <a:solidFill>
                <a:sysClr val="windowText" lastClr="000000"/>
              </a:solidFill>
              <a:latin typeface="方正粗倩简体" panose="03000509000000000000" pitchFamily="65" charset="-122"/>
              <a:ea typeface="方正粗倩简体" panose="03000509000000000000" pitchFamily="65" charset="-122"/>
            </a:endParaRPr>
          </a:p>
        </p:txBody>
      </p:sp>
      <p:sp>
        <p:nvSpPr>
          <p:cNvPr id="71" name="TextBox 128"/>
          <p:cNvSpPr txBox="1"/>
          <p:nvPr/>
        </p:nvSpPr>
        <p:spPr>
          <a:xfrm>
            <a:off x="467495" y="3949276"/>
            <a:ext cx="296176" cy="1477328"/>
          </a:xfrm>
          <a:prstGeom prst="rect">
            <a:avLst/>
          </a:prstGeom>
          <a:noFill/>
        </p:spPr>
        <p:txBody>
          <a:bodyPr anchor="ctr">
            <a:spAutoFit/>
          </a:bodyPr>
          <a:lstStyle/>
          <a:p>
            <a:pPr algn="ctr">
              <a:defRPr/>
            </a:pPr>
            <a:r>
              <a:rPr lang="zh-CN" altLang="en-US" kern="0" dirty="0">
                <a:solidFill>
                  <a:sysClr val="window" lastClr="FFFFFF">
                    <a:lumMod val="95000"/>
                  </a:sysClr>
                </a:solidFill>
                <a:latin typeface="方正粗倩简体" panose="03000509000000000000" pitchFamily="65" charset="-122"/>
                <a:ea typeface="方正粗倩简体" panose="03000509000000000000" pitchFamily="65" charset="-122"/>
                <a:sym typeface="华文细黑" pitchFamily="2" charset="-122"/>
              </a:rPr>
              <a:t>物联网公司</a:t>
            </a:r>
            <a:endParaRPr lang="zh-CN" altLang="en-US" kern="0" dirty="0">
              <a:solidFill>
                <a:sysClr val="windowText" lastClr="000000"/>
              </a:solidFill>
              <a:latin typeface="方正粗倩简体" panose="03000509000000000000" pitchFamily="65" charset="-122"/>
              <a:ea typeface="方正粗倩简体" panose="03000509000000000000" pitchFamily="65" charset="-122"/>
            </a:endParaRPr>
          </a:p>
        </p:txBody>
      </p:sp>
      <p:sp>
        <p:nvSpPr>
          <p:cNvPr id="72" name="圆柱形 274"/>
          <p:cNvSpPr/>
          <p:nvPr/>
        </p:nvSpPr>
        <p:spPr>
          <a:xfrm>
            <a:off x="2010728" y="5522536"/>
            <a:ext cx="2373864" cy="831890"/>
          </a:xfrm>
          <a:prstGeom prst="can">
            <a:avLst/>
          </a:prstGeom>
          <a:solidFill>
            <a:srgbClr val="9BBB59">
              <a:lumMod val="75000"/>
            </a:srgbClr>
          </a:solidFill>
        </p:spPr>
        <p:txBody>
          <a:bodyPr anchor="ctr">
            <a:spAutoFit/>
          </a:bodyPr>
          <a:lstStyle/>
          <a:p>
            <a:pPr marL="177800" indent="-177800" algn="ctr" eaLnBrk="0" hangingPunct="0">
              <a:lnSpc>
                <a:spcPct val="140000"/>
              </a:lnSpc>
              <a:spcBef>
                <a:spcPct val="40000"/>
              </a:spcBef>
              <a:buClr>
                <a:srgbClr val="00A9D4"/>
              </a:buClr>
              <a:buFont typeface="Wingdings" pitchFamily="2" charset="2"/>
              <a:buChar char="Ø"/>
              <a:defRPr/>
            </a:pPr>
            <a:endParaRPr lang="zh-CN" altLang="en-US" sz="2000" kern="0" dirty="0">
              <a:solidFill>
                <a:sysClr val="windowText" lastClr="000000"/>
              </a:solidFill>
              <a:latin typeface="方正粗倩简体" panose="03000509000000000000" pitchFamily="65" charset="-122"/>
              <a:ea typeface="方正粗倩简体" panose="03000509000000000000" pitchFamily="65" charset="-122"/>
              <a:sym typeface="华文细黑" pitchFamily="2" charset="-122"/>
            </a:endParaRPr>
          </a:p>
        </p:txBody>
      </p:sp>
      <p:sp>
        <p:nvSpPr>
          <p:cNvPr id="73" name="圆角矩形 277"/>
          <p:cNvSpPr/>
          <p:nvPr/>
        </p:nvSpPr>
        <p:spPr>
          <a:xfrm>
            <a:off x="9016521" y="2790529"/>
            <a:ext cx="2093276" cy="1754594"/>
          </a:xfrm>
          <a:prstGeom prst="roundRect">
            <a:avLst>
              <a:gd name="adj" fmla="val 5027"/>
            </a:avLst>
          </a:prstGeom>
          <a:solidFill>
            <a:srgbClr val="4F81BD">
              <a:lumMod val="60000"/>
              <a:lumOff val="40000"/>
            </a:srgbClr>
          </a:solidFill>
          <a:effectLst>
            <a:outerShdw blurRad="50800" dist="38100" dir="2700000" algn="tl" rotWithShape="0">
              <a:prstClr val="black">
                <a:alpha val="40000"/>
              </a:prstClr>
            </a:outerShdw>
          </a:effectLst>
        </p:spPr>
        <p:txBody>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6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定制化服务</a:t>
            </a:r>
            <a:endParaRPr kumimoji="0" lang="en-US" altLang="zh-CN" sz="16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endParaRPr>
          </a:p>
          <a:p>
            <a:pPr marL="0" marR="0" lvl="0" indent="0" algn="ctr" defTabSz="914400" eaLnBrk="0" fontAlgn="auto" latinLnBrk="0" hangingPunct="0">
              <a:lnSpc>
                <a:spcPct val="100000"/>
              </a:lnSpc>
              <a:spcBef>
                <a:spcPts val="0"/>
              </a:spcBef>
              <a:spcAft>
                <a:spcPts val="0"/>
              </a:spcAft>
              <a:buClr>
                <a:srgbClr val="00A9D4"/>
              </a:buClr>
              <a:buSzTx/>
              <a:buFontTx/>
              <a:buNone/>
              <a:tabLst/>
              <a:defRPr/>
            </a:pPr>
            <a:endParaRPr kumimoji="0" lang="en-US" altLang="zh-CN" sz="11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endParaRPr>
          </a:p>
          <a:p>
            <a:pPr marL="0" marR="0" lvl="0" indent="0" algn="ctr" defTabSz="914400" eaLnBrk="0" fontAlgn="auto" latinLnBrk="0" hangingPunct="0">
              <a:lnSpc>
                <a:spcPct val="100000"/>
              </a:lnSpc>
              <a:spcBef>
                <a:spcPts val="0"/>
              </a:spcBef>
              <a:spcAft>
                <a:spcPts val="0"/>
              </a:spcAft>
              <a:buClr>
                <a:srgbClr val="00A9D4"/>
              </a:buClr>
              <a:buSzTx/>
              <a:buFontTx/>
              <a:buNone/>
              <a:tabLst/>
              <a:defRPr/>
            </a:pPr>
            <a:endParaRPr kumimoji="0" lang="en-US" altLang="zh-CN" sz="11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endParaRPr>
          </a:p>
          <a:p>
            <a:pPr marL="0" marR="0" lvl="0" indent="0" algn="ctr" defTabSz="914400" eaLnBrk="0" fontAlgn="auto" latinLnBrk="0" hangingPunct="0">
              <a:lnSpc>
                <a:spcPct val="100000"/>
              </a:lnSpc>
              <a:spcBef>
                <a:spcPts val="0"/>
              </a:spcBef>
              <a:spcAft>
                <a:spcPts val="0"/>
              </a:spcAft>
              <a:buClr>
                <a:srgbClr val="00A9D4"/>
              </a:buClr>
              <a:buSzTx/>
              <a:buFontTx/>
              <a:buNone/>
              <a:tabLst/>
              <a:defRPr/>
            </a:pPr>
            <a:endParaRPr kumimoji="0" lang="en-US" altLang="zh-CN" sz="11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endParaRPr>
          </a:p>
        </p:txBody>
      </p:sp>
      <p:sp>
        <p:nvSpPr>
          <p:cNvPr id="74" name="圆角矩形 281"/>
          <p:cNvSpPr/>
          <p:nvPr/>
        </p:nvSpPr>
        <p:spPr>
          <a:xfrm>
            <a:off x="1088796" y="2759325"/>
            <a:ext cx="4262265" cy="1785798"/>
          </a:xfrm>
          <a:prstGeom prst="roundRect">
            <a:avLst>
              <a:gd name="adj" fmla="val 5027"/>
            </a:avLst>
          </a:prstGeom>
          <a:solidFill>
            <a:srgbClr val="4F81BD">
              <a:lumMod val="60000"/>
              <a:lumOff val="40000"/>
            </a:srgbClr>
          </a:solidFill>
          <a:effectLst>
            <a:outerShdw blurRad="50800" dist="38100" dir="2700000" algn="tl" rotWithShape="0">
              <a:prstClr val="black">
                <a:alpha val="40000"/>
              </a:prstClr>
            </a:outerShdw>
          </a:effectLst>
        </p:spPr>
        <p:txBody>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6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全网</a:t>
            </a:r>
            <a:r>
              <a:rPr kumimoji="0" lang="zh-CN" altLang="en-US" sz="1600" b="1" i="0" u="none" strike="noStrike" kern="0" cap="none" spc="0" normalizeH="0" baseline="0" noProof="0" dirty="0" smtClean="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服务层</a:t>
            </a:r>
            <a:endParaRPr kumimoji="0" lang="en-US" altLang="zh-CN" sz="16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endParaRPr>
          </a:p>
        </p:txBody>
      </p:sp>
      <p:sp>
        <p:nvSpPr>
          <p:cNvPr id="75" name="对角圆角矩形 282"/>
          <p:cNvSpPr/>
          <p:nvPr/>
        </p:nvSpPr>
        <p:spPr>
          <a:xfrm>
            <a:off x="1233545" y="3275878"/>
            <a:ext cx="939747" cy="289441"/>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1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卡数据管理</a:t>
            </a:r>
          </a:p>
        </p:txBody>
      </p:sp>
      <p:sp>
        <p:nvSpPr>
          <p:cNvPr id="76" name="对角圆角矩形 283"/>
          <p:cNvSpPr/>
          <p:nvPr/>
        </p:nvSpPr>
        <p:spPr>
          <a:xfrm>
            <a:off x="2246778" y="3280562"/>
            <a:ext cx="939747" cy="306467"/>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通信管理</a:t>
            </a:r>
          </a:p>
        </p:txBody>
      </p:sp>
      <p:sp>
        <p:nvSpPr>
          <p:cNvPr id="77" name="对角圆角矩形 284"/>
          <p:cNvSpPr/>
          <p:nvPr/>
        </p:nvSpPr>
        <p:spPr>
          <a:xfrm>
            <a:off x="1233545" y="3707813"/>
            <a:ext cx="939747" cy="306467"/>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告警管理</a:t>
            </a:r>
          </a:p>
        </p:txBody>
      </p:sp>
      <p:sp>
        <p:nvSpPr>
          <p:cNvPr id="78" name="对角圆角矩形 285"/>
          <p:cNvSpPr/>
          <p:nvPr/>
        </p:nvSpPr>
        <p:spPr>
          <a:xfrm>
            <a:off x="2246778" y="3707813"/>
            <a:ext cx="939747" cy="306467"/>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业务分析</a:t>
            </a:r>
          </a:p>
        </p:txBody>
      </p:sp>
      <p:sp>
        <p:nvSpPr>
          <p:cNvPr id="79" name="对角圆角矩形 286"/>
          <p:cNvSpPr/>
          <p:nvPr/>
        </p:nvSpPr>
        <p:spPr>
          <a:xfrm>
            <a:off x="4284382" y="3280562"/>
            <a:ext cx="939747" cy="306467"/>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系统管理</a:t>
            </a:r>
          </a:p>
        </p:txBody>
      </p:sp>
      <p:sp>
        <p:nvSpPr>
          <p:cNvPr id="80" name="对角圆角矩形 287"/>
          <p:cNvSpPr/>
          <p:nvPr/>
        </p:nvSpPr>
        <p:spPr>
          <a:xfrm>
            <a:off x="3271147" y="3275880"/>
            <a:ext cx="939747" cy="289441"/>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en-US" altLang="zh-CN" sz="11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SIM</a:t>
            </a:r>
            <a:r>
              <a:rPr kumimoji="0" lang="zh-CN" altLang="en-US" sz="11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卡管理</a:t>
            </a:r>
          </a:p>
        </p:txBody>
      </p:sp>
      <p:sp>
        <p:nvSpPr>
          <p:cNvPr id="81" name="对角圆角矩形 288"/>
          <p:cNvSpPr/>
          <p:nvPr/>
        </p:nvSpPr>
        <p:spPr>
          <a:xfrm>
            <a:off x="3271147" y="3707813"/>
            <a:ext cx="939747" cy="306467"/>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配置变更</a:t>
            </a:r>
          </a:p>
        </p:txBody>
      </p:sp>
      <p:sp>
        <p:nvSpPr>
          <p:cNvPr id="82" name="对角圆角矩形 289"/>
          <p:cNvSpPr/>
          <p:nvPr/>
        </p:nvSpPr>
        <p:spPr>
          <a:xfrm>
            <a:off x="4284382" y="3707813"/>
            <a:ext cx="939747" cy="306467"/>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运营管理</a:t>
            </a:r>
          </a:p>
        </p:txBody>
      </p:sp>
      <p:sp>
        <p:nvSpPr>
          <p:cNvPr id="83" name="对角圆角矩形 290"/>
          <p:cNvSpPr/>
          <p:nvPr/>
        </p:nvSpPr>
        <p:spPr>
          <a:xfrm>
            <a:off x="1244678" y="4139861"/>
            <a:ext cx="937521" cy="306467"/>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能力管理</a:t>
            </a:r>
          </a:p>
        </p:txBody>
      </p:sp>
      <p:sp>
        <p:nvSpPr>
          <p:cNvPr id="84" name="对角圆角矩形 291"/>
          <p:cNvSpPr/>
          <p:nvPr/>
        </p:nvSpPr>
        <p:spPr>
          <a:xfrm>
            <a:off x="2257913" y="4139861"/>
            <a:ext cx="939747" cy="306467"/>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终端管理</a:t>
            </a:r>
          </a:p>
        </p:txBody>
      </p:sp>
      <p:sp>
        <p:nvSpPr>
          <p:cNvPr id="85" name="对角圆角矩形 292"/>
          <p:cNvSpPr/>
          <p:nvPr/>
        </p:nvSpPr>
        <p:spPr>
          <a:xfrm>
            <a:off x="3282282" y="4139861"/>
            <a:ext cx="937520" cy="306467"/>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信息面板</a:t>
            </a:r>
          </a:p>
        </p:txBody>
      </p:sp>
      <p:sp>
        <p:nvSpPr>
          <p:cNvPr id="86" name="对角圆角矩形 293"/>
          <p:cNvSpPr/>
          <p:nvPr/>
        </p:nvSpPr>
        <p:spPr>
          <a:xfrm>
            <a:off x="4304424" y="4147064"/>
            <a:ext cx="939747" cy="306467"/>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帐务管理</a:t>
            </a:r>
          </a:p>
        </p:txBody>
      </p:sp>
      <p:grpSp>
        <p:nvGrpSpPr>
          <p:cNvPr id="87" name="组合 165"/>
          <p:cNvGrpSpPr>
            <a:grpSpLocks/>
          </p:cNvGrpSpPr>
          <p:nvPr/>
        </p:nvGrpSpPr>
        <p:grpSpPr bwMode="auto">
          <a:xfrm>
            <a:off x="5290936" y="5082325"/>
            <a:ext cx="5418020" cy="1181385"/>
            <a:chOff x="5808249" y="5690012"/>
            <a:chExt cx="2640426" cy="666900"/>
          </a:xfrm>
        </p:grpSpPr>
        <p:sp>
          <p:nvSpPr>
            <p:cNvPr id="88" name="TextBox 102"/>
            <p:cNvSpPr txBox="1"/>
            <p:nvPr/>
          </p:nvSpPr>
          <p:spPr>
            <a:xfrm>
              <a:off x="6733429" y="5690012"/>
              <a:ext cx="970419" cy="225865"/>
            </a:xfrm>
            <a:prstGeom prst="rect">
              <a:avLst/>
            </a:prstGeom>
            <a:noFill/>
          </p:spPr>
          <p:txBody>
            <a:bodyPr wrap="none">
              <a:spAutoFit/>
            </a:bodyPr>
            <a:lstStyle/>
            <a:p>
              <a:pPr>
                <a:defRPr/>
              </a:pPr>
              <a:r>
                <a:rPr lang="zh-CN" altLang="en-US" sz="2000" b="1" kern="0" dirty="0">
                  <a:solidFill>
                    <a:srgbClr val="C00000"/>
                  </a:solidFill>
                  <a:latin typeface="方正粗倩简体" panose="03000509000000000000" pitchFamily="65" charset="-122"/>
                  <a:ea typeface="方正粗倩简体" panose="03000509000000000000" pitchFamily="65" charset="-122"/>
                </a:rPr>
                <a:t>物联网核心能力</a:t>
              </a:r>
            </a:p>
          </p:txBody>
        </p:sp>
        <p:grpSp>
          <p:nvGrpSpPr>
            <p:cNvPr id="89" name="组合 90"/>
            <p:cNvGrpSpPr>
              <a:grpSpLocks/>
            </p:cNvGrpSpPr>
            <p:nvPr/>
          </p:nvGrpSpPr>
          <p:grpSpPr bwMode="auto">
            <a:xfrm>
              <a:off x="5808249" y="5981700"/>
              <a:ext cx="2640426" cy="375212"/>
              <a:chOff x="8408574" y="6350462"/>
              <a:chExt cx="2640426" cy="216000"/>
            </a:xfrm>
          </p:grpSpPr>
          <p:sp>
            <p:nvSpPr>
              <p:cNvPr id="90" name="圆角矩形 300"/>
              <p:cNvSpPr/>
              <p:nvPr/>
            </p:nvSpPr>
            <p:spPr>
              <a:xfrm>
                <a:off x="8408574" y="6350397"/>
                <a:ext cx="612084" cy="216065"/>
              </a:xfrm>
              <a:prstGeom prst="roundRect">
                <a:avLst>
                  <a:gd name="adj" fmla="val 5027"/>
                </a:avLst>
              </a:prstGeom>
              <a:solidFill>
                <a:srgbClr val="002060"/>
              </a:solidFill>
              <a:effectLst>
                <a:outerShdw blurRad="50800" dist="38100" dir="2700000" algn="tl" rotWithShape="0">
                  <a:prstClr val="black">
                    <a:alpha val="40000"/>
                  </a:prstClr>
                </a:outerShdw>
              </a:effectLst>
            </p:spPr>
            <p:txBody>
              <a:bodyPr anchor="ctr"/>
              <a:lstStyle/>
              <a:p>
                <a:pPr algn="ctr" eaLnBrk="0" hangingPunct="0">
                  <a:buClr>
                    <a:srgbClr val="00A9D4"/>
                  </a:buClr>
                  <a:defRPr/>
                </a:pPr>
                <a:r>
                  <a:rPr lang="en-US" altLang="zh-CN" sz="1600" kern="0" dirty="0">
                    <a:solidFill>
                      <a:sysClr val="window" lastClr="FFFFFF">
                        <a:lumMod val="95000"/>
                      </a:sysClr>
                    </a:solidFill>
                    <a:latin typeface="方正粗倩简体" panose="03000509000000000000" pitchFamily="65" charset="-122"/>
                    <a:ea typeface="方正粗倩简体" panose="03000509000000000000" pitchFamily="65" charset="-122"/>
                    <a:sym typeface="华文细黑" pitchFamily="2" charset="-122"/>
                  </a:rPr>
                  <a:t>PBOSS</a:t>
                </a:r>
              </a:p>
            </p:txBody>
          </p:sp>
          <p:sp>
            <p:nvSpPr>
              <p:cNvPr id="91" name="圆角矩形 301"/>
              <p:cNvSpPr/>
              <p:nvPr/>
            </p:nvSpPr>
            <p:spPr>
              <a:xfrm>
                <a:off x="9156315" y="6350397"/>
                <a:ext cx="467745" cy="216065"/>
              </a:xfrm>
              <a:prstGeom prst="roundRect">
                <a:avLst>
                  <a:gd name="adj" fmla="val 5027"/>
                </a:avLst>
              </a:prstGeom>
              <a:solidFill>
                <a:srgbClr val="002060"/>
              </a:solidFill>
              <a:effectLst>
                <a:outerShdw blurRad="50800" dist="38100" dir="2700000" algn="tl" rotWithShape="0">
                  <a:prstClr val="black">
                    <a:alpha val="40000"/>
                  </a:prstClr>
                </a:outerShdw>
              </a:effectLst>
            </p:spPr>
            <p:txBody>
              <a:bodyPr anchor="ctr"/>
              <a:lstStyle/>
              <a:p>
                <a:pPr algn="ctr" eaLnBrk="0" hangingPunct="0">
                  <a:buClr>
                    <a:srgbClr val="00A9D4"/>
                  </a:buClr>
                  <a:defRPr/>
                </a:pPr>
                <a:r>
                  <a:rPr lang="en-US" altLang="zh-CN" sz="1600" kern="0" dirty="0">
                    <a:solidFill>
                      <a:sysClr val="window" lastClr="FFFFFF">
                        <a:lumMod val="95000"/>
                      </a:sysClr>
                    </a:solidFill>
                    <a:latin typeface="方正粗倩简体" panose="03000509000000000000" pitchFamily="65" charset="-122"/>
                    <a:ea typeface="方正粗倩简体" panose="03000509000000000000" pitchFamily="65" charset="-122"/>
                    <a:sym typeface="华文细黑" pitchFamily="2" charset="-122"/>
                  </a:rPr>
                  <a:t>HLR</a:t>
                </a:r>
              </a:p>
            </p:txBody>
          </p:sp>
          <p:sp>
            <p:nvSpPr>
              <p:cNvPr id="92" name="圆角矩形 302"/>
              <p:cNvSpPr/>
              <p:nvPr/>
            </p:nvSpPr>
            <p:spPr>
              <a:xfrm>
                <a:off x="9693516" y="6350397"/>
                <a:ext cx="719524" cy="216065"/>
              </a:xfrm>
              <a:prstGeom prst="roundRect">
                <a:avLst>
                  <a:gd name="adj" fmla="val 5027"/>
                </a:avLst>
              </a:prstGeom>
              <a:solidFill>
                <a:srgbClr val="002060"/>
              </a:solidFill>
              <a:effectLst>
                <a:outerShdw blurRad="50800" dist="38100" dir="2700000" algn="tl" rotWithShape="0">
                  <a:prstClr val="black">
                    <a:alpha val="40000"/>
                  </a:prstClr>
                </a:outerShdw>
              </a:effectLst>
            </p:spPr>
            <p:txBody>
              <a:bodyPr anchor="ctr"/>
              <a:lstStyle/>
              <a:p>
                <a:pPr algn="ctr" eaLnBrk="0" hangingPunct="0">
                  <a:buClr>
                    <a:srgbClr val="00A9D4"/>
                  </a:buClr>
                  <a:defRPr/>
                </a:pPr>
                <a:r>
                  <a:rPr lang="zh-CN" altLang="en-US" sz="1600" kern="0" dirty="0">
                    <a:solidFill>
                      <a:sysClr val="window" lastClr="FFFFFF">
                        <a:lumMod val="95000"/>
                      </a:sysClr>
                    </a:solidFill>
                    <a:latin typeface="方正粗倩简体" panose="03000509000000000000" pitchFamily="65" charset="-122"/>
                    <a:ea typeface="方正粗倩简体" panose="03000509000000000000" pitchFamily="65" charset="-122"/>
                    <a:sym typeface="华文细黑" pitchFamily="2" charset="-122"/>
                  </a:rPr>
                  <a:t>业务网关</a:t>
                </a:r>
                <a:endParaRPr lang="en-US" altLang="zh-CN" sz="1600" kern="0" dirty="0">
                  <a:solidFill>
                    <a:sysClr val="window" lastClr="FFFFFF">
                      <a:lumMod val="95000"/>
                    </a:sysClr>
                  </a:solidFill>
                  <a:latin typeface="方正粗倩简体" panose="03000509000000000000" pitchFamily="65" charset="-122"/>
                  <a:ea typeface="方正粗倩简体" panose="03000509000000000000" pitchFamily="65" charset="-122"/>
                  <a:sym typeface="华文细黑" pitchFamily="2" charset="-122"/>
                </a:endParaRPr>
              </a:p>
            </p:txBody>
          </p:sp>
          <p:sp>
            <p:nvSpPr>
              <p:cNvPr id="93" name="圆角矩形 303"/>
              <p:cNvSpPr/>
              <p:nvPr/>
            </p:nvSpPr>
            <p:spPr>
              <a:xfrm>
                <a:off x="10462962" y="6352736"/>
                <a:ext cx="586038" cy="209826"/>
              </a:xfrm>
              <a:prstGeom prst="roundRect">
                <a:avLst>
                  <a:gd name="adj" fmla="val 5027"/>
                </a:avLst>
              </a:prstGeom>
              <a:solidFill>
                <a:srgbClr val="002060"/>
              </a:solidFill>
              <a:effectLst>
                <a:outerShdw blurRad="50800" dist="38100" dir="2700000" algn="tl" rotWithShape="0">
                  <a:prstClr val="black">
                    <a:alpha val="40000"/>
                  </a:prstClr>
                </a:outerShdw>
              </a:effectLst>
            </p:spPr>
            <p:txBody>
              <a:bodyPr anchor="ctr"/>
              <a:lstStyle/>
              <a:p>
                <a:pPr algn="ctr" eaLnBrk="0" hangingPunct="0">
                  <a:buClr>
                    <a:srgbClr val="00A9D4"/>
                  </a:buClr>
                  <a:defRPr/>
                </a:pPr>
                <a:r>
                  <a:rPr lang="en-US" altLang="zh-CN" sz="1600" kern="0" dirty="0">
                    <a:solidFill>
                      <a:sysClr val="window" lastClr="FFFFFF">
                        <a:lumMod val="95000"/>
                      </a:sysClr>
                    </a:solidFill>
                    <a:latin typeface="方正粗倩简体" panose="03000509000000000000" pitchFamily="65" charset="-122"/>
                    <a:ea typeface="方正粗倩简体" panose="03000509000000000000" pitchFamily="65" charset="-122"/>
                    <a:sym typeface="华文细黑" pitchFamily="2" charset="-122"/>
                  </a:rPr>
                  <a:t>LBS</a:t>
                </a:r>
              </a:p>
            </p:txBody>
          </p:sp>
        </p:grpSp>
      </p:grpSp>
      <p:grpSp>
        <p:nvGrpSpPr>
          <p:cNvPr id="95" name="组合 304"/>
          <p:cNvGrpSpPr>
            <a:grpSpLocks/>
          </p:cNvGrpSpPr>
          <p:nvPr/>
        </p:nvGrpSpPr>
        <p:grpSpPr bwMode="auto">
          <a:xfrm>
            <a:off x="5542574" y="2800130"/>
            <a:ext cx="3293569" cy="1744993"/>
            <a:chOff x="8181469" y="3683798"/>
            <a:chExt cx="2446152" cy="1404000"/>
          </a:xfrm>
          <a:solidFill>
            <a:srgbClr val="4F81BD">
              <a:lumMod val="60000"/>
              <a:lumOff val="40000"/>
            </a:srgbClr>
          </a:solidFill>
        </p:grpSpPr>
        <p:sp>
          <p:nvSpPr>
            <p:cNvPr id="98" name="圆角矩形 305"/>
            <p:cNvSpPr/>
            <p:nvPr/>
          </p:nvSpPr>
          <p:spPr>
            <a:xfrm>
              <a:off x="8181469" y="3683798"/>
              <a:ext cx="2446152" cy="1404000"/>
            </a:xfrm>
            <a:prstGeom prst="roundRect">
              <a:avLst>
                <a:gd name="adj" fmla="val 5027"/>
              </a:avLst>
            </a:prstGeom>
            <a:grpFill/>
            <a:effectLst>
              <a:outerShdw blurRad="50800" dist="38100" dir="2700000" algn="tl" rotWithShape="0">
                <a:prstClr val="black">
                  <a:alpha val="40000"/>
                </a:prstClr>
              </a:outerShdw>
            </a:effectLst>
          </p:spPr>
          <p:txBody>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en-US" altLang="zh-CN" sz="16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PBOSS</a:t>
              </a:r>
              <a:r>
                <a:rPr kumimoji="0" lang="zh-CN" altLang="en-US" sz="16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二</a:t>
              </a:r>
              <a:r>
                <a:rPr kumimoji="0" lang="zh-CN" altLang="en-US" sz="1600" b="1" i="0" u="none" strike="noStrike" kern="0" cap="none" spc="0" normalizeH="0" baseline="0" noProof="0" dirty="0" smtClean="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期</a:t>
              </a:r>
              <a:endParaRPr kumimoji="0" lang="en-US" altLang="zh-CN" sz="1600" b="1"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endParaRPr>
            </a:p>
          </p:txBody>
        </p:sp>
        <p:sp>
          <p:nvSpPr>
            <p:cNvPr id="99" name="对角圆角矩形 308"/>
            <p:cNvSpPr/>
            <p:nvPr/>
          </p:nvSpPr>
          <p:spPr>
            <a:xfrm>
              <a:off x="8494886" y="4012065"/>
              <a:ext cx="808769" cy="246580"/>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200" b="0" i="0" u="none" strike="noStrike" kern="0" cap="none" spc="0" normalizeH="0" baseline="0" noProof="0" dirty="0" smtClean="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产品订购</a:t>
              </a:r>
              <a:endPar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endParaRPr>
            </a:p>
          </p:txBody>
        </p:sp>
        <p:sp>
          <p:nvSpPr>
            <p:cNvPr id="100" name="对角圆角矩形 311"/>
            <p:cNvSpPr/>
            <p:nvPr/>
          </p:nvSpPr>
          <p:spPr>
            <a:xfrm>
              <a:off x="9437623" y="4010231"/>
              <a:ext cx="782306" cy="246580"/>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账单管理</a:t>
              </a:r>
            </a:p>
          </p:txBody>
        </p:sp>
      </p:grpSp>
      <p:sp>
        <p:nvSpPr>
          <p:cNvPr id="96" name="对角圆角矩形 156"/>
          <p:cNvSpPr/>
          <p:nvPr/>
        </p:nvSpPr>
        <p:spPr bwMode="auto">
          <a:xfrm>
            <a:off x="5954549" y="4064253"/>
            <a:ext cx="1071132" cy="306467"/>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多</a:t>
            </a:r>
            <a:r>
              <a:rPr kumimoji="0" lang="en-US" altLang="zh-CN"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APN</a:t>
            </a:r>
            <a:r>
              <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管理</a:t>
            </a:r>
          </a:p>
        </p:txBody>
      </p:sp>
      <p:sp>
        <p:nvSpPr>
          <p:cNvPr id="97" name="对角圆角矩形 157"/>
          <p:cNvSpPr/>
          <p:nvPr/>
        </p:nvSpPr>
        <p:spPr bwMode="auto">
          <a:xfrm>
            <a:off x="7248128" y="4062438"/>
            <a:ext cx="1044411" cy="306467"/>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200" b="0" i="0" u="none" strike="noStrike" kern="0" cap="none" spc="0" normalizeH="0" baseline="0" noProof="0" dirty="0" smtClean="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服务关停</a:t>
            </a:r>
            <a:endPar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endParaRPr>
          </a:p>
        </p:txBody>
      </p:sp>
      <p:sp>
        <p:nvSpPr>
          <p:cNvPr id="101" name="对角圆角矩形 171"/>
          <p:cNvSpPr/>
          <p:nvPr/>
        </p:nvSpPr>
        <p:spPr>
          <a:xfrm>
            <a:off x="9205807" y="3342970"/>
            <a:ext cx="823949" cy="306467"/>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功能</a:t>
            </a:r>
            <a:r>
              <a:rPr kumimoji="0" lang="en-US" altLang="zh-CN"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1</a:t>
            </a:r>
            <a:endPar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endParaRPr>
          </a:p>
        </p:txBody>
      </p:sp>
      <p:sp>
        <p:nvSpPr>
          <p:cNvPr id="102" name="上下箭头 182"/>
          <p:cNvSpPr/>
          <p:nvPr/>
        </p:nvSpPr>
        <p:spPr>
          <a:xfrm>
            <a:off x="3108848" y="2102289"/>
            <a:ext cx="264999" cy="652873"/>
          </a:xfrm>
          <a:prstGeom prst="upDownArrow">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black"/>
              </a:solidFill>
              <a:effectLst/>
              <a:uLnTx/>
              <a:uFillTx/>
              <a:latin typeface="方正粗倩简体" panose="03000509000000000000" pitchFamily="65" charset="-122"/>
              <a:ea typeface="方正粗倩简体" panose="03000509000000000000" pitchFamily="65" charset="-122"/>
            </a:endParaRPr>
          </a:p>
        </p:txBody>
      </p:sp>
      <p:sp>
        <p:nvSpPr>
          <p:cNvPr id="103" name="上下箭头 183"/>
          <p:cNvSpPr/>
          <p:nvPr/>
        </p:nvSpPr>
        <p:spPr>
          <a:xfrm>
            <a:off x="9967403" y="2024843"/>
            <a:ext cx="267227" cy="772886"/>
          </a:xfrm>
          <a:prstGeom prst="upDownArrow">
            <a:avLst>
              <a:gd name="adj1" fmla="val 50000"/>
              <a:gd name="adj2" fmla="val 50000"/>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black"/>
              </a:solidFill>
              <a:effectLst/>
              <a:uLnTx/>
              <a:uFillTx/>
              <a:latin typeface="方正粗倩简体" panose="03000509000000000000" pitchFamily="65" charset="-122"/>
              <a:ea typeface="方正粗倩简体" panose="03000509000000000000" pitchFamily="65" charset="-122"/>
            </a:endParaRPr>
          </a:p>
        </p:txBody>
      </p:sp>
      <p:sp>
        <p:nvSpPr>
          <p:cNvPr id="104" name="圆角矩形 191"/>
          <p:cNvSpPr/>
          <p:nvPr/>
        </p:nvSpPr>
        <p:spPr>
          <a:xfrm>
            <a:off x="11430468" y="1124744"/>
            <a:ext cx="443152" cy="1209734"/>
          </a:xfrm>
          <a:prstGeom prst="roundRect">
            <a:avLst/>
          </a:prstGeom>
          <a:solidFill>
            <a:srgbClr val="9BBB59"/>
          </a:solidFill>
          <a:ln w="38100" cap="flat" cmpd="sng" algn="ctr">
            <a:no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effectLst/>
              <a:uLnTx/>
              <a:uFillTx/>
              <a:latin typeface="方正粗倩简体" panose="03000509000000000000" pitchFamily="65" charset="-122"/>
              <a:ea typeface="方正粗倩简体" panose="03000509000000000000" pitchFamily="65" charset="-122"/>
            </a:endParaRPr>
          </a:p>
        </p:txBody>
      </p:sp>
      <p:sp>
        <p:nvSpPr>
          <p:cNvPr id="105" name="圆角矩形 192"/>
          <p:cNvSpPr/>
          <p:nvPr/>
        </p:nvSpPr>
        <p:spPr>
          <a:xfrm>
            <a:off x="11461645" y="2600907"/>
            <a:ext cx="389706" cy="1958618"/>
          </a:xfrm>
          <a:prstGeom prst="roundRect">
            <a:avLst/>
          </a:prstGeom>
          <a:solidFill>
            <a:srgbClr val="9BBB59"/>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106" name="圆角矩形 193"/>
          <p:cNvSpPr/>
          <p:nvPr/>
        </p:nvSpPr>
        <p:spPr>
          <a:xfrm>
            <a:off x="11461645" y="4840357"/>
            <a:ext cx="389706" cy="1576974"/>
          </a:xfrm>
          <a:prstGeom prst="roundRect">
            <a:avLst/>
          </a:prstGeom>
          <a:solidFill>
            <a:srgbClr val="9BBB59"/>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107" name="上下箭头 195"/>
          <p:cNvSpPr/>
          <p:nvPr/>
        </p:nvSpPr>
        <p:spPr>
          <a:xfrm>
            <a:off x="3113039" y="4545123"/>
            <a:ext cx="300629" cy="972109"/>
          </a:xfrm>
          <a:prstGeom prst="upDownArrow">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black"/>
              </a:solidFill>
              <a:effectLst/>
              <a:uLnTx/>
              <a:uFillTx/>
              <a:latin typeface="方正粗倩简体" panose="03000509000000000000" pitchFamily="65" charset="-122"/>
              <a:ea typeface="方正粗倩简体" panose="03000509000000000000" pitchFamily="65" charset="-122"/>
            </a:endParaRPr>
          </a:p>
        </p:txBody>
      </p:sp>
      <p:sp>
        <p:nvSpPr>
          <p:cNvPr id="108" name="TextBox 52"/>
          <p:cNvSpPr txBox="1">
            <a:spLocks noChangeArrowheads="1"/>
          </p:cNvSpPr>
          <p:nvPr/>
        </p:nvSpPr>
        <p:spPr bwMode="auto">
          <a:xfrm>
            <a:off x="11430468" y="1230356"/>
            <a:ext cx="33180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dirty="0" smtClean="0">
                <a:solidFill>
                  <a:schemeClr val="bg1"/>
                </a:solidFill>
                <a:latin typeface="方正粗倩简体" panose="03000509000000000000" pitchFamily="65" charset="-122"/>
                <a:ea typeface="方正粗倩简体" panose="03000509000000000000" pitchFamily="65" charset="-122"/>
              </a:rPr>
              <a:t>展示层</a:t>
            </a:r>
          </a:p>
        </p:txBody>
      </p:sp>
      <p:sp>
        <p:nvSpPr>
          <p:cNvPr id="109" name="TextBox 53"/>
          <p:cNvSpPr txBox="1">
            <a:spLocks noChangeArrowheads="1"/>
          </p:cNvSpPr>
          <p:nvPr/>
        </p:nvSpPr>
        <p:spPr bwMode="auto">
          <a:xfrm>
            <a:off x="11430468" y="2725721"/>
            <a:ext cx="35630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dirty="0" smtClean="0">
                <a:solidFill>
                  <a:schemeClr val="bg1"/>
                </a:solidFill>
                <a:latin typeface="方正粗倩简体" panose="03000509000000000000" pitchFamily="65" charset="-122"/>
                <a:ea typeface="方正粗倩简体" panose="03000509000000000000" pitchFamily="65" charset="-122"/>
              </a:rPr>
              <a:t>服务能力层</a:t>
            </a:r>
          </a:p>
        </p:txBody>
      </p:sp>
      <p:sp>
        <p:nvSpPr>
          <p:cNvPr id="110" name="TextBox 54"/>
          <p:cNvSpPr txBox="1">
            <a:spLocks noChangeArrowheads="1"/>
          </p:cNvSpPr>
          <p:nvPr/>
        </p:nvSpPr>
        <p:spPr bwMode="auto">
          <a:xfrm>
            <a:off x="11454965" y="5125988"/>
            <a:ext cx="33180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dirty="0" smtClean="0">
                <a:solidFill>
                  <a:schemeClr val="bg1"/>
                </a:solidFill>
                <a:latin typeface="方正粗倩简体" panose="03000509000000000000" pitchFamily="65" charset="-122"/>
                <a:ea typeface="方正粗倩简体" panose="03000509000000000000" pitchFamily="65" charset="-122"/>
              </a:rPr>
              <a:t>数据层</a:t>
            </a:r>
          </a:p>
        </p:txBody>
      </p:sp>
      <p:sp>
        <p:nvSpPr>
          <p:cNvPr id="111" name="对角圆角矩形 171"/>
          <p:cNvSpPr/>
          <p:nvPr/>
        </p:nvSpPr>
        <p:spPr>
          <a:xfrm>
            <a:off x="9205807" y="3882919"/>
            <a:ext cx="823949" cy="306467"/>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功能</a:t>
            </a:r>
            <a:r>
              <a:rPr kumimoji="0" lang="en-US" altLang="zh-CN"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3</a:t>
            </a:r>
            <a:endPar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endParaRPr>
          </a:p>
        </p:txBody>
      </p:sp>
      <p:sp>
        <p:nvSpPr>
          <p:cNvPr id="112" name="对角圆角矩形 171"/>
          <p:cNvSpPr/>
          <p:nvPr/>
        </p:nvSpPr>
        <p:spPr>
          <a:xfrm>
            <a:off x="10128852" y="3330971"/>
            <a:ext cx="823949" cy="306467"/>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功能</a:t>
            </a:r>
            <a:r>
              <a:rPr kumimoji="0" lang="en-US" altLang="zh-CN"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2</a:t>
            </a:r>
            <a:endPar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endParaRPr>
          </a:p>
        </p:txBody>
      </p:sp>
      <p:sp>
        <p:nvSpPr>
          <p:cNvPr id="113" name="对角圆角矩形 171"/>
          <p:cNvSpPr/>
          <p:nvPr/>
        </p:nvSpPr>
        <p:spPr>
          <a:xfrm>
            <a:off x="10128852" y="3896582"/>
            <a:ext cx="823949" cy="306467"/>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功能</a:t>
            </a:r>
            <a:r>
              <a:rPr kumimoji="0" lang="en-US" altLang="zh-CN"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4</a:t>
            </a:r>
            <a:endPar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endParaRPr>
          </a:p>
        </p:txBody>
      </p:sp>
      <p:sp>
        <p:nvSpPr>
          <p:cNvPr id="114" name="TextBox 131"/>
          <p:cNvSpPr txBox="1"/>
          <p:nvPr/>
        </p:nvSpPr>
        <p:spPr>
          <a:xfrm>
            <a:off x="2488951" y="5864635"/>
            <a:ext cx="1346844" cy="369332"/>
          </a:xfrm>
          <a:prstGeom prst="rect">
            <a:avLst/>
          </a:prstGeom>
          <a:noFill/>
        </p:spPr>
        <p:txBody>
          <a:bodyPr wrap="none">
            <a:spAutoFit/>
          </a:bodyPr>
          <a:lstStyle/>
          <a:p>
            <a:pPr>
              <a:defRPr/>
            </a:pPr>
            <a:r>
              <a:rPr lang="zh-CN" altLang="en-US" b="1" kern="0" dirty="0">
                <a:solidFill>
                  <a:schemeClr val="bg1"/>
                </a:solidFill>
                <a:latin typeface="方正粗倩简体" panose="03000509000000000000" pitchFamily="65" charset="-122"/>
                <a:ea typeface="方正粗倩简体" panose="03000509000000000000" pitchFamily="65" charset="-122"/>
              </a:rPr>
              <a:t>全网数据库</a:t>
            </a:r>
          </a:p>
        </p:txBody>
      </p:sp>
      <p:sp>
        <p:nvSpPr>
          <p:cNvPr id="116" name="上下箭头 182"/>
          <p:cNvSpPr/>
          <p:nvPr/>
        </p:nvSpPr>
        <p:spPr>
          <a:xfrm>
            <a:off x="6992498" y="2132858"/>
            <a:ext cx="264999" cy="652873"/>
          </a:xfrm>
          <a:prstGeom prst="upDownArrow">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black"/>
              </a:solidFill>
              <a:effectLst/>
              <a:uLnTx/>
              <a:uFillTx/>
              <a:latin typeface="方正粗倩简体" panose="03000509000000000000" pitchFamily="65" charset="-122"/>
              <a:ea typeface="方正粗倩简体" panose="03000509000000000000" pitchFamily="65" charset="-122"/>
            </a:endParaRPr>
          </a:p>
        </p:txBody>
      </p:sp>
      <p:sp>
        <p:nvSpPr>
          <p:cNvPr id="117" name="对角圆角矩形 308"/>
          <p:cNvSpPr/>
          <p:nvPr/>
        </p:nvSpPr>
        <p:spPr bwMode="auto">
          <a:xfrm>
            <a:off x="5965030" y="3651287"/>
            <a:ext cx="1088950" cy="306468"/>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200" b="0" i="0" u="none" strike="noStrike" kern="0" cap="none" spc="0" normalizeH="0" baseline="0" noProof="0" dirty="0" smtClean="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停复机管理</a:t>
            </a:r>
            <a:endPar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endParaRPr>
          </a:p>
        </p:txBody>
      </p:sp>
      <p:sp>
        <p:nvSpPr>
          <p:cNvPr id="118" name="对角圆角矩形 308"/>
          <p:cNvSpPr/>
          <p:nvPr/>
        </p:nvSpPr>
        <p:spPr bwMode="auto">
          <a:xfrm>
            <a:off x="7239298" y="3651287"/>
            <a:ext cx="1088950" cy="306468"/>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200" b="0" i="0" u="none" strike="noStrike" kern="0" cap="none" spc="0" normalizeH="0" baseline="0" noProof="0" dirty="0" smtClean="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rPr>
              <a:t>补换卡</a:t>
            </a:r>
            <a:endParaRPr kumimoji="0" lang="zh-CN" altLang="en-US" sz="1200" b="0" i="0" u="none" strike="noStrike" kern="0" cap="none" spc="0" normalizeH="0" baseline="0" noProof="0" dirty="0">
              <a:ln>
                <a:noFill/>
              </a:ln>
              <a:solidFill>
                <a:sysClr val="windowText" lastClr="000000"/>
              </a:solidFill>
              <a:effectLst/>
              <a:uLnTx/>
              <a:uFillTx/>
              <a:latin typeface="方正粗倩简体" panose="03000509000000000000" pitchFamily="65" charset="-122"/>
              <a:ea typeface="方正粗倩简体" panose="03000509000000000000" pitchFamily="65" charset="-122"/>
              <a:sym typeface="华文细黑" pitchFamily="2" charset="-122"/>
            </a:endParaRPr>
          </a:p>
        </p:txBody>
      </p:sp>
    </p:spTree>
    <p:extLst>
      <p:ext uri="{BB962C8B-B14F-4D97-AF65-F5344CB8AC3E}">
        <p14:creationId xmlns:p14="http://schemas.microsoft.com/office/powerpoint/2010/main" val="6562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normAutofit fontScale="90000"/>
          </a:bodyPr>
          <a:lstStyle/>
          <a:p>
            <a:r>
              <a:rPr lang="zh-CN" altLang="en-US" dirty="0"/>
              <a:t>平台功能</a:t>
            </a:r>
            <a:r>
              <a:rPr lang="zh-CN" altLang="en-US" dirty="0" smtClean="0"/>
              <a:t>架构 </a:t>
            </a:r>
            <a:r>
              <a:rPr lang="en-US" altLang="zh-CN" dirty="0" smtClean="0"/>
              <a:t>— </a:t>
            </a:r>
            <a:r>
              <a:rPr lang="zh-CN" altLang="en-US" dirty="0" smtClean="0"/>
              <a:t>运营管理平台</a:t>
            </a:r>
            <a:endParaRPr lang="zh-CN" altLang="en-US" dirty="0"/>
          </a:p>
        </p:txBody>
      </p:sp>
      <p:sp>
        <p:nvSpPr>
          <p:cNvPr id="42" name="矩形 41"/>
          <p:cNvSpPr/>
          <p:nvPr/>
        </p:nvSpPr>
        <p:spPr>
          <a:xfrm>
            <a:off x="623392" y="1662363"/>
            <a:ext cx="2657735" cy="1052596"/>
          </a:xfrm>
          <a:prstGeom prst="rect">
            <a:avLst/>
          </a:prstGeom>
          <a:noFill/>
        </p:spPr>
        <p:txBody>
          <a:bodyPr wrap="square">
            <a:spAutoFit/>
          </a:bodyPr>
          <a:lstStyle/>
          <a:p>
            <a:pPr>
              <a:lnSpc>
                <a:spcPct val="130000"/>
              </a:lnSpc>
            </a:pPr>
            <a:r>
              <a:rPr lang="zh-CN" altLang="zh-CN" sz="1600" dirty="0" smtClean="0">
                <a:latin typeface="方正粗倩简体" panose="03000509000000000000" pitchFamily="65" charset="-122"/>
                <a:ea typeface="方正粗倩简体" panose="03000509000000000000" pitchFamily="65" charset="-122"/>
              </a:rPr>
              <a:t>对</a:t>
            </a:r>
            <a:r>
              <a:rPr lang="zh-CN" altLang="zh-CN" sz="1600" dirty="0">
                <a:latin typeface="方正粗倩简体" panose="03000509000000000000" pitchFamily="65" charset="-122"/>
                <a:ea typeface="方正粗倩简体" panose="03000509000000000000" pitchFamily="65" charset="-122"/>
              </a:rPr>
              <a:t>产品信息、客户信息、合作方信息、应用接入信息和物流信息进行的管理</a:t>
            </a:r>
            <a:r>
              <a:rPr lang="zh-CN" altLang="en-US" sz="1600" dirty="0" smtClean="0">
                <a:solidFill>
                  <a:srgbClr val="595959"/>
                </a:solidFill>
                <a:latin typeface="方正粗倩简体" panose="03000509000000000000" pitchFamily="65" charset="-122"/>
                <a:ea typeface="方正粗倩简体" panose="03000509000000000000" pitchFamily="65" charset="-122"/>
              </a:rPr>
              <a:t>。</a:t>
            </a:r>
            <a:endParaRPr lang="zh-CN" altLang="en-US" sz="1600" dirty="0">
              <a:solidFill>
                <a:srgbClr val="595959"/>
              </a:solidFill>
              <a:latin typeface="方正粗倩简体" panose="03000509000000000000" pitchFamily="65" charset="-122"/>
              <a:ea typeface="方正粗倩简体" panose="03000509000000000000" pitchFamily="65" charset="-122"/>
            </a:endParaRPr>
          </a:p>
        </p:txBody>
      </p:sp>
      <p:sp>
        <p:nvSpPr>
          <p:cNvPr id="43" name="矩形 42"/>
          <p:cNvSpPr/>
          <p:nvPr/>
        </p:nvSpPr>
        <p:spPr>
          <a:xfrm>
            <a:off x="623392" y="1268760"/>
            <a:ext cx="2196000" cy="527067"/>
          </a:xfrm>
          <a:prstGeom prst="rect">
            <a:avLst/>
          </a:prstGeom>
          <a:noFill/>
        </p:spPr>
        <p:txBody>
          <a:bodyPr wrap="square">
            <a:spAutoFit/>
          </a:bodyPr>
          <a:lstStyle/>
          <a:p>
            <a:pPr>
              <a:lnSpc>
                <a:spcPct val="130000"/>
              </a:lnSpc>
            </a:pPr>
            <a:r>
              <a:rPr lang="zh-CN" altLang="en-US" sz="2400" b="1" dirty="0" smtClean="0">
                <a:solidFill>
                  <a:srgbClr val="5EC6D3"/>
                </a:solidFill>
                <a:latin typeface="方正粗倩简体" panose="03000509000000000000" pitchFamily="65" charset="-122"/>
                <a:ea typeface="方正粗倩简体" panose="03000509000000000000" pitchFamily="65" charset="-122"/>
              </a:rPr>
              <a:t>运营管理</a:t>
            </a:r>
            <a:endParaRPr lang="zh-CN" altLang="en-US" sz="2400" b="1" dirty="0">
              <a:solidFill>
                <a:srgbClr val="5EC6D3"/>
              </a:solidFill>
              <a:latin typeface="方正粗倩简体" panose="03000509000000000000" pitchFamily="65" charset="-122"/>
              <a:ea typeface="方正粗倩简体" panose="03000509000000000000" pitchFamily="65" charset="-122"/>
            </a:endParaRPr>
          </a:p>
        </p:txBody>
      </p:sp>
      <p:sp>
        <p:nvSpPr>
          <p:cNvPr id="44" name="矩形 43"/>
          <p:cNvSpPr/>
          <p:nvPr/>
        </p:nvSpPr>
        <p:spPr>
          <a:xfrm>
            <a:off x="2622880" y="5112385"/>
            <a:ext cx="2657735" cy="1052596"/>
          </a:xfrm>
          <a:prstGeom prst="rect">
            <a:avLst/>
          </a:prstGeom>
          <a:noFill/>
        </p:spPr>
        <p:txBody>
          <a:bodyPr wrap="square">
            <a:spAutoFit/>
          </a:bodyPr>
          <a:lstStyle/>
          <a:p>
            <a:pPr>
              <a:lnSpc>
                <a:spcPct val="130000"/>
              </a:lnSpc>
            </a:pPr>
            <a:r>
              <a:rPr lang="zh-CN" altLang="zh-CN" sz="1600" dirty="0" smtClean="0">
                <a:latin typeface="方正粗倩简体" panose="03000509000000000000" pitchFamily="65" charset="-122"/>
                <a:ea typeface="方正粗倩简体" panose="03000509000000000000" pitchFamily="65" charset="-122"/>
              </a:rPr>
              <a:t>账</a:t>
            </a:r>
            <a:r>
              <a:rPr lang="zh-CN" altLang="zh-CN" sz="1600" dirty="0">
                <a:latin typeface="方正粗倩简体" panose="03000509000000000000" pitchFamily="65" charset="-122"/>
                <a:ea typeface="方正粗倩简体" panose="03000509000000000000" pitchFamily="65" charset="-122"/>
              </a:rPr>
              <a:t>务信息查询、开关机状态查询、</a:t>
            </a:r>
            <a:r>
              <a:rPr lang="en-US" altLang="zh-CN" sz="1600" dirty="0" smtClean="0">
                <a:latin typeface="方正粗倩简体" panose="03000509000000000000" pitchFamily="65" charset="-122"/>
                <a:ea typeface="方正粗倩简体" panose="03000509000000000000" pitchFamily="65" charset="-122"/>
              </a:rPr>
              <a:t>GPRS</a:t>
            </a:r>
            <a:r>
              <a:rPr lang="zh-CN" altLang="zh-CN" sz="1600" dirty="0" smtClean="0">
                <a:latin typeface="方正粗倩简体" panose="03000509000000000000" pitchFamily="65" charset="-122"/>
                <a:ea typeface="方正粗倩简体" panose="03000509000000000000" pitchFamily="65" charset="-122"/>
              </a:rPr>
              <a:t>状态</a:t>
            </a:r>
            <a:r>
              <a:rPr lang="zh-CN" altLang="zh-CN" sz="1600" dirty="0">
                <a:latin typeface="方正粗倩简体" panose="03000509000000000000" pitchFamily="65" charset="-122"/>
                <a:ea typeface="方正粗倩简体" panose="03000509000000000000" pitchFamily="65" charset="-122"/>
              </a:rPr>
              <a:t>查询和短信失败记录等功能</a:t>
            </a:r>
            <a:r>
              <a:rPr lang="zh-CN" altLang="en-US" sz="1600" dirty="0" smtClean="0">
                <a:solidFill>
                  <a:srgbClr val="595959"/>
                </a:solidFill>
                <a:latin typeface="方正粗倩简体" panose="03000509000000000000" pitchFamily="65" charset="-122"/>
                <a:ea typeface="方正粗倩简体" panose="03000509000000000000" pitchFamily="65" charset="-122"/>
              </a:rPr>
              <a:t>。</a:t>
            </a:r>
            <a:endParaRPr lang="zh-CN" altLang="en-US" sz="1600" dirty="0">
              <a:solidFill>
                <a:srgbClr val="595959"/>
              </a:solidFill>
              <a:latin typeface="方正粗倩简体" panose="03000509000000000000" pitchFamily="65" charset="-122"/>
              <a:ea typeface="方正粗倩简体" panose="03000509000000000000" pitchFamily="65" charset="-122"/>
            </a:endParaRPr>
          </a:p>
        </p:txBody>
      </p:sp>
      <p:sp>
        <p:nvSpPr>
          <p:cNvPr id="45" name="矩形 44"/>
          <p:cNvSpPr/>
          <p:nvPr/>
        </p:nvSpPr>
        <p:spPr>
          <a:xfrm>
            <a:off x="2622880" y="4718782"/>
            <a:ext cx="2196000" cy="527067"/>
          </a:xfrm>
          <a:prstGeom prst="rect">
            <a:avLst/>
          </a:prstGeom>
          <a:noFill/>
        </p:spPr>
        <p:txBody>
          <a:bodyPr wrap="square">
            <a:spAutoFit/>
          </a:bodyPr>
          <a:lstStyle/>
          <a:p>
            <a:pPr>
              <a:lnSpc>
                <a:spcPct val="130000"/>
              </a:lnSpc>
            </a:pPr>
            <a:r>
              <a:rPr lang="zh-CN" altLang="en-US" sz="2400" b="1" dirty="0" smtClean="0">
                <a:solidFill>
                  <a:srgbClr val="9BBB40"/>
                </a:solidFill>
                <a:latin typeface="方正粗倩简体" panose="03000509000000000000" pitchFamily="65" charset="-122"/>
                <a:ea typeface="方正粗倩简体" panose="03000509000000000000" pitchFamily="65" charset="-122"/>
              </a:rPr>
              <a:t>通信管理</a:t>
            </a:r>
            <a:endParaRPr lang="zh-CN" altLang="en-US" sz="2400" b="1" dirty="0">
              <a:solidFill>
                <a:srgbClr val="9BBB40"/>
              </a:solidFill>
              <a:latin typeface="方正粗倩简体" panose="03000509000000000000" pitchFamily="65" charset="-122"/>
              <a:ea typeface="方正粗倩简体" panose="03000509000000000000" pitchFamily="65" charset="-122"/>
            </a:endParaRPr>
          </a:p>
        </p:txBody>
      </p:sp>
      <p:sp>
        <p:nvSpPr>
          <p:cNvPr id="46" name="矩形 45"/>
          <p:cNvSpPr/>
          <p:nvPr/>
        </p:nvSpPr>
        <p:spPr>
          <a:xfrm>
            <a:off x="4881074" y="1662363"/>
            <a:ext cx="2880620" cy="1372683"/>
          </a:xfrm>
          <a:prstGeom prst="rect">
            <a:avLst/>
          </a:prstGeom>
          <a:noFill/>
        </p:spPr>
        <p:txBody>
          <a:bodyPr wrap="square">
            <a:spAutoFit/>
          </a:bodyPr>
          <a:lstStyle/>
          <a:p>
            <a:pPr>
              <a:lnSpc>
                <a:spcPct val="130000"/>
              </a:lnSpc>
            </a:pPr>
            <a:r>
              <a:rPr lang="zh-CN" altLang="zh-CN" sz="1600" dirty="0" smtClean="0">
                <a:latin typeface="方正粗倩简体" panose="03000509000000000000" pitchFamily="65" charset="-122"/>
                <a:ea typeface="方正粗倩简体" panose="03000509000000000000" pitchFamily="65" charset="-122"/>
              </a:rPr>
              <a:t>能力</a:t>
            </a:r>
            <a:r>
              <a:rPr lang="zh-CN" altLang="zh-CN" sz="1600" dirty="0">
                <a:latin typeface="方正粗倩简体" panose="03000509000000000000" pitchFamily="65" charset="-122"/>
                <a:ea typeface="方正粗倩简体" panose="03000509000000000000" pitchFamily="65" charset="-122"/>
              </a:rPr>
              <a:t>申请、能力审批、能力查询、能力订购申请、能力订购审批、能力订购查询、新能力白名单管理、流量控制功能</a:t>
            </a:r>
            <a:endParaRPr lang="zh-CN" altLang="en-US" sz="1600" dirty="0">
              <a:solidFill>
                <a:srgbClr val="595959"/>
              </a:solidFill>
              <a:latin typeface="方正粗倩简体" panose="03000509000000000000" pitchFamily="65" charset="-122"/>
              <a:ea typeface="方正粗倩简体" panose="03000509000000000000" pitchFamily="65" charset="-122"/>
            </a:endParaRPr>
          </a:p>
        </p:txBody>
      </p:sp>
      <p:sp>
        <p:nvSpPr>
          <p:cNvPr id="47" name="矩形 46"/>
          <p:cNvSpPr/>
          <p:nvPr/>
        </p:nvSpPr>
        <p:spPr>
          <a:xfrm>
            <a:off x="4881073" y="1268760"/>
            <a:ext cx="2196000" cy="527067"/>
          </a:xfrm>
          <a:prstGeom prst="rect">
            <a:avLst/>
          </a:prstGeom>
          <a:noFill/>
        </p:spPr>
        <p:txBody>
          <a:bodyPr wrap="square">
            <a:spAutoFit/>
          </a:bodyPr>
          <a:lstStyle/>
          <a:p>
            <a:pPr>
              <a:lnSpc>
                <a:spcPct val="130000"/>
              </a:lnSpc>
            </a:pPr>
            <a:r>
              <a:rPr lang="zh-CN" altLang="en-US" sz="2400" b="1" dirty="0" smtClean="0">
                <a:solidFill>
                  <a:srgbClr val="E1B805"/>
                </a:solidFill>
                <a:latin typeface="方正粗倩简体" panose="03000509000000000000" pitchFamily="65" charset="-122"/>
                <a:ea typeface="方正粗倩简体" panose="03000509000000000000" pitchFamily="65" charset="-122"/>
              </a:rPr>
              <a:t>能力管理</a:t>
            </a:r>
            <a:endParaRPr lang="zh-CN" altLang="en-US" sz="2400" b="1" dirty="0">
              <a:solidFill>
                <a:srgbClr val="E1B805"/>
              </a:solidFill>
              <a:latin typeface="方正粗倩简体" panose="03000509000000000000" pitchFamily="65" charset="-122"/>
              <a:ea typeface="方正粗倩简体" panose="03000509000000000000" pitchFamily="65" charset="-122"/>
            </a:endParaRPr>
          </a:p>
        </p:txBody>
      </p:sp>
      <p:sp>
        <p:nvSpPr>
          <p:cNvPr id="48" name="矩形 47"/>
          <p:cNvSpPr/>
          <p:nvPr/>
        </p:nvSpPr>
        <p:spPr>
          <a:xfrm>
            <a:off x="6880561" y="5112385"/>
            <a:ext cx="2657735" cy="1342419"/>
          </a:xfrm>
          <a:prstGeom prst="rect">
            <a:avLst/>
          </a:prstGeom>
          <a:noFill/>
        </p:spPr>
        <p:txBody>
          <a:bodyPr wrap="square">
            <a:spAutoFit/>
          </a:bodyPr>
          <a:lstStyle/>
          <a:p>
            <a:pPr>
              <a:lnSpc>
                <a:spcPct val="130000"/>
              </a:lnSpc>
            </a:pPr>
            <a:r>
              <a:rPr lang="zh-CN" altLang="zh-CN" sz="1600" dirty="0" smtClean="0">
                <a:latin typeface="方正粗倩简体" panose="03000509000000000000" pitchFamily="65" charset="-122"/>
                <a:ea typeface="方正粗倩简体" panose="03000509000000000000" pitchFamily="65" charset="-122"/>
              </a:rPr>
              <a:t>对</a:t>
            </a:r>
            <a:r>
              <a:rPr lang="zh-CN" altLang="zh-CN" sz="1600" dirty="0">
                <a:latin typeface="方正粗倩简体" panose="03000509000000000000" pitchFamily="65" charset="-122"/>
                <a:ea typeface="方正粗倩简体" panose="03000509000000000000" pitchFamily="65" charset="-122"/>
              </a:rPr>
              <a:t>终端</a:t>
            </a:r>
            <a:r>
              <a:rPr lang="zh-CN" altLang="zh-CN" sz="1600" dirty="0" smtClean="0">
                <a:latin typeface="方正粗倩简体" panose="03000509000000000000" pitchFamily="65" charset="-122"/>
                <a:ea typeface="方正粗倩简体" panose="03000509000000000000" pitchFamily="65" charset="-122"/>
              </a:rPr>
              <a:t>进行故障</a:t>
            </a:r>
            <a:r>
              <a:rPr lang="zh-CN" altLang="zh-CN" sz="1600" dirty="0">
                <a:latin typeface="方正粗倩简体" panose="03000509000000000000" pitchFamily="65" charset="-122"/>
                <a:ea typeface="方正粗倩简体" panose="03000509000000000000" pitchFamily="65" charset="-122"/>
              </a:rPr>
              <a:t>查询和异常提醒配置等功能，方便操作员对终端进行问题定位和信息查询</a:t>
            </a:r>
            <a:r>
              <a:rPr lang="zh-CN" altLang="en-US" sz="1600" dirty="0" smtClean="0">
                <a:solidFill>
                  <a:srgbClr val="595959"/>
                </a:solidFill>
                <a:latin typeface="方正粗倩简体" panose="03000509000000000000" pitchFamily="65" charset="-122"/>
                <a:ea typeface="方正粗倩简体" panose="03000509000000000000" pitchFamily="65" charset="-122"/>
              </a:rPr>
              <a:t>。</a:t>
            </a:r>
            <a:endParaRPr lang="zh-CN" altLang="en-US" sz="1600" dirty="0">
              <a:solidFill>
                <a:srgbClr val="595959"/>
              </a:solidFill>
              <a:latin typeface="方正粗倩简体" panose="03000509000000000000" pitchFamily="65" charset="-122"/>
              <a:ea typeface="方正粗倩简体" panose="03000509000000000000" pitchFamily="65" charset="-122"/>
            </a:endParaRPr>
          </a:p>
        </p:txBody>
      </p:sp>
      <p:sp>
        <p:nvSpPr>
          <p:cNvPr id="49" name="矩形 48"/>
          <p:cNvSpPr/>
          <p:nvPr/>
        </p:nvSpPr>
        <p:spPr>
          <a:xfrm>
            <a:off x="6880561" y="4718782"/>
            <a:ext cx="2196000" cy="527067"/>
          </a:xfrm>
          <a:prstGeom prst="rect">
            <a:avLst/>
          </a:prstGeom>
          <a:noFill/>
        </p:spPr>
        <p:txBody>
          <a:bodyPr wrap="square">
            <a:spAutoFit/>
          </a:bodyPr>
          <a:lstStyle/>
          <a:p>
            <a:pPr>
              <a:lnSpc>
                <a:spcPct val="130000"/>
              </a:lnSpc>
            </a:pPr>
            <a:r>
              <a:rPr lang="zh-CN" altLang="en-US" sz="2400" b="1" dirty="0" smtClean="0">
                <a:solidFill>
                  <a:srgbClr val="F8841D"/>
                </a:solidFill>
                <a:latin typeface="方正粗倩简体" panose="03000509000000000000" pitchFamily="65" charset="-122"/>
                <a:ea typeface="方正粗倩简体" panose="03000509000000000000" pitchFamily="65" charset="-122"/>
              </a:rPr>
              <a:t>终端管理</a:t>
            </a:r>
            <a:endParaRPr lang="zh-CN" altLang="en-US" sz="2400" b="1" dirty="0">
              <a:solidFill>
                <a:srgbClr val="F8841D"/>
              </a:solidFill>
              <a:latin typeface="方正粗倩简体" panose="03000509000000000000" pitchFamily="65" charset="-122"/>
              <a:ea typeface="方正粗倩简体" panose="03000509000000000000" pitchFamily="65" charset="-122"/>
            </a:endParaRPr>
          </a:p>
        </p:txBody>
      </p:sp>
      <p:sp>
        <p:nvSpPr>
          <p:cNvPr id="50" name="矩形 49"/>
          <p:cNvSpPr/>
          <p:nvPr/>
        </p:nvSpPr>
        <p:spPr>
          <a:xfrm>
            <a:off x="9105173" y="1662363"/>
            <a:ext cx="2657735" cy="1372683"/>
          </a:xfrm>
          <a:prstGeom prst="rect">
            <a:avLst/>
          </a:prstGeom>
          <a:noFill/>
        </p:spPr>
        <p:txBody>
          <a:bodyPr wrap="square">
            <a:spAutoFit/>
          </a:bodyPr>
          <a:lstStyle/>
          <a:p>
            <a:pPr>
              <a:lnSpc>
                <a:spcPct val="130000"/>
              </a:lnSpc>
            </a:pPr>
            <a:r>
              <a:rPr lang="zh-CN" altLang="zh-CN" sz="1600" dirty="0" smtClean="0">
                <a:latin typeface="方正粗倩简体" panose="03000509000000000000" pitchFamily="65" charset="-122"/>
                <a:ea typeface="方正粗倩简体" panose="03000509000000000000" pitchFamily="65" charset="-122"/>
              </a:rPr>
              <a:t>用户</a:t>
            </a:r>
            <a:r>
              <a:rPr lang="zh-CN" altLang="zh-CN" sz="1600" dirty="0">
                <a:latin typeface="方正粗倩简体" panose="03000509000000000000" pitchFamily="65" charset="-122"/>
                <a:ea typeface="方正粗倩简体" panose="03000509000000000000" pitchFamily="65" charset="-122"/>
              </a:rPr>
              <a:t>业务发展统计、集团客户发展统计、电子工单统计、用户使用统计、终端发展统计和终端交互统计功能</a:t>
            </a:r>
            <a:r>
              <a:rPr lang="zh-CN" altLang="en-US" sz="1600" dirty="0" smtClean="0">
                <a:solidFill>
                  <a:srgbClr val="595959"/>
                </a:solidFill>
                <a:latin typeface="方正粗倩简体" panose="03000509000000000000" pitchFamily="65" charset="-122"/>
                <a:ea typeface="方正粗倩简体" panose="03000509000000000000" pitchFamily="65" charset="-122"/>
              </a:rPr>
              <a:t>。</a:t>
            </a:r>
            <a:endParaRPr lang="zh-CN" altLang="en-US" sz="1600" dirty="0">
              <a:solidFill>
                <a:srgbClr val="595959"/>
              </a:solidFill>
              <a:latin typeface="方正粗倩简体" panose="03000509000000000000" pitchFamily="65" charset="-122"/>
              <a:ea typeface="方正粗倩简体" panose="03000509000000000000" pitchFamily="65" charset="-122"/>
            </a:endParaRPr>
          </a:p>
        </p:txBody>
      </p:sp>
      <p:sp>
        <p:nvSpPr>
          <p:cNvPr id="51" name="矩形 50"/>
          <p:cNvSpPr/>
          <p:nvPr/>
        </p:nvSpPr>
        <p:spPr>
          <a:xfrm>
            <a:off x="9105173" y="1268760"/>
            <a:ext cx="2196000" cy="527067"/>
          </a:xfrm>
          <a:prstGeom prst="rect">
            <a:avLst/>
          </a:prstGeom>
          <a:noFill/>
        </p:spPr>
        <p:txBody>
          <a:bodyPr wrap="square">
            <a:spAutoFit/>
          </a:bodyPr>
          <a:lstStyle/>
          <a:p>
            <a:pPr>
              <a:lnSpc>
                <a:spcPct val="130000"/>
              </a:lnSpc>
            </a:pPr>
            <a:r>
              <a:rPr lang="zh-CN" altLang="en-US" sz="2400" b="1" dirty="0" smtClean="0">
                <a:solidFill>
                  <a:srgbClr val="F26D64"/>
                </a:solidFill>
                <a:latin typeface="方正粗倩简体" panose="03000509000000000000" pitchFamily="65" charset="-122"/>
                <a:ea typeface="方正粗倩简体" panose="03000509000000000000" pitchFamily="65" charset="-122"/>
              </a:rPr>
              <a:t>业务统计</a:t>
            </a:r>
            <a:endParaRPr lang="zh-CN" altLang="en-US" sz="2400" b="1" dirty="0">
              <a:solidFill>
                <a:srgbClr val="F26D64"/>
              </a:solidFill>
              <a:latin typeface="方正粗倩简体" panose="03000509000000000000" pitchFamily="65" charset="-122"/>
              <a:ea typeface="方正粗倩简体" panose="03000509000000000000" pitchFamily="65" charset="-122"/>
            </a:endParaRPr>
          </a:p>
        </p:txBody>
      </p:sp>
      <p:grpSp>
        <p:nvGrpSpPr>
          <p:cNvPr id="3" name="组合 2"/>
          <p:cNvGrpSpPr/>
          <p:nvPr/>
        </p:nvGrpSpPr>
        <p:grpSpPr>
          <a:xfrm>
            <a:off x="335360" y="2971668"/>
            <a:ext cx="11305256" cy="1647519"/>
            <a:chOff x="623392" y="3259700"/>
            <a:chExt cx="10648858" cy="1345411"/>
          </a:xfrm>
        </p:grpSpPr>
        <p:grpSp>
          <p:nvGrpSpPr>
            <p:cNvPr id="31" name="组合 30"/>
            <p:cNvGrpSpPr/>
            <p:nvPr/>
          </p:nvGrpSpPr>
          <p:grpSpPr>
            <a:xfrm>
              <a:off x="623392" y="3259700"/>
              <a:ext cx="10644200" cy="1345411"/>
              <a:chOff x="773900" y="2940844"/>
              <a:chExt cx="10644200" cy="1345411"/>
            </a:xfrm>
            <a:effectLst>
              <a:outerShdw blurRad="50800" dist="38100" dir="5400000" algn="t" rotWithShape="0">
                <a:prstClr val="black">
                  <a:alpha val="40000"/>
                </a:prstClr>
              </a:outerShdw>
            </a:effectLst>
          </p:grpSpPr>
          <p:sp>
            <p:nvSpPr>
              <p:cNvPr id="32" name="梯形 31"/>
              <p:cNvSpPr/>
              <p:nvPr/>
            </p:nvSpPr>
            <p:spPr>
              <a:xfrm rot="5400000">
                <a:off x="1697826" y="3081339"/>
                <a:ext cx="1345410" cy="1064419"/>
              </a:xfrm>
              <a:prstGeom prst="trapezoid">
                <a:avLst>
                  <a:gd name="adj" fmla="val 11587"/>
                </a:avLst>
              </a:pr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方正粗倩简体" panose="03000509000000000000" pitchFamily="65" charset="-122"/>
                  <a:ea typeface="方正粗倩简体" panose="03000509000000000000" pitchFamily="65" charset="-122"/>
                </a:endParaRPr>
              </a:p>
            </p:txBody>
          </p:sp>
          <p:sp>
            <p:nvSpPr>
              <p:cNvPr id="33" name="梯形 32"/>
              <p:cNvSpPr/>
              <p:nvPr/>
            </p:nvSpPr>
            <p:spPr>
              <a:xfrm rot="16200000" flipH="1">
                <a:off x="2762246" y="3081340"/>
                <a:ext cx="1345410" cy="1064419"/>
              </a:xfrm>
              <a:prstGeom prst="trapezoid">
                <a:avLst>
                  <a:gd name="adj" fmla="val 11587"/>
                </a:avLst>
              </a:prstGeom>
              <a:solidFill>
                <a:srgbClr val="9BBB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方正粗倩简体" panose="03000509000000000000" pitchFamily="65" charset="-122"/>
                  <a:ea typeface="方正粗倩简体" panose="03000509000000000000" pitchFamily="65" charset="-122"/>
                </a:endParaRPr>
              </a:p>
            </p:txBody>
          </p:sp>
          <p:sp>
            <p:nvSpPr>
              <p:cNvPr id="34" name="梯形 33"/>
              <p:cNvSpPr/>
              <p:nvPr/>
            </p:nvSpPr>
            <p:spPr>
              <a:xfrm rot="5400000">
                <a:off x="3826666" y="3081339"/>
                <a:ext cx="1345410" cy="1064419"/>
              </a:xfrm>
              <a:prstGeom prst="trapezoid">
                <a:avLst>
                  <a:gd name="adj" fmla="val 11587"/>
                </a:avLst>
              </a:pr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方正粗倩简体" panose="03000509000000000000" pitchFamily="65" charset="-122"/>
                  <a:ea typeface="方正粗倩简体" panose="03000509000000000000" pitchFamily="65" charset="-122"/>
                </a:endParaRPr>
              </a:p>
            </p:txBody>
          </p:sp>
          <p:sp>
            <p:nvSpPr>
              <p:cNvPr id="35" name="梯形 34"/>
              <p:cNvSpPr/>
              <p:nvPr/>
            </p:nvSpPr>
            <p:spPr>
              <a:xfrm rot="16200000" flipH="1">
                <a:off x="4891086" y="3081340"/>
                <a:ext cx="1345410" cy="1064419"/>
              </a:xfrm>
              <a:prstGeom prst="trapezoid">
                <a:avLst>
                  <a:gd name="adj" fmla="val 11587"/>
                </a:avLst>
              </a:prstGeom>
              <a:solidFill>
                <a:srgbClr val="E1B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方正粗倩简体" panose="03000509000000000000" pitchFamily="65" charset="-122"/>
                  <a:ea typeface="方正粗倩简体" panose="03000509000000000000" pitchFamily="65" charset="-122"/>
                </a:endParaRPr>
              </a:p>
            </p:txBody>
          </p:sp>
          <p:sp>
            <p:nvSpPr>
              <p:cNvPr id="36" name="梯形 35"/>
              <p:cNvSpPr/>
              <p:nvPr/>
            </p:nvSpPr>
            <p:spPr>
              <a:xfrm rot="5400000">
                <a:off x="5955506" y="3081339"/>
                <a:ext cx="1345410" cy="1064419"/>
              </a:xfrm>
              <a:prstGeom prst="trapezoid">
                <a:avLst>
                  <a:gd name="adj" fmla="val 11587"/>
                </a:avLst>
              </a:pr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方正粗倩简体" panose="03000509000000000000" pitchFamily="65" charset="-122"/>
                  <a:ea typeface="方正粗倩简体" panose="03000509000000000000" pitchFamily="65" charset="-122"/>
                </a:endParaRPr>
              </a:p>
            </p:txBody>
          </p:sp>
          <p:sp>
            <p:nvSpPr>
              <p:cNvPr id="37" name="梯形 36"/>
              <p:cNvSpPr/>
              <p:nvPr/>
            </p:nvSpPr>
            <p:spPr>
              <a:xfrm rot="16200000" flipH="1">
                <a:off x="7019926" y="3081340"/>
                <a:ext cx="1345410" cy="1064419"/>
              </a:xfrm>
              <a:prstGeom prst="trapezoid">
                <a:avLst>
                  <a:gd name="adj" fmla="val 11587"/>
                </a:avLst>
              </a:prstGeom>
              <a:solidFill>
                <a:srgbClr val="F88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方正粗倩简体" panose="03000509000000000000" pitchFamily="65" charset="-122"/>
                  <a:ea typeface="方正粗倩简体" panose="03000509000000000000" pitchFamily="65" charset="-122"/>
                </a:endParaRPr>
              </a:p>
            </p:txBody>
          </p:sp>
          <p:sp>
            <p:nvSpPr>
              <p:cNvPr id="38" name="梯形 37"/>
              <p:cNvSpPr/>
              <p:nvPr/>
            </p:nvSpPr>
            <p:spPr>
              <a:xfrm rot="5400000">
                <a:off x="8084346" y="3081339"/>
                <a:ext cx="1345410" cy="1064419"/>
              </a:xfrm>
              <a:prstGeom prst="trapezoid">
                <a:avLst>
                  <a:gd name="adj" fmla="val 11587"/>
                </a:avLst>
              </a:pr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方正粗倩简体" panose="03000509000000000000" pitchFamily="65" charset="-122"/>
                  <a:ea typeface="方正粗倩简体" panose="03000509000000000000" pitchFamily="65" charset="-122"/>
                </a:endParaRPr>
              </a:p>
            </p:txBody>
          </p:sp>
          <p:sp>
            <p:nvSpPr>
              <p:cNvPr id="39" name="梯形 38"/>
              <p:cNvSpPr/>
              <p:nvPr/>
            </p:nvSpPr>
            <p:spPr>
              <a:xfrm rot="16200000" flipH="1">
                <a:off x="9148766" y="3081340"/>
                <a:ext cx="1345410" cy="1064419"/>
              </a:xfrm>
              <a:prstGeom prst="trapezoid">
                <a:avLst>
                  <a:gd name="adj" fmla="val 11587"/>
                </a:avLst>
              </a:prstGeom>
              <a:solidFill>
                <a:srgbClr val="F26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方正粗倩简体" panose="03000509000000000000" pitchFamily="65" charset="-122"/>
                  <a:ea typeface="方正粗倩简体" panose="03000509000000000000" pitchFamily="65" charset="-122"/>
                </a:endParaRPr>
              </a:p>
            </p:txBody>
          </p:sp>
          <p:sp>
            <p:nvSpPr>
              <p:cNvPr id="40" name="梯形 39"/>
              <p:cNvSpPr/>
              <p:nvPr/>
            </p:nvSpPr>
            <p:spPr>
              <a:xfrm rot="5400000">
                <a:off x="10213186" y="3081339"/>
                <a:ext cx="1345410" cy="1064419"/>
              </a:xfrm>
              <a:prstGeom prst="trapezoid">
                <a:avLst>
                  <a:gd name="adj" fmla="val 11587"/>
                </a:avLst>
              </a:pr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方正粗倩简体" panose="03000509000000000000" pitchFamily="65" charset="-122"/>
                  <a:ea typeface="方正粗倩简体" panose="03000509000000000000" pitchFamily="65" charset="-122"/>
                </a:endParaRPr>
              </a:p>
            </p:txBody>
          </p:sp>
          <p:sp>
            <p:nvSpPr>
              <p:cNvPr id="41" name="梯形 40"/>
              <p:cNvSpPr/>
              <p:nvPr/>
            </p:nvSpPr>
            <p:spPr>
              <a:xfrm rot="16200000" flipH="1">
                <a:off x="633405" y="3081339"/>
                <a:ext cx="1345410" cy="1064419"/>
              </a:xfrm>
              <a:prstGeom prst="trapezoid">
                <a:avLst>
                  <a:gd name="adj" fmla="val 11587"/>
                </a:avLst>
              </a:prstGeom>
              <a:solidFill>
                <a:srgbClr val="5EC6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方正粗倩简体" panose="03000509000000000000" pitchFamily="65" charset="-122"/>
                  <a:ea typeface="方正粗倩简体" panose="03000509000000000000" pitchFamily="65" charset="-122"/>
                </a:endParaRPr>
              </a:p>
            </p:txBody>
          </p:sp>
        </p:grpSp>
        <p:grpSp>
          <p:nvGrpSpPr>
            <p:cNvPr id="52" name="组合 51"/>
            <p:cNvGrpSpPr/>
            <p:nvPr/>
          </p:nvGrpSpPr>
          <p:grpSpPr>
            <a:xfrm>
              <a:off x="906209" y="3688636"/>
              <a:ext cx="498785" cy="487535"/>
              <a:chOff x="10669588" y="2408238"/>
              <a:chExt cx="422275" cy="412750"/>
            </a:xfrm>
            <a:solidFill>
              <a:schemeClr val="bg1"/>
            </a:solidFill>
          </p:grpSpPr>
          <p:sp>
            <p:nvSpPr>
              <p:cNvPr id="53" name="Freeform 72"/>
              <p:cNvSpPr>
                <a:spLocks/>
              </p:cNvSpPr>
              <p:nvPr/>
            </p:nvSpPr>
            <p:spPr bwMode="auto">
              <a:xfrm>
                <a:off x="10736263" y="2408238"/>
                <a:ext cx="355600" cy="357188"/>
              </a:xfrm>
              <a:custGeom>
                <a:avLst/>
                <a:gdLst>
                  <a:gd name="T0" fmla="*/ 108 w 186"/>
                  <a:gd name="T1" fmla="*/ 128 h 187"/>
                  <a:gd name="T2" fmla="*/ 153 w 186"/>
                  <a:gd name="T3" fmla="*/ 83 h 187"/>
                  <a:gd name="T4" fmla="*/ 165 w 186"/>
                  <a:gd name="T5" fmla="*/ 95 h 187"/>
                  <a:gd name="T6" fmla="*/ 186 w 186"/>
                  <a:gd name="T7" fmla="*/ 73 h 187"/>
                  <a:gd name="T8" fmla="*/ 113 w 186"/>
                  <a:gd name="T9" fmla="*/ 0 h 187"/>
                  <a:gd name="T10" fmla="*/ 92 w 186"/>
                  <a:gd name="T11" fmla="*/ 21 h 187"/>
                  <a:gd name="T12" fmla="*/ 104 w 186"/>
                  <a:gd name="T13" fmla="*/ 33 h 187"/>
                  <a:gd name="T14" fmla="*/ 58 w 186"/>
                  <a:gd name="T15" fmla="*/ 79 h 187"/>
                  <a:gd name="T16" fmla="*/ 6 w 186"/>
                  <a:gd name="T17" fmla="*/ 93 h 187"/>
                  <a:gd name="T18" fmla="*/ 0 w 186"/>
                  <a:gd name="T19" fmla="*/ 99 h 187"/>
                  <a:gd name="T20" fmla="*/ 88 w 186"/>
                  <a:gd name="T21" fmla="*/ 187 h 187"/>
                  <a:gd name="T22" fmla="*/ 94 w 186"/>
                  <a:gd name="T23" fmla="*/ 181 h 187"/>
                  <a:gd name="T24" fmla="*/ 108 w 186"/>
                  <a:gd name="T25" fmla="*/ 12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 h="187">
                    <a:moveTo>
                      <a:pt x="108" y="128"/>
                    </a:moveTo>
                    <a:cubicBezTo>
                      <a:pt x="153" y="83"/>
                      <a:pt x="153" y="83"/>
                      <a:pt x="153" y="83"/>
                    </a:cubicBezTo>
                    <a:cubicBezTo>
                      <a:pt x="165" y="95"/>
                      <a:pt x="165" y="95"/>
                      <a:pt x="165" y="95"/>
                    </a:cubicBezTo>
                    <a:cubicBezTo>
                      <a:pt x="186" y="73"/>
                      <a:pt x="186" y="73"/>
                      <a:pt x="186" y="73"/>
                    </a:cubicBezTo>
                    <a:cubicBezTo>
                      <a:pt x="113" y="0"/>
                      <a:pt x="113" y="0"/>
                      <a:pt x="113" y="0"/>
                    </a:cubicBezTo>
                    <a:cubicBezTo>
                      <a:pt x="92" y="21"/>
                      <a:pt x="92" y="21"/>
                      <a:pt x="92" y="21"/>
                    </a:cubicBezTo>
                    <a:cubicBezTo>
                      <a:pt x="104" y="33"/>
                      <a:pt x="104" y="33"/>
                      <a:pt x="104" y="33"/>
                    </a:cubicBezTo>
                    <a:cubicBezTo>
                      <a:pt x="58" y="79"/>
                      <a:pt x="58" y="79"/>
                      <a:pt x="58" y="79"/>
                    </a:cubicBezTo>
                    <a:cubicBezTo>
                      <a:pt x="40" y="74"/>
                      <a:pt x="20" y="78"/>
                      <a:pt x="6" y="93"/>
                    </a:cubicBezTo>
                    <a:cubicBezTo>
                      <a:pt x="0" y="99"/>
                      <a:pt x="0" y="99"/>
                      <a:pt x="0" y="99"/>
                    </a:cubicBezTo>
                    <a:cubicBezTo>
                      <a:pt x="88" y="187"/>
                      <a:pt x="88" y="187"/>
                      <a:pt x="88" y="187"/>
                    </a:cubicBezTo>
                    <a:cubicBezTo>
                      <a:pt x="94" y="181"/>
                      <a:pt x="94" y="181"/>
                      <a:pt x="94" y="181"/>
                    </a:cubicBezTo>
                    <a:cubicBezTo>
                      <a:pt x="108" y="167"/>
                      <a:pt x="113" y="146"/>
                      <a:pt x="108"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54" name="Freeform 73"/>
              <p:cNvSpPr>
                <a:spLocks/>
              </p:cNvSpPr>
              <p:nvPr/>
            </p:nvSpPr>
            <p:spPr bwMode="auto">
              <a:xfrm>
                <a:off x="10669588" y="2686050"/>
                <a:ext cx="136525" cy="134938"/>
              </a:xfrm>
              <a:custGeom>
                <a:avLst/>
                <a:gdLst>
                  <a:gd name="T0" fmla="*/ 3 w 86"/>
                  <a:gd name="T1" fmla="*/ 85 h 85"/>
                  <a:gd name="T2" fmla="*/ 0 w 86"/>
                  <a:gd name="T3" fmla="*/ 82 h 85"/>
                  <a:gd name="T4" fmla="*/ 68 w 86"/>
                  <a:gd name="T5" fmla="*/ 0 h 85"/>
                  <a:gd name="T6" fmla="*/ 86 w 86"/>
                  <a:gd name="T7" fmla="*/ 18 h 85"/>
                  <a:gd name="T8" fmla="*/ 3 w 86"/>
                  <a:gd name="T9" fmla="*/ 85 h 85"/>
                </a:gdLst>
                <a:ahLst/>
                <a:cxnLst>
                  <a:cxn ang="0">
                    <a:pos x="T0" y="T1"/>
                  </a:cxn>
                  <a:cxn ang="0">
                    <a:pos x="T2" y="T3"/>
                  </a:cxn>
                  <a:cxn ang="0">
                    <a:pos x="T4" y="T5"/>
                  </a:cxn>
                  <a:cxn ang="0">
                    <a:pos x="T6" y="T7"/>
                  </a:cxn>
                  <a:cxn ang="0">
                    <a:pos x="T8" y="T9"/>
                  </a:cxn>
                </a:cxnLst>
                <a:rect l="0" t="0" r="r" b="b"/>
                <a:pathLst>
                  <a:path w="86" h="85">
                    <a:moveTo>
                      <a:pt x="3" y="85"/>
                    </a:moveTo>
                    <a:lnTo>
                      <a:pt x="0" y="82"/>
                    </a:lnTo>
                    <a:lnTo>
                      <a:pt x="68" y="0"/>
                    </a:lnTo>
                    <a:lnTo>
                      <a:pt x="86" y="18"/>
                    </a:lnTo>
                    <a:lnTo>
                      <a:pt x="3"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grpSp>
        <p:grpSp>
          <p:nvGrpSpPr>
            <p:cNvPr id="55" name="组合 54"/>
            <p:cNvGrpSpPr/>
            <p:nvPr/>
          </p:nvGrpSpPr>
          <p:grpSpPr>
            <a:xfrm>
              <a:off x="2974342" y="3608917"/>
              <a:ext cx="423782" cy="541914"/>
              <a:chOff x="5426075" y="4078288"/>
              <a:chExt cx="358776" cy="458788"/>
            </a:xfrm>
            <a:solidFill>
              <a:schemeClr val="bg1"/>
            </a:solidFill>
          </p:grpSpPr>
          <p:sp>
            <p:nvSpPr>
              <p:cNvPr id="56" name="Freeform 80"/>
              <p:cNvSpPr>
                <a:spLocks/>
              </p:cNvSpPr>
              <p:nvPr/>
            </p:nvSpPr>
            <p:spPr bwMode="auto">
              <a:xfrm>
                <a:off x="5597525" y="4078288"/>
                <a:ext cx="46038" cy="104775"/>
              </a:xfrm>
              <a:custGeom>
                <a:avLst/>
                <a:gdLst>
                  <a:gd name="T0" fmla="*/ 24 w 24"/>
                  <a:gd name="T1" fmla="*/ 43 h 55"/>
                  <a:gd name="T2" fmla="*/ 12 w 24"/>
                  <a:gd name="T3" fmla="*/ 55 h 55"/>
                  <a:gd name="T4" fmla="*/ 12 w 24"/>
                  <a:gd name="T5" fmla="*/ 55 h 55"/>
                  <a:gd name="T6" fmla="*/ 0 w 24"/>
                  <a:gd name="T7" fmla="*/ 43 h 55"/>
                  <a:gd name="T8" fmla="*/ 0 w 24"/>
                  <a:gd name="T9" fmla="*/ 12 h 55"/>
                  <a:gd name="T10" fmla="*/ 12 w 24"/>
                  <a:gd name="T11" fmla="*/ 0 h 55"/>
                  <a:gd name="T12" fmla="*/ 12 w 24"/>
                  <a:gd name="T13" fmla="*/ 0 h 55"/>
                  <a:gd name="T14" fmla="*/ 24 w 24"/>
                  <a:gd name="T15" fmla="*/ 12 h 55"/>
                  <a:gd name="T16" fmla="*/ 24 w 24"/>
                  <a:gd name="T17"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55">
                    <a:moveTo>
                      <a:pt x="24" y="43"/>
                    </a:moveTo>
                    <a:cubicBezTo>
                      <a:pt x="24" y="49"/>
                      <a:pt x="19" y="55"/>
                      <a:pt x="12" y="55"/>
                    </a:cubicBezTo>
                    <a:cubicBezTo>
                      <a:pt x="12" y="55"/>
                      <a:pt x="12" y="55"/>
                      <a:pt x="12" y="55"/>
                    </a:cubicBezTo>
                    <a:cubicBezTo>
                      <a:pt x="6" y="55"/>
                      <a:pt x="0" y="49"/>
                      <a:pt x="0" y="43"/>
                    </a:cubicBezTo>
                    <a:cubicBezTo>
                      <a:pt x="0" y="12"/>
                      <a:pt x="0" y="12"/>
                      <a:pt x="0" y="12"/>
                    </a:cubicBezTo>
                    <a:cubicBezTo>
                      <a:pt x="0" y="6"/>
                      <a:pt x="6" y="0"/>
                      <a:pt x="12" y="0"/>
                    </a:cubicBezTo>
                    <a:cubicBezTo>
                      <a:pt x="12" y="0"/>
                      <a:pt x="12" y="0"/>
                      <a:pt x="12" y="0"/>
                    </a:cubicBezTo>
                    <a:cubicBezTo>
                      <a:pt x="19" y="0"/>
                      <a:pt x="24" y="6"/>
                      <a:pt x="24" y="12"/>
                    </a:cubicBezTo>
                    <a:lnTo>
                      <a:pt x="2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57" name="Freeform 81"/>
              <p:cNvSpPr>
                <a:spLocks/>
              </p:cNvSpPr>
              <p:nvPr/>
            </p:nvSpPr>
            <p:spPr bwMode="auto">
              <a:xfrm>
                <a:off x="5703888" y="4078288"/>
                <a:ext cx="46038" cy="104775"/>
              </a:xfrm>
              <a:custGeom>
                <a:avLst/>
                <a:gdLst>
                  <a:gd name="T0" fmla="*/ 24 w 24"/>
                  <a:gd name="T1" fmla="*/ 43 h 55"/>
                  <a:gd name="T2" fmla="*/ 12 w 24"/>
                  <a:gd name="T3" fmla="*/ 55 h 55"/>
                  <a:gd name="T4" fmla="*/ 12 w 24"/>
                  <a:gd name="T5" fmla="*/ 55 h 55"/>
                  <a:gd name="T6" fmla="*/ 0 w 24"/>
                  <a:gd name="T7" fmla="*/ 43 h 55"/>
                  <a:gd name="T8" fmla="*/ 0 w 24"/>
                  <a:gd name="T9" fmla="*/ 12 h 55"/>
                  <a:gd name="T10" fmla="*/ 12 w 24"/>
                  <a:gd name="T11" fmla="*/ 0 h 55"/>
                  <a:gd name="T12" fmla="*/ 12 w 24"/>
                  <a:gd name="T13" fmla="*/ 0 h 55"/>
                  <a:gd name="T14" fmla="*/ 24 w 24"/>
                  <a:gd name="T15" fmla="*/ 12 h 55"/>
                  <a:gd name="T16" fmla="*/ 24 w 24"/>
                  <a:gd name="T17"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55">
                    <a:moveTo>
                      <a:pt x="24" y="43"/>
                    </a:moveTo>
                    <a:cubicBezTo>
                      <a:pt x="24" y="49"/>
                      <a:pt x="19" y="55"/>
                      <a:pt x="12" y="55"/>
                    </a:cubicBezTo>
                    <a:cubicBezTo>
                      <a:pt x="12" y="55"/>
                      <a:pt x="12" y="55"/>
                      <a:pt x="12" y="55"/>
                    </a:cubicBezTo>
                    <a:cubicBezTo>
                      <a:pt x="6" y="55"/>
                      <a:pt x="0" y="49"/>
                      <a:pt x="0" y="43"/>
                    </a:cubicBezTo>
                    <a:cubicBezTo>
                      <a:pt x="0" y="12"/>
                      <a:pt x="0" y="12"/>
                      <a:pt x="0" y="12"/>
                    </a:cubicBezTo>
                    <a:cubicBezTo>
                      <a:pt x="0" y="6"/>
                      <a:pt x="6" y="0"/>
                      <a:pt x="12" y="0"/>
                    </a:cubicBezTo>
                    <a:cubicBezTo>
                      <a:pt x="12" y="0"/>
                      <a:pt x="12" y="0"/>
                      <a:pt x="12" y="0"/>
                    </a:cubicBezTo>
                    <a:cubicBezTo>
                      <a:pt x="19" y="0"/>
                      <a:pt x="24" y="6"/>
                      <a:pt x="24" y="12"/>
                    </a:cubicBezTo>
                    <a:lnTo>
                      <a:pt x="2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58" name="Freeform 82"/>
              <p:cNvSpPr>
                <a:spLocks/>
              </p:cNvSpPr>
              <p:nvPr/>
            </p:nvSpPr>
            <p:spPr bwMode="auto">
              <a:xfrm>
                <a:off x="5567363" y="4200525"/>
                <a:ext cx="217488" cy="195263"/>
              </a:xfrm>
              <a:custGeom>
                <a:avLst/>
                <a:gdLst>
                  <a:gd name="T0" fmla="*/ 100 w 114"/>
                  <a:gd name="T1" fmla="*/ 0 h 103"/>
                  <a:gd name="T2" fmla="*/ 14 w 114"/>
                  <a:gd name="T3" fmla="*/ 0 h 103"/>
                  <a:gd name="T4" fmla="*/ 0 w 114"/>
                  <a:gd name="T5" fmla="*/ 0 h 103"/>
                  <a:gd name="T6" fmla="*/ 0 w 114"/>
                  <a:gd name="T7" fmla="*/ 14 h 103"/>
                  <a:gd name="T8" fmla="*/ 0 w 114"/>
                  <a:gd name="T9" fmla="*/ 31 h 103"/>
                  <a:gd name="T10" fmla="*/ 0 w 114"/>
                  <a:gd name="T11" fmla="*/ 79 h 103"/>
                  <a:gd name="T12" fmla="*/ 14 w 114"/>
                  <a:gd name="T13" fmla="*/ 93 h 103"/>
                  <a:gd name="T14" fmla="*/ 33 w 114"/>
                  <a:gd name="T15" fmla="*/ 93 h 103"/>
                  <a:gd name="T16" fmla="*/ 46 w 114"/>
                  <a:gd name="T17" fmla="*/ 103 h 103"/>
                  <a:gd name="T18" fmla="*/ 71 w 114"/>
                  <a:gd name="T19" fmla="*/ 103 h 103"/>
                  <a:gd name="T20" fmla="*/ 84 w 114"/>
                  <a:gd name="T21" fmla="*/ 93 h 103"/>
                  <a:gd name="T22" fmla="*/ 100 w 114"/>
                  <a:gd name="T23" fmla="*/ 93 h 103"/>
                  <a:gd name="T24" fmla="*/ 114 w 114"/>
                  <a:gd name="T25" fmla="*/ 79 h 103"/>
                  <a:gd name="T26" fmla="*/ 114 w 114"/>
                  <a:gd name="T27" fmla="*/ 31 h 103"/>
                  <a:gd name="T28" fmla="*/ 114 w 114"/>
                  <a:gd name="T29" fmla="*/ 14 h 103"/>
                  <a:gd name="T30" fmla="*/ 114 w 114"/>
                  <a:gd name="T31" fmla="*/ 0 h 103"/>
                  <a:gd name="T32" fmla="*/ 100 w 114"/>
                  <a:gd name="T3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03">
                    <a:moveTo>
                      <a:pt x="100" y="0"/>
                    </a:moveTo>
                    <a:cubicBezTo>
                      <a:pt x="14" y="0"/>
                      <a:pt x="14" y="0"/>
                      <a:pt x="14" y="0"/>
                    </a:cubicBezTo>
                    <a:cubicBezTo>
                      <a:pt x="0" y="0"/>
                      <a:pt x="0" y="0"/>
                      <a:pt x="0" y="0"/>
                    </a:cubicBezTo>
                    <a:cubicBezTo>
                      <a:pt x="0" y="14"/>
                      <a:pt x="0" y="14"/>
                      <a:pt x="0" y="14"/>
                    </a:cubicBezTo>
                    <a:cubicBezTo>
                      <a:pt x="0" y="31"/>
                      <a:pt x="0" y="31"/>
                      <a:pt x="0" y="31"/>
                    </a:cubicBezTo>
                    <a:cubicBezTo>
                      <a:pt x="0" y="79"/>
                      <a:pt x="0" y="79"/>
                      <a:pt x="0" y="79"/>
                    </a:cubicBezTo>
                    <a:cubicBezTo>
                      <a:pt x="0" y="87"/>
                      <a:pt x="6" y="93"/>
                      <a:pt x="14" y="93"/>
                    </a:cubicBezTo>
                    <a:cubicBezTo>
                      <a:pt x="33" y="93"/>
                      <a:pt x="33" y="93"/>
                      <a:pt x="33" y="93"/>
                    </a:cubicBezTo>
                    <a:cubicBezTo>
                      <a:pt x="34" y="98"/>
                      <a:pt x="40" y="103"/>
                      <a:pt x="46" y="103"/>
                    </a:cubicBezTo>
                    <a:cubicBezTo>
                      <a:pt x="71" y="103"/>
                      <a:pt x="71" y="103"/>
                      <a:pt x="71" y="103"/>
                    </a:cubicBezTo>
                    <a:cubicBezTo>
                      <a:pt x="77" y="103"/>
                      <a:pt x="82" y="98"/>
                      <a:pt x="84" y="93"/>
                    </a:cubicBezTo>
                    <a:cubicBezTo>
                      <a:pt x="100" y="93"/>
                      <a:pt x="100" y="93"/>
                      <a:pt x="100" y="93"/>
                    </a:cubicBezTo>
                    <a:cubicBezTo>
                      <a:pt x="108" y="93"/>
                      <a:pt x="114" y="87"/>
                      <a:pt x="114" y="79"/>
                    </a:cubicBezTo>
                    <a:cubicBezTo>
                      <a:pt x="114" y="31"/>
                      <a:pt x="114" y="31"/>
                      <a:pt x="114" y="31"/>
                    </a:cubicBezTo>
                    <a:cubicBezTo>
                      <a:pt x="114" y="14"/>
                      <a:pt x="114" y="14"/>
                      <a:pt x="114" y="14"/>
                    </a:cubicBezTo>
                    <a:cubicBezTo>
                      <a:pt x="114" y="0"/>
                      <a:pt x="114" y="0"/>
                      <a:pt x="114" y="0"/>
                    </a:cubicBez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59" name="Freeform 83"/>
              <p:cNvSpPr>
                <a:spLocks/>
              </p:cNvSpPr>
              <p:nvPr/>
            </p:nvSpPr>
            <p:spPr bwMode="auto">
              <a:xfrm>
                <a:off x="5426075" y="4389438"/>
                <a:ext cx="268288" cy="147638"/>
              </a:xfrm>
              <a:custGeom>
                <a:avLst/>
                <a:gdLst>
                  <a:gd name="T0" fmla="*/ 132 w 141"/>
                  <a:gd name="T1" fmla="*/ 7 h 78"/>
                  <a:gd name="T2" fmla="*/ 124 w 141"/>
                  <a:gd name="T3" fmla="*/ 15 h 78"/>
                  <a:gd name="T4" fmla="*/ 124 w 141"/>
                  <a:gd name="T5" fmla="*/ 39 h 78"/>
                  <a:gd name="T6" fmla="*/ 101 w 141"/>
                  <a:gd name="T7" fmla="*/ 62 h 78"/>
                  <a:gd name="T8" fmla="*/ 79 w 141"/>
                  <a:gd name="T9" fmla="*/ 39 h 78"/>
                  <a:gd name="T10" fmla="*/ 40 w 141"/>
                  <a:gd name="T11" fmla="*/ 0 h 78"/>
                  <a:gd name="T12" fmla="*/ 0 w 141"/>
                  <a:gd name="T13" fmla="*/ 39 h 78"/>
                  <a:gd name="T14" fmla="*/ 9 w 141"/>
                  <a:gd name="T15" fmla="*/ 48 h 78"/>
                  <a:gd name="T16" fmla="*/ 17 w 141"/>
                  <a:gd name="T17" fmla="*/ 39 h 78"/>
                  <a:gd name="T18" fmla="*/ 40 w 141"/>
                  <a:gd name="T19" fmla="*/ 17 h 78"/>
                  <a:gd name="T20" fmla="*/ 62 w 141"/>
                  <a:gd name="T21" fmla="*/ 39 h 78"/>
                  <a:gd name="T22" fmla="*/ 101 w 141"/>
                  <a:gd name="T23" fmla="*/ 78 h 78"/>
                  <a:gd name="T24" fmla="*/ 141 w 141"/>
                  <a:gd name="T25" fmla="*/ 39 h 78"/>
                  <a:gd name="T26" fmla="*/ 141 w 141"/>
                  <a:gd name="T27" fmla="*/ 15 h 78"/>
                  <a:gd name="T28" fmla="*/ 132 w 141"/>
                  <a:gd name="T29" fmla="*/ 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78">
                    <a:moveTo>
                      <a:pt x="132" y="7"/>
                    </a:moveTo>
                    <a:cubicBezTo>
                      <a:pt x="128" y="7"/>
                      <a:pt x="124" y="11"/>
                      <a:pt x="124" y="15"/>
                    </a:cubicBezTo>
                    <a:cubicBezTo>
                      <a:pt x="124" y="39"/>
                      <a:pt x="124" y="39"/>
                      <a:pt x="124" y="39"/>
                    </a:cubicBezTo>
                    <a:cubicBezTo>
                      <a:pt x="124" y="52"/>
                      <a:pt x="114" y="62"/>
                      <a:pt x="101" y="62"/>
                    </a:cubicBezTo>
                    <a:cubicBezTo>
                      <a:pt x="89" y="62"/>
                      <a:pt x="79" y="52"/>
                      <a:pt x="79" y="39"/>
                    </a:cubicBezTo>
                    <a:cubicBezTo>
                      <a:pt x="79" y="17"/>
                      <a:pt x="61" y="0"/>
                      <a:pt x="40" y="0"/>
                    </a:cubicBezTo>
                    <a:cubicBezTo>
                      <a:pt x="18" y="0"/>
                      <a:pt x="0" y="17"/>
                      <a:pt x="0" y="39"/>
                    </a:cubicBezTo>
                    <a:cubicBezTo>
                      <a:pt x="0" y="44"/>
                      <a:pt x="4" y="48"/>
                      <a:pt x="9" y="48"/>
                    </a:cubicBezTo>
                    <a:cubicBezTo>
                      <a:pt x="13" y="48"/>
                      <a:pt x="17" y="44"/>
                      <a:pt x="17" y="39"/>
                    </a:cubicBezTo>
                    <a:cubicBezTo>
                      <a:pt x="17" y="27"/>
                      <a:pt x="27" y="17"/>
                      <a:pt x="40" y="17"/>
                    </a:cubicBezTo>
                    <a:cubicBezTo>
                      <a:pt x="52" y="17"/>
                      <a:pt x="62" y="27"/>
                      <a:pt x="62" y="39"/>
                    </a:cubicBezTo>
                    <a:cubicBezTo>
                      <a:pt x="62" y="61"/>
                      <a:pt x="80" y="78"/>
                      <a:pt x="101" y="78"/>
                    </a:cubicBezTo>
                    <a:cubicBezTo>
                      <a:pt x="123" y="78"/>
                      <a:pt x="141" y="61"/>
                      <a:pt x="141" y="39"/>
                    </a:cubicBezTo>
                    <a:cubicBezTo>
                      <a:pt x="141" y="15"/>
                      <a:pt x="141" y="15"/>
                      <a:pt x="141" y="15"/>
                    </a:cubicBezTo>
                    <a:cubicBezTo>
                      <a:pt x="141" y="11"/>
                      <a:pt x="137" y="7"/>
                      <a:pt x="13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grpSp>
        <p:grpSp>
          <p:nvGrpSpPr>
            <p:cNvPr id="60" name="Group 14"/>
            <p:cNvGrpSpPr>
              <a:grpSpLocks noChangeAspect="1"/>
            </p:cNvGrpSpPr>
            <p:nvPr/>
          </p:nvGrpSpPr>
          <p:grpSpPr bwMode="auto">
            <a:xfrm>
              <a:off x="5167241" y="3654879"/>
              <a:ext cx="478487" cy="427488"/>
              <a:chOff x="1228" y="648"/>
              <a:chExt cx="319" cy="285"/>
            </a:xfrm>
            <a:solidFill>
              <a:schemeClr val="bg1"/>
            </a:solidFill>
          </p:grpSpPr>
          <p:sp>
            <p:nvSpPr>
              <p:cNvPr id="61" name="Freeform 15"/>
              <p:cNvSpPr>
                <a:spLocks/>
              </p:cNvSpPr>
              <p:nvPr/>
            </p:nvSpPr>
            <p:spPr bwMode="auto">
              <a:xfrm>
                <a:off x="1310" y="648"/>
                <a:ext cx="146" cy="58"/>
              </a:xfrm>
              <a:custGeom>
                <a:avLst/>
                <a:gdLst>
                  <a:gd name="T0" fmla="*/ 13 w 61"/>
                  <a:gd name="T1" fmla="*/ 14 h 24"/>
                  <a:gd name="T2" fmla="*/ 14 w 61"/>
                  <a:gd name="T3" fmla="*/ 13 h 24"/>
                  <a:gd name="T4" fmla="*/ 47 w 61"/>
                  <a:gd name="T5" fmla="*/ 13 h 24"/>
                  <a:gd name="T6" fmla="*/ 48 w 61"/>
                  <a:gd name="T7" fmla="*/ 14 h 24"/>
                  <a:gd name="T8" fmla="*/ 48 w 61"/>
                  <a:gd name="T9" fmla="*/ 24 h 24"/>
                  <a:gd name="T10" fmla="*/ 61 w 61"/>
                  <a:gd name="T11" fmla="*/ 24 h 24"/>
                  <a:gd name="T12" fmla="*/ 61 w 61"/>
                  <a:gd name="T13" fmla="*/ 23 h 24"/>
                  <a:gd name="T14" fmla="*/ 61 w 61"/>
                  <a:gd name="T15" fmla="*/ 12 h 24"/>
                  <a:gd name="T16" fmla="*/ 49 w 61"/>
                  <a:gd name="T17" fmla="*/ 0 h 24"/>
                  <a:gd name="T18" fmla="*/ 12 w 61"/>
                  <a:gd name="T19" fmla="*/ 0 h 24"/>
                  <a:gd name="T20" fmla="*/ 0 w 61"/>
                  <a:gd name="T21" fmla="*/ 12 h 24"/>
                  <a:gd name="T22" fmla="*/ 0 w 61"/>
                  <a:gd name="T23" fmla="*/ 23 h 24"/>
                  <a:gd name="T24" fmla="*/ 0 w 61"/>
                  <a:gd name="T25" fmla="*/ 24 h 24"/>
                  <a:gd name="T26" fmla="*/ 13 w 61"/>
                  <a:gd name="T27" fmla="*/ 24 h 24"/>
                  <a:gd name="T28" fmla="*/ 13 w 61"/>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24">
                    <a:moveTo>
                      <a:pt x="13" y="14"/>
                    </a:moveTo>
                    <a:cubicBezTo>
                      <a:pt x="13" y="13"/>
                      <a:pt x="14" y="13"/>
                      <a:pt x="14" y="13"/>
                    </a:cubicBezTo>
                    <a:cubicBezTo>
                      <a:pt x="47" y="13"/>
                      <a:pt x="47" y="13"/>
                      <a:pt x="47" y="13"/>
                    </a:cubicBezTo>
                    <a:cubicBezTo>
                      <a:pt x="48" y="13"/>
                      <a:pt x="48" y="13"/>
                      <a:pt x="48" y="14"/>
                    </a:cubicBezTo>
                    <a:cubicBezTo>
                      <a:pt x="48" y="24"/>
                      <a:pt x="48" y="24"/>
                      <a:pt x="48" y="24"/>
                    </a:cubicBezTo>
                    <a:cubicBezTo>
                      <a:pt x="61" y="24"/>
                      <a:pt x="61" y="24"/>
                      <a:pt x="61" y="24"/>
                    </a:cubicBezTo>
                    <a:cubicBezTo>
                      <a:pt x="61" y="23"/>
                      <a:pt x="61" y="23"/>
                      <a:pt x="61" y="23"/>
                    </a:cubicBezTo>
                    <a:cubicBezTo>
                      <a:pt x="61" y="12"/>
                      <a:pt x="61" y="12"/>
                      <a:pt x="61" y="12"/>
                    </a:cubicBezTo>
                    <a:cubicBezTo>
                      <a:pt x="61" y="5"/>
                      <a:pt x="56" y="0"/>
                      <a:pt x="49" y="0"/>
                    </a:cubicBezTo>
                    <a:cubicBezTo>
                      <a:pt x="12" y="0"/>
                      <a:pt x="12" y="0"/>
                      <a:pt x="12" y="0"/>
                    </a:cubicBezTo>
                    <a:cubicBezTo>
                      <a:pt x="5" y="0"/>
                      <a:pt x="0" y="5"/>
                      <a:pt x="0" y="12"/>
                    </a:cubicBezTo>
                    <a:cubicBezTo>
                      <a:pt x="0" y="23"/>
                      <a:pt x="0" y="23"/>
                      <a:pt x="0" y="23"/>
                    </a:cubicBezTo>
                    <a:cubicBezTo>
                      <a:pt x="0" y="24"/>
                      <a:pt x="0" y="24"/>
                      <a:pt x="0" y="24"/>
                    </a:cubicBezTo>
                    <a:cubicBezTo>
                      <a:pt x="13" y="24"/>
                      <a:pt x="13" y="24"/>
                      <a:pt x="13" y="2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62" name="Freeform 16"/>
              <p:cNvSpPr>
                <a:spLocks/>
              </p:cNvSpPr>
              <p:nvPr/>
            </p:nvSpPr>
            <p:spPr bwMode="auto">
              <a:xfrm>
                <a:off x="1370" y="797"/>
                <a:ext cx="36" cy="62"/>
              </a:xfrm>
              <a:custGeom>
                <a:avLst/>
                <a:gdLst>
                  <a:gd name="T0" fmla="*/ 8 w 15"/>
                  <a:gd name="T1" fmla="*/ 26 h 26"/>
                  <a:gd name="T2" fmla="*/ 15 w 15"/>
                  <a:gd name="T3" fmla="*/ 19 h 26"/>
                  <a:gd name="T4" fmla="*/ 15 w 15"/>
                  <a:gd name="T5" fmla="*/ 8 h 26"/>
                  <a:gd name="T6" fmla="*/ 15 w 15"/>
                  <a:gd name="T7" fmla="*/ 7 h 26"/>
                  <a:gd name="T8" fmla="*/ 8 w 15"/>
                  <a:gd name="T9" fmla="*/ 0 h 26"/>
                  <a:gd name="T10" fmla="*/ 0 w 15"/>
                  <a:gd name="T11" fmla="*/ 7 h 26"/>
                  <a:gd name="T12" fmla="*/ 0 w 15"/>
                  <a:gd name="T13" fmla="*/ 19 h 26"/>
                  <a:gd name="T14" fmla="*/ 8 w 15"/>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26">
                    <a:moveTo>
                      <a:pt x="8" y="26"/>
                    </a:moveTo>
                    <a:cubicBezTo>
                      <a:pt x="12" y="26"/>
                      <a:pt x="15" y="23"/>
                      <a:pt x="15" y="19"/>
                    </a:cubicBezTo>
                    <a:cubicBezTo>
                      <a:pt x="15" y="8"/>
                      <a:pt x="15" y="8"/>
                      <a:pt x="15" y="8"/>
                    </a:cubicBezTo>
                    <a:cubicBezTo>
                      <a:pt x="15" y="7"/>
                      <a:pt x="15" y="7"/>
                      <a:pt x="15" y="7"/>
                    </a:cubicBezTo>
                    <a:cubicBezTo>
                      <a:pt x="15" y="3"/>
                      <a:pt x="12" y="0"/>
                      <a:pt x="8" y="0"/>
                    </a:cubicBezTo>
                    <a:cubicBezTo>
                      <a:pt x="3" y="0"/>
                      <a:pt x="0" y="3"/>
                      <a:pt x="0" y="7"/>
                    </a:cubicBezTo>
                    <a:cubicBezTo>
                      <a:pt x="0" y="19"/>
                      <a:pt x="0" y="19"/>
                      <a:pt x="0" y="19"/>
                    </a:cubicBezTo>
                    <a:cubicBezTo>
                      <a:pt x="0" y="23"/>
                      <a:pt x="3" y="26"/>
                      <a:pt x="8"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63" name="Freeform 17"/>
              <p:cNvSpPr>
                <a:spLocks/>
              </p:cNvSpPr>
              <p:nvPr/>
            </p:nvSpPr>
            <p:spPr bwMode="auto">
              <a:xfrm>
                <a:off x="1228" y="780"/>
                <a:ext cx="319" cy="153"/>
              </a:xfrm>
              <a:custGeom>
                <a:avLst/>
                <a:gdLst>
                  <a:gd name="T0" fmla="*/ 132 w 133"/>
                  <a:gd name="T1" fmla="*/ 1 h 64"/>
                  <a:gd name="T2" fmla="*/ 77 w 133"/>
                  <a:gd name="T3" fmla="*/ 21 h 64"/>
                  <a:gd name="T4" fmla="*/ 77 w 133"/>
                  <a:gd name="T5" fmla="*/ 26 h 64"/>
                  <a:gd name="T6" fmla="*/ 67 w 133"/>
                  <a:gd name="T7" fmla="*/ 36 h 64"/>
                  <a:gd name="T8" fmla="*/ 66 w 133"/>
                  <a:gd name="T9" fmla="*/ 36 h 64"/>
                  <a:gd name="T10" fmla="*/ 56 w 133"/>
                  <a:gd name="T11" fmla="*/ 26 h 64"/>
                  <a:gd name="T12" fmla="*/ 56 w 133"/>
                  <a:gd name="T13" fmla="*/ 21 h 64"/>
                  <a:gd name="T14" fmla="*/ 1 w 133"/>
                  <a:gd name="T15" fmla="*/ 1 h 64"/>
                  <a:gd name="T16" fmla="*/ 0 w 133"/>
                  <a:gd name="T17" fmla="*/ 2 h 64"/>
                  <a:gd name="T18" fmla="*/ 0 w 133"/>
                  <a:gd name="T19" fmla="*/ 13 h 64"/>
                  <a:gd name="T20" fmla="*/ 0 w 133"/>
                  <a:gd name="T21" fmla="*/ 55 h 64"/>
                  <a:gd name="T22" fmla="*/ 8 w 133"/>
                  <a:gd name="T23" fmla="*/ 64 h 64"/>
                  <a:gd name="T24" fmla="*/ 125 w 133"/>
                  <a:gd name="T25" fmla="*/ 64 h 64"/>
                  <a:gd name="T26" fmla="*/ 133 w 133"/>
                  <a:gd name="T27" fmla="*/ 55 h 64"/>
                  <a:gd name="T28" fmla="*/ 133 w 133"/>
                  <a:gd name="T29" fmla="*/ 13 h 64"/>
                  <a:gd name="T30" fmla="*/ 133 w 133"/>
                  <a:gd name="T31" fmla="*/ 2 h 64"/>
                  <a:gd name="T32" fmla="*/ 132 w 133"/>
                  <a:gd name="T33"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64">
                    <a:moveTo>
                      <a:pt x="132" y="1"/>
                    </a:moveTo>
                    <a:cubicBezTo>
                      <a:pt x="77" y="21"/>
                      <a:pt x="77" y="21"/>
                      <a:pt x="77" y="21"/>
                    </a:cubicBezTo>
                    <a:cubicBezTo>
                      <a:pt x="77" y="26"/>
                      <a:pt x="77" y="26"/>
                      <a:pt x="77" y="26"/>
                    </a:cubicBezTo>
                    <a:cubicBezTo>
                      <a:pt x="77" y="31"/>
                      <a:pt x="73" y="36"/>
                      <a:pt x="67" y="36"/>
                    </a:cubicBezTo>
                    <a:cubicBezTo>
                      <a:pt x="66" y="36"/>
                      <a:pt x="66" y="36"/>
                      <a:pt x="66" y="36"/>
                    </a:cubicBezTo>
                    <a:cubicBezTo>
                      <a:pt x="61" y="36"/>
                      <a:pt x="56" y="31"/>
                      <a:pt x="56" y="26"/>
                    </a:cubicBezTo>
                    <a:cubicBezTo>
                      <a:pt x="56" y="21"/>
                      <a:pt x="56" y="21"/>
                      <a:pt x="56" y="21"/>
                    </a:cubicBezTo>
                    <a:cubicBezTo>
                      <a:pt x="1" y="1"/>
                      <a:pt x="1" y="1"/>
                      <a:pt x="1" y="1"/>
                    </a:cubicBezTo>
                    <a:cubicBezTo>
                      <a:pt x="1" y="0"/>
                      <a:pt x="0" y="1"/>
                      <a:pt x="0" y="2"/>
                    </a:cubicBezTo>
                    <a:cubicBezTo>
                      <a:pt x="0" y="2"/>
                      <a:pt x="0" y="7"/>
                      <a:pt x="0" y="13"/>
                    </a:cubicBezTo>
                    <a:cubicBezTo>
                      <a:pt x="0" y="29"/>
                      <a:pt x="0" y="55"/>
                      <a:pt x="0" y="55"/>
                    </a:cubicBezTo>
                    <a:cubicBezTo>
                      <a:pt x="0" y="60"/>
                      <a:pt x="4" y="64"/>
                      <a:pt x="8" y="64"/>
                    </a:cubicBezTo>
                    <a:cubicBezTo>
                      <a:pt x="125" y="64"/>
                      <a:pt x="125" y="64"/>
                      <a:pt x="125" y="64"/>
                    </a:cubicBezTo>
                    <a:cubicBezTo>
                      <a:pt x="129" y="64"/>
                      <a:pt x="133" y="60"/>
                      <a:pt x="133" y="55"/>
                    </a:cubicBezTo>
                    <a:cubicBezTo>
                      <a:pt x="133" y="55"/>
                      <a:pt x="133" y="29"/>
                      <a:pt x="133" y="13"/>
                    </a:cubicBezTo>
                    <a:cubicBezTo>
                      <a:pt x="133" y="7"/>
                      <a:pt x="133" y="2"/>
                      <a:pt x="133" y="2"/>
                    </a:cubicBezTo>
                    <a:cubicBezTo>
                      <a:pt x="133" y="1"/>
                      <a:pt x="133" y="0"/>
                      <a:pt x="13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64" name="Freeform 18"/>
              <p:cNvSpPr>
                <a:spLocks/>
              </p:cNvSpPr>
              <p:nvPr/>
            </p:nvSpPr>
            <p:spPr bwMode="auto">
              <a:xfrm>
                <a:off x="1228" y="715"/>
                <a:ext cx="319" cy="98"/>
              </a:xfrm>
              <a:custGeom>
                <a:avLst/>
                <a:gdLst>
                  <a:gd name="T0" fmla="*/ 125 w 133"/>
                  <a:gd name="T1" fmla="*/ 0 h 41"/>
                  <a:gd name="T2" fmla="*/ 74 w 133"/>
                  <a:gd name="T3" fmla="*/ 0 h 41"/>
                  <a:gd name="T4" fmla="*/ 8 w 133"/>
                  <a:gd name="T5" fmla="*/ 0 h 41"/>
                  <a:gd name="T6" fmla="*/ 0 w 133"/>
                  <a:gd name="T7" fmla="*/ 8 h 41"/>
                  <a:gd name="T8" fmla="*/ 0 w 133"/>
                  <a:gd name="T9" fmla="*/ 19 h 41"/>
                  <a:gd name="T10" fmla="*/ 0 w 133"/>
                  <a:gd name="T11" fmla="*/ 19 h 41"/>
                  <a:gd name="T12" fmla="*/ 0 w 133"/>
                  <a:gd name="T13" fmla="*/ 20 h 41"/>
                  <a:gd name="T14" fmla="*/ 1 w 133"/>
                  <a:gd name="T15" fmla="*/ 20 h 41"/>
                  <a:gd name="T16" fmla="*/ 1 w 133"/>
                  <a:gd name="T17" fmla="*/ 21 h 41"/>
                  <a:gd name="T18" fmla="*/ 56 w 133"/>
                  <a:gd name="T19" fmla="*/ 41 h 41"/>
                  <a:gd name="T20" fmla="*/ 66 w 133"/>
                  <a:gd name="T21" fmla="*/ 31 h 41"/>
                  <a:gd name="T22" fmla="*/ 67 w 133"/>
                  <a:gd name="T23" fmla="*/ 31 h 41"/>
                  <a:gd name="T24" fmla="*/ 77 w 133"/>
                  <a:gd name="T25" fmla="*/ 41 h 41"/>
                  <a:gd name="T26" fmla="*/ 132 w 133"/>
                  <a:gd name="T27" fmla="*/ 21 h 41"/>
                  <a:gd name="T28" fmla="*/ 133 w 133"/>
                  <a:gd name="T29" fmla="*/ 20 h 41"/>
                  <a:gd name="T30" fmla="*/ 133 w 133"/>
                  <a:gd name="T31" fmla="*/ 19 h 41"/>
                  <a:gd name="T32" fmla="*/ 133 w 133"/>
                  <a:gd name="T33" fmla="*/ 19 h 41"/>
                  <a:gd name="T34" fmla="*/ 133 w 133"/>
                  <a:gd name="T35" fmla="*/ 8 h 41"/>
                  <a:gd name="T36" fmla="*/ 125 w 133"/>
                  <a:gd name="T3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41">
                    <a:moveTo>
                      <a:pt x="125" y="0"/>
                    </a:moveTo>
                    <a:cubicBezTo>
                      <a:pt x="74" y="0"/>
                      <a:pt x="74" y="0"/>
                      <a:pt x="74" y="0"/>
                    </a:cubicBezTo>
                    <a:cubicBezTo>
                      <a:pt x="8" y="0"/>
                      <a:pt x="8" y="0"/>
                      <a:pt x="8" y="0"/>
                    </a:cubicBezTo>
                    <a:cubicBezTo>
                      <a:pt x="4" y="0"/>
                      <a:pt x="0" y="4"/>
                      <a:pt x="0" y="8"/>
                    </a:cubicBezTo>
                    <a:cubicBezTo>
                      <a:pt x="0" y="19"/>
                      <a:pt x="0" y="19"/>
                      <a:pt x="0" y="19"/>
                    </a:cubicBezTo>
                    <a:cubicBezTo>
                      <a:pt x="0" y="19"/>
                      <a:pt x="0" y="19"/>
                      <a:pt x="0" y="19"/>
                    </a:cubicBezTo>
                    <a:cubicBezTo>
                      <a:pt x="0" y="20"/>
                      <a:pt x="0" y="20"/>
                      <a:pt x="0" y="20"/>
                    </a:cubicBezTo>
                    <a:cubicBezTo>
                      <a:pt x="0" y="20"/>
                      <a:pt x="0" y="20"/>
                      <a:pt x="1" y="20"/>
                    </a:cubicBezTo>
                    <a:cubicBezTo>
                      <a:pt x="1" y="21"/>
                      <a:pt x="1" y="21"/>
                      <a:pt x="1" y="21"/>
                    </a:cubicBezTo>
                    <a:cubicBezTo>
                      <a:pt x="56" y="41"/>
                      <a:pt x="56" y="41"/>
                      <a:pt x="56" y="41"/>
                    </a:cubicBezTo>
                    <a:cubicBezTo>
                      <a:pt x="56" y="36"/>
                      <a:pt x="61" y="31"/>
                      <a:pt x="66" y="31"/>
                    </a:cubicBezTo>
                    <a:cubicBezTo>
                      <a:pt x="67" y="31"/>
                      <a:pt x="67" y="31"/>
                      <a:pt x="67" y="31"/>
                    </a:cubicBezTo>
                    <a:cubicBezTo>
                      <a:pt x="73" y="31"/>
                      <a:pt x="77" y="36"/>
                      <a:pt x="77" y="41"/>
                    </a:cubicBezTo>
                    <a:cubicBezTo>
                      <a:pt x="132" y="21"/>
                      <a:pt x="132" y="21"/>
                      <a:pt x="132" y="21"/>
                    </a:cubicBezTo>
                    <a:cubicBezTo>
                      <a:pt x="133" y="21"/>
                      <a:pt x="133" y="21"/>
                      <a:pt x="133" y="20"/>
                    </a:cubicBezTo>
                    <a:cubicBezTo>
                      <a:pt x="133" y="20"/>
                      <a:pt x="133" y="20"/>
                      <a:pt x="133" y="19"/>
                    </a:cubicBezTo>
                    <a:cubicBezTo>
                      <a:pt x="133" y="19"/>
                      <a:pt x="133" y="19"/>
                      <a:pt x="133" y="19"/>
                    </a:cubicBezTo>
                    <a:cubicBezTo>
                      <a:pt x="133" y="8"/>
                      <a:pt x="133" y="8"/>
                      <a:pt x="133" y="8"/>
                    </a:cubicBezTo>
                    <a:cubicBezTo>
                      <a:pt x="133" y="4"/>
                      <a:pt x="129" y="0"/>
                      <a:pt x="1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grpSp>
        <p:grpSp>
          <p:nvGrpSpPr>
            <p:cNvPr id="65" name="组合 64"/>
            <p:cNvGrpSpPr/>
            <p:nvPr/>
          </p:nvGrpSpPr>
          <p:grpSpPr>
            <a:xfrm>
              <a:off x="7302494" y="3654879"/>
              <a:ext cx="575798" cy="464478"/>
              <a:chOff x="3255963" y="1889125"/>
              <a:chExt cx="1428750" cy="1152525"/>
            </a:xfrm>
            <a:solidFill>
              <a:schemeClr val="bg1"/>
            </a:solidFill>
          </p:grpSpPr>
          <p:sp>
            <p:nvSpPr>
              <p:cNvPr id="66" name="Freeform 39"/>
              <p:cNvSpPr>
                <a:spLocks noEditPoints="1"/>
              </p:cNvSpPr>
              <p:nvPr/>
            </p:nvSpPr>
            <p:spPr bwMode="auto">
              <a:xfrm>
                <a:off x="4049713" y="2035175"/>
                <a:ext cx="635000" cy="823913"/>
              </a:xfrm>
              <a:custGeom>
                <a:avLst/>
                <a:gdLst>
                  <a:gd name="T0" fmla="*/ 20 w 263"/>
                  <a:gd name="T1" fmla="*/ 255 h 341"/>
                  <a:gd name="T2" fmla="*/ 5 w 263"/>
                  <a:gd name="T3" fmla="*/ 318 h 341"/>
                  <a:gd name="T4" fmla="*/ 5 w 263"/>
                  <a:gd name="T5" fmla="*/ 318 h 341"/>
                  <a:gd name="T6" fmla="*/ 0 w 263"/>
                  <a:gd name="T7" fmla="*/ 337 h 341"/>
                  <a:gd name="T8" fmla="*/ 4 w 263"/>
                  <a:gd name="T9" fmla="*/ 340 h 341"/>
                  <a:gd name="T10" fmla="*/ 21 w 263"/>
                  <a:gd name="T11" fmla="*/ 329 h 341"/>
                  <a:gd name="T12" fmla="*/ 77 w 263"/>
                  <a:gd name="T13" fmla="*/ 297 h 341"/>
                  <a:gd name="T14" fmla="*/ 227 w 263"/>
                  <a:gd name="T15" fmla="*/ 92 h 341"/>
                  <a:gd name="T16" fmla="*/ 170 w 263"/>
                  <a:gd name="T17" fmla="*/ 50 h 341"/>
                  <a:gd name="T18" fmla="*/ 20 w 263"/>
                  <a:gd name="T19" fmla="*/ 255 h 341"/>
                  <a:gd name="T20" fmla="*/ 256 w 263"/>
                  <a:gd name="T21" fmla="*/ 32 h 341"/>
                  <a:gd name="T22" fmla="*/ 218 w 263"/>
                  <a:gd name="T23" fmla="*/ 4 h 341"/>
                  <a:gd name="T24" fmla="*/ 202 w 263"/>
                  <a:gd name="T25" fmla="*/ 6 h 341"/>
                  <a:gd name="T26" fmla="*/ 181 w 263"/>
                  <a:gd name="T27" fmla="*/ 35 h 341"/>
                  <a:gd name="T28" fmla="*/ 181 w 263"/>
                  <a:gd name="T29" fmla="*/ 35 h 341"/>
                  <a:gd name="T30" fmla="*/ 180 w 263"/>
                  <a:gd name="T31" fmla="*/ 37 h 341"/>
                  <a:gd name="T32" fmla="*/ 236 w 263"/>
                  <a:gd name="T33" fmla="*/ 79 h 341"/>
                  <a:gd name="T34" fmla="*/ 237 w 263"/>
                  <a:gd name="T35" fmla="*/ 77 h 341"/>
                  <a:gd name="T36" fmla="*/ 259 w 263"/>
                  <a:gd name="T37" fmla="*/ 48 h 341"/>
                  <a:gd name="T38" fmla="*/ 256 w 263"/>
                  <a:gd name="T39" fmla="*/ 32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3" h="341">
                    <a:moveTo>
                      <a:pt x="20" y="255"/>
                    </a:moveTo>
                    <a:cubicBezTo>
                      <a:pt x="5" y="318"/>
                      <a:pt x="5" y="318"/>
                      <a:pt x="5" y="318"/>
                    </a:cubicBezTo>
                    <a:cubicBezTo>
                      <a:pt x="5" y="318"/>
                      <a:pt x="5" y="318"/>
                      <a:pt x="5" y="318"/>
                    </a:cubicBezTo>
                    <a:cubicBezTo>
                      <a:pt x="5" y="318"/>
                      <a:pt x="1" y="335"/>
                      <a:pt x="0" y="337"/>
                    </a:cubicBezTo>
                    <a:cubicBezTo>
                      <a:pt x="0" y="339"/>
                      <a:pt x="2" y="341"/>
                      <a:pt x="4" y="340"/>
                    </a:cubicBezTo>
                    <a:cubicBezTo>
                      <a:pt x="6" y="339"/>
                      <a:pt x="21" y="329"/>
                      <a:pt x="21" y="329"/>
                    </a:cubicBezTo>
                    <a:cubicBezTo>
                      <a:pt x="77" y="297"/>
                      <a:pt x="77" y="297"/>
                      <a:pt x="77" y="297"/>
                    </a:cubicBezTo>
                    <a:cubicBezTo>
                      <a:pt x="227" y="92"/>
                      <a:pt x="227" y="92"/>
                      <a:pt x="227" y="92"/>
                    </a:cubicBezTo>
                    <a:cubicBezTo>
                      <a:pt x="170" y="50"/>
                      <a:pt x="170" y="50"/>
                      <a:pt x="170" y="50"/>
                    </a:cubicBezTo>
                    <a:lnTo>
                      <a:pt x="20" y="255"/>
                    </a:lnTo>
                    <a:close/>
                    <a:moveTo>
                      <a:pt x="256" y="32"/>
                    </a:moveTo>
                    <a:cubicBezTo>
                      <a:pt x="218" y="4"/>
                      <a:pt x="218" y="4"/>
                      <a:pt x="218" y="4"/>
                    </a:cubicBezTo>
                    <a:cubicBezTo>
                      <a:pt x="213" y="0"/>
                      <a:pt x="206" y="1"/>
                      <a:pt x="202" y="6"/>
                    </a:cubicBezTo>
                    <a:cubicBezTo>
                      <a:pt x="181" y="35"/>
                      <a:pt x="181" y="35"/>
                      <a:pt x="181" y="35"/>
                    </a:cubicBezTo>
                    <a:cubicBezTo>
                      <a:pt x="181" y="35"/>
                      <a:pt x="181" y="35"/>
                      <a:pt x="181" y="35"/>
                    </a:cubicBezTo>
                    <a:cubicBezTo>
                      <a:pt x="180" y="37"/>
                      <a:pt x="180" y="37"/>
                      <a:pt x="180" y="37"/>
                    </a:cubicBezTo>
                    <a:cubicBezTo>
                      <a:pt x="236" y="79"/>
                      <a:pt x="236" y="79"/>
                      <a:pt x="236" y="79"/>
                    </a:cubicBezTo>
                    <a:cubicBezTo>
                      <a:pt x="237" y="77"/>
                      <a:pt x="237" y="77"/>
                      <a:pt x="237" y="77"/>
                    </a:cubicBezTo>
                    <a:cubicBezTo>
                      <a:pt x="259" y="48"/>
                      <a:pt x="259" y="48"/>
                      <a:pt x="259" y="48"/>
                    </a:cubicBezTo>
                    <a:cubicBezTo>
                      <a:pt x="263" y="43"/>
                      <a:pt x="261" y="36"/>
                      <a:pt x="25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67" name="Freeform 40"/>
              <p:cNvSpPr>
                <a:spLocks noEditPoints="1"/>
              </p:cNvSpPr>
              <p:nvPr/>
            </p:nvSpPr>
            <p:spPr bwMode="auto">
              <a:xfrm>
                <a:off x="3265488" y="1901825"/>
                <a:ext cx="1074738" cy="1139825"/>
              </a:xfrm>
              <a:custGeom>
                <a:avLst/>
                <a:gdLst>
                  <a:gd name="T0" fmla="*/ 77 w 445"/>
                  <a:gd name="T1" fmla="*/ 472 h 472"/>
                  <a:gd name="T2" fmla="*/ 0 w 445"/>
                  <a:gd name="T3" fmla="*/ 395 h 472"/>
                  <a:gd name="T4" fmla="*/ 0 w 445"/>
                  <a:gd name="T5" fmla="*/ 395 h 472"/>
                  <a:gd name="T6" fmla="*/ 0 w 445"/>
                  <a:gd name="T7" fmla="*/ 76 h 472"/>
                  <a:gd name="T8" fmla="*/ 77 w 445"/>
                  <a:gd name="T9" fmla="*/ 0 h 472"/>
                  <a:gd name="T10" fmla="*/ 77 w 445"/>
                  <a:gd name="T11" fmla="*/ 0 h 472"/>
                  <a:gd name="T12" fmla="*/ 368 w 445"/>
                  <a:gd name="T13" fmla="*/ 0 h 472"/>
                  <a:gd name="T14" fmla="*/ 445 w 445"/>
                  <a:gd name="T15" fmla="*/ 76 h 472"/>
                  <a:gd name="T16" fmla="*/ 445 w 445"/>
                  <a:gd name="T17" fmla="*/ 76 h 472"/>
                  <a:gd name="T18" fmla="*/ 445 w 445"/>
                  <a:gd name="T19" fmla="*/ 395 h 472"/>
                  <a:gd name="T20" fmla="*/ 368 w 445"/>
                  <a:gd name="T21" fmla="*/ 472 h 472"/>
                  <a:gd name="T22" fmla="*/ 368 w 445"/>
                  <a:gd name="T23" fmla="*/ 472 h 472"/>
                  <a:gd name="T24" fmla="*/ 77 w 445"/>
                  <a:gd name="T25" fmla="*/ 472 h 472"/>
                  <a:gd name="T26" fmla="*/ 39 w 445"/>
                  <a:gd name="T27" fmla="*/ 76 h 472"/>
                  <a:gd name="T28" fmla="*/ 39 w 445"/>
                  <a:gd name="T29" fmla="*/ 395 h 472"/>
                  <a:gd name="T30" fmla="*/ 77 w 445"/>
                  <a:gd name="T31" fmla="*/ 434 h 472"/>
                  <a:gd name="T32" fmla="*/ 77 w 445"/>
                  <a:gd name="T33" fmla="*/ 434 h 472"/>
                  <a:gd name="T34" fmla="*/ 368 w 445"/>
                  <a:gd name="T35" fmla="*/ 434 h 472"/>
                  <a:gd name="T36" fmla="*/ 406 w 445"/>
                  <a:gd name="T37" fmla="*/ 395 h 472"/>
                  <a:gd name="T38" fmla="*/ 406 w 445"/>
                  <a:gd name="T39" fmla="*/ 395 h 472"/>
                  <a:gd name="T40" fmla="*/ 406 w 445"/>
                  <a:gd name="T41" fmla="*/ 76 h 472"/>
                  <a:gd name="T42" fmla="*/ 368 w 445"/>
                  <a:gd name="T43" fmla="*/ 38 h 472"/>
                  <a:gd name="T44" fmla="*/ 368 w 445"/>
                  <a:gd name="T45" fmla="*/ 38 h 472"/>
                  <a:gd name="T46" fmla="*/ 77 w 445"/>
                  <a:gd name="T47" fmla="*/ 38 h 472"/>
                  <a:gd name="T48" fmla="*/ 39 w 445"/>
                  <a:gd name="T49" fmla="*/ 7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5" h="472">
                    <a:moveTo>
                      <a:pt x="77" y="472"/>
                    </a:moveTo>
                    <a:cubicBezTo>
                      <a:pt x="35" y="472"/>
                      <a:pt x="0" y="438"/>
                      <a:pt x="0" y="395"/>
                    </a:cubicBezTo>
                    <a:cubicBezTo>
                      <a:pt x="0" y="395"/>
                      <a:pt x="0" y="395"/>
                      <a:pt x="0" y="395"/>
                    </a:cubicBezTo>
                    <a:cubicBezTo>
                      <a:pt x="0" y="76"/>
                      <a:pt x="0" y="76"/>
                      <a:pt x="0" y="76"/>
                    </a:cubicBezTo>
                    <a:cubicBezTo>
                      <a:pt x="0" y="34"/>
                      <a:pt x="35" y="0"/>
                      <a:pt x="77" y="0"/>
                    </a:cubicBezTo>
                    <a:cubicBezTo>
                      <a:pt x="77" y="0"/>
                      <a:pt x="77" y="0"/>
                      <a:pt x="77" y="0"/>
                    </a:cubicBezTo>
                    <a:cubicBezTo>
                      <a:pt x="368" y="0"/>
                      <a:pt x="368" y="0"/>
                      <a:pt x="368" y="0"/>
                    </a:cubicBezTo>
                    <a:cubicBezTo>
                      <a:pt x="410" y="0"/>
                      <a:pt x="445" y="34"/>
                      <a:pt x="445" y="76"/>
                    </a:cubicBezTo>
                    <a:cubicBezTo>
                      <a:pt x="445" y="76"/>
                      <a:pt x="445" y="76"/>
                      <a:pt x="445" y="76"/>
                    </a:cubicBezTo>
                    <a:cubicBezTo>
                      <a:pt x="445" y="395"/>
                      <a:pt x="445" y="395"/>
                      <a:pt x="445" y="395"/>
                    </a:cubicBezTo>
                    <a:cubicBezTo>
                      <a:pt x="445" y="438"/>
                      <a:pt x="410" y="472"/>
                      <a:pt x="368" y="472"/>
                    </a:cubicBezTo>
                    <a:cubicBezTo>
                      <a:pt x="368" y="472"/>
                      <a:pt x="368" y="472"/>
                      <a:pt x="368" y="472"/>
                    </a:cubicBezTo>
                    <a:cubicBezTo>
                      <a:pt x="77" y="472"/>
                      <a:pt x="77" y="472"/>
                      <a:pt x="77" y="472"/>
                    </a:cubicBezTo>
                    <a:close/>
                    <a:moveTo>
                      <a:pt x="39" y="76"/>
                    </a:moveTo>
                    <a:cubicBezTo>
                      <a:pt x="39" y="395"/>
                      <a:pt x="39" y="395"/>
                      <a:pt x="39" y="395"/>
                    </a:cubicBezTo>
                    <a:cubicBezTo>
                      <a:pt x="39" y="416"/>
                      <a:pt x="56" y="434"/>
                      <a:pt x="77" y="434"/>
                    </a:cubicBezTo>
                    <a:cubicBezTo>
                      <a:pt x="77" y="434"/>
                      <a:pt x="77" y="434"/>
                      <a:pt x="77" y="434"/>
                    </a:cubicBezTo>
                    <a:cubicBezTo>
                      <a:pt x="368" y="434"/>
                      <a:pt x="368" y="434"/>
                      <a:pt x="368" y="434"/>
                    </a:cubicBezTo>
                    <a:cubicBezTo>
                      <a:pt x="389" y="434"/>
                      <a:pt x="406" y="416"/>
                      <a:pt x="406" y="395"/>
                    </a:cubicBezTo>
                    <a:cubicBezTo>
                      <a:pt x="406" y="395"/>
                      <a:pt x="406" y="395"/>
                      <a:pt x="406" y="395"/>
                    </a:cubicBezTo>
                    <a:cubicBezTo>
                      <a:pt x="406" y="76"/>
                      <a:pt x="406" y="76"/>
                      <a:pt x="406" y="76"/>
                    </a:cubicBezTo>
                    <a:cubicBezTo>
                      <a:pt x="406" y="55"/>
                      <a:pt x="389" y="38"/>
                      <a:pt x="368" y="38"/>
                    </a:cubicBezTo>
                    <a:cubicBezTo>
                      <a:pt x="368" y="38"/>
                      <a:pt x="368" y="38"/>
                      <a:pt x="368" y="38"/>
                    </a:cubicBezTo>
                    <a:cubicBezTo>
                      <a:pt x="77" y="38"/>
                      <a:pt x="77" y="38"/>
                      <a:pt x="77" y="38"/>
                    </a:cubicBezTo>
                    <a:cubicBezTo>
                      <a:pt x="56" y="38"/>
                      <a:pt x="39" y="55"/>
                      <a:pt x="39"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68" name="Freeform 41"/>
              <p:cNvSpPr>
                <a:spLocks/>
              </p:cNvSpPr>
              <p:nvPr/>
            </p:nvSpPr>
            <p:spPr bwMode="auto">
              <a:xfrm>
                <a:off x="3438525" y="2181225"/>
                <a:ext cx="735013" cy="87313"/>
              </a:xfrm>
              <a:custGeom>
                <a:avLst/>
                <a:gdLst>
                  <a:gd name="T0" fmla="*/ 18 w 304"/>
                  <a:gd name="T1" fmla="*/ 36 h 36"/>
                  <a:gd name="T2" fmla="*/ 0 w 304"/>
                  <a:gd name="T3" fmla="*/ 18 h 36"/>
                  <a:gd name="T4" fmla="*/ 0 w 304"/>
                  <a:gd name="T5" fmla="*/ 18 h 36"/>
                  <a:gd name="T6" fmla="*/ 18 w 304"/>
                  <a:gd name="T7" fmla="*/ 0 h 36"/>
                  <a:gd name="T8" fmla="*/ 18 w 304"/>
                  <a:gd name="T9" fmla="*/ 0 h 36"/>
                  <a:gd name="T10" fmla="*/ 286 w 304"/>
                  <a:gd name="T11" fmla="*/ 0 h 36"/>
                  <a:gd name="T12" fmla="*/ 304 w 304"/>
                  <a:gd name="T13" fmla="*/ 18 h 36"/>
                  <a:gd name="T14" fmla="*/ 304 w 304"/>
                  <a:gd name="T15" fmla="*/ 18 h 36"/>
                  <a:gd name="T16" fmla="*/ 286 w 304"/>
                  <a:gd name="T17" fmla="*/ 36 h 36"/>
                  <a:gd name="T18" fmla="*/ 286 w 304"/>
                  <a:gd name="T19" fmla="*/ 36 h 36"/>
                  <a:gd name="T20" fmla="*/ 18 w 304"/>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36">
                    <a:moveTo>
                      <a:pt x="18" y="36"/>
                    </a:moveTo>
                    <a:cubicBezTo>
                      <a:pt x="9" y="36"/>
                      <a:pt x="0" y="28"/>
                      <a:pt x="0" y="18"/>
                    </a:cubicBezTo>
                    <a:cubicBezTo>
                      <a:pt x="0" y="18"/>
                      <a:pt x="0" y="18"/>
                      <a:pt x="0" y="18"/>
                    </a:cubicBezTo>
                    <a:cubicBezTo>
                      <a:pt x="0" y="8"/>
                      <a:pt x="9" y="0"/>
                      <a:pt x="18" y="0"/>
                    </a:cubicBezTo>
                    <a:cubicBezTo>
                      <a:pt x="18" y="0"/>
                      <a:pt x="18" y="0"/>
                      <a:pt x="18" y="0"/>
                    </a:cubicBezTo>
                    <a:cubicBezTo>
                      <a:pt x="286" y="0"/>
                      <a:pt x="286" y="0"/>
                      <a:pt x="286" y="0"/>
                    </a:cubicBezTo>
                    <a:cubicBezTo>
                      <a:pt x="296" y="0"/>
                      <a:pt x="304" y="8"/>
                      <a:pt x="304" y="18"/>
                    </a:cubicBezTo>
                    <a:cubicBezTo>
                      <a:pt x="304" y="18"/>
                      <a:pt x="304" y="18"/>
                      <a:pt x="304" y="18"/>
                    </a:cubicBezTo>
                    <a:cubicBezTo>
                      <a:pt x="304" y="28"/>
                      <a:pt x="296" y="36"/>
                      <a:pt x="286" y="36"/>
                    </a:cubicBezTo>
                    <a:cubicBezTo>
                      <a:pt x="286" y="36"/>
                      <a:pt x="286" y="36"/>
                      <a:pt x="286" y="36"/>
                    </a:cubicBezTo>
                    <a:cubicBezTo>
                      <a:pt x="18" y="36"/>
                      <a:pt x="18" y="36"/>
                      <a:pt x="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69" name="Freeform 42"/>
              <p:cNvSpPr>
                <a:spLocks/>
              </p:cNvSpPr>
              <p:nvPr/>
            </p:nvSpPr>
            <p:spPr bwMode="auto">
              <a:xfrm>
                <a:off x="3438525" y="2398713"/>
                <a:ext cx="735013" cy="87313"/>
              </a:xfrm>
              <a:custGeom>
                <a:avLst/>
                <a:gdLst>
                  <a:gd name="T0" fmla="*/ 18 w 304"/>
                  <a:gd name="T1" fmla="*/ 36 h 36"/>
                  <a:gd name="T2" fmla="*/ 0 w 304"/>
                  <a:gd name="T3" fmla="*/ 18 h 36"/>
                  <a:gd name="T4" fmla="*/ 0 w 304"/>
                  <a:gd name="T5" fmla="*/ 18 h 36"/>
                  <a:gd name="T6" fmla="*/ 18 w 304"/>
                  <a:gd name="T7" fmla="*/ 0 h 36"/>
                  <a:gd name="T8" fmla="*/ 18 w 304"/>
                  <a:gd name="T9" fmla="*/ 0 h 36"/>
                  <a:gd name="T10" fmla="*/ 286 w 304"/>
                  <a:gd name="T11" fmla="*/ 0 h 36"/>
                  <a:gd name="T12" fmla="*/ 304 w 304"/>
                  <a:gd name="T13" fmla="*/ 18 h 36"/>
                  <a:gd name="T14" fmla="*/ 304 w 304"/>
                  <a:gd name="T15" fmla="*/ 18 h 36"/>
                  <a:gd name="T16" fmla="*/ 286 w 304"/>
                  <a:gd name="T17" fmla="*/ 36 h 36"/>
                  <a:gd name="T18" fmla="*/ 286 w 304"/>
                  <a:gd name="T19" fmla="*/ 36 h 36"/>
                  <a:gd name="T20" fmla="*/ 18 w 304"/>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36">
                    <a:moveTo>
                      <a:pt x="18" y="36"/>
                    </a:moveTo>
                    <a:cubicBezTo>
                      <a:pt x="9" y="36"/>
                      <a:pt x="0" y="28"/>
                      <a:pt x="0" y="18"/>
                    </a:cubicBezTo>
                    <a:cubicBezTo>
                      <a:pt x="0" y="18"/>
                      <a:pt x="0" y="18"/>
                      <a:pt x="0" y="18"/>
                    </a:cubicBezTo>
                    <a:cubicBezTo>
                      <a:pt x="0" y="8"/>
                      <a:pt x="9" y="0"/>
                      <a:pt x="18" y="0"/>
                    </a:cubicBezTo>
                    <a:cubicBezTo>
                      <a:pt x="18" y="0"/>
                      <a:pt x="18" y="0"/>
                      <a:pt x="18" y="0"/>
                    </a:cubicBezTo>
                    <a:cubicBezTo>
                      <a:pt x="286" y="0"/>
                      <a:pt x="286" y="0"/>
                      <a:pt x="286" y="0"/>
                    </a:cubicBezTo>
                    <a:cubicBezTo>
                      <a:pt x="296" y="0"/>
                      <a:pt x="304" y="8"/>
                      <a:pt x="304" y="18"/>
                    </a:cubicBezTo>
                    <a:cubicBezTo>
                      <a:pt x="304" y="18"/>
                      <a:pt x="304" y="18"/>
                      <a:pt x="304" y="18"/>
                    </a:cubicBezTo>
                    <a:cubicBezTo>
                      <a:pt x="304" y="28"/>
                      <a:pt x="296" y="36"/>
                      <a:pt x="286" y="36"/>
                    </a:cubicBezTo>
                    <a:cubicBezTo>
                      <a:pt x="286" y="36"/>
                      <a:pt x="286" y="36"/>
                      <a:pt x="286" y="36"/>
                    </a:cubicBezTo>
                    <a:cubicBezTo>
                      <a:pt x="18" y="36"/>
                      <a:pt x="18" y="36"/>
                      <a:pt x="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70" name="Freeform 43"/>
              <p:cNvSpPr>
                <a:spLocks/>
              </p:cNvSpPr>
              <p:nvPr/>
            </p:nvSpPr>
            <p:spPr bwMode="auto">
              <a:xfrm>
                <a:off x="3438525" y="2616200"/>
                <a:ext cx="735013" cy="87313"/>
              </a:xfrm>
              <a:custGeom>
                <a:avLst/>
                <a:gdLst>
                  <a:gd name="T0" fmla="*/ 18 w 304"/>
                  <a:gd name="T1" fmla="*/ 36 h 36"/>
                  <a:gd name="T2" fmla="*/ 0 w 304"/>
                  <a:gd name="T3" fmla="*/ 18 h 36"/>
                  <a:gd name="T4" fmla="*/ 0 w 304"/>
                  <a:gd name="T5" fmla="*/ 18 h 36"/>
                  <a:gd name="T6" fmla="*/ 18 w 304"/>
                  <a:gd name="T7" fmla="*/ 0 h 36"/>
                  <a:gd name="T8" fmla="*/ 18 w 304"/>
                  <a:gd name="T9" fmla="*/ 0 h 36"/>
                  <a:gd name="T10" fmla="*/ 286 w 304"/>
                  <a:gd name="T11" fmla="*/ 0 h 36"/>
                  <a:gd name="T12" fmla="*/ 304 w 304"/>
                  <a:gd name="T13" fmla="*/ 18 h 36"/>
                  <a:gd name="T14" fmla="*/ 304 w 304"/>
                  <a:gd name="T15" fmla="*/ 18 h 36"/>
                  <a:gd name="T16" fmla="*/ 286 w 304"/>
                  <a:gd name="T17" fmla="*/ 36 h 36"/>
                  <a:gd name="T18" fmla="*/ 286 w 304"/>
                  <a:gd name="T19" fmla="*/ 36 h 36"/>
                  <a:gd name="T20" fmla="*/ 18 w 304"/>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36">
                    <a:moveTo>
                      <a:pt x="18" y="36"/>
                    </a:moveTo>
                    <a:cubicBezTo>
                      <a:pt x="9" y="36"/>
                      <a:pt x="0" y="28"/>
                      <a:pt x="0" y="18"/>
                    </a:cubicBezTo>
                    <a:cubicBezTo>
                      <a:pt x="0" y="18"/>
                      <a:pt x="0" y="18"/>
                      <a:pt x="0" y="18"/>
                    </a:cubicBezTo>
                    <a:cubicBezTo>
                      <a:pt x="0" y="8"/>
                      <a:pt x="9" y="0"/>
                      <a:pt x="18" y="0"/>
                    </a:cubicBezTo>
                    <a:cubicBezTo>
                      <a:pt x="18" y="0"/>
                      <a:pt x="18" y="0"/>
                      <a:pt x="18" y="0"/>
                    </a:cubicBezTo>
                    <a:cubicBezTo>
                      <a:pt x="286" y="0"/>
                      <a:pt x="286" y="0"/>
                      <a:pt x="286" y="0"/>
                    </a:cubicBezTo>
                    <a:cubicBezTo>
                      <a:pt x="296" y="0"/>
                      <a:pt x="304" y="8"/>
                      <a:pt x="304" y="18"/>
                    </a:cubicBezTo>
                    <a:cubicBezTo>
                      <a:pt x="304" y="18"/>
                      <a:pt x="304" y="18"/>
                      <a:pt x="304" y="18"/>
                    </a:cubicBezTo>
                    <a:cubicBezTo>
                      <a:pt x="304" y="28"/>
                      <a:pt x="296" y="36"/>
                      <a:pt x="286" y="36"/>
                    </a:cubicBezTo>
                    <a:cubicBezTo>
                      <a:pt x="286" y="36"/>
                      <a:pt x="286" y="36"/>
                      <a:pt x="286" y="36"/>
                    </a:cubicBezTo>
                    <a:cubicBezTo>
                      <a:pt x="18" y="36"/>
                      <a:pt x="18" y="36"/>
                      <a:pt x="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71" name="Freeform 44"/>
              <p:cNvSpPr>
                <a:spLocks noEditPoints="1"/>
              </p:cNvSpPr>
              <p:nvPr/>
            </p:nvSpPr>
            <p:spPr bwMode="auto">
              <a:xfrm>
                <a:off x="4040188" y="2022475"/>
                <a:ext cx="635000" cy="823913"/>
              </a:xfrm>
              <a:custGeom>
                <a:avLst/>
                <a:gdLst>
                  <a:gd name="T0" fmla="*/ 20 w 263"/>
                  <a:gd name="T1" fmla="*/ 255 h 341"/>
                  <a:gd name="T2" fmla="*/ 5 w 263"/>
                  <a:gd name="T3" fmla="*/ 318 h 341"/>
                  <a:gd name="T4" fmla="*/ 5 w 263"/>
                  <a:gd name="T5" fmla="*/ 318 h 341"/>
                  <a:gd name="T6" fmla="*/ 0 w 263"/>
                  <a:gd name="T7" fmla="*/ 337 h 341"/>
                  <a:gd name="T8" fmla="*/ 4 w 263"/>
                  <a:gd name="T9" fmla="*/ 340 h 341"/>
                  <a:gd name="T10" fmla="*/ 21 w 263"/>
                  <a:gd name="T11" fmla="*/ 329 h 341"/>
                  <a:gd name="T12" fmla="*/ 77 w 263"/>
                  <a:gd name="T13" fmla="*/ 297 h 341"/>
                  <a:gd name="T14" fmla="*/ 227 w 263"/>
                  <a:gd name="T15" fmla="*/ 92 h 341"/>
                  <a:gd name="T16" fmla="*/ 170 w 263"/>
                  <a:gd name="T17" fmla="*/ 50 h 341"/>
                  <a:gd name="T18" fmla="*/ 20 w 263"/>
                  <a:gd name="T19" fmla="*/ 255 h 341"/>
                  <a:gd name="T20" fmla="*/ 256 w 263"/>
                  <a:gd name="T21" fmla="*/ 32 h 341"/>
                  <a:gd name="T22" fmla="*/ 218 w 263"/>
                  <a:gd name="T23" fmla="*/ 4 h 341"/>
                  <a:gd name="T24" fmla="*/ 202 w 263"/>
                  <a:gd name="T25" fmla="*/ 6 h 341"/>
                  <a:gd name="T26" fmla="*/ 181 w 263"/>
                  <a:gd name="T27" fmla="*/ 35 h 341"/>
                  <a:gd name="T28" fmla="*/ 181 w 263"/>
                  <a:gd name="T29" fmla="*/ 35 h 341"/>
                  <a:gd name="T30" fmla="*/ 180 w 263"/>
                  <a:gd name="T31" fmla="*/ 37 h 341"/>
                  <a:gd name="T32" fmla="*/ 236 w 263"/>
                  <a:gd name="T33" fmla="*/ 79 h 341"/>
                  <a:gd name="T34" fmla="*/ 237 w 263"/>
                  <a:gd name="T35" fmla="*/ 77 h 341"/>
                  <a:gd name="T36" fmla="*/ 259 w 263"/>
                  <a:gd name="T37" fmla="*/ 48 h 341"/>
                  <a:gd name="T38" fmla="*/ 256 w 263"/>
                  <a:gd name="T39" fmla="*/ 32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3" h="341">
                    <a:moveTo>
                      <a:pt x="20" y="255"/>
                    </a:moveTo>
                    <a:cubicBezTo>
                      <a:pt x="5" y="318"/>
                      <a:pt x="5" y="318"/>
                      <a:pt x="5" y="318"/>
                    </a:cubicBezTo>
                    <a:cubicBezTo>
                      <a:pt x="5" y="318"/>
                      <a:pt x="5" y="318"/>
                      <a:pt x="5" y="318"/>
                    </a:cubicBezTo>
                    <a:cubicBezTo>
                      <a:pt x="5" y="318"/>
                      <a:pt x="1" y="335"/>
                      <a:pt x="0" y="337"/>
                    </a:cubicBezTo>
                    <a:cubicBezTo>
                      <a:pt x="0" y="339"/>
                      <a:pt x="2" y="341"/>
                      <a:pt x="4" y="340"/>
                    </a:cubicBezTo>
                    <a:cubicBezTo>
                      <a:pt x="6" y="339"/>
                      <a:pt x="21" y="329"/>
                      <a:pt x="21" y="329"/>
                    </a:cubicBezTo>
                    <a:cubicBezTo>
                      <a:pt x="77" y="297"/>
                      <a:pt x="77" y="297"/>
                      <a:pt x="77" y="297"/>
                    </a:cubicBezTo>
                    <a:cubicBezTo>
                      <a:pt x="227" y="92"/>
                      <a:pt x="227" y="92"/>
                      <a:pt x="227" y="92"/>
                    </a:cubicBezTo>
                    <a:cubicBezTo>
                      <a:pt x="170" y="50"/>
                      <a:pt x="170" y="50"/>
                      <a:pt x="170" y="50"/>
                    </a:cubicBezTo>
                    <a:lnTo>
                      <a:pt x="20" y="255"/>
                    </a:lnTo>
                    <a:close/>
                    <a:moveTo>
                      <a:pt x="256" y="32"/>
                    </a:moveTo>
                    <a:cubicBezTo>
                      <a:pt x="218" y="4"/>
                      <a:pt x="218" y="4"/>
                      <a:pt x="218" y="4"/>
                    </a:cubicBezTo>
                    <a:cubicBezTo>
                      <a:pt x="213" y="0"/>
                      <a:pt x="206" y="1"/>
                      <a:pt x="202" y="6"/>
                    </a:cubicBezTo>
                    <a:cubicBezTo>
                      <a:pt x="181" y="35"/>
                      <a:pt x="181" y="35"/>
                      <a:pt x="181" y="35"/>
                    </a:cubicBezTo>
                    <a:cubicBezTo>
                      <a:pt x="181" y="35"/>
                      <a:pt x="181" y="35"/>
                      <a:pt x="181" y="35"/>
                    </a:cubicBezTo>
                    <a:cubicBezTo>
                      <a:pt x="180" y="37"/>
                      <a:pt x="180" y="37"/>
                      <a:pt x="180" y="37"/>
                    </a:cubicBezTo>
                    <a:cubicBezTo>
                      <a:pt x="236" y="79"/>
                      <a:pt x="236" y="79"/>
                      <a:pt x="236" y="79"/>
                    </a:cubicBezTo>
                    <a:cubicBezTo>
                      <a:pt x="237" y="77"/>
                      <a:pt x="237" y="77"/>
                      <a:pt x="237" y="77"/>
                    </a:cubicBezTo>
                    <a:cubicBezTo>
                      <a:pt x="259" y="48"/>
                      <a:pt x="259" y="48"/>
                      <a:pt x="259" y="48"/>
                    </a:cubicBezTo>
                    <a:cubicBezTo>
                      <a:pt x="263" y="43"/>
                      <a:pt x="261" y="36"/>
                      <a:pt x="25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72" name="Freeform 45"/>
              <p:cNvSpPr>
                <a:spLocks noEditPoints="1"/>
              </p:cNvSpPr>
              <p:nvPr/>
            </p:nvSpPr>
            <p:spPr bwMode="auto">
              <a:xfrm>
                <a:off x="3255963" y="1889125"/>
                <a:ext cx="1074738" cy="1141413"/>
              </a:xfrm>
              <a:custGeom>
                <a:avLst/>
                <a:gdLst>
                  <a:gd name="T0" fmla="*/ 77 w 445"/>
                  <a:gd name="T1" fmla="*/ 472 h 472"/>
                  <a:gd name="T2" fmla="*/ 0 w 445"/>
                  <a:gd name="T3" fmla="*/ 395 h 472"/>
                  <a:gd name="T4" fmla="*/ 0 w 445"/>
                  <a:gd name="T5" fmla="*/ 395 h 472"/>
                  <a:gd name="T6" fmla="*/ 0 w 445"/>
                  <a:gd name="T7" fmla="*/ 76 h 472"/>
                  <a:gd name="T8" fmla="*/ 77 w 445"/>
                  <a:gd name="T9" fmla="*/ 0 h 472"/>
                  <a:gd name="T10" fmla="*/ 77 w 445"/>
                  <a:gd name="T11" fmla="*/ 0 h 472"/>
                  <a:gd name="T12" fmla="*/ 368 w 445"/>
                  <a:gd name="T13" fmla="*/ 0 h 472"/>
                  <a:gd name="T14" fmla="*/ 445 w 445"/>
                  <a:gd name="T15" fmla="*/ 76 h 472"/>
                  <a:gd name="T16" fmla="*/ 445 w 445"/>
                  <a:gd name="T17" fmla="*/ 76 h 472"/>
                  <a:gd name="T18" fmla="*/ 445 w 445"/>
                  <a:gd name="T19" fmla="*/ 395 h 472"/>
                  <a:gd name="T20" fmla="*/ 368 w 445"/>
                  <a:gd name="T21" fmla="*/ 472 h 472"/>
                  <a:gd name="T22" fmla="*/ 368 w 445"/>
                  <a:gd name="T23" fmla="*/ 472 h 472"/>
                  <a:gd name="T24" fmla="*/ 77 w 445"/>
                  <a:gd name="T25" fmla="*/ 472 h 472"/>
                  <a:gd name="T26" fmla="*/ 39 w 445"/>
                  <a:gd name="T27" fmla="*/ 76 h 472"/>
                  <a:gd name="T28" fmla="*/ 39 w 445"/>
                  <a:gd name="T29" fmla="*/ 395 h 472"/>
                  <a:gd name="T30" fmla="*/ 77 w 445"/>
                  <a:gd name="T31" fmla="*/ 434 h 472"/>
                  <a:gd name="T32" fmla="*/ 77 w 445"/>
                  <a:gd name="T33" fmla="*/ 434 h 472"/>
                  <a:gd name="T34" fmla="*/ 368 w 445"/>
                  <a:gd name="T35" fmla="*/ 434 h 472"/>
                  <a:gd name="T36" fmla="*/ 406 w 445"/>
                  <a:gd name="T37" fmla="*/ 395 h 472"/>
                  <a:gd name="T38" fmla="*/ 406 w 445"/>
                  <a:gd name="T39" fmla="*/ 395 h 472"/>
                  <a:gd name="T40" fmla="*/ 406 w 445"/>
                  <a:gd name="T41" fmla="*/ 76 h 472"/>
                  <a:gd name="T42" fmla="*/ 368 w 445"/>
                  <a:gd name="T43" fmla="*/ 38 h 472"/>
                  <a:gd name="T44" fmla="*/ 368 w 445"/>
                  <a:gd name="T45" fmla="*/ 38 h 472"/>
                  <a:gd name="T46" fmla="*/ 77 w 445"/>
                  <a:gd name="T47" fmla="*/ 38 h 472"/>
                  <a:gd name="T48" fmla="*/ 39 w 445"/>
                  <a:gd name="T49" fmla="*/ 7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5" h="472">
                    <a:moveTo>
                      <a:pt x="77" y="472"/>
                    </a:moveTo>
                    <a:cubicBezTo>
                      <a:pt x="35" y="472"/>
                      <a:pt x="0" y="438"/>
                      <a:pt x="0" y="395"/>
                    </a:cubicBezTo>
                    <a:cubicBezTo>
                      <a:pt x="0" y="395"/>
                      <a:pt x="0" y="395"/>
                      <a:pt x="0" y="395"/>
                    </a:cubicBezTo>
                    <a:cubicBezTo>
                      <a:pt x="0" y="76"/>
                      <a:pt x="0" y="76"/>
                      <a:pt x="0" y="76"/>
                    </a:cubicBezTo>
                    <a:cubicBezTo>
                      <a:pt x="0" y="34"/>
                      <a:pt x="35" y="0"/>
                      <a:pt x="77" y="0"/>
                    </a:cubicBezTo>
                    <a:cubicBezTo>
                      <a:pt x="77" y="0"/>
                      <a:pt x="77" y="0"/>
                      <a:pt x="77" y="0"/>
                    </a:cubicBezTo>
                    <a:cubicBezTo>
                      <a:pt x="368" y="0"/>
                      <a:pt x="368" y="0"/>
                      <a:pt x="368" y="0"/>
                    </a:cubicBezTo>
                    <a:cubicBezTo>
                      <a:pt x="410" y="0"/>
                      <a:pt x="445" y="34"/>
                      <a:pt x="445" y="76"/>
                    </a:cubicBezTo>
                    <a:cubicBezTo>
                      <a:pt x="445" y="76"/>
                      <a:pt x="445" y="76"/>
                      <a:pt x="445" y="76"/>
                    </a:cubicBezTo>
                    <a:cubicBezTo>
                      <a:pt x="445" y="395"/>
                      <a:pt x="445" y="395"/>
                      <a:pt x="445" y="395"/>
                    </a:cubicBezTo>
                    <a:cubicBezTo>
                      <a:pt x="445" y="438"/>
                      <a:pt x="410" y="472"/>
                      <a:pt x="368" y="472"/>
                    </a:cubicBezTo>
                    <a:cubicBezTo>
                      <a:pt x="368" y="472"/>
                      <a:pt x="368" y="472"/>
                      <a:pt x="368" y="472"/>
                    </a:cubicBezTo>
                    <a:cubicBezTo>
                      <a:pt x="77" y="472"/>
                      <a:pt x="77" y="472"/>
                      <a:pt x="77" y="472"/>
                    </a:cubicBezTo>
                    <a:close/>
                    <a:moveTo>
                      <a:pt x="39" y="76"/>
                    </a:moveTo>
                    <a:cubicBezTo>
                      <a:pt x="39" y="395"/>
                      <a:pt x="39" y="395"/>
                      <a:pt x="39" y="395"/>
                    </a:cubicBezTo>
                    <a:cubicBezTo>
                      <a:pt x="39" y="416"/>
                      <a:pt x="56" y="434"/>
                      <a:pt x="77" y="434"/>
                    </a:cubicBezTo>
                    <a:cubicBezTo>
                      <a:pt x="77" y="434"/>
                      <a:pt x="77" y="434"/>
                      <a:pt x="77" y="434"/>
                    </a:cubicBezTo>
                    <a:cubicBezTo>
                      <a:pt x="368" y="434"/>
                      <a:pt x="368" y="434"/>
                      <a:pt x="368" y="434"/>
                    </a:cubicBezTo>
                    <a:cubicBezTo>
                      <a:pt x="389" y="434"/>
                      <a:pt x="406" y="416"/>
                      <a:pt x="406" y="395"/>
                    </a:cubicBezTo>
                    <a:cubicBezTo>
                      <a:pt x="406" y="395"/>
                      <a:pt x="406" y="395"/>
                      <a:pt x="406" y="395"/>
                    </a:cubicBezTo>
                    <a:cubicBezTo>
                      <a:pt x="406" y="76"/>
                      <a:pt x="406" y="76"/>
                      <a:pt x="406" y="76"/>
                    </a:cubicBezTo>
                    <a:cubicBezTo>
                      <a:pt x="406" y="55"/>
                      <a:pt x="389" y="38"/>
                      <a:pt x="368" y="38"/>
                    </a:cubicBezTo>
                    <a:cubicBezTo>
                      <a:pt x="368" y="38"/>
                      <a:pt x="368" y="38"/>
                      <a:pt x="368" y="38"/>
                    </a:cubicBezTo>
                    <a:cubicBezTo>
                      <a:pt x="77" y="38"/>
                      <a:pt x="77" y="38"/>
                      <a:pt x="77" y="38"/>
                    </a:cubicBezTo>
                    <a:cubicBezTo>
                      <a:pt x="56" y="38"/>
                      <a:pt x="39" y="55"/>
                      <a:pt x="39"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73" name="Freeform 46"/>
              <p:cNvSpPr>
                <a:spLocks/>
              </p:cNvSpPr>
              <p:nvPr/>
            </p:nvSpPr>
            <p:spPr bwMode="auto">
              <a:xfrm>
                <a:off x="3429000" y="2170113"/>
                <a:ext cx="735013" cy="87313"/>
              </a:xfrm>
              <a:custGeom>
                <a:avLst/>
                <a:gdLst>
                  <a:gd name="T0" fmla="*/ 18 w 304"/>
                  <a:gd name="T1" fmla="*/ 36 h 36"/>
                  <a:gd name="T2" fmla="*/ 0 w 304"/>
                  <a:gd name="T3" fmla="*/ 18 h 36"/>
                  <a:gd name="T4" fmla="*/ 0 w 304"/>
                  <a:gd name="T5" fmla="*/ 18 h 36"/>
                  <a:gd name="T6" fmla="*/ 18 w 304"/>
                  <a:gd name="T7" fmla="*/ 0 h 36"/>
                  <a:gd name="T8" fmla="*/ 18 w 304"/>
                  <a:gd name="T9" fmla="*/ 0 h 36"/>
                  <a:gd name="T10" fmla="*/ 286 w 304"/>
                  <a:gd name="T11" fmla="*/ 0 h 36"/>
                  <a:gd name="T12" fmla="*/ 304 w 304"/>
                  <a:gd name="T13" fmla="*/ 18 h 36"/>
                  <a:gd name="T14" fmla="*/ 304 w 304"/>
                  <a:gd name="T15" fmla="*/ 18 h 36"/>
                  <a:gd name="T16" fmla="*/ 286 w 304"/>
                  <a:gd name="T17" fmla="*/ 36 h 36"/>
                  <a:gd name="T18" fmla="*/ 286 w 304"/>
                  <a:gd name="T19" fmla="*/ 36 h 36"/>
                  <a:gd name="T20" fmla="*/ 18 w 304"/>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36">
                    <a:moveTo>
                      <a:pt x="18" y="36"/>
                    </a:moveTo>
                    <a:cubicBezTo>
                      <a:pt x="9" y="36"/>
                      <a:pt x="0" y="28"/>
                      <a:pt x="0" y="18"/>
                    </a:cubicBezTo>
                    <a:cubicBezTo>
                      <a:pt x="0" y="18"/>
                      <a:pt x="0" y="18"/>
                      <a:pt x="0" y="18"/>
                    </a:cubicBezTo>
                    <a:cubicBezTo>
                      <a:pt x="0" y="8"/>
                      <a:pt x="9" y="0"/>
                      <a:pt x="18" y="0"/>
                    </a:cubicBezTo>
                    <a:cubicBezTo>
                      <a:pt x="18" y="0"/>
                      <a:pt x="18" y="0"/>
                      <a:pt x="18" y="0"/>
                    </a:cubicBezTo>
                    <a:cubicBezTo>
                      <a:pt x="286" y="0"/>
                      <a:pt x="286" y="0"/>
                      <a:pt x="286" y="0"/>
                    </a:cubicBezTo>
                    <a:cubicBezTo>
                      <a:pt x="296" y="0"/>
                      <a:pt x="304" y="8"/>
                      <a:pt x="304" y="18"/>
                    </a:cubicBezTo>
                    <a:cubicBezTo>
                      <a:pt x="304" y="18"/>
                      <a:pt x="304" y="18"/>
                      <a:pt x="304" y="18"/>
                    </a:cubicBezTo>
                    <a:cubicBezTo>
                      <a:pt x="304" y="28"/>
                      <a:pt x="296" y="36"/>
                      <a:pt x="286" y="36"/>
                    </a:cubicBezTo>
                    <a:cubicBezTo>
                      <a:pt x="286" y="36"/>
                      <a:pt x="286" y="36"/>
                      <a:pt x="286" y="36"/>
                    </a:cubicBezTo>
                    <a:cubicBezTo>
                      <a:pt x="18" y="36"/>
                      <a:pt x="18" y="36"/>
                      <a:pt x="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74" name="Freeform 47"/>
              <p:cNvSpPr>
                <a:spLocks/>
              </p:cNvSpPr>
              <p:nvPr/>
            </p:nvSpPr>
            <p:spPr bwMode="auto">
              <a:xfrm>
                <a:off x="3429000" y="2387600"/>
                <a:ext cx="735013" cy="87313"/>
              </a:xfrm>
              <a:custGeom>
                <a:avLst/>
                <a:gdLst>
                  <a:gd name="T0" fmla="*/ 18 w 304"/>
                  <a:gd name="T1" fmla="*/ 36 h 36"/>
                  <a:gd name="T2" fmla="*/ 0 w 304"/>
                  <a:gd name="T3" fmla="*/ 18 h 36"/>
                  <a:gd name="T4" fmla="*/ 0 w 304"/>
                  <a:gd name="T5" fmla="*/ 18 h 36"/>
                  <a:gd name="T6" fmla="*/ 18 w 304"/>
                  <a:gd name="T7" fmla="*/ 0 h 36"/>
                  <a:gd name="T8" fmla="*/ 18 w 304"/>
                  <a:gd name="T9" fmla="*/ 0 h 36"/>
                  <a:gd name="T10" fmla="*/ 286 w 304"/>
                  <a:gd name="T11" fmla="*/ 0 h 36"/>
                  <a:gd name="T12" fmla="*/ 304 w 304"/>
                  <a:gd name="T13" fmla="*/ 18 h 36"/>
                  <a:gd name="T14" fmla="*/ 304 w 304"/>
                  <a:gd name="T15" fmla="*/ 18 h 36"/>
                  <a:gd name="T16" fmla="*/ 286 w 304"/>
                  <a:gd name="T17" fmla="*/ 36 h 36"/>
                  <a:gd name="T18" fmla="*/ 286 w 304"/>
                  <a:gd name="T19" fmla="*/ 36 h 36"/>
                  <a:gd name="T20" fmla="*/ 18 w 304"/>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36">
                    <a:moveTo>
                      <a:pt x="18" y="36"/>
                    </a:moveTo>
                    <a:cubicBezTo>
                      <a:pt x="9" y="36"/>
                      <a:pt x="0" y="28"/>
                      <a:pt x="0" y="18"/>
                    </a:cubicBezTo>
                    <a:cubicBezTo>
                      <a:pt x="0" y="18"/>
                      <a:pt x="0" y="18"/>
                      <a:pt x="0" y="18"/>
                    </a:cubicBezTo>
                    <a:cubicBezTo>
                      <a:pt x="0" y="8"/>
                      <a:pt x="9" y="0"/>
                      <a:pt x="18" y="0"/>
                    </a:cubicBezTo>
                    <a:cubicBezTo>
                      <a:pt x="18" y="0"/>
                      <a:pt x="18" y="0"/>
                      <a:pt x="18" y="0"/>
                    </a:cubicBezTo>
                    <a:cubicBezTo>
                      <a:pt x="286" y="0"/>
                      <a:pt x="286" y="0"/>
                      <a:pt x="286" y="0"/>
                    </a:cubicBezTo>
                    <a:cubicBezTo>
                      <a:pt x="296" y="0"/>
                      <a:pt x="304" y="8"/>
                      <a:pt x="304" y="18"/>
                    </a:cubicBezTo>
                    <a:cubicBezTo>
                      <a:pt x="304" y="18"/>
                      <a:pt x="304" y="18"/>
                      <a:pt x="304" y="18"/>
                    </a:cubicBezTo>
                    <a:cubicBezTo>
                      <a:pt x="304" y="28"/>
                      <a:pt x="296" y="36"/>
                      <a:pt x="286" y="36"/>
                    </a:cubicBezTo>
                    <a:cubicBezTo>
                      <a:pt x="286" y="36"/>
                      <a:pt x="286" y="36"/>
                      <a:pt x="286" y="36"/>
                    </a:cubicBezTo>
                    <a:cubicBezTo>
                      <a:pt x="18" y="36"/>
                      <a:pt x="18" y="36"/>
                      <a:pt x="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75" name="Freeform 48"/>
              <p:cNvSpPr>
                <a:spLocks/>
              </p:cNvSpPr>
              <p:nvPr/>
            </p:nvSpPr>
            <p:spPr bwMode="auto">
              <a:xfrm>
                <a:off x="3429000" y="2605088"/>
                <a:ext cx="735013" cy="87313"/>
              </a:xfrm>
              <a:custGeom>
                <a:avLst/>
                <a:gdLst>
                  <a:gd name="T0" fmla="*/ 18 w 304"/>
                  <a:gd name="T1" fmla="*/ 36 h 36"/>
                  <a:gd name="T2" fmla="*/ 0 w 304"/>
                  <a:gd name="T3" fmla="*/ 18 h 36"/>
                  <a:gd name="T4" fmla="*/ 0 w 304"/>
                  <a:gd name="T5" fmla="*/ 18 h 36"/>
                  <a:gd name="T6" fmla="*/ 18 w 304"/>
                  <a:gd name="T7" fmla="*/ 0 h 36"/>
                  <a:gd name="T8" fmla="*/ 18 w 304"/>
                  <a:gd name="T9" fmla="*/ 0 h 36"/>
                  <a:gd name="T10" fmla="*/ 286 w 304"/>
                  <a:gd name="T11" fmla="*/ 0 h 36"/>
                  <a:gd name="T12" fmla="*/ 304 w 304"/>
                  <a:gd name="T13" fmla="*/ 18 h 36"/>
                  <a:gd name="T14" fmla="*/ 304 w 304"/>
                  <a:gd name="T15" fmla="*/ 18 h 36"/>
                  <a:gd name="T16" fmla="*/ 286 w 304"/>
                  <a:gd name="T17" fmla="*/ 36 h 36"/>
                  <a:gd name="T18" fmla="*/ 286 w 304"/>
                  <a:gd name="T19" fmla="*/ 36 h 36"/>
                  <a:gd name="T20" fmla="*/ 18 w 304"/>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36">
                    <a:moveTo>
                      <a:pt x="18" y="36"/>
                    </a:moveTo>
                    <a:cubicBezTo>
                      <a:pt x="9" y="36"/>
                      <a:pt x="0" y="28"/>
                      <a:pt x="0" y="18"/>
                    </a:cubicBezTo>
                    <a:cubicBezTo>
                      <a:pt x="0" y="18"/>
                      <a:pt x="0" y="18"/>
                      <a:pt x="0" y="18"/>
                    </a:cubicBezTo>
                    <a:cubicBezTo>
                      <a:pt x="0" y="8"/>
                      <a:pt x="9" y="0"/>
                      <a:pt x="18" y="0"/>
                    </a:cubicBezTo>
                    <a:cubicBezTo>
                      <a:pt x="18" y="0"/>
                      <a:pt x="18" y="0"/>
                      <a:pt x="18" y="0"/>
                    </a:cubicBezTo>
                    <a:cubicBezTo>
                      <a:pt x="286" y="0"/>
                      <a:pt x="286" y="0"/>
                      <a:pt x="286" y="0"/>
                    </a:cubicBezTo>
                    <a:cubicBezTo>
                      <a:pt x="296" y="0"/>
                      <a:pt x="304" y="8"/>
                      <a:pt x="304" y="18"/>
                    </a:cubicBezTo>
                    <a:cubicBezTo>
                      <a:pt x="304" y="18"/>
                      <a:pt x="304" y="18"/>
                      <a:pt x="304" y="18"/>
                    </a:cubicBezTo>
                    <a:cubicBezTo>
                      <a:pt x="304" y="28"/>
                      <a:pt x="296" y="36"/>
                      <a:pt x="286" y="36"/>
                    </a:cubicBezTo>
                    <a:cubicBezTo>
                      <a:pt x="286" y="36"/>
                      <a:pt x="286" y="36"/>
                      <a:pt x="286" y="36"/>
                    </a:cubicBezTo>
                    <a:cubicBezTo>
                      <a:pt x="18" y="36"/>
                      <a:pt x="18" y="36"/>
                      <a:pt x="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grpSp>
        <p:grpSp>
          <p:nvGrpSpPr>
            <p:cNvPr id="76" name="组合 75"/>
            <p:cNvGrpSpPr/>
            <p:nvPr/>
          </p:nvGrpSpPr>
          <p:grpSpPr>
            <a:xfrm>
              <a:off x="9426124" y="3643020"/>
              <a:ext cx="489677" cy="518704"/>
              <a:chOff x="5359400" y="5548313"/>
              <a:chExt cx="1231901" cy="1304925"/>
            </a:xfrm>
            <a:solidFill>
              <a:schemeClr val="bg1"/>
            </a:solidFill>
          </p:grpSpPr>
          <p:sp>
            <p:nvSpPr>
              <p:cNvPr id="77" name="Freeform 107"/>
              <p:cNvSpPr>
                <a:spLocks/>
              </p:cNvSpPr>
              <p:nvPr/>
            </p:nvSpPr>
            <p:spPr bwMode="auto">
              <a:xfrm>
                <a:off x="5368925" y="5734050"/>
                <a:ext cx="593725" cy="595313"/>
              </a:xfrm>
              <a:custGeom>
                <a:avLst/>
                <a:gdLst>
                  <a:gd name="T0" fmla="*/ 47 w 246"/>
                  <a:gd name="T1" fmla="*/ 204 h 246"/>
                  <a:gd name="T2" fmla="*/ 42 w 246"/>
                  <a:gd name="T3" fmla="*/ 46 h 246"/>
                  <a:gd name="T4" fmla="*/ 199 w 246"/>
                  <a:gd name="T5" fmla="*/ 42 h 246"/>
                  <a:gd name="T6" fmla="*/ 204 w 246"/>
                  <a:gd name="T7" fmla="*/ 199 h 246"/>
                  <a:gd name="T8" fmla="*/ 47 w 246"/>
                  <a:gd name="T9" fmla="*/ 204 h 246"/>
                </a:gdLst>
                <a:ahLst/>
                <a:cxnLst>
                  <a:cxn ang="0">
                    <a:pos x="T0" y="T1"/>
                  </a:cxn>
                  <a:cxn ang="0">
                    <a:pos x="T2" y="T3"/>
                  </a:cxn>
                  <a:cxn ang="0">
                    <a:pos x="T4" y="T5"/>
                  </a:cxn>
                  <a:cxn ang="0">
                    <a:pos x="T6" y="T7"/>
                  </a:cxn>
                  <a:cxn ang="0">
                    <a:pos x="T8" y="T9"/>
                  </a:cxn>
                </a:cxnLst>
                <a:rect l="0" t="0" r="r" b="b"/>
                <a:pathLst>
                  <a:path w="246" h="246">
                    <a:moveTo>
                      <a:pt x="47" y="204"/>
                    </a:moveTo>
                    <a:cubicBezTo>
                      <a:pt x="2" y="161"/>
                      <a:pt x="0" y="91"/>
                      <a:pt x="42" y="46"/>
                    </a:cubicBezTo>
                    <a:cubicBezTo>
                      <a:pt x="84" y="2"/>
                      <a:pt x="155" y="0"/>
                      <a:pt x="199" y="42"/>
                    </a:cubicBezTo>
                    <a:cubicBezTo>
                      <a:pt x="244" y="84"/>
                      <a:pt x="246" y="155"/>
                      <a:pt x="204" y="199"/>
                    </a:cubicBezTo>
                    <a:cubicBezTo>
                      <a:pt x="161" y="244"/>
                      <a:pt x="91" y="246"/>
                      <a:pt x="47"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78" name="Freeform 108"/>
              <p:cNvSpPr>
                <a:spLocks/>
              </p:cNvSpPr>
              <p:nvPr/>
            </p:nvSpPr>
            <p:spPr bwMode="auto">
              <a:xfrm>
                <a:off x="5683250" y="6038850"/>
                <a:ext cx="681038" cy="660400"/>
              </a:xfrm>
              <a:custGeom>
                <a:avLst/>
                <a:gdLst>
                  <a:gd name="T0" fmla="*/ 12 w 282"/>
                  <a:gd name="T1" fmla="*/ 98 h 273"/>
                  <a:gd name="T2" fmla="*/ 11 w 282"/>
                  <a:gd name="T3" fmla="*/ 59 h 273"/>
                  <a:gd name="T4" fmla="*/ 56 w 282"/>
                  <a:gd name="T5" fmla="*/ 12 h 273"/>
                  <a:gd name="T6" fmla="*/ 95 w 282"/>
                  <a:gd name="T7" fmla="*/ 10 h 273"/>
                  <a:gd name="T8" fmla="*/ 270 w 282"/>
                  <a:gd name="T9" fmla="*/ 210 h 273"/>
                  <a:gd name="T10" fmla="*/ 271 w 282"/>
                  <a:gd name="T11" fmla="*/ 249 h 273"/>
                  <a:gd name="T12" fmla="*/ 260 w 282"/>
                  <a:gd name="T13" fmla="*/ 261 h 273"/>
                  <a:gd name="T14" fmla="*/ 220 w 282"/>
                  <a:gd name="T15" fmla="*/ 262 h 273"/>
                  <a:gd name="T16" fmla="*/ 12 w 282"/>
                  <a:gd name="T17" fmla="*/ 9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273">
                    <a:moveTo>
                      <a:pt x="12" y="98"/>
                    </a:moveTo>
                    <a:cubicBezTo>
                      <a:pt x="1" y="87"/>
                      <a:pt x="0" y="70"/>
                      <a:pt x="11" y="59"/>
                    </a:cubicBezTo>
                    <a:cubicBezTo>
                      <a:pt x="56" y="12"/>
                      <a:pt x="56" y="12"/>
                      <a:pt x="56" y="12"/>
                    </a:cubicBezTo>
                    <a:cubicBezTo>
                      <a:pt x="66" y="0"/>
                      <a:pt x="84" y="0"/>
                      <a:pt x="95" y="10"/>
                    </a:cubicBezTo>
                    <a:cubicBezTo>
                      <a:pt x="270" y="210"/>
                      <a:pt x="270" y="210"/>
                      <a:pt x="270" y="210"/>
                    </a:cubicBezTo>
                    <a:cubicBezTo>
                      <a:pt x="281" y="220"/>
                      <a:pt x="282" y="238"/>
                      <a:pt x="271" y="249"/>
                    </a:cubicBezTo>
                    <a:cubicBezTo>
                      <a:pt x="260" y="261"/>
                      <a:pt x="260" y="261"/>
                      <a:pt x="260" y="261"/>
                    </a:cubicBezTo>
                    <a:cubicBezTo>
                      <a:pt x="249" y="272"/>
                      <a:pt x="232" y="273"/>
                      <a:pt x="220" y="262"/>
                    </a:cubicBezTo>
                    <a:lnTo>
                      <a:pt x="1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79" name="Freeform 109"/>
              <p:cNvSpPr>
                <a:spLocks/>
              </p:cNvSpPr>
              <p:nvPr/>
            </p:nvSpPr>
            <p:spPr bwMode="auto">
              <a:xfrm>
                <a:off x="6281738" y="6581775"/>
                <a:ext cx="309563" cy="271463"/>
              </a:xfrm>
              <a:custGeom>
                <a:avLst/>
                <a:gdLst>
                  <a:gd name="T0" fmla="*/ 115 w 128"/>
                  <a:gd name="T1" fmla="*/ 41 h 112"/>
                  <a:gd name="T2" fmla="*/ 80 w 128"/>
                  <a:gd name="T3" fmla="*/ 28 h 112"/>
                  <a:gd name="T4" fmla="*/ 80 w 128"/>
                  <a:gd name="T5" fmla="*/ 28 h 112"/>
                  <a:gd name="T6" fmla="*/ 79 w 128"/>
                  <a:gd name="T7" fmla="*/ 28 h 112"/>
                  <a:gd name="T8" fmla="*/ 79 w 128"/>
                  <a:gd name="T9" fmla="*/ 28 h 112"/>
                  <a:gd name="T10" fmla="*/ 46 w 128"/>
                  <a:gd name="T11" fmla="*/ 35 h 112"/>
                  <a:gd name="T12" fmla="*/ 46 w 128"/>
                  <a:gd name="T13" fmla="*/ 35 h 112"/>
                  <a:gd name="T14" fmla="*/ 34 w 128"/>
                  <a:gd name="T15" fmla="*/ 33 h 112"/>
                  <a:gd name="T16" fmla="*/ 34 w 128"/>
                  <a:gd name="T17" fmla="*/ 33 h 112"/>
                  <a:gd name="T18" fmla="*/ 17 w 128"/>
                  <a:gd name="T19" fmla="*/ 5 h 112"/>
                  <a:gd name="T20" fmla="*/ 17 w 128"/>
                  <a:gd name="T21" fmla="*/ 5 h 112"/>
                  <a:gd name="T22" fmla="*/ 17 w 128"/>
                  <a:gd name="T23" fmla="*/ 1 h 112"/>
                  <a:gd name="T24" fmla="*/ 17 w 128"/>
                  <a:gd name="T25" fmla="*/ 1 h 112"/>
                  <a:gd name="T26" fmla="*/ 1 w 128"/>
                  <a:gd name="T27" fmla="*/ 0 h 112"/>
                  <a:gd name="T28" fmla="*/ 1 w 128"/>
                  <a:gd name="T29" fmla="*/ 6 h 112"/>
                  <a:gd name="T30" fmla="*/ 1 w 128"/>
                  <a:gd name="T31" fmla="*/ 6 h 112"/>
                  <a:gd name="T32" fmla="*/ 27 w 128"/>
                  <a:gd name="T33" fmla="*/ 48 h 112"/>
                  <a:gd name="T34" fmla="*/ 27 w 128"/>
                  <a:gd name="T35" fmla="*/ 48 h 112"/>
                  <a:gd name="T36" fmla="*/ 47 w 128"/>
                  <a:gd name="T37" fmla="*/ 51 h 112"/>
                  <a:gd name="T38" fmla="*/ 47 w 128"/>
                  <a:gd name="T39" fmla="*/ 51 h 112"/>
                  <a:gd name="T40" fmla="*/ 80 w 128"/>
                  <a:gd name="T41" fmla="*/ 44 h 112"/>
                  <a:gd name="T42" fmla="*/ 80 w 128"/>
                  <a:gd name="T43" fmla="*/ 44 h 112"/>
                  <a:gd name="T44" fmla="*/ 81 w 128"/>
                  <a:gd name="T45" fmla="*/ 44 h 112"/>
                  <a:gd name="T46" fmla="*/ 81 w 128"/>
                  <a:gd name="T47" fmla="*/ 44 h 112"/>
                  <a:gd name="T48" fmla="*/ 103 w 128"/>
                  <a:gd name="T49" fmla="*/ 52 h 112"/>
                  <a:gd name="T50" fmla="*/ 103 w 128"/>
                  <a:gd name="T51" fmla="*/ 52 h 112"/>
                  <a:gd name="T52" fmla="*/ 111 w 128"/>
                  <a:gd name="T53" fmla="*/ 74 h 112"/>
                  <a:gd name="T54" fmla="*/ 111 w 128"/>
                  <a:gd name="T55" fmla="*/ 74 h 112"/>
                  <a:gd name="T56" fmla="*/ 103 w 128"/>
                  <a:gd name="T57" fmla="*/ 102 h 112"/>
                  <a:gd name="T58" fmla="*/ 103 w 128"/>
                  <a:gd name="T59" fmla="*/ 102 h 112"/>
                  <a:gd name="T60" fmla="*/ 115 w 128"/>
                  <a:gd name="T61" fmla="*/ 112 h 112"/>
                  <a:gd name="T62" fmla="*/ 127 w 128"/>
                  <a:gd name="T63" fmla="*/ 73 h 112"/>
                  <a:gd name="T64" fmla="*/ 127 w 128"/>
                  <a:gd name="T65" fmla="*/ 73 h 112"/>
                  <a:gd name="T66" fmla="*/ 115 w 128"/>
                  <a:gd name="T67" fmla="*/ 4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8" h="112">
                    <a:moveTo>
                      <a:pt x="115" y="41"/>
                    </a:moveTo>
                    <a:cubicBezTo>
                      <a:pt x="107" y="33"/>
                      <a:pt x="95" y="27"/>
                      <a:pt x="80" y="28"/>
                    </a:cubicBezTo>
                    <a:cubicBezTo>
                      <a:pt x="80" y="28"/>
                      <a:pt x="80" y="28"/>
                      <a:pt x="80" y="28"/>
                    </a:cubicBezTo>
                    <a:cubicBezTo>
                      <a:pt x="80" y="28"/>
                      <a:pt x="79" y="28"/>
                      <a:pt x="79" y="28"/>
                    </a:cubicBezTo>
                    <a:cubicBezTo>
                      <a:pt x="79" y="28"/>
                      <a:pt x="79" y="28"/>
                      <a:pt x="79" y="28"/>
                    </a:cubicBezTo>
                    <a:cubicBezTo>
                      <a:pt x="65" y="30"/>
                      <a:pt x="54" y="35"/>
                      <a:pt x="46" y="35"/>
                    </a:cubicBezTo>
                    <a:cubicBezTo>
                      <a:pt x="46" y="35"/>
                      <a:pt x="46" y="35"/>
                      <a:pt x="46" y="35"/>
                    </a:cubicBezTo>
                    <a:cubicBezTo>
                      <a:pt x="42" y="36"/>
                      <a:pt x="38" y="35"/>
                      <a:pt x="34" y="33"/>
                    </a:cubicBezTo>
                    <a:cubicBezTo>
                      <a:pt x="34" y="33"/>
                      <a:pt x="34" y="33"/>
                      <a:pt x="34" y="33"/>
                    </a:cubicBezTo>
                    <a:cubicBezTo>
                      <a:pt x="24" y="29"/>
                      <a:pt x="17" y="16"/>
                      <a:pt x="17" y="5"/>
                    </a:cubicBezTo>
                    <a:cubicBezTo>
                      <a:pt x="17" y="5"/>
                      <a:pt x="17" y="5"/>
                      <a:pt x="17" y="5"/>
                    </a:cubicBezTo>
                    <a:cubicBezTo>
                      <a:pt x="16" y="4"/>
                      <a:pt x="16" y="3"/>
                      <a:pt x="17" y="1"/>
                    </a:cubicBezTo>
                    <a:cubicBezTo>
                      <a:pt x="17" y="1"/>
                      <a:pt x="17" y="1"/>
                      <a:pt x="17" y="1"/>
                    </a:cubicBezTo>
                    <a:cubicBezTo>
                      <a:pt x="1" y="0"/>
                      <a:pt x="1" y="0"/>
                      <a:pt x="1" y="0"/>
                    </a:cubicBezTo>
                    <a:cubicBezTo>
                      <a:pt x="0" y="2"/>
                      <a:pt x="0" y="4"/>
                      <a:pt x="1" y="6"/>
                    </a:cubicBezTo>
                    <a:cubicBezTo>
                      <a:pt x="1" y="6"/>
                      <a:pt x="1" y="6"/>
                      <a:pt x="1" y="6"/>
                    </a:cubicBezTo>
                    <a:cubicBezTo>
                      <a:pt x="2" y="22"/>
                      <a:pt x="11" y="40"/>
                      <a:pt x="27" y="48"/>
                    </a:cubicBezTo>
                    <a:cubicBezTo>
                      <a:pt x="27" y="48"/>
                      <a:pt x="27" y="48"/>
                      <a:pt x="27" y="48"/>
                    </a:cubicBezTo>
                    <a:cubicBezTo>
                      <a:pt x="34" y="51"/>
                      <a:pt x="41" y="52"/>
                      <a:pt x="47" y="51"/>
                    </a:cubicBezTo>
                    <a:cubicBezTo>
                      <a:pt x="47" y="51"/>
                      <a:pt x="47" y="51"/>
                      <a:pt x="47" y="51"/>
                    </a:cubicBezTo>
                    <a:cubicBezTo>
                      <a:pt x="60" y="50"/>
                      <a:pt x="70" y="45"/>
                      <a:pt x="80" y="44"/>
                    </a:cubicBezTo>
                    <a:cubicBezTo>
                      <a:pt x="80" y="44"/>
                      <a:pt x="80" y="44"/>
                      <a:pt x="80" y="44"/>
                    </a:cubicBezTo>
                    <a:cubicBezTo>
                      <a:pt x="81" y="44"/>
                      <a:pt x="81" y="44"/>
                      <a:pt x="81" y="44"/>
                    </a:cubicBezTo>
                    <a:cubicBezTo>
                      <a:pt x="81" y="44"/>
                      <a:pt x="81" y="44"/>
                      <a:pt x="81" y="44"/>
                    </a:cubicBezTo>
                    <a:cubicBezTo>
                      <a:pt x="91" y="44"/>
                      <a:pt x="98" y="47"/>
                      <a:pt x="103" y="52"/>
                    </a:cubicBezTo>
                    <a:cubicBezTo>
                      <a:pt x="103" y="52"/>
                      <a:pt x="103" y="52"/>
                      <a:pt x="103" y="52"/>
                    </a:cubicBezTo>
                    <a:cubicBezTo>
                      <a:pt x="108" y="57"/>
                      <a:pt x="111" y="65"/>
                      <a:pt x="111" y="74"/>
                    </a:cubicBezTo>
                    <a:cubicBezTo>
                      <a:pt x="111" y="74"/>
                      <a:pt x="111" y="74"/>
                      <a:pt x="111" y="74"/>
                    </a:cubicBezTo>
                    <a:cubicBezTo>
                      <a:pt x="112" y="83"/>
                      <a:pt x="109" y="94"/>
                      <a:pt x="103" y="102"/>
                    </a:cubicBezTo>
                    <a:cubicBezTo>
                      <a:pt x="103" y="102"/>
                      <a:pt x="103" y="102"/>
                      <a:pt x="103" y="102"/>
                    </a:cubicBezTo>
                    <a:cubicBezTo>
                      <a:pt x="115" y="112"/>
                      <a:pt x="115" y="112"/>
                      <a:pt x="115" y="112"/>
                    </a:cubicBezTo>
                    <a:cubicBezTo>
                      <a:pt x="124" y="101"/>
                      <a:pt x="128" y="86"/>
                      <a:pt x="127" y="73"/>
                    </a:cubicBezTo>
                    <a:cubicBezTo>
                      <a:pt x="127" y="73"/>
                      <a:pt x="127" y="73"/>
                      <a:pt x="127" y="73"/>
                    </a:cubicBezTo>
                    <a:cubicBezTo>
                      <a:pt x="127" y="61"/>
                      <a:pt x="123" y="50"/>
                      <a:pt x="115"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80" name="Freeform 110"/>
              <p:cNvSpPr>
                <a:spLocks/>
              </p:cNvSpPr>
              <p:nvPr/>
            </p:nvSpPr>
            <p:spPr bwMode="auto">
              <a:xfrm>
                <a:off x="6103938" y="5556250"/>
                <a:ext cx="444500" cy="560388"/>
              </a:xfrm>
              <a:custGeom>
                <a:avLst/>
                <a:gdLst>
                  <a:gd name="T0" fmla="*/ 171 w 184"/>
                  <a:gd name="T1" fmla="*/ 56 h 232"/>
                  <a:gd name="T2" fmla="*/ 104 w 184"/>
                  <a:gd name="T3" fmla="*/ 0 h 232"/>
                  <a:gd name="T4" fmla="*/ 106 w 184"/>
                  <a:gd name="T5" fmla="*/ 139 h 232"/>
                  <a:gd name="T6" fmla="*/ 58 w 184"/>
                  <a:gd name="T7" fmla="*/ 115 h 232"/>
                  <a:gd name="T8" fmla="*/ 0 w 184"/>
                  <a:gd name="T9" fmla="*/ 174 h 232"/>
                  <a:gd name="T10" fmla="*/ 59 w 184"/>
                  <a:gd name="T11" fmla="*/ 232 h 232"/>
                  <a:gd name="T12" fmla="*/ 117 w 184"/>
                  <a:gd name="T13" fmla="*/ 173 h 232"/>
                  <a:gd name="T14" fmla="*/ 116 w 184"/>
                  <a:gd name="T15" fmla="*/ 29 h 232"/>
                  <a:gd name="T16" fmla="*/ 163 w 184"/>
                  <a:gd name="T17" fmla="*/ 65 h 232"/>
                  <a:gd name="T18" fmla="*/ 147 w 184"/>
                  <a:gd name="T19" fmla="*/ 128 h 232"/>
                  <a:gd name="T20" fmla="*/ 171 w 184"/>
                  <a:gd name="T21" fmla="*/ 5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232">
                    <a:moveTo>
                      <a:pt x="171" y="56"/>
                    </a:moveTo>
                    <a:cubicBezTo>
                      <a:pt x="159" y="10"/>
                      <a:pt x="104" y="0"/>
                      <a:pt x="104" y="0"/>
                    </a:cubicBezTo>
                    <a:cubicBezTo>
                      <a:pt x="106" y="139"/>
                      <a:pt x="106" y="139"/>
                      <a:pt x="106" y="139"/>
                    </a:cubicBezTo>
                    <a:cubicBezTo>
                      <a:pt x="95" y="124"/>
                      <a:pt x="77" y="115"/>
                      <a:pt x="58" y="115"/>
                    </a:cubicBezTo>
                    <a:cubicBezTo>
                      <a:pt x="26" y="115"/>
                      <a:pt x="0" y="142"/>
                      <a:pt x="0" y="174"/>
                    </a:cubicBezTo>
                    <a:cubicBezTo>
                      <a:pt x="0" y="206"/>
                      <a:pt x="27" y="232"/>
                      <a:pt x="59" y="232"/>
                    </a:cubicBezTo>
                    <a:cubicBezTo>
                      <a:pt x="91" y="231"/>
                      <a:pt x="117" y="205"/>
                      <a:pt x="117" y="173"/>
                    </a:cubicBezTo>
                    <a:cubicBezTo>
                      <a:pt x="116" y="29"/>
                      <a:pt x="116" y="29"/>
                      <a:pt x="116" y="29"/>
                    </a:cubicBezTo>
                    <a:cubicBezTo>
                      <a:pt x="126" y="30"/>
                      <a:pt x="155" y="38"/>
                      <a:pt x="163" y="65"/>
                    </a:cubicBezTo>
                    <a:cubicBezTo>
                      <a:pt x="173" y="100"/>
                      <a:pt x="147" y="128"/>
                      <a:pt x="147" y="128"/>
                    </a:cubicBezTo>
                    <a:cubicBezTo>
                      <a:pt x="147" y="128"/>
                      <a:pt x="184" y="103"/>
                      <a:pt x="17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81" name="Freeform 111"/>
              <p:cNvSpPr>
                <a:spLocks/>
              </p:cNvSpPr>
              <p:nvPr/>
            </p:nvSpPr>
            <p:spPr bwMode="auto">
              <a:xfrm>
                <a:off x="5359400" y="5727700"/>
                <a:ext cx="593725" cy="593725"/>
              </a:xfrm>
              <a:custGeom>
                <a:avLst/>
                <a:gdLst>
                  <a:gd name="T0" fmla="*/ 47 w 246"/>
                  <a:gd name="T1" fmla="*/ 204 h 246"/>
                  <a:gd name="T2" fmla="*/ 42 w 246"/>
                  <a:gd name="T3" fmla="*/ 46 h 246"/>
                  <a:gd name="T4" fmla="*/ 199 w 246"/>
                  <a:gd name="T5" fmla="*/ 42 h 246"/>
                  <a:gd name="T6" fmla="*/ 204 w 246"/>
                  <a:gd name="T7" fmla="*/ 199 h 246"/>
                  <a:gd name="T8" fmla="*/ 47 w 246"/>
                  <a:gd name="T9" fmla="*/ 204 h 246"/>
                </a:gdLst>
                <a:ahLst/>
                <a:cxnLst>
                  <a:cxn ang="0">
                    <a:pos x="T0" y="T1"/>
                  </a:cxn>
                  <a:cxn ang="0">
                    <a:pos x="T2" y="T3"/>
                  </a:cxn>
                  <a:cxn ang="0">
                    <a:pos x="T4" y="T5"/>
                  </a:cxn>
                  <a:cxn ang="0">
                    <a:pos x="T6" y="T7"/>
                  </a:cxn>
                  <a:cxn ang="0">
                    <a:pos x="T8" y="T9"/>
                  </a:cxn>
                </a:cxnLst>
                <a:rect l="0" t="0" r="r" b="b"/>
                <a:pathLst>
                  <a:path w="246" h="246">
                    <a:moveTo>
                      <a:pt x="47" y="204"/>
                    </a:moveTo>
                    <a:cubicBezTo>
                      <a:pt x="2" y="161"/>
                      <a:pt x="0" y="91"/>
                      <a:pt x="42" y="46"/>
                    </a:cubicBezTo>
                    <a:cubicBezTo>
                      <a:pt x="84" y="2"/>
                      <a:pt x="155" y="0"/>
                      <a:pt x="199" y="42"/>
                    </a:cubicBezTo>
                    <a:cubicBezTo>
                      <a:pt x="244" y="84"/>
                      <a:pt x="246" y="155"/>
                      <a:pt x="204" y="199"/>
                    </a:cubicBezTo>
                    <a:cubicBezTo>
                      <a:pt x="161" y="244"/>
                      <a:pt x="91" y="246"/>
                      <a:pt x="47"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82" name="Freeform 112"/>
              <p:cNvSpPr>
                <a:spLocks/>
              </p:cNvSpPr>
              <p:nvPr/>
            </p:nvSpPr>
            <p:spPr bwMode="auto">
              <a:xfrm>
                <a:off x="5673725" y="6030913"/>
                <a:ext cx="681038" cy="660400"/>
              </a:xfrm>
              <a:custGeom>
                <a:avLst/>
                <a:gdLst>
                  <a:gd name="T0" fmla="*/ 12 w 282"/>
                  <a:gd name="T1" fmla="*/ 98 h 273"/>
                  <a:gd name="T2" fmla="*/ 11 w 282"/>
                  <a:gd name="T3" fmla="*/ 59 h 273"/>
                  <a:gd name="T4" fmla="*/ 56 w 282"/>
                  <a:gd name="T5" fmla="*/ 12 h 273"/>
                  <a:gd name="T6" fmla="*/ 95 w 282"/>
                  <a:gd name="T7" fmla="*/ 10 h 273"/>
                  <a:gd name="T8" fmla="*/ 270 w 282"/>
                  <a:gd name="T9" fmla="*/ 210 h 273"/>
                  <a:gd name="T10" fmla="*/ 271 w 282"/>
                  <a:gd name="T11" fmla="*/ 249 h 273"/>
                  <a:gd name="T12" fmla="*/ 260 w 282"/>
                  <a:gd name="T13" fmla="*/ 261 h 273"/>
                  <a:gd name="T14" fmla="*/ 220 w 282"/>
                  <a:gd name="T15" fmla="*/ 262 h 273"/>
                  <a:gd name="T16" fmla="*/ 12 w 282"/>
                  <a:gd name="T17" fmla="*/ 9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273">
                    <a:moveTo>
                      <a:pt x="12" y="98"/>
                    </a:moveTo>
                    <a:cubicBezTo>
                      <a:pt x="1" y="87"/>
                      <a:pt x="0" y="70"/>
                      <a:pt x="11" y="59"/>
                    </a:cubicBezTo>
                    <a:cubicBezTo>
                      <a:pt x="56" y="12"/>
                      <a:pt x="56" y="12"/>
                      <a:pt x="56" y="12"/>
                    </a:cubicBezTo>
                    <a:cubicBezTo>
                      <a:pt x="66" y="0"/>
                      <a:pt x="84" y="0"/>
                      <a:pt x="95" y="10"/>
                    </a:cubicBezTo>
                    <a:cubicBezTo>
                      <a:pt x="270" y="210"/>
                      <a:pt x="270" y="210"/>
                      <a:pt x="270" y="210"/>
                    </a:cubicBezTo>
                    <a:cubicBezTo>
                      <a:pt x="281" y="220"/>
                      <a:pt x="282" y="238"/>
                      <a:pt x="271" y="249"/>
                    </a:cubicBezTo>
                    <a:cubicBezTo>
                      <a:pt x="260" y="261"/>
                      <a:pt x="260" y="261"/>
                      <a:pt x="260" y="261"/>
                    </a:cubicBezTo>
                    <a:cubicBezTo>
                      <a:pt x="249" y="272"/>
                      <a:pt x="232" y="273"/>
                      <a:pt x="220" y="262"/>
                    </a:cubicBezTo>
                    <a:lnTo>
                      <a:pt x="1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83" name="Freeform 113"/>
              <p:cNvSpPr>
                <a:spLocks/>
              </p:cNvSpPr>
              <p:nvPr/>
            </p:nvSpPr>
            <p:spPr bwMode="auto">
              <a:xfrm>
                <a:off x="6272213" y="6575425"/>
                <a:ext cx="309563" cy="269875"/>
              </a:xfrm>
              <a:custGeom>
                <a:avLst/>
                <a:gdLst>
                  <a:gd name="T0" fmla="*/ 115 w 128"/>
                  <a:gd name="T1" fmla="*/ 41 h 112"/>
                  <a:gd name="T2" fmla="*/ 80 w 128"/>
                  <a:gd name="T3" fmla="*/ 28 h 112"/>
                  <a:gd name="T4" fmla="*/ 80 w 128"/>
                  <a:gd name="T5" fmla="*/ 28 h 112"/>
                  <a:gd name="T6" fmla="*/ 79 w 128"/>
                  <a:gd name="T7" fmla="*/ 28 h 112"/>
                  <a:gd name="T8" fmla="*/ 79 w 128"/>
                  <a:gd name="T9" fmla="*/ 28 h 112"/>
                  <a:gd name="T10" fmla="*/ 46 w 128"/>
                  <a:gd name="T11" fmla="*/ 35 h 112"/>
                  <a:gd name="T12" fmla="*/ 46 w 128"/>
                  <a:gd name="T13" fmla="*/ 35 h 112"/>
                  <a:gd name="T14" fmla="*/ 34 w 128"/>
                  <a:gd name="T15" fmla="*/ 33 h 112"/>
                  <a:gd name="T16" fmla="*/ 34 w 128"/>
                  <a:gd name="T17" fmla="*/ 33 h 112"/>
                  <a:gd name="T18" fmla="*/ 17 w 128"/>
                  <a:gd name="T19" fmla="*/ 5 h 112"/>
                  <a:gd name="T20" fmla="*/ 17 w 128"/>
                  <a:gd name="T21" fmla="*/ 5 h 112"/>
                  <a:gd name="T22" fmla="*/ 17 w 128"/>
                  <a:gd name="T23" fmla="*/ 1 h 112"/>
                  <a:gd name="T24" fmla="*/ 17 w 128"/>
                  <a:gd name="T25" fmla="*/ 1 h 112"/>
                  <a:gd name="T26" fmla="*/ 1 w 128"/>
                  <a:gd name="T27" fmla="*/ 0 h 112"/>
                  <a:gd name="T28" fmla="*/ 1 w 128"/>
                  <a:gd name="T29" fmla="*/ 6 h 112"/>
                  <a:gd name="T30" fmla="*/ 1 w 128"/>
                  <a:gd name="T31" fmla="*/ 6 h 112"/>
                  <a:gd name="T32" fmla="*/ 27 w 128"/>
                  <a:gd name="T33" fmla="*/ 48 h 112"/>
                  <a:gd name="T34" fmla="*/ 27 w 128"/>
                  <a:gd name="T35" fmla="*/ 48 h 112"/>
                  <a:gd name="T36" fmla="*/ 47 w 128"/>
                  <a:gd name="T37" fmla="*/ 51 h 112"/>
                  <a:gd name="T38" fmla="*/ 47 w 128"/>
                  <a:gd name="T39" fmla="*/ 51 h 112"/>
                  <a:gd name="T40" fmla="*/ 80 w 128"/>
                  <a:gd name="T41" fmla="*/ 44 h 112"/>
                  <a:gd name="T42" fmla="*/ 80 w 128"/>
                  <a:gd name="T43" fmla="*/ 44 h 112"/>
                  <a:gd name="T44" fmla="*/ 81 w 128"/>
                  <a:gd name="T45" fmla="*/ 44 h 112"/>
                  <a:gd name="T46" fmla="*/ 81 w 128"/>
                  <a:gd name="T47" fmla="*/ 44 h 112"/>
                  <a:gd name="T48" fmla="*/ 103 w 128"/>
                  <a:gd name="T49" fmla="*/ 52 h 112"/>
                  <a:gd name="T50" fmla="*/ 103 w 128"/>
                  <a:gd name="T51" fmla="*/ 52 h 112"/>
                  <a:gd name="T52" fmla="*/ 111 w 128"/>
                  <a:gd name="T53" fmla="*/ 74 h 112"/>
                  <a:gd name="T54" fmla="*/ 111 w 128"/>
                  <a:gd name="T55" fmla="*/ 74 h 112"/>
                  <a:gd name="T56" fmla="*/ 103 w 128"/>
                  <a:gd name="T57" fmla="*/ 102 h 112"/>
                  <a:gd name="T58" fmla="*/ 103 w 128"/>
                  <a:gd name="T59" fmla="*/ 102 h 112"/>
                  <a:gd name="T60" fmla="*/ 115 w 128"/>
                  <a:gd name="T61" fmla="*/ 112 h 112"/>
                  <a:gd name="T62" fmla="*/ 127 w 128"/>
                  <a:gd name="T63" fmla="*/ 73 h 112"/>
                  <a:gd name="T64" fmla="*/ 127 w 128"/>
                  <a:gd name="T65" fmla="*/ 73 h 112"/>
                  <a:gd name="T66" fmla="*/ 115 w 128"/>
                  <a:gd name="T67" fmla="*/ 4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8" h="112">
                    <a:moveTo>
                      <a:pt x="115" y="41"/>
                    </a:moveTo>
                    <a:cubicBezTo>
                      <a:pt x="107" y="33"/>
                      <a:pt x="95" y="27"/>
                      <a:pt x="80" y="28"/>
                    </a:cubicBezTo>
                    <a:cubicBezTo>
                      <a:pt x="80" y="28"/>
                      <a:pt x="80" y="28"/>
                      <a:pt x="80" y="28"/>
                    </a:cubicBezTo>
                    <a:cubicBezTo>
                      <a:pt x="80" y="28"/>
                      <a:pt x="79" y="28"/>
                      <a:pt x="79" y="28"/>
                    </a:cubicBezTo>
                    <a:cubicBezTo>
                      <a:pt x="79" y="28"/>
                      <a:pt x="79" y="28"/>
                      <a:pt x="79" y="28"/>
                    </a:cubicBezTo>
                    <a:cubicBezTo>
                      <a:pt x="65" y="30"/>
                      <a:pt x="54" y="35"/>
                      <a:pt x="46" y="35"/>
                    </a:cubicBezTo>
                    <a:cubicBezTo>
                      <a:pt x="46" y="35"/>
                      <a:pt x="46" y="35"/>
                      <a:pt x="46" y="35"/>
                    </a:cubicBezTo>
                    <a:cubicBezTo>
                      <a:pt x="42" y="36"/>
                      <a:pt x="38" y="35"/>
                      <a:pt x="34" y="33"/>
                    </a:cubicBezTo>
                    <a:cubicBezTo>
                      <a:pt x="34" y="33"/>
                      <a:pt x="34" y="33"/>
                      <a:pt x="34" y="33"/>
                    </a:cubicBezTo>
                    <a:cubicBezTo>
                      <a:pt x="24" y="29"/>
                      <a:pt x="17" y="16"/>
                      <a:pt x="17" y="5"/>
                    </a:cubicBezTo>
                    <a:cubicBezTo>
                      <a:pt x="17" y="5"/>
                      <a:pt x="17" y="5"/>
                      <a:pt x="17" y="5"/>
                    </a:cubicBezTo>
                    <a:cubicBezTo>
                      <a:pt x="16" y="4"/>
                      <a:pt x="16" y="3"/>
                      <a:pt x="17" y="1"/>
                    </a:cubicBezTo>
                    <a:cubicBezTo>
                      <a:pt x="17" y="1"/>
                      <a:pt x="17" y="1"/>
                      <a:pt x="17" y="1"/>
                    </a:cubicBezTo>
                    <a:cubicBezTo>
                      <a:pt x="1" y="0"/>
                      <a:pt x="1" y="0"/>
                      <a:pt x="1" y="0"/>
                    </a:cubicBezTo>
                    <a:cubicBezTo>
                      <a:pt x="0" y="2"/>
                      <a:pt x="0" y="4"/>
                      <a:pt x="1" y="6"/>
                    </a:cubicBezTo>
                    <a:cubicBezTo>
                      <a:pt x="1" y="6"/>
                      <a:pt x="1" y="6"/>
                      <a:pt x="1" y="6"/>
                    </a:cubicBezTo>
                    <a:cubicBezTo>
                      <a:pt x="2" y="22"/>
                      <a:pt x="11" y="40"/>
                      <a:pt x="27" y="48"/>
                    </a:cubicBezTo>
                    <a:cubicBezTo>
                      <a:pt x="27" y="48"/>
                      <a:pt x="27" y="48"/>
                      <a:pt x="27" y="48"/>
                    </a:cubicBezTo>
                    <a:cubicBezTo>
                      <a:pt x="34" y="51"/>
                      <a:pt x="41" y="52"/>
                      <a:pt x="47" y="51"/>
                    </a:cubicBezTo>
                    <a:cubicBezTo>
                      <a:pt x="47" y="51"/>
                      <a:pt x="47" y="51"/>
                      <a:pt x="47" y="51"/>
                    </a:cubicBezTo>
                    <a:cubicBezTo>
                      <a:pt x="60" y="50"/>
                      <a:pt x="70" y="45"/>
                      <a:pt x="80" y="44"/>
                    </a:cubicBezTo>
                    <a:cubicBezTo>
                      <a:pt x="80" y="44"/>
                      <a:pt x="80" y="44"/>
                      <a:pt x="80" y="44"/>
                    </a:cubicBezTo>
                    <a:cubicBezTo>
                      <a:pt x="81" y="44"/>
                      <a:pt x="81" y="44"/>
                      <a:pt x="81" y="44"/>
                    </a:cubicBezTo>
                    <a:cubicBezTo>
                      <a:pt x="81" y="44"/>
                      <a:pt x="81" y="44"/>
                      <a:pt x="81" y="44"/>
                    </a:cubicBezTo>
                    <a:cubicBezTo>
                      <a:pt x="91" y="44"/>
                      <a:pt x="98" y="47"/>
                      <a:pt x="103" y="52"/>
                    </a:cubicBezTo>
                    <a:cubicBezTo>
                      <a:pt x="103" y="52"/>
                      <a:pt x="103" y="52"/>
                      <a:pt x="103" y="52"/>
                    </a:cubicBezTo>
                    <a:cubicBezTo>
                      <a:pt x="108" y="57"/>
                      <a:pt x="111" y="65"/>
                      <a:pt x="111" y="74"/>
                    </a:cubicBezTo>
                    <a:cubicBezTo>
                      <a:pt x="111" y="74"/>
                      <a:pt x="111" y="74"/>
                      <a:pt x="111" y="74"/>
                    </a:cubicBezTo>
                    <a:cubicBezTo>
                      <a:pt x="112" y="83"/>
                      <a:pt x="109" y="94"/>
                      <a:pt x="103" y="102"/>
                    </a:cubicBezTo>
                    <a:cubicBezTo>
                      <a:pt x="103" y="102"/>
                      <a:pt x="103" y="102"/>
                      <a:pt x="103" y="102"/>
                    </a:cubicBezTo>
                    <a:cubicBezTo>
                      <a:pt x="115" y="112"/>
                      <a:pt x="115" y="112"/>
                      <a:pt x="115" y="112"/>
                    </a:cubicBezTo>
                    <a:cubicBezTo>
                      <a:pt x="124" y="101"/>
                      <a:pt x="128" y="86"/>
                      <a:pt x="127" y="73"/>
                    </a:cubicBezTo>
                    <a:cubicBezTo>
                      <a:pt x="127" y="73"/>
                      <a:pt x="127" y="73"/>
                      <a:pt x="127" y="73"/>
                    </a:cubicBezTo>
                    <a:cubicBezTo>
                      <a:pt x="127" y="61"/>
                      <a:pt x="123" y="50"/>
                      <a:pt x="115"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sp>
            <p:nvSpPr>
              <p:cNvPr id="84" name="Freeform 114"/>
              <p:cNvSpPr>
                <a:spLocks/>
              </p:cNvSpPr>
              <p:nvPr/>
            </p:nvSpPr>
            <p:spPr bwMode="auto">
              <a:xfrm>
                <a:off x="6092825" y="5548313"/>
                <a:ext cx="444500" cy="560388"/>
              </a:xfrm>
              <a:custGeom>
                <a:avLst/>
                <a:gdLst>
                  <a:gd name="T0" fmla="*/ 171 w 184"/>
                  <a:gd name="T1" fmla="*/ 56 h 232"/>
                  <a:gd name="T2" fmla="*/ 104 w 184"/>
                  <a:gd name="T3" fmla="*/ 0 h 232"/>
                  <a:gd name="T4" fmla="*/ 106 w 184"/>
                  <a:gd name="T5" fmla="*/ 139 h 232"/>
                  <a:gd name="T6" fmla="*/ 58 w 184"/>
                  <a:gd name="T7" fmla="*/ 115 h 232"/>
                  <a:gd name="T8" fmla="*/ 0 w 184"/>
                  <a:gd name="T9" fmla="*/ 174 h 232"/>
                  <a:gd name="T10" fmla="*/ 59 w 184"/>
                  <a:gd name="T11" fmla="*/ 232 h 232"/>
                  <a:gd name="T12" fmla="*/ 117 w 184"/>
                  <a:gd name="T13" fmla="*/ 173 h 232"/>
                  <a:gd name="T14" fmla="*/ 116 w 184"/>
                  <a:gd name="T15" fmla="*/ 29 h 232"/>
                  <a:gd name="T16" fmla="*/ 163 w 184"/>
                  <a:gd name="T17" fmla="*/ 65 h 232"/>
                  <a:gd name="T18" fmla="*/ 147 w 184"/>
                  <a:gd name="T19" fmla="*/ 128 h 232"/>
                  <a:gd name="T20" fmla="*/ 171 w 184"/>
                  <a:gd name="T21" fmla="*/ 5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232">
                    <a:moveTo>
                      <a:pt x="171" y="56"/>
                    </a:moveTo>
                    <a:cubicBezTo>
                      <a:pt x="159" y="10"/>
                      <a:pt x="104" y="0"/>
                      <a:pt x="104" y="0"/>
                    </a:cubicBezTo>
                    <a:cubicBezTo>
                      <a:pt x="106" y="139"/>
                      <a:pt x="106" y="139"/>
                      <a:pt x="106" y="139"/>
                    </a:cubicBezTo>
                    <a:cubicBezTo>
                      <a:pt x="95" y="124"/>
                      <a:pt x="77" y="115"/>
                      <a:pt x="58" y="115"/>
                    </a:cubicBezTo>
                    <a:cubicBezTo>
                      <a:pt x="26" y="115"/>
                      <a:pt x="0" y="142"/>
                      <a:pt x="0" y="174"/>
                    </a:cubicBezTo>
                    <a:cubicBezTo>
                      <a:pt x="0" y="206"/>
                      <a:pt x="27" y="232"/>
                      <a:pt x="59" y="232"/>
                    </a:cubicBezTo>
                    <a:cubicBezTo>
                      <a:pt x="91" y="231"/>
                      <a:pt x="117" y="205"/>
                      <a:pt x="117" y="173"/>
                    </a:cubicBezTo>
                    <a:cubicBezTo>
                      <a:pt x="116" y="29"/>
                      <a:pt x="116" y="29"/>
                      <a:pt x="116" y="29"/>
                    </a:cubicBezTo>
                    <a:cubicBezTo>
                      <a:pt x="126" y="30"/>
                      <a:pt x="155" y="38"/>
                      <a:pt x="163" y="65"/>
                    </a:cubicBezTo>
                    <a:cubicBezTo>
                      <a:pt x="173" y="100"/>
                      <a:pt x="147" y="128"/>
                      <a:pt x="147" y="128"/>
                    </a:cubicBezTo>
                    <a:cubicBezTo>
                      <a:pt x="147" y="128"/>
                      <a:pt x="184" y="103"/>
                      <a:pt x="17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方正粗倩简体" panose="03000509000000000000" pitchFamily="65" charset="-122"/>
                  <a:ea typeface="方正粗倩简体" panose="03000509000000000000" pitchFamily="65" charset="-122"/>
                </a:endParaRPr>
              </a:p>
            </p:txBody>
          </p:sp>
        </p:grpSp>
        <p:sp>
          <p:nvSpPr>
            <p:cNvPr id="85" name="文本框 84"/>
            <p:cNvSpPr txBox="1"/>
            <p:nvPr/>
          </p:nvSpPr>
          <p:spPr>
            <a:xfrm>
              <a:off x="1699994" y="3515563"/>
              <a:ext cx="1064420" cy="799258"/>
            </a:xfrm>
            <a:prstGeom prst="rect">
              <a:avLst/>
            </a:prstGeom>
            <a:noFill/>
          </p:spPr>
          <p:txBody>
            <a:bodyPr wrap="square" rtlCol="0">
              <a:spAutoFit/>
            </a:bodyPr>
            <a:lstStyle/>
            <a:p>
              <a:pPr algn="ctr">
                <a:lnSpc>
                  <a:spcPct val="120000"/>
                </a:lnSpc>
              </a:pPr>
              <a:r>
                <a:rPr lang="zh-CN" altLang="en-US" sz="2400" b="1" dirty="0" smtClean="0">
                  <a:solidFill>
                    <a:schemeClr val="bg1"/>
                  </a:solidFill>
                  <a:latin typeface="方正粗倩简体" panose="03000509000000000000" pitchFamily="65" charset="-122"/>
                  <a:ea typeface="方正粗倩简体" panose="03000509000000000000" pitchFamily="65" charset="-122"/>
                </a:rPr>
                <a:t>运营</a:t>
              </a:r>
              <a:endParaRPr lang="en-US" altLang="zh-CN" sz="2400" b="1" dirty="0" smtClean="0">
                <a:solidFill>
                  <a:schemeClr val="bg1"/>
                </a:solidFill>
                <a:latin typeface="方正粗倩简体" panose="03000509000000000000" pitchFamily="65" charset="-122"/>
                <a:ea typeface="方正粗倩简体" panose="03000509000000000000" pitchFamily="65" charset="-122"/>
              </a:endParaRPr>
            </a:p>
            <a:p>
              <a:pPr algn="ctr">
                <a:lnSpc>
                  <a:spcPct val="120000"/>
                </a:lnSpc>
              </a:pPr>
              <a:r>
                <a:rPr lang="zh-CN" altLang="en-US" sz="2400" b="1" dirty="0" smtClean="0">
                  <a:solidFill>
                    <a:schemeClr val="bg1"/>
                  </a:solidFill>
                  <a:latin typeface="方正粗倩简体" panose="03000509000000000000" pitchFamily="65" charset="-122"/>
                  <a:ea typeface="方正粗倩简体" panose="03000509000000000000" pitchFamily="65" charset="-122"/>
                </a:rPr>
                <a:t>管理</a:t>
              </a:r>
              <a:endParaRPr lang="en-US" altLang="zh-CN" sz="2400" b="1" dirty="0" smtClean="0">
                <a:solidFill>
                  <a:schemeClr val="bg1"/>
                </a:solidFill>
                <a:latin typeface="方正粗倩简体" panose="03000509000000000000" pitchFamily="65" charset="-122"/>
                <a:ea typeface="方正粗倩简体" panose="03000509000000000000" pitchFamily="65" charset="-122"/>
              </a:endParaRPr>
            </a:p>
          </p:txBody>
        </p:sp>
        <p:sp>
          <p:nvSpPr>
            <p:cNvPr id="86" name="文本框 85"/>
            <p:cNvSpPr txBox="1"/>
            <p:nvPr/>
          </p:nvSpPr>
          <p:spPr>
            <a:xfrm>
              <a:off x="3822999" y="3515563"/>
              <a:ext cx="1064420" cy="799258"/>
            </a:xfrm>
            <a:prstGeom prst="rect">
              <a:avLst/>
            </a:prstGeom>
            <a:noFill/>
          </p:spPr>
          <p:txBody>
            <a:bodyPr wrap="square" rtlCol="0">
              <a:spAutoFit/>
            </a:bodyPr>
            <a:lstStyle/>
            <a:p>
              <a:pPr algn="ctr">
                <a:lnSpc>
                  <a:spcPct val="120000"/>
                </a:lnSpc>
              </a:pPr>
              <a:r>
                <a:rPr lang="zh-CN" altLang="en-US" sz="2400" b="1" dirty="0" smtClean="0">
                  <a:solidFill>
                    <a:schemeClr val="bg1"/>
                  </a:solidFill>
                  <a:latin typeface="方正粗倩简体" panose="03000509000000000000" pitchFamily="65" charset="-122"/>
                  <a:ea typeface="方正粗倩简体" panose="03000509000000000000" pitchFamily="65" charset="-122"/>
                </a:rPr>
                <a:t>通信</a:t>
              </a:r>
              <a:endParaRPr lang="en-US" altLang="zh-CN" sz="2400" b="1" dirty="0" smtClean="0">
                <a:solidFill>
                  <a:schemeClr val="bg1"/>
                </a:solidFill>
                <a:latin typeface="方正粗倩简体" panose="03000509000000000000" pitchFamily="65" charset="-122"/>
                <a:ea typeface="方正粗倩简体" panose="03000509000000000000" pitchFamily="65" charset="-122"/>
              </a:endParaRPr>
            </a:p>
            <a:p>
              <a:pPr algn="ctr">
                <a:lnSpc>
                  <a:spcPct val="120000"/>
                </a:lnSpc>
              </a:pPr>
              <a:r>
                <a:rPr lang="zh-CN" altLang="en-US" sz="2400" b="1" dirty="0" smtClean="0">
                  <a:solidFill>
                    <a:schemeClr val="bg1"/>
                  </a:solidFill>
                  <a:latin typeface="方正粗倩简体" panose="03000509000000000000" pitchFamily="65" charset="-122"/>
                  <a:ea typeface="方正粗倩简体" panose="03000509000000000000" pitchFamily="65" charset="-122"/>
                </a:rPr>
                <a:t>管理</a:t>
              </a:r>
              <a:endParaRPr lang="en-US" altLang="zh-CN" sz="2400" dirty="0" smtClean="0">
                <a:solidFill>
                  <a:schemeClr val="bg1"/>
                </a:solidFill>
                <a:latin typeface="方正粗倩简体" panose="03000509000000000000" pitchFamily="65" charset="-122"/>
                <a:ea typeface="方正粗倩简体" panose="03000509000000000000" pitchFamily="65" charset="-122"/>
              </a:endParaRPr>
            </a:p>
          </p:txBody>
        </p:sp>
        <p:sp>
          <p:nvSpPr>
            <p:cNvPr id="87" name="文本框 86"/>
            <p:cNvSpPr txBox="1"/>
            <p:nvPr/>
          </p:nvSpPr>
          <p:spPr>
            <a:xfrm>
              <a:off x="5969060" y="3515563"/>
              <a:ext cx="1064420" cy="799258"/>
            </a:xfrm>
            <a:prstGeom prst="rect">
              <a:avLst/>
            </a:prstGeom>
            <a:noFill/>
          </p:spPr>
          <p:txBody>
            <a:bodyPr wrap="square" rtlCol="0">
              <a:spAutoFit/>
            </a:bodyPr>
            <a:lstStyle/>
            <a:p>
              <a:pPr algn="ctr">
                <a:lnSpc>
                  <a:spcPct val="120000"/>
                </a:lnSpc>
              </a:pPr>
              <a:r>
                <a:rPr lang="zh-CN" altLang="en-US" sz="2400" b="1" dirty="0" smtClean="0">
                  <a:solidFill>
                    <a:schemeClr val="bg1"/>
                  </a:solidFill>
                  <a:latin typeface="方正粗倩简体" panose="03000509000000000000" pitchFamily="65" charset="-122"/>
                  <a:ea typeface="方正粗倩简体" panose="03000509000000000000" pitchFamily="65" charset="-122"/>
                </a:rPr>
                <a:t>能力</a:t>
              </a:r>
              <a:endParaRPr lang="en-US" altLang="zh-CN" sz="2400" b="1" dirty="0" smtClean="0">
                <a:solidFill>
                  <a:schemeClr val="bg1"/>
                </a:solidFill>
                <a:latin typeface="方正粗倩简体" panose="03000509000000000000" pitchFamily="65" charset="-122"/>
                <a:ea typeface="方正粗倩简体" panose="03000509000000000000" pitchFamily="65" charset="-122"/>
              </a:endParaRPr>
            </a:p>
            <a:p>
              <a:pPr algn="ctr">
                <a:lnSpc>
                  <a:spcPct val="120000"/>
                </a:lnSpc>
              </a:pPr>
              <a:r>
                <a:rPr lang="zh-CN" altLang="en-US" sz="2400" b="1" dirty="0" smtClean="0">
                  <a:solidFill>
                    <a:schemeClr val="bg1"/>
                  </a:solidFill>
                  <a:latin typeface="方正粗倩简体" panose="03000509000000000000" pitchFamily="65" charset="-122"/>
                  <a:ea typeface="方正粗倩简体" panose="03000509000000000000" pitchFamily="65" charset="-122"/>
                </a:rPr>
                <a:t>管理</a:t>
              </a:r>
              <a:endParaRPr lang="en-US" altLang="zh-CN" sz="2400" b="1" dirty="0" smtClean="0">
                <a:solidFill>
                  <a:schemeClr val="bg1"/>
                </a:solidFill>
                <a:latin typeface="方正粗倩简体" panose="03000509000000000000" pitchFamily="65" charset="-122"/>
                <a:ea typeface="方正粗倩简体" panose="03000509000000000000" pitchFamily="65" charset="-122"/>
              </a:endParaRPr>
            </a:p>
          </p:txBody>
        </p:sp>
        <p:sp>
          <p:nvSpPr>
            <p:cNvPr id="88" name="文本框 87"/>
            <p:cNvSpPr txBox="1"/>
            <p:nvPr/>
          </p:nvSpPr>
          <p:spPr>
            <a:xfrm>
              <a:off x="8079001" y="3515563"/>
              <a:ext cx="1064420" cy="769726"/>
            </a:xfrm>
            <a:prstGeom prst="rect">
              <a:avLst/>
            </a:prstGeom>
            <a:noFill/>
          </p:spPr>
          <p:txBody>
            <a:bodyPr wrap="square" rtlCol="0">
              <a:spAutoFit/>
            </a:bodyPr>
            <a:lstStyle/>
            <a:p>
              <a:pPr algn="ctr">
                <a:lnSpc>
                  <a:spcPct val="120000"/>
                </a:lnSpc>
              </a:pPr>
              <a:r>
                <a:rPr lang="zh-CN" altLang="en-US" sz="2400" b="1" dirty="0" smtClean="0">
                  <a:solidFill>
                    <a:schemeClr val="bg1"/>
                  </a:solidFill>
                  <a:latin typeface="方正粗倩简体" panose="03000509000000000000" pitchFamily="65" charset="-122"/>
                  <a:ea typeface="方正粗倩简体" panose="03000509000000000000" pitchFamily="65" charset="-122"/>
                </a:rPr>
                <a:t>终端</a:t>
              </a:r>
              <a:endParaRPr lang="en-US" altLang="zh-CN" sz="2400" b="1" dirty="0" smtClean="0">
                <a:solidFill>
                  <a:schemeClr val="bg1"/>
                </a:solidFill>
                <a:latin typeface="方正粗倩简体" panose="03000509000000000000" pitchFamily="65" charset="-122"/>
                <a:ea typeface="方正粗倩简体" panose="03000509000000000000" pitchFamily="65" charset="-122"/>
              </a:endParaRPr>
            </a:p>
            <a:p>
              <a:pPr algn="ctr">
                <a:lnSpc>
                  <a:spcPct val="120000"/>
                </a:lnSpc>
              </a:pPr>
              <a:r>
                <a:rPr lang="zh-CN" altLang="en-US" sz="2400" b="1" dirty="0" smtClean="0">
                  <a:solidFill>
                    <a:schemeClr val="bg1"/>
                  </a:solidFill>
                  <a:latin typeface="方正粗倩简体" panose="03000509000000000000" pitchFamily="65" charset="-122"/>
                  <a:ea typeface="方正粗倩简体" panose="03000509000000000000" pitchFamily="65" charset="-122"/>
                </a:rPr>
                <a:t>管理</a:t>
              </a:r>
              <a:endParaRPr lang="en-US" altLang="zh-CN" sz="2400" b="1" dirty="0" smtClean="0">
                <a:solidFill>
                  <a:schemeClr val="bg1"/>
                </a:solidFill>
                <a:latin typeface="方正粗倩简体" panose="03000509000000000000" pitchFamily="65" charset="-122"/>
                <a:ea typeface="方正粗倩简体" panose="03000509000000000000" pitchFamily="65" charset="-122"/>
              </a:endParaRPr>
            </a:p>
          </p:txBody>
        </p:sp>
        <p:sp>
          <p:nvSpPr>
            <p:cNvPr id="89" name="文本框 88"/>
            <p:cNvSpPr txBox="1"/>
            <p:nvPr/>
          </p:nvSpPr>
          <p:spPr>
            <a:xfrm>
              <a:off x="10207830" y="3515563"/>
              <a:ext cx="1064420" cy="769726"/>
            </a:xfrm>
            <a:prstGeom prst="rect">
              <a:avLst/>
            </a:prstGeom>
            <a:noFill/>
          </p:spPr>
          <p:txBody>
            <a:bodyPr wrap="square" rtlCol="0">
              <a:spAutoFit/>
            </a:bodyPr>
            <a:lstStyle/>
            <a:p>
              <a:pPr algn="ctr">
                <a:lnSpc>
                  <a:spcPct val="120000"/>
                </a:lnSpc>
              </a:pPr>
              <a:r>
                <a:rPr lang="zh-CN" altLang="en-US" sz="2400" b="1" dirty="0" smtClean="0">
                  <a:solidFill>
                    <a:schemeClr val="bg1"/>
                  </a:solidFill>
                  <a:latin typeface="方正粗倩简体" panose="03000509000000000000" pitchFamily="65" charset="-122"/>
                  <a:ea typeface="方正粗倩简体" panose="03000509000000000000" pitchFamily="65" charset="-122"/>
                </a:rPr>
                <a:t>业务</a:t>
              </a:r>
              <a:endParaRPr lang="en-US" altLang="zh-CN" sz="2400" b="1" dirty="0" smtClean="0">
                <a:solidFill>
                  <a:schemeClr val="bg1"/>
                </a:solidFill>
                <a:latin typeface="方正粗倩简体" panose="03000509000000000000" pitchFamily="65" charset="-122"/>
                <a:ea typeface="方正粗倩简体" panose="03000509000000000000" pitchFamily="65" charset="-122"/>
              </a:endParaRPr>
            </a:p>
            <a:p>
              <a:pPr algn="ctr">
                <a:lnSpc>
                  <a:spcPct val="120000"/>
                </a:lnSpc>
              </a:pPr>
              <a:r>
                <a:rPr lang="zh-CN" altLang="en-US" sz="2400" b="1" dirty="0" smtClean="0">
                  <a:solidFill>
                    <a:schemeClr val="bg1"/>
                  </a:solidFill>
                  <a:latin typeface="方正粗倩简体" panose="03000509000000000000" pitchFamily="65" charset="-122"/>
                  <a:ea typeface="方正粗倩简体" panose="03000509000000000000" pitchFamily="65" charset="-122"/>
                </a:rPr>
                <a:t>统计</a:t>
              </a:r>
              <a:endParaRPr lang="en-US" altLang="zh-CN" sz="2400" b="1" dirty="0" smtClean="0">
                <a:solidFill>
                  <a:schemeClr val="bg1"/>
                </a:solidFill>
                <a:latin typeface="方正粗倩简体" panose="03000509000000000000" pitchFamily="65" charset="-122"/>
                <a:ea typeface="方正粗倩简体" panose="03000509000000000000" pitchFamily="65" charset="-122"/>
              </a:endParaRPr>
            </a:p>
          </p:txBody>
        </p:sp>
      </p:grpSp>
    </p:spTree>
    <p:extLst>
      <p:ext uri="{BB962C8B-B14F-4D97-AF65-F5344CB8AC3E}">
        <p14:creationId xmlns:p14="http://schemas.microsoft.com/office/powerpoint/2010/main" val="3253190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val 5"/>
          <p:cNvSpPr>
            <a:spLocks noChangeArrowheads="1"/>
          </p:cNvSpPr>
          <p:nvPr/>
        </p:nvSpPr>
        <p:spPr bwMode="auto">
          <a:xfrm>
            <a:off x="6858021" y="2568628"/>
            <a:ext cx="2309921" cy="23123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39" name="Rectangle 6"/>
          <p:cNvSpPr>
            <a:spLocks noChangeArrowheads="1"/>
          </p:cNvSpPr>
          <p:nvPr/>
        </p:nvSpPr>
        <p:spPr bwMode="auto">
          <a:xfrm>
            <a:off x="7787733" y="4962661"/>
            <a:ext cx="450495" cy="1148591"/>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40" name="Rectangle 7"/>
          <p:cNvSpPr>
            <a:spLocks noChangeArrowheads="1"/>
          </p:cNvSpPr>
          <p:nvPr/>
        </p:nvSpPr>
        <p:spPr bwMode="auto">
          <a:xfrm>
            <a:off x="7892041" y="4962661"/>
            <a:ext cx="120939" cy="11485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41" name="Freeform 8"/>
          <p:cNvSpPr>
            <a:spLocks/>
          </p:cNvSpPr>
          <p:nvPr/>
        </p:nvSpPr>
        <p:spPr bwMode="auto">
          <a:xfrm>
            <a:off x="7678888" y="5601270"/>
            <a:ext cx="671208" cy="1380125"/>
          </a:xfrm>
          <a:custGeom>
            <a:avLst/>
            <a:gdLst>
              <a:gd name="T0" fmla="*/ 49 w 301"/>
              <a:gd name="T1" fmla="*/ 619 h 619"/>
              <a:gd name="T2" fmla="*/ 251 w 301"/>
              <a:gd name="T3" fmla="*/ 619 h 619"/>
              <a:gd name="T4" fmla="*/ 301 w 301"/>
              <a:gd name="T5" fmla="*/ 569 h 619"/>
              <a:gd name="T6" fmla="*/ 301 w 301"/>
              <a:gd name="T7" fmla="*/ 49 h 619"/>
              <a:gd name="T8" fmla="*/ 251 w 301"/>
              <a:gd name="T9" fmla="*/ 0 h 619"/>
              <a:gd name="T10" fmla="*/ 49 w 301"/>
              <a:gd name="T11" fmla="*/ 0 h 619"/>
              <a:gd name="T12" fmla="*/ 0 w 301"/>
              <a:gd name="T13" fmla="*/ 49 h 619"/>
              <a:gd name="T14" fmla="*/ 0 w 301"/>
              <a:gd name="T15" fmla="*/ 569 h 619"/>
              <a:gd name="T16" fmla="*/ 49 w 301"/>
              <a:gd name="T17"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619">
                <a:moveTo>
                  <a:pt x="49" y="619"/>
                </a:moveTo>
                <a:cubicBezTo>
                  <a:pt x="251" y="619"/>
                  <a:pt x="251" y="619"/>
                  <a:pt x="251" y="619"/>
                </a:cubicBezTo>
                <a:cubicBezTo>
                  <a:pt x="278" y="619"/>
                  <a:pt x="301" y="596"/>
                  <a:pt x="301" y="569"/>
                </a:cubicBezTo>
                <a:cubicBezTo>
                  <a:pt x="301" y="49"/>
                  <a:pt x="301" y="49"/>
                  <a:pt x="301" y="49"/>
                </a:cubicBezTo>
                <a:cubicBezTo>
                  <a:pt x="301" y="22"/>
                  <a:pt x="278" y="0"/>
                  <a:pt x="251" y="0"/>
                </a:cubicBezTo>
                <a:cubicBezTo>
                  <a:pt x="49" y="0"/>
                  <a:pt x="49" y="0"/>
                  <a:pt x="49" y="0"/>
                </a:cubicBezTo>
                <a:cubicBezTo>
                  <a:pt x="22" y="0"/>
                  <a:pt x="0" y="22"/>
                  <a:pt x="0" y="49"/>
                </a:cubicBezTo>
                <a:cubicBezTo>
                  <a:pt x="0" y="569"/>
                  <a:pt x="0" y="569"/>
                  <a:pt x="0" y="569"/>
                </a:cubicBezTo>
                <a:cubicBezTo>
                  <a:pt x="0" y="596"/>
                  <a:pt x="22" y="619"/>
                  <a:pt x="49" y="619"/>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42" name="Freeform 9"/>
          <p:cNvSpPr>
            <a:spLocks noEditPoints="1"/>
          </p:cNvSpPr>
          <p:nvPr/>
        </p:nvSpPr>
        <p:spPr bwMode="auto">
          <a:xfrm>
            <a:off x="6644866" y="2347688"/>
            <a:ext cx="2739253" cy="2742089"/>
          </a:xfrm>
          <a:custGeom>
            <a:avLst/>
            <a:gdLst>
              <a:gd name="T0" fmla="*/ 614 w 1229"/>
              <a:gd name="T1" fmla="*/ 0 h 1229"/>
              <a:gd name="T2" fmla="*/ 1229 w 1229"/>
              <a:gd name="T3" fmla="*/ 614 h 1229"/>
              <a:gd name="T4" fmla="*/ 614 w 1229"/>
              <a:gd name="T5" fmla="*/ 1229 h 1229"/>
              <a:gd name="T6" fmla="*/ 614 w 1229"/>
              <a:gd name="T7" fmla="*/ 1094 h 1229"/>
              <a:gd name="T8" fmla="*/ 1094 w 1229"/>
              <a:gd name="T9" fmla="*/ 614 h 1229"/>
              <a:gd name="T10" fmla="*/ 614 w 1229"/>
              <a:gd name="T11" fmla="*/ 134 h 1229"/>
              <a:gd name="T12" fmla="*/ 614 w 1229"/>
              <a:gd name="T13" fmla="*/ 0 h 1229"/>
              <a:gd name="T14" fmla="*/ 614 w 1229"/>
              <a:gd name="T15" fmla="*/ 1229 h 1229"/>
              <a:gd name="T16" fmla="*/ 0 w 1229"/>
              <a:gd name="T17" fmla="*/ 614 h 1229"/>
              <a:gd name="T18" fmla="*/ 614 w 1229"/>
              <a:gd name="T19" fmla="*/ 0 h 1229"/>
              <a:gd name="T20" fmla="*/ 614 w 1229"/>
              <a:gd name="T21" fmla="*/ 134 h 1229"/>
              <a:gd name="T22" fmla="*/ 134 w 1229"/>
              <a:gd name="T23" fmla="*/ 614 h 1229"/>
              <a:gd name="T24" fmla="*/ 614 w 1229"/>
              <a:gd name="T25" fmla="*/ 1094 h 1229"/>
              <a:gd name="T26" fmla="*/ 614 w 1229"/>
              <a:gd name="T27" fmla="*/ 1229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9" h="1229">
                <a:moveTo>
                  <a:pt x="614" y="0"/>
                </a:moveTo>
                <a:cubicBezTo>
                  <a:pt x="954" y="0"/>
                  <a:pt x="1229" y="275"/>
                  <a:pt x="1229" y="614"/>
                </a:cubicBezTo>
                <a:cubicBezTo>
                  <a:pt x="1229" y="954"/>
                  <a:pt x="954" y="1229"/>
                  <a:pt x="614" y="1229"/>
                </a:cubicBezTo>
                <a:cubicBezTo>
                  <a:pt x="614" y="1094"/>
                  <a:pt x="614" y="1094"/>
                  <a:pt x="614" y="1094"/>
                </a:cubicBezTo>
                <a:cubicBezTo>
                  <a:pt x="879" y="1094"/>
                  <a:pt x="1094" y="879"/>
                  <a:pt x="1094" y="614"/>
                </a:cubicBezTo>
                <a:cubicBezTo>
                  <a:pt x="1094" y="349"/>
                  <a:pt x="879" y="134"/>
                  <a:pt x="614" y="134"/>
                </a:cubicBezTo>
                <a:lnTo>
                  <a:pt x="614" y="0"/>
                </a:lnTo>
                <a:close/>
                <a:moveTo>
                  <a:pt x="614" y="1229"/>
                </a:moveTo>
                <a:cubicBezTo>
                  <a:pt x="275" y="1229"/>
                  <a:pt x="0" y="954"/>
                  <a:pt x="0" y="614"/>
                </a:cubicBezTo>
                <a:cubicBezTo>
                  <a:pt x="0" y="275"/>
                  <a:pt x="275" y="0"/>
                  <a:pt x="614" y="0"/>
                </a:cubicBezTo>
                <a:cubicBezTo>
                  <a:pt x="614" y="134"/>
                  <a:pt x="614" y="134"/>
                  <a:pt x="614" y="134"/>
                </a:cubicBezTo>
                <a:cubicBezTo>
                  <a:pt x="349" y="134"/>
                  <a:pt x="134" y="349"/>
                  <a:pt x="134" y="614"/>
                </a:cubicBezTo>
                <a:cubicBezTo>
                  <a:pt x="134" y="879"/>
                  <a:pt x="349" y="1094"/>
                  <a:pt x="614" y="1094"/>
                </a:cubicBezTo>
                <a:lnTo>
                  <a:pt x="614" y="1229"/>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43" name="Freeform 10"/>
          <p:cNvSpPr>
            <a:spLocks/>
          </p:cNvSpPr>
          <p:nvPr/>
        </p:nvSpPr>
        <p:spPr bwMode="auto">
          <a:xfrm>
            <a:off x="7777151" y="5719308"/>
            <a:ext cx="235829" cy="1142537"/>
          </a:xfrm>
          <a:custGeom>
            <a:avLst/>
            <a:gdLst>
              <a:gd name="T0" fmla="*/ 40 w 106"/>
              <a:gd name="T1" fmla="*/ 512 h 512"/>
              <a:gd name="T2" fmla="*/ 106 w 106"/>
              <a:gd name="T3" fmla="*/ 512 h 512"/>
              <a:gd name="T4" fmla="*/ 106 w 106"/>
              <a:gd name="T5" fmla="*/ 0 h 512"/>
              <a:gd name="T6" fmla="*/ 40 w 106"/>
              <a:gd name="T7" fmla="*/ 0 h 512"/>
              <a:gd name="T8" fmla="*/ 0 w 106"/>
              <a:gd name="T9" fmla="*/ 35 h 512"/>
              <a:gd name="T10" fmla="*/ 0 w 106"/>
              <a:gd name="T11" fmla="*/ 477 h 512"/>
              <a:gd name="T12" fmla="*/ 40 w 106"/>
              <a:gd name="T13" fmla="*/ 512 h 512"/>
            </a:gdLst>
            <a:ahLst/>
            <a:cxnLst>
              <a:cxn ang="0">
                <a:pos x="T0" y="T1"/>
              </a:cxn>
              <a:cxn ang="0">
                <a:pos x="T2" y="T3"/>
              </a:cxn>
              <a:cxn ang="0">
                <a:pos x="T4" y="T5"/>
              </a:cxn>
              <a:cxn ang="0">
                <a:pos x="T6" y="T7"/>
              </a:cxn>
              <a:cxn ang="0">
                <a:pos x="T8" y="T9"/>
              </a:cxn>
              <a:cxn ang="0">
                <a:pos x="T10" y="T11"/>
              </a:cxn>
              <a:cxn ang="0">
                <a:pos x="T12" y="T13"/>
              </a:cxn>
            </a:cxnLst>
            <a:rect l="0" t="0" r="r" b="b"/>
            <a:pathLst>
              <a:path w="106" h="512">
                <a:moveTo>
                  <a:pt x="40" y="512"/>
                </a:moveTo>
                <a:cubicBezTo>
                  <a:pt x="106" y="512"/>
                  <a:pt x="106" y="512"/>
                  <a:pt x="106" y="512"/>
                </a:cubicBezTo>
                <a:cubicBezTo>
                  <a:pt x="106" y="0"/>
                  <a:pt x="106" y="0"/>
                  <a:pt x="106" y="0"/>
                </a:cubicBezTo>
                <a:cubicBezTo>
                  <a:pt x="40" y="0"/>
                  <a:pt x="40" y="0"/>
                  <a:pt x="40" y="0"/>
                </a:cubicBezTo>
                <a:cubicBezTo>
                  <a:pt x="18" y="0"/>
                  <a:pt x="0" y="16"/>
                  <a:pt x="0" y="35"/>
                </a:cubicBezTo>
                <a:cubicBezTo>
                  <a:pt x="0" y="477"/>
                  <a:pt x="0" y="477"/>
                  <a:pt x="0" y="477"/>
                </a:cubicBezTo>
                <a:cubicBezTo>
                  <a:pt x="0" y="496"/>
                  <a:pt x="18" y="512"/>
                  <a:pt x="40" y="512"/>
                </a:cubicBez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44" name="Freeform 11"/>
          <p:cNvSpPr>
            <a:spLocks noEditPoints="1"/>
          </p:cNvSpPr>
          <p:nvPr/>
        </p:nvSpPr>
        <p:spPr bwMode="auto">
          <a:xfrm>
            <a:off x="6780922" y="2483883"/>
            <a:ext cx="2464119" cy="2468184"/>
          </a:xfrm>
          <a:custGeom>
            <a:avLst/>
            <a:gdLst>
              <a:gd name="T0" fmla="*/ 553 w 1106"/>
              <a:gd name="T1" fmla="*/ 0 h 1106"/>
              <a:gd name="T2" fmla="*/ 1106 w 1106"/>
              <a:gd name="T3" fmla="*/ 553 h 1106"/>
              <a:gd name="T4" fmla="*/ 553 w 1106"/>
              <a:gd name="T5" fmla="*/ 1106 h 1106"/>
              <a:gd name="T6" fmla="*/ 553 w 1106"/>
              <a:gd name="T7" fmla="*/ 1073 h 1106"/>
              <a:gd name="T8" fmla="*/ 1073 w 1106"/>
              <a:gd name="T9" fmla="*/ 553 h 1106"/>
              <a:gd name="T10" fmla="*/ 553 w 1106"/>
              <a:gd name="T11" fmla="*/ 34 h 1106"/>
              <a:gd name="T12" fmla="*/ 553 w 1106"/>
              <a:gd name="T13" fmla="*/ 0 h 1106"/>
              <a:gd name="T14" fmla="*/ 553 w 1106"/>
              <a:gd name="T15" fmla="*/ 0 h 1106"/>
              <a:gd name="T16" fmla="*/ 553 w 1106"/>
              <a:gd name="T17" fmla="*/ 0 h 1106"/>
              <a:gd name="T18" fmla="*/ 553 w 1106"/>
              <a:gd name="T19" fmla="*/ 34 h 1106"/>
              <a:gd name="T20" fmla="*/ 553 w 1106"/>
              <a:gd name="T21" fmla="*/ 34 h 1106"/>
              <a:gd name="T22" fmla="*/ 34 w 1106"/>
              <a:gd name="T23" fmla="*/ 553 h 1106"/>
              <a:gd name="T24" fmla="*/ 553 w 1106"/>
              <a:gd name="T25" fmla="*/ 1073 h 1106"/>
              <a:gd name="T26" fmla="*/ 553 w 1106"/>
              <a:gd name="T27" fmla="*/ 1073 h 1106"/>
              <a:gd name="T28" fmla="*/ 553 w 1106"/>
              <a:gd name="T29" fmla="*/ 1106 h 1106"/>
              <a:gd name="T30" fmla="*/ 553 w 1106"/>
              <a:gd name="T31" fmla="*/ 1106 h 1106"/>
              <a:gd name="T32" fmla="*/ 0 w 1106"/>
              <a:gd name="T33" fmla="*/ 553 h 1106"/>
              <a:gd name="T34" fmla="*/ 553 w 1106"/>
              <a:gd name="T35" fmla="*/ 0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6" h="1106">
                <a:moveTo>
                  <a:pt x="553" y="0"/>
                </a:moveTo>
                <a:cubicBezTo>
                  <a:pt x="859" y="0"/>
                  <a:pt x="1106" y="248"/>
                  <a:pt x="1106" y="553"/>
                </a:cubicBezTo>
                <a:cubicBezTo>
                  <a:pt x="1106" y="859"/>
                  <a:pt x="859" y="1106"/>
                  <a:pt x="553" y="1106"/>
                </a:cubicBezTo>
                <a:cubicBezTo>
                  <a:pt x="553" y="1073"/>
                  <a:pt x="553" y="1073"/>
                  <a:pt x="553" y="1073"/>
                </a:cubicBezTo>
                <a:cubicBezTo>
                  <a:pt x="840" y="1073"/>
                  <a:pt x="1073" y="840"/>
                  <a:pt x="1073" y="553"/>
                </a:cubicBezTo>
                <a:cubicBezTo>
                  <a:pt x="1073" y="266"/>
                  <a:pt x="840" y="34"/>
                  <a:pt x="553" y="34"/>
                </a:cubicBezTo>
                <a:lnTo>
                  <a:pt x="553" y="0"/>
                </a:lnTo>
                <a:close/>
                <a:moveTo>
                  <a:pt x="553" y="0"/>
                </a:moveTo>
                <a:cubicBezTo>
                  <a:pt x="553" y="0"/>
                  <a:pt x="553" y="0"/>
                  <a:pt x="553" y="0"/>
                </a:cubicBezTo>
                <a:cubicBezTo>
                  <a:pt x="553" y="34"/>
                  <a:pt x="553" y="34"/>
                  <a:pt x="553" y="34"/>
                </a:cubicBezTo>
                <a:cubicBezTo>
                  <a:pt x="553" y="34"/>
                  <a:pt x="553" y="34"/>
                  <a:pt x="553" y="34"/>
                </a:cubicBezTo>
                <a:cubicBezTo>
                  <a:pt x="266" y="34"/>
                  <a:pt x="34" y="266"/>
                  <a:pt x="34" y="553"/>
                </a:cubicBezTo>
                <a:cubicBezTo>
                  <a:pt x="34" y="840"/>
                  <a:pt x="266" y="1073"/>
                  <a:pt x="553" y="1073"/>
                </a:cubicBezTo>
                <a:cubicBezTo>
                  <a:pt x="553" y="1073"/>
                  <a:pt x="553" y="1073"/>
                  <a:pt x="553" y="1073"/>
                </a:cubicBezTo>
                <a:cubicBezTo>
                  <a:pt x="553" y="1106"/>
                  <a:pt x="553" y="1106"/>
                  <a:pt x="553" y="1106"/>
                </a:cubicBezTo>
                <a:cubicBezTo>
                  <a:pt x="553" y="1106"/>
                  <a:pt x="553" y="1106"/>
                  <a:pt x="553" y="1106"/>
                </a:cubicBezTo>
                <a:cubicBezTo>
                  <a:pt x="248" y="1106"/>
                  <a:pt x="0" y="859"/>
                  <a:pt x="0" y="553"/>
                </a:cubicBezTo>
                <a:cubicBezTo>
                  <a:pt x="0" y="248"/>
                  <a:pt x="248" y="0"/>
                  <a:pt x="55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grpSp>
        <p:nvGrpSpPr>
          <p:cNvPr id="52" name="组合 51"/>
          <p:cNvGrpSpPr/>
          <p:nvPr/>
        </p:nvGrpSpPr>
        <p:grpSpPr>
          <a:xfrm>
            <a:off x="7156023" y="3106839"/>
            <a:ext cx="1398156" cy="1291940"/>
            <a:chOff x="8745538" y="2649538"/>
            <a:chExt cx="309563" cy="285750"/>
          </a:xfrm>
        </p:grpSpPr>
        <p:sp>
          <p:nvSpPr>
            <p:cNvPr id="60" name="Freeform 313"/>
            <p:cNvSpPr>
              <a:spLocks/>
            </p:cNvSpPr>
            <p:nvPr/>
          </p:nvSpPr>
          <p:spPr bwMode="auto">
            <a:xfrm>
              <a:off x="8745538" y="2649538"/>
              <a:ext cx="309563" cy="238125"/>
            </a:xfrm>
            <a:custGeom>
              <a:avLst/>
              <a:gdLst>
                <a:gd name="T0" fmla="*/ 197 w 198"/>
                <a:gd name="T1" fmla="*/ 0 h 152"/>
                <a:gd name="T2" fmla="*/ 195 w 198"/>
                <a:gd name="T3" fmla="*/ 0 h 152"/>
                <a:gd name="T4" fmla="*/ 1 w 198"/>
                <a:gd name="T5" fmla="*/ 99 h 152"/>
                <a:gd name="T6" fmla="*/ 0 w 198"/>
                <a:gd name="T7" fmla="*/ 101 h 152"/>
                <a:gd name="T8" fmla="*/ 2 w 198"/>
                <a:gd name="T9" fmla="*/ 103 h 152"/>
                <a:gd name="T10" fmla="*/ 67 w 198"/>
                <a:gd name="T11" fmla="*/ 124 h 152"/>
                <a:gd name="T12" fmla="*/ 68 w 198"/>
                <a:gd name="T13" fmla="*/ 123 h 152"/>
                <a:gd name="T14" fmla="*/ 158 w 198"/>
                <a:gd name="T15" fmla="*/ 42 h 152"/>
                <a:gd name="T16" fmla="*/ 87 w 198"/>
                <a:gd name="T17" fmla="*/ 127 h 152"/>
                <a:gd name="T18" fmla="*/ 86 w 198"/>
                <a:gd name="T19" fmla="*/ 129 h 152"/>
                <a:gd name="T20" fmla="*/ 88 w 198"/>
                <a:gd name="T21" fmla="*/ 130 h 152"/>
                <a:gd name="T22" fmla="*/ 160 w 198"/>
                <a:gd name="T23" fmla="*/ 152 h 152"/>
                <a:gd name="T24" fmla="*/ 160 w 198"/>
                <a:gd name="T25" fmla="*/ 152 h 152"/>
                <a:gd name="T26" fmla="*/ 161 w 198"/>
                <a:gd name="T27" fmla="*/ 152 h 152"/>
                <a:gd name="T28" fmla="*/ 162 w 198"/>
                <a:gd name="T29" fmla="*/ 151 h 152"/>
                <a:gd name="T30" fmla="*/ 198 w 198"/>
                <a:gd name="T31" fmla="*/ 2 h 152"/>
                <a:gd name="T32" fmla="*/ 197 w 198"/>
                <a:gd name="T3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52">
                  <a:moveTo>
                    <a:pt x="197" y="0"/>
                  </a:moveTo>
                  <a:cubicBezTo>
                    <a:pt x="197" y="0"/>
                    <a:pt x="196" y="0"/>
                    <a:pt x="195" y="0"/>
                  </a:cubicBezTo>
                  <a:cubicBezTo>
                    <a:pt x="1" y="99"/>
                    <a:pt x="1" y="99"/>
                    <a:pt x="1" y="99"/>
                  </a:cubicBezTo>
                  <a:cubicBezTo>
                    <a:pt x="1" y="100"/>
                    <a:pt x="0" y="100"/>
                    <a:pt x="0" y="101"/>
                  </a:cubicBezTo>
                  <a:cubicBezTo>
                    <a:pt x="0" y="102"/>
                    <a:pt x="1" y="103"/>
                    <a:pt x="2" y="103"/>
                  </a:cubicBezTo>
                  <a:cubicBezTo>
                    <a:pt x="67" y="124"/>
                    <a:pt x="67" y="124"/>
                    <a:pt x="67" y="124"/>
                  </a:cubicBezTo>
                  <a:cubicBezTo>
                    <a:pt x="67" y="124"/>
                    <a:pt x="68" y="124"/>
                    <a:pt x="68" y="123"/>
                  </a:cubicBezTo>
                  <a:cubicBezTo>
                    <a:pt x="158" y="42"/>
                    <a:pt x="158" y="42"/>
                    <a:pt x="158" y="42"/>
                  </a:cubicBezTo>
                  <a:cubicBezTo>
                    <a:pt x="87" y="127"/>
                    <a:pt x="87" y="127"/>
                    <a:pt x="87" y="127"/>
                  </a:cubicBezTo>
                  <a:cubicBezTo>
                    <a:pt x="86" y="128"/>
                    <a:pt x="86" y="128"/>
                    <a:pt x="86" y="129"/>
                  </a:cubicBezTo>
                  <a:cubicBezTo>
                    <a:pt x="86" y="130"/>
                    <a:pt x="87" y="130"/>
                    <a:pt x="88" y="130"/>
                  </a:cubicBezTo>
                  <a:cubicBezTo>
                    <a:pt x="160" y="152"/>
                    <a:pt x="160" y="152"/>
                    <a:pt x="160" y="152"/>
                  </a:cubicBezTo>
                  <a:cubicBezTo>
                    <a:pt x="160" y="152"/>
                    <a:pt x="160" y="152"/>
                    <a:pt x="160" y="152"/>
                  </a:cubicBezTo>
                  <a:cubicBezTo>
                    <a:pt x="161" y="152"/>
                    <a:pt x="161" y="152"/>
                    <a:pt x="161" y="152"/>
                  </a:cubicBezTo>
                  <a:cubicBezTo>
                    <a:pt x="162" y="152"/>
                    <a:pt x="162" y="151"/>
                    <a:pt x="162" y="151"/>
                  </a:cubicBezTo>
                  <a:cubicBezTo>
                    <a:pt x="198" y="2"/>
                    <a:pt x="198" y="2"/>
                    <a:pt x="198" y="2"/>
                  </a:cubicBezTo>
                  <a:cubicBezTo>
                    <a:pt x="198" y="2"/>
                    <a:pt x="198" y="1"/>
                    <a:pt x="197"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dirty="0">
                <a:latin typeface="方正粗倩简体" panose="03000509000000000000" pitchFamily="65" charset="-122"/>
                <a:ea typeface="方正粗倩简体" panose="03000509000000000000" pitchFamily="65" charset="-122"/>
              </a:endParaRPr>
            </a:p>
          </p:txBody>
        </p:sp>
        <p:sp>
          <p:nvSpPr>
            <p:cNvPr id="61" name="Freeform 314"/>
            <p:cNvSpPr>
              <a:spLocks/>
            </p:cNvSpPr>
            <p:nvPr/>
          </p:nvSpPr>
          <p:spPr bwMode="auto">
            <a:xfrm>
              <a:off x="8880476" y="2868613"/>
              <a:ext cx="36513" cy="66675"/>
            </a:xfrm>
            <a:custGeom>
              <a:avLst/>
              <a:gdLst>
                <a:gd name="T0" fmla="*/ 23 w 24"/>
                <a:gd name="T1" fmla="*/ 6 h 42"/>
                <a:gd name="T2" fmla="*/ 3 w 24"/>
                <a:gd name="T3" fmla="*/ 0 h 42"/>
                <a:gd name="T4" fmla="*/ 1 w 24"/>
                <a:gd name="T5" fmla="*/ 0 h 42"/>
                <a:gd name="T6" fmla="*/ 0 w 24"/>
                <a:gd name="T7" fmla="*/ 2 h 42"/>
                <a:gd name="T8" fmla="*/ 0 w 24"/>
                <a:gd name="T9" fmla="*/ 40 h 42"/>
                <a:gd name="T10" fmla="*/ 2 w 24"/>
                <a:gd name="T11" fmla="*/ 41 h 42"/>
                <a:gd name="T12" fmla="*/ 2 w 24"/>
                <a:gd name="T13" fmla="*/ 42 h 42"/>
                <a:gd name="T14" fmla="*/ 4 w 24"/>
                <a:gd name="T15" fmla="*/ 41 h 42"/>
                <a:gd name="T16" fmla="*/ 24 w 24"/>
                <a:gd name="T17" fmla="*/ 9 h 42"/>
                <a:gd name="T18" fmla="*/ 24 w 24"/>
                <a:gd name="T19" fmla="*/ 7 h 42"/>
                <a:gd name="T20" fmla="*/ 23 w 24"/>
                <a:gd name="T21"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2">
                  <a:moveTo>
                    <a:pt x="23" y="6"/>
                  </a:moveTo>
                  <a:cubicBezTo>
                    <a:pt x="3" y="0"/>
                    <a:pt x="3" y="0"/>
                    <a:pt x="3" y="0"/>
                  </a:cubicBezTo>
                  <a:cubicBezTo>
                    <a:pt x="2" y="0"/>
                    <a:pt x="1" y="0"/>
                    <a:pt x="1" y="0"/>
                  </a:cubicBezTo>
                  <a:cubicBezTo>
                    <a:pt x="0" y="1"/>
                    <a:pt x="0" y="1"/>
                    <a:pt x="0" y="2"/>
                  </a:cubicBezTo>
                  <a:cubicBezTo>
                    <a:pt x="0" y="40"/>
                    <a:pt x="0" y="40"/>
                    <a:pt x="0" y="40"/>
                  </a:cubicBezTo>
                  <a:cubicBezTo>
                    <a:pt x="0" y="40"/>
                    <a:pt x="1" y="41"/>
                    <a:pt x="2" y="41"/>
                  </a:cubicBezTo>
                  <a:cubicBezTo>
                    <a:pt x="2" y="42"/>
                    <a:pt x="2" y="42"/>
                    <a:pt x="2" y="42"/>
                  </a:cubicBezTo>
                  <a:cubicBezTo>
                    <a:pt x="3" y="42"/>
                    <a:pt x="3" y="41"/>
                    <a:pt x="4" y="41"/>
                  </a:cubicBezTo>
                  <a:cubicBezTo>
                    <a:pt x="24" y="9"/>
                    <a:pt x="24" y="9"/>
                    <a:pt x="24" y="9"/>
                  </a:cubicBezTo>
                  <a:cubicBezTo>
                    <a:pt x="24" y="9"/>
                    <a:pt x="24" y="8"/>
                    <a:pt x="24" y="7"/>
                  </a:cubicBezTo>
                  <a:cubicBezTo>
                    <a:pt x="24" y="7"/>
                    <a:pt x="23" y="6"/>
                    <a:pt x="23"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grpSp>
      <p:grpSp>
        <p:nvGrpSpPr>
          <p:cNvPr id="26" name="组合 25"/>
          <p:cNvGrpSpPr/>
          <p:nvPr/>
        </p:nvGrpSpPr>
        <p:grpSpPr>
          <a:xfrm>
            <a:off x="9849731" y="3267339"/>
            <a:ext cx="1355819" cy="1346964"/>
            <a:chOff x="4138971" y="1035518"/>
            <a:chExt cx="1016864" cy="1010223"/>
          </a:xfrm>
        </p:grpSpPr>
        <p:grpSp>
          <p:nvGrpSpPr>
            <p:cNvPr id="51" name="组合 50"/>
            <p:cNvGrpSpPr/>
            <p:nvPr/>
          </p:nvGrpSpPr>
          <p:grpSpPr>
            <a:xfrm>
              <a:off x="4138971" y="1035518"/>
              <a:ext cx="825404" cy="623099"/>
              <a:chOff x="6611938" y="809625"/>
              <a:chExt cx="1155700" cy="871538"/>
            </a:xfrm>
          </p:grpSpPr>
          <p:sp>
            <p:nvSpPr>
              <p:cNvPr id="62" name="Freeform 53"/>
              <p:cNvSpPr>
                <a:spLocks/>
              </p:cNvSpPr>
              <p:nvPr/>
            </p:nvSpPr>
            <p:spPr bwMode="auto">
              <a:xfrm>
                <a:off x="7154863" y="809625"/>
                <a:ext cx="612775" cy="871538"/>
              </a:xfrm>
              <a:custGeom>
                <a:avLst/>
                <a:gdLst>
                  <a:gd name="T0" fmla="*/ 208 w 262"/>
                  <a:gd name="T1" fmla="*/ 0 h 373"/>
                  <a:gd name="T2" fmla="*/ 54 w 262"/>
                  <a:gd name="T3" fmla="*/ 0 h 373"/>
                  <a:gd name="T4" fmla="*/ 0 w 262"/>
                  <a:gd name="T5" fmla="*/ 54 h 373"/>
                  <a:gd name="T6" fmla="*/ 0 w 262"/>
                  <a:gd name="T7" fmla="*/ 319 h 373"/>
                  <a:gd name="T8" fmla="*/ 54 w 262"/>
                  <a:gd name="T9" fmla="*/ 373 h 373"/>
                  <a:gd name="T10" fmla="*/ 208 w 262"/>
                  <a:gd name="T11" fmla="*/ 373 h 373"/>
                  <a:gd name="T12" fmla="*/ 262 w 262"/>
                  <a:gd name="T13" fmla="*/ 319 h 373"/>
                  <a:gd name="T14" fmla="*/ 262 w 262"/>
                  <a:gd name="T15" fmla="*/ 54 h 373"/>
                  <a:gd name="T16" fmla="*/ 208 w 262"/>
                  <a:gd name="T17"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373">
                    <a:moveTo>
                      <a:pt x="208" y="0"/>
                    </a:moveTo>
                    <a:cubicBezTo>
                      <a:pt x="54" y="0"/>
                      <a:pt x="54" y="0"/>
                      <a:pt x="54" y="0"/>
                    </a:cubicBezTo>
                    <a:cubicBezTo>
                      <a:pt x="24" y="0"/>
                      <a:pt x="0" y="24"/>
                      <a:pt x="0" y="54"/>
                    </a:cubicBezTo>
                    <a:cubicBezTo>
                      <a:pt x="0" y="319"/>
                      <a:pt x="0" y="319"/>
                      <a:pt x="0" y="319"/>
                    </a:cubicBezTo>
                    <a:cubicBezTo>
                      <a:pt x="0" y="349"/>
                      <a:pt x="24" y="373"/>
                      <a:pt x="54" y="373"/>
                    </a:cubicBezTo>
                    <a:cubicBezTo>
                      <a:pt x="208" y="373"/>
                      <a:pt x="208" y="373"/>
                      <a:pt x="208" y="373"/>
                    </a:cubicBezTo>
                    <a:cubicBezTo>
                      <a:pt x="238" y="373"/>
                      <a:pt x="262" y="349"/>
                      <a:pt x="262" y="319"/>
                    </a:cubicBezTo>
                    <a:cubicBezTo>
                      <a:pt x="262" y="54"/>
                      <a:pt x="262" y="54"/>
                      <a:pt x="262" y="54"/>
                    </a:cubicBezTo>
                    <a:cubicBezTo>
                      <a:pt x="262" y="24"/>
                      <a:pt x="238" y="0"/>
                      <a:pt x="208" y="0"/>
                    </a:cubicBezTo>
                    <a:close/>
                  </a:path>
                </a:pathLst>
              </a:custGeom>
              <a:solidFill>
                <a:srgbClr val="89C6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63" name="Freeform 54"/>
              <p:cNvSpPr>
                <a:spLocks/>
              </p:cNvSpPr>
              <p:nvPr/>
            </p:nvSpPr>
            <p:spPr bwMode="auto">
              <a:xfrm>
                <a:off x="7207250" y="881063"/>
                <a:ext cx="509587" cy="700088"/>
              </a:xfrm>
              <a:custGeom>
                <a:avLst/>
                <a:gdLst>
                  <a:gd name="T0" fmla="*/ 217 w 218"/>
                  <a:gd name="T1" fmla="*/ 0 h 299"/>
                  <a:gd name="T2" fmla="*/ 1 w 218"/>
                  <a:gd name="T3" fmla="*/ 0 h 299"/>
                  <a:gd name="T4" fmla="*/ 0 w 218"/>
                  <a:gd name="T5" fmla="*/ 1 h 299"/>
                  <a:gd name="T6" fmla="*/ 0 w 218"/>
                  <a:gd name="T7" fmla="*/ 299 h 299"/>
                  <a:gd name="T8" fmla="*/ 1 w 218"/>
                  <a:gd name="T9" fmla="*/ 299 h 299"/>
                  <a:gd name="T10" fmla="*/ 217 w 218"/>
                  <a:gd name="T11" fmla="*/ 299 h 299"/>
                  <a:gd name="T12" fmla="*/ 218 w 218"/>
                  <a:gd name="T13" fmla="*/ 299 h 299"/>
                  <a:gd name="T14" fmla="*/ 218 w 218"/>
                  <a:gd name="T15" fmla="*/ 1 h 299"/>
                  <a:gd name="T16" fmla="*/ 217 w 218"/>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99">
                    <a:moveTo>
                      <a:pt x="217" y="0"/>
                    </a:moveTo>
                    <a:cubicBezTo>
                      <a:pt x="1" y="0"/>
                      <a:pt x="1" y="0"/>
                      <a:pt x="1" y="0"/>
                    </a:cubicBezTo>
                    <a:cubicBezTo>
                      <a:pt x="1" y="0"/>
                      <a:pt x="0" y="1"/>
                      <a:pt x="0" y="1"/>
                    </a:cubicBezTo>
                    <a:cubicBezTo>
                      <a:pt x="0" y="299"/>
                      <a:pt x="0" y="299"/>
                      <a:pt x="0" y="299"/>
                    </a:cubicBezTo>
                    <a:cubicBezTo>
                      <a:pt x="0" y="299"/>
                      <a:pt x="1" y="299"/>
                      <a:pt x="1" y="299"/>
                    </a:cubicBezTo>
                    <a:cubicBezTo>
                      <a:pt x="217" y="299"/>
                      <a:pt x="217" y="299"/>
                      <a:pt x="217" y="299"/>
                    </a:cubicBezTo>
                    <a:cubicBezTo>
                      <a:pt x="217" y="299"/>
                      <a:pt x="218" y="299"/>
                      <a:pt x="218" y="299"/>
                    </a:cubicBezTo>
                    <a:cubicBezTo>
                      <a:pt x="218" y="1"/>
                      <a:pt x="218" y="1"/>
                      <a:pt x="218" y="1"/>
                    </a:cubicBezTo>
                    <a:cubicBezTo>
                      <a:pt x="218" y="1"/>
                      <a:pt x="217" y="0"/>
                      <a:pt x="217" y="0"/>
                    </a:cubicBez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64" name="Freeform 55"/>
              <p:cNvSpPr>
                <a:spLocks/>
              </p:cNvSpPr>
              <p:nvPr/>
            </p:nvSpPr>
            <p:spPr bwMode="auto">
              <a:xfrm>
                <a:off x="7386638" y="836613"/>
                <a:ext cx="147637" cy="19050"/>
              </a:xfrm>
              <a:custGeom>
                <a:avLst/>
                <a:gdLst>
                  <a:gd name="T0" fmla="*/ 60 w 63"/>
                  <a:gd name="T1" fmla="*/ 0 h 8"/>
                  <a:gd name="T2" fmla="*/ 4 w 63"/>
                  <a:gd name="T3" fmla="*/ 0 h 8"/>
                  <a:gd name="T4" fmla="*/ 0 w 63"/>
                  <a:gd name="T5" fmla="*/ 4 h 8"/>
                  <a:gd name="T6" fmla="*/ 0 w 63"/>
                  <a:gd name="T7" fmla="*/ 4 h 8"/>
                  <a:gd name="T8" fmla="*/ 4 w 63"/>
                  <a:gd name="T9" fmla="*/ 8 h 8"/>
                  <a:gd name="T10" fmla="*/ 60 w 63"/>
                  <a:gd name="T11" fmla="*/ 8 h 8"/>
                  <a:gd name="T12" fmla="*/ 63 w 63"/>
                  <a:gd name="T13" fmla="*/ 4 h 8"/>
                  <a:gd name="T14" fmla="*/ 63 w 63"/>
                  <a:gd name="T15" fmla="*/ 4 h 8"/>
                  <a:gd name="T16" fmla="*/ 60 w 6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8">
                    <a:moveTo>
                      <a:pt x="60" y="0"/>
                    </a:moveTo>
                    <a:cubicBezTo>
                      <a:pt x="4" y="0"/>
                      <a:pt x="4" y="0"/>
                      <a:pt x="4" y="0"/>
                    </a:cubicBezTo>
                    <a:cubicBezTo>
                      <a:pt x="2" y="0"/>
                      <a:pt x="0" y="2"/>
                      <a:pt x="0" y="4"/>
                    </a:cubicBezTo>
                    <a:cubicBezTo>
                      <a:pt x="0" y="4"/>
                      <a:pt x="0" y="4"/>
                      <a:pt x="0" y="4"/>
                    </a:cubicBezTo>
                    <a:cubicBezTo>
                      <a:pt x="0" y="6"/>
                      <a:pt x="2" y="8"/>
                      <a:pt x="4" y="8"/>
                    </a:cubicBezTo>
                    <a:cubicBezTo>
                      <a:pt x="60" y="8"/>
                      <a:pt x="60" y="8"/>
                      <a:pt x="60" y="8"/>
                    </a:cubicBezTo>
                    <a:cubicBezTo>
                      <a:pt x="62" y="8"/>
                      <a:pt x="63" y="6"/>
                      <a:pt x="63" y="4"/>
                    </a:cubicBezTo>
                    <a:cubicBezTo>
                      <a:pt x="63" y="4"/>
                      <a:pt x="63" y="4"/>
                      <a:pt x="63" y="4"/>
                    </a:cubicBezTo>
                    <a:cubicBezTo>
                      <a:pt x="63" y="2"/>
                      <a:pt x="62" y="0"/>
                      <a:pt x="60" y="0"/>
                    </a:cubicBez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65" name="Oval 56"/>
              <p:cNvSpPr>
                <a:spLocks noChangeArrowheads="1"/>
              </p:cNvSpPr>
              <p:nvPr/>
            </p:nvSpPr>
            <p:spPr bwMode="auto">
              <a:xfrm>
                <a:off x="7439025" y="1619250"/>
                <a:ext cx="44450" cy="44450"/>
              </a:xfrm>
              <a:prstGeom prst="ellipse">
                <a:avLst/>
              </a:pr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66" name="Freeform 57"/>
              <p:cNvSpPr>
                <a:spLocks/>
              </p:cNvSpPr>
              <p:nvPr/>
            </p:nvSpPr>
            <p:spPr bwMode="auto">
              <a:xfrm>
                <a:off x="6611938" y="939800"/>
                <a:ext cx="695325" cy="512763"/>
              </a:xfrm>
              <a:custGeom>
                <a:avLst/>
                <a:gdLst>
                  <a:gd name="T0" fmla="*/ 149 w 297"/>
                  <a:gd name="T1" fmla="*/ 0 h 219"/>
                  <a:gd name="T2" fmla="*/ 297 w 297"/>
                  <a:gd name="T3" fmla="*/ 102 h 219"/>
                  <a:gd name="T4" fmla="*/ 241 w 297"/>
                  <a:gd name="T5" fmla="*/ 183 h 219"/>
                  <a:gd name="T6" fmla="*/ 285 w 297"/>
                  <a:gd name="T7" fmla="*/ 219 h 219"/>
                  <a:gd name="T8" fmla="*/ 284 w 297"/>
                  <a:gd name="T9" fmla="*/ 219 h 219"/>
                  <a:gd name="T10" fmla="*/ 213 w 297"/>
                  <a:gd name="T11" fmla="*/ 195 h 219"/>
                  <a:gd name="T12" fmla="*/ 149 w 297"/>
                  <a:gd name="T13" fmla="*/ 205 h 219"/>
                  <a:gd name="T14" fmla="*/ 0 w 297"/>
                  <a:gd name="T15" fmla="*/ 102 h 219"/>
                  <a:gd name="T16" fmla="*/ 149 w 297"/>
                  <a:gd name="T17"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219">
                    <a:moveTo>
                      <a:pt x="149" y="0"/>
                    </a:moveTo>
                    <a:cubicBezTo>
                      <a:pt x="231" y="0"/>
                      <a:pt x="297" y="46"/>
                      <a:pt x="297" y="102"/>
                    </a:cubicBezTo>
                    <a:cubicBezTo>
                      <a:pt x="297" y="135"/>
                      <a:pt x="275" y="164"/>
                      <a:pt x="241" y="183"/>
                    </a:cubicBezTo>
                    <a:cubicBezTo>
                      <a:pt x="249" y="198"/>
                      <a:pt x="265" y="211"/>
                      <a:pt x="285" y="219"/>
                    </a:cubicBezTo>
                    <a:cubicBezTo>
                      <a:pt x="285" y="219"/>
                      <a:pt x="284" y="219"/>
                      <a:pt x="284" y="219"/>
                    </a:cubicBezTo>
                    <a:cubicBezTo>
                      <a:pt x="255" y="219"/>
                      <a:pt x="230" y="209"/>
                      <a:pt x="213" y="195"/>
                    </a:cubicBezTo>
                    <a:cubicBezTo>
                      <a:pt x="194" y="201"/>
                      <a:pt x="172" y="205"/>
                      <a:pt x="149" y="205"/>
                    </a:cubicBezTo>
                    <a:cubicBezTo>
                      <a:pt x="66" y="205"/>
                      <a:pt x="0" y="159"/>
                      <a:pt x="0" y="102"/>
                    </a:cubicBezTo>
                    <a:cubicBezTo>
                      <a:pt x="0" y="46"/>
                      <a:pt x="66" y="0"/>
                      <a:pt x="149" y="0"/>
                    </a:cubicBezTo>
                    <a:close/>
                  </a:path>
                </a:pathLst>
              </a:custGeom>
              <a:solidFill>
                <a:srgbClr val="F177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67" name="Freeform 58"/>
              <p:cNvSpPr>
                <a:spLocks noEditPoints="1"/>
              </p:cNvSpPr>
              <p:nvPr/>
            </p:nvSpPr>
            <p:spPr bwMode="auto">
              <a:xfrm>
                <a:off x="6923088" y="1039813"/>
                <a:ext cx="68262" cy="284163"/>
              </a:xfrm>
              <a:custGeom>
                <a:avLst/>
                <a:gdLst>
                  <a:gd name="T0" fmla="*/ 41 w 43"/>
                  <a:gd name="T1" fmla="*/ 179 h 179"/>
                  <a:gd name="T2" fmla="*/ 0 w 43"/>
                  <a:gd name="T3" fmla="*/ 179 h 179"/>
                  <a:gd name="T4" fmla="*/ 0 w 43"/>
                  <a:gd name="T5" fmla="*/ 51 h 179"/>
                  <a:gd name="T6" fmla="*/ 41 w 43"/>
                  <a:gd name="T7" fmla="*/ 51 h 179"/>
                  <a:gd name="T8" fmla="*/ 41 w 43"/>
                  <a:gd name="T9" fmla="*/ 179 h 179"/>
                  <a:gd name="T10" fmla="*/ 41 w 43"/>
                  <a:gd name="T11" fmla="*/ 179 h 179"/>
                  <a:gd name="T12" fmla="*/ 43 w 43"/>
                  <a:gd name="T13" fmla="*/ 31 h 179"/>
                  <a:gd name="T14" fmla="*/ 0 w 43"/>
                  <a:gd name="T15" fmla="*/ 31 h 179"/>
                  <a:gd name="T16" fmla="*/ 0 w 43"/>
                  <a:gd name="T17" fmla="*/ 0 h 179"/>
                  <a:gd name="T18" fmla="*/ 43 w 43"/>
                  <a:gd name="T19" fmla="*/ 0 h 179"/>
                  <a:gd name="T20" fmla="*/ 43 w 43"/>
                  <a:gd name="T21" fmla="*/ 3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179">
                    <a:moveTo>
                      <a:pt x="41" y="179"/>
                    </a:moveTo>
                    <a:lnTo>
                      <a:pt x="0" y="179"/>
                    </a:lnTo>
                    <a:lnTo>
                      <a:pt x="0" y="51"/>
                    </a:lnTo>
                    <a:lnTo>
                      <a:pt x="41" y="51"/>
                    </a:lnTo>
                    <a:lnTo>
                      <a:pt x="41" y="179"/>
                    </a:lnTo>
                    <a:lnTo>
                      <a:pt x="41" y="179"/>
                    </a:lnTo>
                    <a:close/>
                    <a:moveTo>
                      <a:pt x="43" y="31"/>
                    </a:moveTo>
                    <a:lnTo>
                      <a:pt x="0" y="31"/>
                    </a:lnTo>
                    <a:lnTo>
                      <a:pt x="0" y="0"/>
                    </a:lnTo>
                    <a:lnTo>
                      <a:pt x="43" y="0"/>
                    </a:lnTo>
                    <a:lnTo>
                      <a:pt x="43" y="31"/>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grpSp>
        <p:sp>
          <p:nvSpPr>
            <p:cNvPr id="53" name="文本框 52"/>
            <p:cNvSpPr txBox="1"/>
            <p:nvPr/>
          </p:nvSpPr>
          <p:spPr>
            <a:xfrm>
              <a:off x="4166141" y="1671792"/>
              <a:ext cx="989694" cy="373949"/>
            </a:xfrm>
            <a:prstGeom prst="rect">
              <a:avLst/>
            </a:prstGeom>
            <a:noFill/>
          </p:spPr>
          <p:txBody>
            <a:bodyPr wrap="none" rtlCol="0">
              <a:spAutoFit/>
            </a:bodyPr>
            <a:lstStyle/>
            <a:p>
              <a:pPr algn="r">
                <a:lnSpc>
                  <a:spcPct val="120000"/>
                </a:lnSpc>
              </a:pPr>
              <a:r>
                <a:rPr lang="zh-CN" altLang="en-US" sz="2200" b="1" dirty="0">
                  <a:solidFill>
                    <a:srgbClr val="9BBB40"/>
                  </a:solidFill>
                  <a:latin typeface="方正粗倩简体" panose="03000509000000000000" pitchFamily="65" charset="-122"/>
                  <a:ea typeface="方正粗倩简体" panose="03000509000000000000" pitchFamily="65" charset="-122"/>
                </a:rPr>
                <a:t>通信管理</a:t>
              </a:r>
              <a:endParaRPr lang="en-US" altLang="zh-CN" sz="2200" b="1" dirty="0">
                <a:solidFill>
                  <a:srgbClr val="9BBB40"/>
                </a:solidFill>
                <a:latin typeface="方正粗倩简体" panose="03000509000000000000" pitchFamily="65" charset="-122"/>
                <a:ea typeface="方正粗倩简体" panose="03000509000000000000" pitchFamily="65" charset="-122"/>
              </a:endParaRPr>
            </a:p>
          </p:txBody>
        </p:sp>
      </p:grpSp>
      <p:grpSp>
        <p:nvGrpSpPr>
          <p:cNvPr id="24" name="组合 23"/>
          <p:cNvGrpSpPr/>
          <p:nvPr/>
        </p:nvGrpSpPr>
        <p:grpSpPr>
          <a:xfrm>
            <a:off x="5644882" y="5088262"/>
            <a:ext cx="1425040" cy="1445921"/>
            <a:chOff x="6982533" y="951530"/>
            <a:chExt cx="1068780" cy="1084441"/>
          </a:xfrm>
        </p:grpSpPr>
        <p:grpSp>
          <p:nvGrpSpPr>
            <p:cNvPr id="45" name="组合 44"/>
            <p:cNvGrpSpPr/>
            <p:nvPr/>
          </p:nvGrpSpPr>
          <p:grpSpPr>
            <a:xfrm>
              <a:off x="6982533" y="951530"/>
              <a:ext cx="799326" cy="669633"/>
              <a:chOff x="10593388" y="692150"/>
              <a:chExt cx="1119187" cy="936625"/>
            </a:xfrm>
          </p:grpSpPr>
          <p:sp>
            <p:nvSpPr>
              <p:cNvPr id="105" name="Freeform 12"/>
              <p:cNvSpPr>
                <a:spLocks noEditPoints="1"/>
              </p:cNvSpPr>
              <p:nvPr/>
            </p:nvSpPr>
            <p:spPr bwMode="auto">
              <a:xfrm>
                <a:off x="10593388" y="827088"/>
                <a:ext cx="679450" cy="679450"/>
              </a:xfrm>
              <a:custGeom>
                <a:avLst/>
                <a:gdLst>
                  <a:gd name="T0" fmla="*/ 145 w 290"/>
                  <a:gd name="T1" fmla="*/ 290 h 290"/>
                  <a:gd name="T2" fmla="*/ 168 w 290"/>
                  <a:gd name="T3" fmla="*/ 290 h 290"/>
                  <a:gd name="T4" fmla="*/ 168 w 290"/>
                  <a:gd name="T5" fmla="*/ 268 h 290"/>
                  <a:gd name="T6" fmla="*/ 216 w 290"/>
                  <a:gd name="T7" fmla="*/ 249 h 290"/>
                  <a:gd name="T8" fmla="*/ 231 w 290"/>
                  <a:gd name="T9" fmla="*/ 264 h 290"/>
                  <a:gd name="T10" fmla="*/ 264 w 290"/>
                  <a:gd name="T11" fmla="*/ 232 h 290"/>
                  <a:gd name="T12" fmla="*/ 248 w 290"/>
                  <a:gd name="T13" fmla="*/ 216 h 290"/>
                  <a:gd name="T14" fmla="*/ 268 w 290"/>
                  <a:gd name="T15" fmla="*/ 168 h 290"/>
                  <a:gd name="T16" fmla="*/ 290 w 290"/>
                  <a:gd name="T17" fmla="*/ 168 h 290"/>
                  <a:gd name="T18" fmla="*/ 290 w 290"/>
                  <a:gd name="T19" fmla="*/ 122 h 290"/>
                  <a:gd name="T20" fmla="*/ 268 w 290"/>
                  <a:gd name="T21" fmla="*/ 122 h 290"/>
                  <a:gd name="T22" fmla="*/ 248 w 290"/>
                  <a:gd name="T23" fmla="*/ 74 h 290"/>
                  <a:gd name="T24" fmla="*/ 264 w 290"/>
                  <a:gd name="T25" fmla="*/ 59 h 290"/>
                  <a:gd name="T26" fmla="*/ 231 w 290"/>
                  <a:gd name="T27" fmla="*/ 27 h 290"/>
                  <a:gd name="T28" fmla="*/ 216 w 290"/>
                  <a:gd name="T29" fmla="*/ 42 h 290"/>
                  <a:gd name="T30" fmla="*/ 168 w 290"/>
                  <a:gd name="T31" fmla="*/ 22 h 290"/>
                  <a:gd name="T32" fmla="*/ 168 w 290"/>
                  <a:gd name="T33" fmla="*/ 0 h 290"/>
                  <a:gd name="T34" fmla="*/ 145 w 290"/>
                  <a:gd name="T35" fmla="*/ 0 h 290"/>
                  <a:gd name="T36" fmla="*/ 145 w 290"/>
                  <a:gd name="T37" fmla="*/ 53 h 290"/>
                  <a:gd name="T38" fmla="*/ 237 w 290"/>
                  <a:gd name="T39" fmla="*/ 145 h 290"/>
                  <a:gd name="T40" fmla="*/ 145 w 290"/>
                  <a:gd name="T41" fmla="*/ 238 h 290"/>
                  <a:gd name="T42" fmla="*/ 145 w 290"/>
                  <a:gd name="T43" fmla="*/ 290 h 290"/>
                  <a:gd name="T44" fmla="*/ 42 w 290"/>
                  <a:gd name="T45" fmla="*/ 216 h 290"/>
                  <a:gd name="T46" fmla="*/ 26 w 290"/>
                  <a:gd name="T47" fmla="*/ 232 h 290"/>
                  <a:gd name="T48" fmla="*/ 59 w 290"/>
                  <a:gd name="T49" fmla="*/ 264 h 290"/>
                  <a:gd name="T50" fmla="*/ 74 w 290"/>
                  <a:gd name="T51" fmla="*/ 249 h 290"/>
                  <a:gd name="T52" fmla="*/ 122 w 290"/>
                  <a:gd name="T53" fmla="*/ 268 h 290"/>
                  <a:gd name="T54" fmla="*/ 122 w 290"/>
                  <a:gd name="T55" fmla="*/ 290 h 290"/>
                  <a:gd name="T56" fmla="*/ 145 w 290"/>
                  <a:gd name="T57" fmla="*/ 290 h 290"/>
                  <a:gd name="T58" fmla="*/ 145 w 290"/>
                  <a:gd name="T59" fmla="*/ 238 h 290"/>
                  <a:gd name="T60" fmla="*/ 145 w 290"/>
                  <a:gd name="T61" fmla="*/ 238 h 290"/>
                  <a:gd name="T62" fmla="*/ 52 w 290"/>
                  <a:gd name="T63" fmla="*/ 145 h 290"/>
                  <a:gd name="T64" fmla="*/ 145 w 290"/>
                  <a:gd name="T65" fmla="*/ 53 h 290"/>
                  <a:gd name="T66" fmla="*/ 145 w 290"/>
                  <a:gd name="T67" fmla="*/ 53 h 290"/>
                  <a:gd name="T68" fmla="*/ 145 w 290"/>
                  <a:gd name="T69" fmla="*/ 53 h 290"/>
                  <a:gd name="T70" fmla="*/ 145 w 290"/>
                  <a:gd name="T71" fmla="*/ 0 h 290"/>
                  <a:gd name="T72" fmla="*/ 122 w 290"/>
                  <a:gd name="T73" fmla="*/ 0 h 290"/>
                  <a:gd name="T74" fmla="*/ 122 w 290"/>
                  <a:gd name="T75" fmla="*/ 22 h 290"/>
                  <a:gd name="T76" fmla="*/ 74 w 290"/>
                  <a:gd name="T77" fmla="*/ 42 h 290"/>
                  <a:gd name="T78" fmla="*/ 59 w 290"/>
                  <a:gd name="T79" fmla="*/ 27 h 290"/>
                  <a:gd name="T80" fmla="*/ 26 w 290"/>
                  <a:gd name="T81" fmla="*/ 59 h 290"/>
                  <a:gd name="T82" fmla="*/ 42 w 290"/>
                  <a:gd name="T83" fmla="*/ 74 h 290"/>
                  <a:gd name="T84" fmla="*/ 22 w 290"/>
                  <a:gd name="T85" fmla="*/ 122 h 290"/>
                  <a:gd name="T86" fmla="*/ 0 w 290"/>
                  <a:gd name="T87" fmla="*/ 122 h 290"/>
                  <a:gd name="T88" fmla="*/ 0 w 290"/>
                  <a:gd name="T89" fmla="*/ 168 h 290"/>
                  <a:gd name="T90" fmla="*/ 22 w 290"/>
                  <a:gd name="T91" fmla="*/ 168 h 290"/>
                  <a:gd name="T92" fmla="*/ 42 w 290"/>
                  <a:gd name="T93" fmla="*/ 21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0" h="290">
                    <a:moveTo>
                      <a:pt x="145" y="290"/>
                    </a:moveTo>
                    <a:cubicBezTo>
                      <a:pt x="168" y="290"/>
                      <a:pt x="168" y="290"/>
                      <a:pt x="168" y="290"/>
                    </a:cubicBezTo>
                    <a:cubicBezTo>
                      <a:pt x="168" y="268"/>
                      <a:pt x="168" y="268"/>
                      <a:pt x="168" y="268"/>
                    </a:cubicBezTo>
                    <a:cubicBezTo>
                      <a:pt x="185" y="265"/>
                      <a:pt x="202" y="258"/>
                      <a:pt x="216" y="249"/>
                    </a:cubicBezTo>
                    <a:cubicBezTo>
                      <a:pt x="231" y="264"/>
                      <a:pt x="231" y="264"/>
                      <a:pt x="231" y="264"/>
                    </a:cubicBezTo>
                    <a:cubicBezTo>
                      <a:pt x="264" y="232"/>
                      <a:pt x="264" y="232"/>
                      <a:pt x="264" y="232"/>
                    </a:cubicBezTo>
                    <a:cubicBezTo>
                      <a:pt x="248" y="216"/>
                      <a:pt x="248" y="216"/>
                      <a:pt x="248" y="216"/>
                    </a:cubicBezTo>
                    <a:cubicBezTo>
                      <a:pt x="258" y="202"/>
                      <a:pt x="265" y="186"/>
                      <a:pt x="268" y="168"/>
                    </a:cubicBezTo>
                    <a:cubicBezTo>
                      <a:pt x="290" y="168"/>
                      <a:pt x="290" y="168"/>
                      <a:pt x="290" y="168"/>
                    </a:cubicBezTo>
                    <a:cubicBezTo>
                      <a:pt x="290" y="122"/>
                      <a:pt x="290" y="122"/>
                      <a:pt x="290" y="122"/>
                    </a:cubicBezTo>
                    <a:cubicBezTo>
                      <a:pt x="268" y="122"/>
                      <a:pt x="268" y="122"/>
                      <a:pt x="268" y="122"/>
                    </a:cubicBezTo>
                    <a:cubicBezTo>
                      <a:pt x="265" y="105"/>
                      <a:pt x="258" y="89"/>
                      <a:pt x="248" y="74"/>
                    </a:cubicBezTo>
                    <a:cubicBezTo>
                      <a:pt x="264" y="59"/>
                      <a:pt x="264" y="59"/>
                      <a:pt x="264" y="59"/>
                    </a:cubicBezTo>
                    <a:cubicBezTo>
                      <a:pt x="231" y="27"/>
                      <a:pt x="231" y="27"/>
                      <a:pt x="231" y="27"/>
                    </a:cubicBezTo>
                    <a:cubicBezTo>
                      <a:pt x="216" y="42"/>
                      <a:pt x="216" y="42"/>
                      <a:pt x="216" y="42"/>
                    </a:cubicBezTo>
                    <a:cubicBezTo>
                      <a:pt x="202" y="32"/>
                      <a:pt x="185" y="25"/>
                      <a:pt x="168" y="22"/>
                    </a:cubicBezTo>
                    <a:cubicBezTo>
                      <a:pt x="168" y="0"/>
                      <a:pt x="168" y="0"/>
                      <a:pt x="168" y="0"/>
                    </a:cubicBezTo>
                    <a:cubicBezTo>
                      <a:pt x="145" y="0"/>
                      <a:pt x="145" y="0"/>
                      <a:pt x="145" y="0"/>
                    </a:cubicBezTo>
                    <a:cubicBezTo>
                      <a:pt x="145" y="53"/>
                      <a:pt x="145" y="53"/>
                      <a:pt x="145" y="53"/>
                    </a:cubicBezTo>
                    <a:cubicBezTo>
                      <a:pt x="196" y="53"/>
                      <a:pt x="237" y="94"/>
                      <a:pt x="237" y="145"/>
                    </a:cubicBezTo>
                    <a:cubicBezTo>
                      <a:pt x="237" y="196"/>
                      <a:pt x="196" y="238"/>
                      <a:pt x="145" y="238"/>
                    </a:cubicBezTo>
                    <a:lnTo>
                      <a:pt x="145" y="290"/>
                    </a:lnTo>
                    <a:close/>
                    <a:moveTo>
                      <a:pt x="42" y="216"/>
                    </a:moveTo>
                    <a:cubicBezTo>
                      <a:pt x="26" y="232"/>
                      <a:pt x="26" y="232"/>
                      <a:pt x="26" y="232"/>
                    </a:cubicBezTo>
                    <a:cubicBezTo>
                      <a:pt x="59" y="264"/>
                      <a:pt x="59" y="264"/>
                      <a:pt x="59" y="264"/>
                    </a:cubicBezTo>
                    <a:cubicBezTo>
                      <a:pt x="74" y="249"/>
                      <a:pt x="74" y="249"/>
                      <a:pt x="74" y="249"/>
                    </a:cubicBezTo>
                    <a:cubicBezTo>
                      <a:pt x="88" y="258"/>
                      <a:pt x="105" y="265"/>
                      <a:pt x="122" y="268"/>
                    </a:cubicBezTo>
                    <a:cubicBezTo>
                      <a:pt x="122" y="290"/>
                      <a:pt x="122" y="290"/>
                      <a:pt x="122" y="290"/>
                    </a:cubicBezTo>
                    <a:cubicBezTo>
                      <a:pt x="145" y="290"/>
                      <a:pt x="145" y="290"/>
                      <a:pt x="145" y="290"/>
                    </a:cubicBezTo>
                    <a:cubicBezTo>
                      <a:pt x="145" y="238"/>
                      <a:pt x="145" y="238"/>
                      <a:pt x="145" y="238"/>
                    </a:cubicBezTo>
                    <a:cubicBezTo>
                      <a:pt x="145" y="238"/>
                      <a:pt x="145" y="238"/>
                      <a:pt x="145" y="238"/>
                    </a:cubicBezTo>
                    <a:cubicBezTo>
                      <a:pt x="94" y="238"/>
                      <a:pt x="52" y="196"/>
                      <a:pt x="52" y="145"/>
                    </a:cubicBezTo>
                    <a:cubicBezTo>
                      <a:pt x="52" y="94"/>
                      <a:pt x="94" y="53"/>
                      <a:pt x="145" y="53"/>
                    </a:cubicBezTo>
                    <a:cubicBezTo>
                      <a:pt x="145" y="53"/>
                      <a:pt x="145" y="53"/>
                      <a:pt x="145" y="53"/>
                    </a:cubicBezTo>
                    <a:cubicBezTo>
                      <a:pt x="145" y="53"/>
                      <a:pt x="145" y="53"/>
                      <a:pt x="145" y="53"/>
                    </a:cubicBezTo>
                    <a:cubicBezTo>
                      <a:pt x="145" y="0"/>
                      <a:pt x="145" y="0"/>
                      <a:pt x="145" y="0"/>
                    </a:cubicBezTo>
                    <a:cubicBezTo>
                      <a:pt x="122" y="0"/>
                      <a:pt x="122" y="0"/>
                      <a:pt x="122" y="0"/>
                    </a:cubicBezTo>
                    <a:cubicBezTo>
                      <a:pt x="122" y="22"/>
                      <a:pt x="122" y="22"/>
                      <a:pt x="122" y="22"/>
                    </a:cubicBezTo>
                    <a:cubicBezTo>
                      <a:pt x="105" y="25"/>
                      <a:pt x="88" y="32"/>
                      <a:pt x="74" y="42"/>
                    </a:cubicBezTo>
                    <a:cubicBezTo>
                      <a:pt x="59" y="27"/>
                      <a:pt x="59" y="27"/>
                      <a:pt x="59" y="27"/>
                    </a:cubicBezTo>
                    <a:cubicBezTo>
                      <a:pt x="26" y="59"/>
                      <a:pt x="26" y="59"/>
                      <a:pt x="26" y="59"/>
                    </a:cubicBezTo>
                    <a:cubicBezTo>
                      <a:pt x="42" y="74"/>
                      <a:pt x="42" y="74"/>
                      <a:pt x="42" y="74"/>
                    </a:cubicBezTo>
                    <a:cubicBezTo>
                      <a:pt x="32" y="89"/>
                      <a:pt x="25" y="105"/>
                      <a:pt x="22" y="122"/>
                    </a:cubicBezTo>
                    <a:cubicBezTo>
                      <a:pt x="0" y="122"/>
                      <a:pt x="0" y="122"/>
                      <a:pt x="0" y="122"/>
                    </a:cubicBezTo>
                    <a:cubicBezTo>
                      <a:pt x="0" y="168"/>
                      <a:pt x="0" y="168"/>
                      <a:pt x="0" y="168"/>
                    </a:cubicBezTo>
                    <a:cubicBezTo>
                      <a:pt x="22" y="168"/>
                      <a:pt x="22" y="168"/>
                      <a:pt x="22" y="168"/>
                    </a:cubicBezTo>
                    <a:cubicBezTo>
                      <a:pt x="25" y="186"/>
                      <a:pt x="32" y="202"/>
                      <a:pt x="42" y="216"/>
                    </a:cubicBezTo>
                    <a:close/>
                  </a:path>
                </a:pathLst>
              </a:custGeom>
              <a:solidFill>
                <a:srgbClr val="5ABB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106" name="Freeform 13"/>
              <p:cNvSpPr>
                <a:spLocks noEditPoints="1"/>
              </p:cNvSpPr>
              <p:nvPr/>
            </p:nvSpPr>
            <p:spPr bwMode="auto">
              <a:xfrm>
                <a:off x="11268075" y="1190625"/>
                <a:ext cx="438150" cy="438150"/>
              </a:xfrm>
              <a:custGeom>
                <a:avLst/>
                <a:gdLst>
                  <a:gd name="T0" fmla="*/ 93 w 187"/>
                  <a:gd name="T1" fmla="*/ 15 h 187"/>
                  <a:gd name="T2" fmla="*/ 118 w 187"/>
                  <a:gd name="T3" fmla="*/ 19 h 187"/>
                  <a:gd name="T4" fmla="*/ 123 w 187"/>
                  <a:gd name="T5" fmla="*/ 5 h 187"/>
                  <a:gd name="T6" fmla="*/ 155 w 187"/>
                  <a:gd name="T7" fmla="*/ 23 h 187"/>
                  <a:gd name="T8" fmla="*/ 145 w 187"/>
                  <a:gd name="T9" fmla="*/ 34 h 187"/>
                  <a:gd name="T10" fmla="*/ 164 w 187"/>
                  <a:gd name="T11" fmla="*/ 58 h 187"/>
                  <a:gd name="T12" fmla="*/ 177 w 187"/>
                  <a:gd name="T13" fmla="*/ 52 h 187"/>
                  <a:gd name="T14" fmla="*/ 187 w 187"/>
                  <a:gd name="T15" fmla="*/ 87 h 187"/>
                  <a:gd name="T16" fmla="*/ 172 w 187"/>
                  <a:gd name="T17" fmla="*/ 88 h 187"/>
                  <a:gd name="T18" fmla="*/ 168 w 187"/>
                  <a:gd name="T19" fmla="*/ 119 h 187"/>
                  <a:gd name="T20" fmla="*/ 182 w 187"/>
                  <a:gd name="T21" fmla="*/ 123 h 187"/>
                  <a:gd name="T22" fmla="*/ 164 w 187"/>
                  <a:gd name="T23" fmla="*/ 155 h 187"/>
                  <a:gd name="T24" fmla="*/ 153 w 187"/>
                  <a:gd name="T25" fmla="*/ 145 h 187"/>
                  <a:gd name="T26" fmla="*/ 129 w 187"/>
                  <a:gd name="T27" fmla="*/ 164 h 187"/>
                  <a:gd name="T28" fmla="*/ 135 w 187"/>
                  <a:gd name="T29" fmla="*/ 178 h 187"/>
                  <a:gd name="T30" fmla="*/ 100 w 187"/>
                  <a:gd name="T31" fmla="*/ 187 h 187"/>
                  <a:gd name="T32" fmla="*/ 99 w 187"/>
                  <a:gd name="T33" fmla="*/ 172 h 187"/>
                  <a:gd name="T34" fmla="*/ 93 w 187"/>
                  <a:gd name="T35" fmla="*/ 172 h 187"/>
                  <a:gd name="T36" fmla="*/ 93 w 187"/>
                  <a:gd name="T37" fmla="*/ 132 h 187"/>
                  <a:gd name="T38" fmla="*/ 130 w 187"/>
                  <a:gd name="T39" fmla="*/ 106 h 187"/>
                  <a:gd name="T40" fmla="*/ 105 w 187"/>
                  <a:gd name="T41" fmla="*/ 57 h 187"/>
                  <a:gd name="T42" fmla="*/ 93 w 187"/>
                  <a:gd name="T43" fmla="*/ 55 h 187"/>
                  <a:gd name="T44" fmla="*/ 93 w 187"/>
                  <a:gd name="T45" fmla="*/ 15 h 187"/>
                  <a:gd name="T46" fmla="*/ 23 w 187"/>
                  <a:gd name="T47" fmla="*/ 129 h 187"/>
                  <a:gd name="T48" fmla="*/ 9 w 187"/>
                  <a:gd name="T49" fmla="*/ 135 h 187"/>
                  <a:gd name="T50" fmla="*/ 0 w 187"/>
                  <a:gd name="T51" fmla="*/ 100 h 187"/>
                  <a:gd name="T52" fmla="*/ 15 w 187"/>
                  <a:gd name="T53" fmla="*/ 99 h 187"/>
                  <a:gd name="T54" fmla="*/ 19 w 187"/>
                  <a:gd name="T55" fmla="*/ 69 h 187"/>
                  <a:gd name="T56" fmla="*/ 4 w 187"/>
                  <a:gd name="T57" fmla="*/ 64 h 187"/>
                  <a:gd name="T58" fmla="*/ 23 w 187"/>
                  <a:gd name="T59" fmla="*/ 32 h 187"/>
                  <a:gd name="T60" fmla="*/ 34 w 187"/>
                  <a:gd name="T61" fmla="*/ 42 h 187"/>
                  <a:gd name="T62" fmla="*/ 58 w 187"/>
                  <a:gd name="T63" fmla="*/ 23 h 187"/>
                  <a:gd name="T64" fmla="*/ 51 w 187"/>
                  <a:gd name="T65" fmla="*/ 10 h 187"/>
                  <a:gd name="T66" fmla="*/ 87 w 187"/>
                  <a:gd name="T67" fmla="*/ 0 h 187"/>
                  <a:gd name="T68" fmla="*/ 88 w 187"/>
                  <a:gd name="T69" fmla="*/ 15 h 187"/>
                  <a:gd name="T70" fmla="*/ 93 w 187"/>
                  <a:gd name="T71" fmla="*/ 15 h 187"/>
                  <a:gd name="T72" fmla="*/ 93 w 187"/>
                  <a:gd name="T73" fmla="*/ 55 h 187"/>
                  <a:gd name="T74" fmla="*/ 57 w 187"/>
                  <a:gd name="T75" fmla="*/ 81 h 187"/>
                  <a:gd name="T76" fmla="*/ 81 w 187"/>
                  <a:gd name="T77" fmla="*/ 130 h 187"/>
                  <a:gd name="T78" fmla="*/ 93 w 187"/>
                  <a:gd name="T79" fmla="*/ 132 h 187"/>
                  <a:gd name="T80" fmla="*/ 93 w 187"/>
                  <a:gd name="T81" fmla="*/ 172 h 187"/>
                  <a:gd name="T82" fmla="*/ 68 w 187"/>
                  <a:gd name="T83" fmla="*/ 168 h 187"/>
                  <a:gd name="T84" fmla="*/ 64 w 187"/>
                  <a:gd name="T85" fmla="*/ 183 h 187"/>
                  <a:gd name="T86" fmla="*/ 32 w 187"/>
                  <a:gd name="T87" fmla="*/ 164 h 187"/>
                  <a:gd name="T88" fmla="*/ 42 w 187"/>
                  <a:gd name="T89" fmla="*/ 153 h 187"/>
                  <a:gd name="T90" fmla="*/ 23 w 187"/>
                  <a:gd name="T91" fmla="*/ 12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7">
                    <a:moveTo>
                      <a:pt x="93" y="15"/>
                    </a:moveTo>
                    <a:cubicBezTo>
                      <a:pt x="102" y="15"/>
                      <a:pt x="110" y="16"/>
                      <a:pt x="118" y="19"/>
                    </a:cubicBezTo>
                    <a:cubicBezTo>
                      <a:pt x="123" y="5"/>
                      <a:pt x="123" y="5"/>
                      <a:pt x="123" y="5"/>
                    </a:cubicBezTo>
                    <a:cubicBezTo>
                      <a:pt x="135" y="9"/>
                      <a:pt x="146" y="15"/>
                      <a:pt x="155" y="23"/>
                    </a:cubicBezTo>
                    <a:cubicBezTo>
                      <a:pt x="145" y="34"/>
                      <a:pt x="145" y="34"/>
                      <a:pt x="145" y="34"/>
                    </a:cubicBezTo>
                    <a:cubicBezTo>
                      <a:pt x="153" y="41"/>
                      <a:pt x="159" y="49"/>
                      <a:pt x="164" y="58"/>
                    </a:cubicBezTo>
                    <a:cubicBezTo>
                      <a:pt x="177" y="52"/>
                      <a:pt x="177" y="52"/>
                      <a:pt x="177" y="52"/>
                    </a:cubicBezTo>
                    <a:cubicBezTo>
                      <a:pt x="183" y="63"/>
                      <a:pt x="186" y="75"/>
                      <a:pt x="187" y="87"/>
                    </a:cubicBezTo>
                    <a:cubicBezTo>
                      <a:pt x="172" y="88"/>
                      <a:pt x="172" y="88"/>
                      <a:pt x="172" y="88"/>
                    </a:cubicBezTo>
                    <a:cubicBezTo>
                      <a:pt x="173" y="98"/>
                      <a:pt x="172" y="108"/>
                      <a:pt x="168" y="119"/>
                    </a:cubicBezTo>
                    <a:cubicBezTo>
                      <a:pt x="182" y="123"/>
                      <a:pt x="182" y="123"/>
                      <a:pt x="182" y="123"/>
                    </a:cubicBezTo>
                    <a:cubicBezTo>
                      <a:pt x="178" y="135"/>
                      <a:pt x="172" y="146"/>
                      <a:pt x="164" y="155"/>
                    </a:cubicBezTo>
                    <a:cubicBezTo>
                      <a:pt x="153" y="145"/>
                      <a:pt x="153" y="145"/>
                      <a:pt x="153" y="145"/>
                    </a:cubicBezTo>
                    <a:cubicBezTo>
                      <a:pt x="146" y="153"/>
                      <a:pt x="138" y="160"/>
                      <a:pt x="129" y="164"/>
                    </a:cubicBezTo>
                    <a:cubicBezTo>
                      <a:pt x="135" y="178"/>
                      <a:pt x="135" y="178"/>
                      <a:pt x="135" y="178"/>
                    </a:cubicBezTo>
                    <a:cubicBezTo>
                      <a:pt x="124" y="183"/>
                      <a:pt x="112" y="186"/>
                      <a:pt x="100" y="187"/>
                    </a:cubicBezTo>
                    <a:cubicBezTo>
                      <a:pt x="99" y="172"/>
                      <a:pt x="99" y="172"/>
                      <a:pt x="99" y="172"/>
                    </a:cubicBezTo>
                    <a:cubicBezTo>
                      <a:pt x="97" y="172"/>
                      <a:pt x="95" y="172"/>
                      <a:pt x="93" y="172"/>
                    </a:cubicBezTo>
                    <a:cubicBezTo>
                      <a:pt x="93" y="132"/>
                      <a:pt x="93" y="132"/>
                      <a:pt x="93" y="132"/>
                    </a:cubicBezTo>
                    <a:cubicBezTo>
                      <a:pt x="109" y="132"/>
                      <a:pt x="124" y="122"/>
                      <a:pt x="130" y="106"/>
                    </a:cubicBezTo>
                    <a:cubicBezTo>
                      <a:pt x="136" y="86"/>
                      <a:pt x="126" y="64"/>
                      <a:pt x="105" y="57"/>
                    </a:cubicBezTo>
                    <a:cubicBezTo>
                      <a:pt x="101" y="56"/>
                      <a:pt x="97" y="55"/>
                      <a:pt x="93" y="55"/>
                    </a:cubicBezTo>
                    <a:lnTo>
                      <a:pt x="93" y="15"/>
                    </a:lnTo>
                    <a:close/>
                    <a:moveTo>
                      <a:pt x="23" y="129"/>
                    </a:moveTo>
                    <a:cubicBezTo>
                      <a:pt x="9" y="135"/>
                      <a:pt x="9" y="135"/>
                      <a:pt x="9" y="135"/>
                    </a:cubicBezTo>
                    <a:cubicBezTo>
                      <a:pt x="4" y="125"/>
                      <a:pt x="1" y="113"/>
                      <a:pt x="0" y="100"/>
                    </a:cubicBezTo>
                    <a:cubicBezTo>
                      <a:pt x="15" y="99"/>
                      <a:pt x="15" y="99"/>
                      <a:pt x="15" y="99"/>
                    </a:cubicBezTo>
                    <a:cubicBezTo>
                      <a:pt x="14" y="89"/>
                      <a:pt x="15" y="79"/>
                      <a:pt x="19" y="69"/>
                    </a:cubicBezTo>
                    <a:cubicBezTo>
                      <a:pt x="4" y="64"/>
                      <a:pt x="4" y="64"/>
                      <a:pt x="4" y="64"/>
                    </a:cubicBezTo>
                    <a:cubicBezTo>
                      <a:pt x="8" y="52"/>
                      <a:pt x="15" y="41"/>
                      <a:pt x="23" y="32"/>
                    </a:cubicBezTo>
                    <a:cubicBezTo>
                      <a:pt x="34" y="42"/>
                      <a:pt x="34" y="42"/>
                      <a:pt x="34" y="42"/>
                    </a:cubicBezTo>
                    <a:cubicBezTo>
                      <a:pt x="41" y="34"/>
                      <a:pt x="49" y="28"/>
                      <a:pt x="58" y="23"/>
                    </a:cubicBezTo>
                    <a:cubicBezTo>
                      <a:pt x="51" y="10"/>
                      <a:pt x="51" y="10"/>
                      <a:pt x="51" y="10"/>
                    </a:cubicBezTo>
                    <a:cubicBezTo>
                      <a:pt x="62" y="4"/>
                      <a:pt x="74" y="1"/>
                      <a:pt x="87" y="0"/>
                    </a:cubicBezTo>
                    <a:cubicBezTo>
                      <a:pt x="88" y="15"/>
                      <a:pt x="88" y="15"/>
                      <a:pt x="88" y="15"/>
                    </a:cubicBezTo>
                    <a:cubicBezTo>
                      <a:pt x="90" y="15"/>
                      <a:pt x="92" y="15"/>
                      <a:pt x="93" y="15"/>
                    </a:cubicBezTo>
                    <a:cubicBezTo>
                      <a:pt x="93" y="55"/>
                      <a:pt x="93" y="55"/>
                      <a:pt x="93" y="55"/>
                    </a:cubicBezTo>
                    <a:cubicBezTo>
                      <a:pt x="77" y="55"/>
                      <a:pt x="62" y="65"/>
                      <a:pt x="57" y="81"/>
                    </a:cubicBezTo>
                    <a:cubicBezTo>
                      <a:pt x="50" y="101"/>
                      <a:pt x="61" y="123"/>
                      <a:pt x="81" y="130"/>
                    </a:cubicBezTo>
                    <a:cubicBezTo>
                      <a:pt x="85" y="131"/>
                      <a:pt x="89" y="132"/>
                      <a:pt x="93" y="132"/>
                    </a:cubicBezTo>
                    <a:cubicBezTo>
                      <a:pt x="93" y="172"/>
                      <a:pt x="93" y="172"/>
                      <a:pt x="93" y="172"/>
                    </a:cubicBezTo>
                    <a:cubicBezTo>
                      <a:pt x="85" y="172"/>
                      <a:pt x="77" y="171"/>
                      <a:pt x="68" y="168"/>
                    </a:cubicBezTo>
                    <a:cubicBezTo>
                      <a:pt x="64" y="183"/>
                      <a:pt x="64" y="183"/>
                      <a:pt x="64" y="183"/>
                    </a:cubicBezTo>
                    <a:cubicBezTo>
                      <a:pt x="52" y="179"/>
                      <a:pt x="41" y="172"/>
                      <a:pt x="32" y="164"/>
                    </a:cubicBezTo>
                    <a:cubicBezTo>
                      <a:pt x="42" y="153"/>
                      <a:pt x="42" y="153"/>
                      <a:pt x="42" y="153"/>
                    </a:cubicBezTo>
                    <a:cubicBezTo>
                      <a:pt x="34" y="146"/>
                      <a:pt x="27" y="138"/>
                      <a:pt x="23" y="129"/>
                    </a:cubicBezTo>
                    <a:close/>
                  </a:path>
                </a:pathLst>
              </a:custGeom>
              <a:solidFill>
                <a:srgbClr val="5ABB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107" name="Freeform 14"/>
              <p:cNvSpPr>
                <a:spLocks noEditPoints="1"/>
              </p:cNvSpPr>
              <p:nvPr/>
            </p:nvSpPr>
            <p:spPr bwMode="auto">
              <a:xfrm>
                <a:off x="11256963" y="692150"/>
                <a:ext cx="455612" cy="454025"/>
              </a:xfrm>
              <a:custGeom>
                <a:avLst/>
                <a:gdLst>
                  <a:gd name="T0" fmla="*/ 104 w 195"/>
                  <a:gd name="T1" fmla="*/ 29 h 194"/>
                  <a:gd name="T2" fmla="*/ 107 w 195"/>
                  <a:gd name="T3" fmla="*/ 0 h 194"/>
                  <a:gd name="T4" fmla="*/ 148 w 195"/>
                  <a:gd name="T5" fmla="*/ 13 h 194"/>
                  <a:gd name="T6" fmla="*/ 133 w 195"/>
                  <a:gd name="T7" fmla="*/ 38 h 194"/>
                  <a:gd name="T8" fmla="*/ 155 w 195"/>
                  <a:gd name="T9" fmla="*/ 59 h 194"/>
                  <a:gd name="T10" fmla="*/ 180 w 195"/>
                  <a:gd name="T11" fmla="*/ 43 h 194"/>
                  <a:gd name="T12" fmla="*/ 190 w 195"/>
                  <a:gd name="T13" fmla="*/ 62 h 194"/>
                  <a:gd name="T14" fmla="*/ 195 w 195"/>
                  <a:gd name="T15" fmla="*/ 83 h 194"/>
                  <a:gd name="T16" fmla="*/ 166 w 195"/>
                  <a:gd name="T17" fmla="*/ 87 h 194"/>
                  <a:gd name="T18" fmla="*/ 164 w 195"/>
                  <a:gd name="T19" fmla="*/ 118 h 194"/>
                  <a:gd name="T20" fmla="*/ 192 w 195"/>
                  <a:gd name="T21" fmla="*/ 127 h 194"/>
                  <a:gd name="T22" fmla="*/ 169 w 195"/>
                  <a:gd name="T23" fmla="*/ 164 h 194"/>
                  <a:gd name="T24" fmla="*/ 148 w 195"/>
                  <a:gd name="T25" fmla="*/ 144 h 194"/>
                  <a:gd name="T26" fmla="*/ 123 w 195"/>
                  <a:gd name="T27" fmla="*/ 161 h 194"/>
                  <a:gd name="T28" fmla="*/ 123 w 195"/>
                  <a:gd name="T29" fmla="*/ 161 h 194"/>
                  <a:gd name="T30" fmla="*/ 133 w 195"/>
                  <a:gd name="T31" fmla="*/ 188 h 194"/>
                  <a:gd name="T32" fmla="*/ 99 w 195"/>
                  <a:gd name="T33" fmla="*/ 194 h 194"/>
                  <a:gd name="T34" fmla="*/ 99 w 195"/>
                  <a:gd name="T35" fmla="*/ 154 h 194"/>
                  <a:gd name="T36" fmla="*/ 119 w 195"/>
                  <a:gd name="T37" fmla="*/ 150 h 194"/>
                  <a:gd name="T38" fmla="*/ 152 w 195"/>
                  <a:gd name="T39" fmla="*/ 77 h 194"/>
                  <a:gd name="T40" fmla="*/ 99 w 195"/>
                  <a:gd name="T41" fmla="*/ 40 h 194"/>
                  <a:gd name="T42" fmla="*/ 99 w 195"/>
                  <a:gd name="T43" fmla="*/ 28 h 194"/>
                  <a:gd name="T44" fmla="*/ 104 w 195"/>
                  <a:gd name="T45" fmla="*/ 29 h 194"/>
                  <a:gd name="T46" fmla="*/ 99 w 195"/>
                  <a:gd name="T47" fmla="*/ 194 h 194"/>
                  <a:gd name="T48" fmla="*/ 90 w 195"/>
                  <a:gd name="T49" fmla="*/ 194 h 194"/>
                  <a:gd name="T50" fmla="*/ 93 w 195"/>
                  <a:gd name="T51" fmla="*/ 165 h 194"/>
                  <a:gd name="T52" fmla="*/ 64 w 195"/>
                  <a:gd name="T53" fmla="*/ 156 h 194"/>
                  <a:gd name="T54" fmla="*/ 49 w 195"/>
                  <a:gd name="T55" fmla="*/ 181 h 194"/>
                  <a:gd name="T56" fmla="*/ 17 w 195"/>
                  <a:gd name="T57" fmla="*/ 151 h 194"/>
                  <a:gd name="T58" fmla="*/ 42 w 195"/>
                  <a:gd name="T59" fmla="*/ 135 h 194"/>
                  <a:gd name="T60" fmla="*/ 35 w 195"/>
                  <a:gd name="T61" fmla="*/ 121 h 194"/>
                  <a:gd name="T62" fmla="*/ 31 w 195"/>
                  <a:gd name="T63" fmla="*/ 106 h 194"/>
                  <a:gd name="T64" fmla="*/ 2 w 195"/>
                  <a:gd name="T65" fmla="*/ 111 h 194"/>
                  <a:gd name="T66" fmla="*/ 6 w 195"/>
                  <a:gd name="T67" fmla="*/ 67 h 194"/>
                  <a:gd name="T68" fmla="*/ 33 w 195"/>
                  <a:gd name="T69" fmla="*/ 76 h 194"/>
                  <a:gd name="T70" fmla="*/ 49 w 195"/>
                  <a:gd name="T71" fmla="*/ 50 h 194"/>
                  <a:gd name="T72" fmla="*/ 28 w 195"/>
                  <a:gd name="T73" fmla="*/ 30 h 194"/>
                  <a:gd name="T74" fmla="*/ 64 w 195"/>
                  <a:gd name="T75" fmla="*/ 6 h 194"/>
                  <a:gd name="T76" fmla="*/ 74 w 195"/>
                  <a:gd name="T77" fmla="*/ 33 h 194"/>
                  <a:gd name="T78" fmla="*/ 99 w 195"/>
                  <a:gd name="T79" fmla="*/ 28 h 194"/>
                  <a:gd name="T80" fmla="*/ 99 w 195"/>
                  <a:gd name="T81" fmla="*/ 40 h 194"/>
                  <a:gd name="T82" fmla="*/ 78 w 195"/>
                  <a:gd name="T83" fmla="*/ 44 h 194"/>
                  <a:gd name="T84" fmla="*/ 45 w 195"/>
                  <a:gd name="T85" fmla="*/ 117 h 194"/>
                  <a:gd name="T86" fmla="*/ 99 w 195"/>
                  <a:gd name="T87" fmla="*/ 154 h 194"/>
                  <a:gd name="T88" fmla="*/ 99 w 195"/>
                  <a:gd name="T8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194">
                    <a:moveTo>
                      <a:pt x="104" y="29"/>
                    </a:moveTo>
                    <a:cubicBezTo>
                      <a:pt x="107" y="0"/>
                      <a:pt x="107" y="0"/>
                      <a:pt x="107" y="0"/>
                    </a:cubicBezTo>
                    <a:cubicBezTo>
                      <a:pt x="121" y="1"/>
                      <a:pt x="136" y="5"/>
                      <a:pt x="148" y="13"/>
                    </a:cubicBezTo>
                    <a:cubicBezTo>
                      <a:pt x="133" y="38"/>
                      <a:pt x="133" y="38"/>
                      <a:pt x="133" y="38"/>
                    </a:cubicBezTo>
                    <a:cubicBezTo>
                      <a:pt x="142" y="43"/>
                      <a:pt x="150" y="50"/>
                      <a:pt x="155" y="59"/>
                    </a:cubicBezTo>
                    <a:cubicBezTo>
                      <a:pt x="180" y="43"/>
                      <a:pt x="180" y="43"/>
                      <a:pt x="180" y="43"/>
                    </a:cubicBezTo>
                    <a:cubicBezTo>
                      <a:pt x="184" y="49"/>
                      <a:pt x="187" y="55"/>
                      <a:pt x="190" y="62"/>
                    </a:cubicBezTo>
                    <a:cubicBezTo>
                      <a:pt x="192" y="69"/>
                      <a:pt x="194" y="76"/>
                      <a:pt x="195" y="83"/>
                    </a:cubicBezTo>
                    <a:cubicBezTo>
                      <a:pt x="166" y="87"/>
                      <a:pt x="166" y="87"/>
                      <a:pt x="166" y="87"/>
                    </a:cubicBezTo>
                    <a:cubicBezTo>
                      <a:pt x="168" y="98"/>
                      <a:pt x="167" y="108"/>
                      <a:pt x="164" y="118"/>
                    </a:cubicBezTo>
                    <a:cubicBezTo>
                      <a:pt x="192" y="127"/>
                      <a:pt x="192" y="127"/>
                      <a:pt x="192" y="127"/>
                    </a:cubicBezTo>
                    <a:cubicBezTo>
                      <a:pt x="187" y="140"/>
                      <a:pt x="180" y="153"/>
                      <a:pt x="169" y="164"/>
                    </a:cubicBezTo>
                    <a:cubicBezTo>
                      <a:pt x="148" y="144"/>
                      <a:pt x="148" y="144"/>
                      <a:pt x="148" y="144"/>
                    </a:cubicBezTo>
                    <a:cubicBezTo>
                      <a:pt x="141" y="151"/>
                      <a:pt x="133" y="157"/>
                      <a:pt x="123" y="161"/>
                    </a:cubicBezTo>
                    <a:cubicBezTo>
                      <a:pt x="123" y="161"/>
                      <a:pt x="123" y="161"/>
                      <a:pt x="123" y="161"/>
                    </a:cubicBezTo>
                    <a:cubicBezTo>
                      <a:pt x="133" y="188"/>
                      <a:pt x="133" y="188"/>
                      <a:pt x="133" y="188"/>
                    </a:cubicBezTo>
                    <a:cubicBezTo>
                      <a:pt x="122" y="192"/>
                      <a:pt x="110" y="194"/>
                      <a:pt x="99" y="194"/>
                    </a:cubicBezTo>
                    <a:cubicBezTo>
                      <a:pt x="99" y="154"/>
                      <a:pt x="99" y="154"/>
                      <a:pt x="99" y="154"/>
                    </a:cubicBezTo>
                    <a:cubicBezTo>
                      <a:pt x="105" y="154"/>
                      <a:pt x="112" y="153"/>
                      <a:pt x="119" y="150"/>
                    </a:cubicBezTo>
                    <a:cubicBezTo>
                      <a:pt x="148" y="139"/>
                      <a:pt x="163" y="106"/>
                      <a:pt x="152" y="77"/>
                    </a:cubicBezTo>
                    <a:cubicBezTo>
                      <a:pt x="143" y="54"/>
                      <a:pt x="121" y="40"/>
                      <a:pt x="99" y="40"/>
                    </a:cubicBezTo>
                    <a:cubicBezTo>
                      <a:pt x="99" y="28"/>
                      <a:pt x="99" y="28"/>
                      <a:pt x="99" y="28"/>
                    </a:cubicBezTo>
                    <a:cubicBezTo>
                      <a:pt x="100" y="28"/>
                      <a:pt x="102" y="29"/>
                      <a:pt x="104" y="29"/>
                    </a:cubicBezTo>
                    <a:close/>
                    <a:moveTo>
                      <a:pt x="99" y="194"/>
                    </a:moveTo>
                    <a:cubicBezTo>
                      <a:pt x="96" y="194"/>
                      <a:pt x="93" y="194"/>
                      <a:pt x="90" y="194"/>
                    </a:cubicBezTo>
                    <a:cubicBezTo>
                      <a:pt x="93" y="165"/>
                      <a:pt x="93" y="165"/>
                      <a:pt x="93" y="165"/>
                    </a:cubicBezTo>
                    <a:cubicBezTo>
                      <a:pt x="82" y="164"/>
                      <a:pt x="73" y="161"/>
                      <a:pt x="64" y="156"/>
                    </a:cubicBezTo>
                    <a:cubicBezTo>
                      <a:pt x="49" y="181"/>
                      <a:pt x="49" y="181"/>
                      <a:pt x="49" y="181"/>
                    </a:cubicBezTo>
                    <a:cubicBezTo>
                      <a:pt x="37" y="174"/>
                      <a:pt x="26" y="164"/>
                      <a:pt x="17" y="151"/>
                    </a:cubicBezTo>
                    <a:cubicBezTo>
                      <a:pt x="42" y="135"/>
                      <a:pt x="42" y="135"/>
                      <a:pt x="42" y="135"/>
                    </a:cubicBezTo>
                    <a:cubicBezTo>
                      <a:pt x="39" y="131"/>
                      <a:pt x="36" y="126"/>
                      <a:pt x="35" y="121"/>
                    </a:cubicBezTo>
                    <a:cubicBezTo>
                      <a:pt x="33" y="116"/>
                      <a:pt x="31" y="111"/>
                      <a:pt x="31" y="106"/>
                    </a:cubicBezTo>
                    <a:cubicBezTo>
                      <a:pt x="2" y="111"/>
                      <a:pt x="2" y="111"/>
                      <a:pt x="2" y="111"/>
                    </a:cubicBezTo>
                    <a:cubicBezTo>
                      <a:pt x="0" y="96"/>
                      <a:pt x="1" y="81"/>
                      <a:pt x="6" y="67"/>
                    </a:cubicBezTo>
                    <a:cubicBezTo>
                      <a:pt x="33" y="76"/>
                      <a:pt x="33" y="76"/>
                      <a:pt x="33" y="76"/>
                    </a:cubicBezTo>
                    <a:cubicBezTo>
                      <a:pt x="36" y="66"/>
                      <a:pt x="42" y="57"/>
                      <a:pt x="49" y="50"/>
                    </a:cubicBezTo>
                    <a:cubicBezTo>
                      <a:pt x="28" y="30"/>
                      <a:pt x="28" y="30"/>
                      <a:pt x="28" y="30"/>
                    </a:cubicBezTo>
                    <a:cubicBezTo>
                      <a:pt x="37" y="19"/>
                      <a:pt x="50" y="11"/>
                      <a:pt x="64" y="6"/>
                    </a:cubicBezTo>
                    <a:cubicBezTo>
                      <a:pt x="74" y="33"/>
                      <a:pt x="74" y="33"/>
                      <a:pt x="74" y="33"/>
                    </a:cubicBezTo>
                    <a:cubicBezTo>
                      <a:pt x="82" y="30"/>
                      <a:pt x="90" y="28"/>
                      <a:pt x="99" y="28"/>
                    </a:cubicBezTo>
                    <a:cubicBezTo>
                      <a:pt x="99" y="40"/>
                      <a:pt x="99" y="40"/>
                      <a:pt x="99" y="40"/>
                    </a:cubicBezTo>
                    <a:cubicBezTo>
                      <a:pt x="92" y="40"/>
                      <a:pt x="85" y="41"/>
                      <a:pt x="78" y="44"/>
                    </a:cubicBezTo>
                    <a:cubicBezTo>
                      <a:pt x="49" y="55"/>
                      <a:pt x="34" y="88"/>
                      <a:pt x="45" y="117"/>
                    </a:cubicBezTo>
                    <a:cubicBezTo>
                      <a:pt x="54" y="140"/>
                      <a:pt x="76" y="154"/>
                      <a:pt x="99" y="154"/>
                    </a:cubicBezTo>
                    <a:lnTo>
                      <a:pt x="99" y="194"/>
                    </a:lnTo>
                    <a:close/>
                  </a:path>
                </a:pathLst>
              </a:custGeom>
              <a:solidFill>
                <a:srgbClr val="89C6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grpSp>
        <p:sp>
          <p:nvSpPr>
            <p:cNvPr id="54" name="文本框 53"/>
            <p:cNvSpPr txBox="1"/>
            <p:nvPr/>
          </p:nvSpPr>
          <p:spPr>
            <a:xfrm>
              <a:off x="7061619" y="1662022"/>
              <a:ext cx="989694" cy="373949"/>
            </a:xfrm>
            <a:prstGeom prst="rect">
              <a:avLst/>
            </a:prstGeom>
            <a:noFill/>
          </p:spPr>
          <p:txBody>
            <a:bodyPr wrap="none" rtlCol="0">
              <a:spAutoFit/>
            </a:bodyPr>
            <a:lstStyle/>
            <a:p>
              <a:pPr>
                <a:lnSpc>
                  <a:spcPct val="120000"/>
                </a:lnSpc>
              </a:pPr>
              <a:r>
                <a:rPr lang="zh-CN" altLang="en-US" sz="2200" b="1" dirty="0" smtClean="0">
                  <a:solidFill>
                    <a:srgbClr val="F8841D"/>
                  </a:solidFill>
                  <a:latin typeface="方正粗倩简体" panose="03000509000000000000" pitchFamily="65" charset="-122"/>
                  <a:ea typeface="方正粗倩简体" panose="03000509000000000000" pitchFamily="65" charset="-122"/>
                </a:rPr>
                <a:t>系统管理</a:t>
              </a:r>
              <a:endParaRPr lang="en-US" altLang="zh-CN" sz="2200" b="1" dirty="0">
                <a:solidFill>
                  <a:srgbClr val="F8841D"/>
                </a:solidFill>
                <a:latin typeface="方正粗倩简体" panose="03000509000000000000" pitchFamily="65" charset="-122"/>
                <a:ea typeface="方正粗倩简体" panose="03000509000000000000" pitchFamily="65" charset="-122"/>
              </a:endParaRPr>
            </a:p>
          </p:txBody>
        </p:sp>
      </p:grpSp>
      <p:grpSp>
        <p:nvGrpSpPr>
          <p:cNvPr id="108" name="组合 107"/>
          <p:cNvGrpSpPr/>
          <p:nvPr/>
        </p:nvGrpSpPr>
        <p:grpSpPr>
          <a:xfrm>
            <a:off x="9459023" y="1558877"/>
            <a:ext cx="1319592" cy="1007473"/>
            <a:chOff x="4357688" y="3968283"/>
            <a:chExt cx="989694" cy="755605"/>
          </a:xfrm>
        </p:grpSpPr>
        <p:grpSp>
          <p:nvGrpSpPr>
            <p:cNvPr id="47" name="组合 46"/>
            <p:cNvGrpSpPr/>
            <p:nvPr/>
          </p:nvGrpSpPr>
          <p:grpSpPr>
            <a:xfrm>
              <a:off x="4411082" y="3968283"/>
              <a:ext cx="859418" cy="300768"/>
              <a:chOff x="6992938" y="4911725"/>
              <a:chExt cx="1203325" cy="420688"/>
            </a:xfrm>
          </p:grpSpPr>
          <p:sp>
            <p:nvSpPr>
              <p:cNvPr id="99" name="Freeform 18"/>
              <p:cNvSpPr>
                <a:spLocks/>
              </p:cNvSpPr>
              <p:nvPr/>
            </p:nvSpPr>
            <p:spPr bwMode="auto">
              <a:xfrm>
                <a:off x="6992938" y="4911725"/>
                <a:ext cx="552450" cy="420688"/>
              </a:xfrm>
              <a:custGeom>
                <a:avLst/>
                <a:gdLst>
                  <a:gd name="T0" fmla="*/ 90 w 236"/>
                  <a:gd name="T1" fmla="*/ 0 h 180"/>
                  <a:gd name="T2" fmla="*/ 155 w 236"/>
                  <a:gd name="T3" fmla="*/ 0 h 180"/>
                  <a:gd name="T4" fmla="*/ 219 w 236"/>
                  <a:gd name="T5" fmla="*/ 26 h 180"/>
                  <a:gd name="T6" fmla="*/ 236 w 236"/>
                  <a:gd name="T7" fmla="*/ 51 h 180"/>
                  <a:gd name="T8" fmla="*/ 187 w 236"/>
                  <a:gd name="T9" fmla="*/ 51 h 180"/>
                  <a:gd name="T10" fmla="*/ 155 w 236"/>
                  <a:gd name="T11" fmla="*/ 40 h 180"/>
                  <a:gd name="T12" fmla="*/ 90 w 236"/>
                  <a:gd name="T13" fmla="*/ 40 h 180"/>
                  <a:gd name="T14" fmla="*/ 55 w 236"/>
                  <a:gd name="T15" fmla="*/ 55 h 180"/>
                  <a:gd name="T16" fmla="*/ 40 w 236"/>
                  <a:gd name="T17" fmla="*/ 90 h 180"/>
                  <a:gd name="T18" fmla="*/ 40 w 236"/>
                  <a:gd name="T19" fmla="*/ 90 h 180"/>
                  <a:gd name="T20" fmla="*/ 55 w 236"/>
                  <a:gd name="T21" fmla="*/ 125 h 180"/>
                  <a:gd name="T22" fmla="*/ 90 w 236"/>
                  <a:gd name="T23" fmla="*/ 140 h 180"/>
                  <a:gd name="T24" fmla="*/ 155 w 236"/>
                  <a:gd name="T25" fmla="*/ 140 h 180"/>
                  <a:gd name="T26" fmla="*/ 187 w 236"/>
                  <a:gd name="T27" fmla="*/ 128 h 180"/>
                  <a:gd name="T28" fmla="*/ 236 w 236"/>
                  <a:gd name="T29" fmla="*/ 128 h 180"/>
                  <a:gd name="T30" fmla="*/ 219 w 236"/>
                  <a:gd name="T31" fmla="*/ 153 h 180"/>
                  <a:gd name="T32" fmla="*/ 155 w 236"/>
                  <a:gd name="T33" fmla="*/ 180 h 180"/>
                  <a:gd name="T34" fmla="*/ 90 w 236"/>
                  <a:gd name="T35" fmla="*/ 180 h 180"/>
                  <a:gd name="T36" fmla="*/ 27 w 236"/>
                  <a:gd name="T37" fmla="*/ 153 h 180"/>
                  <a:gd name="T38" fmla="*/ 0 w 236"/>
                  <a:gd name="T39" fmla="*/ 90 h 180"/>
                  <a:gd name="T40" fmla="*/ 0 w 236"/>
                  <a:gd name="T41" fmla="*/ 90 h 180"/>
                  <a:gd name="T42" fmla="*/ 27 w 236"/>
                  <a:gd name="T43" fmla="*/ 26 h 180"/>
                  <a:gd name="T44" fmla="*/ 90 w 236"/>
                  <a:gd name="T45"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180">
                    <a:moveTo>
                      <a:pt x="90" y="0"/>
                    </a:moveTo>
                    <a:cubicBezTo>
                      <a:pt x="155" y="0"/>
                      <a:pt x="155" y="0"/>
                      <a:pt x="155" y="0"/>
                    </a:cubicBezTo>
                    <a:cubicBezTo>
                      <a:pt x="180" y="0"/>
                      <a:pt x="202" y="10"/>
                      <a:pt x="219" y="26"/>
                    </a:cubicBezTo>
                    <a:cubicBezTo>
                      <a:pt x="226" y="34"/>
                      <a:pt x="232" y="42"/>
                      <a:pt x="236" y="51"/>
                    </a:cubicBezTo>
                    <a:cubicBezTo>
                      <a:pt x="187" y="51"/>
                      <a:pt x="187" y="51"/>
                      <a:pt x="187" y="51"/>
                    </a:cubicBezTo>
                    <a:cubicBezTo>
                      <a:pt x="178" y="44"/>
                      <a:pt x="167" y="40"/>
                      <a:pt x="155" y="40"/>
                    </a:cubicBezTo>
                    <a:cubicBezTo>
                      <a:pt x="90" y="40"/>
                      <a:pt x="90" y="40"/>
                      <a:pt x="90" y="40"/>
                    </a:cubicBezTo>
                    <a:cubicBezTo>
                      <a:pt x="76" y="40"/>
                      <a:pt x="64" y="46"/>
                      <a:pt x="55" y="55"/>
                    </a:cubicBezTo>
                    <a:cubicBezTo>
                      <a:pt x="46" y="64"/>
                      <a:pt x="40" y="76"/>
                      <a:pt x="40" y="90"/>
                    </a:cubicBezTo>
                    <a:cubicBezTo>
                      <a:pt x="40" y="90"/>
                      <a:pt x="40" y="90"/>
                      <a:pt x="40" y="90"/>
                    </a:cubicBezTo>
                    <a:cubicBezTo>
                      <a:pt x="40" y="104"/>
                      <a:pt x="46" y="116"/>
                      <a:pt x="55" y="125"/>
                    </a:cubicBezTo>
                    <a:cubicBezTo>
                      <a:pt x="64" y="134"/>
                      <a:pt x="76" y="140"/>
                      <a:pt x="90" y="140"/>
                    </a:cubicBezTo>
                    <a:cubicBezTo>
                      <a:pt x="155" y="140"/>
                      <a:pt x="155" y="140"/>
                      <a:pt x="155" y="140"/>
                    </a:cubicBezTo>
                    <a:cubicBezTo>
                      <a:pt x="167" y="140"/>
                      <a:pt x="178" y="135"/>
                      <a:pt x="187" y="128"/>
                    </a:cubicBezTo>
                    <a:cubicBezTo>
                      <a:pt x="236" y="128"/>
                      <a:pt x="236" y="128"/>
                      <a:pt x="236" y="128"/>
                    </a:cubicBezTo>
                    <a:cubicBezTo>
                      <a:pt x="232" y="138"/>
                      <a:pt x="226" y="146"/>
                      <a:pt x="219" y="153"/>
                    </a:cubicBezTo>
                    <a:cubicBezTo>
                      <a:pt x="202" y="170"/>
                      <a:pt x="180" y="180"/>
                      <a:pt x="155" y="180"/>
                    </a:cubicBezTo>
                    <a:cubicBezTo>
                      <a:pt x="90" y="180"/>
                      <a:pt x="90" y="180"/>
                      <a:pt x="90" y="180"/>
                    </a:cubicBezTo>
                    <a:cubicBezTo>
                      <a:pt x="65" y="180"/>
                      <a:pt x="43" y="170"/>
                      <a:pt x="27" y="153"/>
                    </a:cubicBezTo>
                    <a:cubicBezTo>
                      <a:pt x="10" y="137"/>
                      <a:pt x="0" y="115"/>
                      <a:pt x="0" y="90"/>
                    </a:cubicBezTo>
                    <a:cubicBezTo>
                      <a:pt x="0" y="90"/>
                      <a:pt x="0" y="90"/>
                      <a:pt x="0" y="90"/>
                    </a:cubicBezTo>
                    <a:cubicBezTo>
                      <a:pt x="0" y="65"/>
                      <a:pt x="10" y="43"/>
                      <a:pt x="27" y="26"/>
                    </a:cubicBezTo>
                    <a:cubicBezTo>
                      <a:pt x="43" y="10"/>
                      <a:pt x="65" y="0"/>
                      <a:pt x="90" y="0"/>
                    </a:cubicBezTo>
                    <a:close/>
                  </a:path>
                </a:pathLst>
              </a:custGeom>
              <a:solidFill>
                <a:srgbClr val="89C6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100" name="Freeform 19"/>
              <p:cNvSpPr>
                <a:spLocks/>
              </p:cNvSpPr>
              <p:nvPr/>
            </p:nvSpPr>
            <p:spPr bwMode="auto">
              <a:xfrm>
                <a:off x="7643813" y="4911725"/>
                <a:ext cx="552450" cy="420688"/>
              </a:xfrm>
              <a:custGeom>
                <a:avLst/>
                <a:gdLst>
                  <a:gd name="T0" fmla="*/ 81 w 236"/>
                  <a:gd name="T1" fmla="*/ 0 h 180"/>
                  <a:gd name="T2" fmla="*/ 146 w 236"/>
                  <a:gd name="T3" fmla="*/ 0 h 180"/>
                  <a:gd name="T4" fmla="*/ 209 w 236"/>
                  <a:gd name="T5" fmla="*/ 26 h 180"/>
                  <a:gd name="T6" fmla="*/ 236 w 236"/>
                  <a:gd name="T7" fmla="*/ 90 h 180"/>
                  <a:gd name="T8" fmla="*/ 236 w 236"/>
                  <a:gd name="T9" fmla="*/ 90 h 180"/>
                  <a:gd name="T10" fmla="*/ 209 w 236"/>
                  <a:gd name="T11" fmla="*/ 153 h 180"/>
                  <a:gd name="T12" fmla="*/ 146 w 236"/>
                  <a:gd name="T13" fmla="*/ 180 h 180"/>
                  <a:gd name="T14" fmla="*/ 81 w 236"/>
                  <a:gd name="T15" fmla="*/ 180 h 180"/>
                  <a:gd name="T16" fmla="*/ 17 w 236"/>
                  <a:gd name="T17" fmla="*/ 153 h 180"/>
                  <a:gd name="T18" fmla="*/ 0 w 236"/>
                  <a:gd name="T19" fmla="*/ 128 h 180"/>
                  <a:gd name="T20" fmla="*/ 49 w 236"/>
                  <a:gd name="T21" fmla="*/ 128 h 180"/>
                  <a:gd name="T22" fmla="*/ 81 w 236"/>
                  <a:gd name="T23" fmla="*/ 140 h 180"/>
                  <a:gd name="T24" fmla="*/ 146 w 236"/>
                  <a:gd name="T25" fmla="*/ 140 h 180"/>
                  <a:gd name="T26" fmla="*/ 181 w 236"/>
                  <a:gd name="T27" fmla="*/ 125 h 180"/>
                  <a:gd name="T28" fmla="*/ 196 w 236"/>
                  <a:gd name="T29" fmla="*/ 90 h 180"/>
                  <a:gd name="T30" fmla="*/ 196 w 236"/>
                  <a:gd name="T31" fmla="*/ 90 h 180"/>
                  <a:gd name="T32" fmla="*/ 181 w 236"/>
                  <a:gd name="T33" fmla="*/ 55 h 180"/>
                  <a:gd name="T34" fmla="*/ 146 w 236"/>
                  <a:gd name="T35" fmla="*/ 40 h 180"/>
                  <a:gd name="T36" fmla="*/ 81 w 236"/>
                  <a:gd name="T37" fmla="*/ 40 h 180"/>
                  <a:gd name="T38" fmla="*/ 49 w 236"/>
                  <a:gd name="T39" fmla="*/ 51 h 180"/>
                  <a:gd name="T40" fmla="*/ 0 w 236"/>
                  <a:gd name="T41" fmla="*/ 51 h 180"/>
                  <a:gd name="T42" fmla="*/ 17 w 236"/>
                  <a:gd name="T43" fmla="*/ 26 h 180"/>
                  <a:gd name="T44" fmla="*/ 81 w 236"/>
                  <a:gd name="T45"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180">
                    <a:moveTo>
                      <a:pt x="81" y="0"/>
                    </a:moveTo>
                    <a:cubicBezTo>
                      <a:pt x="146" y="0"/>
                      <a:pt x="146" y="0"/>
                      <a:pt x="146" y="0"/>
                    </a:cubicBezTo>
                    <a:cubicBezTo>
                      <a:pt x="170" y="0"/>
                      <a:pt x="193" y="10"/>
                      <a:pt x="209" y="26"/>
                    </a:cubicBezTo>
                    <a:cubicBezTo>
                      <a:pt x="226" y="43"/>
                      <a:pt x="236" y="65"/>
                      <a:pt x="236" y="90"/>
                    </a:cubicBezTo>
                    <a:cubicBezTo>
                      <a:pt x="236" y="90"/>
                      <a:pt x="236" y="90"/>
                      <a:pt x="236" y="90"/>
                    </a:cubicBezTo>
                    <a:cubicBezTo>
                      <a:pt x="236" y="115"/>
                      <a:pt x="226" y="137"/>
                      <a:pt x="209" y="153"/>
                    </a:cubicBezTo>
                    <a:cubicBezTo>
                      <a:pt x="193" y="170"/>
                      <a:pt x="170" y="180"/>
                      <a:pt x="146" y="180"/>
                    </a:cubicBezTo>
                    <a:cubicBezTo>
                      <a:pt x="81" y="180"/>
                      <a:pt x="81" y="180"/>
                      <a:pt x="81" y="180"/>
                    </a:cubicBezTo>
                    <a:cubicBezTo>
                      <a:pt x="56" y="180"/>
                      <a:pt x="33" y="170"/>
                      <a:pt x="17" y="153"/>
                    </a:cubicBezTo>
                    <a:cubicBezTo>
                      <a:pt x="10" y="146"/>
                      <a:pt x="4" y="138"/>
                      <a:pt x="0" y="128"/>
                    </a:cubicBezTo>
                    <a:cubicBezTo>
                      <a:pt x="49" y="128"/>
                      <a:pt x="49" y="128"/>
                      <a:pt x="49" y="128"/>
                    </a:cubicBezTo>
                    <a:cubicBezTo>
                      <a:pt x="58" y="135"/>
                      <a:pt x="69" y="140"/>
                      <a:pt x="81" y="140"/>
                    </a:cubicBezTo>
                    <a:cubicBezTo>
                      <a:pt x="146" y="140"/>
                      <a:pt x="146" y="140"/>
                      <a:pt x="146" y="140"/>
                    </a:cubicBezTo>
                    <a:cubicBezTo>
                      <a:pt x="159" y="140"/>
                      <a:pt x="172" y="134"/>
                      <a:pt x="181" y="125"/>
                    </a:cubicBezTo>
                    <a:cubicBezTo>
                      <a:pt x="190" y="116"/>
                      <a:pt x="196" y="104"/>
                      <a:pt x="196" y="90"/>
                    </a:cubicBezTo>
                    <a:cubicBezTo>
                      <a:pt x="196" y="90"/>
                      <a:pt x="196" y="90"/>
                      <a:pt x="196" y="90"/>
                    </a:cubicBezTo>
                    <a:cubicBezTo>
                      <a:pt x="196" y="76"/>
                      <a:pt x="190" y="64"/>
                      <a:pt x="181" y="55"/>
                    </a:cubicBezTo>
                    <a:cubicBezTo>
                      <a:pt x="172" y="46"/>
                      <a:pt x="159" y="40"/>
                      <a:pt x="146" y="40"/>
                    </a:cubicBezTo>
                    <a:cubicBezTo>
                      <a:pt x="81" y="40"/>
                      <a:pt x="81" y="40"/>
                      <a:pt x="81" y="40"/>
                    </a:cubicBezTo>
                    <a:cubicBezTo>
                      <a:pt x="69" y="40"/>
                      <a:pt x="58" y="44"/>
                      <a:pt x="49" y="51"/>
                    </a:cubicBezTo>
                    <a:cubicBezTo>
                      <a:pt x="0" y="51"/>
                      <a:pt x="0" y="51"/>
                      <a:pt x="0" y="51"/>
                    </a:cubicBezTo>
                    <a:cubicBezTo>
                      <a:pt x="4" y="42"/>
                      <a:pt x="10" y="34"/>
                      <a:pt x="17" y="26"/>
                    </a:cubicBezTo>
                    <a:cubicBezTo>
                      <a:pt x="33" y="10"/>
                      <a:pt x="56" y="0"/>
                      <a:pt x="81" y="0"/>
                    </a:cubicBezTo>
                    <a:close/>
                  </a:path>
                </a:pathLst>
              </a:custGeom>
              <a:solidFill>
                <a:srgbClr val="FF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101" name="Freeform 20"/>
              <p:cNvSpPr>
                <a:spLocks/>
              </p:cNvSpPr>
              <p:nvPr/>
            </p:nvSpPr>
            <p:spPr bwMode="auto">
              <a:xfrm>
                <a:off x="7377113" y="5078413"/>
                <a:ext cx="466725" cy="85725"/>
              </a:xfrm>
              <a:custGeom>
                <a:avLst/>
                <a:gdLst>
                  <a:gd name="T0" fmla="*/ 19 w 199"/>
                  <a:gd name="T1" fmla="*/ 0 h 37"/>
                  <a:gd name="T2" fmla="*/ 181 w 199"/>
                  <a:gd name="T3" fmla="*/ 0 h 37"/>
                  <a:gd name="T4" fmla="*/ 199 w 199"/>
                  <a:gd name="T5" fmla="*/ 19 h 37"/>
                  <a:gd name="T6" fmla="*/ 199 w 199"/>
                  <a:gd name="T7" fmla="*/ 19 h 37"/>
                  <a:gd name="T8" fmla="*/ 181 w 199"/>
                  <a:gd name="T9" fmla="*/ 37 h 37"/>
                  <a:gd name="T10" fmla="*/ 19 w 199"/>
                  <a:gd name="T11" fmla="*/ 37 h 37"/>
                  <a:gd name="T12" fmla="*/ 0 w 199"/>
                  <a:gd name="T13" fmla="*/ 19 h 37"/>
                  <a:gd name="T14" fmla="*/ 0 w 199"/>
                  <a:gd name="T15" fmla="*/ 19 h 37"/>
                  <a:gd name="T16" fmla="*/ 19 w 19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7">
                    <a:moveTo>
                      <a:pt x="19" y="0"/>
                    </a:moveTo>
                    <a:cubicBezTo>
                      <a:pt x="181" y="0"/>
                      <a:pt x="181" y="0"/>
                      <a:pt x="181" y="0"/>
                    </a:cubicBezTo>
                    <a:cubicBezTo>
                      <a:pt x="191" y="0"/>
                      <a:pt x="199" y="9"/>
                      <a:pt x="199" y="19"/>
                    </a:cubicBezTo>
                    <a:cubicBezTo>
                      <a:pt x="199" y="19"/>
                      <a:pt x="199" y="19"/>
                      <a:pt x="199" y="19"/>
                    </a:cubicBezTo>
                    <a:cubicBezTo>
                      <a:pt x="199" y="29"/>
                      <a:pt x="191" y="37"/>
                      <a:pt x="181" y="37"/>
                    </a:cubicBezTo>
                    <a:cubicBezTo>
                      <a:pt x="19" y="37"/>
                      <a:pt x="19" y="37"/>
                      <a:pt x="19" y="37"/>
                    </a:cubicBezTo>
                    <a:cubicBezTo>
                      <a:pt x="8" y="37"/>
                      <a:pt x="0" y="29"/>
                      <a:pt x="0" y="19"/>
                    </a:cubicBezTo>
                    <a:cubicBezTo>
                      <a:pt x="0" y="19"/>
                      <a:pt x="0" y="19"/>
                      <a:pt x="0" y="19"/>
                    </a:cubicBezTo>
                    <a:cubicBezTo>
                      <a:pt x="0" y="9"/>
                      <a:pt x="8" y="0"/>
                      <a:pt x="19" y="0"/>
                    </a:cubicBezTo>
                    <a:close/>
                  </a:path>
                </a:pathLst>
              </a:custGeom>
              <a:solidFill>
                <a:srgbClr val="5ABB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grpSp>
        <p:sp>
          <p:nvSpPr>
            <p:cNvPr id="55" name="文本框 54"/>
            <p:cNvSpPr txBox="1"/>
            <p:nvPr/>
          </p:nvSpPr>
          <p:spPr>
            <a:xfrm>
              <a:off x="4357688" y="4349939"/>
              <a:ext cx="989694" cy="373949"/>
            </a:xfrm>
            <a:prstGeom prst="rect">
              <a:avLst/>
            </a:prstGeom>
            <a:noFill/>
          </p:spPr>
          <p:txBody>
            <a:bodyPr wrap="none" rtlCol="0">
              <a:spAutoFit/>
            </a:bodyPr>
            <a:lstStyle/>
            <a:p>
              <a:pPr>
                <a:lnSpc>
                  <a:spcPct val="120000"/>
                </a:lnSpc>
              </a:pPr>
              <a:r>
                <a:rPr lang="zh-CN" altLang="en-US" sz="2200" b="1" dirty="0" smtClean="0">
                  <a:solidFill>
                    <a:srgbClr val="F26D64"/>
                  </a:solidFill>
                  <a:latin typeface="方正粗倩简体" panose="03000509000000000000" pitchFamily="65" charset="-122"/>
                  <a:ea typeface="方正粗倩简体" panose="03000509000000000000" pitchFamily="65" charset="-122"/>
                </a:rPr>
                <a:t>告警管理</a:t>
              </a:r>
              <a:endParaRPr lang="en-US" altLang="zh-CN" sz="2200" b="1" dirty="0">
                <a:solidFill>
                  <a:srgbClr val="F26D64"/>
                </a:solidFill>
                <a:latin typeface="方正粗倩简体" panose="03000509000000000000" pitchFamily="65" charset="-122"/>
                <a:ea typeface="方正粗倩简体" panose="03000509000000000000" pitchFamily="65" charset="-122"/>
              </a:endParaRPr>
            </a:p>
          </p:txBody>
        </p:sp>
      </p:grpSp>
      <p:grpSp>
        <p:nvGrpSpPr>
          <p:cNvPr id="23" name="组合 22"/>
          <p:cNvGrpSpPr/>
          <p:nvPr/>
        </p:nvGrpSpPr>
        <p:grpSpPr>
          <a:xfrm>
            <a:off x="9070508" y="5046941"/>
            <a:ext cx="1319592" cy="1292812"/>
            <a:chOff x="6802880" y="3785203"/>
            <a:chExt cx="989694" cy="969608"/>
          </a:xfrm>
        </p:grpSpPr>
        <p:grpSp>
          <p:nvGrpSpPr>
            <p:cNvPr id="50" name="组合 49"/>
            <p:cNvGrpSpPr/>
            <p:nvPr/>
          </p:nvGrpSpPr>
          <p:grpSpPr>
            <a:xfrm>
              <a:off x="6858948" y="3785203"/>
              <a:ext cx="877559" cy="545921"/>
              <a:chOff x="10237788" y="4819650"/>
              <a:chExt cx="1228725" cy="763588"/>
            </a:xfrm>
          </p:grpSpPr>
          <p:sp>
            <p:nvSpPr>
              <p:cNvPr id="68" name="Freeform 35"/>
              <p:cNvSpPr>
                <a:spLocks/>
              </p:cNvSpPr>
              <p:nvPr/>
            </p:nvSpPr>
            <p:spPr bwMode="auto">
              <a:xfrm>
                <a:off x="10394950" y="4819650"/>
                <a:ext cx="914400" cy="601663"/>
              </a:xfrm>
              <a:custGeom>
                <a:avLst/>
                <a:gdLst>
                  <a:gd name="T0" fmla="*/ 14 w 391"/>
                  <a:gd name="T1" fmla="*/ 0 h 257"/>
                  <a:gd name="T2" fmla="*/ 377 w 391"/>
                  <a:gd name="T3" fmla="*/ 0 h 257"/>
                  <a:gd name="T4" fmla="*/ 391 w 391"/>
                  <a:gd name="T5" fmla="*/ 14 h 257"/>
                  <a:gd name="T6" fmla="*/ 391 w 391"/>
                  <a:gd name="T7" fmla="*/ 243 h 257"/>
                  <a:gd name="T8" fmla="*/ 377 w 391"/>
                  <a:gd name="T9" fmla="*/ 257 h 257"/>
                  <a:gd name="T10" fmla="*/ 14 w 391"/>
                  <a:gd name="T11" fmla="*/ 257 h 257"/>
                  <a:gd name="T12" fmla="*/ 0 w 391"/>
                  <a:gd name="T13" fmla="*/ 243 h 257"/>
                  <a:gd name="T14" fmla="*/ 0 w 391"/>
                  <a:gd name="T15" fmla="*/ 14 h 257"/>
                  <a:gd name="T16" fmla="*/ 14 w 391"/>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257">
                    <a:moveTo>
                      <a:pt x="14" y="0"/>
                    </a:moveTo>
                    <a:cubicBezTo>
                      <a:pt x="377" y="0"/>
                      <a:pt x="377" y="0"/>
                      <a:pt x="377" y="0"/>
                    </a:cubicBezTo>
                    <a:cubicBezTo>
                      <a:pt x="384" y="0"/>
                      <a:pt x="391" y="6"/>
                      <a:pt x="391" y="14"/>
                    </a:cubicBezTo>
                    <a:cubicBezTo>
                      <a:pt x="391" y="243"/>
                      <a:pt x="391" y="243"/>
                      <a:pt x="391" y="243"/>
                    </a:cubicBezTo>
                    <a:cubicBezTo>
                      <a:pt x="391" y="251"/>
                      <a:pt x="384" y="257"/>
                      <a:pt x="377" y="257"/>
                    </a:cubicBezTo>
                    <a:cubicBezTo>
                      <a:pt x="14" y="257"/>
                      <a:pt x="14" y="257"/>
                      <a:pt x="14" y="257"/>
                    </a:cubicBezTo>
                    <a:cubicBezTo>
                      <a:pt x="6" y="257"/>
                      <a:pt x="0" y="251"/>
                      <a:pt x="0" y="243"/>
                    </a:cubicBezTo>
                    <a:cubicBezTo>
                      <a:pt x="0" y="14"/>
                      <a:pt x="0" y="14"/>
                      <a:pt x="0" y="14"/>
                    </a:cubicBezTo>
                    <a:cubicBezTo>
                      <a:pt x="0" y="6"/>
                      <a:pt x="6" y="0"/>
                      <a:pt x="14" y="0"/>
                    </a:cubicBezTo>
                    <a:close/>
                  </a:path>
                </a:pathLst>
              </a:custGeom>
              <a:solidFill>
                <a:srgbClr val="5ABB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69" name="Rectangle 36"/>
              <p:cNvSpPr>
                <a:spLocks noChangeArrowheads="1"/>
              </p:cNvSpPr>
              <p:nvPr/>
            </p:nvSpPr>
            <p:spPr bwMode="auto">
              <a:xfrm>
                <a:off x="10444163" y="4883150"/>
                <a:ext cx="815975" cy="439738"/>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70" name="Oval 37"/>
              <p:cNvSpPr>
                <a:spLocks noChangeArrowheads="1"/>
              </p:cNvSpPr>
              <p:nvPr/>
            </p:nvSpPr>
            <p:spPr bwMode="auto">
              <a:xfrm>
                <a:off x="10842625" y="4841875"/>
                <a:ext cx="20637" cy="22225"/>
              </a:xfrm>
              <a:prstGeom prst="ellipse">
                <a:avLst/>
              </a:prstGeom>
              <a:solidFill>
                <a:srgbClr val="2457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71" name="Rectangle 38"/>
              <p:cNvSpPr>
                <a:spLocks noChangeArrowheads="1"/>
              </p:cNvSpPr>
              <p:nvPr/>
            </p:nvSpPr>
            <p:spPr bwMode="auto">
              <a:xfrm>
                <a:off x="10833100" y="5349875"/>
                <a:ext cx="39687" cy="39688"/>
              </a:xfrm>
              <a:prstGeom prst="rect">
                <a:avLst/>
              </a:prstGeom>
              <a:solidFill>
                <a:srgbClr val="2457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72" name="Freeform 39"/>
              <p:cNvSpPr>
                <a:spLocks/>
              </p:cNvSpPr>
              <p:nvPr/>
            </p:nvSpPr>
            <p:spPr bwMode="auto">
              <a:xfrm>
                <a:off x="10237788" y="5421313"/>
                <a:ext cx="1228725" cy="103188"/>
              </a:xfrm>
              <a:custGeom>
                <a:avLst/>
                <a:gdLst>
                  <a:gd name="T0" fmla="*/ 99 w 774"/>
                  <a:gd name="T1" fmla="*/ 0 h 65"/>
                  <a:gd name="T2" fmla="*/ 675 w 774"/>
                  <a:gd name="T3" fmla="*/ 0 h 65"/>
                  <a:gd name="T4" fmla="*/ 774 w 774"/>
                  <a:gd name="T5" fmla="*/ 65 h 65"/>
                  <a:gd name="T6" fmla="*/ 0 w 774"/>
                  <a:gd name="T7" fmla="*/ 65 h 65"/>
                  <a:gd name="T8" fmla="*/ 99 w 774"/>
                  <a:gd name="T9" fmla="*/ 0 h 65"/>
                </a:gdLst>
                <a:ahLst/>
                <a:cxnLst>
                  <a:cxn ang="0">
                    <a:pos x="T0" y="T1"/>
                  </a:cxn>
                  <a:cxn ang="0">
                    <a:pos x="T2" y="T3"/>
                  </a:cxn>
                  <a:cxn ang="0">
                    <a:pos x="T4" y="T5"/>
                  </a:cxn>
                  <a:cxn ang="0">
                    <a:pos x="T6" y="T7"/>
                  </a:cxn>
                  <a:cxn ang="0">
                    <a:pos x="T8" y="T9"/>
                  </a:cxn>
                </a:cxnLst>
                <a:rect l="0" t="0" r="r" b="b"/>
                <a:pathLst>
                  <a:path w="774" h="65">
                    <a:moveTo>
                      <a:pt x="99" y="0"/>
                    </a:moveTo>
                    <a:lnTo>
                      <a:pt x="675" y="0"/>
                    </a:lnTo>
                    <a:lnTo>
                      <a:pt x="774" y="65"/>
                    </a:lnTo>
                    <a:lnTo>
                      <a:pt x="0" y="65"/>
                    </a:lnTo>
                    <a:lnTo>
                      <a:pt x="99" y="0"/>
                    </a:lnTo>
                    <a:close/>
                  </a:path>
                </a:pathLst>
              </a:custGeom>
              <a:solidFill>
                <a:srgbClr val="2457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73" name="Freeform 40"/>
              <p:cNvSpPr>
                <a:spLocks/>
              </p:cNvSpPr>
              <p:nvPr/>
            </p:nvSpPr>
            <p:spPr bwMode="auto">
              <a:xfrm>
                <a:off x="10237788" y="5524500"/>
                <a:ext cx="1228725" cy="58738"/>
              </a:xfrm>
              <a:custGeom>
                <a:avLst/>
                <a:gdLst>
                  <a:gd name="T0" fmla="*/ 0 w 525"/>
                  <a:gd name="T1" fmla="*/ 0 h 25"/>
                  <a:gd name="T2" fmla="*/ 525 w 525"/>
                  <a:gd name="T3" fmla="*/ 0 h 25"/>
                  <a:gd name="T4" fmla="*/ 525 w 525"/>
                  <a:gd name="T5" fmla="*/ 15 h 25"/>
                  <a:gd name="T6" fmla="*/ 516 w 525"/>
                  <a:gd name="T7" fmla="*/ 25 h 25"/>
                  <a:gd name="T8" fmla="*/ 9 w 525"/>
                  <a:gd name="T9" fmla="*/ 25 h 25"/>
                  <a:gd name="T10" fmla="*/ 0 w 525"/>
                  <a:gd name="T11" fmla="*/ 15 h 25"/>
                  <a:gd name="T12" fmla="*/ 0 w 525"/>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525" h="25">
                    <a:moveTo>
                      <a:pt x="0" y="0"/>
                    </a:moveTo>
                    <a:cubicBezTo>
                      <a:pt x="525" y="0"/>
                      <a:pt x="525" y="0"/>
                      <a:pt x="525" y="0"/>
                    </a:cubicBezTo>
                    <a:cubicBezTo>
                      <a:pt x="525" y="15"/>
                      <a:pt x="525" y="15"/>
                      <a:pt x="525" y="15"/>
                    </a:cubicBezTo>
                    <a:cubicBezTo>
                      <a:pt x="525" y="21"/>
                      <a:pt x="521" y="25"/>
                      <a:pt x="516" y="25"/>
                    </a:cubicBezTo>
                    <a:cubicBezTo>
                      <a:pt x="9" y="25"/>
                      <a:pt x="9" y="25"/>
                      <a:pt x="9" y="25"/>
                    </a:cubicBezTo>
                    <a:cubicBezTo>
                      <a:pt x="4" y="25"/>
                      <a:pt x="0" y="21"/>
                      <a:pt x="0" y="15"/>
                    </a:cubicBezTo>
                    <a:lnTo>
                      <a:pt x="0"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74" name="Rectangle 41"/>
              <p:cNvSpPr>
                <a:spLocks noChangeArrowheads="1"/>
              </p:cNvSpPr>
              <p:nvPr/>
            </p:nvSpPr>
            <p:spPr bwMode="auto">
              <a:xfrm>
                <a:off x="10726738" y="5554663"/>
                <a:ext cx="250825" cy="17463"/>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75" name="Rectangle 42"/>
              <p:cNvSpPr>
                <a:spLocks noChangeArrowheads="1"/>
              </p:cNvSpPr>
              <p:nvPr/>
            </p:nvSpPr>
            <p:spPr bwMode="auto">
              <a:xfrm>
                <a:off x="10237788" y="5524500"/>
                <a:ext cx="1228725" cy="19050"/>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76" name="Freeform 43"/>
              <p:cNvSpPr>
                <a:spLocks noEditPoints="1"/>
              </p:cNvSpPr>
              <p:nvPr/>
            </p:nvSpPr>
            <p:spPr bwMode="auto">
              <a:xfrm>
                <a:off x="10525125" y="5029200"/>
                <a:ext cx="255587" cy="254000"/>
              </a:xfrm>
              <a:custGeom>
                <a:avLst/>
                <a:gdLst>
                  <a:gd name="T0" fmla="*/ 54 w 109"/>
                  <a:gd name="T1" fmla="*/ 109 h 109"/>
                  <a:gd name="T2" fmla="*/ 63 w 109"/>
                  <a:gd name="T3" fmla="*/ 109 h 109"/>
                  <a:gd name="T4" fmla="*/ 63 w 109"/>
                  <a:gd name="T5" fmla="*/ 101 h 109"/>
                  <a:gd name="T6" fmla="*/ 81 w 109"/>
                  <a:gd name="T7" fmla="*/ 94 h 109"/>
                  <a:gd name="T8" fmla="*/ 87 w 109"/>
                  <a:gd name="T9" fmla="*/ 99 h 109"/>
                  <a:gd name="T10" fmla="*/ 99 w 109"/>
                  <a:gd name="T11" fmla="*/ 87 h 109"/>
                  <a:gd name="T12" fmla="*/ 93 w 109"/>
                  <a:gd name="T13" fmla="*/ 81 h 109"/>
                  <a:gd name="T14" fmla="*/ 101 w 109"/>
                  <a:gd name="T15" fmla="*/ 63 h 109"/>
                  <a:gd name="T16" fmla="*/ 109 w 109"/>
                  <a:gd name="T17" fmla="*/ 63 h 109"/>
                  <a:gd name="T18" fmla="*/ 109 w 109"/>
                  <a:gd name="T19" fmla="*/ 46 h 109"/>
                  <a:gd name="T20" fmla="*/ 101 w 109"/>
                  <a:gd name="T21" fmla="*/ 46 h 109"/>
                  <a:gd name="T22" fmla="*/ 93 w 109"/>
                  <a:gd name="T23" fmla="*/ 28 h 109"/>
                  <a:gd name="T24" fmla="*/ 99 w 109"/>
                  <a:gd name="T25" fmla="*/ 22 h 109"/>
                  <a:gd name="T26" fmla="*/ 87 w 109"/>
                  <a:gd name="T27" fmla="*/ 10 h 109"/>
                  <a:gd name="T28" fmla="*/ 81 w 109"/>
                  <a:gd name="T29" fmla="*/ 16 h 109"/>
                  <a:gd name="T30" fmla="*/ 63 w 109"/>
                  <a:gd name="T31" fmla="*/ 8 h 109"/>
                  <a:gd name="T32" fmla="*/ 63 w 109"/>
                  <a:gd name="T33" fmla="*/ 0 h 109"/>
                  <a:gd name="T34" fmla="*/ 54 w 109"/>
                  <a:gd name="T35" fmla="*/ 0 h 109"/>
                  <a:gd name="T36" fmla="*/ 54 w 109"/>
                  <a:gd name="T37" fmla="*/ 20 h 109"/>
                  <a:gd name="T38" fmla="*/ 89 w 109"/>
                  <a:gd name="T39" fmla="*/ 55 h 109"/>
                  <a:gd name="T40" fmla="*/ 54 w 109"/>
                  <a:gd name="T41" fmla="*/ 90 h 109"/>
                  <a:gd name="T42" fmla="*/ 54 w 109"/>
                  <a:gd name="T43" fmla="*/ 109 h 109"/>
                  <a:gd name="T44" fmla="*/ 16 w 109"/>
                  <a:gd name="T45" fmla="*/ 81 h 109"/>
                  <a:gd name="T46" fmla="*/ 10 w 109"/>
                  <a:gd name="T47" fmla="*/ 87 h 109"/>
                  <a:gd name="T48" fmla="*/ 22 w 109"/>
                  <a:gd name="T49" fmla="*/ 99 h 109"/>
                  <a:gd name="T50" fmla="*/ 28 w 109"/>
                  <a:gd name="T51" fmla="*/ 94 h 109"/>
                  <a:gd name="T52" fmla="*/ 46 w 109"/>
                  <a:gd name="T53" fmla="*/ 101 h 109"/>
                  <a:gd name="T54" fmla="*/ 46 w 109"/>
                  <a:gd name="T55" fmla="*/ 109 h 109"/>
                  <a:gd name="T56" fmla="*/ 54 w 109"/>
                  <a:gd name="T57" fmla="*/ 109 h 109"/>
                  <a:gd name="T58" fmla="*/ 54 w 109"/>
                  <a:gd name="T59" fmla="*/ 90 h 109"/>
                  <a:gd name="T60" fmla="*/ 54 w 109"/>
                  <a:gd name="T61" fmla="*/ 90 h 109"/>
                  <a:gd name="T62" fmla="*/ 20 w 109"/>
                  <a:gd name="T63" fmla="*/ 55 h 109"/>
                  <a:gd name="T64" fmla="*/ 54 w 109"/>
                  <a:gd name="T65" fmla="*/ 20 h 109"/>
                  <a:gd name="T66" fmla="*/ 54 w 109"/>
                  <a:gd name="T67" fmla="*/ 20 h 109"/>
                  <a:gd name="T68" fmla="*/ 54 w 109"/>
                  <a:gd name="T69" fmla="*/ 20 h 109"/>
                  <a:gd name="T70" fmla="*/ 54 w 109"/>
                  <a:gd name="T71" fmla="*/ 0 h 109"/>
                  <a:gd name="T72" fmla="*/ 46 w 109"/>
                  <a:gd name="T73" fmla="*/ 0 h 109"/>
                  <a:gd name="T74" fmla="*/ 46 w 109"/>
                  <a:gd name="T75" fmla="*/ 8 h 109"/>
                  <a:gd name="T76" fmla="*/ 28 w 109"/>
                  <a:gd name="T77" fmla="*/ 16 h 109"/>
                  <a:gd name="T78" fmla="*/ 22 w 109"/>
                  <a:gd name="T79" fmla="*/ 10 h 109"/>
                  <a:gd name="T80" fmla="*/ 10 w 109"/>
                  <a:gd name="T81" fmla="*/ 22 h 109"/>
                  <a:gd name="T82" fmla="*/ 16 w 109"/>
                  <a:gd name="T83" fmla="*/ 28 h 109"/>
                  <a:gd name="T84" fmla="*/ 8 w 109"/>
                  <a:gd name="T85" fmla="*/ 46 h 109"/>
                  <a:gd name="T86" fmla="*/ 0 w 109"/>
                  <a:gd name="T87" fmla="*/ 46 h 109"/>
                  <a:gd name="T88" fmla="*/ 0 w 109"/>
                  <a:gd name="T89" fmla="*/ 63 h 109"/>
                  <a:gd name="T90" fmla="*/ 8 w 109"/>
                  <a:gd name="T91" fmla="*/ 63 h 109"/>
                  <a:gd name="T92" fmla="*/ 16 w 109"/>
                  <a:gd name="T93" fmla="*/ 8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9" h="109">
                    <a:moveTo>
                      <a:pt x="54" y="109"/>
                    </a:moveTo>
                    <a:cubicBezTo>
                      <a:pt x="63" y="109"/>
                      <a:pt x="63" y="109"/>
                      <a:pt x="63" y="109"/>
                    </a:cubicBezTo>
                    <a:cubicBezTo>
                      <a:pt x="63" y="101"/>
                      <a:pt x="63" y="101"/>
                      <a:pt x="63" y="101"/>
                    </a:cubicBezTo>
                    <a:cubicBezTo>
                      <a:pt x="70" y="100"/>
                      <a:pt x="76" y="97"/>
                      <a:pt x="81" y="94"/>
                    </a:cubicBezTo>
                    <a:cubicBezTo>
                      <a:pt x="87" y="99"/>
                      <a:pt x="87" y="99"/>
                      <a:pt x="87" y="99"/>
                    </a:cubicBezTo>
                    <a:cubicBezTo>
                      <a:pt x="99" y="87"/>
                      <a:pt x="99" y="87"/>
                      <a:pt x="99" y="87"/>
                    </a:cubicBezTo>
                    <a:cubicBezTo>
                      <a:pt x="93" y="81"/>
                      <a:pt x="93" y="81"/>
                      <a:pt x="93" y="81"/>
                    </a:cubicBezTo>
                    <a:cubicBezTo>
                      <a:pt x="97" y="76"/>
                      <a:pt x="100" y="70"/>
                      <a:pt x="101" y="63"/>
                    </a:cubicBezTo>
                    <a:cubicBezTo>
                      <a:pt x="109" y="63"/>
                      <a:pt x="109" y="63"/>
                      <a:pt x="109" y="63"/>
                    </a:cubicBezTo>
                    <a:cubicBezTo>
                      <a:pt x="109" y="46"/>
                      <a:pt x="109" y="46"/>
                      <a:pt x="109" y="46"/>
                    </a:cubicBezTo>
                    <a:cubicBezTo>
                      <a:pt x="101" y="46"/>
                      <a:pt x="101" y="46"/>
                      <a:pt x="101" y="46"/>
                    </a:cubicBezTo>
                    <a:cubicBezTo>
                      <a:pt x="100" y="39"/>
                      <a:pt x="97" y="33"/>
                      <a:pt x="93" y="28"/>
                    </a:cubicBezTo>
                    <a:cubicBezTo>
                      <a:pt x="99" y="22"/>
                      <a:pt x="99" y="22"/>
                      <a:pt x="99" y="22"/>
                    </a:cubicBezTo>
                    <a:cubicBezTo>
                      <a:pt x="87" y="10"/>
                      <a:pt x="87" y="10"/>
                      <a:pt x="87" y="10"/>
                    </a:cubicBezTo>
                    <a:cubicBezTo>
                      <a:pt x="81" y="16"/>
                      <a:pt x="81" y="16"/>
                      <a:pt x="81" y="16"/>
                    </a:cubicBezTo>
                    <a:cubicBezTo>
                      <a:pt x="76" y="12"/>
                      <a:pt x="70" y="10"/>
                      <a:pt x="63" y="8"/>
                    </a:cubicBezTo>
                    <a:cubicBezTo>
                      <a:pt x="63" y="0"/>
                      <a:pt x="63" y="0"/>
                      <a:pt x="63" y="0"/>
                    </a:cubicBezTo>
                    <a:cubicBezTo>
                      <a:pt x="54" y="0"/>
                      <a:pt x="54" y="0"/>
                      <a:pt x="54" y="0"/>
                    </a:cubicBezTo>
                    <a:cubicBezTo>
                      <a:pt x="54" y="20"/>
                      <a:pt x="54" y="20"/>
                      <a:pt x="54" y="20"/>
                    </a:cubicBezTo>
                    <a:cubicBezTo>
                      <a:pt x="74" y="20"/>
                      <a:pt x="89" y="35"/>
                      <a:pt x="89" y="55"/>
                    </a:cubicBezTo>
                    <a:cubicBezTo>
                      <a:pt x="89" y="74"/>
                      <a:pt x="74" y="90"/>
                      <a:pt x="54" y="90"/>
                    </a:cubicBezTo>
                    <a:lnTo>
                      <a:pt x="54" y="109"/>
                    </a:lnTo>
                    <a:close/>
                    <a:moveTo>
                      <a:pt x="16" y="81"/>
                    </a:moveTo>
                    <a:cubicBezTo>
                      <a:pt x="10" y="87"/>
                      <a:pt x="10" y="87"/>
                      <a:pt x="10" y="87"/>
                    </a:cubicBezTo>
                    <a:cubicBezTo>
                      <a:pt x="22" y="99"/>
                      <a:pt x="22" y="99"/>
                      <a:pt x="22" y="99"/>
                    </a:cubicBezTo>
                    <a:cubicBezTo>
                      <a:pt x="28" y="94"/>
                      <a:pt x="28" y="94"/>
                      <a:pt x="28" y="94"/>
                    </a:cubicBezTo>
                    <a:cubicBezTo>
                      <a:pt x="33" y="97"/>
                      <a:pt x="39" y="100"/>
                      <a:pt x="46" y="101"/>
                    </a:cubicBezTo>
                    <a:cubicBezTo>
                      <a:pt x="46" y="109"/>
                      <a:pt x="46" y="109"/>
                      <a:pt x="46" y="109"/>
                    </a:cubicBezTo>
                    <a:cubicBezTo>
                      <a:pt x="54" y="109"/>
                      <a:pt x="54" y="109"/>
                      <a:pt x="54" y="109"/>
                    </a:cubicBezTo>
                    <a:cubicBezTo>
                      <a:pt x="54" y="90"/>
                      <a:pt x="54" y="90"/>
                      <a:pt x="54" y="90"/>
                    </a:cubicBezTo>
                    <a:cubicBezTo>
                      <a:pt x="54" y="90"/>
                      <a:pt x="54" y="90"/>
                      <a:pt x="54" y="90"/>
                    </a:cubicBezTo>
                    <a:cubicBezTo>
                      <a:pt x="35" y="90"/>
                      <a:pt x="20" y="74"/>
                      <a:pt x="20" y="55"/>
                    </a:cubicBezTo>
                    <a:cubicBezTo>
                      <a:pt x="20" y="35"/>
                      <a:pt x="35" y="20"/>
                      <a:pt x="54" y="20"/>
                    </a:cubicBezTo>
                    <a:cubicBezTo>
                      <a:pt x="54" y="20"/>
                      <a:pt x="54" y="20"/>
                      <a:pt x="54" y="20"/>
                    </a:cubicBezTo>
                    <a:cubicBezTo>
                      <a:pt x="54" y="20"/>
                      <a:pt x="54" y="20"/>
                      <a:pt x="54" y="20"/>
                    </a:cubicBezTo>
                    <a:cubicBezTo>
                      <a:pt x="54" y="0"/>
                      <a:pt x="54" y="0"/>
                      <a:pt x="54" y="0"/>
                    </a:cubicBezTo>
                    <a:cubicBezTo>
                      <a:pt x="46" y="0"/>
                      <a:pt x="46" y="0"/>
                      <a:pt x="46" y="0"/>
                    </a:cubicBezTo>
                    <a:cubicBezTo>
                      <a:pt x="46" y="8"/>
                      <a:pt x="46" y="8"/>
                      <a:pt x="46" y="8"/>
                    </a:cubicBezTo>
                    <a:cubicBezTo>
                      <a:pt x="39" y="10"/>
                      <a:pt x="33" y="12"/>
                      <a:pt x="28" y="16"/>
                    </a:cubicBezTo>
                    <a:cubicBezTo>
                      <a:pt x="22" y="10"/>
                      <a:pt x="22" y="10"/>
                      <a:pt x="22" y="10"/>
                    </a:cubicBezTo>
                    <a:cubicBezTo>
                      <a:pt x="10" y="22"/>
                      <a:pt x="10" y="22"/>
                      <a:pt x="10" y="22"/>
                    </a:cubicBezTo>
                    <a:cubicBezTo>
                      <a:pt x="16" y="28"/>
                      <a:pt x="16" y="28"/>
                      <a:pt x="16" y="28"/>
                    </a:cubicBezTo>
                    <a:cubicBezTo>
                      <a:pt x="12" y="33"/>
                      <a:pt x="9" y="39"/>
                      <a:pt x="8" y="46"/>
                    </a:cubicBezTo>
                    <a:cubicBezTo>
                      <a:pt x="0" y="46"/>
                      <a:pt x="0" y="46"/>
                      <a:pt x="0" y="46"/>
                    </a:cubicBezTo>
                    <a:cubicBezTo>
                      <a:pt x="0" y="63"/>
                      <a:pt x="0" y="63"/>
                      <a:pt x="0" y="63"/>
                    </a:cubicBezTo>
                    <a:cubicBezTo>
                      <a:pt x="8" y="63"/>
                      <a:pt x="8" y="63"/>
                      <a:pt x="8" y="63"/>
                    </a:cubicBezTo>
                    <a:cubicBezTo>
                      <a:pt x="9" y="70"/>
                      <a:pt x="12" y="76"/>
                      <a:pt x="16" y="81"/>
                    </a:cubicBezTo>
                    <a:close/>
                  </a:path>
                </a:pathLst>
              </a:custGeom>
              <a:solidFill>
                <a:srgbClr val="FF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77" name="Freeform 44"/>
              <p:cNvSpPr>
                <a:spLocks/>
              </p:cNvSpPr>
              <p:nvPr/>
            </p:nvSpPr>
            <p:spPr bwMode="auto">
              <a:xfrm>
                <a:off x="10902950" y="4940300"/>
                <a:ext cx="268287" cy="188913"/>
              </a:xfrm>
              <a:custGeom>
                <a:avLst/>
                <a:gdLst>
                  <a:gd name="T0" fmla="*/ 92 w 115"/>
                  <a:gd name="T1" fmla="*/ 29 h 81"/>
                  <a:gd name="T2" fmla="*/ 115 w 115"/>
                  <a:gd name="T3" fmla="*/ 55 h 81"/>
                  <a:gd name="T4" fmla="*/ 115 w 115"/>
                  <a:gd name="T5" fmla="*/ 55 h 81"/>
                  <a:gd name="T6" fmla="*/ 91 w 115"/>
                  <a:gd name="T7" fmla="*/ 81 h 81"/>
                  <a:gd name="T8" fmla="*/ 27 w 115"/>
                  <a:gd name="T9" fmla="*/ 81 h 81"/>
                  <a:gd name="T10" fmla="*/ 0 w 115"/>
                  <a:gd name="T11" fmla="*/ 55 h 81"/>
                  <a:gd name="T12" fmla="*/ 0 w 115"/>
                  <a:gd name="T13" fmla="*/ 55 h 81"/>
                  <a:gd name="T14" fmla="*/ 24 w 115"/>
                  <a:gd name="T15" fmla="*/ 29 h 81"/>
                  <a:gd name="T16" fmla="*/ 24 w 115"/>
                  <a:gd name="T17" fmla="*/ 29 h 81"/>
                  <a:gd name="T18" fmla="*/ 58 w 115"/>
                  <a:gd name="T19" fmla="*/ 0 h 81"/>
                  <a:gd name="T20" fmla="*/ 92 w 115"/>
                  <a:gd name="T21" fmla="*/ 29 h 81"/>
                  <a:gd name="T22" fmla="*/ 92 w 115"/>
                  <a:gd name="T23" fmla="*/ 2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81">
                    <a:moveTo>
                      <a:pt x="92" y="29"/>
                    </a:moveTo>
                    <a:cubicBezTo>
                      <a:pt x="105" y="32"/>
                      <a:pt x="115" y="43"/>
                      <a:pt x="115" y="55"/>
                    </a:cubicBezTo>
                    <a:cubicBezTo>
                      <a:pt x="115" y="55"/>
                      <a:pt x="115" y="55"/>
                      <a:pt x="115" y="55"/>
                    </a:cubicBezTo>
                    <a:cubicBezTo>
                      <a:pt x="115" y="68"/>
                      <a:pt x="105" y="81"/>
                      <a:pt x="91" y="81"/>
                    </a:cubicBezTo>
                    <a:cubicBezTo>
                      <a:pt x="27" y="81"/>
                      <a:pt x="27" y="81"/>
                      <a:pt x="27" y="81"/>
                    </a:cubicBezTo>
                    <a:cubicBezTo>
                      <a:pt x="12" y="81"/>
                      <a:pt x="0" y="68"/>
                      <a:pt x="0" y="55"/>
                    </a:cubicBezTo>
                    <a:cubicBezTo>
                      <a:pt x="0" y="55"/>
                      <a:pt x="0" y="55"/>
                      <a:pt x="0" y="55"/>
                    </a:cubicBezTo>
                    <a:cubicBezTo>
                      <a:pt x="0" y="43"/>
                      <a:pt x="10" y="32"/>
                      <a:pt x="24" y="29"/>
                    </a:cubicBezTo>
                    <a:cubicBezTo>
                      <a:pt x="24" y="29"/>
                      <a:pt x="24" y="29"/>
                      <a:pt x="24" y="29"/>
                    </a:cubicBezTo>
                    <a:cubicBezTo>
                      <a:pt x="24" y="13"/>
                      <a:pt x="39" y="0"/>
                      <a:pt x="58" y="0"/>
                    </a:cubicBezTo>
                    <a:cubicBezTo>
                      <a:pt x="77" y="0"/>
                      <a:pt x="92" y="13"/>
                      <a:pt x="92" y="29"/>
                    </a:cubicBezTo>
                    <a:cubicBezTo>
                      <a:pt x="92" y="29"/>
                      <a:pt x="92" y="29"/>
                      <a:pt x="92" y="29"/>
                    </a:cubicBezTo>
                    <a:close/>
                  </a:path>
                </a:pathLst>
              </a:custGeom>
              <a:solidFill>
                <a:srgbClr val="5ABB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78" name="Rectangle 45"/>
              <p:cNvSpPr>
                <a:spLocks noChangeArrowheads="1"/>
              </p:cNvSpPr>
              <p:nvPr/>
            </p:nvSpPr>
            <p:spPr bwMode="auto">
              <a:xfrm>
                <a:off x="10898188" y="5164138"/>
                <a:ext cx="266700" cy="14288"/>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79" name="Rectangle 46"/>
              <p:cNvSpPr>
                <a:spLocks noChangeArrowheads="1"/>
              </p:cNvSpPr>
              <p:nvPr/>
            </p:nvSpPr>
            <p:spPr bwMode="auto">
              <a:xfrm>
                <a:off x="10898188" y="5192713"/>
                <a:ext cx="266700" cy="14288"/>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80" name="Rectangle 47"/>
              <p:cNvSpPr>
                <a:spLocks noChangeArrowheads="1"/>
              </p:cNvSpPr>
              <p:nvPr/>
            </p:nvSpPr>
            <p:spPr bwMode="auto">
              <a:xfrm>
                <a:off x="10898188" y="5222875"/>
                <a:ext cx="266700" cy="14288"/>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81" name="Rectangle 48"/>
              <p:cNvSpPr>
                <a:spLocks noChangeArrowheads="1"/>
              </p:cNvSpPr>
              <p:nvPr/>
            </p:nvSpPr>
            <p:spPr bwMode="auto">
              <a:xfrm>
                <a:off x="10898188" y="5251450"/>
                <a:ext cx="127000" cy="15875"/>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82" name="Rectangle 49"/>
              <p:cNvSpPr>
                <a:spLocks noChangeArrowheads="1"/>
              </p:cNvSpPr>
              <p:nvPr/>
            </p:nvSpPr>
            <p:spPr bwMode="auto">
              <a:xfrm>
                <a:off x="10542588" y="4935538"/>
                <a:ext cx="233362" cy="14288"/>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83" name="Rectangle 50"/>
              <p:cNvSpPr>
                <a:spLocks noChangeArrowheads="1"/>
              </p:cNvSpPr>
              <p:nvPr/>
            </p:nvSpPr>
            <p:spPr bwMode="auto">
              <a:xfrm>
                <a:off x="10542588" y="4960938"/>
                <a:ext cx="233362" cy="15875"/>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84" name="Rectangle 51"/>
              <p:cNvSpPr>
                <a:spLocks noChangeArrowheads="1"/>
              </p:cNvSpPr>
              <p:nvPr/>
            </p:nvSpPr>
            <p:spPr bwMode="auto">
              <a:xfrm>
                <a:off x="10542588" y="4989513"/>
                <a:ext cx="142875" cy="12700"/>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grpSp>
        <p:sp>
          <p:nvSpPr>
            <p:cNvPr id="56" name="文本框 55"/>
            <p:cNvSpPr txBox="1"/>
            <p:nvPr/>
          </p:nvSpPr>
          <p:spPr>
            <a:xfrm>
              <a:off x="6802880" y="4380863"/>
              <a:ext cx="989694" cy="373948"/>
            </a:xfrm>
            <a:prstGeom prst="rect">
              <a:avLst/>
            </a:prstGeom>
            <a:noFill/>
          </p:spPr>
          <p:txBody>
            <a:bodyPr wrap="none" rtlCol="0">
              <a:spAutoFit/>
            </a:bodyPr>
            <a:lstStyle/>
            <a:p>
              <a:pPr algn="ctr">
                <a:lnSpc>
                  <a:spcPct val="120000"/>
                </a:lnSpc>
              </a:pPr>
              <a:r>
                <a:rPr lang="zh-CN" altLang="en-US" sz="2200" b="1" dirty="0">
                  <a:solidFill>
                    <a:srgbClr val="AA7B51"/>
                  </a:solidFill>
                  <a:latin typeface="方正粗倩简体" panose="03000509000000000000" pitchFamily="65" charset="-122"/>
                  <a:ea typeface="方正粗倩简体" panose="03000509000000000000" pitchFamily="65" charset="-122"/>
                </a:rPr>
                <a:t>信息面板</a:t>
              </a:r>
              <a:endParaRPr lang="zh-CN" altLang="en-US" sz="2200" b="1" dirty="0">
                <a:solidFill>
                  <a:srgbClr val="595959"/>
                </a:solidFill>
                <a:latin typeface="方正粗倩简体" panose="03000509000000000000" pitchFamily="65" charset="-122"/>
                <a:ea typeface="方正粗倩简体" panose="03000509000000000000" pitchFamily="65" charset="-122"/>
              </a:endParaRPr>
            </a:p>
          </p:txBody>
        </p:sp>
      </p:grpSp>
      <p:grpSp>
        <p:nvGrpSpPr>
          <p:cNvPr id="27" name="组合 26"/>
          <p:cNvGrpSpPr/>
          <p:nvPr/>
        </p:nvGrpSpPr>
        <p:grpSpPr>
          <a:xfrm>
            <a:off x="4988379" y="3307115"/>
            <a:ext cx="1250663" cy="1410734"/>
            <a:chOff x="3741283" y="2480336"/>
            <a:chExt cx="937997" cy="1058051"/>
          </a:xfrm>
        </p:grpSpPr>
        <p:grpSp>
          <p:nvGrpSpPr>
            <p:cNvPr id="46" name="组合 45"/>
            <p:cNvGrpSpPr/>
            <p:nvPr/>
          </p:nvGrpSpPr>
          <p:grpSpPr>
            <a:xfrm>
              <a:off x="3948493" y="2480336"/>
              <a:ext cx="648532" cy="629909"/>
              <a:chOff x="6345238" y="2830513"/>
              <a:chExt cx="908050" cy="881063"/>
            </a:xfrm>
          </p:grpSpPr>
          <p:sp>
            <p:nvSpPr>
              <p:cNvPr id="102" name="Freeform 15"/>
              <p:cNvSpPr>
                <a:spLocks/>
              </p:cNvSpPr>
              <p:nvPr/>
            </p:nvSpPr>
            <p:spPr bwMode="auto">
              <a:xfrm>
                <a:off x="6464300" y="3198813"/>
                <a:ext cx="369887" cy="504825"/>
              </a:xfrm>
              <a:custGeom>
                <a:avLst/>
                <a:gdLst>
                  <a:gd name="T0" fmla="*/ 106 w 158"/>
                  <a:gd name="T1" fmla="*/ 85 h 216"/>
                  <a:gd name="T2" fmla="*/ 106 w 158"/>
                  <a:gd name="T3" fmla="*/ 190 h 216"/>
                  <a:gd name="T4" fmla="*/ 80 w 158"/>
                  <a:gd name="T5" fmla="*/ 216 h 216"/>
                  <a:gd name="T6" fmla="*/ 80 w 158"/>
                  <a:gd name="T7" fmla="*/ 216 h 216"/>
                  <a:gd name="T8" fmla="*/ 54 w 158"/>
                  <a:gd name="T9" fmla="*/ 190 h 216"/>
                  <a:gd name="T10" fmla="*/ 54 w 158"/>
                  <a:gd name="T11" fmla="*/ 85 h 216"/>
                  <a:gd name="T12" fmla="*/ 18 w 158"/>
                  <a:gd name="T13" fmla="*/ 85 h 216"/>
                  <a:gd name="T14" fmla="*/ 11 w 158"/>
                  <a:gd name="T15" fmla="*/ 62 h 216"/>
                  <a:gd name="T16" fmla="*/ 61 w 158"/>
                  <a:gd name="T17" fmla="*/ 12 h 216"/>
                  <a:gd name="T18" fmla="*/ 98 w 158"/>
                  <a:gd name="T19" fmla="*/ 12 h 216"/>
                  <a:gd name="T20" fmla="*/ 149 w 158"/>
                  <a:gd name="T21" fmla="*/ 62 h 216"/>
                  <a:gd name="T22" fmla="*/ 139 w 158"/>
                  <a:gd name="T23" fmla="*/ 85 h 216"/>
                  <a:gd name="T24" fmla="*/ 106 w 158"/>
                  <a:gd name="T25" fmla="*/ 8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216">
                    <a:moveTo>
                      <a:pt x="106" y="85"/>
                    </a:moveTo>
                    <a:cubicBezTo>
                      <a:pt x="106" y="190"/>
                      <a:pt x="106" y="190"/>
                      <a:pt x="106" y="190"/>
                    </a:cubicBezTo>
                    <a:cubicBezTo>
                      <a:pt x="106" y="204"/>
                      <a:pt x="94" y="216"/>
                      <a:pt x="80" y="216"/>
                    </a:cubicBezTo>
                    <a:cubicBezTo>
                      <a:pt x="80" y="216"/>
                      <a:pt x="80" y="216"/>
                      <a:pt x="80" y="216"/>
                    </a:cubicBezTo>
                    <a:cubicBezTo>
                      <a:pt x="65" y="216"/>
                      <a:pt x="54" y="204"/>
                      <a:pt x="54" y="190"/>
                    </a:cubicBezTo>
                    <a:cubicBezTo>
                      <a:pt x="54" y="85"/>
                      <a:pt x="54" y="85"/>
                      <a:pt x="54" y="85"/>
                    </a:cubicBezTo>
                    <a:cubicBezTo>
                      <a:pt x="18" y="85"/>
                      <a:pt x="18" y="85"/>
                      <a:pt x="18" y="85"/>
                    </a:cubicBezTo>
                    <a:cubicBezTo>
                      <a:pt x="3" y="85"/>
                      <a:pt x="0" y="72"/>
                      <a:pt x="11" y="62"/>
                    </a:cubicBezTo>
                    <a:cubicBezTo>
                      <a:pt x="61" y="12"/>
                      <a:pt x="61" y="12"/>
                      <a:pt x="61" y="12"/>
                    </a:cubicBezTo>
                    <a:cubicBezTo>
                      <a:pt x="73" y="0"/>
                      <a:pt x="85" y="0"/>
                      <a:pt x="98" y="12"/>
                    </a:cubicBezTo>
                    <a:cubicBezTo>
                      <a:pt x="149" y="62"/>
                      <a:pt x="149" y="62"/>
                      <a:pt x="149" y="62"/>
                    </a:cubicBezTo>
                    <a:cubicBezTo>
                      <a:pt x="158" y="71"/>
                      <a:pt x="157" y="85"/>
                      <a:pt x="139" y="85"/>
                    </a:cubicBezTo>
                    <a:lnTo>
                      <a:pt x="106" y="85"/>
                    </a:lnTo>
                    <a:close/>
                  </a:path>
                </a:pathLst>
              </a:custGeom>
              <a:solidFill>
                <a:srgbClr val="F06D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103" name="Freeform 16"/>
              <p:cNvSpPr>
                <a:spLocks/>
              </p:cNvSpPr>
              <p:nvPr/>
            </p:nvSpPr>
            <p:spPr bwMode="auto">
              <a:xfrm>
                <a:off x="6345238" y="2830513"/>
                <a:ext cx="908050" cy="636588"/>
              </a:xfrm>
              <a:custGeom>
                <a:avLst/>
                <a:gdLst>
                  <a:gd name="T0" fmla="*/ 308 w 388"/>
                  <a:gd name="T1" fmla="*/ 99 h 272"/>
                  <a:gd name="T2" fmla="*/ 388 w 388"/>
                  <a:gd name="T3" fmla="*/ 184 h 272"/>
                  <a:gd name="T4" fmla="*/ 388 w 388"/>
                  <a:gd name="T5" fmla="*/ 184 h 272"/>
                  <a:gd name="T6" fmla="*/ 304 w 388"/>
                  <a:gd name="T7" fmla="*/ 270 h 272"/>
                  <a:gd name="T8" fmla="*/ 304 w 388"/>
                  <a:gd name="T9" fmla="*/ 186 h 272"/>
                  <a:gd name="T10" fmla="*/ 293 w 388"/>
                  <a:gd name="T11" fmla="*/ 158 h 272"/>
                  <a:gd name="T12" fmla="*/ 266 w 388"/>
                  <a:gd name="T13" fmla="*/ 147 h 272"/>
                  <a:gd name="T14" fmla="*/ 238 w 388"/>
                  <a:gd name="T15" fmla="*/ 158 h 272"/>
                  <a:gd name="T16" fmla="*/ 227 w 388"/>
                  <a:gd name="T17" fmla="*/ 186 h 272"/>
                  <a:gd name="T18" fmla="*/ 227 w 388"/>
                  <a:gd name="T19" fmla="*/ 272 h 272"/>
                  <a:gd name="T20" fmla="*/ 170 w 388"/>
                  <a:gd name="T21" fmla="*/ 272 h 272"/>
                  <a:gd name="T22" fmla="*/ 170 w 388"/>
                  <a:gd name="T23" fmla="*/ 255 h 272"/>
                  <a:gd name="T24" fmla="*/ 190 w 388"/>
                  <a:gd name="T25" fmla="*/ 255 h 272"/>
                  <a:gd name="T26" fmla="*/ 206 w 388"/>
                  <a:gd name="T27" fmla="*/ 251 h 272"/>
                  <a:gd name="T28" fmla="*/ 217 w 388"/>
                  <a:gd name="T29" fmla="*/ 239 h 272"/>
                  <a:gd name="T30" fmla="*/ 217 w 388"/>
                  <a:gd name="T31" fmla="*/ 224 h 272"/>
                  <a:gd name="T32" fmla="*/ 209 w 388"/>
                  <a:gd name="T33" fmla="*/ 210 h 272"/>
                  <a:gd name="T34" fmla="*/ 158 w 388"/>
                  <a:gd name="T35" fmla="*/ 160 h 272"/>
                  <a:gd name="T36" fmla="*/ 131 w 388"/>
                  <a:gd name="T37" fmla="*/ 147 h 272"/>
                  <a:gd name="T38" fmla="*/ 103 w 388"/>
                  <a:gd name="T39" fmla="*/ 160 h 272"/>
                  <a:gd name="T40" fmla="*/ 53 w 388"/>
                  <a:gd name="T41" fmla="*/ 210 h 272"/>
                  <a:gd name="T42" fmla="*/ 44 w 388"/>
                  <a:gd name="T43" fmla="*/ 225 h 272"/>
                  <a:gd name="T44" fmla="*/ 44 w 388"/>
                  <a:gd name="T45" fmla="*/ 239 h 272"/>
                  <a:gd name="T46" fmla="*/ 54 w 388"/>
                  <a:gd name="T47" fmla="*/ 251 h 272"/>
                  <a:gd name="T48" fmla="*/ 69 w 388"/>
                  <a:gd name="T49" fmla="*/ 255 h 272"/>
                  <a:gd name="T50" fmla="*/ 92 w 388"/>
                  <a:gd name="T51" fmla="*/ 255 h 272"/>
                  <a:gd name="T52" fmla="*/ 92 w 388"/>
                  <a:gd name="T53" fmla="*/ 271 h 272"/>
                  <a:gd name="T54" fmla="*/ 0 w 388"/>
                  <a:gd name="T55" fmla="*/ 184 h 272"/>
                  <a:gd name="T56" fmla="*/ 0 w 388"/>
                  <a:gd name="T57" fmla="*/ 184 h 272"/>
                  <a:gd name="T58" fmla="*/ 80 w 388"/>
                  <a:gd name="T59" fmla="*/ 99 h 272"/>
                  <a:gd name="T60" fmla="*/ 80 w 388"/>
                  <a:gd name="T61" fmla="*/ 96 h 272"/>
                  <a:gd name="T62" fmla="*/ 194 w 388"/>
                  <a:gd name="T63" fmla="*/ 0 h 272"/>
                  <a:gd name="T64" fmla="*/ 308 w 388"/>
                  <a:gd name="T65" fmla="*/ 96 h 272"/>
                  <a:gd name="T66" fmla="*/ 308 w 388"/>
                  <a:gd name="T67" fmla="*/ 9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8" h="272">
                    <a:moveTo>
                      <a:pt x="308" y="99"/>
                    </a:moveTo>
                    <a:cubicBezTo>
                      <a:pt x="354" y="108"/>
                      <a:pt x="388" y="143"/>
                      <a:pt x="388" y="184"/>
                    </a:cubicBezTo>
                    <a:cubicBezTo>
                      <a:pt x="388" y="184"/>
                      <a:pt x="388" y="184"/>
                      <a:pt x="388" y="184"/>
                    </a:cubicBezTo>
                    <a:cubicBezTo>
                      <a:pt x="388" y="227"/>
                      <a:pt x="352" y="262"/>
                      <a:pt x="304" y="270"/>
                    </a:cubicBezTo>
                    <a:cubicBezTo>
                      <a:pt x="304" y="186"/>
                      <a:pt x="304" y="186"/>
                      <a:pt x="304" y="186"/>
                    </a:cubicBezTo>
                    <a:cubicBezTo>
                      <a:pt x="304" y="175"/>
                      <a:pt x="300" y="165"/>
                      <a:pt x="293" y="158"/>
                    </a:cubicBezTo>
                    <a:cubicBezTo>
                      <a:pt x="286" y="151"/>
                      <a:pt x="276" y="147"/>
                      <a:pt x="266" y="147"/>
                    </a:cubicBezTo>
                    <a:cubicBezTo>
                      <a:pt x="255" y="147"/>
                      <a:pt x="245" y="151"/>
                      <a:pt x="238" y="158"/>
                    </a:cubicBezTo>
                    <a:cubicBezTo>
                      <a:pt x="231" y="165"/>
                      <a:pt x="227" y="175"/>
                      <a:pt x="227" y="186"/>
                    </a:cubicBezTo>
                    <a:cubicBezTo>
                      <a:pt x="227" y="272"/>
                      <a:pt x="227" y="272"/>
                      <a:pt x="227" y="272"/>
                    </a:cubicBezTo>
                    <a:cubicBezTo>
                      <a:pt x="170" y="272"/>
                      <a:pt x="170" y="272"/>
                      <a:pt x="170" y="272"/>
                    </a:cubicBezTo>
                    <a:cubicBezTo>
                      <a:pt x="170" y="255"/>
                      <a:pt x="170" y="255"/>
                      <a:pt x="170" y="255"/>
                    </a:cubicBezTo>
                    <a:cubicBezTo>
                      <a:pt x="190" y="255"/>
                      <a:pt x="190" y="255"/>
                      <a:pt x="190" y="255"/>
                    </a:cubicBezTo>
                    <a:cubicBezTo>
                      <a:pt x="196" y="255"/>
                      <a:pt x="202" y="253"/>
                      <a:pt x="206" y="251"/>
                    </a:cubicBezTo>
                    <a:cubicBezTo>
                      <a:pt x="211" y="248"/>
                      <a:pt x="215" y="244"/>
                      <a:pt x="217" y="239"/>
                    </a:cubicBezTo>
                    <a:cubicBezTo>
                      <a:pt x="218" y="234"/>
                      <a:pt x="219" y="229"/>
                      <a:pt x="217" y="224"/>
                    </a:cubicBezTo>
                    <a:cubicBezTo>
                      <a:pt x="216" y="219"/>
                      <a:pt x="213" y="214"/>
                      <a:pt x="209" y="210"/>
                    </a:cubicBezTo>
                    <a:cubicBezTo>
                      <a:pt x="158" y="160"/>
                      <a:pt x="158" y="160"/>
                      <a:pt x="158" y="160"/>
                    </a:cubicBezTo>
                    <a:cubicBezTo>
                      <a:pt x="149" y="151"/>
                      <a:pt x="140" y="147"/>
                      <a:pt x="131" y="147"/>
                    </a:cubicBezTo>
                    <a:cubicBezTo>
                      <a:pt x="121" y="147"/>
                      <a:pt x="112" y="152"/>
                      <a:pt x="103" y="160"/>
                    </a:cubicBezTo>
                    <a:cubicBezTo>
                      <a:pt x="53" y="210"/>
                      <a:pt x="53" y="210"/>
                      <a:pt x="53" y="210"/>
                    </a:cubicBezTo>
                    <a:cubicBezTo>
                      <a:pt x="48" y="215"/>
                      <a:pt x="45" y="220"/>
                      <a:pt x="44" y="225"/>
                    </a:cubicBezTo>
                    <a:cubicBezTo>
                      <a:pt x="42" y="230"/>
                      <a:pt x="42" y="235"/>
                      <a:pt x="44" y="239"/>
                    </a:cubicBezTo>
                    <a:cubicBezTo>
                      <a:pt x="46" y="244"/>
                      <a:pt x="49" y="248"/>
                      <a:pt x="54" y="251"/>
                    </a:cubicBezTo>
                    <a:cubicBezTo>
                      <a:pt x="58" y="253"/>
                      <a:pt x="63" y="255"/>
                      <a:pt x="69" y="255"/>
                    </a:cubicBezTo>
                    <a:cubicBezTo>
                      <a:pt x="92" y="255"/>
                      <a:pt x="92" y="255"/>
                      <a:pt x="92" y="255"/>
                    </a:cubicBezTo>
                    <a:cubicBezTo>
                      <a:pt x="92" y="271"/>
                      <a:pt x="92" y="271"/>
                      <a:pt x="92" y="271"/>
                    </a:cubicBezTo>
                    <a:cubicBezTo>
                      <a:pt x="40" y="266"/>
                      <a:pt x="0" y="229"/>
                      <a:pt x="0" y="184"/>
                    </a:cubicBezTo>
                    <a:cubicBezTo>
                      <a:pt x="0" y="184"/>
                      <a:pt x="0" y="184"/>
                      <a:pt x="0" y="184"/>
                    </a:cubicBezTo>
                    <a:cubicBezTo>
                      <a:pt x="0" y="143"/>
                      <a:pt x="34" y="108"/>
                      <a:pt x="80" y="99"/>
                    </a:cubicBezTo>
                    <a:cubicBezTo>
                      <a:pt x="80" y="98"/>
                      <a:pt x="80" y="97"/>
                      <a:pt x="80" y="96"/>
                    </a:cubicBezTo>
                    <a:cubicBezTo>
                      <a:pt x="80" y="43"/>
                      <a:pt x="131" y="0"/>
                      <a:pt x="194" y="0"/>
                    </a:cubicBezTo>
                    <a:cubicBezTo>
                      <a:pt x="257" y="0"/>
                      <a:pt x="308" y="43"/>
                      <a:pt x="308" y="96"/>
                    </a:cubicBezTo>
                    <a:cubicBezTo>
                      <a:pt x="308" y="97"/>
                      <a:pt x="308" y="98"/>
                      <a:pt x="308" y="99"/>
                    </a:cubicBezTo>
                    <a:close/>
                  </a:path>
                </a:pathLst>
              </a:custGeom>
              <a:solidFill>
                <a:srgbClr val="5ABB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104" name="Freeform 17"/>
              <p:cNvSpPr>
                <a:spLocks/>
              </p:cNvSpPr>
              <p:nvPr/>
            </p:nvSpPr>
            <p:spPr bwMode="auto">
              <a:xfrm>
                <a:off x="6780213" y="3205163"/>
                <a:ext cx="369887" cy="506413"/>
              </a:xfrm>
              <a:custGeom>
                <a:avLst/>
                <a:gdLst>
                  <a:gd name="T0" fmla="*/ 106 w 158"/>
                  <a:gd name="T1" fmla="*/ 131 h 216"/>
                  <a:gd name="T2" fmla="*/ 106 w 158"/>
                  <a:gd name="T3" fmla="*/ 26 h 216"/>
                  <a:gd name="T4" fmla="*/ 80 w 158"/>
                  <a:gd name="T5" fmla="*/ 0 h 216"/>
                  <a:gd name="T6" fmla="*/ 80 w 158"/>
                  <a:gd name="T7" fmla="*/ 0 h 216"/>
                  <a:gd name="T8" fmla="*/ 54 w 158"/>
                  <a:gd name="T9" fmla="*/ 26 h 216"/>
                  <a:gd name="T10" fmla="*/ 54 w 158"/>
                  <a:gd name="T11" fmla="*/ 131 h 216"/>
                  <a:gd name="T12" fmla="*/ 18 w 158"/>
                  <a:gd name="T13" fmla="*/ 131 h 216"/>
                  <a:gd name="T14" fmla="*/ 10 w 158"/>
                  <a:gd name="T15" fmla="*/ 153 h 216"/>
                  <a:gd name="T16" fmla="*/ 61 w 158"/>
                  <a:gd name="T17" fmla="*/ 203 h 216"/>
                  <a:gd name="T18" fmla="*/ 98 w 158"/>
                  <a:gd name="T19" fmla="*/ 203 h 216"/>
                  <a:gd name="T20" fmla="*/ 149 w 158"/>
                  <a:gd name="T21" fmla="*/ 153 h 216"/>
                  <a:gd name="T22" fmla="*/ 138 w 158"/>
                  <a:gd name="T23" fmla="*/ 131 h 216"/>
                  <a:gd name="T24" fmla="*/ 106 w 158"/>
                  <a:gd name="T25" fmla="*/ 13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216">
                    <a:moveTo>
                      <a:pt x="106" y="131"/>
                    </a:moveTo>
                    <a:cubicBezTo>
                      <a:pt x="106" y="26"/>
                      <a:pt x="106" y="26"/>
                      <a:pt x="106" y="26"/>
                    </a:cubicBezTo>
                    <a:cubicBezTo>
                      <a:pt x="106" y="12"/>
                      <a:pt x="94" y="0"/>
                      <a:pt x="80" y="0"/>
                    </a:cubicBezTo>
                    <a:cubicBezTo>
                      <a:pt x="80" y="0"/>
                      <a:pt x="80" y="0"/>
                      <a:pt x="80" y="0"/>
                    </a:cubicBezTo>
                    <a:cubicBezTo>
                      <a:pt x="65" y="0"/>
                      <a:pt x="54" y="12"/>
                      <a:pt x="54" y="26"/>
                    </a:cubicBezTo>
                    <a:cubicBezTo>
                      <a:pt x="54" y="131"/>
                      <a:pt x="54" y="131"/>
                      <a:pt x="54" y="131"/>
                    </a:cubicBezTo>
                    <a:cubicBezTo>
                      <a:pt x="18" y="131"/>
                      <a:pt x="18" y="131"/>
                      <a:pt x="18" y="131"/>
                    </a:cubicBezTo>
                    <a:cubicBezTo>
                      <a:pt x="3" y="131"/>
                      <a:pt x="0" y="143"/>
                      <a:pt x="10" y="153"/>
                    </a:cubicBezTo>
                    <a:cubicBezTo>
                      <a:pt x="61" y="203"/>
                      <a:pt x="61" y="203"/>
                      <a:pt x="61" y="203"/>
                    </a:cubicBezTo>
                    <a:cubicBezTo>
                      <a:pt x="73" y="216"/>
                      <a:pt x="85" y="216"/>
                      <a:pt x="98" y="203"/>
                    </a:cubicBezTo>
                    <a:cubicBezTo>
                      <a:pt x="149" y="153"/>
                      <a:pt x="149" y="153"/>
                      <a:pt x="149" y="153"/>
                    </a:cubicBezTo>
                    <a:cubicBezTo>
                      <a:pt x="158" y="144"/>
                      <a:pt x="156" y="131"/>
                      <a:pt x="138" y="131"/>
                    </a:cubicBezTo>
                    <a:lnTo>
                      <a:pt x="106" y="131"/>
                    </a:lnTo>
                    <a:close/>
                  </a:path>
                </a:pathLst>
              </a:custGeom>
              <a:solidFill>
                <a:srgbClr val="FF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grpSp>
        <p:sp>
          <p:nvSpPr>
            <p:cNvPr id="57" name="文本框 56"/>
            <p:cNvSpPr txBox="1"/>
            <p:nvPr/>
          </p:nvSpPr>
          <p:spPr>
            <a:xfrm>
              <a:off x="3741283" y="3164438"/>
              <a:ext cx="937997" cy="373949"/>
            </a:xfrm>
            <a:prstGeom prst="rect">
              <a:avLst/>
            </a:prstGeom>
            <a:noFill/>
          </p:spPr>
          <p:txBody>
            <a:bodyPr wrap="none" rtlCol="0">
              <a:spAutoFit/>
            </a:bodyPr>
            <a:lstStyle/>
            <a:p>
              <a:pPr algn="r">
                <a:lnSpc>
                  <a:spcPct val="120000"/>
                </a:lnSpc>
              </a:pPr>
              <a:r>
                <a:rPr lang="en-US" altLang="zh-CN" sz="2200" b="1" dirty="0" smtClean="0">
                  <a:solidFill>
                    <a:srgbClr val="936CAF"/>
                  </a:solidFill>
                  <a:latin typeface="方正粗倩简体" panose="03000509000000000000" pitchFamily="65" charset="-122"/>
                  <a:ea typeface="方正粗倩简体" panose="03000509000000000000" pitchFamily="65" charset="-122"/>
                </a:rPr>
                <a:t>API</a:t>
              </a:r>
              <a:r>
                <a:rPr lang="zh-CN" altLang="en-US" sz="2200" b="1" dirty="0" smtClean="0">
                  <a:solidFill>
                    <a:srgbClr val="936CAF"/>
                  </a:solidFill>
                  <a:latin typeface="方正粗倩简体" panose="03000509000000000000" pitchFamily="65" charset="-122"/>
                  <a:ea typeface="方正粗倩简体" panose="03000509000000000000" pitchFamily="65" charset="-122"/>
                </a:rPr>
                <a:t>集成</a:t>
              </a:r>
              <a:endParaRPr lang="en-US" altLang="zh-CN" sz="2200" b="1" dirty="0">
                <a:solidFill>
                  <a:srgbClr val="936CAF"/>
                </a:solidFill>
                <a:latin typeface="方正粗倩简体" panose="03000509000000000000" pitchFamily="65" charset="-122"/>
                <a:ea typeface="方正粗倩简体" panose="03000509000000000000" pitchFamily="65" charset="-122"/>
              </a:endParaRPr>
            </a:p>
          </p:txBody>
        </p:sp>
      </p:grpSp>
      <p:grpSp>
        <p:nvGrpSpPr>
          <p:cNvPr id="2" name="组合 1"/>
          <p:cNvGrpSpPr/>
          <p:nvPr/>
        </p:nvGrpSpPr>
        <p:grpSpPr>
          <a:xfrm>
            <a:off x="5496488" y="1268760"/>
            <a:ext cx="1319592" cy="1529346"/>
            <a:chOff x="7341597" y="2337205"/>
            <a:chExt cx="989694" cy="1147010"/>
          </a:xfrm>
        </p:grpSpPr>
        <p:grpSp>
          <p:nvGrpSpPr>
            <p:cNvPr id="49" name="组合 48"/>
            <p:cNvGrpSpPr/>
            <p:nvPr/>
          </p:nvGrpSpPr>
          <p:grpSpPr>
            <a:xfrm>
              <a:off x="7614656" y="2337205"/>
              <a:ext cx="359413" cy="769510"/>
              <a:chOff x="11495088" y="2563813"/>
              <a:chExt cx="503237" cy="1076325"/>
            </a:xfrm>
          </p:grpSpPr>
          <p:sp>
            <p:nvSpPr>
              <p:cNvPr id="85" name="Oval 30"/>
              <p:cNvSpPr>
                <a:spLocks noChangeArrowheads="1"/>
              </p:cNvSpPr>
              <p:nvPr/>
            </p:nvSpPr>
            <p:spPr bwMode="auto">
              <a:xfrm>
                <a:off x="11495088" y="2563813"/>
                <a:ext cx="503237" cy="503238"/>
              </a:xfrm>
              <a:prstGeom prst="ellipse">
                <a:avLst/>
              </a:prstGeom>
              <a:solidFill>
                <a:srgbClr val="F177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86" name="Freeform 31"/>
              <p:cNvSpPr>
                <a:spLocks/>
              </p:cNvSpPr>
              <p:nvPr/>
            </p:nvSpPr>
            <p:spPr bwMode="auto">
              <a:xfrm>
                <a:off x="11668125" y="3017838"/>
                <a:ext cx="157162" cy="622300"/>
              </a:xfrm>
              <a:custGeom>
                <a:avLst/>
                <a:gdLst>
                  <a:gd name="T0" fmla="*/ 67 w 67"/>
                  <a:gd name="T1" fmla="*/ 0 h 266"/>
                  <a:gd name="T2" fmla="*/ 67 w 67"/>
                  <a:gd name="T3" fmla="*/ 233 h 266"/>
                  <a:gd name="T4" fmla="*/ 34 w 67"/>
                  <a:gd name="T5" fmla="*/ 266 h 266"/>
                  <a:gd name="T6" fmla="*/ 34 w 67"/>
                  <a:gd name="T7" fmla="*/ 266 h 266"/>
                  <a:gd name="T8" fmla="*/ 0 w 67"/>
                  <a:gd name="T9" fmla="*/ 233 h 266"/>
                  <a:gd name="T10" fmla="*/ 0 w 67"/>
                  <a:gd name="T11" fmla="*/ 0 h 266"/>
                  <a:gd name="T12" fmla="*/ 67 w 67"/>
                  <a:gd name="T13" fmla="*/ 0 h 266"/>
                </a:gdLst>
                <a:ahLst/>
                <a:cxnLst>
                  <a:cxn ang="0">
                    <a:pos x="T0" y="T1"/>
                  </a:cxn>
                  <a:cxn ang="0">
                    <a:pos x="T2" y="T3"/>
                  </a:cxn>
                  <a:cxn ang="0">
                    <a:pos x="T4" y="T5"/>
                  </a:cxn>
                  <a:cxn ang="0">
                    <a:pos x="T6" y="T7"/>
                  </a:cxn>
                  <a:cxn ang="0">
                    <a:pos x="T8" y="T9"/>
                  </a:cxn>
                  <a:cxn ang="0">
                    <a:pos x="T10" y="T11"/>
                  </a:cxn>
                  <a:cxn ang="0">
                    <a:pos x="T12" y="T13"/>
                  </a:cxn>
                </a:cxnLst>
                <a:rect l="0" t="0" r="r" b="b"/>
                <a:pathLst>
                  <a:path w="67" h="266">
                    <a:moveTo>
                      <a:pt x="67" y="0"/>
                    </a:moveTo>
                    <a:cubicBezTo>
                      <a:pt x="67" y="233"/>
                      <a:pt x="67" y="233"/>
                      <a:pt x="67" y="233"/>
                    </a:cubicBezTo>
                    <a:cubicBezTo>
                      <a:pt x="67" y="251"/>
                      <a:pt x="52" y="266"/>
                      <a:pt x="34" y="266"/>
                    </a:cubicBezTo>
                    <a:cubicBezTo>
                      <a:pt x="34" y="266"/>
                      <a:pt x="34" y="266"/>
                      <a:pt x="34" y="266"/>
                    </a:cubicBezTo>
                    <a:cubicBezTo>
                      <a:pt x="15" y="266"/>
                      <a:pt x="0" y="251"/>
                      <a:pt x="0" y="233"/>
                    </a:cubicBezTo>
                    <a:cubicBezTo>
                      <a:pt x="0" y="0"/>
                      <a:pt x="0" y="0"/>
                      <a:pt x="0" y="0"/>
                    </a:cubicBezTo>
                    <a:lnTo>
                      <a:pt x="67" y="0"/>
                    </a:lnTo>
                    <a:close/>
                  </a:path>
                </a:pathLst>
              </a:custGeom>
              <a:solidFill>
                <a:srgbClr val="F177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87" name="Oval 32"/>
              <p:cNvSpPr>
                <a:spLocks noChangeArrowheads="1"/>
              </p:cNvSpPr>
              <p:nvPr/>
            </p:nvSpPr>
            <p:spPr bwMode="auto">
              <a:xfrm>
                <a:off x="11604625" y="2676525"/>
                <a:ext cx="284162" cy="280988"/>
              </a:xfrm>
              <a:prstGeom prst="ellipse">
                <a:avLst/>
              </a:pr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88" name="Freeform 33"/>
              <p:cNvSpPr>
                <a:spLocks/>
              </p:cNvSpPr>
              <p:nvPr/>
            </p:nvSpPr>
            <p:spPr bwMode="auto">
              <a:xfrm>
                <a:off x="11733213" y="3378200"/>
                <a:ext cx="215900" cy="157163"/>
              </a:xfrm>
              <a:custGeom>
                <a:avLst/>
                <a:gdLst>
                  <a:gd name="T0" fmla="*/ 20 w 92"/>
                  <a:gd name="T1" fmla="*/ 0 h 67"/>
                  <a:gd name="T2" fmla="*/ 71 w 92"/>
                  <a:gd name="T3" fmla="*/ 0 h 67"/>
                  <a:gd name="T4" fmla="*/ 92 w 92"/>
                  <a:gd name="T5" fmla="*/ 21 h 67"/>
                  <a:gd name="T6" fmla="*/ 92 w 92"/>
                  <a:gd name="T7" fmla="*/ 46 h 67"/>
                  <a:gd name="T8" fmla="*/ 71 w 92"/>
                  <a:gd name="T9" fmla="*/ 67 h 67"/>
                  <a:gd name="T10" fmla="*/ 20 w 92"/>
                  <a:gd name="T11" fmla="*/ 67 h 67"/>
                  <a:gd name="T12" fmla="*/ 0 w 92"/>
                  <a:gd name="T13" fmla="*/ 46 h 67"/>
                  <a:gd name="T14" fmla="*/ 0 w 92"/>
                  <a:gd name="T15" fmla="*/ 21 h 67"/>
                  <a:gd name="T16" fmla="*/ 20 w 92"/>
                  <a:gd name="T1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67">
                    <a:moveTo>
                      <a:pt x="20" y="0"/>
                    </a:moveTo>
                    <a:cubicBezTo>
                      <a:pt x="71" y="0"/>
                      <a:pt x="71" y="0"/>
                      <a:pt x="71" y="0"/>
                    </a:cubicBezTo>
                    <a:cubicBezTo>
                      <a:pt x="83" y="0"/>
                      <a:pt x="92" y="10"/>
                      <a:pt x="92" y="21"/>
                    </a:cubicBezTo>
                    <a:cubicBezTo>
                      <a:pt x="92" y="46"/>
                      <a:pt x="92" y="46"/>
                      <a:pt x="92" y="46"/>
                    </a:cubicBezTo>
                    <a:cubicBezTo>
                      <a:pt x="92" y="57"/>
                      <a:pt x="83" y="67"/>
                      <a:pt x="71" y="67"/>
                    </a:cubicBezTo>
                    <a:cubicBezTo>
                      <a:pt x="20" y="67"/>
                      <a:pt x="20" y="67"/>
                      <a:pt x="20" y="67"/>
                    </a:cubicBezTo>
                    <a:cubicBezTo>
                      <a:pt x="9" y="67"/>
                      <a:pt x="0" y="57"/>
                      <a:pt x="0" y="46"/>
                    </a:cubicBezTo>
                    <a:cubicBezTo>
                      <a:pt x="0" y="21"/>
                      <a:pt x="0" y="21"/>
                      <a:pt x="0" y="21"/>
                    </a:cubicBezTo>
                    <a:cubicBezTo>
                      <a:pt x="0" y="10"/>
                      <a:pt x="9" y="0"/>
                      <a:pt x="20" y="0"/>
                    </a:cubicBezTo>
                    <a:close/>
                  </a:path>
                </a:pathLst>
              </a:custGeom>
              <a:solidFill>
                <a:srgbClr val="F177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89" name="Freeform 34"/>
              <p:cNvSpPr>
                <a:spLocks/>
              </p:cNvSpPr>
              <p:nvPr/>
            </p:nvSpPr>
            <p:spPr bwMode="auto">
              <a:xfrm>
                <a:off x="11733213" y="3198813"/>
                <a:ext cx="215900" cy="153988"/>
              </a:xfrm>
              <a:custGeom>
                <a:avLst/>
                <a:gdLst>
                  <a:gd name="T0" fmla="*/ 20 w 92"/>
                  <a:gd name="T1" fmla="*/ 0 h 66"/>
                  <a:gd name="T2" fmla="*/ 71 w 92"/>
                  <a:gd name="T3" fmla="*/ 0 h 66"/>
                  <a:gd name="T4" fmla="*/ 92 w 92"/>
                  <a:gd name="T5" fmla="*/ 20 h 66"/>
                  <a:gd name="T6" fmla="*/ 92 w 92"/>
                  <a:gd name="T7" fmla="*/ 46 h 66"/>
                  <a:gd name="T8" fmla="*/ 71 w 92"/>
                  <a:gd name="T9" fmla="*/ 66 h 66"/>
                  <a:gd name="T10" fmla="*/ 20 w 92"/>
                  <a:gd name="T11" fmla="*/ 66 h 66"/>
                  <a:gd name="T12" fmla="*/ 0 w 92"/>
                  <a:gd name="T13" fmla="*/ 46 h 66"/>
                  <a:gd name="T14" fmla="*/ 0 w 92"/>
                  <a:gd name="T15" fmla="*/ 20 h 66"/>
                  <a:gd name="T16" fmla="*/ 20 w 92"/>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66">
                    <a:moveTo>
                      <a:pt x="20" y="0"/>
                    </a:moveTo>
                    <a:cubicBezTo>
                      <a:pt x="71" y="0"/>
                      <a:pt x="71" y="0"/>
                      <a:pt x="71" y="0"/>
                    </a:cubicBezTo>
                    <a:cubicBezTo>
                      <a:pt x="83" y="0"/>
                      <a:pt x="92" y="9"/>
                      <a:pt x="92" y="20"/>
                    </a:cubicBezTo>
                    <a:cubicBezTo>
                      <a:pt x="92" y="46"/>
                      <a:pt x="92" y="46"/>
                      <a:pt x="92" y="46"/>
                    </a:cubicBezTo>
                    <a:cubicBezTo>
                      <a:pt x="92" y="57"/>
                      <a:pt x="83" y="66"/>
                      <a:pt x="71" y="66"/>
                    </a:cubicBezTo>
                    <a:cubicBezTo>
                      <a:pt x="20" y="66"/>
                      <a:pt x="20" y="66"/>
                      <a:pt x="20" y="66"/>
                    </a:cubicBezTo>
                    <a:cubicBezTo>
                      <a:pt x="9" y="66"/>
                      <a:pt x="0" y="57"/>
                      <a:pt x="0" y="46"/>
                    </a:cubicBezTo>
                    <a:cubicBezTo>
                      <a:pt x="0" y="20"/>
                      <a:pt x="0" y="20"/>
                      <a:pt x="0" y="20"/>
                    </a:cubicBezTo>
                    <a:cubicBezTo>
                      <a:pt x="0" y="9"/>
                      <a:pt x="9" y="0"/>
                      <a:pt x="20" y="0"/>
                    </a:cubicBezTo>
                    <a:close/>
                  </a:path>
                </a:pathLst>
              </a:custGeom>
              <a:solidFill>
                <a:srgbClr val="F177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grpSp>
        <p:sp>
          <p:nvSpPr>
            <p:cNvPr id="58" name="文本框 57"/>
            <p:cNvSpPr txBox="1"/>
            <p:nvPr/>
          </p:nvSpPr>
          <p:spPr>
            <a:xfrm>
              <a:off x="7341597" y="3110266"/>
              <a:ext cx="989694" cy="373949"/>
            </a:xfrm>
            <a:prstGeom prst="rect">
              <a:avLst/>
            </a:prstGeom>
            <a:noFill/>
          </p:spPr>
          <p:txBody>
            <a:bodyPr wrap="none" rtlCol="0">
              <a:spAutoFit/>
            </a:bodyPr>
            <a:lstStyle/>
            <a:p>
              <a:pPr>
                <a:lnSpc>
                  <a:spcPct val="120000"/>
                </a:lnSpc>
              </a:pPr>
              <a:r>
                <a:rPr lang="zh-CN" altLang="en-US" sz="2200" b="1" dirty="0" smtClean="0">
                  <a:solidFill>
                    <a:srgbClr val="E1B805"/>
                  </a:solidFill>
                  <a:latin typeface="方正粗倩简体" panose="03000509000000000000" pitchFamily="65" charset="-122"/>
                  <a:ea typeface="方正粗倩简体" panose="03000509000000000000" pitchFamily="65" charset="-122"/>
                </a:rPr>
                <a:t>业务管理</a:t>
              </a:r>
              <a:endParaRPr lang="en-US" altLang="zh-CN" sz="2200" b="1" dirty="0">
                <a:solidFill>
                  <a:srgbClr val="E1B805"/>
                </a:solidFill>
                <a:latin typeface="方正粗倩简体" panose="03000509000000000000" pitchFamily="65" charset="-122"/>
                <a:ea typeface="方正粗倩简体" panose="03000509000000000000" pitchFamily="65" charset="-122"/>
              </a:endParaRPr>
            </a:p>
          </p:txBody>
        </p:sp>
      </p:grpSp>
      <p:grpSp>
        <p:nvGrpSpPr>
          <p:cNvPr id="25" name="组合 24"/>
          <p:cNvGrpSpPr/>
          <p:nvPr/>
        </p:nvGrpSpPr>
        <p:grpSpPr>
          <a:xfrm>
            <a:off x="7329274" y="776887"/>
            <a:ext cx="1319592" cy="1293077"/>
            <a:chOff x="5496955" y="582665"/>
            <a:chExt cx="989694" cy="969808"/>
          </a:xfrm>
        </p:grpSpPr>
        <p:grpSp>
          <p:nvGrpSpPr>
            <p:cNvPr id="48" name="组合 47"/>
            <p:cNvGrpSpPr/>
            <p:nvPr/>
          </p:nvGrpSpPr>
          <p:grpSpPr>
            <a:xfrm>
              <a:off x="5604969" y="582665"/>
              <a:ext cx="810664" cy="535706"/>
              <a:chOff x="8664575" y="176213"/>
              <a:chExt cx="1135062" cy="749300"/>
            </a:xfrm>
          </p:grpSpPr>
          <p:sp>
            <p:nvSpPr>
              <p:cNvPr id="90" name="Rectangle 21"/>
              <p:cNvSpPr>
                <a:spLocks noChangeArrowheads="1"/>
              </p:cNvSpPr>
              <p:nvPr/>
            </p:nvSpPr>
            <p:spPr bwMode="auto">
              <a:xfrm>
                <a:off x="8805863" y="903288"/>
                <a:ext cx="923925" cy="22225"/>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91" name="Rectangle 22"/>
              <p:cNvSpPr>
                <a:spLocks noChangeArrowheads="1"/>
              </p:cNvSpPr>
              <p:nvPr/>
            </p:nvSpPr>
            <p:spPr bwMode="auto">
              <a:xfrm>
                <a:off x="9563100" y="406400"/>
                <a:ext cx="166687" cy="496888"/>
              </a:xfrm>
              <a:prstGeom prst="rect">
                <a:avLst/>
              </a:prstGeom>
              <a:solidFill>
                <a:srgbClr val="F06D1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92" name="Rectangle 23"/>
              <p:cNvSpPr>
                <a:spLocks noChangeArrowheads="1"/>
              </p:cNvSpPr>
              <p:nvPr/>
            </p:nvSpPr>
            <p:spPr bwMode="auto">
              <a:xfrm>
                <a:off x="9374188" y="593725"/>
                <a:ext cx="166687" cy="309563"/>
              </a:xfrm>
              <a:prstGeom prst="rect">
                <a:avLst/>
              </a:prstGeom>
              <a:solidFill>
                <a:srgbClr val="5AB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93" name="Rectangle 24"/>
              <p:cNvSpPr>
                <a:spLocks noChangeArrowheads="1"/>
              </p:cNvSpPr>
              <p:nvPr/>
            </p:nvSpPr>
            <p:spPr bwMode="auto">
              <a:xfrm>
                <a:off x="9185275" y="698500"/>
                <a:ext cx="163512" cy="204788"/>
              </a:xfrm>
              <a:prstGeom prst="rect">
                <a:avLst/>
              </a:prstGeom>
              <a:solidFill>
                <a:srgbClr val="FFA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94" name="Rectangle 25"/>
              <p:cNvSpPr>
                <a:spLocks noChangeArrowheads="1"/>
              </p:cNvSpPr>
              <p:nvPr/>
            </p:nvSpPr>
            <p:spPr bwMode="auto">
              <a:xfrm>
                <a:off x="8994775" y="603250"/>
                <a:ext cx="163512" cy="300038"/>
              </a:xfrm>
              <a:prstGeom prst="rect">
                <a:avLst/>
              </a:prstGeom>
              <a:solidFill>
                <a:srgbClr val="F270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95" name="Rectangle 26"/>
              <p:cNvSpPr>
                <a:spLocks noChangeArrowheads="1"/>
              </p:cNvSpPr>
              <p:nvPr/>
            </p:nvSpPr>
            <p:spPr bwMode="auto">
              <a:xfrm>
                <a:off x="8805863" y="687388"/>
                <a:ext cx="163512" cy="215900"/>
              </a:xfrm>
              <a:prstGeom prst="rect">
                <a:avLst/>
              </a:prstGeom>
              <a:solidFill>
                <a:srgbClr val="2457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96" name="Oval 27"/>
              <p:cNvSpPr>
                <a:spLocks noChangeArrowheads="1"/>
              </p:cNvSpPr>
              <p:nvPr/>
            </p:nvSpPr>
            <p:spPr bwMode="auto">
              <a:xfrm>
                <a:off x="8664575" y="622300"/>
                <a:ext cx="87312" cy="88900"/>
              </a:xfrm>
              <a:prstGeom prst="ellipse">
                <a:avLst/>
              </a:prstGeom>
              <a:solidFill>
                <a:srgbClr val="F270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97" name="Freeform 28"/>
              <p:cNvSpPr>
                <a:spLocks/>
              </p:cNvSpPr>
              <p:nvPr/>
            </p:nvSpPr>
            <p:spPr bwMode="auto">
              <a:xfrm>
                <a:off x="9683750" y="176213"/>
                <a:ext cx="115887" cy="112713"/>
              </a:xfrm>
              <a:custGeom>
                <a:avLst/>
                <a:gdLst>
                  <a:gd name="T0" fmla="*/ 73 w 73"/>
                  <a:gd name="T1" fmla="*/ 0 h 71"/>
                  <a:gd name="T2" fmla="*/ 0 w 73"/>
                  <a:gd name="T3" fmla="*/ 2 h 71"/>
                  <a:gd name="T4" fmla="*/ 26 w 73"/>
                  <a:gd name="T5" fmla="*/ 36 h 71"/>
                  <a:gd name="T6" fmla="*/ 51 w 73"/>
                  <a:gd name="T7" fmla="*/ 71 h 71"/>
                  <a:gd name="T8" fmla="*/ 73 w 73"/>
                  <a:gd name="T9" fmla="*/ 0 h 71"/>
                </a:gdLst>
                <a:ahLst/>
                <a:cxnLst>
                  <a:cxn ang="0">
                    <a:pos x="T0" y="T1"/>
                  </a:cxn>
                  <a:cxn ang="0">
                    <a:pos x="T2" y="T3"/>
                  </a:cxn>
                  <a:cxn ang="0">
                    <a:pos x="T4" y="T5"/>
                  </a:cxn>
                  <a:cxn ang="0">
                    <a:pos x="T6" y="T7"/>
                  </a:cxn>
                  <a:cxn ang="0">
                    <a:pos x="T8" y="T9"/>
                  </a:cxn>
                </a:cxnLst>
                <a:rect l="0" t="0" r="r" b="b"/>
                <a:pathLst>
                  <a:path w="73" h="71">
                    <a:moveTo>
                      <a:pt x="73" y="0"/>
                    </a:moveTo>
                    <a:lnTo>
                      <a:pt x="0" y="2"/>
                    </a:lnTo>
                    <a:lnTo>
                      <a:pt x="26" y="36"/>
                    </a:lnTo>
                    <a:lnTo>
                      <a:pt x="51" y="71"/>
                    </a:lnTo>
                    <a:lnTo>
                      <a:pt x="73" y="0"/>
                    </a:lnTo>
                    <a:close/>
                  </a:path>
                </a:pathLst>
              </a:custGeom>
              <a:solidFill>
                <a:srgbClr val="5ABB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sp>
            <p:nvSpPr>
              <p:cNvPr id="98" name="Freeform 29"/>
              <p:cNvSpPr>
                <a:spLocks/>
              </p:cNvSpPr>
              <p:nvPr/>
            </p:nvSpPr>
            <p:spPr bwMode="auto">
              <a:xfrm>
                <a:off x="8747125" y="233363"/>
                <a:ext cx="966787" cy="406400"/>
              </a:xfrm>
              <a:custGeom>
                <a:avLst/>
                <a:gdLst>
                  <a:gd name="T0" fmla="*/ 0 w 413"/>
                  <a:gd name="T1" fmla="*/ 165 h 174"/>
                  <a:gd name="T2" fmla="*/ 142 w 413"/>
                  <a:gd name="T3" fmla="*/ 59 h 174"/>
                  <a:gd name="T4" fmla="*/ 147 w 413"/>
                  <a:gd name="T5" fmla="*/ 56 h 174"/>
                  <a:gd name="T6" fmla="*/ 150 w 413"/>
                  <a:gd name="T7" fmla="*/ 60 h 174"/>
                  <a:gd name="T8" fmla="*/ 218 w 413"/>
                  <a:gd name="T9" fmla="*/ 140 h 174"/>
                  <a:gd name="T10" fmla="*/ 406 w 413"/>
                  <a:gd name="T11" fmla="*/ 0 h 174"/>
                  <a:gd name="T12" fmla="*/ 410 w 413"/>
                  <a:gd name="T13" fmla="*/ 5 h 174"/>
                  <a:gd name="T14" fmla="*/ 413 w 413"/>
                  <a:gd name="T15" fmla="*/ 9 h 174"/>
                  <a:gd name="T16" fmla="*/ 221 w 413"/>
                  <a:gd name="T17" fmla="*/ 153 h 174"/>
                  <a:gd name="T18" fmla="*/ 216 w 413"/>
                  <a:gd name="T19" fmla="*/ 156 h 174"/>
                  <a:gd name="T20" fmla="*/ 212 w 413"/>
                  <a:gd name="T21" fmla="*/ 152 h 174"/>
                  <a:gd name="T22" fmla="*/ 145 w 413"/>
                  <a:gd name="T23" fmla="*/ 72 h 174"/>
                  <a:gd name="T24" fmla="*/ 7 w 413"/>
                  <a:gd name="T25" fmla="*/ 174 h 174"/>
                  <a:gd name="T26" fmla="*/ 0 w 413"/>
                  <a:gd name="T27"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74">
                    <a:moveTo>
                      <a:pt x="0" y="165"/>
                    </a:moveTo>
                    <a:cubicBezTo>
                      <a:pt x="142" y="59"/>
                      <a:pt x="142" y="59"/>
                      <a:pt x="142" y="59"/>
                    </a:cubicBezTo>
                    <a:cubicBezTo>
                      <a:pt x="147" y="56"/>
                      <a:pt x="147" y="56"/>
                      <a:pt x="147" y="56"/>
                    </a:cubicBezTo>
                    <a:cubicBezTo>
                      <a:pt x="150" y="60"/>
                      <a:pt x="150" y="60"/>
                      <a:pt x="150" y="60"/>
                    </a:cubicBezTo>
                    <a:cubicBezTo>
                      <a:pt x="218" y="140"/>
                      <a:pt x="218" y="140"/>
                      <a:pt x="218" y="140"/>
                    </a:cubicBezTo>
                    <a:cubicBezTo>
                      <a:pt x="406" y="0"/>
                      <a:pt x="406" y="0"/>
                      <a:pt x="406" y="0"/>
                    </a:cubicBezTo>
                    <a:cubicBezTo>
                      <a:pt x="410" y="5"/>
                      <a:pt x="410" y="5"/>
                      <a:pt x="410" y="5"/>
                    </a:cubicBezTo>
                    <a:cubicBezTo>
                      <a:pt x="413" y="9"/>
                      <a:pt x="413" y="9"/>
                      <a:pt x="413" y="9"/>
                    </a:cubicBezTo>
                    <a:cubicBezTo>
                      <a:pt x="221" y="153"/>
                      <a:pt x="221" y="153"/>
                      <a:pt x="221" y="153"/>
                    </a:cubicBezTo>
                    <a:cubicBezTo>
                      <a:pt x="216" y="156"/>
                      <a:pt x="216" y="156"/>
                      <a:pt x="216" y="156"/>
                    </a:cubicBezTo>
                    <a:cubicBezTo>
                      <a:pt x="212" y="152"/>
                      <a:pt x="212" y="152"/>
                      <a:pt x="212" y="152"/>
                    </a:cubicBezTo>
                    <a:cubicBezTo>
                      <a:pt x="145" y="72"/>
                      <a:pt x="145" y="72"/>
                      <a:pt x="145" y="72"/>
                    </a:cubicBezTo>
                    <a:cubicBezTo>
                      <a:pt x="7" y="174"/>
                      <a:pt x="7" y="174"/>
                      <a:pt x="7" y="174"/>
                    </a:cubicBezTo>
                    <a:cubicBezTo>
                      <a:pt x="6" y="171"/>
                      <a:pt x="3" y="167"/>
                      <a:pt x="0" y="165"/>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200">
                  <a:latin typeface="方正粗倩简体" panose="03000509000000000000" pitchFamily="65" charset="-122"/>
                  <a:ea typeface="方正粗倩简体" panose="03000509000000000000" pitchFamily="65" charset="-122"/>
                </a:endParaRPr>
              </a:p>
            </p:txBody>
          </p:sp>
        </p:grpSp>
        <p:sp>
          <p:nvSpPr>
            <p:cNvPr id="59" name="文本框 58"/>
            <p:cNvSpPr txBox="1"/>
            <p:nvPr/>
          </p:nvSpPr>
          <p:spPr>
            <a:xfrm>
              <a:off x="5496955" y="1178524"/>
              <a:ext cx="989694" cy="373949"/>
            </a:xfrm>
            <a:prstGeom prst="rect">
              <a:avLst/>
            </a:prstGeom>
            <a:noFill/>
          </p:spPr>
          <p:txBody>
            <a:bodyPr wrap="none" rtlCol="0">
              <a:spAutoFit/>
            </a:bodyPr>
            <a:lstStyle/>
            <a:p>
              <a:pPr algn="r">
                <a:lnSpc>
                  <a:spcPct val="120000"/>
                </a:lnSpc>
              </a:pPr>
              <a:r>
                <a:rPr lang="zh-CN" altLang="en-US" sz="2200" b="1" dirty="0">
                  <a:solidFill>
                    <a:srgbClr val="5EC6D3"/>
                  </a:solidFill>
                  <a:latin typeface="方正粗倩简体" panose="03000509000000000000" pitchFamily="65" charset="-122"/>
                  <a:ea typeface="方正粗倩简体" panose="03000509000000000000" pitchFamily="65" charset="-122"/>
                </a:rPr>
                <a:t>统计分析</a:t>
              </a:r>
              <a:endParaRPr lang="en-US" altLang="zh-CN" sz="2200" b="1" dirty="0">
                <a:solidFill>
                  <a:srgbClr val="5EC6D3"/>
                </a:solidFill>
                <a:latin typeface="方正粗倩简体" panose="03000509000000000000" pitchFamily="65" charset="-122"/>
                <a:ea typeface="方正粗倩简体" panose="03000509000000000000" pitchFamily="65" charset="-122"/>
              </a:endParaRPr>
            </a:p>
          </p:txBody>
        </p:sp>
      </p:grpSp>
      <p:sp>
        <p:nvSpPr>
          <p:cNvPr id="5" name="矩形 4"/>
          <p:cNvSpPr/>
          <p:nvPr/>
        </p:nvSpPr>
        <p:spPr>
          <a:xfrm>
            <a:off x="522491" y="1432248"/>
            <a:ext cx="3953278" cy="3970318"/>
          </a:xfrm>
          <a:prstGeom prst="rect">
            <a:avLst/>
          </a:prstGeom>
        </p:spPr>
        <p:txBody>
          <a:bodyPr wrap="square">
            <a:spAutoFit/>
          </a:bodyPr>
          <a:lstStyle/>
          <a:p>
            <a:pPr>
              <a:lnSpc>
                <a:spcPct val="200000"/>
              </a:lnSpc>
            </a:pPr>
            <a:r>
              <a:rPr lang="zh-CN" altLang="en-US" dirty="0">
                <a:solidFill>
                  <a:srgbClr val="002060"/>
                </a:solidFill>
                <a:latin typeface="方正粗倩简体" panose="03000509000000000000" pitchFamily="65" charset="-122"/>
                <a:ea typeface="方正粗倩简体" panose="03000509000000000000" pitchFamily="65" charset="-122"/>
              </a:rPr>
              <a:t>物</a:t>
            </a:r>
            <a:r>
              <a:rPr lang="zh-CN" altLang="en-US" dirty="0" smtClean="0">
                <a:solidFill>
                  <a:srgbClr val="002060"/>
                </a:solidFill>
                <a:latin typeface="方正粗倩简体" panose="03000509000000000000" pitchFamily="65" charset="-122"/>
                <a:ea typeface="方正粗倩简体" panose="03000509000000000000" pitchFamily="65" charset="-122"/>
              </a:rPr>
              <a:t>联网连接</a:t>
            </a:r>
            <a:r>
              <a:rPr lang="zh-CN" altLang="en-US" dirty="0">
                <a:solidFill>
                  <a:srgbClr val="002060"/>
                </a:solidFill>
                <a:latin typeface="方正粗倩简体" panose="03000509000000000000" pitchFamily="65" charset="-122"/>
                <a:ea typeface="方正粗倩简体" panose="03000509000000000000" pitchFamily="65" charset="-122"/>
              </a:rPr>
              <a:t>管理平台是配合物联卡为物联网行业客户提供智能管道解决方案，不仅为客户提供自助式透明化管理自己的</a:t>
            </a:r>
            <a:r>
              <a:rPr lang="en-US" altLang="zh-CN" dirty="0">
                <a:solidFill>
                  <a:srgbClr val="C00000"/>
                </a:solidFill>
                <a:latin typeface="方正粗倩简体" panose="03000509000000000000" pitchFamily="65" charset="-122"/>
                <a:ea typeface="方正粗倩简体" panose="03000509000000000000" pitchFamily="65" charset="-122"/>
              </a:rPr>
              <a:t>SIM</a:t>
            </a:r>
            <a:r>
              <a:rPr lang="zh-CN" altLang="en-US" dirty="0">
                <a:solidFill>
                  <a:srgbClr val="C00000"/>
                </a:solidFill>
                <a:latin typeface="方正粗倩简体" panose="03000509000000000000" pitchFamily="65" charset="-122"/>
                <a:ea typeface="方正粗倩简体" panose="03000509000000000000" pitchFamily="65" charset="-122"/>
              </a:rPr>
              <a:t>卡状态、监控流量，自动告警、</a:t>
            </a:r>
            <a:r>
              <a:rPr lang="en-US" altLang="zh-CN" dirty="0">
                <a:solidFill>
                  <a:srgbClr val="C00000"/>
                </a:solidFill>
                <a:latin typeface="方正粗倩简体" panose="03000509000000000000" pitchFamily="65" charset="-122"/>
                <a:ea typeface="方正粗倩简体" panose="03000509000000000000" pitchFamily="65" charset="-122"/>
              </a:rPr>
              <a:t>API</a:t>
            </a:r>
            <a:r>
              <a:rPr lang="zh-CN" altLang="en-US" dirty="0">
                <a:solidFill>
                  <a:srgbClr val="C00000"/>
                </a:solidFill>
                <a:latin typeface="方正粗倩简体" panose="03000509000000000000" pitchFamily="65" charset="-122"/>
                <a:ea typeface="方正粗倩简体" panose="03000509000000000000" pitchFamily="65" charset="-122"/>
              </a:rPr>
              <a:t>集成、统计分析</a:t>
            </a:r>
            <a:r>
              <a:rPr lang="zh-CN" altLang="en-US" dirty="0">
                <a:solidFill>
                  <a:srgbClr val="002060"/>
                </a:solidFill>
                <a:latin typeface="方正粗倩简体" panose="03000509000000000000" pitchFamily="65" charset="-122"/>
                <a:ea typeface="方正粗倩简体" panose="03000509000000000000" pitchFamily="65" charset="-122"/>
              </a:rPr>
              <a:t>等功能，后期还提供</a:t>
            </a:r>
            <a:r>
              <a:rPr lang="zh-CN" altLang="en-US" dirty="0">
                <a:solidFill>
                  <a:srgbClr val="C00000"/>
                </a:solidFill>
                <a:latin typeface="方正粗倩简体" panose="03000509000000000000" pitchFamily="65" charset="-122"/>
                <a:ea typeface="方正粗倩简体" panose="03000509000000000000" pitchFamily="65" charset="-122"/>
              </a:rPr>
              <a:t>灵活计费、业务受理</a:t>
            </a:r>
            <a:r>
              <a:rPr lang="zh-CN" altLang="en-US" dirty="0" smtClean="0">
                <a:solidFill>
                  <a:srgbClr val="FF0000"/>
                </a:solidFill>
                <a:latin typeface="方正粗倩简体" panose="03000509000000000000" pitchFamily="65" charset="-122"/>
                <a:ea typeface="方正粗倩简体" panose="03000509000000000000" pitchFamily="65" charset="-122"/>
              </a:rPr>
              <a:t>、</a:t>
            </a:r>
            <a:r>
              <a:rPr lang="zh-CN" altLang="en-US" dirty="0" smtClean="0">
                <a:solidFill>
                  <a:srgbClr val="002060"/>
                </a:solidFill>
                <a:latin typeface="方正粗倩简体" panose="03000509000000000000" pitchFamily="65" charset="-122"/>
                <a:ea typeface="方正粗倩简体" panose="03000509000000000000" pitchFamily="65" charset="-122"/>
              </a:rPr>
              <a:t>等</a:t>
            </a:r>
            <a:r>
              <a:rPr lang="zh-CN" altLang="en-US" dirty="0">
                <a:solidFill>
                  <a:srgbClr val="002060"/>
                </a:solidFill>
                <a:latin typeface="方正粗倩简体" panose="03000509000000000000" pitchFamily="65" charset="-122"/>
                <a:ea typeface="方正粗倩简体" panose="03000509000000000000" pitchFamily="65" charset="-122"/>
              </a:rPr>
              <a:t>多种针对物联网行业的定制化功能。</a:t>
            </a:r>
          </a:p>
        </p:txBody>
      </p:sp>
      <p:sp>
        <p:nvSpPr>
          <p:cNvPr id="3" name="标题 2"/>
          <p:cNvSpPr>
            <a:spLocks noGrp="1"/>
          </p:cNvSpPr>
          <p:nvPr>
            <p:ph type="title"/>
          </p:nvPr>
        </p:nvSpPr>
        <p:spPr/>
        <p:txBody>
          <a:bodyPr>
            <a:normAutofit fontScale="90000"/>
          </a:bodyPr>
          <a:lstStyle/>
          <a:p>
            <a:r>
              <a:rPr lang="zh-CN" altLang="en-US" dirty="0"/>
              <a:t>平台功能</a:t>
            </a:r>
            <a:r>
              <a:rPr lang="zh-CN" altLang="en-US" dirty="0" smtClean="0"/>
              <a:t>架构 </a:t>
            </a:r>
            <a:r>
              <a:rPr lang="en-US" altLang="zh-CN" dirty="0" smtClean="0"/>
              <a:t>— </a:t>
            </a:r>
            <a:r>
              <a:rPr lang="zh-CN" altLang="en-US" dirty="0" smtClean="0"/>
              <a:t>连接管理平台</a:t>
            </a:r>
            <a:endParaRPr lang="zh-CN" altLang="en-US" dirty="0"/>
          </a:p>
        </p:txBody>
      </p:sp>
    </p:spTree>
    <p:extLst>
      <p:ext uri="{BB962C8B-B14F-4D97-AF65-F5344CB8AC3E}">
        <p14:creationId xmlns:p14="http://schemas.microsoft.com/office/powerpoint/2010/main" val="362814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anim calcmode="lin" valueType="num">
                                      <p:cBhvr>
                                        <p:cTn id="14" dur="500" fill="hold"/>
                                        <p:tgtEl>
                                          <p:spTgt spid="26"/>
                                        </p:tgtEl>
                                        <p:attrNameLst>
                                          <p:attrName>ppt_x</p:attrName>
                                        </p:attrNameLst>
                                      </p:cBhvr>
                                      <p:tavLst>
                                        <p:tav tm="0">
                                          <p:val>
                                            <p:strVal val="#ppt_x"/>
                                          </p:val>
                                        </p:tav>
                                        <p:tav tm="100000">
                                          <p:val>
                                            <p:strVal val="#ppt_x"/>
                                          </p:val>
                                        </p:tav>
                                      </p:tavLst>
                                    </p:anim>
                                    <p:anim calcmode="lin" valueType="num">
                                      <p:cBhvr>
                                        <p:cTn id="15" dur="500" fill="hold"/>
                                        <p:tgtEl>
                                          <p:spTgt spid="2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fade">
                                      <p:cBhvr>
                                        <p:cTn id="19" dur="500"/>
                                        <p:tgtEl>
                                          <p:spTgt spid="108"/>
                                        </p:tgtEl>
                                      </p:cBhvr>
                                    </p:animEffect>
                                    <p:anim calcmode="lin" valueType="num">
                                      <p:cBhvr>
                                        <p:cTn id="20" dur="500" fill="hold"/>
                                        <p:tgtEl>
                                          <p:spTgt spid="108"/>
                                        </p:tgtEl>
                                        <p:attrNameLst>
                                          <p:attrName>ppt_x</p:attrName>
                                        </p:attrNameLst>
                                      </p:cBhvr>
                                      <p:tavLst>
                                        <p:tav tm="0">
                                          <p:val>
                                            <p:strVal val="#ppt_x"/>
                                          </p:val>
                                        </p:tav>
                                        <p:tav tm="100000">
                                          <p:val>
                                            <p:strVal val="#ppt_x"/>
                                          </p:val>
                                        </p:tav>
                                      </p:tavLst>
                                    </p:anim>
                                    <p:anim calcmode="lin" valueType="num">
                                      <p:cBhvr>
                                        <p:cTn id="21" dur="500" fill="hold"/>
                                        <p:tgtEl>
                                          <p:spTgt spid="10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anim calcmode="lin" valueType="num">
                                      <p:cBhvr>
                                        <p:cTn id="26" dur="500" fill="hold"/>
                                        <p:tgtEl>
                                          <p:spTgt spid="25"/>
                                        </p:tgtEl>
                                        <p:attrNameLst>
                                          <p:attrName>ppt_x</p:attrName>
                                        </p:attrNameLst>
                                      </p:cBhvr>
                                      <p:tavLst>
                                        <p:tav tm="0">
                                          <p:val>
                                            <p:strVal val="#ppt_x"/>
                                          </p:val>
                                        </p:tav>
                                        <p:tav tm="100000">
                                          <p:val>
                                            <p:strVal val="#ppt_x"/>
                                          </p:val>
                                        </p:tav>
                                      </p:tavLst>
                                    </p:anim>
                                    <p:anim calcmode="lin" valueType="num">
                                      <p:cBhvr>
                                        <p:cTn id="27" dur="500" fill="hold"/>
                                        <p:tgtEl>
                                          <p:spTgt spid="2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anim calcmode="lin" valueType="num">
                                      <p:cBhvr>
                                        <p:cTn id="32" dur="500" fill="hold"/>
                                        <p:tgtEl>
                                          <p:spTgt spid="2"/>
                                        </p:tgtEl>
                                        <p:attrNameLst>
                                          <p:attrName>ppt_x</p:attrName>
                                        </p:attrNameLst>
                                      </p:cBhvr>
                                      <p:tavLst>
                                        <p:tav tm="0">
                                          <p:val>
                                            <p:strVal val="#ppt_x"/>
                                          </p:val>
                                        </p:tav>
                                        <p:tav tm="100000">
                                          <p:val>
                                            <p:strVal val="#ppt_x"/>
                                          </p:val>
                                        </p:tav>
                                      </p:tavLst>
                                    </p:anim>
                                    <p:anim calcmode="lin" valueType="num">
                                      <p:cBhvr>
                                        <p:cTn id="33" dur="500" fill="hold"/>
                                        <p:tgtEl>
                                          <p:spTgt spid="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anim calcmode="lin" valueType="num">
                                      <p:cBhvr>
                                        <p:cTn id="38" dur="500" fill="hold"/>
                                        <p:tgtEl>
                                          <p:spTgt spid="27"/>
                                        </p:tgtEl>
                                        <p:attrNameLst>
                                          <p:attrName>ppt_x</p:attrName>
                                        </p:attrNameLst>
                                      </p:cBhvr>
                                      <p:tavLst>
                                        <p:tav tm="0">
                                          <p:val>
                                            <p:strVal val="#ppt_x"/>
                                          </p:val>
                                        </p:tav>
                                        <p:tav tm="100000">
                                          <p:val>
                                            <p:strVal val="#ppt_x"/>
                                          </p:val>
                                        </p:tav>
                                      </p:tavLst>
                                    </p:anim>
                                    <p:anim calcmode="lin" valueType="num">
                                      <p:cBhvr>
                                        <p:cTn id="39" dur="500" fill="hold"/>
                                        <p:tgtEl>
                                          <p:spTgt spid="27"/>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anim calcmode="lin" valueType="num">
                                      <p:cBhvr>
                                        <p:cTn id="44" dur="500" fill="hold"/>
                                        <p:tgtEl>
                                          <p:spTgt spid="24"/>
                                        </p:tgtEl>
                                        <p:attrNameLst>
                                          <p:attrName>ppt_x</p:attrName>
                                        </p:attrNameLst>
                                      </p:cBhvr>
                                      <p:tavLst>
                                        <p:tav tm="0">
                                          <p:val>
                                            <p:strVal val="#ppt_x"/>
                                          </p:val>
                                        </p:tav>
                                        <p:tav tm="100000">
                                          <p:val>
                                            <p:strVal val="#ppt_x"/>
                                          </p:val>
                                        </p:tav>
                                      </p:tavLst>
                                    </p:anim>
                                    <p:anim calcmode="lin" valueType="num">
                                      <p:cBhvr>
                                        <p:cTn id="45"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695400" y="2643044"/>
            <a:ext cx="2008800" cy="3827478"/>
            <a:chOff x="695400" y="2643044"/>
            <a:chExt cx="2008800" cy="3827478"/>
          </a:xfrm>
        </p:grpSpPr>
        <p:sp>
          <p:nvSpPr>
            <p:cNvPr id="37" name="矩形 36"/>
            <p:cNvSpPr/>
            <p:nvPr/>
          </p:nvSpPr>
          <p:spPr>
            <a:xfrm>
              <a:off x="695400" y="2643044"/>
              <a:ext cx="2008800" cy="1113444"/>
            </a:xfrm>
            <a:prstGeom prst="rect">
              <a:avLst/>
            </a:prstGeom>
            <a:solidFill>
              <a:srgbClr val="546E7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42" name="Shape 1056"/>
            <p:cNvSpPr/>
            <p:nvPr/>
          </p:nvSpPr>
          <p:spPr>
            <a:xfrm>
              <a:off x="695400" y="3801270"/>
              <a:ext cx="2007287" cy="2669252"/>
            </a:xfrm>
            <a:prstGeom prst="rect">
              <a:avLst/>
            </a:prstGeom>
            <a:solidFill>
              <a:srgbClr val="5EC6D3"/>
            </a:solidFill>
            <a:ln w="12700">
              <a:miter lim="400000"/>
            </a:ln>
          </p:spPr>
          <p:txBody>
            <a:bodyPr lIns="0" tIns="0" rIns="0" bIns="0" anchor="ctr"/>
            <a:lstStyle/>
            <a:p>
              <a:pPr>
                <a:defRPr sz="3200"/>
              </a:pPr>
              <a:endParaRPr sz="1600">
                <a:solidFill>
                  <a:srgbClr val="595959"/>
                </a:solidFill>
                <a:latin typeface="方正粗倩简体" panose="03000509000000000000" pitchFamily="65" charset="-122"/>
                <a:ea typeface="方正粗倩简体" panose="03000509000000000000" pitchFamily="65" charset="-122"/>
              </a:endParaRPr>
            </a:p>
          </p:txBody>
        </p:sp>
        <p:sp>
          <p:nvSpPr>
            <p:cNvPr id="43" name="Shape 1058"/>
            <p:cNvSpPr/>
            <p:nvPr/>
          </p:nvSpPr>
          <p:spPr>
            <a:xfrm>
              <a:off x="1352175" y="3413578"/>
              <a:ext cx="699543" cy="6995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EC6D3"/>
            </a:solidFill>
            <a:ln w="63500">
              <a:solidFill>
                <a:srgbClr val="F8FBFC"/>
              </a:solidFill>
              <a:miter lim="400000"/>
            </a:ln>
          </p:spPr>
          <p:txBody>
            <a:bodyPr lIns="0" tIns="0" rIns="0" bIns="0" anchor="ctr"/>
            <a:lstStyle/>
            <a:p>
              <a:pPr>
                <a:defRPr sz="3200"/>
              </a:pPr>
              <a:endParaRPr sz="1600">
                <a:solidFill>
                  <a:srgbClr val="595959"/>
                </a:solidFill>
                <a:latin typeface="方正粗倩简体" panose="03000509000000000000" pitchFamily="65" charset="-122"/>
                <a:ea typeface="方正粗倩简体" panose="03000509000000000000" pitchFamily="65" charset="-122"/>
              </a:endParaRPr>
            </a:p>
          </p:txBody>
        </p:sp>
        <p:grpSp>
          <p:nvGrpSpPr>
            <p:cNvPr id="52" name="Group 1069"/>
            <p:cNvGrpSpPr/>
            <p:nvPr/>
          </p:nvGrpSpPr>
          <p:grpSpPr>
            <a:xfrm>
              <a:off x="1552428" y="3606749"/>
              <a:ext cx="299034" cy="308948"/>
              <a:chOff x="0" y="0"/>
              <a:chExt cx="568987" cy="587851"/>
            </a:xfrm>
          </p:grpSpPr>
          <p:sp>
            <p:nvSpPr>
              <p:cNvPr id="53" name="Shape 1067"/>
              <p:cNvSpPr/>
              <p:nvPr/>
            </p:nvSpPr>
            <p:spPr>
              <a:xfrm>
                <a:off x="324891" y="0"/>
                <a:ext cx="244097" cy="244096"/>
              </a:xfrm>
              <a:custGeom>
                <a:avLst/>
                <a:gdLst/>
                <a:ahLst/>
                <a:cxnLst>
                  <a:cxn ang="0">
                    <a:pos x="wd2" y="hd2"/>
                  </a:cxn>
                  <a:cxn ang="5400000">
                    <a:pos x="wd2" y="hd2"/>
                  </a:cxn>
                  <a:cxn ang="10800000">
                    <a:pos x="wd2" y="hd2"/>
                  </a:cxn>
                  <a:cxn ang="16200000">
                    <a:pos x="wd2" y="hd2"/>
                  </a:cxn>
                </a:cxnLst>
                <a:rect l="0" t="0" r="r" b="b"/>
                <a:pathLst>
                  <a:path w="21600" h="21600" extrusionOk="0">
                    <a:moveTo>
                      <a:pt x="3811" y="0"/>
                    </a:moveTo>
                    <a:lnTo>
                      <a:pt x="0" y="3811"/>
                    </a:lnTo>
                    <a:lnTo>
                      <a:pt x="1269" y="5083"/>
                    </a:lnTo>
                    <a:lnTo>
                      <a:pt x="16515" y="20328"/>
                    </a:lnTo>
                    <a:lnTo>
                      <a:pt x="17695" y="21512"/>
                    </a:lnTo>
                    <a:lnTo>
                      <a:pt x="17787" y="21600"/>
                    </a:lnTo>
                    <a:lnTo>
                      <a:pt x="21600" y="17787"/>
                    </a:lnTo>
                    <a:close/>
                  </a:path>
                </a:pathLst>
              </a:custGeom>
              <a:solidFill>
                <a:srgbClr val="FFFFFF"/>
              </a:soli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方正粗倩简体" panose="03000509000000000000" pitchFamily="65" charset="-122"/>
                  <a:ea typeface="方正粗倩简体" panose="03000509000000000000" pitchFamily="65" charset="-122"/>
                  <a:cs typeface="Gill Sans"/>
                  <a:sym typeface="Gill Sans"/>
                </a:endParaRPr>
              </a:p>
            </p:txBody>
          </p:sp>
          <p:sp>
            <p:nvSpPr>
              <p:cNvPr id="54" name="Shape 1068"/>
              <p:cNvSpPr/>
              <p:nvPr/>
            </p:nvSpPr>
            <p:spPr>
              <a:xfrm>
                <a:off x="0" y="81222"/>
                <a:ext cx="506636" cy="506630"/>
              </a:xfrm>
              <a:custGeom>
                <a:avLst/>
                <a:gdLst/>
                <a:ahLst/>
                <a:cxnLst>
                  <a:cxn ang="0">
                    <a:pos x="wd2" y="hd2"/>
                  </a:cxn>
                  <a:cxn ang="5400000">
                    <a:pos x="wd2" y="hd2"/>
                  </a:cxn>
                  <a:cxn ang="10800000">
                    <a:pos x="wd2" y="hd2"/>
                  </a:cxn>
                  <a:cxn ang="16200000">
                    <a:pos x="wd2" y="hd2"/>
                  </a:cxn>
                </a:cxnLst>
                <a:rect l="0" t="0" r="r" b="b"/>
                <a:pathLst>
                  <a:path w="21105" h="21600" extrusionOk="0">
                    <a:moveTo>
                      <a:pt x="21105" y="7346"/>
                    </a:moveTo>
                    <a:lnTo>
                      <a:pt x="19909" y="6122"/>
                    </a:lnTo>
                    <a:lnTo>
                      <a:pt x="18713" y="7346"/>
                    </a:lnTo>
                    <a:lnTo>
                      <a:pt x="17039" y="9059"/>
                    </a:lnTo>
                    <a:lnTo>
                      <a:pt x="7471" y="9060"/>
                    </a:lnTo>
                    <a:lnTo>
                      <a:pt x="13930" y="2447"/>
                    </a:lnTo>
                    <a:lnTo>
                      <a:pt x="15124" y="1224"/>
                    </a:lnTo>
                    <a:lnTo>
                      <a:pt x="13928" y="0"/>
                    </a:lnTo>
                    <a:lnTo>
                      <a:pt x="1486" y="12735"/>
                    </a:lnTo>
                    <a:cubicBezTo>
                      <a:pt x="-495" y="14762"/>
                      <a:pt x="-495" y="18052"/>
                      <a:pt x="1487" y="20078"/>
                    </a:cubicBezTo>
                    <a:cubicBezTo>
                      <a:pt x="2477" y="21092"/>
                      <a:pt x="3778" y="21600"/>
                      <a:pt x="5076" y="21600"/>
                    </a:cubicBezTo>
                    <a:cubicBezTo>
                      <a:pt x="6374" y="21600"/>
                      <a:pt x="7673" y="21093"/>
                      <a:pt x="8664" y="20079"/>
                    </a:cubicBezTo>
                    <a:lnTo>
                      <a:pt x="21105" y="7346"/>
                    </a:lnTo>
                    <a:close/>
                    <a:moveTo>
                      <a:pt x="7180" y="12521"/>
                    </a:moveTo>
                    <a:cubicBezTo>
                      <a:pt x="7647" y="12521"/>
                      <a:pt x="8025" y="12909"/>
                      <a:pt x="8025" y="13386"/>
                    </a:cubicBezTo>
                    <a:cubicBezTo>
                      <a:pt x="8025" y="13865"/>
                      <a:pt x="7646" y="14253"/>
                      <a:pt x="7180" y="14253"/>
                    </a:cubicBezTo>
                    <a:cubicBezTo>
                      <a:pt x="6713" y="14252"/>
                      <a:pt x="6334" y="13865"/>
                      <a:pt x="6334" y="13386"/>
                    </a:cubicBezTo>
                    <a:cubicBezTo>
                      <a:pt x="6334" y="12909"/>
                      <a:pt x="6713" y="12521"/>
                      <a:pt x="7180" y="12521"/>
                    </a:cubicBezTo>
                    <a:moveTo>
                      <a:pt x="5065" y="17715"/>
                    </a:moveTo>
                    <a:cubicBezTo>
                      <a:pt x="4363" y="17715"/>
                      <a:pt x="3794" y="17134"/>
                      <a:pt x="3794" y="16419"/>
                    </a:cubicBezTo>
                    <a:cubicBezTo>
                      <a:pt x="3794" y="15700"/>
                      <a:pt x="4363" y="15117"/>
                      <a:pt x="5065" y="15117"/>
                    </a:cubicBezTo>
                    <a:cubicBezTo>
                      <a:pt x="5765" y="15117"/>
                      <a:pt x="6334" y="15700"/>
                      <a:pt x="6334" y="16419"/>
                    </a:cubicBezTo>
                    <a:cubicBezTo>
                      <a:pt x="6334" y="17134"/>
                      <a:pt x="5765" y="17715"/>
                      <a:pt x="5065" y="17715"/>
                    </a:cubicBezTo>
                  </a:path>
                </a:pathLst>
              </a:custGeom>
              <a:solidFill>
                <a:srgbClr val="FFFFFF"/>
              </a:soli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方正粗倩简体" panose="03000509000000000000" pitchFamily="65" charset="-122"/>
                  <a:ea typeface="方正粗倩简体" panose="03000509000000000000" pitchFamily="65" charset="-122"/>
                  <a:cs typeface="Gill Sans"/>
                  <a:sym typeface="Gill Sans"/>
                </a:endParaRPr>
              </a:p>
            </p:txBody>
          </p:sp>
        </p:grpSp>
        <p:sp>
          <p:nvSpPr>
            <p:cNvPr id="62" name="TextBox 39"/>
            <p:cNvSpPr txBox="1"/>
            <p:nvPr/>
          </p:nvSpPr>
          <p:spPr>
            <a:xfrm>
              <a:off x="695400" y="4221088"/>
              <a:ext cx="1992353" cy="2121606"/>
            </a:xfrm>
            <a:prstGeom prst="rect">
              <a:avLst/>
            </a:prstGeom>
            <a:noFill/>
          </p:spPr>
          <p:txBody>
            <a:bodyPr wrap="square" rtlCol="0">
              <a:spAutoFit/>
            </a:bodyPr>
            <a:lstStyle/>
            <a:p>
              <a:pPr algn="just" defTabSz="1375467">
                <a:lnSpc>
                  <a:spcPct val="120000"/>
                </a:lnSpc>
                <a:spcBef>
                  <a:spcPts val="533"/>
                </a:spcBef>
                <a:defRPr/>
              </a:pPr>
              <a:r>
                <a:rPr lang="zh-CN" altLang="en-US" sz="1600" kern="0" dirty="0" smtClean="0">
                  <a:solidFill>
                    <a:prstClr val="white"/>
                  </a:solidFill>
                  <a:latin typeface="方正粗倩简体" panose="03000509000000000000" pitchFamily="65" charset="-122"/>
                  <a:ea typeface="方正粗倩简体" panose="03000509000000000000" pitchFamily="65" charset="-122"/>
                </a:rPr>
                <a:t>用户当月</a:t>
              </a:r>
              <a:r>
                <a:rPr lang="en-US" altLang="zh-CN" sz="1600" kern="0" dirty="0" smtClean="0">
                  <a:solidFill>
                    <a:prstClr val="white"/>
                  </a:solidFill>
                  <a:latin typeface="方正粗倩简体" panose="03000509000000000000" pitchFamily="65" charset="-122"/>
                  <a:ea typeface="方正粗倩简体" panose="03000509000000000000" pitchFamily="65" charset="-122"/>
                </a:rPr>
                <a:t>GPRS</a:t>
              </a:r>
              <a:r>
                <a:rPr lang="zh-CN" altLang="en-US" sz="1600" kern="0" dirty="0" smtClean="0">
                  <a:solidFill>
                    <a:prstClr val="white"/>
                  </a:solidFill>
                  <a:latin typeface="方正粗倩简体" panose="03000509000000000000" pitchFamily="65" charset="-122"/>
                  <a:ea typeface="方正粗倩简体" panose="03000509000000000000" pitchFamily="65" charset="-122"/>
                </a:rPr>
                <a:t>查询</a:t>
              </a:r>
              <a:endParaRPr lang="en-US" altLang="zh-CN" sz="1600" kern="0" dirty="0" smtClean="0">
                <a:solidFill>
                  <a:prstClr val="white"/>
                </a:solidFill>
                <a:latin typeface="方正粗倩简体" panose="03000509000000000000" pitchFamily="65" charset="-122"/>
                <a:ea typeface="方正粗倩简体" panose="03000509000000000000" pitchFamily="65" charset="-122"/>
              </a:endParaRPr>
            </a:p>
            <a:p>
              <a:pPr algn="just" defTabSz="1375467">
                <a:lnSpc>
                  <a:spcPct val="120000"/>
                </a:lnSpc>
                <a:spcBef>
                  <a:spcPts val="533"/>
                </a:spcBef>
                <a:defRPr/>
              </a:pPr>
              <a:r>
                <a:rPr lang="zh-CN" altLang="en-US" sz="1600" kern="0" dirty="0">
                  <a:solidFill>
                    <a:prstClr val="white"/>
                  </a:solidFill>
                  <a:latin typeface="方正粗倩简体" panose="03000509000000000000" pitchFamily="65" charset="-122"/>
                  <a:ea typeface="方正粗倩简体" panose="03000509000000000000" pitchFamily="65" charset="-122"/>
                </a:rPr>
                <a:t>短</a:t>
              </a:r>
              <a:r>
                <a:rPr lang="zh-CN" altLang="en-US" sz="1600" kern="0" dirty="0" smtClean="0">
                  <a:solidFill>
                    <a:prstClr val="white"/>
                  </a:solidFill>
                  <a:latin typeface="方正粗倩简体" panose="03000509000000000000" pitchFamily="65" charset="-122"/>
                  <a:ea typeface="方正粗倩简体" panose="03000509000000000000" pitchFamily="65" charset="-122"/>
                </a:rPr>
                <a:t>信批量查询</a:t>
              </a:r>
              <a:endParaRPr lang="en-US" altLang="zh-CN" sz="1600" kern="0" dirty="0" smtClean="0">
                <a:solidFill>
                  <a:prstClr val="white"/>
                </a:solidFill>
                <a:latin typeface="方正粗倩简体" panose="03000509000000000000" pitchFamily="65" charset="-122"/>
                <a:ea typeface="方正粗倩简体" panose="03000509000000000000" pitchFamily="65" charset="-122"/>
              </a:endParaRPr>
            </a:p>
            <a:p>
              <a:pPr algn="just" defTabSz="1375467">
                <a:lnSpc>
                  <a:spcPct val="120000"/>
                </a:lnSpc>
                <a:spcBef>
                  <a:spcPts val="533"/>
                </a:spcBef>
                <a:defRPr/>
              </a:pPr>
              <a:r>
                <a:rPr lang="zh-CN" altLang="en-US" sz="1600" kern="0" dirty="0" smtClean="0">
                  <a:solidFill>
                    <a:prstClr val="white"/>
                  </a:solidFill>
                  <a:latin typeface="方正粗倩简体" panose="03000509000000000000" pitchFamily="65" charset="-122"/>
                  <a:ea typeface="方正粗倩简体" panose="03000509000000000000" pitchFamily="65" charset="-122"/>
                </a:rPr>
                <a:t>流量信息批量查询</a:t>
              </a:r>
              <a:endParaRPr lang="en-US" altLang="zh-CN" sz="1600" kern="0" dirty="0" smtClean="0">
                <a:solidFill>
                  <a:prstClr val="white"/>
                </a:solidFill>
                <a:latin typeface="方正粗倩简体" panose="03000509000000000000" pitchFamily="65" charset="-122"/>
                <a:ea typeface="方正粗倩简体" panose="03000509000000000000" pitchFamily="65" charset="-122"/>
              </a:endParaRPr>
            </a:p>
            <a:p>
              <a:pPr algn="just" defTabSz="1375467">
                <a:lnSpc>
                  <a:spcPct val="120000"/>
                </a:lnSpc>
                <a:spcBef>
                  <a:spcPts val="533"/>
                </a:spcBef>
                <a:defRPr/>
              </a:pPr>
              <a:r>
                <a:rPr lang="zh-CN" altLang="en-US" sz="1600" kern="0" dirty="0" smtClean="0">
                  <a:solidFill>
                    <a:prstClr val="white"/>
                  </a:solidFill>
                  <a:latin typeface="方正粗倩简体" panose="03000509000000000000" pitchFamily="65" charset="-122"/>
                  <a:ea typeface="方正粗倩简体" panose="03000509000000000000" pitchFamily="65" charset="-122"/>
                </a:rPr>
                <a:t>用户余额信息实时查询</a:t>
              </a:r>
              <a:endParaRPr lang="en-US" altLang="zh-CN" sz="1600" kern="0" dirty="0" smtClean="0">
                <a:solidFill>
                  <a:prstClr val="white"/>
                </a:solidFill>
                <a:latin typeface="方正粗倩简体" panose="03000509000000000000" pitchFamily="65" charset="-122"/>
                <a:ea typeface="方正粗倩简体" panose="03000509000000000000" pitchFamily="65" charset="-122"/>
              </a:endParaRPr>
            </a:p>
            <a:p>
              <a:pPr algn="just" defTabSz="1375467">
                <a:lnSpc>
                  <a:spcPct val="120000"/>
                </a:lnSpc>
                <a:spcBef>
                  <a:spcPts val="533"/>
                </a:spcBef>
                <a:defRPr/>
              </a:pPr>
              <a:r>
                <a:rPr lang="en-US" altLang="zh-CN" sz="1600" kern="0" dirty="0" smtClean="0">
                  <a:solidFill>
                    <a:prstClr val="white"/>
                  </a:solidFill>
                  <a:latin typeface="方正粗倩简体" panose="03000509000000000000" pitchFamily="65" charset="-122"/>
                  <a:ea typeface="方正粗倩简体" panose="03000509000000000000" pitchFamily="65" charset="-122"/>
                </a:rPr>
                <a:t>……</a:t>
              </a:r>
              <a:endParaRPr lang="zh-CN" altLang="en-US" sz="1600" kern="0" dirty="0">
                <a:solidFill>
                  <a:prstClr val="white"/>
                </a:solidFill>
                <a:latin typeface="方正粗倩简体" panose="03000509000000000000" pitchFamily="65" charset="-122"/>
                <a:ea typeface="方正粗倩简体" panose="03000509000000000000" pitchFamily="65" charset="-122"/>
              </a:endParaRPr>
            </a:p>
          </p:txBody>
        </p:sp>
        <p:sp>
          <p:nvSpPr>
            <p:cNvPr id="67" name="文本框 66"/>
            <p:cNvSpPr txBox="1"/>
            <p:nvPr/>
          </p:nvSpPr>
          <p:spPr>
            <a:xfrm>
              <a:off x="695400" y="2708735"/>
              <a:ext cx="2007287" cy="535531"/>
            </a:xfrm>
            <a:prstGeom prst="rect">
              <a:avLst/>
            </a:prstGeom>
            <a:noFill/>
          </p:spPr>
          <p:txBody>
            <a:bodyPr wrap="square" rtlCol="0">
              <a:spAutoFit/>
            </a:bodyPr>
            <a:lstStyle/>
            <a:p>
              <a:pPr algn="ctr">
                <a:lnSpc>
                  <a:spcPct val="120000"/>
                </a:lnSpc>
              </a:pPr>
              <a:r>
                <a:rPr lang="zh-CN" altLang="en-US" sz="2400" b="1" dirty="0" smtClean="0">
                  <a:solidFill>
                    <a:prstClr val="white"/>
                  </a:solidFill>
                  <a:latin typeface="方正粗倩简体" panose="03000509000000000000" pitchFamily="65" charset="-122"/>
                  <a:ea typeface="方正粗倩简体" panose="03000509000000000000" pitchFamily="65" charset="-122"/>
                </a:rPr>
                <a:t>消费使用</a:t>
              </a:r>
            </a:p>
          </p:txBody>
        </p:sp>
      </p:grpSp>
      <p:grpSp>
        <p:nvGrpSpPr>
          <p:cNvPr id="83" name="组合 82"/>
          <p:cNvGrpSpPr/>
          <p:nvPr/>
        </p:nvGrpSpPr>
        <p:grpSpPr>
          <a:xfrm>
            <a:off x="2856402" y="2643044"/>
            <a:ext cx="2014543" cy="4354702"/>
            <a:chOff x="2856402" y="2643044"/>
            <a:chExt cx="2014543" cy="4354702"/>
          </a:xfrm>
        </p:grpSpPr>
        <p:sp>
          <p:nvSpPr>
            <p:cNvPr id="38" name="矩形 37"/>
            <p:cNvSpPr/>
            <p:nvPr/>
          </p:nvSpPr>
          <p:spPr>
            <a:xfrm>
              <a:off x="2862145" y="2643044"/>
              <a:ext cx="2008800" cy="1113444"/>
            </a:xfrm>
            <a:prstGeom prst="rect">
              <a:avLst/>
            </a:prstGeom>
            <a:solidFill>
              <a:srgbClr val="546E7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44" name="Shape 1059"/>
            <p:cNvSpPr/>
            <p:nvPr/>
          </p:nvSpPr>
          <p:spPr>
            <a:xfrm>
              <a:off x="2856402" y="3801269"/>
              <a:ext cx="2007288" cy="2669253"/>
            </a:xfrm>
            <a:prstGeom prst="rect">
              <a:avLst/>
            </a:prstGeom>
            <a:solidFill>
              <a:srgbClr val="9BBB40"/>
            </a:solidFill>
            <a:ln w="12700">
              <a:miter lim="400000"/>
            </a:ln>
          </p:spPr>
          <p:txBody>
            <a:bodyPr lIns="0" tIns="0" rIns="0" bIns="0" anchor="ctr"/>
            <a:lstStyle/>
            <a:p>
              <a:pPr>
                <a:defRPr sz="3200"/>
              </a:pPr>
              <a:endParaRPr sz="1600">
                <a:solidFill>
                  <a:srgbClr val="595959"/>
                </a:solidFill>
                <a:latin typeface="方正粗倩简体" panose="03000509000000000000" pitchFamily="65" charset="-122"/>
                <a:ea typeface="方正粗倩简体" panose="03000509000000000000" pitchFamily="65" charset="-122"/>
              </a:endParaRPr>
            </a:p>
          </p:txBody>
        </p:sp>
        <p:sp>
          <p:nvSpPr>
            <p:cNvPr id="45" name="Shape 1060"/>
            <p:cNvSpPr/>
            <p:nvPr/>
          </p:nvSpPr>
          <p:spPr>
            <a:xfrm>
              <a:off x="3510276" y="3418028"/>
              <a:ext cx="699543" cy="6995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BBB40"/>
            </a:solidFill>
            <a:ln w="63500">
              <a:solidFill>
                <a:srgbClr val="F8FBFC"/>
              </a:solidFill>
              <a:miter lim="400000"/>
            </a:ln>
          </p:spPr>
          <p:txBody>
            <a:bodyPr lIns="0" tIns="0" rIns="0" bIns="0" anchor="ctr"/>
            <a:lstStyle/>
            <a:p>
              <a:pPr>
                <a:defRPr sz="3200"/>
              </a:pPr>
              <a:endParaRPr sz="1600">
                <a:solidFill>
                  <a:srgbClr val="595959"/>
                </a:solidFill>
                <a:latin typeface="方正粗倩简体" panose="03000509000000000000" pitchFamily="65" charset="-122"/>
                <a:ea typeface="方正粗倩简体" panose="03000509000000000000" pitchFamily="65" charset="-122"/>
              </a:endParaRPr>
            </a:p>
          </p:txBody>
        </p:sp>
        <p:grpSp>
          <p:nvGrpSpPr>
            <p:cNvPr id="55" name="Group 1073"/>
            <p:cNvGrpSpPr/>
            <p:nvPr/>
          </p:nvGrpSpPr>
          <p:grpSpPr>
            <a:xfrm>
              <a:off x="3710529" y="3618283"/>
              <a:ext cx="299034" cy="299034"/>
              <a:chOff x="0" y="0"/>
              <a:chExt cx="568987" cy="568987"/>
            </a:xfrm>
          </p:grpSpPr>
          <p:sp>
            <p:nvSpPr>
              <p:cNvPr id="56" name="Shape 1070"/>
              <p:cNvSpPr/>
              <p:nvPr/>
            </p:nvSpPr>
            <p:spPr>
              <a:xfrm>
                <a:off x="406419" y="0"/>
                <a:ext cx="155912" cy="276914"/>
              </a:xfrm>
              <a:custGeom>
                <a:avLst/>
                <a:gdLst/>
                <a:ahLst/>
                <a:cxnLst>
                  <a:cxn ang="0">
                    <a:pos x="wd2" y="hd2"/>
                  </a:cxn>
                  <a:cxn ang="5400000">
                    <a:pos x="wd2" y="hd2"/>
                  </a:cxn>
                  <a:cxn ang="10800000">
                    <a:pos x="wd2" y="hd2"/>
                  </a:cxn>
                  <a:cxn ang="16200000">
                    <a:pos x="wd2" y="hd2"/>
                  </a:cxn>
                </a:cxnLst>
                <a:rect l="0" t="0" r="r" b="b"/>
                <a:pathLst>
                  <a:path w="20332" h="21600" extrusionOk="0">
                    <a:moveTo>
                      <a:pt x="12835" y="21583"/>
                    </a:moveTo>
                    <a:cubicBezTo>
                      <a:pt x="13166" y="21594"/>
                      <a:pt x="13471" y="21600"/>
                      <a:pt x="13747" y="21600"/>
                    </a:cubicBezTo>
                    <a:cubicBezTo>
                      <a:pt x="13932" y="21600"/>
                      <a:pt x="14089" y="21594"/>
                      <a:pt x="14245" y="21587"/>
                    </a:cubicBezTo>
                    <a:cubicBezTo>
                      <a:pt x="14489" y="21573"/>
                      <a:pt x="14735" y="21570"/>
                      <a:pt x="14968" y="21532"/>
                    </a:cubicBezTo>
                    <a:cubicBezTo>
                      <a:pt x="18368" y="20987"/>
                      <a:pt x="20313" y="18244"/>
                      <a:pt x="20332" y="14660"/>
                    </a:cubicBezTo>
                    <a:cubicBezTo>
                      <a:pt x="20340" y="13031"/>
                      <a:pt x="19950" y="11229"/>
                      <a:pt x="19124" y="9379"/>
                    </a:cubicBezTo>
                    <a:cubicBezTo>
                      <a:pt x="16694" y="3948"/>
                      <a:pt x="11309" y="0"/>
                      <a:pt x="6613" y="0"/>
                    </a:cubicBezTo>
                    <a:cubicBezTo>
                      <a:pt x="6192" y="0"/>
                      <a:pt x="5776" y="32"/>
                      <a:pt x="5368" y="97"/>
                    </a:cubicBezTo>
                    <a:cubicBezTo>
                      <a:pt x="5344" y="101"/>
                      <a:pt x="5309" y="111"/>
                      <a:pt x="5285" y="116"/>
                    </a:cubicBezTo>
                    <a:cubicBezTo>
                      <a:pt x="5071" y="151"/>
                      <a:pt x="4864" y="203"/>
                      <a:pt x="4660" y="257"/>
                    </a:cubicBezTo>
                    <a:cubicBezTo>
                      <a:pt x="4575" y="279"/>
                      <a:pt x="4483" y="306"/>
                      <a:pt x="4384" y="331"/>
                    </a:cubicBezTo>
                    <a:cubicBezTo>
                      <a:pt x="182" y="1650"/>
                      <a:pt x="-1260" y="6741"/>
                      <a:pt x="1207" y="12250"/>
                    </a:cubicBezTo>
                    <a:cubicBezTo>
                      <a:pt x="3491" y="17341"/>
                      <a:pt x="8365" y="21128"/>
                      <a:pt x="12835" y="21583"/>
                    </a:cubicBezTo>
                  </a:path>
                </a:pathLst>
              </a:custGeom>
              <a:solidFill>
                <a:srgbClr val="FFFFFF"/>
              </a:soli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方正粗倩简体" panose="03000509000000000000" pitchFamily="65" charset="-122"/>
                  <a:ea typeface="方正粗倩简体" panose="03000509000000000000" pitchFamily="65" charset="-122"/>
                  <a:cs typeface="Gill Sans"/>
                  <a:sym typeface="Gill Sans"/>
                </a:endParaRPr>
              </a:p>
            </p:txBody>
          </p:sp>
          <p:sp>
            <p:nvSpPr>
              <p:cNvPr id="57" name="Shape 1071"/>
              <p:cNvSpPr/>
              <p:nvPr/>
            </p:nvSpPr>
            <p:spPr>
              <a:xfrm>
                <a:off x="386098" y="386098"/>
                <a:ext cx="182890" cy="182890"/>
              </a:xfrm>
              <a:prstGeom prst="rect">
                <a:avLst/>
              </a:prstGeom>
              <a:solidFill>
                <a:srgbClr val="FFFFFF"/>
              </a:soli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方正粗倩简体" panose="03000509000000000000" pitchFamily="65" charset="-122"/>
                  <a:ea typeface="方正粗倩简体" panose="03000509000000000000" pitchFamily="65" charset="-122"/>
                  <a:cs typeface="Gill Sans"/>
                  <a:sym typeface="Gill Sans"/>
                </a:endParaRPr>
              </a:p>
            </p:txBody>
          </p:sp>
          <p:sp>
            <p:nvSpPr>
              <p:cNvPr id="58" name="Shape 1072"/>
              <p:cNvSpPr/>
              <p:nvPr/>
            </p:nvSpPr>
            <p:spPr>
              <a:xfrm>
                <a:off x="0" y="20320"/>
                <a:ext cx="460718" cy="538507"/>
              </a:xfrm>
              <a:custGeom>
                <a:avLst/>
                <a:gdLst/>
                <a:ahLst/>
                <a:cxnLst>
                  <a:cxn ang="0">
                    <a:pos x="wd2" y="hd2"/>
                  </a:cxn>
                  <a:cxn ang="5400000">
                    <a:pos x="wd2" y="hd2"/>
                  </a:cxn>
                  <a:cxn ang="10800000">
                    <a:pos x="wd2" y="hd2"/>
                  </a:cxn>
                  <a:cxn ang="16200000">
                    <a:pos x="wd2" y="hd2"/>
                  </a:cxn>
                </a:cxnLst>
                <a:rect l="0" t="0" r="r" b="b"/>
                <a:pathLst>
                  <a:path w="21600" h="21600" extrusionOk="0">
                    <a:moveTo>
                      <a:pt x="13337" y="12634"/>
                    </a:moveTo>
                    <a:cubicBezTo>
                      <a:pt x="13337" y="10841"/>
                      <a:pt x="11628" y="10189"/>
                      <a:pt x="10479" y="10189"/>
                    </a:cubicBezTo>
                    <a:lnTo>
                      <a:pt x="5471" y="10189"/>
                    </a:lnTo>
                    <a:cubicBezTo>
                      <a:pt x="4703" y="10189"/>
                      <a:pt x="4529" y="9740"/>
                      <a:pt x="4518" y="9374"/>
                    </a:cubicBezTo>
                    <a:cubicBezTo>
                      <a:pt x="4518" y="8612"/>
                      <a:pt x="5234" y="8476"/>
                      <a:pt x="5471" y="8455"/>
                    </a:cubicBezTo>
                    <a:lnTo>
                      <a:pt x="21600" y="9612"/>
                    </a:lnTo>
                    <a:cubicBezTo>
                      <a:pt x="20446" y="8654"/>
                      <a:pt x="19457" y="7134"/>
                      <a:pt x="18879" y="5288"/>
                    </a:cubicBezTo>
                    <a:cubicBezTo>
                      <a:pt x="18238" y="3241"/>
                      <a:pt x="18267" y="1350"/>
                      <a:pt x="18848" y="0"/>
                    </a:cubicBezTo>
                    <a:cubicBezTo>
                      <a:pt x="18706" y="90"/>
                      <a:pt x="6394" y="5550"/>
                      <a:pt x="6243" y="5618"/>
                    </a:cubicBezTo>
                    <a:cubicBezTo>
                      <a:pt x="3542" y="6851"/>
                      <a:pt x="2613" y="7616"/>
                      <a:pt x="2613" y="9374"/>
                    </a:cubicBezTo>
                    <a:cubicBezTo>
                      <a:pt x="2613" y="10357"/>
                      <a:pt x="3375" y="11819"/>
                      <a:pt x="5471" y="11819"/>
                    </a:cubicBezTo>
                    <a:lnTo>
                      <a:pt x="10468" y="11819"/>
                    </a:lnTo>
                    <a:cubicBezTo>
                      <a:pt x="10909" y="11829"/>
                      <a:pt x="11433" y="11978"/>
                      <a:pt x="11433" y="12634"/>
                    </a:cubicBezTo>
                    <a:lnTo>
                      <a:pt x="11433" y="14264"/>
                    </a:lnTo>
                    <a:lnTo>
                      <a:pt x="0" y="14264"/>
                    </a:lnTo>
                    <a:lnTo>
                      <a:pt x="0" y="21600"/>
                    </a:lnTo>
                    <a:lnTo>
                      <a:pt x="17149" y="21600"/>
                    </a:lnTo>
                    <a:lnTo>
                      <a:pt x="17149" y="14264"/>
                    </a:lnTo>
                    <a:lnTo>
                      <a:pt x="13338" y="14264"/>
                    </a:lnTo>
                    <a:lnTo>
                      <a:pt x="13338" y="12634"/>
                    </a:lnTo>
                    <a:close/>
                  </a:path>
                </a:pathLst>
              </a:custGeom>
              <a:solidFill>
                <a:srgbClr val="FFFFFF"/>
              </a:soli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方正粗倩简体" panose="03000509000000000000" pitchFamily="65" charset="-122"/>
                  <a:ea typeface="方正粗倩简体" panose="03000509000000000000" pitchFamily="65" charset="-122"/>
                  <a:cs typeface="Gill Sans"/>
                  <a:sym typeface="Gill Sans"/>
                </a:endParaRPr>
              </a:p>
            </p:txBody>
          </p:sp>
        </p:grpSp>
        <p:sp>
          <p:nvSpPr>
            <p:cNvPr id="63" name="TextBox 39"/>
            <p:cNvSpPr txBox="1"/>
            <p:nvPr/>
          </p:nvSpPr>
          <p:spPr>
            <a:xfrm>
              <a:off x="2862145" y="4221088"/>
              <a:ext cx="1992353" cy="2776658"/>
            </a:xfrm>
            <a:prstGeom prst="rect">
              <a:avLst/>
            </a:prstGeom>
            <a:noFill/>
          </p:spPr>
          <p:txBody>
            <a:bodyPr wrap="square" rtlCol="0">
              <a:spAutoFit/>
            </a:bodyPr>
            <a:lstStyle/>
            <a:p>
              <a:pPr algn="just" defTabSz="1375467">
                <a:lnSpc>
                  <a:spcPct val="120000"/>
                </a:lnSpc>
                <a:spcBef>
                  <a:spcPts val="533"/>
                </a:spcBef>
                <a:defRPr/>
              </a:pPr>
              <a:r>
                <a:rPr lang="zh-CN" altLang="en-US" sz="1600" kern="0" dirty="0" smtClean="0">
                  <a:solidFill>
                    <a:prstClr val="white"/>
                  </a:solidFill>
                  <a:latin typeface="方正粗倩简体" panose="03000509000000000000" pitchFamily="65" charset="-122"/>
                  <a:ea typeface="方正粗倩简体" panose="03000509000000000000" pitchFamily="65" charset="-122"/>
                </a:rPr>
                <a:t>在线信息实时查询</a:t>
              </a:r>
              <a:endParaRPr lang="en-US" altLang="zh-CN" sz="1600" kern="0" dirty="0" smtClean="0">
                <a:solidFill>
                  <a:prstClr val="white"/>
                </a:solidFill>
                <a:latin typeface="方正粗倩简体" panose="03000509000000000000" pitchFamily="65" charset="-122"/>
                <a:ea typeface="方正粗倩简体" panose="03000509000000000000" pitchFamily="65" charset="-122"/>
              </a:endParaRPr>
            </a:p>
            <a:p>
              <a:pPr algn="just" defTabSz="1375467">
                <a:lnSpc>
                  <a:spcPct val="120000"/>
                </a:lnSpc>
                <a:spcBef>
                  <a:spcPts val="533"/>
                </a:spcBef>
                <a:defRPr/>
              </a:pPr>
              <a:r>
                <a:rPr lang="zh-CN" altLang="en-US" sz="1600" kern="0" dirty="0" smtClean="0">
                  <a:solidFill>
                    <a:prstClr val="white"/>
                  </a:solidFill>
                  <a:latin typeface="方正粗倩简体" panose="03000509000000000000" pitchFamily="65" charset="-122"/>
                  <a:ea typeface="方正粗倩简体" panose="03000509000000000000" pitchFamily="65" charset="-122"/>
                </a:rPr>
                <a:t>用户状态信息实时查询</a:t>
              </a:r>
              <a:endParaRPr lang="en-US" altLang="zh-CN" sz="1600" kern="0" dirty="0" smtClean="0">
                <a:solidFill>
                  <a:prstClr val="white"/>
                </a:solidFill>
                <a:latin typeface="方正粗倩简体" panose="03000509000000000000" pitchFamily="65" charset="-122"/>
                <a:ea typeface="方正粗倩简体" panose="03000509000000000000" pitchFamily="65" charset="-122"/>
              </a:endParaRPr>
            </a:p>
            <a:p>
              <a:pPr algn="just" defTabSz="1375467">
                <a:lnSpc>
                  <a:spcPct val="120000"/>
                </a:lnSpc>
                <a:spcBef>
                  <a:spcPts val="533"/>
                </a:spcBef>
                <a:defRPr/>
              </a:pPr>
              <a:r>
                <a:rPr lang="zh-CN" altLang="en-US" sz="1600" kern="0" dirty="0">
                  <a:solidFill>
                    <a:prstClr val="white"/>
                  </a:solidFill>
                  <a:latin typeface="方正粗倩简体" panose="03000509000000000000" pitchFamily="65" charset="-122"/>
                  <a:ea typeface="方正粗倩简体" panose="03000509000000000000" pitchFamily="65" charset="-122"/>
                </a:rPr>
                <a:t>码</a:t>
              </a:r>
              <a:r>
                <a:rPr lang="zh-CN" altLang="en-US" sz="1600" kern="0" dirty="0" smtClean="0">
                  <a:solidFill>
                    <a:prstClr val="white"/>
                  </a:solidFill>
                  <a:latin typeface="方正粗倩简体" panose="03000509000000000000" pitchFamily="65" charset="-122"/>
                  <a:ea typeface="方正粗倩简体" panose="03000509000000000000" pitchFamily="65" charset="-122"/>
                </a:rPr>
                <a:t>号信息查询</a:t>
              </a:r>
              <a:endParaRPr lang="en-US" altLang="zh-CN" sz="1600" kern="0" dirty="0" smtClean="0">
                <a:solidFill>
                  <a:prstClr val="white"/>
                </a:solidFill>
                <a:latin typeface="方正粗倩简体" panose="03000509000000000000" pitchFamily="65" charset="-122"/>
                <a:ea typeface="方正粗倩简体" panose="03000509000000000000" pitchFamily="65" charset="-122"/>
              </a:endParaRPr>
            </a:p>
            <a:p>
              <a:pPr algn="just" defTabSz="1375467">
                <a:lnSpc>
                  <a:spcPct val="120000"/>
                </a:lnSpc>
                <a:spcBef>
                  <a:spcPts val="533"/>
                </a:spcBef>
                <a:defRPr/>
              </a:pPr>
              <a:r>
                <a:rPr lang="zh-CN" altLang="en-US" sz="1600" kern="0" dirty="0">
                  <a:solidFill>
                    <a:prstClr val="white"/>
                  </a:solidFill>
                  <a:latin typeface="方正粗倩简体" panose="03000509000000000000" pitchFamily="65" charset="-122"/>
                  <a:ea typeface="方正粗倩简体" panose="03000509000000000000" pitchFamily="65" charset="-122"/>
                </a:rPr>
                <a:t>开</a:t>
              </a:r>
              <a:r>
                <a:rPr lang="zh-CN" altLang="en-US" sz="1600" kern="0" dirty="0" smtClean="0">
                  <a:solidFill>
                    <a:prstClr val="white"/>
                  </a:solidFill>
                  <a:latin typeface="方正粗倩简体" panose="03000509000000000000" pitchFamily="65" charset="-122"/>
                  <a:ea typeface="方正粗倩简体" panose="03000509000000000000" pitchFamily="65" charset="-122"/>
                </a:rPr>
                <a:t>关机信息实时查询</a:t>
              </a:r>
              <a:endParaRPr lang="en-US" altLang="zh-CN" sz="1600" kern="0" dirty="0" smtClean="0">
                <a:solidFill>
                  <a:prstClr val="white"/>
                </a:solidFill>
                <a:latin typeface="方正粗倩简体" panose="03000509000000000000" pitchFamily="65" charset="-122"/>
                <a:ea typeface="方正粗倩简体" panose="03000509000000000000" pitchFamily="65" charset="-122"/>
              </a:endParaRPr>
            </a:p>
            <a:p>
              <a:pPr algn="just" defTabSz="1375467">
                <a:lnSpc>
                  <a:spcPct val="120000"/>
                </a:lnSpc>
                <a:spcBef>
                  <a:spcPts val="533"/>
                </a:spcBef>
                <a:defRPr/>
              </a:pPr>
              <a:endParaRPr lang="en-US" altLang="zh-CN" sz="1600" kern="0" dirty="0" smtClean="0">
                <a:solidFill>
                  <a:prstClr val="white"/>
                </a:solidFill>
                <a:latin typeface="方正粗倩简体" panose="03000509000000000000" pitchFamily="65" charset="-122"/>
                <a:ea typeface="方正粗倩简体" panose="03000509000000000000" pitchFamily="65" charset="-122"/>
              </a:endParaRPr>
            </a:p>
            <a:p>
              <a:pPr algn="just" defTabSz="1375467">
                <a:lnSpc>
                  <a:spcPct val="120000"/>
                </a:lnSpc>
                <a:spcBef>
                  <a:spcPts val="533"/>
                </a:spcBef>
                <a:defRPr/>
              </a:pPr>
              <a:endParaRPr lang="zh-CN" altLang="en-US" sz="1600" kern="0" dirty="0">
                <a:solidFill>
                  <a:prstClr val="white"/>
                </a:solidFill>
                <a:latin typeface="方正粗倩简体" panose="03000509000000000000" pitchFamily="65" charset="-122"/>
                <a:ea typeface="方正粗倩简体" panose="03000509000000000000" pitchFamily="65" charset="-122"/>
              </a:endParaRPr>
            </a:p>
          </p:txBody>
        </p:sp>
        <p:sp>
          <p:nvSpPr>
            <p:cNvPr id="68" name="文本框 67"/>
            <p:cNvSpPr txBox="1"/>
            <p:nvPr/>
          </p:nvSpPr>
          <p:spPr>
            <a:xfrm>
              <a:off x="2862523" y="2708735"/>
              <a:ext cx="2007287" cy="535531"/>
            </a:xfrm>
            <a:prstGeom prst="rect">
              <a:avLst/>
            </a:prstGeom>
            <a:noFill/>
          </p:spPr>
          <p:txBody>
            <a:bodyPr wrap="square" rtlCol="0">
              <a:spAutoFit/>
            </a:bodyPr>
            <a:lstStyle/>
            <a:p>
              <a:pPr algn="ctr">
                <a:lnSpc>
                  <a:spcPct val="120000"/>
                </a:lnSpc>
              </a:pPr>
              <a:r>
                <a:rPr lang="zh-CN" altLang="en-US" sz="2400" b="1" dirty="0" smtClean="0">
                  <a:solidFill>
                    <a:prstClr val="white"/>
                  </a:solidFill>
                  <a:latin typeface="方正粗倩简体" panose="03000509000000000000" pitchFamily="65" charset="-122"/>
                  <a:ea typeface="方正粗倩简体" panose="03000509000000000000" pitchFamily="65" charset="-122"/>
                </a:rPr>
                <a:t>信息查询</a:t>
              </a:r>
              <a:endParaRPr lang="en-US" altLang="zh-CN" sz="2400" b="1" dirty="0" smtClean="0">
                <a:solidFill>
                  <a:prstClr val="white"/>
                </a:solidFill>
                <a:latin typeface="方正粗倩简体" panose="03000509000000000000" pitchFamily="65" charset="-122"/>
                <a:ea typeface="方正粗倩简体" panose="03000509000000000000" pitchFamily="65" charset="-122"/>
              </a:endParaRPr>
            </a:p>
          </p:txBody>
        </p:sp>
      </p:grpSp>
      <p:grpSp>
        <p:nvGrpSpPr>
          <p:cNvPr id="84" name="组合 83"/>
          <p:cNvGrpSpPr/>
          <p:nvPr/>
        </p:nvGrpSpPr>
        <p:grpSpPr>
          <a:xfrm>
            <a:off x="5028890" y="2643044"/>
            <a:ext cx="2009113" cy="3827478"/>
            <a:chOff x="5028890" y="2643044"/>
            <a:chExt cx="2009113" cy="3827478"/>
          </a:xfrm>
        </p:grpSpPr>
        <p:sp>
          <p:nvSpPr>
            <p:cNvPr id="39" name="矩形 38"/>
            <p:cNvSpPr/>
            <p:nvPr/>
          </p:nvSpPr>
          <p:spPr>
            <a:xfrm>
              <a:off x="5028890" y="2643044"/>
              <a:ext cx="2008800" cy="1113444"/>
            </a:xfrm>
            <a:prstGeom prst="rect">
              <a:avLst/>
            </a:prstGeom>
            <a:solidFill>
              <a:srgbClr val="546E7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46" name="Shape 1061"/>
            <p:cNvSpPr/>
            <p:nvPr/>
          </p:nvSpPr>
          <p:spPr>
            <a:xfrm>
              <a:off x="5030716" y="3801270"/>
              <a:ext cx="2007287" cy="2669252"/>
            </a:xfrm>
            <a:prstGeom prst="rect">
              <a:avLst/>
            </a:prstGeom>
            <a:solidFill>
              <a:srgbClr val="936CAF"/>
            </a:solidFill>
            <a:ln w="12700">
              <a:noFill/>
              <a:miter lim="400000"/>
            </a:ln>
          </p:spPr>
          <p:txBody>
            <a:bodyPr lIns="0" tIns="0" rIns="0" bIns="0" anchor="ctr"/>
            <a:lstStyle/>
            <a:p>
              <a:pPr>
                <a:defRPr sz="3200"/>
              </a:pPr>
              <a:endParaRPr sz="1600">
                <a:solidFill>
                  <a:srgbClr val="595959"/>
                </a:solidFill>
                <a:latin typeface="方正粗倩简体" panose="03000509000000000000" pitchFamily="65" charset="-122"/>
                <a:ea typeface="方正粗倩简体" panose="03000509000000000000" pitchFamily="65" charset="-122"/>
              </a:endParaRPr>
            </a:p>
          </p:txBody>
        </p:sp>
        <p:sp>
          <p:nvSpPr>
            <p:cNvPr id="47" name="Shape 1062"/>
            <p:cNvSpPr/>
            <p:nvPr/>
          </p:nvSpPr>
          <p:spPr>
            <a:xfrm>
              <a:off x="5684588" y="3413578"/>
              <a:ext cx="699543" cy="6995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36CAF"/>
            </a:solidFill>
            <a:ln w="63500">
              <a:solidFill>
                <a:srgbClr val="F8FBFC"/>
              </a:solidFill>
              <a:miter lim="400000"/>
            </a:ln>
          </p:spPr>
          <p:txBody>
            <a:bodyPr lIns="0" tIns="0" rIns="0" bIns="0" anchor="ctr"/>
            <a:lstStyle/>
            <a:p>
              <a:pPr>
                <a:defRPr sz="3200"/>
              </a:pPr>
              <a:endParaRPr sz="1600">
                <a:solidFill>
                  <a:srgbClr val="595959"/>
                </a:solidFill>
                <a:latin typeface="方正粗倩简体" panose="03000509000000000000" pitchFamily="65" charset="-122"/>
                <a:ea typeface="方正粗倩简体" panose="03000509000000000000" pitchFamily="65" charset="-122"/>
              </a:endParaRPr>
            </a:p>
          </p:txBody>
        </p:sp>
        <p:sp>
          <p:nvSpPr>
            <p:cNvPr id="59" name="Shape 1074"/>
            <p:cNvSpPr/>
            <p:nvPr/>
          </p:nvSpPr>
          <p:spPr>
            <a:xfrm>
              <a:off x="5885654" y="3602900"/>
              <a:ext cx="299035" cy="299034"/>
            </a:xfrm>
            <a:custGeom>
              <a:avLst/>
              <a:gdLst/>
              <a:ahLst/>
              <a:cxnLst>
                <a:cxn ang="0">
                  <a:pos x="wd2" y="hd2"/>
                </a:cxn>
                <a:cxn ang="5400000">
                  <a:pos x="wd2" y="hd2"/>
                </a:cxn>
                <a:cxn ang="10800000">
                  <a:pos x="wd2" y="hd2"/>
                </a:cxn>
                <a:cxn ang="16200000">
                  <a:pos x="wd2" y="hd2"/>
                </a:cxn>
              </a:cxnLst>
              <a:rect l="0" t="0" r="r" b="b"/>
              <a:pathLst>
                <a:path w="20991" h="21369" extrusionOk="0">
                  <a:moveTo>
                    <a:pt x="19273" y="5193"/>
                  </a:moveTo>
                  <a:lnTo>
                    <a:pt x="15891" y="1750"/>
                  </a:lnTo>
                  <a:lnTo>
                    <a:pt x="11125" y="6601"/>
                  </a:lnTo>
                  <a:lnTo>
                    <a:pt x="14508" y="10044"/>
                  </a:lnTo>
                  <a:lnTo>
                    <a:pt x="19273" y="5193"/>
                  </a:lnTo>
                  <a:close/>
                  <a:moveTo>
                    <a:pt x="20291" y="713"/>
                  </a:moveTo>
                  <a:cubicBezTo>
                    <a:pt x="19371" y="-222"/>
                    <a:pt x="17893" y="-231"/>
                    <a:pt x="16955" y="675"/>
                  </a:cubicBezTo>
                  <a:lnTo>
                    <a:pt x="20329" y="4109"/>
                  </a:lnTo>
                  <a:cubicBezTo>
                    <a:pt x="21220" y="3156"/>
                    <a:pt x="21211" y="1650"/>
                    <a:pt x="20291" y="713"/>
                  </a:cubicBezTo>
                  <a:moveTo>
                    <a:pt x="2444" y="15439"/>
                  </a:moveTo>
                  <a:lnTo>
                    <a:pt x="5825" y="18882"/>
                  </a:lnTo>
                  <a:lnTo>
                    <a:pt x="9866" y="14768"/>
                  </a:lnTo>
                  <a:lnTo>
                    <a:pt x="6485" y="11325"/>
                  </a:lnTo>
                  <a:lnTo>
                    <a:pt x="2444" y="15439"/>
                  </a:lnTo>
                  <a:close/>
                  <a:moveTo>
                    <a:pt x="0" y="21369"/>
                  </a:moveTo>
                  <a:lnTo>
                    <a:pt x="4525" y="19717"/>
                  </a:lnTo>
                  <a:lnTo>
                    <a:pt x="1624" y="16764"/>
                  </a:lnTo>
                  <a:lnTo>
                    <a:pt x="0" y="21369"/>
                  </a:lnTo>
                  <a:close/>
                  <a:moveTo>
                    <a:pt x="16650" y="12520"/>
                  </a:moveTo>
                  <a:cubicBezTo>
                    <a:pt x="16126" y="12520"/>
                    <a:pt x="15600" y="12617"/>
                    <a:pt x="15104" y="12809"/>
                  </a:cubicBezTo>
                  <a:lnTo>
                    <a:pt x="8409" y="5994"/>
                  </a:lnTo>
                  <a:cubicBezTo>
                    <a:pt x="8998" y="4415"/>
                    <a:pt x="8669" y="2565"/>
                    <a:pt x="7422" y="1294"/>
                  </a:cubicBezTo>
                  <a:cubicBezTo>
                    <a:pt x="6573" y="431"/>
                    <a:pt x="5462" y="0"/>
                    <a:pt x="4352" y="0"/>
                  </a:cubicBezTo>
                  <a:lnTo>
                    <a:pt x="4346" y="0"/>
                  </a:lnTo>
                  <a:cubicBezTo>
                    <a:pt x="3822" y="0"/>
                    <a:pt x="3299" y="98"/>
                    <a:pt x="2803" y="289"/>
                  </a:cubicBezTo>
                  <a:lnTo>
                    <a:pt x="5534" y="3067"/>
                  </a:lnTo>
                  <a:lnTo>
                    <a:pt x="5268" y="5364"/>
                  </a:lnTo>
                  <a:lnTo>
                    <a:pt x="3013" y="5633"/>
                  </a:lnTo>
                  <a:lnTo>
                    <a:pt x="283" y="2854"/>
                  </a:lnTo>
                  <a:cubicBezTo>
                    <a:pt x="-304" y="4433"/>
                    <a:pt x="24" y="6283"/>
                    <a:pt x="1273" y="7555"/>
                  </a:cubicBezTo>
                  <a:cubicBezTo>
                    <a:pt x="2120" y="8418"/>
                    <a:pt x="3231" y="8849"/>
                    <a:pt x="4342" y="8849"/>
                  </a:cubicBezTo>
                  <a:cubicBezTo>
                    <a:pt x="4866" y="8849"/>
                    <a:pt x="5474" y="8753"/>
                    <a:pt x="5970" y="8562"/>
                  </a:cubicBezTo>
                  <a:lnTo>
                    <a:pt x="12745" y="15375"/>
                  </a:lnTo>
                  <a:lnTo>
                    <a:pt x="12745" y="15376"/>
                  </a:lnTo>
                  <a:cubicBezTo>
                    <a:pt x="11995" y="16954"/>
                    <a:pt x="12404" y="18803"/>
                    <a:pt x="13652" y="20075"/>
                  </a:cubicBezTo>
                  <a:cubicBezTo>
                    <a:pt x="14500" y="20938"/>
                    <a:pt x="15572" y="21369"/>
                    <a:pt x="16682" y="21369"/>
                  </a:cubicBezTo>
                  <a:cubicBezTo>
                    <a:pt x="17207" y="21369"/>
                    <a:pt x="17711" y="21274"/>
                    <a:pt x="18209" y="21082"/>
                  </a:cubicBezTo>
                  <a:lnTo>
                    <a:pt x="15470" y="18303"/>
                  </a:lnTo>
                  <a:lnTo>
                    <a:pt x="15728" y="16006"/>
                  </a:lnTo>
                  <a:lnTo>
                    <a:pt x="17982" y="15737"/>
                  </a:lnTo>
                  <a:lnTo>
                    <a:pt x="20709" y="18514"/>
                  </a:lnTo>
                  <a:cubicBezTo>
                    <a:pt x="21296" y="16937"/>
                    <a:pt x="20970" y="15086"/>
                    <a:pt x="19721" y="13815"/>
                  </a:cubicBezTo>
                  <a:cubicBezTo>
                    <a:pt x="18872" y="12952"/>
                    <a:pt x="17761" y="12520"/>
                    <a:pt x="16650" y="12520"/>
                  </a:cubicBezTo>
                </a:path>
              </a:pathLst>
            </a:custGeom>
            <a:solidFill>
              <a:srgbClr val="FFFFFF"/>
            </a:solidFill>
            <a:ln w="12700">
              <a:miter lim="400000"/>
            </a:ln>
          </p:spPr>
          <p:txBody>
            <a:bodyPr lIns="19050" tIns="19050" rIns="19050" bIns="1905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方正粗倩简体" panose="03000509000000000000" pitchFamily="65" charset="-122"/>
                <a:ea typeface="方正粗倩简体" panose="03000509000000000000" pitchFamily="65" charset="-122"/>
                <a:cs typeface="Gill Sans"/>
                <a:sym typeface="Gill Sans"/>
              </a:endParaRPr>
            </a:p>
          </p:txBody>
        </p:sp>
        <p:sp>
          <p:nvSpPr>
            <p:cNvPr id="64" name="TextBox 39"/>
            <p:cNvSpPr txBox="1"/>
            <p:nvPr/>
          </p:nvSpPr>
          <p:spPr>
            <a:xfrm>
              <a:off x="5028890" y="4221088"/>
              <a:ext cx="1992353" cy="723275"/>
            </a:xfrm>
            <a:prstGeom prst="rect">
              <a:avLst/>
            </a:prstGeom>
            <a:noFill/>
          </p:spPr>
          <p:txBody>
            <a:bodyPr wrap="square" rtlCol="0">
              <a:spAutoFit/>
            </a:bodyPr>
            <a:lstStyle/>
            <a:p>
              <a:pPr algn="just" defTabSz="1375467">
                <a:lnSpc>
                  <a:spcPct val="120000"/>
                </a:lnSpc>
                <a:spcBef>
                  <a:spcPts val="533"/>
                </a:spcBef>
                <a:defRPr/>
              </a:pPr>
              <a:r>
                <a:rPr lang="zh-CN" altLang="en-US" sz="1600" kern="0" dirty="0" smtClean="0">
                  <a:solidFill>
                    <a:prstClr val="white"/>
                  </a:solidFill>
                  <a:latin typeface="方正粗倩简体" panose="03000509000000000000" pitchFamily="65" charset="-122"/>
                  <a:ea typeface="方正粗倩简体" panose="03000509000000000000" pitchFamily="65" charset="-122"/>
                </a:rPr>
                <a:t>短信状态重置</a:t>
              </a:r>
              <a:endParaRPr lang="en-US" altLang="zh-CN" sz="1600" kern="0" dirty="0" smtClean="0">
                <a:solidFill>
                  <a:prstClr val="white"/>
                </a:solidFill>
                <a:latin typeface="方正粗倩简体" panose="03000509000000000000" pitchFamily="65" charset="-122"/>
                <a:ea typeface="方正粗倩简体" panose="03000509000000000000" pitchFamily="65" charset="-122"/>
              </a:endParaRPr>
            </a:p>
            <a:p>
              <a:pPr algn="just" defTabSz="1375467">
                <a:lnSpc>
                  <a:spcPct val="120000"/>
                </a:lnSpc>
                <a:spcBef>
                  <a:spcPts val="533"/>
                </a:spcBef>
                <a:defRPr/>
              </a:pPr>
              <a:r>
                <a:rPr lang="en-US" altLang="zh-CN" sz="1600" kern="0" dirty="0" smtClean="0">
                  <a:solidFill>
                    <a:prstClr val="white"/>
                  </a:solidFill>
                  <a:latin typeface="方正粗倩简体" panose="03000509000000000000" pitchFamily="65" charset="-122"/>
                  <a:ea typeface="方正粗倩简体" panose="03000509000000000000" pitchFamily="65" charset="-122"/>
                </a:rPr>
                <a:t>……</a:t>
              </a:r>
              <a:endParaRPr lang="zh-CN" altLang="en-US" sz="1600" kern="0" dirty="0">
                <a:solidFill>
                  <a:prstClr val="white"/>
                </a:solidFill>
                <a:latin typeface="方正粗倩简体" panose="03000509000000000000" pitchFamily="65" charset="-122"/>
                <a:ea typeface="方正粗倩简体" panose="03000509000000000000" pitchFamily="65" charset="-122"/>
              </a:endParaRPr>
            </a:p>
          </p:txBody>
        </p:sp>
        <p:sp>
          <p:nvSpPr>
            <p:cNvPr id="69" name="文本框 68"/>
            <p:cNvSpPr txBox="1"/>
            <p:nvPr/>
          </p:nvSpPr>
          <p:spPr>
            <a:xfrm>
              <a:off x="5029646" y="2708735"/>
              <a:ext cx="2007287" cy="535531"/>
            </a:xfrm>
            <a:prstGeom prst="rect">
              <a:avLst/>
            </a:prstGeom>
            <a:noFill/>
          </p:spPr>
          <p:txBody>
            <a:bodyPr wrap="square" rtlCol="0">
              <a:spAutoFit/>
            </a:bodyPr>
            <a:lstStyle/>
            <a:p>
              <a:pPr algn="ctr">
                <a:lnSpc>
                  <a:spcPct val="120000"/>
                </a:lnSpc>
              </a:pPr>
              <a:r>
                <a:rPr lang="zh-CN" altLang="en-US" sz="2400" b="1" dirty="0" smtClean="0">
                  <a:solidFill>
                    <a:prstClr val="white"/>
                  </a:solidFill>
                  <a:latin typeface="方正粗倩简体" panose="03000509000000000000" pitchFamily="65" charset="-122"/>
                  <a:ea typeface="方正粗倩简体" panose="03000509000000000000" pitchFamily="65" charset="-122"/>
                </a:rPr>
                <a:t>操作控制</a:t>
              </a:r>
              <a:endParaRPr lang="zh-CN" altLang="en-US" sz="1600" dirty="0">
                <a:solidFill>
                  <a:prstClr val="white"/>
                </a:solidFill>
                <a:latin typeface="方正粗倩简体" panose="03000509000000000000" pitchFamily="65" charset="-122"/>
                <a:ea typeface="方正粗倩简体" panose="03000509000000000000" pitchFamily="65" charset="-122"/>
              </a:endParaRPr>
            </a:p>
          </p:txBody>
        </p:sp>
      </p:grpSp>
      <p:grpSp>
        <p:nvGrpSpPr>
          <p:cNvPr id="85" name="组合 84"/>
          <p:cNvGrpSpPr/>
          <p:nvPr/>
        </p:nvGrpSpPr>
        <p:grpSpPr>
          <a:xfrm>
            <a:off x="7195635" y="2643044"/>
            <a:ext cx="2018304" cy="3827478"/>
            <a:chOff x="7195635" y="2643044"/>
            <a:chExt cx="2018304" cy="3827478"/>
          </a:xfrm>
        </p:grpSpPr>
        <p:sp>
          <p:nvSpPr>
            <p:cNvPr id="40" name="矩形 39"/>
            <p:cNvSpPr/>
            <p:nvPr/>
          </p:nvSpPr>
          <p:spPr>
            <a:xfrm>
              <a:off x="7195635" y="2643044"/>
              <a:ext cx="2008800" cy="1113444"/>
            </a:xfrm>
            <a:prstGeom prst="rect">
              <a:avLst/>
            </a:prstGeom>
            <a:solidFill>
              <a:srgbClr val="546E7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48" name="Shape 1063"/>
            <p:cNvSpPr/>
            <p:nvPr/>
          </p:nvSpPr>
          <p:spPr>
            <a:xfrm>
              <a:off x="7206652" y="3801269"/>
              <a:ext cx="2007287" cy="2669253"/>
            </a:xfrm>
            <a:prstGeom prst="rect">
              <a:avLst/>
            </a:prstGeom>
            <a:solidFill>
              <a:srgbClr val="F8841D"/>
            </a:solidFill>
            <a:ln w="12700">
              <a:miter lim="400000"/>
            </a:ln>
          </p:spPr>
          <p:txBody>
            <a:bodyPr lIns="0" tIns="0" rIns="0" bIns="0" anchor="ctr"/>
            <a:lstStyle/>
            <a:p>
              <a:pPr>
                <a:defRPr sz="3200"/>
              </a:pPr>
              <a:endParaRPr sz="1600">
                <a:solidFill>
                  <a:srgbClr val="595959"/>
                </a:solidFill>
                <a:latin typeface="方正粗倩简体" panose="03000509000000000000" pitchFamily="65" charset="-122"/>
                <a:ea typeface="方正粗倩简体" panose="03000509000000000000" pitchFamily="65" charset="-122"/>
              </a:endParaRPr>
            </a:p>
          </p:txBody>
        </p:sp>
        <p:sp>
          <p:nvSpPr>
            <p:cNvPr id="49" name="Shape 1064"/>
            <p:cNvSpPr/>
            <p:nvPr/>
          </p:nvSpPr>
          <p:spPr>
            <a:xfrm>
              <a:off x="7860525" y="3418028"/>
              <a:ext cx="699543" cy="6995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8841D"/>
            </a:solidFill>
            <a:ln w="63500">
              <a:solidFill>
                <a:srgbClr val="F8FBFC"/>
              </a:solidFill>
              <a:miter lim="400000"/>
            </a:ln>
          </p:spPr>
          <p:txBody>
            <a:bodyPr lIns="0" tIns="0" rIns="0" bIns="0" anchor="ctr"/>
            <a:lstStyle/>
            <a:p>
              <a:pPr>
                <a:defRPr sz="3200"/>
              </a:pPr>
              <a:endParaRPr sz="1600">
                <a:solidFill>
                  <a:srgbClr val="595959"/>
                </a:solidFill>
                <a:latin typeface="方正粗倩简体" panose="03000509000000000000" pitchFamily="65" charset="-122"/>
                <a:ea typeface="方正粗倩简体" panose="03000509000000000000" pitchFamily="65" charset="-122"/>
              </a:endParaRPr>
            </a:p>
          </p:txBody>
        </p:sp>
        <p:sp>
          <p:nvSpPr>
            <p:cNvPr id="60" name="Shape 1075"/>
            <p:cNvSpPr/>
            <p:nvPr/>
          </p:nvSpPr>
          <p:spPr>
            <a:xfrm>
              <a:off x="8061589" y="3618283"/>
              <a:ext cx="299025" cy="299034"/>
            </a:xfrm>
            <a:custGeom>
              <a:avLst/>
              <a:gdLst/>
              <a:ahLst/>
              <a:cxnLst>
                <a:cxn ang="0">
                  <a:pos x="wd2" y="hd2"/>
                </a:cxn>
                <a:cxn ang="5400000">
                  <a:pos x="wd2" y="hd2"/>
                </a:cxn>
                <a:cxn ang="10800000">
                  <a:pos x="wd2" y="hd2"/>
                </a:cxn>
                <a:cxn ang="16200000">
                  <a:pos x="wd2" y="hd2"/>
                </a:cxn>
              </a:cxnLst>
              <a:rect l="0" t="0" r="r" b="b"/>
              <a:pathLst>
                <a:path w="21336" h="21600" extrusionOk="0">
                  <a:moveTo>
                    <a:pt x="6933" y="3706"/>
                  </a:moveTo>
                  <a:lnTo>
                    <a:pt x="8224" y="5014"/>
                  </a:lnTo>
                  <a:lnTo>
                    <a:pt x="1291" y="12032"/>
                  </a:lnTo>
                  <a:lnTo>
                    <a:pt x="0" y="10725"/>
                  </a:lnTo>
                  <a:lnTo>
                    <a:pt x="6933" y="3706"/>
                  </a:lnTo>
                  <a:close/>
                  <a:moveTo>
                    <a:pt x="15845" y="12728"/>
                  </a:moveTo>
                  <a:lnTo>
                    <a:pt x="8911" y="19746"/>
                  </a:lnTo>
                  <a:lnTo>
                    <a:pt x="7545" y="18363"/>
                  </a:lnTo>
                  <a:lnTo>
                    <a:pt x="14478" y="11345"/>
                  </a:lnTo>
                  <a:lnTo>
                    <a:pt x="15845" y="12728"/>
                  </a:lnTo>
                  <a:close/>
                  <a:moveTo>
                    <a:pt x="7006" y="17818"/>
                  </a:moveTo>
                  <a:lnTo>
                    <a:pt x="5640" y="16435"/>
                  </a:lnTo>
                  <a:lnTo>
                    <a:pt x="12573" y="9416"/>
                  </a:lnTo>
                  <a:lnTo>
                    <a:pt x="13939" y="10799"/>
                  </a:lnTo>
                  <a:lnTo>
                    <a:pt x="7006" y="17818"/>
                  </a:lnTo>
                  <a:close/>
                  <a:moveTo>
                    <a:pt x="5101" y="15889"/>
                  </a:moveTo>
                  <a:lnTo>
                    <a:pt x="3735" y="14506"/>
                  </a:lnTo>
                  <a:lnTo>
                    <a:pt x="10668" y="7487"/>
                  </a:lnTo>
                  <a:lnTo>
                    <a:pt x="12034" y="8871"/>
                  </a:lnTo>
                  <a:lnTo>
                    <a:pt x="5101" y="15889"/>
                  </a:lnTo>
                  <a:close/>
                  <a:moveTo>
                    <a:pt x="3196" y="13961"/>
                  </a:moveTo>
                  <a:lnTo>
                    <a:pt x="1830" y="12577"/>
                  </a:lnTo>
                  <a:lnTo>
                    <a:pt x="8763" y="5559"/>
                  </a:lnTo>
                  <a:lnTo>
                    <a:pt x="10129" y="6942"/>
                  </a:lnTo>
                  <a:lnTo>
                    <a:pt x="3196" y="13961"/>
                  </a:lnTo>
                  <a:close/>
                  <a:moveTo>
                    <a:pt x="10742" y="21600"/>
                  </a:moveTo>
                  <a:lnTo>
                    <a:pt x="9450" y="20292"/>
                  </a:lnTo>
                  <a:lnTo>
                    <a:pt x="16384" y="13273"/>
                  </a:lnTo>
                  <a:lnTo>
                    <a:pt x="17676" y="14580"/>
                  </a:lnTo>
                  <a:lnTo>
                    <a:pt x="10742" y="21600"/>
                  </a:lnTo>
                  <a:close/>
                  <a:moveTo>
                    <a:pt x="18214" y="14035"/>
                  </a:moveTo>
                  <a:lnTo>
                    <a:pt x="7472" y="3161"/>
                  </a:lnTo>
                  <a:lnTo>
                    <a:pt x="9974" y="628"/>
                  </a:lnTo>
                  <a:lnTo>
                    <a:pt x="13811" y="4511"/>
                  </a:lnTo>
                  <a:lnTo>
                    <a:pt x="17647" y="628"/>
                  </a:lnTo>
                  <a:cubicBezTo>
                    <a:pt x="18044" y="226"/>
                    <a:pt x="18615" y="0"/>
                    <a:pt x="19197" y="0"/>
                  </a:cubicBezTo>
                  <a:cubicBezTo>
                    <a:pt x="19739" y="0"/>
                    <a:pt x="20289" y="196"/>
                    <a:pt x="20715" y="628"/>
                  </a:cubicBezTo>
                  <a:cubicBezTo>
                    <a:pt x="21600" y="1523"/>
                    <a:pt x="21483" y="2958"/>
                    <a:pt x="20715" y="3734"/>
                  </a:cubicBezTo>
                  <a:lnTo>
                    <a:pt x="16879" y="7619"/>
                  </a:lnTo>
                  <a:lnTo>
                    <a:pt x="20715" y="11502"/>
                  </a:lnTo>
                  <a:lnTo>
                    <a:pt x="18214" y="14035"/>
                  </a:lnTo>
                  <a:close/>
                </a:path>
              </a:pathLst>
            </a:custGeom>
            <a:solidFill>
              <a:srgbClr val="FFFFFF"/>
            </a:solidFill>
            <a:ln w="12700">
              <a:miter lim="400000"/>
            </a:ln>
          </p:spPr>
          <p:txBody>
            <a:bodyPr lIns="19050" tIns="19050" rIns="19050" bIns="1905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方正粗倩简体" panose="03000509000000000000" pitchFamily="65" charset="-122"/>
                <a:ea typeface="方正粗倩简体" panose="03000509000000000000" pitchFamily="65" charset="-122"/>
                <a:cs typeface="Gill Sans"/>
                <a:sym typeface="Gill Sans"/>
              </a:endParaRPr>
            </a:p>
          </p:txBody>
        </p:sp>
        <p:sp>
          <p:nvSpPr>
            <p:cNvPr id="65" name="TextBox 39"/>
            <p:cNvSpPr txBox="1"/>
            <p:nvPr/>
          </p:nvSpPr>
          <p:spPr>
            <a:xfrm>
              <a:off x="7195635" y="4221088"/>
              <a:ext cx="1992353" cy="747384"/>
            </a:xfrm>
            <a:prstGeom prst="rect">
              <a:avLst/>
            </a:prstGeom>
            <a:noFill/>
          </p:spPr>
          <p:txBody>
            <a:bodyPr wrap="square" rtlCol="0">
              <a:spAutoFit/>
            </a:bodyPr>
            <a:lstStyle/>
            <a:p>
              <a:pPr algn="just" defTabSz="1375467">
                <a:lnSpc>
                  <a:spcPct val="120000"/>
                </a:lnSpc>
                <a:spcBef>
                  <a:spcPts val="533"/>
                </a:spcBef>
                <a:defRPr/>
              </a:pPr>
              <a:r>
                <a:rPr lang="zh-CN" altLang="en-US" sz="1600" kern="0" dirty="0" smtClean="0">
                  <a:solidFill>
                    <a:prstClr val="white"/>
                  </a:solidFill>
                  <a:latin typeface="方正粗倩简体" panose="03000509000000000000" pitchFamily="65" charset="-122"/>
                  <a:ea typeface="方正粗倩简体" panose="03000509000000000000" pitchFamily="65" charset="-122"/>
                </a:rPr>
                <a:t>位置定位</a:t>
              </a:r>
              <a:endParaRPr lang="en-US" altLang="zh-CN" sz="1600" kern="0" dirty="0" smtClean="0">
                <a:solidFill>
                  <a:prstClr val="white"/>
                </a:solidFill>
                <a:latin typeface="方正粗倩简体" panose="03000509000000000000" pitchFamily="65" charset="-122"/>
                <a:ea typeface="方正粗倩简体" panose="03000509000000000000" pitchFamily="65" charset="-122"/>
              </a:endParaRPr>
            </a:p>
            <a:p>
              <a:pPr algn="just" defTabSz="1375467">
                <a:lnSpc>
                  <a:spcPct val="120000"/>
                </a:lnSpc>
                <a:spcBef>
                  <a:spcPts val="533"/>
                </a:spcBef>
                <a:defRPr/>
              </a:pPr>
              <a:r>
                <a:rPr lang="en-US" altLang="zh-CN" sz="1600" kern="0" dirty="0" smtClean="0">
                  <a:solidFill>
                    <a:prstClr val="white"/>
                  </a:solidFill>
                  <a:latin typeface="方正粗倩简体" panose="03000509000000000000" pitchFamily="65" charset="-122"/>
                  <a:ea typeface="方正粗倩简体" panose="03000509000000000000" pitchFamily="65" charset="-122"/>
                </a:rPr>
                <a:t>……</a:t>
              </a:r>
              <a:endParaRPr lang="zh-CN" altLang="en-US" sz="1600" kern="0" dirty="0">
                <a:solidFill>
                  <a:prstClr val="white"/>
                </a:solidFill>
                <a:latin typeface="方正粗倩简体" panose="03000509000000000000" pitchFamily="65" charset="-122"/>
                <a:ea typeface="方正粗倩简体" panose="03000509000000000000" pitchFamily="65" charset="-122"/>
              </a:endParaRPr>
            </a:p>
          </p:txBody>
        </p:sp>
        <p:sp>
          <p:nvSpPr>
            <p:cNvPr id="70" name="文本框 69"/>
            <p:cNvSpPr txBox="1"/>
            <p:nvPr/>
          </p:nvSpPr>
          <p:spPr>
            <a:xfrm>
              <a:off x="7196769" y="2708735"/>
              <a:ext cx="2007287" cy="535531"/>
            </a:xfrm>
            <a:prstGeom prst="rect">
              <a:avLst/>
            </a:prstGeom>
            <a:noFill/>
          </p:spPr>
          <p:txBody>
            <a:bodyPr wrap="square" rtlCol="0">
              <a:spAutoFit/>
            </a:bodyPr>
            <a:lstStyle/>
            <a:p>
              <a:pPr algn="ctr">
                <a:lnSpc>
                  <a:spcPct val="120000"/>
                </a:lnSpc>
              </a:pPr>
              <a:r>
                <a:rPr lang="zh-CN" altLang="en-US" sz="2400" b="1" dirty="0" smtClean="0">
                  <a:solidFill>
                    <a:prstClr val="white"/>
                  </a:solidFill>
                  <a:latin typeface="方正粗倩简体" panose="03000509000000000000" pitchFamily="65" charset="-122"/>
                  <a:ea typeface="方正粗倩简体" panose="03000509000000000000" pitchFamily="65" charset="-122"/>
                </a:rPr>
                <a:t>业务增值</a:t>
              </a:r>
              <a:endParaRPr lang="zh-CN" altLang="en-US" sz="1600" dirty="0">
                <a:solidFill>
                  <a:prstClr val="white"/>
                </a:solidFill>
                <a:latin typeface="方正粗倩简体" panose="03000509000000000000" pitchFamily="65" charset="-122"/>
                <a:ea typeface="方正粗倩简体" panose="03000509000000000000" pitchFamily="65" charset="-122"/>
              </a:endParaRPr>
            </a:p>
          </p:txBody>
        </p:sp>
      </p:grpSp>
      <p:grpSp>
        <p:nvGrpSpPr>
          <p:cNvPr id="86" name="组合 85"/>
          <p:cNvGrpSpPr/>
          <p:nvPr/>
        </p:nvGrpSpPr>
        <p:grpSpPr>
          <a:xfrm>
            <a:off x="9362378" y="2643044"/>
            <a:ext cx="2009664" cy="3827478"/>
            <a:chOff x="9362378" y="2643044"/>
            <a:chExt cx="2009664" cy="3827478"/>
          </a:xfrm>
        </p:grpSpPr>
        <p:sp>
          <p:nvSpPr>
            <p:cNvPr id="41" name="矩形 40"/>
            <p:cNvSpPr/>
            <p:nvPr/>
          </p:nvSpPr>
          <p:spPr>
            <a:xfrm>
              <a:off x="9362378" y="2643044"/>
              <a:ext cx="2008800" cy="1113444"/>
            </a:xfrm>
            <a:prstGeom prst="rect">
              <a:avLst/>
            </a:prstGeom>
            <a:solidFill>
              <a:srgbClr val="546E7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方正粗倩简体" panose="03000509000000000000" pitchFamily="65" charset="-122"/>
                <a:ea typeface="方正粗倩简体" panose="03000509000000000000" pitchFamily="65" charset="-122"/>
              </a:endParaRPr>
            </a:p>
          </p:txBody>
        </p:sp>
        <p:sp>
          <p:nvSpPr>
            <p:cNvPr id="50" name="Shape 1065"/>
            <p:cNvSpPr/>
            <p:nvPr/>
          </p:nvSpPr>
          <p:spPr>
            <a:xfrm>
              <a:off x="9364754" y="3801271"/>
              <a:ext cx="2007288" cy="2669251"/>
            </a:xfrm>
            <a:prstGeom prst="rect">
              <a:avLst/>
            </a:prstGeom>
            <a:solidFill>
              <a:srgbClr val="F26D64"/>
            </a:solidFill>
            <a:ln w="12700">
              <a:miter lim="400000"/>
            </a:ln>
          </p:spPr>
          <p:txBody>
            <a:bodyPr lIns="0" tIns="0" rIns="0" bIns="0" anchor="ctr"/>
            <a:lstStyle/>
            <a:p>
              <a:pPr>
                <a:defRPr sz="3200"/>
              </a:pPr>
              <a:endParaRPr sz="1600">
                <a:solidFill>
                  <a:srgbClr val="595959"/>
                </a:solidFill>
                <a:latin typeface="方正粗倩简体" panose="03000509000000000000" pitchFamily="65" charset="-122"/>
                <a:ea typeface="方正粗倩简体" panose="03000509000000000000" pitchFamily="65" charset="-122"/>
              </a:endParaRPr>
            </a:p>
          </p:txBody>
        </p:sp>
        <p:sp>
          <p:nvSpPr>
            <p:cNvPr id="51" name="Shape 1066"/>
            <p:cNvSpPr/>
            <p:nvPr/>
          </p:nvSpPr>
          <p:spPr>
            <a:xfrm>
              <a:off x="10018625" y="3409129"/>
              <a:ext cx="699543" cy="6995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26D64"/>
            </a:solidFill>
            <a:ln w="63500">
              <a:solidFill>
                <a:srgbClr val="F8FBFC"/>
              </a:solidFill>
              <a:miter lim="400000"/>
            </a:ln>
          </p:spPr>
          <p:txBody>
            <a:bodyPr lIns="0" tIns="0" rIns="0" bIns="0" anchor="ctr"/>
            <a:lstStyle/>
            <a:p>
              <a:pPr>
                <a:defRPr sz="3200"/>
              </a:pPr>
              <a:endParaRPr sz="1600">
                <a:solidFill>
                  <a:srgbClr val="595959"/>
                </a:solidFill>
                <a:latin typeface="方正粗倩简体" panose="03000509000000000000" pitchFamily="65" charset="-122"/>
                <a:ea typeface="方正粗倩简体" panose="03000509000000000000" pitchFamily="65" charset="-122"/>
              </a:endParaRPr>
            </a:p>
          </p:txBody>
        </p:sp>
        <p:sp>
          <p:nvSpPr>
            <p:cNvPr id="61" name="Shape 1076"/>
            <p:cNvSpPr/>
            <p:nvPr/>
          </p:nvSpPr>
          <p:spPr>
            <a:xfrm>
              <a:off x="10218880" y="3618282"/>
              <a:ext cx="299034" cy="299034"/>
            </a:xfrm>
            <a:custGeom>
              <a:avLst/>
              <a:gdLst/>
              <a:ahLst/>
              <a:cxnLst>
                <a:cxn ang="0">
                  <a:pos x="wd2" y="hd2"/>
                </a:cxn>
                <a:cxn ang="5400000">
                  <a:pos x="wd2" y="hd2"/>
                </a:cxn>
                <a:cxn ang="10800000">
                  <a:pos x="wd2" y="hd2"/>
                </a:cxn>
                <a:cxn ang="16200000">
                  <a:pos x="wd2" y="hd2"/>
                </a:cxn>
              </a:cxnLst>
              <a:rect l="0" t="0" r="r" b="b"/>
              <a:pathLst>
                <a:path w="21600" h="21600" extrusionOk="0">
                  <a:moveTo>
                    <a:pt x="5400" y="12344"/>
                  </a:moveTo>
                  <a:lnTo>
                    <a:pt x="9257" y="16201"/>
                  </a:lnTo>
                  <a:lnTo>
                    <a:pt x="16200" y="9258"/>
                  </a:lnTo>
                  <a:lnTo>
                    <a:pt x="12343" y="5401"/>
                  </a:lnTo>
                  <a:lnTo>
                    <a:pt x="5400" y="12344"/>
                  </a:lnTo>
                  <a:close/>
                  <a:moveTo>
                    <a:pt x="21600" y="8486"/>
                  </a:moveTo>
                  <a:lnTo>
                    <a:pt x="18921" y="5807"/>
                  </a:lnTo>
                  <a:cubicBezTo>
                    <a:pt x="18407" y="6206"/>
                    <a:pt x="17015" y="6252"/>
                    <a:pt x="16181" y="5419"/>
                  </a:cubicBezTo>
                  <a:cubicBezTo>
                    <a:pt x="15351" y="4588"/>
                    <a:pt x="15394" y="3194"/>
                    <a:pt x="15793" y="2680"/>
                  </a:cubicBezTo>
                  <a:lnTo>
                    <a:pt x="13114" y="0"/>
                  </a:lnTo>
                  <a:lnTo>
                    <a:pt x="0" y="13114"/>
                  </a:lnTo>
                  <a:lnTo>
                    <a:pt x="2684" y="15798"/>
                  </a:lnTo>
                  <a:cubicBezTo>
                    <a:pt x="3221" y="15418"/>
                    <a:pt x="4578" y="15388"/>
                    <a:pt x="5395" y="16207"/>
                  </a:cubicBezTo>
                  <a:cubicBezTo>
                    <a:pt x="6211" y="17023"/>
                    <a:pt x="6182" y="18379"/>
                    <a:pt x="5802" y="18916"/>
                  </a:cubicBezTo>
                  <a:lnTo>
                    <a:pt x="8486" y="21600"/>
                  </a:lnTo>
                  <a:lnTo>
                    <a:pt x="21600" y="8486"/>
                  </a:lnTo>
                  <a:close/>
                  <a:moveTo>
                    <a:pt x="9257" y="17744"/>
                  </a:moveTo>
                  <a:lnTo>
                    <a:pt x="3857" y="12344"/>
                  </a:lnTo>
                  <a:lnTo>
                    <a:pt x="12343" y="3858"/>
                  </a:lnTo>
                  <a:lnTo>
                    <a:pt x="17743" y="9258"/>
                  </a:lnTo>
                  <a:lnTo>
                    <a:pt x="9257" y="17744"/>
                  </a:lnTo>
                  <a:close/>
                </a:path>
              </a:pathLst>
            </a:custGeom>
            <a:solidFill>
              <a:srgbClr val="FFFFFF"/>
            </a:solidFill>
            <a:ln w="12700">
              <a:miter lim="400000"/>
            </a:ln>
          </p:spPr>
          <p:txBody>
            <a:bodyPr lIns="19050" tIns="19050" rIns="19050" bIns="1905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方正粗倩简体" panose="03000509000000000000" pitchFamily="65" charset="-122"/>
                <a:ea typeface="方正粗倩简体" panose="03000509000000000000" pitchFamily="65" charset="-122"/>
                <a:cs typeface="Gill Sans"/>
                <a:sym typeface="Gill Sans"/>
              </a:endParaRPr>
            </a:p>
          </p:txBody>
        </p:sp>
        <p:sp>
          <p:nvSpPr>
            <p:cNvPr id="66" name="TextBox 39"/>
            <p:cNvSpPr txBox="1"/>
            <p:nvPr/>
          </p:nvSpPr>
          <p:spPr>
            <a:xfrm>
              <a:off x="9362379" y="4221088"/>
              <a:ext cx="2008799" cy="2185727"/>
            </a:xfrm>
            <a:prstGeom prst="rect">
              <a:avLst/>
            </a:prstGeom>
            <a:noFill/>
          </p:spPr>
          <p:txBody>
            <a:bodyPr wrap="square" rtlCol="0">
              <a:spAutoFit/>
            </a:bodyPr>
            <a:lstStyle/>
            <a:p>
              <a:pPr algn="just" defTabSz="1375467">
                <a:lnSpc>
                  <a:spcPct val="120000"/>
                </a:lnSpc>
                <a:spcBef>
                  <a:spcPts val="533"/>
                </a:spcBef>
                <a:defRPr/>
              </a:pPr>
              <a:r>
                <a:rPr lang="zh-CN" altLang="en-US" sz="1600" kern="0" dirty="0" smtClean="0">
                  <a:solidFill>
                    <a:prstClr val="white"/>
                  </a:solidFill>
                  <a:latin typeface="方正粗倩简体" panose="03000509000000000000" pitchFamily="65" charset="-122"/>
                  <a:ea typeface="方正粗倩简体" panose="03000509000000000000" pitchFamily="65" charset="-122"/>
                </a:rPr>
                <a:t>多</a:t>
              </a:r>
              <a:r>
                <a:rPr lang="en-US" altLang="zh-CN" sz="1600" kern="0" dirty="0" smtClean="0">
                  <a:solidFill>
                    <a:prstClr val="white"/>
                  </a:solidFill>
                  <a:latin typeface="方正粗倩简体" panose="03000509000000000000" pitchFamily="65" charset="-122"/>
                  <a:ea typeface="方正粗倩简体" panose="03000509000000000000" pitchFamily="65" charset="-122"/>
                </a:rPr>
                <a:t>APN</a:t>
              </a:r>
              <a:r>
                <a:rPr lang="zh-CN" altLang="en-US" sz="1600" kern="0" dirty="0" smtClean="0">
                  <a:solidFill>
                    <a:prstClr val="white"/>
                  </a:solidFill>
                  <a:latin typeface="方正粗倩简体" panose="03000509000000000000" pitchFamily="65" charset="-122"/>
                  <a:ea typeface="方正粗倩简体" panose="03000509000000000000" pitchFamily="65" charset="-122"/>
                </a:rPr>
                <a:t>开关</a:t>
              </a:r>
              <a:endParaRPr lang="en-US" altLang="zh-CN" sz="1600" kern="0" dirty="0" smtClean="0">
                <a:solidFill>
                  <a:prstClr val="white"/>
                </a:solidFill>
                <a:latin typeface="方正粗倩简体" panose="03000509000000000000" pitchFamily="65" charset="-122"/>
                <a:ea typeface="方正粗倩简体" panose="03000509000000000000" pitchFamily="65" charset="-122"/>
              </a:endParaRPr>
            </a:p>
            <a:p>
              <a:pPr algn="just" defTabSz="1375467">
                <a:lnSpc>
                  <a:spcPct val="120000"/>
                </a:lnSpc>
                <a:spcBef>
                  <a:spcPts val="533"/>
                </a:spcBef>
                <a:defRPr/>
              </a:pPr>
              <a:r>
                <a:rPr lang="zh-CN" altLang="en-US" sz="1600" kern="0" dirty="0" smtClean="0">
                  <a:solidFill>
                    <a:prstClr val="white"/>
                  </a:solidFill>
                  <a:latin typeface="方正粗倩简体" panose="03000509000000000000" pitchFamily="65" charset="-122"/>
                  <a:ea typeface="方正粗倩简体" panose="03000509000000000000" pitchFamily="65" charset="-122"/>
                </a:rPr>
                <a:t>停</a:t>
              </a:r>
              <a:r>
                <a:rPr lang="en-US" altLang="zh-CN" sz="1600" kern="0" dirty="0" smtClean="0">
                  <a:solidFill>
                    <a:prstClr val="white"/>
                  </a:solidFill>
                  <a:latin typeface="方正粗倩简体" panose="03000509000000000000" pitchFamily="65" charset="-122"/>
                  <a:ea typeface="方正粗倩简体" panose="03000509000000000000" pitchFamily="65" charset="-122"/>
                </a:rPr>
                <a:t>/</a:t>
              </a:r>
              <a:r>
                <a:rPr lang="zh-CN" altLang="en-US" sz="1600" kern="0" dirty="0" smtClean="0">
                  <a:solidFill>
                    <a:prstClr val="white"/>
                  </a:solidFill>
                  <a:latin typeface="方正粗倩简体" panose="03000509000000000000" pitchFamily="65" charset="-122"/>
                  <a:ea typeface="方正粗倩简体" panose="03000509000000000000" pitchFamily="65" charset="-122"/>
                </a:rPr>
                <a:t>复机</a:t>
              </a:r>
              <a:endParaRPr lang="en-US" altLang="zh-CN" sz="1600" kern="0" dirty="0" smtClean="0">
                <a:solidFill>
                  <a:prstClr val="white"/>
                </a:solidFill>
                <a:latin typeface="方正粗倩简体" panose="03000509000000000000" pitchFamily="65" charset="-122"/>
                <a:ea typeface="方正粗倩简体" panose="03000509000000000000" pitchFamily="65" charset="-122"/>
              </a:endParaRPr>
            </a:p>
            <a:p>
              <a:pPr algn="just" defTabSz="1375467">
                <a:lnSpc>
                  <a:spcPct val="120000"/>
                </a:lnSpc>
                <a:spcBef>
                  <a:spcPts val="533"/>
                </a:spcBef>
                <a:defRPr/>
              </a:pPr>
              <a:r>
                <a:rPr lang="zh-CN" altLang="en-US" sz="1600" kern="0" dirty="0" smtClean="0">
                  <a:solidFill>
                    <a:prstClr val="white"/>
                  </a:solidFill>
                  <a:latin typeface="方正粗倩简体" panose="03000509000000000000" pitchFamily="65" charset="-122"/>
                  <a:ea typeface="方正粗倩简体" panose="03000509000000000000" pitchFamily="65" charset="-122"/>
                </a:rPr>
                <a:t>卡激活</a:t>
              </a:r>
              <a:endParaRPr lang="en-US" altLang="zh-CN" sz="1600" kern="0" dirty="0" smtClean="0">
                <a:solidFill>
                  <a:prstClr val="white"/>
                </a:solidFill>
                <a:latin typeface="方正粗倩简体" panose="03000509000000000000" pitchFamily="65" charset="-122"/>
                <a:ea typeface="方正粗倩简体" panose="03000509000000000000" pitchFamily="65" charset="-122"/>
              </a:endParaRPr>
            </a:p>
            <a:p>
              <a:pPr algn="just" defTabSz="1375467">
                <a:lnSpc>
                  <a:spcPct val="120000"/>
                </a:lnSpc>
                <a:spcBef>
                  <a:spcPts val="533"/>
                </a:spcBef>
                <a:defRPr/>
              </a:pPr>
              <a:r>
                <a:rPr lang="zh-CN" altLang="en-US" sz="1600" kern="0" dirty="0" smtClean="0">
                  <a:solidFill>
                    <a:prstClr val="white"/>
                  </a:solidFill>
                  <a:latin typeface="方正粗倩简体" panose="03000509000000000000" pitchFamily="65" charset="-122"/>
                  <a:ea typeface="方正粗倩简体" panose="03000509000000000000" pitchFamily="65" charset="-122"/>
                </a:rPr>
                <a:t>卡资费变更</a:t>
              </a:r>
              <a:endParaRPr lang="en-US" altLang="zh-CN" sz="1600" kern="0" dirty="0" smtClean="0">
                <a:solidFill>
                  <a:prstClr val="white"/>
                </a:solidFill>
                <a:latin typeface="方正粗倩简体" panose="03000509000000000000" pitchFamily="65" charset="-122"/>
                <a:ea typeface="方正粗倩简体" panose="03000509000000000000" pitchFamily="65" charset="-122"/>
              </a:endParaRPr>
            </a:p>
            <a:p>
              <a:pPr algn="just" defTabSz="1375467">
                <a:lnSpc>
                  <a:spcPct val="120000"/>
                </a:lnSpc>
                <a:spcBef>
                  <a:spcPts val="533"/>
                </a:spcBef>
                <a:defRPr/>
              </a:pPr>
              <a:r>
                <a:rPr lang="en-US" altLang="zh-CN" sz="1600" kern="0" dirty="0" smtClean="0">
                  <a:solidFill>
                    <a:prstClr val="white"/>
                  </a:solidFill>
                  <a:latin typeface="方正粗倩简体" panose="03000509000000000000" pitchFamily="65" charset="-122"/>
                  <a:ea typeface="方正粗倩简体" panose="03000509000000000000" pitchFamily="65" charset="-122"/>
                </a:rPr>
                <a:t>……</a:t>
              </a:r>
            </a:p>
            <a:p>
              <a:pPr algn="just" defTabSz="1375467">
                <a:lnSpc>
                  <a:spcPct val="120000"/>
                </a:lnSpc>
                <a:spcBef>
                  <a:spcPts val="533"/>
                </a:spcBef>
                <a:defRPr/>
              </a:pPr>
              <a:endParaRPr lang="zh-CN" altLang="en-US" sz="1600" kern="0" dirty="0">
                <a:solidFill>
                  <a:prstClr val="white"/>
                </a:solidFill>
                <a:latin typeface="方正粗倩简体" panose="03000509000000000000" pitchFamily="65" charset="-122"/>
                <a:ea typeface="方正粗倩简体" panose="03000509000000000000" pitchFamily="65" charset="-122"/>
              </a:endParaRPr>
            </a:p>
          </p:txBody>
        </p:sp>
        <p:sp>
          <p:nvSpPr>
            <p:cNvPr id="71" name="文本框 70"/>
            <p:cNvSpPr txBox="1"/>
            <p:nvPr/>
          </p:nvSpPr>
          <p:spPr>
            <a:xfrm>
              <a:off x="9363891" y="2708735"/>
              <a:ext cx="2007287" cy="535531"/>
            </a:xfrm>
            <a:prstGeom prst="rect">
              <a:avLst/>
            </a:prstGeom>
            <a:noFill/>
          </p:spPr>
          <p:txBody>
            <a:bodyPr wrap="square" rtlCol="0">
              <a:spAutoFit/>
            </a:bodyPr>
            <a:lstStyle/>
            <a:p>
              <a:pPr algn="ctr">
                <a:lnSpc>
                  <a:spcPct val="120000"/>
                </a:lnSpc>
              </a:pPr>
              <a:r>
                <a:rPr lang="zh-CN" altLang="en-US" sz="2400" b="1" dirty="0" smtClean="0">
                  <a:solidFill>
                    <a:prstClr val="white"/>
                  </a:solidFill>
                  <a:latin typeface="方正粗倩简体" panose="03000509000000000000" pitchFamily="65" charset="-122"/>
                  <a:ea typeface="方正粗倩简体" panose="03000509000000000000" pitchFamily="65" charset="-122"/>
                </a:rPr>
                <a:t>业务管理</a:t>
              </a:r>
              <a:endParaRPr lang="zh-CN" altLang="en-US" sz="1600" dirty="0">
                <a:solidFill>
                  <a:prstClr val="white"/>
                </a:solidFill>
                <a:latin typeface="方正粗倩简体" panose="03000509000000000000" pitchFamily="65" charset="-122"/>
                <a:ea typeface="方正粗倩简体" panose="03000509000000000000" pitchFamily="65" charset="-122"/>
              </a:endParaRPr>
            </a:p>
          </p:txBody>
        </p:sp>
      </p:grpSp>
      <p:sp>
        <p:nvSpPr>
          <p:cNvPr id="73" name="文本框 72"/>
          <p:cNvSpPr txBox="1"/>
          <p:nvPr/>
        </p:nvSpPr>
        <p:spPr>
          <a:xfrm>
            <a:off x="767408" y="1878864"/>
            <a:ext cx="1210588" cy="400110"/>
          </a:xfrm>
          <a:prstGeom prst="rect">
            <a:avLst/>
          </a:prstGeom>
          <a:noFill/>
        </p:spPr>
        <p:txBody>
          <a:bodyPr wrap="none" rtlCol="0">
            <a:spAutoFit/>
          </a:bodyPr>
          <a:lstStyle/>
          <a:p>
            <a:r>
              <a:rPr lang="zh-CN" altLang="en-US" sz="2000" dirty="0" smtClean="0">
                <a:solidFill>
                  <a:schemeClr val="accent3"/>
                </a:solidFill>
                <a:latin typeface="方正粗倩简体" panose="03000509000000000000" pitchFamily="65" charset="-122"/>
                <a:ea typeface="方正粗倩简体" panose="03000509000000000000" pitchFamily="65" charset="-122"/>
              </a:rPr>
              <a:t>累计调用</a:t>
            </a:r>
            <a:endParaRPr lang="zh-CN" altLang="en-US" sz="2000" dirty="0">
              <a:solidFill>
                <a:schemeClr val="accent3"/>
              </a:solidFill>
              <a:latin typeface="方正粗倩简体" panose="03000509000000000000" pitchFamily="65" charset="-122"/>
              <a:ea typeface="方正粗倩简体" panose="03000509000000000000" pitchFamily="65" charset="-122"/>
            </a:endParaRPr>
          </a:p>
        </p:txBody>
      </p:sp>
      <p:sp>
        <p:nvSpPr>
          <p:cNvPr id="74" name="文本框 73"/>
          <p:cNvSpPr txBox="1"/>
          <p:nvPr/>
        </p:nvSpPr>
        <p:spPr>
          <a:xfrm>
            <a:off x="1919536" y="1628800"/>
            <a:ext cx="1007007" cy="646331"/>
          </a:xfrm>
          <a:prstGeom prst="rect">
            <a:avLst/>
          </a:prstGeom>
          <a:noFill/>
        </p:spPr>
        <p:txBody>
          <a:bodyPr wrap="none" rtlCol="0">
            <a:spAutoFit/>
          </a:bodyPr>
          <a:lstStyle/>
          <a:p>
            <a:r>
              <a:rPr lang="en-US" altLang="zh-CN" sz="3600" dirty="0" smtClean="0">
                <a:solidFill>
                  <a:srgbClr val="C00000"/>
                </a:solidFill>
                <a:latin typeface="Impact" panose="020B0806030902050204" pitchFamily="34" charset="0"/>
                <a:ea typeface="方正粗倩简体" panose="03000509000000000000" pitchFamily="65" charset="-122"/>
              </a:rPr>
              <a:t>10</a:t>
            </a:r>
            <a:r>
              <a:rPr lang="zh-CN" altLang="en-US" sz="2000" dirty="0" smtClean="0">
                <a:solidFill>
                  <a:srgbClr val="C00000"/>
                </a:solidFill>
                <a:latin typeface="方正粗倩简体" panose="03000509000000000000" pitchFamily="65" charset="-122"/>
                <a:ea typeface="方正粗倩简体" panose="03000509000000000000" pitchFamily="65" charset="-122"/>
              </a:rPr>
              <a:t>亿</a:t>
            </a:r>
            <a:r>
              <a:rPr lang="en-US" altLang="zh-CN" sz="2000" dirty="0" smtClean="0">
                <a:solidFill>
                  <a:srgbClr val="C00000"/>
                </a:solidFill>
                <a:latin typeface="方正粗倩简体" panose="03000509000000000000" pitchFamily="65" charset="-122"/>
                <a:ea typeface="方正粗倩简体" panose="03000509000000000000" pitchFamily="65" charset="-122"/>
              </a:rPr>
              <a:t>+</a:t>
            </a:r>
            <a:endParaRPr lang="zh-CN" altLang="en-US" sz="2400" dirty="0">
              <a:solidFill>
                <a:srgbClr val="C00000"/>
              </a:solidFill>
              <a:latin typeface="方正粗倩简体" panose="03000509000000000000" pitchFamily="65" charset="-122"/>
              <a:ea typeface="方正粗倩简体" panose="03000509000000000000" pitchFamily="65" charset="-122"/>
            </a:endParaRPr>
          </a:p>
        </p:txBody>
      </p:sp>
      <p:sp>
        <p:nvSpPr>
          <p:cNvPr id="75" name="文本框 74"/>
          <p:cNvSpPr txBox="1"/>
          <p:nvPr/>
        </p:nvSpPr>
        <p:spPr>
          <a:xfrm>
            <a:off x="3215680" y="1872465"/>
            <a:ext cx="1723549" cy="400110"/>
          </a:xfrm>
          <a:prstGeom prst="rect">
            <a:avLst/>
          </a:prstGeom>
          <a:noFill/>
        </p:spPr>
        <p:txBody>
          <a:bodyPr wrap="none" rtlCol="0">
            <a:spAutoFit/>
          </a:bodyPr>
          <a:lstStyle/>
          <a:p>
            <a:r>
              <a:rPr lang="zh-CN" altLang="en-US" sz="2000" dirty="0" smtClean="0">
                <a:solidFill>
                  <a:schemeClr val="accent3"/>
                </a:solidFill>
                <a:latin typeface="方正粗倩简体" panose="03000509000000000000" pitchFamily="65" charset="-122"/>
                <a:ea typeface="方正粗倩简体" panose="03000509000000000000" pitchFamily="65" charset="-122"/>
              </a:rPr>
              <a:t>平均每天调用</a:t>
            </a:r>
            <a:endParaRPr lang="zh-CN" altLang="en-US" sz="2000" dirty="0">
              <a:solidFill>
                <a:schemeClr val="accent3"/>
              </a:solidFill>
              <a:latin typeface="方正粗倩简体" panose="03000509000000000000" pitchFamily="65" charset="-122"/>
              <a:ea typeface="方正粗倩简体" panose="03000509000000000000" pitchFamily="65" charset="-122"/>
            </a:endParaRPr>
          </a:p>
        </p:txBody>
      </p:sp>
      <p:sp>
        <p:nvSpPr>
          <p:cNvPr id="76" name="文本框 75"/>
          <p:cNvSpPr txBox="1"/>
          <p:nvPr/>
        </p:nvSpPr>
        <p:spPr>
          <a:xfrm>
            <a:off x="4799856" y="1640575"/>
            <a:ext cx="1439818" cy="646331"/>
          </a:xfrm>
          <a:prstGeom prst="rect">
            <a:avLst/>
          </a:prstGeom>
          <a:noFill/>
        </p:spPr>
        <p:txBody>
          <a:bodyPr wrap="none" rtlCol="0">
            <a:spAutoFit/>
          </a:bodyPr>
          <a:lstStyle/>
          <a:p>
            <a:r>
              <a:rPr lang="en-US" altLang="zh-CN" sz="3600" dirty="0" smtClean="0">
                <a:solidFill>
                  <a:srgbClr val="C00000"/>
                </a:solidFill>
                <a:latin typeface="Impact" panose="020B0806030902050204" pitchFamily="34" charset="0"/>
                <a:ea typeface="方正粗倩简体" panose="03000509000000000000" pitchFamily="65" charset="-122"/>
              </a:rPr>
              <a:t>500</a:t>
            </a:r>
            <a:r>
              <a:rPr lang="zh-CN" altLang="en-US" sz="2000" dirty="0" smtClean="0">
                <a:solidFill>
                  <a:srgbClr val="C00000"/>
                </a:solidFill>
                <a:latin typeface="Impact" panose="020B0806030902050204" pitchFamily="34" charset="0"/>
                <a:ea typeface="方正粗倩简体" panose="03000509000000000000" pitchFamily="65" charset="-122"/>
              </a:rPr>
              <a:t>万次</a:t>
            </a:r>
            <a:endParaRPr lang="zh-CN" altLang="en-US" sz="1400" dirty="0">
              <a:solidFill>
                <a:srgbClr val="C00000"/>
              </a:solidFill>
              <a:latin typeface="方正粗倩简体" panose="03000509000000000000" pitchFamily="65" charset="-122"/>
              <a:ea typeface="方正粗倩简体" panose="03000509000000000000" pitchFamily="65" charset="-122"/>
            </a:endParaRPr>
          </a:p>
        </p:txBody>
      </p:sp>
      <p:sp>
        <p:nvSpPr>
          <p:cNvPr id="77" name="文本框 76"/>
          <p:cNvSpPr txBox="1"/>
          <p:nvPr/>
        </p:nvSpPr>
        <p:spPr>
          <a:xfrm>
            <a:off x="6717164" y="1844969"/>
            <a:ext cx="1467068" cy="400110"/>
          </a:xfrm>
          <a:prstGeom prst="rect">
            <a:avLst/>
          </a:prstGeom>
          <a:noFill/>
        </p:spPr>
        <p:txBody>
          <a:bodyPr wrap="none" rtlCol="0">
            <a:spAutoFit/>
          </a:bodyPr>
          <a:lstStyle/>
          <a:p>
            <a:r>
              <a:rPr lang="zh-CN" altLang="en-US" sz="2000" dirty="0" smtClean="0">
                <a:solidFill>
                  <a:schemeClr val="accent3"/>
                </a:solidFill>
                <a:latin typeface="方正粗倩简体" panose="03000509000000000000" pitchFamily="65" charset="-122"/>
                <a:ea typeface="方正粗倩简体" panose="03000509000000000000" pitchFamily="65" charset="-122"/>
              </a:rPr>
              <a:t>调用成功率</a:t>
            </a:r>
            <a:endParaRPr lang="zh-CN" altLang="en-US" sz="2000" dirty="0">
              <a:solidFill>
                <a:schemeClr val="accent3"/>
              </a:solidFill>
              <a:latin typeface="方正粗倩简体" panose="03000509000000000000" pitchFamily="65" charset="-122"/>
              <a:ea typeface="方正粗倩简体" panose="03000509000000000000" pitchFamily="65" charset="-122"/>
            </a:endParaRPr>
          </a:p>
        </p:txBody>
      </p:sp>
      <p:sp>
        <p:nvSpPr>
          <p:cNvPr id="78" name="文本框 77"/>
          <p:cNvSpPr txBox="1"/>
          <p:nvPr/>
        </p:nvSpPr>
        <p:spPr>
          <a:xfrm>
            <a:off x="8113583" y="1645588"/>
            <a:ext cx="862737" cy="646331"/>
          </a:xfrm>
          <a:prstGeom prst="rect">
            <a:avLst/>
          </a:prstGeom>
          <a:noFill/>
        </p:spPr>
        <p:txBody>
          <a:bodyPr wrap="none" rtlCol="0">
            <a:spAutoFit/>
          </a:bodyPr>
          <a:lstStyle/>
          <a:p>
            <a:r>
              <a:rPr lang="en-US" altLang="zh-CN" sz="3600" dirty="0" smtClean="0">
                <a:solidFill>
                  <a:srgbClr val="C00000"/>
                </a:solidFill>
                <a:latin typeface="Impact" panose="020B0806030902050204" pitchFamily="34" charset="0"/>
                <a:ea typeface="方正粗倩简体" panose="03000509000000000000" pitchFamily="65" charset="-122"/>
              </a:rPr>
              <a:t>99</a:t>
            </a:r>
            <a:r>
              <a:rPr lang="en-US" altLang="zh-CN" sz="2000" dirty="0" smtClean="0">
                <a:solidFill>
                  <a:srgbClr val="C00000"/>
                </a:solidFill>
                <a:latin typeface="Impact" panose="020B0806030902050204" pitchFamily="34" charset="0"/>
                <a:ea typeface="方正粗倩简体" panose="03000509000000000000" pitchFamily="65" charset="-122"/>
              </a:rPr>
              <a:t>%</a:t>
            </a:r>
            <a:endParaRPr lang="zh-CN" altLang="en-US" sz="1400" dirty="0">
              <a:solidFill>
                <a:srgbClr val="C00000"/>
              </a:solidFill>
              <a:latin typeface="方正粗倩简体" panose="03000509000000000000" pitchFamily="65" charset="-122"/>
              <a:ea typeface="方正粗倩简体" panose="03000509000000000000" pitchFamily="65" charset="-122"/>
            </a:endParaRPr>
          </a:p>
        </p:txBody>
      </p:sp>
      <p:sp>
        <p:nvSpPr>
          <p:cNvPr id="79" name="文本框 78"/>
          <p:cNvSpPr txBox="1"/>
          <p:nvPr/>
        </p:nvSpPr>
        <p:spPr>
          <a:xfrm>
            <a:off x="9393775" y="1815192"/>
            <a:ext cx="1210588" cy="400110"/>
          </a:xfrm>
          <a:prstGeom prst="rect">
            <a:avLst/>
          </a:prstGeom>
          <a:noFill/>
        </p:spPr>
        <p:txBody>
          <a:bodyPr wrap="none" rtlCol="0">
            <a:spAutoFit/>
          </a:bodyPr>
          <a:lstStyle/>
          <a:p>
            <a:r>
              <a:rPr lang="zh-CN" altLang="en-US" sz="2000" dirty="0" smtClean="0">
                <a:solidFill>
                  <a:schemeClr val="accent3"/>
                </a:solidFill>
                <a:latin typeface="方正粗倩简体" panose="03000509000000000000" pitchFamily="65" charset="-122"/>
                <a:ea typeface="方正粗倩简体" panose="03000509000000000000" pitchFamily="65" charset="-122"/>
              </a:rPr>
              <a:t>服务企业</a:t>
            </a:r>
            <a:endParaRPr lang="zh-CN" altLang="en-US" sz="2000" dirty="0">
              <a:solidFill>
                <a:schemeClr val="accent3"/>
              </a:solidFill>
              <a:latin typeface="方正粗倩简体" panose="03000509000000000000" pitchFamily="65" charset="-122"/>
              <a:ea typeface="方正粗倩简体" panose="03000509000000000000" pitchFamily="65" charset="-122"/>
            </a:endParaRPr>
          </a:p>
        </p:txBody>
      </p:sp>
      <p:sp>
        <p:nvSpPr>
          <p:cNvPr id="80" name="文本框 79"/>
          <p:cNvSpPr txBox="1"/>
          <p:nvPr/>
        </p:nvSpPr>
        <p:spPr>
          <a:xfrm>
            <a:off x="10560496" y="1615811"/>
            <a:ext cx="809837" cy="646331"/>
          </a:xfrm>
          <a:prstGeom prst="rect">
            <a:avLst/>
          </a:prstGeom>
          <a:noFill/>
        </p:spPr>
        <p:txBody>
          <a:bodyPr wrap="none" rtlCol="0">
            <a:spAutoFit/>
          </a:bodyPr>
          <a:lstStyle/>
          <a:p>
            <a:r>
              <a:rPr lang="en-US" altLang="zh-CN" sz="3600" dirty="0" smtClean="0">
                <a:solidFill>
                  <a:srgbClr val="C00000"/>
                </a:solidFill>
                <a:latin typeface="Impact" panose="020B0806030902050204" pitchFamily="34" charset="0"/>
                <a:ea typeface="方正粗倩简体" panose="03000509000000000000" pitchFamily="65" charset="-122"/>
              </a:rPr>
              <a:t>2</a:t>
            </a:r>
            <a:r>
              <a:rPr lang="zh-CN" altLang="en-US" sz="2000" dirty="0" smtClean="0">
                <a:solidFill>
                  <a:srgbClr val="C00000"/>
                </a:solidFill>
                <a:latin typeface="Impact" panose="020B0806030902050204" pitchFamily="34" charset="0"/>
                <a:ea typeface="方正粗倩简体" panose="03000509000000000000" pitchFamily="65" charset="-122"/>
              </a:rPr>
              <a:t>万</a:t>
            </a:r>
            <a:r>
              <a:rPr lang="en-US" altLang="zh-CN" sz="2000" dirty="0" smtClean="0">
                <a:solidFill>
                  <a:srgbClr val="C00000"/>
                </a:solidFill>
                <a:latin typeface="Impact" panose="020B0806030902050204" pitchFamily="34" charset="0"/>
                <a:ea typeface="方正粗倩简体" panose="03000509000000000000" pitchFamily="65" charset="-122"/>
              </a:rPr>
              <a:t>+</a:t>
            </a:r>
            <a:endParaRPr lang="zh-CN" altLang="en-US" sz="1400" dirty="0">
              <a:solidFill>
                <a:srgbClr val="C00000"/>
              </a:solidFill>
              <a:latin typeface="方正粗倩简体" panose="03000509000000000000" pitchFamily="65" charset="-122"/>
              <a:ea typeface="方正粗倩简体" panose="03000509000000000000" pitchFamily="65" charset="-122"/>
            </a:endParaRPr>
          </a:p>
        </p:txBody>
      </p:sp>
      <p:sp>
        <p:nvSpPr>
          <p:cNvPr id="81" name="文本框 80"/>
          <p:cNvSpPr txBox="1"/>
          <p:nvPr/>
        </p:nvSpPr>
        <p:spPr>
          <a:xfrm>
            <a:off x="3937656" y="922159"/>
            <a:ext cx="3922869" cy="584775"/>
          </a:xfrm>
          <a:prstGeom prst="rect">
            <a:avLst/>
          </a:prstGeom>
          <a:noFill/>
        </p:spPr>
        <p:txBody>
          <a:bodyPr wrap="none" rtlCol="0">
            <a:spAutoFit/>
          </a:bodyPr>
          <a:lstStyle/>
          <a:p>
            <a:r>
              <a:rPr lang="zh-CN" altLang="en-US" sz="3200" b="1" dirty="0" smtClean="0">
                <a:solidFill>
                  <a:schemeClr val="accent3"/>
                </a:solidFill>
                <a:latin typeface="方正粗倩简体" panose="03000509000000000000" pitchFamily="65" charset="-122"/>
                <a:ea typeface="方正粗倩简体" panose="03000509000000000000" pitchFamily="65" charset="-122"/>
              </a:rPr>
              <a:t>五大类共</a:t>
            </a:r>
            <a:r>
              <a:rPr lang="en-US" altLang="zh-CN" sz="3200" b="1" dirty="0" smtClean="0">
                <a:solidFill>
                  <a:schemeClr val="accent3"/>
                </a:solidFill>
                <a:latin typeface="方正粗倩简体" panose="03000509000000000000" pitchFamily="65" charset="-122"/>
                <a:ea typeface="方正粗倩简体" panose="03000509000000000000" pitchFamily="65" charset="-122"/>
              </a:rPr>
              <a:t>20</a:t>
            </a:r>
            <a:r>
              <a:rPr lang="zh-CN" altLang="en-US" sz="3200" b="1" dirty="0" smtClean="0">
                <a:solidFill>
                  <a:schemeClr val="accent3"/>
                </a:solidFill>
                <a:latin typeface="方正粗倩简体" panose="03000509000000000000" pitchFamily="65" charset="-122"/>
                <a:ea typeface="方正粗倩简体" panose="03000509000000000000" pitchFamily="65" charset="-122"/>
              </a:rPr>
              <a:t>多个</a:t>
            </a:r>
            <a:r>
              <a:rPr lang="en-US" altLang="zh-CN" sz="3200" b="1" dirty="0" smtClean="0">
                <a:solidFill>
                  <a:schemeClr val="accent3"/>
                </a:solidFill>
                <a:latin typeface="方正粗倩简体" panose="03000509000000000000" pitchFamily="65" charset="-122"/>
                <a:ea typeface="方正粗倩简体" panose="03000509000000000000" pitchFamily="65" charset="-122"/>
              </a:rPr>
              <a:t>API</a:t>
            </a:r>
            <a:endParaRPr lang="zh-CN" altLang="en-US" sz="3200" b="1" dirty="0">
              <a:solidFill>
                <a:schemeClr val="accent3"/>
              </a:solidFill>
              <a:latin typeface="方正粗倩简体" panose="03000509000000000000" pitchFamily="65" charset="-122"/>
              <a:ea typeface="方正粗倩简体" panose="03000509000000000000" pitchFamily="65" charset="-122"/>
            </a:endParaRPr>
          </a:p>
        </p:txBody>
      </p:sp>
      <p:sp>
        <p:nvSpPr>
          <p:cNvPr id="2" name="标题 1"/>
          <p:cNvSpPr>
            <a:spLocks noGrp="1"/>
          </p:cNvSpPr>
          <p:nvPr>
            <p:ph type="title"/>
          </p:nvPr>
        </p:nvSpPr>
        <p:spPr/>
        <p:txBody>
          <a:bodyPr>
            <a:normAutofit fontScale="90000"/>
          </a:bodyPr>
          <a:lstStyle/>
          <a:p>
            <a:r>
              <a:rPr lang="zh-CN" altLang="en-US" dirty="0"/>
              <a:t>平台功能架构 </a:t>
            </a:r>
            <a:r>
              <a:rPr lang="en-US" altLang="zh-CN" dirty="0"/>
              <a:t>— API</a:t>
            </a:r>
            <a:r>
              <a:rPr lang="zh-CN" altLang="en-US" dirty="0"/>
              <a:t>接口</a:t>
            </a:r>
          </a:p>
        </p:txBody>
      </p:sp>
    </p:spTree>
    <p:extLst>
      <p:ext uri="{BB962C8B-B14F-4D97-AF65-F5344CB8AC3E}">
        <p14:creationId xmlns:p14="http://schemas.microsoft.com/office/powerpoint/2010/main" val="71523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anim calcmode="lin" valueType="num">
                                      <p:cBhvr>
                                        <p:cTn id="14" dur="500" fill="hold"/>
                                        <p:tgtEl>
                                          <p:spTgt spid="83"/>
                                        </p:tgtEl>
                                        <p:attrNameLst>
                                          <p:attrName>ppt_x</p:attrName>
                                        </p:attrNameLst>
                                      </p:cBhvr>
                                      <p:tavLst>
                                        <p:tav tm="0">
                                          <p:val>
                                            <p:strVal val="#ppt_x"/>
                                          </p:val>
                                        </p:tav>
                                        <p:tav tm="100000">
                                          <p:val>
                                            <p:strVal val="#ppt_x"/>
                                          </p:val>
                                        </p:tav>
                                      </p:tavLst>
                                    </p:anim>
                                    <p:anim calcmode="lin" valueType="num">
                                      <p:cBhvr>
                                        <p:cTn id="15" dur="500" fill="hold"/>
                                        <p:tgtEl>
                                          <p:spTgt spid="8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500"/>
                                        <p:tgtEl>
                                          <p:spTgt spid="84"/>
                                        </p:tgtEl>
                                      </p:cBhvr>
                                    </p:animEffect>
                                    <p:anim calcmode="lin" valueType="num">
                                      <p:cBhvr>
                                        <p:cTn id="20" dur="500" fill="hold"/>
                                        <p:tgtEl>
                                          <p:spTgt spid="84"/>
                                        </p:tgtEl>
                                        <p:attrNameLst>
                                          <p:attrName>ppt_x</p:attrName>
                                        </p:attrNameLst>
                                      </p:cBhvr>
                                      <p:tavLst>
                                        <p:tav tm="0">
                                          <p:val>
                                            <p:strVal val="#ppt_x"/>
                                          </p:val>
                                        </p:tav>
                                        <p:tav tm="100000">
                                          <p:val>
                                            <p:strVal val="#ppt_x"/>
                                          </p:val>
                                        </p:tav>
                                      </p:tavLst>
                                    </p:anim>
                                    <p:anim calcmode="lin" valueType="num">
                                      <p:cBhvr>
                                        <p:cTn id="21" dur="500" fill="hold"/>
                                        <p:tgtEl>
                                          <p:spTgt spid="84"/>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500"/>
                                        <p:tgtEl>
                                          <p:spTgt spid="85"/>
                                        </p:tgtEl>
                                      </p:cBhvr>
                                    </p:animEffect>
                                    <p:anim calcmode="lin" valueType="num">
                                      <p:cBhvr>
                                        <p:cTn id="26" dur="500" fill="hold"/>
                                        <p:tgtEl>
                                          <p:spTgt spid="85"/>
                                        </p:tgtEl>
                                        <p:attrNameLst>
                                          <p:attrName>ppt_x</p:attrName>
                                        </p:attrNameLst>
                                      </p:cBhvr>
                                      <p:tavLst>
                                        <p:tav tm="0">
                                          <p:val>
                                            <p:strVal val="#ppt_x"/>
                                          </p:val>
                                        </p:tav>
                                        <p:tav tm="100000">
                                          <p:val>
                                            <p:strVal val="#ppt_x"/>
                                          </p:val>
                                        </p:tav>
                                      </p:tavLst>
                                    </p:anim>
                                    <p:anim calcmode="lin" valueType="num">
                                      <p:cBhvr>
                                        <p:cTn id="27" dur="500" fill="hold"/>
                                        <p:tgtEl>
                                          <p:spTgt spid="8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fade">
                                      <p:cBhvr>
                                        <p:cTn id="31" dur="500"/>
                                        <p:tgtEl>
                                          <p:spTgt spid="86"/>
                                        </p:tgtEl>
                                      </p:cBhvr>
                                    </p:animEffect>
                                    <p:anim calcmode="lin" valueType="num">
                                      <p:cBhvr>
                                        <p:cTn id="32" dur="500" fill="hold"/>
                                        <p:tgtEl>
                                          <p:spTgt spid="86"/>
                                        </p:tgtEl>
                                        <p:attrNameLst>
                                          <p:attrName>ppt_x</p:attrName>
                                        </p:attrNameLst>
                                      </p:cBhvr>
                                      <p:tavLst>
                                        <p:tav tm="0">
                                          <p:val>
                                            <p:strVal val="#ppt_x"/>
                                          </p:val>
                                        </p:tav>
                                        <p:tav tm="100000">
                                          <p:val>
                                            <p:strVal val="#ppt_x"/>
                                          </p:val>
                                        </p:tav>
                                      </p:tavLst>
                                    </p:anim>
                                    <p:anim calcmode="lin" valueType="num">
                                      <p:cBhvr>
                                        <p:cTn id="33" dur="5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515"/>
  <p:tag name="MH_SECTIONID" val="516,517,518,"/>
</p:tagLst>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13293</TotalTime>
  <Words>1384</Words>
  <Application>Microsoft Office PowerPoint</Application>
  <PresentationFormat>宽屏</PresentationFormat>
  <Paragraphs>322</Paragraphs>
  <Slides>17</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Gill Sans</vt:lpstr>
      <vt:lpstr>HY헤드라인M</vt:lpstr>
      <vt:lpstr>方正粗倩简体</vt:lpstr>
      <vt:lpstr>华文细黑</vt:lpstr>
      <vt:lpstr>华文中宋</vt:lpstr>
      <vt:lpstr>宋体</vt:lpstr>
      <vt:lpstr>微软雅黑</vt:lpstr>
      <vt:lpstr>Arial</vt:lpstr>
      <vt:lpstr>Calibri</vt:lpstr>
      <vt:lpstr>Impact</vt:lpstr>
      <vt:lpstr>Wingdings</vt:lpstr>
      <vt:lpstr>Office 主题</vt:lpstr>
      <vt:lpstr>PowerPoint 演示文稿</vt:lpstr>
      <vt:lpstr>目录</vt:lpstr>
      <vt:lpstr>目录</vt:lpstr>
      <vt:lpstr>物联网管理平台简介</vt:lpstr>
      <vt:lpstr>平台网络架构</vt:lpstr>
      <vt:lpstr>平台系统架构</vt:lpstr>
      <vt:lpstr>平台功能架构 — 运营管理平台</vt:lpstr>
      <vt:lpstr>平台功能架构 — 连接管理平台</vt:lpstr>
      <vt:lpstr>平台功能架构 — API接口</vt:lpstr>
      <vt:lpstr>全网连接管理平台 vs 省连接管理平台</vt:lpstr>
      <vt:lpstr>目录</vt:lpstr>
      <vt:lpstr>PowerPoint 演示文稿</vt:lpstr>
      <vt:lpstr>目录</vt:lpstr>
      <vt:lpstr>省公司平台技术架构</vt:lpstr>
      <vt:lpstr>省公司平台功能架构</vt:lpstr>
      <vt:lpstr>省公司平台资费情况</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任良川</dc:creator>
  <cp:lastModifiedBy>Administrator</cp:lastModifiedBy>
  <cp:revision>1120</cp:revision>
  <cp:lastPrinted>2014-07-02T01:51:07Z</cp:lastPrinted>
  <dcterms:created xsi:type="dcterms:W3CDTF">2013-11-22T10:39:44Z</dcterms:created>
  <dcterms:modified xsi:type="dcterms:W3CDTF">2017-05-18T11:33:04Z</dcterms:modified>
</cp:coreProperties>
</file>