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322" r:id="rId3"/>
    <p:sldId id="339" r:id="rId4"/>
    <p:sldId id="288" r:id="rId5"/>
    <p:sldId id="282" r:id="rId6"/>
    <p:sldId id="308" r:id="rId7"/>
    <p:sldId id="296" r:id="rId8"/>
    <p:sldId id="290" r:id="rId9"/>
    <p:sldId id="291" r:id="rId10"/>
    <p:sldId id="330" r:id="rId11"/>
    <p:sldId id="340" r:id="rId12"/>
    <p:sldId id="342" r:id="rId13"/>
    <p:sldId id="341" r:id="rId14"/>
    <p:sldId id="321" r:id="rId15"/>
    <p:sldId id="331" r:id="rId16"/>
    <p:sldId id="293" r:id="rId17"/>
    <p:sldId id="278" r:id="rId18"/>
    <p:sldId id="305" r:id="rId19"/>
    <p:sldId id="329" r:id="rId20"/>
    <p:sldId id="306" r:id="rId21"/>
    <p:sldId id="323" r:id="rId22"/>
    <p:sldId id="336" r:id="rId23"/>
    <p:sldId id="337" r:id="rId24"/>
    <p:sldId id="338" r:id="rId25"/>
    <p:sldId id="324" r:id="rId26"/>
    <p:sldId id="333" r:id="rId27"/>
    <p:sldId id="316"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87" autoAdjust="0"/>
    <p:restoredTop sz="94620" autoAdjust="0"/>
  </p:normalViewPr>
  <p:slideViewPr>
    <p:cSldViewPr>
      <p:cViewPr>
        <p:scale>
          <a:sx n="70" d="100"/>
          <a:sy n="70" d="100"/>
        </p:scale>
        <p:origin x="-135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F5D962-94DD-46DA-B655-07C28CD69338}"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zh-CN" altLang="en-US"/>
        </a:p>
      </dgm:t>
    </dgm:pt>
    <dgm:pt modelId="{B1A47457-C4B8-42BE-9F35-D809AB98C08A}">
      <dgm:prSet phldrT="[文本]" custT="1"/>
      <dgm:spPr>
        <a:solidFill>
          <a:schemeClr val="accent6">
            <a:lumMod val="75000"/>
          </a:schemeClr>
        </a:solidFill>
      </dgm:spPr>
      <dgm:t>
        <a:bodyPr/>
        <a:lstStyle/>
        <a:p>
          <a:r>
            <a:rPr lang="zh-CN" altLang="en-US" sz="1400" dirty="0" smtClean="0">
              <a:latin typeface="微软雅黑" panose="020B0503020204020204" pitchFamily="34" charset="-122"/>
              <a:ea typeface="微软雅黑" panose="020B0503020204020204" pitchFamily="34" charset="-122"/>
            </a:rPr>
            <a:t>暂不支持</a:t>
          </a:r>
          <a:endParaRPr lang="zh-CN" altLang="en-US" sz="1400" dirty="0">
            <a:latin typeface="微软雅黑" panose="020B0503020204020204" pitchFamily="34" charset="-122"/>
            <a:ea typeface="微软雅黑" panose="020B0503020204020204" pitchFamily="34" charset="-122"/>
          </a:endParaRPr>
        </a:p>
      </dgm:t>
    </dgm:pt>
    <dgm:pt modelId="{F149CD6F-F89C-43BA-892D-62F14BF679FA}" type="parTrans" cxnId="{0B92004E-EA1B-4F85-BF37-88418B463759}">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9764197C-25B6-4FF1-8FEA-9FD357C6F6FA}" type="sibTrans" cxnId="{0B92004E-EA1B-4F85-BF37-88418B463759}">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7146AF38-E14B-4107-B0D4-472729850ABA}">
      <dgm:prSet phldrT="[文本]" custT="1">
        <dgm:style>
          <a:lnRef idx="1">
            <a:schemeClr val="accent4"/>
          </a:lnRef>
          <a:fillRef idx="2">
            <a:schemeClr val="accent4"/>
          </a:fillRef>
          <a:effectRef idx="1">
            <a:schemeClr val="accent4"/>
          </a:effectRef>
          <a:fontRef idx="minor">
            <a:schemeClr val="dk1"/>
          </a:fontRef>
        </dgm:style>
      </dgm:prSet>
      <dgm:spPr/>
      <dgm:t>
        <a:bodyPr/>
        <a:lstStyle/>
        <a:p>
          <a:r>
            <a:rPr lang="zh-CN" altLang="zh-CN" sz="1400" dirty="0" smtClean="0">
              <a:latin typeface="微软雅黑" panose="020B0503020204020204" pitchFamily="34" charset="-122"/>
              <a:ea typeface="微软雅黑" panose="020B0503020204020204" pitchFamily="34" charset="-122"/>
            </a:rPr>
            <a:t>平台</a:t>
          </a:r>
          <a:r>
            <a:rPr lang="zh-CN" altLang="en-US" sz="1400" dirty="0" smtClean="0">
              <a:latin typeface="微软雅黑" panose="020B0503020204020204" pitchFamily="34" charset="-122"/>
              <a:ea typeface="微软雅黑" panose="020B0503020204020204" pitchFamily="34" charset="-122"/>
            </a:rPr>
            <a:t>一期为基于本地行业卡的管理，而车联网为专网卡</a:t>
          </a:r>
          <a:endParaRPr lang="zh-CN" altLang="en-US" sz="1400" dirty="0">
            <a:latin typeface="微软雅黑" panose="020B0503020204020204" pitchFamily="34" charset="-122"/>
            <a:ea typeface="微软雅黑" panose="020B0503020204020204" pitchFamily="34" charset="-122"/>
          </a:endParaRPr>
        </a:p>
      </dgm:t>
    </dgm:pt>
    <dgm:pt modelId="{B0880604-071A-4E40-9711-955479A47FE1}" type="parTrans" cxnId="{DF1A6F62-D02A-431F-8432-511551887E51}">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9B98FB0A-79CD-40C8-A50E-A2901A977630}" type="sibTrans" cxnId="{DF1A6F62-D02A-431F-8432-511551887E51}">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16D9D51D-8412-4B0C-8DB0-90FA4CA70BD0}">
      <dgm:prSet phldrT="[文本]" custT="1">
        <dgm:style>
          <a:lnRef idx="1">
            <a:schemeClr val="accent5"/>
          </a:lnRef>
          <a:fillRef idx="2">
            <a:schemeClr val="accent5"/>
          </a:fillRef>
          <a:effectRef idx="1">
            <a:schemeClr val="accent5"/>
          </a:effectRef>
          <a:fontRef idx="minor">
            <a:schemeClr val="dk1"/>
          </a:fontRef>
        </dgm:style>
      </dgm:prSet>
      <dgm:spPr>
        <a:solidFill>
          <a:schemeClr val="accent6">
            <a:lumMod val="40000"/>
            <a:lumOff val="60000"/>
          </a:schemeClr>
        </a:solidFill>
      </dgm:spPr>
      <dgm:t>
        <a:bodyPr/>
        <a:lstStyle/>
        <a:p>
          <a:r>
            <a:rPr lang="en-US" altLang="zh-CN" sz="1400" dirty="0" smtClean="0">
              <a:latin typeface="微软雅黑" panose="020B0503020204020204" pitchFamily="34" charset="-122"/>
              <a:ea typeface="微软雅黑" panose="020B0503020204020204" pitchFamily="34" charset="-122"/>
            </a:rPr>
            <a:t>BOSS</a:t>
          </a:r>
          <a:r>
            <a:rPr lang="zh-CN" altLang="en-US" sz="1400" dirty="0" smtClean="0">
              <a:latin typeface="微软雅黑" panose="020B0503020204020204" pitchFamily="34" charset="-122"/>
              <a:ea typeface="微软雅黑" panose="020B0503020204020204" pitchFamily="34" charset="-122"/>
            </a:rPr>
            <a:t>暂未提供专网卡相关数据</a:t>
          </a:r>
          <a:endParaRPr lang="zh-CN" altLang="en-US" sz="1400" dirty="0">
            <a:latin typeface="微软雅黑" panose="020B0503020204020204" pitchFamily="34" charset="-122"/>
            <a:ea typeface="微软雅黑" panose="020B0503020204020204" pitchFamily="34" charset="-122"/>
          </a:endParaRPr>
        </a:p>
      </dgm:t>
    </dgm:pt>
    <dgm:pt modelId="{11D3B6B2-D9ED-4FDA-94FB-9115C58E1797}" type="parTrans" cxnId="{43AA0CFB-FEC0-4CCE-9759-2CBBE9E20869}">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76F5C2BB-6E8B-4AE6-A8D0-2E63EA1BC2C7}" type="sibTrans" cxnId="{43AA0CFB-FEC0-4CCE-9759-2CBBE9E20869}">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C498DF40-8D48-4645-A6D6-4A84B859FABF}">
      <dgm:prSet phldrT="[文本]" custT="1">
        <dgm:style>
          <a:lnRef idx="1">
            <a:schemeClr val="accent4"/>
          </a:lnRef>
          <a:fillRef idx="3">
            <a:schemeClr val="accent4"/>
          </a:fillRef>
          <a:effectRef idx="2">
            <a:schemeClr val="accent4"/>
          </a:effectRef>
          <a:fontRef idx="minor">
            <a:schemeClr val="lt1"/>
          </a:fontRef>
        </dgm:style>
      </dgm:prSet>
      <dgm:spPr>
        <a:solidFill>
          <a:schemeClr val="accent4">
            <a:lumMod val="75000"/>
          </a:schemeClr>
        </a:solidFill>
      </dgm:spPr>
      <dgm:t>
        <a:bodyPr/>
        <a:lstStyle/>
        <a:p>
          <a:r>
            <a:rPr lang="zh-CN" altLang="en-US" sz="1400" dirty="0" smtClean="0">
              <a:latin typeface="微软雅黑" panose="020B0503020204020204" pitchFamily="34" charset="-122"/>
              <a:ea typeface="微软雅黑" panose="020B0503020204020204" pitchFamily="34" charset="-122"/>
            </a:rPr>
            <a:t>车联网项目需求紧急</a:t>
          </a:r>
          <a:endParaRPr lang="zh-CN" altLang="en-US" sz="1400" dirty="0">
            <a:latin typeface="微软雅黑" panose="020B0503020204020204" pitchFamily="34" charset="-122"/>
            <a:ea typeface="微软雅黑" panose="020B0503020204020204" pitchFamily="34" charset="-122"/>
          </a:endParaRPr>
        </a:p>
      </dgm:t>
    </dgm:pt>
    <dgm:pt modelId="{4CE1890F-87AE-40F2-AA01-2998D479394D}" type="parTrans" cxnId="{EC6431B3-6472-4662-A364-E2C4B5BB4044}">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A8CF3244-CB9D-4B39-A76E-36F681892ED1}" type="sibTrans" cxnId="{EC6431B3-6472-4662-A364-E2C4B5BB4044}">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DD3D211-60B1-4F24-B232-E0CD75A02308}">
      <dgm:prSet phldrT="[文本]" custT="1">
        <dgm:style>
          <a:lnRef idx="1">
            <a:schemeClr val="accent2"/>
          </a:lnRef>
          <a:fillRef idx="2">
            <a:schemeClr val="accent2"/>
          </a:fillRef>
          <a:effectRef idx="1">
            <a:schemeClr val="accent2"/>
          </a:effectRef>
          <a:fontRef idx="minor">
            <a:schemeClr val="dk1"/>
          </a:fontRef>
        </dgm:style>
      </dgm:prSet>
      <dgm:spPr/>
      <dgm:t>
        <a:bodyPr/>
        <a:lstStyle/>
        <a:p>
          <a:r>
            <a:rPr lang="zh-CN" altLang="en-US" sz="1400" dirty="0" smtClean="0">
              <a:latin typeface="微软雅黑" panose="020B0503020204020204" pitchFamily="34" charset="-122"/>
              <a:ea typeface="微软雅黑" panose="020B0503020204020204" pitchFamily="34" charset="-122"/>
            </a:rPr>
            <a:t>车联网需求个性化强，平台需求难覆盖</a:t>
          </a:r>
          <a:endParaRPr lang="zh-CN" altLang="en-US" sz="1400" dirty="0">
            <a:latin typeface="微软雅黑" panose="020B0503020204020204" pitchFamily="34" charset="-122"/>
            <a:ea typeface="微软雅黑" panose="020B0503020204020204" pitchFamily="34" charset="-122"/>
          </a:endParaRPr>
        </a:p>
      </dgm:t>
    </dgm:pt>
    <dgm:pt modelId="{1E3F28F9-3A4D-4031-BCCB-282FC43A5E7C}" type="sibTrans" cxnId="{8E56F265-1B51-4FF9-8954-4CA67593ACAE}">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4C7C0491-6F2A-422C-85AC-992DB59F2373}" type="parTrans" cxnId="{8E56F265-1B51-4FF9-8954-4CA67593ACAE}">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1DC6167C-A907-44A0-A9A8-838C96BDDAAF}" type="pres">
      <dgm:prSet presAssocID="{43F5D962-94DD-46DA-B655-07C28CD69338}" presName="diagram" presStyleCnt="0">
        <dgm:presLayoutVars>
          <dgm:chMax val="1"/>
          <dgm:dir/>
          <dgm:animLvl val="ctr"/>
          <dgm:resizeHandles val="exact"/>
        </dgm:presLayoutVars>
      </dgm:prSet>
      <dgm:spPr/>
      <dgm:t>
        <a:bodyPr/>
        <a:lstStyle/>
        <a:p>
          <a:endParaRPr lang="zh-CN" altLang="en-US"/>
        </a:p>
      </dgm:t>
    </dgm:pt>
    <dgm:pt modelId="{F81B42C9-4ADA-49B1-9F65-4945D367CAA3}" type="pres">
      <dgm:prSet presAssocID="{43F5D962-94DD-46DA-B655-07C28CD69338}" presName="matrix" presStyleCnt="0"/>
      <dgm:spPr/>
    </dgm:pt>
    <dgm:pt modelId="{1A0C26DA-50E4-4F4A-B065-2D0C82A6F7F5}" type="pres">
      <dgm:prSet presAssocID="{43F5D962-94DD-46DA-B655-07C28CD69338}" presName="tile1" presStyleLbl="node1" presStyleIdx="0" presStyleCnt="4" custLinFactNeighborY="-3787"/>
      <dgm:spPr/>
      <dgm:t>
        <a:bodyPr/>
        <a:lstStyle/>
        <a:p>
          <a:endParaRPr lang="zh-CN" altLang="en-US"/>
        </a:p>
      </dgm:t>
    </dgm:pt>
    <dgm:pt modelId="{DA13088D-BD16-4F09-83E2-39E137812058}" type="pres">
      <dgm:prSet presAssocID="{43F5D962-94DD-46DA-B655-07C28CD69338}" presName="tile1text" presStyleLbl="node1" presStyleIdx="0" presStyleCnt="4">
        <dgm:presLayoutVars>
          <dgm:chMax val="0"/>
          <dgm:chPref val="0"/>
          <dgm:bulletEnabled val="1"/>
        </dgm:presLayoutVars>
      </dgm:prSet>
      <dgm:spPr/>
      <dgm:t>
        <a:bodyPr/>
        <a:lstStyle/>
        <a:p>
          <a:endParaRPr lang="zh-CN" altLang="en-US"/>
        </a:p>
      </dgm:t>
    </dgm:pt>
    <dgm:pt modelId="{6C550FE0-11BB-45EF-96CE-36BD176B73D4}" type="pres">
      <dgm:prSet presAssocID="{43F5D962-94DD-46DA-B655-07C28CD69338}" presName="tile2" presStyleLbl="node1" presStyleIdx="1" presStyleCnt="4" custLinFactNeighborX="2667"/>
      <dgm:spPr/>
      <dgm:t>
        <a:bodyPr/>
        <a:lstStyle/>
        <a:p>
          <a:endParaRPr lang="zh-CN" altLang="en-US"/>
        </a:p>
      </dgm:t>
    </dgm:pt>
    <dgm:pt modelId="{0AA83B96-6F3D-4A23-AECE-7AB253EC1DCF}" type="pres">
      <dgm:prSet presAssocID="{43F5D962-94DD-46DA-B655-07C28CD69338}" presName="tile2text" presStyleLbl="node1" presStyleIdx="1" presStyleCnt="4">
        <dgm:presLayoutVars>
          <dgm:chMax val="0"/>
          <dgm:chPref val="0"/>
          <dgm:bulletEnabled val="1"/>
        </dgm:presLayoutVars>
      </dgm:prSet>
      <dgm:spPr/>
      <dgm:t>
        <a:bodyPr/>
        <a:lstStyle/>
        <a:p>
          <a:endParaRPr lang="zh-CN" altLang="en-US"/>
        </a:p>
      </dgm:t>
    </dgm:pt>
    <dgm:pt modelId="{69EC6F0E-6B6F-48DA-A9A0-EC4E8F3A7E64}" type="pres">
      <dgm:prSet presAssocID="{43F5D962-94DD-46DA-B655-07C28CD69338}" presName="tile3" presStyleLbl="node1" presStyleIdx="2" presStyleCnt="4"/>
      <dgm:spPr/>
      <dgm:t>
        <a:bodyPr/>
        <a:lstStyle/>
        <a:p>
          <a:endParaRPr lang="zh-CN" altLang="en-US"/>
        </a:p>
      </dgm:t>
    </dgm:pt>
    <dgm:pt modelId="{50CD2F84-3A49-4005-8B82-0797A934072F}" type="pres">
      <dgm:prSet presAssocID="{43F5D962-94DD-46DA-B655-07C28CD69338}" presName="tile3text" presStyleLbl="node1" presStyleIdx="2" presStyleCnt="4">
        <dgm:presLayoutVars>
          <dgm:chMax val="0"/>
          <dgm:chPref val="0"/>
          <dgm:bulletEnabled val="1"/>
        </dgm:presLayoutVars>
      </dgm:prSet>
      <dgm:spPr/>
      <dgm:t>
        <a:bodyPr/>
        <a:lstStyle/>
        <a:p>
          <a:endParaRPr lang="zh-CN" altLang="en-US"/>
        </a:p>
      </dgm:t>
    </dgm:pt>
    <dgm:pt modelId="{DB4021DF-F372-49A8-8156-77DF1B2C32BB}" type="pres">
      <dgm:prSet presAssocID="{43F5D962-94DD-46DA-B655-07C28CD69338}" presName="tile4" presStyleLbl="node1" presStyleIdx="3" presStyleCnt="4" custLinFactNeighborX="3070"/>
      <dgm:spPr/>
      <dgm:t>
        <a:bodyPr/>
        <a:lstStyle/>
        <a:p>
          <a:endParaRPr lang="zh-CN" altLang="en-US"/>
        </a:p>
      </dgm:t>
    </dgm:pt>
    <dgm:pt modelId="{1854454D-D794-4539-AAD6-50F18242B1E8}" type="pres">
      <dgm:prSet presAssocID="{43F5D962-94DD-46DA-B655-07C28CD69338}" presName="tile4text" presStyleLbl="node1" presStyleIdx="3" presStyleCnt="4">
        <dgm:presLayoutVars>
          <dgm:chMax val="0"/>
          <dgm:chPref val="0"/>
          <dgm:bulletEnabled val="1"/>
        </dgm:presLayoutVars>
      </dgm:prSet>
      <dgm:spPr/>
      <dgm:t>
        <a:bodyPr/>
        <a:lstStyle/>
        <a:p>
          <a:endParaRPr lang="zh-CN" altLang="en-US"/>
        </a:p>
      </dgm:t>
    </dgm:pt>
    <dgm:pt modelId="{6473DDA2-524B-4DD6-B428-5B7E3B1D3133}" type="pres">
      <dgm:prSet presAssocID="{43F5D962-94DD-46DA-B655-07C28CD69338}" presName="centerTile" presStyleLbl="fgShp" presStyleIdx="0" presStyleCnt="1" custScaleX="46057" custScaleY="167463" custLinFactNeighborX="-781" custLinFactNeighborY="-39848">
        <dgm:presLayoutVars>
          <dgm:chMax val="0"/>
          <dgm:chPref val="0"/>
        </dgm:presLayoutVars>
      </dgm:prSet>
      <dgm:spPr/>
      <dgm:t>
        <a:bodyPr/>
        <a:lstStyle/>
        <a:p>
          <a:endParaRPr lang="zh-CN" altLang="en-US"/>
        </a:p>
      </dgm:t>
    </dgm:pt>
  </dgm:ptLst>
  <dgm:cxnLst>
    <dgm:cxn modelId="{DF1A6F62-D02A-431F-8432-511551887E51}" srcId="{B1A47457-C4B8-42BE-9F35-D809AB98C08A}" destId="{7146AF38-E14B-4107-B0D4-472729850ABA}" srcOrd="0" destOrd="0" parTransId="{B0880604-071A-4E40-9711-955479A47FE1}" sibTransId="{9B98FB0A-79CD-40C8-A50E-A2901A977630}"/>
    <dgm:cxn modelId="{0C2D02E5-BC7D-4C72-99D3-ADE5E4C3DA0F}" type="presOf" srcId="{16D9D51D-8412-4B0C-8DB0-90FA4CA70BD0}" destId="{6C550FE0-11BB-45EF-96CE-36BD176B73D4}" srcOrd="0" destOrd="0" presId="urn:microsoft.com/office/officeart/2005/8/layout/matrix1"/>
    <dgm:cxn modelId="{EC6431B3-6472-4662-A364-E2C4B5BB4044}" srcId="{B1A47457-C4B8-42BE-9F35-D809AB98C08A}" destId="{C498DF40-8D48-4645-A6D6-4A84B859FABF}" srcOrd="3" destOrd="0" parTransId="{4CE1890F-87AE-40F2-AA01-2998D479394D}" sibTransId="{A8CF3244-CB9D-4B39-A76E-36F681892ED1}"/>
    <dgm:cxn modelId="{A9C36665-58D2-4478-8733-7F2F8CDC7D44}" type="presOf" srcId="{B1A47457-C4B8-42BE-9F35-D809AB98C08A}" destId="{6473DDA2-524B-4DD6-B428-5B7E3B1D3133}" srcOrd="0" destOrd="0" presId="urn:microsoft.com/office/officeart/2005/8/layout/matrix1"/>
    <dgm:cxn modelId="{AF8C929C-4762-40CD-905A-10D411CBBFE8}" type="presOf" srcId="{16D9D51D-8412-4B0C-8DB0-90FA4CA70BD0}" destId="{0AA83B96-6F3D-4A23-AECE-7AB253EC1DCF}" srcOrd="1" destOrd="0" presId="urn:microsoft.com/office/officeart/2005/8/layout/matrix1"/>
    <dgm:cxn modelId="{0B92004E-EA1B-4F85-BF37-88418B463759}" srcId="{43F5D962-94DD-46DA-B655-07C28CD69338}" destId="{B1A47457-C4B8-42BE-9F35-D809AB98C08A}" srcOrd="0" destOrd="0" parTransId="{F149CD6F-F89C-43BA-892D-62F14BF679FA}" sibTransId="{9764197C-25B6-4FF1-8FEA-9FD357C6F6FA}"/>
    <dgm:cxn modelId="{F84CFDDF-A63E-4287-9F69-E1B3B02AE770}" type="presOf" srcId="{7146AF38-E14B-4107-B0D4-472729850ABA}" destId="{DA13088D-BD16-4F09-83E2-39E137812058}" srcOrd="1" destOrd="0" presId="urn:microsoft.com/office/officeart/2005/8/layout/matrix1"/>
    <dgm:cxn modelId="{3C40DCFE-0CB2-45BD-98BB-E286638A7D50}" type="presOf" srcId="{7146AF38-E14B-4107-B0D4-472729850ABA}" destId="{1A0C26DA-50E4-4F4A-B065-2D0C82A6F7F5}" srcOrd="0" destOrd="0" presId="urn:microsoft.com/office/officeart/2005/8/layout/matrix1"/>
    <dgm:cxn modelId="{43AA0CFB-FEC0-4CCE-9759-2CBBE9E20869}" srcId="{B1A47457-C4B8-42BE-9F35-D809AB98C08A}" destId="{16D9D51D-8412-4B0C-8DB0-90FA4CA70BD0}" srcOrd="1" destOrd="0" parTransId="{11D3B6B2-D9ED-4FDA-94FB-9115C58E1797}" sibTransId="{76F5C2BB-6E8B-4AE6-A8D0-2E63EA1BC2C7}"/>
    <dgm:cxn modelId="{D68A092E-9B51-4F8C-A227-4AB9F8C1CF31}" type="presOf" srcId="{C498DF40-8D48-4645-A6D6-4A84B859FABF}" destId="{DB4021DF-F372-49A8-8156-77DF1B2C32BB}" srcOrd="0" destOrd="0" presId="urn:microsoft.com/office/officeart/2005/8/layout/matrix1"/>
    <dgm:cxn modelId="{8E56F265-1B51-4FF9-8954-4CA67593ACAE}" srcId="{B1A47457-C4B8-42BE-9F35-D809AB98C08A}" destId="{DDD3D211-60B1-4F24-B232-E0CD75A02308}" srcOrd="2" destOrd="0" parTransId="{4C7C0491-6F2A-422C-85AC-992DB59F2373}" sibTransId="{1E3F28F9-3A4D-4031-BCCB-282FC43A5E7C}"/>
    <dgm:cxn modelId="{E5E2C292-8A95-4E5B-B71F-5EA13704EC32}" type="presOf" srcId="{DDD3D211-60B1-4F24-B232-E0CD75A02308}" destId="{69EC6F0E-6B6F-48DA-A9A0-EC4E8F3A7E64}" srcOrd="0" destOrd="0" presId="urn:microsoft.com/office/officeart/2005/8/layout/matrix1"/>
    <dgm:cxn modelId="{16121FF3-69A6-48E5-927A-A5E878879CC0}" type="presOf" srcId="{C498DF40-8D48-4645-A6D6-4A84B859FABF}" destId="{1854454D-D794-4539-AAD6-50F18242B1E8}" srcOrd="1" destOrd="0" presId="urn:microsoft.com/office/officeart/2005/8/layout/matrix1"/>
    <dgm:cxn modelId="{DC5FE2BF-1600-4C74-A40F-8C44E94743FB}" type="presOf" srcId="{DDD3D211-60B1-4F24-B232-E0CD75A02308}" destId="{50CD2F84-3A49-4005-8B82-0797A934072F}" srcOrd="1" destOrd="0" presId="urn:microsoft.com/office/officeart/2005/8/layout/matrix1"/>
    <dgm:cxn modelId="{09D223F7-53A9-4094-A5A5-A725770DCBCE}" type="presOf" srcId="{43F5D962-94DD-46DA-B655-07C28CD69338}" destId="{1DC6167C-A907-44A0-A9A8-838C96BDDAAF}" srcOrd="0" destOrd="0" presId="urn:microsoft.com/office/officeart/2005/8/layout/matrix1"/>
    <dgm:cxn modelId="{4F66E2C4-48EE-4058-9F72-D6D7B7A51682}" type="presParOf" srcId="{1DC6167C-A907-44A0-A9A8-838C96BDDAAF}" destId="{F81B42C9-4ADA-49B1-9F65-4945D367CAA3}" srcOrd="0" destOrd="0" presId="urn:microsoft.com/office/officeart/2005/8/layout/matrix1"/>
    <dgm:cxn modelId="{BE08AACD-3795-47FB-BF97-D17EFB8DA821}" type="presParOf" srcId="{F81B42C9-4ADA-49B1-9F65-4945D367CAA3}" destId="{1A0C26DA-50E4-4F4A-B065-2D0C82A6F7F5}" srcOrd="0" destOrd="0" presId="urn:microsoft.com/office/officeart/2005/8/layout/matrix1"/>
    <dgm:cxn modelId="{BDD25CD4-D5E1-4B3E-A1C3-DE55FF13AD78}" type="presParOf" srcId="{F81B42C9-4ADA-49B1-9F65-4945D367CAA3}" destId="{DA13088D-BD16-4F09-83E2-39E137812058}" srcOrd="1" destOrd="0" presId="urn:microsoft.com/office/officeart/2005/8/layout/matrix1"/>
    <dgm:cxn modelId="{C078DB87-63C9-487C-A566-821CC3491D36}" type="presParOf" srcId="{F81B42C9-4ADA-49B1-9F65-4945D367CAA3}" destId="{6C550FE0-11BB-45EF-96CE-36BD176B73D4}" srcOrd="2" destOrd="0" presId="urn:microsoft.com/office/officeart/2005/8/layout/matrix1"/>
    <dgm:cxn modelId="{2E65A914-4381-42A1-AE19-3BEE2C0258B5}" type="presParOf" srcId="{F81B42C9-4ADA-49B1-9F65-4945D367CAA3}" destId="{0AA83B96-6F3D-4A23-AECE-7AB253EC1DCF}" srcOrd="3" destOrd="0" presId="urn:microsoft.com/office/officeart/2005/8/layout/matrix1"/>
    <dgm:cxn modelId="{F8A11A23-C417-4337-9622-DD2E1B3031F9}" type="presParOf" srcId="{F81B42C9-4ADA-49B1-9F65-4945D367CAA3}" destId="{69EC6F0E-6B6F-48DA-A9A0-EC4E8F3A7E64}" srcOrd="4" destOrd="0" presId="urn:microsoft.com/office/officeart/2005/8/layout/matrix1"/>
    <dgm:cxn modelId="{E4110A65-F9FF-401D-9FFF-9E87C76F6D5B}" type="presParOf" srcId="{F81B42C9-4ADA-49B1-9F65-4945D367CAA3}" destId="{50CD2F84-3A49-4005-8B82-0797A934072F}" srcOrd="5" destOrd="0" presId="urn:microsoft.com/office/officeart/2005/8/layout/matrix1"/>
    <dgm:cxn modelId="{BCBAD42A-649B-433C-9A75-C621F27E65BD}" type="presParOf" srcId="{F81B42C9-4ADA-49B1-9F65-4945D367CAA3}" destId="{DB4021DF-F372-49A8-8156-77DF1B2C32BB}" srcOrd="6" destOrd="0" presId="urn:microsoft.com/office/officeart/2005/8/layout/matrix1"/>
    <dgm:cxn modelId="{1CC0BD80-7CB4-4121-B969-44591EADB550}" type="presParOf" srcId="{F81B42C9-4ADA-49B1-9F65-4945D367CAA3}" destId="{1854454D-D794-4539-AAD6-50F18242B1E8}" srcOrd="7" destOrd="0" presId="urn:microsoft.com/office/officeart/2005/8/layout/matrix1"/>
    <dgm:cxn modelId="{0D7FF686-7D73-45CB-B157-B4DDFA0CBB2F}" type="presParOf" srcId="{1DC6167C-A907-44A0-A9A8-838C96BDDAAF}" destId="{6473DDA2-524B-4DD6-B428-5B7E3B1D3133}"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C26DA-50E4-4F4A-B065-2D0C82A6F7F5}">
      <dsp:nvSpPr>
        <dsp:cNvPr id="0" name=""/>
        <dsp:cNvSpPr/>
      </dsp:nvSpPr>
      <dsp:spPr>
        <a:xfrm rot="16200000">
          <a:off x="1355502" y="-1355502"/>
          <a:ext cx="565359" cy="3276364"/>
        </a:xfrm>
        <a:prstGeom prst="round1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zh-CN" altLang="zh-CN" sz="1400" kern="1200" dirty="0" smtClean="0">
              <a:latin typeface="微软雅黑" panose="020B0503020204020204" pitchFamily="34" charset="-122"/>
              <a:ea typeface="微软雅黑" panose="020B0503020204020204" pitchFamily="34" charset="-122"/>
            </a:rPr>
            <a:t>平台</a:t>
          </a:r>
          <a:r>
            <a:rPr lang="zh-CN" altLang="en-US" sz="1400" kern="1200" dirty="0" smtClean="0">
              <a:latin typeface="微软雅黑" panose="020B0503020204020204" pitchFamily="34" charset="-122"/>
              <a:ea typeface="微软雅黑" panose="020B0503020204020204" pitchFamily="34" charset="-122"/>
            </a:rPr>
            <a:t>一期为基于本地行业卡的管理，而车联网为专网卡</a:t>
          </a:r>
          <a:endParaRPr lang="zh-CN" altLang="en-US" sz="1400" kern="1200" dirty="0">
            <a:latin typeface="微软雅黑" panose="020B0503020204020204" pitchFamily="34" charset="-122"/>
            <a:ea typeface="微软雅黑" panose="020B0503020204020204" pitchFamily="34" charset="-122"/>
          </a:endParaRPr>
        </a:p>
      </dsp:txBody>
      <dsp:txXfrm rot="5400000">
        <a:off x="0" y="0"/>
        <a:ext cx="3276364" cy="424019"/>
      </dsp:txXfrm>
    </dsp:sp>
    <dsp:sp modelId="{6C550FE0-11BB-45EF-96CE-36BD176B73D4}">
      <dsp:nvSpPr>
        <dsp:cNvPr id="0" name=""/>
        <dsp:cNvSpPr/>
      </dsp:nvSpPr>
      <dsp:spPr>
        <a:xfrm>
          <a:off x="3276364" y="0"/>
          <a:ext cx="3276364" cy="565359"/>
        </a:xfrm>
        <a:prstGeom prst="round1Rect">
          <a:avLst/>
        </a:prstGeom>
        <a:solidFill>
          <a:schemeClr val="accent6">
            <a:lumMod val="40000"/>
            <a:lumOff val="60000"/>
          </a:schemeClr>
        </a:soli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latin typeface="微软雅黑" panose="020B0503020204020204" pitchFamily="34" charset="-122"/>
              <a:ea typeface="微软雅黑" panose="020B0503020204020204" pitchFamily="34" charset="-122"/>
            </a:rPr>
            <a:t>BOSS</a:t>
          </a:r>
          <a:r>
            <a:rPr lang="zh-CN" altLang="en-US" sz="1400" kern="1200" dirty="0" smtClean="0">
              <a:latin typeface="微软雅黑" panose="020B0503020204020204" pitchFamily="34" charset="-122"/>
              <a:ea typeface="微软雅黑" panose="020B0503020204020204" pitchFamily="34" charset="-122"/>
            </a:rPr>
            <a:t>暂未提供专网卡相关数据</a:t>
          </a:r>
          <a:endParaRPr lang="zh-CN" altLang="en-US" sz="1400" kern="1200" dirty="0">
            <a:latin typeface="微软雅黑" panose="020B0503020204020204" pitchFamily="34" charset="-122"/>
            <a:ea typeface="微软雅黑" panose="020B0503020204020204" pitchFamily="34" charset="-122"/>
          </a:endParaRPr>
        </a:p>
      </dsp:txBody>
      <dsp:txXfrm>
        <a:off x="3276364" y="0"/>
        <a:ext cx="3276364" cy="424019"/>
      </dsp:txXfrm>
    </dsp:sp>
    <dsp:sp modelId="{69EC6F0E-6B6F-48DA-A9A0-EC4E8F3A7E64}">
      <dsp:nvSpPr>
        <dsp:cNvPr id="0" name=""/>
        <dsp:cNvSpPr/>
      </dsp:nvSpPr>
      <dsp:spPr>
        <a:xfrm rot="10800000">
          <a:off x="0" y="565359"/>
          <a:ext cx="3276364" cy="565359"/>
        </a:xfrm>
        <a:prstGeom prst="round1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车联网需求个性化强，平台需求难覆盖</a:t>
          </a:r>
          <a:endParaRPr lang="zh-CN" altLang="en-US" sz="1400" kern="1200" dirty="0">
            <a:latin typeface="微软雅黑" panose="020B0503020204020204" pitchFamily="34" charset="-122"/>
            <a:ea typeface="微软雅黑" panose="020B0503020204020204" pitchFamily="34" charset="-122"/>
          </a:endParaRPr>
        </a:p>
      </dsp:txBody>
      <dsp:txXfrm rot="10800000">
        <a:off x="0" y="706698"/>
        <a:ext cx="3276364" cy="424019"/>
      </dsp:txXfrm>
    </dsp:sp>
    <dsp:sp modelId="{DB4021DF-F372-49A8-8156-77DF1B2C32BB}">
      <dsp:nvSpPr>
        <dsp:cNvPr id="0" name=""/>
        <dsp:cNvSpPr/>
      </dsp:nvSpPr>
      <dsp:spPr>
        <a:xfrm rot="5400000">
          <a:off x="4631866" y="-790143"/>
          <a:ext cx="565359" cy="3276364"/>
        </a:xfrm>
        <a:prstGeom prst="round1Rect">
          <a:avLst/>
        </a:prstGeom>
        <a:solidFill>
          <a:schemeClr val="accent4">
            <a:lumMod val="75000"/>
          </a:schemeClr>
        </a:soli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车联网项目需求紧急</a:t>
          </a:r>
          <a:endParaRPr lang="zh-CN" altLang="en-US" sz="1400" kern="1200" dirty="0">
            <a:latin typeface="微软雅黑" panose="020B0503020204020204" pitchFamily="34" charset="-122"/>
            <a:ea typeface="微软雅黑" panose="020B0503020204020204" pitchFamily="34" charset="-122"/>
          </a:endParaRPr>
        </a:p>
      </dsp:txBody>
      <dsp:txXfrm rot="-5400000">
        <a:off x="3276364" y="706699"/>
        <a:ext cx="3276364" cy="424019"/>
      </dsp:txXfrm>
    </dsp:sp>
    <dsp:sp modelId="{6473DDA2-524B-4DD6-B428-5B7E3B1D3133}">
      <dsp:nvSpPr>
        <dsp:cNvPr id="0" name=""/>
        <dsp:cNvSpPr/>
      </dsp:nvSpPr>
      <dsp:spPr>
        <a:xfrm>
          <a:off x="2808312" y="216025"/>
          <a:ext cx="905396" cy="473383"/>
        </a:xfrm>
        <a:prstGeom prst="round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暂不支持</a:t>
          </a:r>
          <a:endParaRPr lang="zh-CN" altLang="en-US" sz="1400" kern="1200" dirty="0">
            <a:latin typeface="微软雅黑" panose="020B0503020204020204" pitchFamily="34" charset="-122"/>
            <a:ea typeface="微软雅黑" panose="020B0503020204020204" pitchFamily="34" charset="-122"/>
          </a:endParaRPr>
        </a:p>
      </dsp:txBody>
      <dsp:txXfrm>
        <a:off x="2831421" y="239134"/>
        <a:ext cx="859178" cy="427165"/>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1FB224-724E-47D8-99B2-949A90D48DBF}" type="datetimeFigureOut">
              <a:rPr lang="zh-CN" altLang="en-US" smtClean="0"/>
              <a:pPr/>
              <a:t>2017-06-06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3D9573-8D0E-47BF-94C3-5EAA17108A73}" type="slidenum">
              <a:rPr lang="zh-CN" altLang="en-US" smtClean="0"/>
              <a:pPr/>
              <a:t>‹#›</a:t>
            </a:fld>
            <a:endParaRPr lang="zh-CN" altLang="en-US"/>
          </a:p>
        </p:txBody>
      </p:sp>
    </p:spTree>
    <p:extLst>
      <p:ext uri="{BB962C8B-B14F-4D97-AF65-F5344CB8AC3E}">
        <p14:creationId xmlns:p14="http://schemas.microsoft.com/office/powerpoint/2010/main" val="2102014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3D9573-8D0E-47BF-94C3-5EAA17108A73}" type="slidenum">
              <a:rPr lang="zh-CN" altLang="en-US" smtClean="0"/>
              <a:pPr/>
              <a:t>5</a:t>
            </a:fld>
            <a:endParaRPr lang="zh-CN" altLang="en-US"/>
          </a:p>
        </p:txBody>
      </p:sp>
    </p:spTree>
    <p:extLst>
      <p:ext uri="{BB962C8B-B14F-4D97-AF65-F5344CB8AC3E}">
        <p14:creationId xmlns:p14="http://schemas.microsoft.com/office/powerpoint/2010/main" val="2939894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2"/>
            <a:ext cx="2133600" cy="365125"/>
          </a:xfrm>
          <a:prstGeom prst="rect">
            <a:avLst/>
          </a:prstGeom>
        </p:spPr>
        <p:txBody>
          <a:bodyPr/>
          <a:lstStyle/>
          <a:p>
            <a:fld id="{530820CF-B880-4189-942D-D702A7CBA730}" type="datetimeFigureOut">
              <a:rPr lang="zh-CN" altLang="en-US" smtClean="0"/>
              <a:pPr/>
              <a:t>2017-06-06</a:t>
            </a:fld>
            <a:endParaRPr lang="zh-CN" altLang="en-US"/>
          </a:p>
        </p:txBody>
      </p:sp>
      <p:sp>
        <p:nvSpPr>
          <p:cNvPr id="5" name="页脚占位符 4"/>
          <p:cNvSpPr>
            <a:spLocks noGrp="1"/>
          </p:cNvSpPr>
          <p:nvPr>
            <p:ph type="ftr" sz="quarter" idx="11"/>
          </p:nvPr>
        </p:nvSpPr>
        <p:spPr>
          <a:xfrm>
            <a:off x="3124200" y="6356352"/>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2"/>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图片 1" descr="ppt模板-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2553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9144000" cy="6858000"/>
          </a:xfrm>
          <a:prstGeom prst="rect">
            <a:avLst/>
          </a:prstGeom>
        </p:spPr>
      </p:pic>
      <p:sp>
        <p:nvSpPr>
          <p:cNvPr id="8" name="TextBox 7"/>
          <p:cNvSpPr txBox="1"/>
          <p:nvPr userDrawn="1"/>
        </p:nvSpPr>
        <p:spPr>
          <a:xfrm>
            <a:off x="8748464" y="6608387"/>
            <a:ext cx="395536"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itchFamily="34" charset="-122"/>
                <a:ea typeface="微软雅黑" pitchFamily="34" charset="-122"/>
              </a:rPr>
              <a:pPr algn="r"/>
              <a:t>‹#›</a:t>
            </a:fld>
            <a:endParaRPr lang="zh-CN" altLang="en-US" sz="1200" b="1" dirty="0">
              <a:solidFill>
                <a:schemeClr val="accent3"/>
              </a:solidFill>
              <a:latin typeface="微软雅黑" pitchFamily="34" charset="-122"/>
              <a:ea typeface="微软雅黑" pitchFamily="34" charset="-122"/>
            </a:endParaRPr>
          </a:p>
        </p:txBody>
      </p:sp>
    </p:spTree>
    <p:extLst>
      <p:ext uri="{BB962C8B-B14F-4D97-AF65-F5344CB8AC3E}">
        <p14:creationId xmlns:p14="http://schemas.microsoft.com/office/powerpoint/2010/main" val="213342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2" name="图片 1" descr="ppt模板-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03498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6" cstate="print"/>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0" y="1897740"/>
            <a:ext cx="9144000" cy="185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4050" b="1" dirty="0">
                <a:latin typeface="微软雅黑" panose="020B0503020204020204" pitchFamily="34" charset="-122"/>
                <a:ea typeface="微软雅黑" panose="020B0503020204020204" pitchFamily="34" charset="-122"/>
              </a:rPr>
              <a:t>车联网平台建设方案</a:t>
            </a:r>
            <a:r>
              <a:rPr lang="zh-CN" altLang="en-US" sz="4050" b="1" dirty="0" smtClean="0">
                <a:latin typeface="微软雅黑" panose="020B0503020204020204" pitchFamily="34" charset="-122"/>
                <a:ea typeface="微软雅黑" panose="020B0503020204020204" pitchFamily="34" charset="-122"/>
              </a:rPr>
              <a:t>以及</a:t>
            </a:r>
            <a:endParaRPr lang="en-US" altLang="zh-CN" sz="4050" b="1" dirty="0" smtClean="0">
              <a:latin typeface="微软雅黑" panose="020B0503020204020204" pitchFamily="34" charset="-122"/>
              <a:ea typeface="微软雅黑" panose="020B0503020204020204" pitchFamily="34" charset="-122"/>
            </a:endParaRPr>
          </a:p>
          <a:p>
            <a:pPr algn="ctr">
              <a:lnSpc>
                <a:spcPct val="150000"/>
              </a:lnSpc>
            </a:pPr>
            <a:r>
              <a:rPr lang="zh-CN" altLang="en-US" sz="4050" b="1" dirty="0" smtClean="0">
                <a:latin typeface="微软雅黑" panose="020B0503020204020204" pitchFamily="34" charset="-122"/>
                <a:ea typeface="微软雅黑" panose="020B0503020204020204" pitchFamily="34" charset="-122"/>
              </a:rPr>
              <a:t>物联网平台</a:t>
            </a:r>
            <a:r>
              <a:rPr lang="zh-CN" altLang="en-US" sz="4050" b="1" dirty="0">
                <a:latin typeface="微软雅黑" panose="020B0503020204020204" pitchFamily="34" charset="-122"/>
                <a:ea typeface="微软雅黑" panose="020B0503020204020204" pitchFamily="34" charset="-122"/>
              </a:rPr>
              <a:t>演进汇报材料</a:t>
            </a:r>
          </a:p>
        </p:txBody>
      </p:sp>
      <p:sp>
        <p:nvSpPr>
          <p:cNvPr id="5123" name="TextBox 4"/>
          <p:cNvSpPr txBox="1">
            <a:spLocks noChangeArrowheads="1"/>
          </p:cNvSpPr>
          <p:nvPr/>
        </p:nvSpPr>
        <p:spPr bwMode="auto">
          <a:xfrm>
            <a:off x="3146158" y="3735030"/>
            <a:ext cx="303490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000" b="1" dirty="0" smtClean="0">
                <a:latin typeface="微软雅黑" panose="020B0503020204020204" pitchFamily="34" charset="-122"/>
                <a:ea typeface="微软雅黑" panose="020B0503020204020204" pitchFamily="34" charset="-122"/>
              </a:rPr>
              <a:t>（第三期）</a:t>
            </a:r>
            <a:endParaRPr lang="en-US" altLang="zh-CN" sz="2000" b="1" dirty="0" smtClean="0">
              <a:latin typeface="微软雅黑" panose="020B0503020204020204" pitchFamily="34" charset="-122"/>
              <a:ea typeface="微软雅黑" panose="020B0503020204020204" pitchFamily="34" charset="-122"/>
            </a:endParaRPr>
          </a:p>
          <a:p>
            <a:pPr algn="ctr" eaLnBrk="1" hangingPunct="1">
              <a:lnSpc>
                <a:spcPct val="150000"/>
              </a:lnSpc>
            </a:pPr>
            <a:endParaRPr lang="en-US" altLang="zh-CN" sz="2000" b="1" dirty="0" smtClean="0">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000" b="1" dirty="0" smtClean="0">
                <a:latin typeface="微软雅黑" panose="020B0503020204020204" pitchFamily="34" charset="-122"/>
                <a:ea typeface="微软雅黑" panose="020B0503020204020204" pitchFamily="34" charset="-122"/>
              </a:rPr>
              <a:t>省公司集团客户部</a:t>
            </a:r>
            <a:endParaRPr lang="en-US" altLang="zh-CN" sz="2000" b="1" dirty="0" smtClean="0">
              <a:latin typeface="微软雅黑" panose="020B0503020204020204" pitchFamily="34" charset="-122"/>
              <a:ea typeface="微软雅黑" panose="020B0503020204020204" pitchFamily="34" charset="-122"/>
            </a:endParaRPr>
          </a:p>
          <a:p>
            <a:pPr algn="ctr" eaLnBrk="1" hangingPunct="1">
              <a:lnSpc>
                <a:spcPct val="150000"/>
              </a:lnSpc>
            </a:pPr>
            <a:r>
              <a:rPr lang="en-US" altLang="zh-CN" sz="2000" b="1" dirty="0" smtClean="0">
                <a:latin typeface="微软雅黑" panose="020B0503020204020204" pitchFamily="34" charset="-122"/>
                <a:ea typeface="微软雅黑" panose="020B0503020204020204" pitchFamily="34" charset="-122"/>
              </a:rPr>
              <a:t>2017</a:t>
            </a:r>
            <a:r>
              <a:rPr lang="zh-CN" altLang="en-US" sz="2000" b="1" dirty="0" smtClean="0">
                <a:latin typeface="微软雅黑" panose="020B0503020204020204" pitchFamily="34" charset="-122"/>
                <a:ea typeface="微软雅黑" panose="020B0503020204020204" pitchFamily="34" charset="-122"/>
              </a:rPr>
              <a:t>年</a:t>
            </a:r>
            <a:r>
              <a:rPr lang="en-US" altLang="zh-CN" sz="2000" b="1" dirty="0" smtClean="0">
                <a:latin typeface="微软雅黑" panose="020B0503020204020204" pitchFamily="34" charset="-122"/>
                <a:ea typeface="微软雅黑" panose="020B0503020204020204" pitchFamily="34" charset="-122"/>
              </a:rPr>
              <a:t>6</a:t>
            </a:r>
            <a:r>
              <a:rPr lang="zh-CN" altLang="en-US" sz="2000" b="1" dirty="0" smtClean="0">
                <a:latin typeface="微软雅黑" panose="020B0503020204020204" pitchFamily="34" charset="-122"/>
                <a:ea typeface="微软雅黑" panose="020B0503020204020204" pitchFamily="34" charset="-122"/>
              </a:rPr>
              <a:t>月</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6617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a:spLocks noChangeArrowheads="1"/>
          </p:cNvSpPr>
          <p:nvPr/>
        </p:nvSpPr>
        <p:spPr bwMode="auto">
          <a:xfrm>
            <a:off x="0" y="116632"/>
            <a:ext cx="7956376" cy="523220"/>
          </a:xfrm>
          <a:prstGeom prst="rect">
            <a:avLst/>
          </a:prstGeom>
          <a:noFill/>
          <a:ln w="9525">
            <a:noFill/>
            <a:miter lim="800000"/>
            <a:headEnd/>
            <a:tailEnd/>
          </a:ln>
        </p:spPr>
        <p:txBody>
          <a:bodyPr wrap="square">
            <a:spAutoFit/>
          </a:bodyPr>
          <a:lstStyle/>
          <a:p>
            <a:pPr marL="358775"/>
            <a:r>
              <a:rPr lang="zh-CN" altLang="en-US" sz="2800" b="1" dirty="0" smtClean="0">
                <a:solidFill>
                  <a:schemeClr val="bg1"/>
                </a:solidFill>
                <a:latin typeface="微软雅黑"/>
                <a:ea typeface="微软雅黑"/>
                <a:cs typeface="微软雅黑"/>
              </a:rPr>
              <a:t>三、涉及平台分工和工作量</a:t>
            </a:r>
            <a:endParaRPr lang="zh-CN" altLang="en-US" sz="2800" b="1" dirty="0">
              <a:solidFill>
                <a:schemeClr val="bg1"/>
              </a:solidFill>
              <a:latin typeface="微软雅黑"/>
              <a:ea typeface="微软雅黑"/>
              <a:cs typeface="微软雅黑"/>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902076441"/>
              </p:ext>
            </p:extLst>
          </p:nvPr>
        </p:nvGraphicFramePr>
        <p:xfrm>
          <a:off x="7668344" y="5517232"/>
          <a:ext cx="1271314" cy="1152128"/>
        </p:xfrm>
        <a:graphic>
          <a:graphicData uri="http://schemas.openxmlformats.org/presentationml/2006/ole">
            <mc:AlternateContent xmlns:mc="http://schemas.openxmlformats.org/markup-compatibility/2006">
              <mc:Choice xmlns:v="urn:schemas-microsoft-com:vml" Requires="v">
                <p:oleObj spid="_x0000_s9488" name="工作表" showAsIcon="1" r:id="rId3" imgW="914400" imgH="828675" progId="Excel.Sheet.12">
                  <p:embed/>
                </p:oleObj>
              </mc:Choice>
              <mc:Fallback>
                <p:oleObj name="工作表" showAsIcon="1" r:id="rId3" imgW="914400" imgH="828675" progId="Excel.Sheet.12">
                  <p:embed/>
                  <p:pic>
                    <p:nvPicPr>
                      <p:cNvPr id="0" name="Picture 1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5517232"/>
                        <a:ext cx="1271314" cy="1152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4"/>
          <p:cNvSpPr txBox="1"/>
          <p:nvPr/>
        </p:nvSpPr>
        <p:spPr bwMode="auto">
          <a:xfrm>
            <a:off x="251520" y="4283804"/>
            <a:ext cx="4248472"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rtlCol="0" anchor="ctr">
            <a:spAutoFit/>
          </a:bodyPr>
          <a:lstStyle/>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、本项目涉及数据源及需求开发量</a:t>
            </a:r>
            <a:endParaRPr lang="en-US" altLang="zh-CN" dirty="0" smtClean="0">
              <a:latin typeface="微软雅黑" panose="020B0503020204020204" pitchFamily="34" charset="-122"/>
              <a:ea typeface="微软雅黑" panose="020B0503020204020204" pitchFamily="34" charset="-122"/>
            </a:endParaRPr>
          </a:p>
        </p:txBody>
      </p:sp>
      <p:sp>
        <p:nvSpPr>
          <p:cNvPr id="11" name="矩形 10"/>
          <p:cNvSpPr/>
          <p:nvPr/>
        </p:nvSpPr>
        <p:spPr>
          <a:xfrm>
            <a:off x="251520" y="4726885"/>
            <a:ext cx="8424936" cy="584775"/>
          </a:xfrm>
          <a:prstGeom prst="rect">
            <a:avLst/>
          </a:prstGeom>
        </p:spPr>
        <p:txBody>
          <a:bodyPr wrap="square">
            <a:spAutoFit/>
          </a:bodyPr>
          <a:lstStyle/>
          <a:p>
            <a:pPr marL="285750" indent="-285750">
              <a:buFont typeface="Wingdings" panose="05000000000000000000" pitchFamily="2" charset="2"/>
              <a:buChar char="u"/>
            </a:pPr>
            <a:r>
              <a:rPr lang="zh-CN" altLang="en-US" sz="1600" dirty="0" smtClean="0">
                <a:solidFill>
                  <a:schemeClr val="dk1"/>
                </a:solidFill>
                <a:latin typeface="微软雅黑" panose="020B0503020204020204" pitchFamily="34" charset="-122"/>
                <a:ea typeface="微软雅黑" panose="020B0503020204020204" pitchFamily="34" charset="-122"/>
              </a:rPr>
              <a:t>从</a:t>
            </a:r>
            <a:r>
              <a:rPr lang="zh-CN" altLang="en-US" sz="1600" dirty="0">
                <a:solidFill>
                  <a:schemeClr val="dk1"/>
                </a:solidFill>
                <a:latin typeface="微软雅黑" panose="020B0503020204020204" pitchFamily="34" charset="-122"/>
                <a:ea typeface="微软雅黑" panose="020B0503020204020204" pitchFamily="34" charset="-122"/>
              </a:rPr>
              <a:t>数据及能力支撑源维护</a:t>
            </a:r>
            <a:r>
              <a:rPr lang="zh-CN" altLang="en-US" sz="1600" dirty="0" smtClean="0">
                <a:solidFill>
                  <a:schemeClr val="dk1"/>
                </a:solidFill>
                <a:latin typeface="微软雅黑" panose="020B0503020204020204" pitchFamily="34" charset="-122"/>
                <a:ea typeface="微软雅黑" panose="020B0503020204020204" pitchFamily="34" charset="-122"/>
              </a:rPr>
              <a:t>分析：</a:t>
            </a:r>
            <a:r>
              <a:rPr lang="zh-CN" altLang="en-US" sz="1600" dirty="0" smtClean="0">
                <a:solidFill>
                  <a:srgbClr val="FF0000"/>
                </a:solidFill>
                <a:latin typeface="微软雅黑" panose="020B0503020204020204" pitchFamily="34" charset="-122"/>
                <a:ea typeface="微软雅黑" panose="020B0503020204020204" pitchFamily="34" charset="-122"/>
              </a:rPr>
              <a:t>业</a:t>
            </a:r>
            <a:r>
              <a:rPr lang="zh-CN" altLang="en-US" sz="1600" dirty="0">
                <a:solidFill>
                  <a:srgbClr val="FF0000"/>
                </a:solidFill>
                <a:latin typeface="微软雅黑" panose="020B0503020204020204" pitchFamily="34" charset="-122"/>
                <a:ea typeface="微软雅黑" panose="020B0503020204020204" pitchFamily="34" charset="-122"/>
              </a:rPr>
              <a:t>支占</a:t>
            </a:r>
            <a:r>
              <a:rPr lang="en-US" altLang="zh-CN" sz="1600" dirty="0">
                <a:solidFill>
                  <a:srgbClr val="FF0000"/>
                </a:solidFill>
                <a:latin typeface="微软雅黑" panose="020B0503020204020204" pitchFamily="34" charset="-122"/>
                <a:ea typeface="微软雅黑" panose="020B0503020204020204" pitchFamily="34" charset="-122"/>
              </a:rPr>
              <a:t>81.7%</a:t>
            </a:r>
            <a:r>
              <a:rPr lang="zh-CN" altLang="en-US" sz="1600" dirty="0">
                <a:solidFill>
                  <a:srgbClr val="FF0000"/>
                </a:solidFill>
                <a:latin typeface="微软雅黑" panose="020B0503020204020204" pitchFamily="34" charset="-122"/>
                <a:ea typeface="微软雅黑" panose="020B0503020204020204" pitchFamily="34" charset="-122"/>
              </a:rPr>
              <a:t>，物联网公司占</a:t>
            </a:r>
            <a:r>
              <a:rPr lang="en-US" altLang="zh-CN" sz="1600" dirty="0">
                <a:solidFill>
                  <a:srgbClr val="FF0000"/>
                </a:solidFill>
                <a:latin typeface="微软雅黑" panose="020B0503020204020204" pitchFamily="34" charset="-122"/>
                <a:ea typeface="微软雅黑" panose="020B0503020204020204" pitchFamily="34" charset="-122"/>
              </a:rPr>
              <a:t>15%</a:t>
            </a:r>
            <a:r>
              <a:rPr lang="zh-CN" altLang="en-US" sz="1600" dirty="0" smtClean="0">
                <a:solidFill>
                  <a:srgbClr val="FF0000"/>
                </a:solidFill>
                <a:latin typeface="微软雅黑" panose="020B0503020204020204" pitchFamily="34" charset="-122"/>
                <a:ea typeface="微软雅黑" panose="020B0503020204020204" pitchFamily="34" charset="-122"/>
              </a:rPr>
              <a:t>，平台自身占</a:t>
            </a:r>
            <a:r>
              <a:rPr lang="en-US" altLang="zh-CN" sz="1600" dirty="0">
                <a:solidFill>
                  <a:srgbClr val="FF0000"/>
                </a:solidFill>
                <a:latin typeface="微软雅黑" panose="020B0503020204020204" pitchFamily="34" charset="-122"/>
                <a:ea typeface="微软雅黑" panose="020B0503020204020204" pitchFamily="34" charset="-122"/>
              </a:rPr>
              <a:t>3.3% </a:t>
            </a:r>
            <a:r>
              <a:rPr lang="zh-CN" altLang="en-US" sz="1600" dirty="0" smtClean="0">
                <a:solidFill>
                  <a:srgbClr val="FF0000"/>
                </a:solidFill>
                <a:latin typeface="微软雅黑" panose="020B0503020204020204" pitchFamily="34" charset="-122"/>
                <a:ea typeface="微软雅黑" panose="020B0503020204020204" pitchFamily="34" charset="-122"/>
              </a:rPr>
              <a:t>。</a:t>
            </a:r>
            <a:endParaRPr lang="en-US" altLang="zh-CN" sz="16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600" dirty="0">
                <a:solidFill>
                  <a:schemeClr val="dk1"/>
                </a:solidFill>
                <a:latin typeface="微软雅黑" panose="020B0503020204020204" pitchFamily="34" charset="-122"/>
                <a:ea typeface="微软雅黑" panose="020B0503020204020204" pitchFamily="34" charset="-122"/>
              </a:rPr>
              <a:t>从开发工作量维度分析：</a:t>
            </a:r>
            <a:r>
              <a:rPr lang="zh-CN" altLang="en-US" sz="1600" dirty="0">
                <a:solidFill>
                  <a:srgbClr val="FF0000"/>
                </a:solidFill>
                <a:latin typeface="微软雅黑" panose="020B0503020204020204" pitchFamily="34" charset="-122"/>
                <a:ea typeface="微软雅黑" panose="020B0503020204020204" pitchFamily="34" charset="-122"/>
              </a:rPr>
              <a:t>车联网平台</a:t>
            </a:r>
            <a:r>
              <a:rPr lang="zh-CN" altLang="en-US" sz="1600" dirty="0" smtClean="0">
                <a:solidFill>
                  <a:srgbClr val="FF0000"/>
                </a:solidFill>
                <a:latin typeface="微软雅黑" panose="020B0503020204020204" pitchFamily="34" charset="-122"/>
                <a:ea typeface="微软雅黑" panose="020B0503020204020204" pitchFamily="34" charset="-122"/>
              </a:rPr>
              <a:t>占</a:t>
            </a:r>
            <a:r>
              <a:rPr lang="en-US" altLang="zh-CN" sz="1600" dirty="0" smtClean="0">
                <a:solidFill>
                  <a:srgbClr val="FF0000"/>
                </a:solidFill>
                <a:latin typeface="微软雅黑" panose="020B0503020204020204" pitchFamily="34" charset="-122"/>
                <a:ea typeface="微软雅黑" panose="020B0503020204020204" pitchFamily="34" charset="-122"/>
              </a:rPr>
              <a:t>63.3</a:t>
            </a:r>
            <a:r>
              <a:rPr lang="en-US" altLang="zh-CN"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chemeClr val="dk1"/>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业支占</a:t>
            </a:r>
            <a:r>
              <a:rPr lang="en-US" altLang="zh-CN" sz="1600" dirty="0">
                <a:solidFill>
                  <a:srgbClr val="FF0000"/>
                </a:solidFill>
                <a:latin typeface="微软雅黑" panose="020B0503020204020204" pitchFamily="34" charset="-122"/>
                <a:ea typeface="微软雅黑" panose="020B0503020204020204" pitchFamily="34" charset="-122"/>
              </a:rPr>
              <a:t>36.7</a:t>
            </a:r>
            <a:r>
              <a:rPr lang="en-US" altLang="zh-CN" sz="1600" dirty="0" smtClean="0">
                <a:solidFill>
                  <a:srgbClr val="FF0000"/>
                </a:solidFill>
                <a:latin typeface="微软雅黑" panose="020B0503020204020204" pitchFamily="34" charset="-122"/>
                <a:ea typeface="微软雅黑" panose="020B0503020204020204" pitchFamily="34" charset="-122"/>
              </a:rPr>
              <a:t>%</a:t>
            </a:r>
            <a:r>
              <a:rPr lang="zh-CN" altLang="en-US" sz="1600" dirty="0" smtClean="0">
                <a:solidFill>
                  <a:srgbClr val="FF0000"/>
                </a:solidFill>
                <a:latin typeface="微软雅黑" panose="020B0503020204020204" pitchFamily="34" charset="-122"/>
                <a:ea typeface="微软雅黑" panose="020B0503020204020204" pitchFamily="34" charset="-122"/>
              </a:rPr>
              <a:t>。</a:t>
            </a:r>
            <a:endParaRPr lang="en-US" altLang="zh-CN" sz="1600" dirty="0" smtClean="0">
              <a:solidFill>
                <a:schemeClr val="dk1"/>
              </a:solidFill>
              <a:latin typeface="微软雅黑" panose="020B0503020204020204" pitchFamily="34" charset="-122"/>
              <a:ea typeface="微软雅黑" panose="020B0503020204020204" pitchFamily="34" charset="-122"/>
            </a:endParaRPr>
          </a:p>
        </p:txBody>
      </p:sp>
      <p:graphicFrame>
        <p:nvGraphicFramePr>
          <p:cNvPr id="14" name="表格 13"/>
          <p:cNvGraphicFramePr>
            <a:graphicFrameLocks noGrp="1"/>
          </p:cNvGraphicFramePr>
          <p:nvPr>
            <p:extLst>
              <p:ext uri="{D42A27DB-BD31-4B8C-83A1-F6EECF244321}">
                <p14:modId xmlns:p14="http://schemas.microsoft.com/office/powerpoint/2010/main" val="3409067262"/>
              </p:ext>
            </p:extLst>
          </p:nvPr>
        </p:nvGraphicFramePr>
        <p:xfrm>
          <a:off x="4355976" y="5373216"/>
          <a:ext cx="3312370" cy="1328144"/>
        </p:xfrm>
        <a:graphic>
          <a:graphicData uri="http://schemas.openxmlformats.org/drawingml/2006/table">
            <a:tbl>
              <a:tblPr>
                <a:tableStyleId>{5C22544A-7EE6-4342-B048-85BDC9FD1C3A}</a:tableStyleId>
              </a:tblPr>
              <a:tblGrid>
                <a:gridCol w="1152130"/>
                <a:gridCol w="792088"/>
                <a:gridCol w="576064"/>
                <a:gridCol w="792088"/>
              </a:tblGrid>
              <a:tr h="50711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400" b="1" kern="1200" dirty="0" smtClean="0">
                          <a:solidFill>
                            <a:schemeClr val="lt1"/>
                          </a:solidFill>
                          <a:latin typeface="微软雅黑" pitchFamily="34" charset="-122"/>
                          <a:ea typeface="微软雅黑" pitchFamily="34" charset="-122"/>
                          <a:cs typeface="+mn-cs"/>
                        </a:rPr>
                        <a:t>开发量</a:t>
                      </a:r>
                      <a:endParaRPr lang="zh-CN" altLang="en-US" sz="1400" b="1" kern="1200" dirty="0">
                        <a:solidFill>
                          <a:schemeClr val="lt1"/>
                        </a:solidFill>
                        <a:latin typeface="微软雅黑" pitchFamily="34" charset="-122"/>
                        <a:ea typeface="微软雅黑" pitchFamily="34" charset="-122"/>
                        <a:cs typeface="+mn-cs"/>
                      </a:endParaRPr>
                    </a:p>
                  </a:txBody>
                  <a:tcPr marL="9525" marR="9525" marT="9525" marB="0" anchor="ctr">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400" b="1" kern="1200" dirty="0" smtClean="0">
                          <a:solidFill>
                            <a:schemeClr val="lt1"/>
                          </a:solidFill>
                          <a:latin typeface="微软雅黑" pitchFamily="34" charset="-122"/>
                          <a:ea typeface="微软雅黑" pitchFamily="34" charset="-122"/>
                          <a:cs typeface="+mn-cs"/>
                        </a:rPr>
                        <a:t>需求总数</a:t>
                      </a:r>
                      <a:endParaRPr lang="zh-CN" altLang="en-US" sz="1400" b="1" kern="1200" dirty="0">
                        <a:solidFill>
                          <a:schemeClr val="lt1"/>
                        </a:solidFill>
                        <a:latin typeface="微软雅黑" pitchFamily="34" charset="-122"/>
                        <a:ea typeface="微软雅黑" pitchFamily="34" charset="-122"/>
                        <a:cs typeface="+mn-cs"/>
                      </a:endParaRPr>
                    </a:p>
                  </a:txBody>
                  <a:tcPr marL="9525" marR="9525" marT="9525" marB="0" anchor="ctr">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400" b="1" kern="1200" dirty="0" smtClean="0">
                          <a:solidFill>
                            <a:schemeClr val="lt1"/>
                          </a:solidFill>
                          <a:latin typeface="微软雅黑" pitchFamily="34" charset="-122"/>
                          <a:ea typeface="微软雅黑" pitchFamily="34" charset="-122"/>
                          <a:cs typeface="+mn-cs"/>
                        </a:rPr>
                        <a:t>需求数</a:t>
                      </a:r>
                      <a:endParaRPr lang="zh-CN" altLang="en-US" sz="1400" b="1" kern="1200" dirty="0">
                        <a:solidFill>
                          <a:schemeClr val="lt1"/>
                        </a:solidFill>
                        <a:latin typeface="微软雅黑" pitchFamily="34" charset="-122"/>
                        <a:ea typeface="微软雅黑" pitchFamily="34" charset="-122"/>
                        <a:cs typeface="+mn-cs"/>
                      </a:endParaRPr>
                    </a:p>
                  </a:txBody>
                  <a:tcPr marL="9525" marR="9525" marT="9525" marB="0" anchor="ctr">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400" b="1" kern="1200" dirty="0" smtClean="0">
                          <a:solidFill>
                            <a:schemeClr val="lt1"/>
                          </a:solidFill>
                          <a:latin typeface="微软雅黑" pitchFamily="34" charset="-122"/>
                          <a:ea typeface="微软雅黑" pitchFamily="34" charset="-122"/>
                          <a:cs typeface="+mn-cs"/>
                        </a:rPr>
                        <a:t>需求占比</a:t>
                      </a:r>
                      <a:endParaRPr lang="zh-CN" altLang="en-US" sz="1400" b="1" kern="1200" dirty="0">
                        <a:solidFill>
                          <a:schemeClr val="lt1"/>
                        </a:solidFill>
                        <a:latin typeface="微软雅黑" pitchFamily="34" charset="-122"/>
                        <a:ea typeface="微软雅黑" pitchFamily="34" charset="-122"/>
                        <a:cs typeface="+mn-cs"/>
                      </a:endParaRPr>
                    </a:p>
                  </a:txBody>
                  <a:tcPr marL="9525" marR="9525" marT="9525" marB="0" anchor="ctr">
                    <a:solidFill>
                      <a:schemeClr val="accent1"/>
                    </a:solidFill>
                  </a:tcPr>
                </a:tc>
              </a:tr>
              <a:tr h="4478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dk1"/>
                          </a:solidFill>
                          <a:latin typeface="微软雅黑" pitchFamily="34" charset="-122"/>
                          <a:ea typeface="微软雅黑" pitchFamily="34" charset="-122"/>
                          <a:cs typeface="+mn-cs"/>
                        </a:rPr>
                        <a:t>车</a:t>
                      </a:r>
                      <a:r>
                        <a:rPr lang="zh-CN" altLang="en-US" sz="1400" kern="1200" dirty="0">
                          <a:solidFill>
                            <a:schemeClr val="dk1"/>
                          </a:solidFill>
                          <a:latin typeface="微软雅黑" pitchFamily="34" charset="-122"/>
                          <a:ea typeface="微软雅黑" pitchFamily="34" charset="-122"/>
                          <a:cs typeface="+mn-cs"/>
                        </a:rPr>
                        <a:t>联网平台</a:t>
                      </a:r>
                    </a:p>
                  </a:txBody>
                  <a:tcPr marL="9525" marR="9525" marT="9525" marB="0" anchor="ctr">
                    <a:solidFill>
                      <a:srgbClr val="D0D8E8"/>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微软雅黑" pitchFamily="34" charset="-122"/>
                          <a:ea typeface="微软雅黑" pitchFamily="34" charset="-122"/>
                          <a:cs typeface="+mn-cs"/>
                        </a:rPr>
                        <a:t>60</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ctr">
                    <a:solidFill>
                      <a:srgbClr val="D0D8E8"/>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微软雅黑" pitchFamily="34" charset="-122"/>
                          <a:ea typeface="微软雅黑" pitchFamily="34" charset="-122"/>
                          <a:cs typeface="+mn-cs"/>
                        </a:rPr>
                        <a:t>38</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ctr">
                    <a:solidFill>
                      <a:srgbClr val="D0D8E8"/>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rgbClr val="FF0000"/>
                          </a:solidFill>
                          <a:latin typeface="微软雅黑" pitchFamily="34" charset="-122"/>
                          <a:ea typeface="微软雅黑" pitchFamily="34" charset="-122"/>
                          <a:cs typeface="+mn-cs"/>
                        </a:rPr>
                        <a:t>63.3%</a:t>
                      </a:r>
                      <a:endParaRPr lang="en-US" altLang="zh-CN" sz="1400" kern="1200" dirty="0">
                        <a:solidFill>
                          <a:srgbClr val="FF0000"/>
                        </a:solidFill>
                        <a:latin typeface="微软雅黑" pitchFamily="34" charset="-122"/>
                        <a:ea typeface="微软雅黑" pitchFamily="34" charset="-122"/>
                        <a:cs typeface="+mn-cs"/>
                      </a:endParaRPr>
                    </a:p>
                  </a:txBody>
                  <a:tcPr marL="9525" marR="9525" marT="9525" marB="0" anchor="ctr">
                    <a:solidFill>
                      <a:srgbClr val="D0D8E8"/>
                    </a:solidFill>
                  </a:tcPr>
                </a:tc>
              </a:tr>
              <a:tr h="3731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dk1"/>
                          </a:solidFill>
                          <a:latin typeface="微软雅黑" pitchFamily="34" charset="-122"/>
                          <a:ea typeface="微软雅黑" pitchFamily="34" charset="-122"/>
                          <a:cs typeface="+mn-cs"/>
                        </a:rPr>
                        <a:t>业务</a:t>
                      </a:r>
                      <a:r>
                        <a:rPr lang="zh-CN" altLang="en-US" sz="1400" kern="1200" dirty="0">
                          <a:solidFill>
                            <a:schemeClr val="dk1"/>
                          </a:solidFill>
                          <a:latin typeface="微软雅黑" pitchFamily="34" charset="-122"/>
                          <a:ea typeface="微软雅黑" pitchFamily="34" charset="-122"/>
                          <a:cs typeface="+mn-cs"/>
                        </a:rPr>
                        <a:t>支撑系统</a:t>
                      </a:r>
                    </a:p>
                  </a:txBody>
                  <a:tcPr marL="9525" marR="9525" marT="9525" marB="0" anchor="ctr"/>
                </a:tc>
                <a:tc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微软雅黑" pitchFamily="34" charset="-122"/>
                          <a:ea typeface="微软雅黑" pitchFamily="34" charset="-122"/>
                          <a:cs typeface="+mn-cs"/>
                        </a:rPr>
                        <a:t>22</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rgbClr val="FF0000"/>
                          </a:solidFill>
                          <a:latin typeface="微软雅黑" pitchFamily="34" charset="-122"/>
                          <a:ea typeface="微软雅黑" pitchFamily="34" charset="-122"/>
                          <a:cs typeface="+mn-cs"/>
                        </a:rPr>
                        <a:t>36.7%</a:t>
                      </a:r>
                      <a:endParaRPr lang="en-US" altLang="zh-CN" sz="1400" kern="1200" dirty="0">
                        <a:solidFill>
                          <a:srgbClr val="FF0000"/>
                        </a:solidFill>
                        <a:latin typeface="微软雅黑" pitchFamily="34" charset="-122"/>
                        <a:ea typeface="微软雅黑" pitchFamily="34" charset="-122"/>
                        <a:cs typeface="+mn-cs"/>
                      </a:endParaRPr>
                    </a:p>
                  </a:txBody>
                  <a:tcPr marL="9525" marR="9525" marT="9525" marB="0" anchor="ct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1628439658"/>
              </p:ext>
            </p:extLst>
          </p:nvPr>
        </p:nvGraphicFramePr>
        <p:xfrm>
          <a:off x="323528" y="5373216"/>
          <a:ext cx="3792519" cy="1296144"/>
        </p:xfrm>
        <a:graphic>
          <a:graphicData uri="http://schemas.openxmlformats.org/drawingml/2006/table">
            <a:tbl>
              <a:tblPr>
                <a:tableStyleId>{5C22544A-7EE6-4342-B048-85BDC9FD1C3A}</a:tableStyleId>
              </a:tblPr>
              <a:tblGrid>
                <a:gridCol w="1488262"/>
                <a:gridCol w="783241"/>
                <a:gridCol w="671558"/>
                <a:gridCol w="849458"/>
              </a:tblGrid>
              <a:tr h="38954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400" b="1" kern="1200" dirty="0" smtClean="0">
                          <a:solidFill>
                            <a:schemeClr val="lt1"/>
                          </a:solidFill>
                          <a:latin typeface="微软雅黑" pitchFamily="34" charset="-122"/>
                          <a:ea typeface="微软雅黑" pitchFamily="34" charset="-122"/>
                          <a:cs typeface="+mn-cs"/>
                        </a:rPr>
                        <a:t>数据及能力支撑源</a:t>
                      </a:r>
                      <a:endParaRPr lang="zh-CN" altLang="en-US" sz="1400" b="1" kern="1200" dirty="0">
                        <a:solidFill>
                          <a:schemeClr val="lt1"/>
                        </a:solidFill>
                        <a:latin typeface="微软雅黑" pitchFamily="34" charset="-122"/>
                        <a:ea typeface="微软雅黑" pitchFamily="34" charset="-122"/>
                        <a:cs typeface="+mn-cs"/>
                      </a:endParaRPr>
                    </a:p>
                  </a:txBody>
                  <a:tcPr marL="9525" marR="9525" marT="9525" marB="0" anchor="ctr">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400" b="1" kern="1200" dirty="0" smtClean="0">
                          <a:solidFill>
                            <a:schemeClr val="lt1"/>
                          </a:solidFill>
                          <a:latin typeface="微软雅黑" pitchFamily="34" charset="-122"/>
                          <a:ea typeface="微软雅黑" pitchFamily="34" charset="-122"/>
                          <a:cs typeface="+mn-cs"/>
                        </a:rPr>
                        <a:t>需求总数</a:t>
                      </a:r>
                      <a:endParaRPr lang="zh-CN" altLang="en-US" sz="1400" b="1" kern="1200" dirty="0">
                        <a:solidFill>
                          <a:schemeClr val="lt1"/>
                        </a:solidFill>
                        <a:latin typeface="微软雅黑" pitchFamily="34" charset="-122"/>
                        <a:ea typeface="微软雅黑" pitchFamily="34" charset="-122"/>
                        <a:cs typeface="+mn-cs"/>
                      </a:endParaRPr>
                    </a:p>
                  </a:txBody>
                  <a:tcPr marL="9525" marR="9525" marT="9525" marB="0" anchor="ctr">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400" b="1" kern="1200" dirty="0" smtClean="0">
                          <a:solidFill>
                            <a:schemeClr val="lt1"/>
                          </a:solidFill>
                          <a:latin typeface="微软雅黑" pitchFamily="34" charset="-122"/>
                          <a:ea typeface="微软雅黑" pitchFamily="34" charset="-122"/>
                          <a:cs typeface="+mn-cs"/>
                        </a:rPr>
                        <a:t>需求数</a:t>
                      </a:r>
                      <a:endParaRPr lang="zh-CN" altLang="en-US" sz="1400" b="1" kern="1200" dirty="0">
                        <a:solidFill>
                          <a:schemeClr val="lt1"/>
                        </a:solidFill>
                        <a:latin typeface="微软雅黑" pitchFamily="34" charset="-122"/>
                        <a:ea typeface="微软雅黑" pitchFamily="34" charset="-122"/>
                        <a:cs typeface="+mn-cs"/>
                      </a:endParaRPr>
                    </a:p>
                  </a:txBody>
                  <a:tcPr marL="9525" marR="9525" marT="9525" marB="0" anchor="ctr">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400" b="1" kern="1200" dirty="0" smtClean="0">
                          <a:solidFill>
                            <a:schemeClr val="lt1"/>
                          </a:solidFill>
                          <a:latin typeface="微软雅黑" pitchFamily="34" charset="-122"/>
                          <a:ea typeface="微软雅黑" pitchFamily="34" charset="-122"/>
                          <a:cs typeface="+mn-cs"/>
                        </a:rPr>
                        <a:t>需求占比</a:t>
                      </a:r>
                      <a:endParaRPr lang="zh-CN" altLang="en-US" sz="1400" b="1" kern="1200" dirty="0">
                        <a:solidFill>
                          <a:schemeClr val="lt1"/>
                        </a:solidFill>
                        <a:latin typeface="微软雅黑" pitchFamily="34" charset="-122"/>
                        <a:ea typeface="微软雅黑" pitchFamily="34" charset="-122"/>
                        <a:cs typeface="+mn-cs"/>
                      </a:endParaRPr>
                    </a:p>
                  </a:txBody>
                  <a:tcPr marL="9525" marR="9525" marT="9525" marB="0" anchor="ctr">
                    <a:solidFill>
                      <a:schemeClr val="accent1"/>
                    </a:solidFill>
                  </a:tcPr>
                </a:tc>
              </a:tr>
              <a:tr h="2585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dk1"/>
                          </a:solidFill>
                          <a:latin typeface="微软雅黑" pitchFamily="34" charset="-122"/>
                          <a:ea typeface="微软雅黑" pitchFamily="34" charset="-122"/>
                          <a:cs typeface="+mn-cs"/>
                        </a:rPr>
                        <a:t>业务支撑系统</a:t>
                      </a:r>
                      <a:endParaRPr lang="zh-CN" altLang="en-US" sz="1400" kern="1200" dirty="0">
                        <a:solidFill>
                          <a:schemeClr val="dk1"/>
                        </a:solidFill>
                        <a:latin typeface="微软雅黑" pitchFamily="34" charset="-122"/>
                        <a:ea typeface="微软雅黑" pitchFamily="34" charset="-122"/>
                        <a:cs typeface="+mn-cs"/>
                      </a:endParaRPr>
                    </a:p>
                  </a:txBody>
                  <a:tcPr marL="9525" marR="9525" marT="9525" marB="0" anchor="ctr">
                    <a:solidFill>
                      <a:srgbClr val="E9EDF4"/>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微软雅黑" pitchFamily="34" charset="-122"/>
                          <a:ea typeface="微软雅黑" pitchFamily="34" charset="-122"/>
                          <a:cs typeface="+mn-cs"/>
                        </a:rPr>
                        <a:t>60</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ctr">
                    <a:solidFill>
                      <a:srgbClr val="D0D8E8"/>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微软雅黑" pitchFamily="34" charset="-122"/>
                          <a:ea typeface="微软雅黑" pitchFamily="34" charset="-122"/>
                          <a:cs typeface="+mn-cs"/>
                        </a:rPr>
                        <a:t>49</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ctr">
                    <a:solidFill>
                      <a:srgbClr val="E9EDF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rgbClr val="FF0000"/>
                          </a:solidFill>
                          <a:latin typeface="微软雅黑" pitchFamily="34" charset="-122"/>
                          <a:ea typeface="微软雅黑" pitchFamily="34" charset="-122"/>
                          <a:cs typeface="+mn-cs"/>
                        </a:rPr>
                        <a:t>81.7%</a:t>
                      </a:r>
                      <a:endParaRPr lang="en-US" altLang="zh-CN" sz="1400" kern="1200" dirty="0">
                        <a:solidFill>
                          <a:srgbClr val="FF0000"/>
                        </a:solidFill>
                        <a:latin typeface="微软雅黑" pitchFamily="34" charset="-122"/>
                        <a:ea typeface="微软雅黑" pitchFamily="34" charset="-122"/>
                        <a:cs typeface="+mn-cs"/>
                      </a:endParaRPr>
                    </a:p>
                  </a:txBody>
                  <a:tcPr marL="9525" marR="9525" marT="9525" marB="0" anchor="ctr">
                    <a:solidFill>
                      <a:srgbClr val="E9EDF4"/>
                    </a:solidFill>
                  </a:tcPr>
                </a:tc>
              </a:tr>
              <a:tr h="2880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dk1"/>
                          </a:solidFill>
                          <a:latin typeface="微软雅黑" pitchFamily="34" charset="-122"/>
                          <a:ea typeface="微软雅黑" pitchFamily="34" charset="-122"/>
                          <a:cs typeface="+mn-cs"/>
                        </a:rPr>
                        <a:t>物联网公司</a:t>
                      </a:r>
                      <a:endParaRPr lang="zh-CN" altLang="en-US" sz="1400" kern="1200" dirty="0">
                        <a:solidFill>
                          <a:schemeClr val="dk1"/>
                        </a:solidFill>
                        <a:latin typeface="微软雅黑" pitchFamily="34" charset="-122"/>
                        <a:ea typeface="微软雅黑" pitchFamily="34" charset="-122"/>
                        <a:cs typeface="+mn-cs"/>
                      </a:endParaRPr>
                    </a:p>
                  </a:txBody>
                  <a:tcPr marL="9525" marR="9525" marT="9525" marB="0" anchor="ctr">
                    <a:solidFill>
                      <a:srgbClr val="D0D8E8"/>
                    </a:solidFill>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微软雅黑" pitchFamily="34" charset="-122"/>
                          <a:ea typeface="微软雅黑" pitchFamily="34" charset="-122"/>
                          <a:cs typeface="+mn-cs"/>
                        </a:rPr>
                        <a:t>9</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ctr">
                    <a:solidFill>
                      <a:srgbClr val="D0D8E8"/>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rgbClr val="FF0000"/>
                          </a:solidFill>
                          <a:latin typeface="微软雅黑" pitchFamily="34" charset="-122"/>
                          <a:ea typeface="微软雅黑" pitchFamily="34" charset="-122"/>
                          <a:cs typeface="+mn-cs"/>
                        </a:rPr>
                        <a:t>15%</a:t>
                      </a:r>
                      <a:endParaRPr lang="en-US" altLang="zh-CN" sz="1400" kern="1200" dirty="0">
                        <a:solidFill>
                          <a:srgbClr val="FF0000"/>
                        </a:solidFill>
                        <a:latin typeface="微软雅黑" pitchFamily="34" charset="-122"/>
                        <a:ea typeface="微软雅黑" pitchFamily="34" charset="-122"/>
                        <a:cs typeface="+mn-cs"/>
                      </a:endParaRPr>
                    </a:p>
                  </a:txBody>
                  <a:tcPr marL="9525" marR="9525" marT="9525" marB="0" anchor="ctr">
                    <a:solidFill>
                      <a:srgbClr val="D0D8E8"/>
                    </a:solidFill>
                  </a:tcPr>
                </a:tc>
              </a:tr>
              <a:tr h="3600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dk1"/>
                          </a:solidFill>
                          <a:latin typeface="微软雅黑" pitchFamily="34" charset="-122"/>
                          <a:ea typeface="微软雅黑" pitchFamily="34" charset="-122"/>
                          <a:cs typeface="+mn-cs"/>
                        </a:rPr>
                        <a:t>车联网平台</a:t>
                      </a:r>
                      <a:endParaRPr lang="zh-CN" altLang="en-US" sz="1400" kern="1200" dirty="0">
                        <a:solidFill>
                          <a:schemeClr val="dk1"/>
                        </a:solidFill>
                        <a:latin typeface="微软雅黑" pitchFamily="34" charset="-122"/>
                        <a:ea typeface="微软雅黑" pitchFamily="34" charset="-122"/>
                        <a:cs typeface="+mn-cs"/>
                      </a:endParaRPr>
                    </a:p>
                  </a:txBody>
                  <a:tcPr marL="9525" marR="9525" marT="9525" marB="0" anchor="ct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微软雅黑" pitchFamily="34" charset="-122"/>
                          <a:ea typeface="微软雅黑" pitchFamily="34" charset="-122"/>
                          <a:cs typeface="+mn-cs"/>
                        </a:rPr>
                        <a:t>2</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rgbClr val="FF0000"/>
                          </a:solidFill>
                          <a:latin typeface="微软雅黑" pitchFamily="34" charset="-122"/>
                          <a:ea typeface="微软雅黑" pitchFamily="34" charset="-122"/>
                          <a:cs typeface="+mn-cs"/>
                        </a:rPr>
                        <a:t>3.3%</a:t>
                      </a:r>
                      <a:endParaRPr lang="en-US" altLang="zh-CN" sz="1400" kern="1200" dirty="0">
                        <a:solidFill>
                          <a:srgbClr val="FF0000"/>
                        </a:solidFill>
                        <a:latin typeface="微软雅黑" pitchFamily="34" charset="-122"/>
                        <a:ea typeface="微软雅黑" pitchFamily="34" charset="-122"/>
                        <a:cs typeface="+mn-cs"/>
                      </a:endParaRPr>
                    </a:p>
                  </a:txBody>
                  <a:tcPr marL="9525" marR="9525" marT="9525" marB="0" anchor="ctr"/>
                </a:tc>
              </a:tr>
            </a:tbl>
          </a:graphicData>
        </a:graphic>
      </p:graphicFrame>
      <p:sp>
        <p:nvSpPr>
          <p:cNvPr id="18" name="文本框 4"/>
          <p:cNvSpPr txBox="1"/>
          <p:nvPr/>
        </p:nvSpPr>
        <p:spPr bwMode="auto">
          <a:xfrm>
            <a:off x="207431" y="692696"/>
            <a:ext cx="4292561"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rtlCol="0" anchor="ctr">
            <a:spAutoFit/>
          </a:bodyPr>
          <a:lstStyle/>
          <a:p>
            <a:r>
              <a:rPr lang="en-US" altLang="zh-CN" dirty="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、涉及平台分工及费用情况</a:t>
            </a:r>
            <a:endParaRPr lang="en-US" altLang="zh-CN" dirty="0" smtClean="0">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983207340"/>
              </p:ext>
            </p:extLst>
          </p:nvPr>
        </p:nvGraphicFramePr>
        <p:xfrm>
          <a:off x="179512" y="1140184"/>
          <a:ext cx="8712968" cy="3008896"/>
        </p:xfrm>
        <a:graphic>
          <a:graphicData uri="http://schemas.openxmlformats.org/drawingml/2006/table">
            <a:tbl>
              <a:tblPr/>
              <a:tblGrid>
                <a:gridCol w="2016224"/>
                <a:gridCol w="864096"/>
                <a:gridCol w="4536504"/>
                <a:gridCol w="1296144"/>
              </a:tblGrid>
              <a:tr h="279031">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涉及子系统</a:t>
                      </a:r>
                      <a:r>
                        <a:rPr lang="zh-CN" altLang="en-US" sz="1600" b="0" i="0" u="none" strike="noStrike" dirty="0">
                          <a:solidFill>
                            <a:srgbClr val="000000"/>
                          </a:solidFill>
                          <a:latin typeface="微软雅黑" pitchFamily="34" charset="-122"/>
                          <a:ea typeface="微软雅黑"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实现方式</a:t>
                      </a:r>
                      <a:endParaRPr lang="zh-CN" altLang="en-US" sz="16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分工</a:t>
                      </a:r>
                      <a:endParaRPr lang="zh-CN" altLang="en-US" sz="16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费用</a:t>
                      </a:r>
                      <a:endParaRPr lang="zh-CN" altLang="en-US" sz="16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031">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省车</a:t>
                      </a:r>
                      <a:r>
                        <a:rPr lang="zh-CN" altLang="en-US" sz="1600" b="0" i="0" u="none" strike="noStrike" dirty="0">
                          <a:solidFill>
                            <a:srgbClr val="000000"/>
                          </a:solidFill>
                          <a:latin typeface="微软雅黑" pitchFamily="34" charset="-122"/>
                          <a:ea typeface="微软雅黑" pitchFamily="34" charset="-122"/>
                        </a:rPr>
                        <a:t>联网管理平台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新建</a:t>
                      </a:r>
                      <a:endParaRPr lang="en-US" altLang="zh-CN" sz="16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给江铃控股有限公司</a:t>
                      </a:r>
                      <a:r>
                        <a:rPr lang="en-US" altLang="zh-CN" sz="1600" b="0" i="0" u="none" strike="noStrike" dirty="0" smtClean="0">
                          <a:solidFill>
                            <a:srgbClr val="000000"/>
                          </a:solidFill>
                          <a:latin typeface="微软雅黑" pitchFamily="34" charset="-122"/>
                          <a:ea typeface="微软雅黑" pitchFamily="34" charset="-122"/>
                        </a:rPr>
                        <a:t>TSP</a:t>
                      </a:r>
                      <a:r>
                        <a:rPr lang="zh-CN" altLang="en-US" sz="1600" b="0" i="0" u="none" strike="noStrike" dirty="0" smtClean="0">
                          <a:solidFill>
                            <a:srgbClr val="000000"/>
                          </a:solidFill>
                          <a:latin typeface="微软雅黑" pitchFamily="34" charset="-122"/>
                          <a:ea typeface="微软雅黑" pitchFamily="34" charset="-122"/>
                        </a:rPr>
                        <a:t>提供业务管理</a:t>
                      </a:r>
                      <a:r>
                        <a:rPr lang="en-US" altLang="zh-CN" sz="1600" b="0" i="0" u="none" strike="noStrike" dirty="0" smtClean="0">
                          <a:solidFill>
                            <a:srgbClr val="000000"/>
                          </a:solidFill>
                          <a:latin typeface="微软雅黑" pitchFamily="34" charset="-122"/>
                          <a:ea typeface="微软雅黑" pitchFamily="34" charset="-122"/>
                        </a:rPr>
                        <a:t>API</a:t>
                      </a:r>
                      <a:r>
                        <a:rPr lang="zh-CN" altLang="en-US" sz="1600" b="0" i="0" u="none" strike="noStrike" dirty="0" smtClean="0">
                          <a:solidFill>
                            <a:srgbClr val="000000"/>
                          </a:solidFill>
                          <a:latin typeface="微软雅黑" pitchFamily="34" charset="-122"/>
                          <a:ea typeface="微软雅黑" pitchFamily="34" charset="-122"/>
                        </a:rPr>
                        <a:t>，提供物联卡的财务类、通信类、业务类、控制类等</a:t>
                      </a:r>
                      <a:r>
                        <a:rPr lang="en-US" altLang="zh-CN" sz="1600" b="0" i="0" u="none" strike="noStrike" dirty="0" smtClean="0">
                          <a:solidFill>
                            <a:srgbClr val="000000"/>
                          </a:solidFill>
                          <a:latin typeface="微软雅黑" pitchFamily="34" charset="-122"/>
                          <a:ea typeface="微软雅黑" pitchFamily="34" charset="-122"/>
                        </a:rPr>
                        <a:t>API</a:t>
                      </a:r>
                      <a:r>
                        <a:rPr lang="zh-CN" altLang="en-US" sz="1600" b="0" i="0" u="none" strike="noStrike" dirty="0" smtClean="0">
                          <a:solidFill>
                            <a:srgbClr val="000000"/>
                          </a:solidFill>
                          <a:latin typeface="微软雅黑" pitchFamily="34" charset="-122"/>
                          <a:ea typeface="微软雅黑" pitchFamily="34" charset="-122"/>
                        </a:rPr>
                        <a:t>；提供在线</a:t>
                      </a:r>
                      <a:r>
                        <a:rPr lang="en-US" altLang="zh-CN" sz="1600" b="0" i="0" u="none" strike="noStrike" dirty="0" smtClean="0">
                          <a:solidFill>
                            <a:srgbClr val="000000"/>
                          </a:solidFill>
                          <a:latin typeface="微软雅黑" pitchFamily="34" charset="-122"/>
                          <a:ea typeface="微软雅黑" pitchFamily="34" charset="-122"/>
                        </a:rPr>
                        <a:t>Portal</a:t>
                      </a:r>
                      <a:r>
                        <a:rPr lang="zh-CN" altLang="en-US" sz="1600" b="0" i="0" u="none" strike="noStrike" dirty="0" smtClean="0">
                          <a:solidFill>
                            <a:srgbClr val="000000"/>
                          </a:solidFill>
                          <a:latin typeface="微软雅黑" pitchFamily="34" charset="-122"/>
                          <a:ea typeface="微软雅黑" pitchFamily="34" charset="-122"/>
                        </a:rPr>
                        <a:t>界面；同步话单给</a:t>
                      </a:r>
                      <a:r>
                        <a:rPr lang="en-US" altLang="zh-CN" sz="1600" b="0" i="0" u="none" strike="noStrike" dirty="0" smtClean="0">
                          <a:solidFill>
                            <a:srgbClr val="000000"/>
                          </a:solidFill>
                          <a:latin typeface="微软雅黑" pitchFamily="34" charset="-122"/>
                          <a:ea typeface="微软雅黑" pitchFamily="34" charset="-122"/>
                        </a:rPr>
                        <a:t>TSP</a:t>
                      </a:r>
                      <a:r>
                        <a:rPr lang="zh-CN" altLang="en-US" sz="1600" b="0" i="0" u="none" strike="noStrike" dirty="0" smtClean="0">
                          <a:solidFill>
                            <a:srgbClr val="000000"/>
                          </a:solidFill>
                          <a:latin typeface="微软雅黑" pitchFamily="34" charset="-122"/>
                          <a:ea typeface="微软雅黑" pitchFamily="34" charset="-122"/>
                        </a:rPr>
                        <a:t>平台；</a:t>
                      </a:r>
                      <a:endParaRPr lang="en-US" altLang="zh-CN" sz="16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需立项批复</a:t>
                      </a:r>
                      <a:endParaRPr lang="en-US" altLang="zh-CN" sz="16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r>
              <a:tr h="279031">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省业务</a:t>
                      </a:r>
                      <a:r>
                        <a:rPr lang="zh-CN" altLang="en-US" sz="1600" b="0" i="0" u="none" strike="noStrike" dirty="0">
                          <a:solidFill>
                            <a:srgbClr val="000000"/>
                          </a:solidFill>
                          <a:latin typeface="微软雅黑" pitchFamily="34" charset="-122"/>
                          <a:ea typeface="微软雅黑" pitchFamily="34" charset="-122"/>
                        </a:rPr>
                        <a:t>支撑</a:t>
                      </a:r>
                      <a:r>
                        <a:rPr lang="zh-CN" altLang="en-US" sz="1600" b="0" i="0" u="none" strike="noStrike" dirty="0" smtClean="0">
                          <a:solidFill>
                            <a:srgbClr val="000000"/>
                          </a:solidFill>
                          <a:latin typeface="微软雅黑" pitchFamily="34" charset="-122"/>
                          <a:ea typeface="微软雅黑" pitchFamily="34" charset="-122"/>
                        </a:rPr>
                        <a:t>系统</a:t>
                      </a:r>
                      <a:endParaRPr lang="zh-CN" altLang="en-US" sz="16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改造</a:t>
                      </a:r>
                      <a:endParaRPr lang="en-US" altLang="zh-CN" sz="16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业务订购，账务处理，同步话单给车联网平台；</a:t>
                      </a:r>
                      <a:endParaRPr lang="en-US" altLang="zh-CN" sz="16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部门需求开发费用</a:t>
                      </a:r>
                      <a:endParaRPr lang="en-US" altLang="zh-CN" sz="16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031">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集团业务支撑系统</a:t>
                      </a:r>
                      <a:endParaRPr lang="zh-CN" altLang="en-US" sz="16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改造</a:t>
                      </a:r>
                      <a:endParaRPr lang="zh-CN" altLang="en-US" sz="16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提供车联网号码双</a:t>
                      </a:r>
                      <a:r>
                        <a:rPr lang="en-US" altLang="zh-CN" sz="1600" b="0" i="0" u="none" strike="noStrike" dirty="0" smtClean="0">
                          <a:solidFill>
                            <a:srgbClr val="000000"/>
                          </a:solidFill>
                          <a:latin typeface="微软雅黑" pitchFamily="34" charset="-122"/>
                          <a:ea typeface="微软雅黑" pitchFamily="34" charset="-122"/>
                        </a:rPr>
                        <a:t>APN</a:t>
                      </a:r>
                      <a:r>
                        <a:rPr lang="zh-CN" altLang="en-US" sz="1600" b="0" i="0" u="none" strike="noStrike" dirty="0" smtClean="0">
                          <a:solidFill>
                            <a:srgbClr val="000000"/>
                          </a:solidFill>
                          <a:latin typeface="微软雅黑" pitchFamily="34" charset="-122"/>
                          <a:ea typeface="微软雅黑" pitchFamily="34" charset="-122"/>
                        </a:rPr>
                        <a:t>上网能力，计费批价及发送话单至省</a:t>
                      </a:r>
                      <a:r>
                        <a:rPr lang="en-US" altLang="zh-CN" sz="1600" b="0" i="0" u="none" strike="noStrike" dirty="0" smtClean="0">
                          <a:solidFill>
                            <a:srgbClr val="000000"/>
                          </a:solidFill>
                          <a:latin typeface="微软雅黑" pitchFamily="34" charset="-122"/>
                          <a:ea typeface="微软雅黑" pitchFamily="34" charset="-122"/>
                        </a:rPr>
                        <a:t>BOSS</a:t>
                      </a:r>
                      <a:r>
                        <a:rPr lang="zh-CN" altLang="en-US" sz="1600" b="0" i="0" u="none" strike="noStrike" dirty="0" smtClean="0">
                          <a:solidFill>
                            <a:srgbClr val="000000"/>
                          </a:solidFill>
                          <a:latin typeface="微软雅黑" pitchFamily="34" charset="-122"/>
                          <a:ea typeface="微软雅黑" pitchFamily="34" charset="-122"/>
                        </a:rPr>
                        <a:t>；</a:t>
                      </a:r>
                      <a:endParaRPr lang="zh-CN" altLang="en-US" sz="16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提需求，无费用</a:t>
                      </a:r>
                      <a:endParaRPr lang="zh-CN" altLang="en-US" sz="16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r>
              <a:tr h="279031">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重庆物联网公司运管平台</a:t>
                      </a:r>
                      <a:endParaRPr lang="zh-CN" altLang="en-US" sz="16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对接</a:t>
                      </a:r>
                      <a:endParaRPr lang="en-US" altLang="zh-CN" sz="16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提供终端的网络状态查询能力；</a:t>
                      </a:r>
                      <a:endParaRPr lang="en-US" altLang="zh-CN" sz="16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altLang="zh-CN" sz="1600" b="0" i="0" u="none" strike="noStrike" dirty="0" smtClean="0">
                          <a:solidFill>
                            <a:srgbClr val="000000"/>
                          </a:solidFill>
                          <a:latin typeface="微软雅黑" pitchFamily="34" charset="-122"/>
                          <a:ea typeface="微软雅黑" pitchFamily="34" charset="-122"/>
                        </a:rPr>
                        <a:t>API</a:t>
                      </a:r>
                      <a:r>
                        <a:rPr lang="zh-CN" altLang="en-US" sz="1600" b="0" i="0" u="none" strike="noStrike" dirty="0" smtClean="0">
                          <a:solidFill>
                            <a:srgbClr val="000000"/>
                          </a:solidFill>
                          <a:latin typeface="微软雅黑" pitchFamily="34" charset="-122"/>
                          <a:ea typeface="微软雅黑" pitchFamily="34" charset="-122"/>
                        </a:rPr>
                        <a:t>接口，无费用</a:t>
                      </a:r>
                      <a:endParaRPr lang="en-US" altLang="zh-CN" sz="1600" b="0" i="0" u="none" strike="noStrike" dirty="0" smtClean="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031">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在线公司实名制认证平台</a:t>
                      </a:r>
                      <a:endParaRPr lang="zh-CN" altLang="en-US" sz="16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对接</a:t>
                      </a:r>
                      <a:endParaRPr lang="en-US" altLang="zh-CN" sz="16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提供实名认证能力；</a:t>
                      </a:r>
                      <a:endParaRPr lang="en-US" altLang="zh-CN" sz="16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dirty="0" smtClean="0">
                          <a:solidFill>
                            <a:srgbClr val="000000"/>
                          </a:solidFill>
                          <a:latin typeface="微软雅黑" pitchFamily="34" charset="-122"/>
                          <a:ea typeface="微软雅黑" pitchFamily="34" charset="-122"/>
                        </a:rPr>
                        <a:t>API</a:t>
                      </a:r>
                      <a:r>
                        <a:rPr lang="zh-CN" altLang="en-US" sz="1600" b="0" i="0" u="none" strike="noStrike" dirty="0" smtClean="0">
                          <a:solidFill>
                            <a:srgbClr val="000000"/>
                          </a:solidFill>
                          <a:latin typeface="微软雅黑" pitchFamily="34" charset="-122"/>
                          <a:ea typeface="微软雅黑" pitchFamily="34" charset="-122"/>
                        </a:rPr>
                        <a:t>接口，</a:t>
                      </a:r>
                      <a:r>
                        <a:rPr lang="en-US" altLang="zh-CN" sz="1600" b="0" i="0" u="none" strike="noStrike" dirty="0" smtClean="0">
                          <a:solidFill>
                            <a:srgbClr val="000000"/>
                          </a:solidFill>
                          <a:latin typeface="微软雅黑" pitchFamily="34" charset="-122"/>
                          <a:ea typeface="微软雅黑" pitchFamily="34" charset="-122"/>
                        </a:rPr>
                        <a:t>0.3</a:t>
                      </a:r>
                      <a:r>
                        <a:rPr lang="zh-CN" altLang="en-US" sz="1600" b="0" i="0" u="none" strike="noStrike" dirty="0" smtClean="0">
                          <a:solidFill>
                            <a:srgbClr val="000000"/>
                          </a:solidFill>
                          <a:latin typeface="微软雅黑" pitchFamily="34" charset="-122"/>
                          <a:ea typeface="微软雅黑" pitchFamily="34" charset="-122"/>
                        </a:rPr>
                        <a:t>元</a:t>
                      </a:r>
                      <a:r>
                        <a:rPr lang="en-US" altLang="zh-CN" sz="1600" b="0" i="0" u="none" strike="noStrike" dirty="0" smtClean="0">
                          <a:solidFill>
                            <a:srgbClr val="000000"/>
                          </a:solidFill>
                          <a:latin typeface="微软雅黑" pitchFamily="34" charset="-122"/>
                          <a:ea typeface="微软雅黑" pitchFamily="34" charset="-122"/>
                        </a:rPr>
                        <a:t>/</a:t>
                      </a:r>
                      <a:r>
                        <a:rPr lang="zh-CN" altLang="en-US" sz="1600" b="0" i="0" u="none" strike="noStrike" dirty="0" smtClean="0">
                          <a:solidFill>
                            <a:srgbClr val="000000"/>
                          </a:solidFill>
                          <a:latin typeface="微软雅黑" pitchFamily="34" charset="-122"/>
                          <a:ea typeface="微软雅黑" pitchFamily="34" charset="-122"/>
                        </a:rPr>
                        <a:t>次</a:t>
                      </a:r>
                      <a:endParaRPr lang="en-US" altLang="zh-CN" sz="1600" b="0" i="0" u="none" strike="noStrike" dirty="0">
                        <a:solidFill>
                          <a:srgbClr val="000000"/>
                        </a:solidFill>
                        <a:latin typeface="微软雅黑" pitchFamily="34" charset="-122"/>
                        <a:ea typeface="微软雅黑"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05955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p:cNvSpPr txBox="1">
            <a:spLocks noChangeArrowheads="1"/>
          </p:cNvSpPr>
          <p:nvPr/>
        </p:nvSpPr>
        <p:spPr bwMode="auto">
          <a:xfrm>
            <a:off x="0" y="116632"/>
            <a:ext cx="6572250" cy="523220"/>
          </a:xfrm>
          <a:prstGeom prst="rect">
            <a:avLst/>
          </a:prstGeom>
          <a:noFill/>
          <a:ln w="9525">
            <a:noFill/>
            <a:miter lim="800000"/>
            <a:headEnd/>
            <a:tailEnd/>
          </a:ln>
        </p:spPr>
        <p:txBody>
          <a:bodyPr>
            <a:spAutoFit/>
          </a:bodyPr>
          <a:lstStyle/>
          <a:p>
            <a:pPr marL="358775"/>
            <a:r>
              <a:rPr lang="zh-CN" altLang="en-US" sz="2800" b="1" dirty="0" smtClean="0">
                <a:solidFill>
                  <a:schemeClr val="bg1"/>
                </a:solidFill>
                <a:latin typeface="微软雅黑"/>
                <a:ea typeface="微软雅黑"/>
                <a:cs typeface="微软雅黑"/>
              </a:rPr>
              <a:t>四、车联网平台建设内容</a:t>
            </a:r>
            <a:r>
              <a:rPr lang="en-US" altLang="zh-CN" sz="2800" b="1" dirty="0" smtClean="0">
                <a:solidFill>
                  <a:schemeClr val="bg1"/>
                </a:solidFill>
                <a:latin typeface="微软雅黑"/>
                <a:ea typeface="微软雅黑"/>
                <a:cs typeface="微软雅黑"/>
              </a:rPr>
              <a:t>——</a:t>
            </a:r>
            <a:r>
              <a:rPr lang="zh-CN" altLang="en-US" sz="2800" b="1" dirty="0" smtClean="0">
                <a:solidFill>
                  <a:schemeClr val="bg1"/>
                </a:solidFill>
                <a:latin typeface="微软雅黑"/>
                <a:ea typeface="微软雅黑"/>
                <a:cs typeface="微软雅黑"/>
              </a:rPr>
              <a:t>分阶段</a:t>
            </a:r>
            <a:endParaRPr lang="en-US" altLang="zh-CN" sz="2800" b="1" dirty="0" smtClean="0">
              <a:solidFill>
                <a:schemeClr val="bg1"/>
              </a:solidFill>
              <a:latin typeface="微软雅黑"/>
              <a:ea typeface="微软雅黑"/>
              <a:cs typeface="微软雅黑"/>
            </a:endParaRPr>
          </a:p>
        </p:txBody>
      </p:sp>
      <p:sp>
        <p:nvSpPr>
          <p:cNvPr id="6" name="矩形 5"/>
          <p:cNvSpPr/>
          <p:nvPr/>
        </p:nvSpPr>
        <p:spPr>
          <a:xfrm>
            <a:off x="7276772" y="6309320"/>
            <a:ext cx="1569660" cy="276999"/>
          </a:xfrm>
          <a:prstGeom prst="rect">
            <a:avLst/>
          </a:prstGeom>
        </p:spPr>
        <p:txBody>
          <a:bodyPr wrap="none">
            <a:spAutoFit/>
          </a:bodyPr>
          <a:lstStyle/>
          <a:p>
            <a:r>
              <a:rPr lang="zh-CN" altLang="en-US" sz="1200" dirty="0">
                <a:solidFill>
                  <a:srgbClr val="FF0000"/>
                </a:solidFill>
                <a:latin typeface="微软雅黑" pitchFamily="34" charset="-122"/>
                <a:ea typeface="微软雅黑" pitchFamily="34" charset="-122"/>
              </a:rPr>
              <a:t>详</a:t>
            </a:r>
            <a:r>
              <a:rPr lang="zh-CN" altLang="en-US" sz="1200" dirty="0" smtClean="0">
                <a:solidFill>
                  <a:srgbClr val="FF0000"/>
                </a:solidFill>
                <a:latin typeface="微软雅黑" pitchFamily="34" charset="-122"/>
                <a:ea typeface="微软雅黑" pitchFamily="34" charset="-122"/>
              </a:rPr>
              <a:t>见立项方案汇报。</a:t>
            </a:r>
            <a:endParaRPr lang="zh-CN" altLang="en-US" sz="1200" dirty="0">
              <a:solidFill>
                <a:srgbClr val="FF0000"/>
              </a:solidFill>
            </a:endParaRPr>
          </a:p>
        </p:txBody>
      </p:sp>
      <p:grpSp>
        <p:nvGrpSpPr>
          <p:cNvPr id="7" name="组合 6"/>
          <p:cNvGrpSpPr/>
          <p:nvPr/>
        </p:nvGrpSpPr>
        <p:grpSpPr>
          <a:xfrm>
            <a:off x="185845" y="692696"/>
            <a:ext cx="8660587" cy="4536504"/>
            <a:chOff x="288053" y="692696"/>
            <a:chExt cx="8660587" cy="4536504"/>
          </a:xfrm>
        </p:grpSpPr>
        <p:sp>
          <p:nvSpPr>
            <p:cNvPr id="8" name="圆角矩形 187"/>
            <p:cNvSpPr/>
            <p:nvPr/>
          </p:nvSpPr>
          <p:spPr>
            <a:xfrm>
              <a:off x="714717" y="1697569"/>
              <a:ext cx="7741223" cy="2739543"/>
            </a:xfrm>
            <a:prstGeom prst="roundRect">
              <a:avLst/>
            </a:prstGeom>
            <a:solidFill>
              <a:srgbClr val="4F81BD"/>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9" name="Rounded Rectangle 3"/>
            <p:cNvSpPr/>
            <p:nvPr/>
          </p:nvSpPr>
          <p:spPr>
            <a:xfrm>
              <a:off x="305526" y="1705069"/>
              <a:ext cx="292280" cy="2732043"/>
            </a:xfrm>
            <a:prstGeom prst="roundRect">
              <a:avLst/>
            </a:prstGeom>
            <a:solidFill>
              <a:srgbClr val="4BACC6">
                <a:lumMod val="50000"/>
              </a:srgbClr>
            </a:solidFill>
            <a:ln w="25400" cap="flat" cmpd="sng" algn="ctr">
              <a:solidFill>
                <a:srgbClr val="4F81BD">
                  <a:shade val="50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0" name="Rounded Rectangle 4"/>
            <p:cNvSpPr/>
            <p:nvPr/>
          </p:nvSpPr>
          <p:spPr>
            <a:xfrm>
              <a:off x="305526" y="727291"/>
              <a:ext cx="292280" cy="840664"/>
            </a:xfrm>
            <a:prstGeom prst="roundRect">
              <a:avLst/>
            </a:prstGeom>
            <a:solidFill>
              <a:srgbClr val="4BACC6">
                <a:lumMod val="50000"/>
              </a:srgbClr>
            </a:solidFill>
            <a:ln w="25400" cap="flat" cmpd="sng" algn="ctr">
              <a:solidFill>
                <a:srgbClr val="4F81BD">
                  <a:shade val="50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1" name="圆角矩形 194"/>
            <p:cNvSpPr/>
            <p:nvPr/>
          </p:nvSpPr>
          <p:spPr>
            <a:xfrm>
              <a:off x="729749" y="4549769"/>
              <a:ext cx="7717841" cy="522060"/>
            </a:xfrm>
            <a:prstGeom prst="roundRect">
              <a:avLst/>
            </a:prstGeom>
            <a:solidFill>
              <a:srgbClr val="4F81BD"/>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2" name="圆角矩形 188"/>
            <p:cNvSpPr/>
            <p:nvPr/>
          </p:nvSpPr>
          <p:spPr>
            <a:xfrm>
              <a:off x="698016" y="727291"/>
              <a:ext cx="6898623" cy="898899"/>
            </a:xfrm>
            <a:prstGeom prst="roundRect">
              <a:avLst/>
            </a:prstGeom>
            <a:solidFill>
              <a:srgbClr val="1F497D">
                <a:lumMod val="60000"/>
                <a:lumOff val="40000"/>
              </a:srgbClr>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cxnSp>
          <p:nvCxnSpPr>
            <p:cNvPr id="13" name="直接连接符 264"/>
            <p:cNvCxnSpPr>
              <a:cxnSpLocks noChangeShapeType="1"/>
            </p:cNvCxnSpPr>
            <p:nvPr/>
          </p:nvCxnSpPr>
          <p:spPr bwMode="auto">
            <a:xfrm>
              <a:off x="328909" y="1663394"/>
              <a:ext cx="8619731" cy="2400"/>
            </a:xfrm>
            <a:prstGeom prst="line">
              <a:avLst/>
            </a:prstGeom>
            <a:noFill/>
            <a:ln w="9525" algn="ctr">
              <a:solidFill>
                <a:srgbClr val="4A7EBB"/>
              </a:solidFill>
              <a:prstDash val="dash"/>
              <a:round/>
              <a:headEnd/>
              <a:tailEnd/>
            </a:ln>
            <a:extLst>
              <a:ext uri="{909E8E84-426E-40DD-AFC4-6F175D3DCCD1}">
                <a14:hiddenFill xmlns:a14="http://schemas.microsoft.com/office/drawing/2010/main">
                  <a:noFill/>
                </a14:hiddenFill>
              </a:ext>
            </a:extLst>
          </p:spPr>
        </p:cxnSp>
        <p:sp>
          <p:nvSpPr>
            <p:cNvPr id="14" name="圆角矩形 265"/>
            <p:cNvSpPr/>
            <p:nvPr/>
          </p:nvSpPr>
          <p:spPr>
            <a:xfrm>
              <a:off x="2395116" y="923671"/>
              <a:ext cx="3977084" cy="417097"/>
            </a:xfrm>
            <a:prstGeom prst="roundRect">
              <a:avLst>
                <a:gd name="adj" fmla="val 5027"/>
              </a:avLst>
            </a:prstGeom>
            <a:solidFill>
              <a:srgbClr val="4F81BD">
                <a:lumMod val="20000"/>
                <a:lumOff val="80000"/>
              </a:srgbClr>
            </a:solidFill>
            <a:effectLst>
              <a:outerShdw blurRad="50800" dist="38100" dir="2700000" algn="tl" rotWithShape="0">
                <a:prstClr val="black">
                  <a:alpha val="40000"/>
                </a:prstClr>
              </a:outerShdw>
            </a:effectLst>
          </p:spPr>
          <p:txBody>
            <a:bodyPr anchor="ct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lang="zh-CN" altLang="en-US" sz="1600" b="1"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江铃</a:t>
              </a:r>
              <a:r>
                <a:rPr kumimoji="0" lang="zh-CN" altLang="en-US" sz="1600" b="1"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自建</a:t>
              </a:r>
              <a:r>
                <a:rPr kumimoji="0" lang="en-US" altLang="zh-CN" sz="1600" b="1"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TSP</a:t>
              </a:r>
              <a:r>
                <a:rPr kumimoji="0" lang="zh-CN" altLang="en-US" sz="1600" b="1"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运营管理平台</a:t>
              </a:r>
              <a:endParaRPr kumimoji="0" lang="zh-CN" altLang="en-US" sz="16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15" name="TextBox 126"/>
            <p:cNvSpPr txBox="1"/>
            <p:nvPr/>
          </p:nvSpPr>
          <p:spPr>
            <a:xfrm>
              <a:off x="340600" y="692696"/>
              <a:ext cx="222132" cy="954107"/>
            </a:xfrm>
            <a:prstGeom prst="rect">
              <a:avLst/>
            </a:prstGeom>
            <a:noFill/>
          </p:spPr>
          <p:txBody>
            <a:bodyPr anchor="ctr">
              <a:spAutoFit/>
            </a:bodyPr>
            <a:lstStyle/>
            <a:p>
              <a:pPr algn="ctr">
                <a:defRPr/>
              </a:pPr>
              <a:r>
                <a:rPr lang="zh-CN" altLang="en-US" sz="1400" kern="0" dirty="0" smtClean="0">
                  <a:solidFill>
                    <a:sysClr val="window" lastClr="FFFFFF">
                      <a:lumMod val="95000"/>
                    </a:sysClr>
                  </a:solidFill>
                  <a:latin typeface="微软雅黑" panose="020B0503020204020204" pitchFamily="34" charset="-122"/>
                  <a:ea typeface="微软雅黑" panose="020B0503020204020204" pitchFamily="34" charset="-122"/>
                  <a:sym typeface="华文细黑" pitchFamily="2" charset="-122"/>
                </a:rPr>
                <a:t>江铃控股</a:t>
              </a:r>
              <a:endParaRPr lang="zh-CN" altLang="en-US" sz="1400" kern="0" dirty="0">
                <a:solidFill>
                  <a:sysClr val="windowText" lastClr="000000"/>
                </a:solidFill>
                <a:latin typeface="微软雅黑" panose="020B0503020204020204" pitchFamily="34" charset="-122"/>
                <a:ea typeface="微软雅黑" panose="020B0503020204020204" pitchFamily="34" charset="-122"/>
              </a:endParaRPr>
            </a:p>
          </p:txBody>
        </p:sp>
        <p:sp>
          <p:nvSpPr>
            <p:cNvPr id="16" name="TextBox 128"/>
            <p:cNvSpPr txBox="1"/>
            <p:nvPr/>
          </p:nvSpPr>
          <p:spPr>
            <a:xfrm>
              <a:off x="353424" y="2513931"/>
              <a:ext cx="222132" cy="1169551"/>
            </a:xfrm>
            <a:prstGeom prst="rect">
              <a:avLst/>
            </a:prstGeom>
            <a:noFill/>
          </p:spPr>
          <p:txBody>
            <a:bodyPr anchor="ctr">
              <a:spAutoFit/>
            </a:bodyPr>
            <a:lstStyle/>
            <a:p>
              <a:pPr algn="ctr">
                <a:defRPr/>
              </a:pPr>
              <a:r>
                <a:rPr lang="zh-CN" altLang="en-US" sz="1400" kern="0" dirty="0" smtClean="0">
                  <a:solidFill>
                    <a:schemeClr val="bg1"/>
                  </a:solidFill>
                  <a:latin typeface="微软雅黑" panose="020B0503020204020204" pitchFamily="34" charset="-122"/>
                  <a:ea typeface="微软雅黑" panose="020B0503020204020204" pitchFamily="34" charset="-122"/>
                </a:rPr>
                <a:t>车联网平台</a:t>
              </a:r>
              <a:endParaRPr lang="zh-CN" altLang="en-US" sz="1400" kern="0" dirty="0">
                <a:solidFill>
                  <a:schemeClr val="bg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828942" y="1748126"/>
              <a:ext cx="3196699" cy="1262636"/>
              <a:chOff x="816597" y="1965408"/>
              <a:chExt cx="3196699" cy="1262636"/>
            </a:xfrm>
          </p:grpSpPr>
          <p:sp>
            <p:nvSpPr>
              <p:cNvPr id="89" name="圆角矩形 281"/>
              <p:cNvSpPr/>
              <p:nvPr/>
            </p:nvSpPr>
            <p:spPr>
              <a:xfrm>
                <a:off x="816597" y="1965408"/>
                <a:ext cx="3196699" cy="1262636"/>
              </a:xfrm>
              <a:prstGeom prst="roundRect">
                <a:avLst>
                  <a:gd name="adj" fmla="val 5027"/>
                </a:avLst>
              </a:prstGeom>
              <a:solidFill>
                <a:srgbClr val="4F81BD">
                  <a:lumMod val="60000"/>
                  <a:lumOff val="40000"/>
                </a:srgbClr>
              </a:solidFill>
              <a:effectLst>
                <a:outerShdw blurRad="50800" dist="38100" dir="2700000" algn="tl" rotWithShape="0">
                  <a:prstClr val="black">
                    <a:alpha val="40000"/>
                  </a:prstClr>
                </a:outerShdw>
              </a:effectLst>
            </p:spPr>
            <p:txBody>
              <a:bodyPr/>
              <a:lstStyle/>
              <a:p>
                <a:pPr lvl="0" algn="ctr" eaLnBrk="0" hangingPunct="0">
                  <a:buClr>
                    <a:srgbClr val="00A9D4"/>
                  </a:buClr>
                  <a:defRPr/>
                </a:pPr>
                <a:r>
                  <a:rPr lang="zh-CN" altLang="en-US" sz="1600" b="1"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账务类</a:t>
                </a:r>
                <a:r>
                  <a:rPr lang="en-US" altLang="zh-CN" sz="1600" b="1"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API</a:t>
                </a:r>
                <a:endParaRPr kumimoji="0" lang="en-US" altLang="zh-CN" sz="16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90" name="对角圆角矩形 282"/>
              <p:cNvSpPr/>
              <p:nvPr/>
            </p:nvSpPr>
            <p:spPr>
              <a:xfrm>
                <a:off x="925159" y="2323340"/>
                <a:ext cx="704810" cy="255389"/>
              </a:xfrm>
              <a:prstGeom prst="round2DiagRect">
                <a:avLst/>
              </a:prstGeom>
              <a:solidFill>
                <a:srgbClr val="4F81BD">
                  <a:lumMod val="20000"/>
                  <a:lumOff val="80000"/>
                </a:srgbClr>
              </a:solidFill>
            </p:spPr>
            <p:txBody>
              <a:bodyPr anchor="ctr">
                <a:spAutoFit/>
              </a:bodyPr>
              <a:lstStyle/>
              <a:p>
                <a:pPr lvl="0" algn="ctr" eaLnBrk="0" hangingPunct="0">
                  <a:buClr>
                    <a:srgbClr val="00A9D4"/>
                  </a:buClr>
                  <a:defRPr/>
                </a:pPr>
                <a:r>
                  <a:rPr lang="zh-CN" altLang="en-US" sz="900"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集团</a:t>
                </a:r>
                <a:r>
                  <a:rPr lang="zh-CN" altLang="en-US" sz="900" kern="0" dirty="0" smtClean="0">
                    <a:solidFill>
                      <a:sysClr val="windowText" lastClr="000000"/>
                    </a:solidFill>
                    <a:latin typeface="微软雅黑" panose="020B0503020204020204" pitchFamily="34" charset="-122"/>
                    <a:ea typeface="微软雅黑" panose="020B0503020204020204" pitchFamily="34" charset="-122"/>
                    <a:sym typeface="华文细黑" pitchFamily="2" charset="-122"/>
                  </a:rPr>
                  <a:t>用户</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91" name="对角圆角矩形 283"/>
              <p:cNvSpPr/>
              <p:nvPr/>
            </p:nvSpPr>
            <p:spPr>
              <a:xfrm>
                <a:off x="1694230" y="2323340"/>
                <a:ext cx="704810" cy="255389"/>
              </a:xfrm>
              <a:prstGeom prst="round2DiagRect">
                <a:avLst/>
              </a:prstGeom>
              <a:solidFill>
                <a:srgbClr val="4F81BD">
                  <a:lumMod val="20000"/>
                  <a:lumOff val="80000"/>
                </a:srgbClr>
              </a:solidFill>
            </p:spPr>
            <p:txBody>
              <a:bodyPr anchor="ctr">
                <a:spAutoFit/>
              </a:bodyPr>
              <a:lstStyle/>
              <a:p>
                <a:pPr lvl="0" algn="ctr" eaLnBrk="0" hangingPunct="0">
                  <a:buClr>
                    <a:srgbClr val="00A9D4"/>
                  </a:buClr>
                  <a:defRPr/>
                </a:pPr>
                <a:r>
                  <a:rPr lang="zh-CN" altLang="en-US" sz="900"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用户</a:t>
                </a:r>
                <a:r>
                  <a:rPr lang="zh-CN" altLang="en-US" sz="900" kern="0" dirty="0" smtClean="0">
                    <a:solidFill>
                      <a:sysClr val="windowText" lastClr="000000"/>
                    </a:solidFill>
                    <a:latin typeface="微软雅黑" panose="020B0503020204020204" pitchFamily="34" charset="-122"/>
                    <a:ea typeface="微软雅黑" panose="020B0503020204020204" pitchFamily="34" charset="-122"/>
                    <a:sym typeface="华文细黑" pitchFamily="2" charset="-122"/>
                  </a:rPr>
                  <a:t>余额</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92" name="对角圆角矩形 284"/>
              <p:cNvSpPr/>
              <p:nvPr/>
            </p:nvSpPr>
            <p:spPr>
              <a:xfrm>
                <a:off x="824949" y="2650678"/>
                <a:ext cx="868486" cy="255389"/>
              </a:xfrm>
              <a:prstGeom prst="round2DiagRect">
                <a:avLst/>
              </a:prstGeom>
              <a:solidFill>
                <a:schemeClr val="accent2">
                  <a:lumMod val="60000"/>
                  <a:lumOff val="40000"/>
                </a:schemeClr>
              </a:solidFill>
            </p:spPr>
            <p:txBody>
              <a:bodyPr wrap="square" anchor="ctr">
                <a:spAutoFit/>
              </a:bodyPr>
              <a:lstStyle/>
              <a:p>
                <a:pPr lvl="0" algn="ctr" eaLnBrk="0" hangingPunct="0">
                  <a:buClr>
                    <a:srgbClr val="00A9D4"/>
                  </a:buClr>
                  <a:defRPr/>
                </a:pPr>
                <a:r>
                  <a:rPr lang="zh-CN" altLang="en-US" sz="900"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流量</a:t>
                </a:r>
                <a:r>
                  <a:rPr lang="zh-CN" altLang="en-US" sz="900" kern="0" dirty="0" smtClean="0">
                    <a:solidFill>
                      <a:sysClr val="windowText" lastClr="000000"/>
                    </a:solidFill>
                    <a:latin typeface="微软雅黑" panose="020B0503020204020204" pitchFamily="34" charset="-122"/>
                    <a:ea typeface="微软雅黑" panose="020B0503020204020204" pitchFamily="34" charset="-122"/>
                    <a:sym typeface="华文细黑" pitchFamily="2" charset="-122"/>
                  </a:rPr>
                  <a:t>池查询</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93" name="对角圆角矩形 285"/>
              <p:cNvSpPr/>
              <p:nvPr/>
            </p:nvSpPr>
            <p:spPr>
              <a:xfrm>
                <a:off x="1694230" y="2651872"/>
                <a:ext cx="704810" cy="255389"/>
              </a:xfrm>
              <a:prstGeom prst="round2DiagRect">
                <a:avLst/>
              </a:prstGeom>
              <a:solidFill>
                <a:schemeClr val="accent2">
                  <a:lumMod val="60000"/>
                  <a:lumOff val="40000"/>
                </a:schemeClr>
              </a:solidFill>
            </p:spPr>
            <p:txBody>
              <a:bodyPr anchor="ctr">
                <a:spAutoFit/>
              </a:bodyPr>
              <a:lstStyle/>
              <a:p>
                <a:pPr lvl="0" algn="ctr" eaLnBrk="0" hangingPunct="0">
                  <a:buClr>
                    <a:srgbClr val="00A9D4"/>
                  </a:buClr>
                  <a:defRPr/>
                </a:pPr>
                <a:r>
                  <a:rPr lang="zh-CN" altLang="en-US" sz="900"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流量查询</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94" name="对角圆角矩形 286"/>
              <p:cNvSpPr/>
              <p:nvPr/>
            </p:nvSpPr>
            <p:spPr>
              <a:xfrm>
                <a:off x="3256664" y="2323340"/>
                <a:ext cx="704810" cy="255389"/>
              </a:xfrm>
              <a:prstGeom prst="round2DiagRect">
                <a:avLst/>
              </a:prstGeom>
              <a:solidFill>
                <a:srgbClr val="4F81BD">
                  <a:lumMod val="20000"/>
                  <a:lumOff val="80000"/>
                </a:srgbClr>
              </a:solidFill>
            </p:spPr>
            <p:txBody>
              <a:bodyPr anchor="ctr">
                <a:spAutoFit/>
              </a:bodyPr>
              <a:lstStyle/>
              <a:p>
                <a:pPr lvl="0" algn="ctr" eaLnBrk="0" hangingPunct="0">
                  <a:buClr>
                    <a:srgbClr val="00A9D4"/>
                  </a:buClr>
                  <a:defRPr/>
                </a:pPr>
                <a:r>
                  <a:rPr lang="zh-CN" altLang="en-US" sz="900" kern="0" dirty="0" smtClean="0">
                    <a:solidFill>
                      <a:sysClr val="windowText" lastClr="000000"/>
                    </a:solidFill>
                    <a:latin typeface="微软雅黑" panose="020B0503020204020204" pitchFamily="34" charset="-122"/>
                    <a:ea typeface="微软雅黑" panose="020B0503020204020204" pitchFamily="34" charset="-122"/>
                    <a:sym typeface="华文细黑" pitchFamily="2" charset="-122"/>
                  </a:rPr>
                  <a:t>欠</a:t>
                </a:r>
                <a:r>
                  <a:rPr lang="zh-CN" altLang="en-US" sz="900"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费</a:t>
                </a:r>
                <a:r>
                  <a:rPr lang="zh-CN" altLang="en-US" sz="900" kern="0" dirty="0" smtClean="0">
                    <a:solidFill>
                      <a:sysClr val="windowText" lastClr="000000"/>
                    </a:solidFill>
                    <a:latin typeface="微软雅黑" panose="020B0503020204020204" pitchFamily="34" charset="-122"/>
                    <a:ea typeface="微软雅黑" panose="020B0503020204020204" pitchFamily="34" charset="-122"/>
                    <a:sym typeface="华文细黑" pitchFamily="2" charset="-122"/>
                  </a:rPr>
                  <a:t>通知</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95" name="对角圆角矩形 287"/>
              <p:cNvSpPr/>
              <p:nvPr/>
            </p:nvSpPr>
            <p:spPr>
              <a:xfrm>
                <a:off x="2461711" y="2323340"/>
                <a:ext cx="704810" cy="255389"/>
              </a:xfrm>
              <a:prstGeom prst="round2DiagRect">
                <a:avLst/>
              </a:prstGeom>
              <a:solidFill>
                <a:srgbClr val="4F81BD">
                  <a:lumMod val="20000"/>
                  <a:lumOff val="80000"/>
                </a:srgbClr>
              </a:solidFill>
            </p:spPr>
            <p:txBody>
              <a:bodyPr anchor="ctr">
                <a:spAutoFit/>
              </a:bodyPr>
              <a:lstStyle/>
              <a:p>
                <a:pPr lvl="0" algn="ctr" eaLnBrk="0" hangingPunct="0">
                  <a:buClr>
                    <a:srgbClr val="00A9D4"/>
                  </a:buClr>
                  <a:defRPr/>
                </a:pPr>
                <a:r>
                  <a:rPr lang="zh-CN" altLang="en-US" sz="900" kern="0" dirty="0" smtClean="0">
                    <a:solidFill>
                      <a:sysClr val="windowText" lastClr="000000"/>
                    </a:solidFill>
                    <a:latin typeface="微软雅黑" panose="020B0503020204020204" pitchFamily="34" charset="-122"/>
                    <a:ea typeface="微软雅黑" panose="020B0503020204020204" pitchFamily="34" charset="-122"/>
                    <a:sym typeface="华文细黑" pitchFamily="2" charset="-122"/>
                  </a:rPr>
                  <a:t>计费对账</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96" name="对角圆角矩形 288"/>
              <p:cNvSpPr/>
              <p:nvPr/>
            </p:nvSpPr>
            <p:spPr>
              <a:xfrm>
                <a:off x="2449123" y="2629774"/>
                <a:ext cx="704810" cy="255389"/>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短信查询</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97" name="对角圆角矩形 289"/>
              <p:cNvSpPr/>
              <p:nvPr/>
            </p:nvSpPr>
            <p:spPr>
              <a:xfrm>
                <a:off x="3238825" y="2629775"/>
                <a:ext cx="704810" cy="255389"/>
              </a:xfrm>
              <a:prstGeom prst="round2DiagRect">
                <a:avLst/>
              </a:prstGeom>
              <a:solidFill>
                <a:schemeClr val="accent2">
                  <a:lumMod val="60000"/>
                  <a:lumOff val="40000"/>
                </a:schemeClr>
              </a:solidFill>
            </p:spPr>
            <p:txBody>
              <a:bodyPr anchor="ctr">
                <a:spAutoFit/>
              </a:bodyPr>
              <a:lstStyle/>
              <a:p>
                <a:pPr algn="ctr" eaLnBrk="0" hangingPunct="0">
                  <a:buClr>
                    <a:srgbClr val="00A9D4"/>
                  </a:buClr>
                </a:pPr>
                <a:r>
                  <a:rPr lang="zh-CN" altLang="en-US" sz="900" kern="0" dirty="0" smtClean="0">
                    <a:solidFill>
                      <a:sysClr val="windowText" lastClr="000000"/>
                    </a:solidFill>
                    <a:latin typeface="微软雅黑" panose="020B0503020204020204" pitchFamily="34" charset="-122"/>
                    <a:ea typeface="微软雅黑" panose="020B0503020204020204" pitchFamily="34" charset="-122"/>
                    <a:sym typeface="华文细黑" pitchFamily="2" charset="-122"/>
                  </a:rPr>
                  <a:t>订购通知</a:t>
                </a:r>
                <a:endParaRPr lang="zh-CN" altLang="en-US" sz="900"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endParaRPr>
              </a:p>
            </p:txBody>
          </p:sp>
          <p:sp>
            <p:nvSpPr>
              <p:cNvPr id="98" name="对角圆角矩形 290"/>
              <p:cNvSpPr/>
              <p:nvPr/>
            </p:nvSpPr>
            <p:spPr>
              <a:xfrm>
                <a:off x="950210" y="2930835"/>
                <a:ext cx="703141" cy="255389"/>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套餐查询</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99" name="对角圆角矩形 291"/>
              <p:cNvSpPr/>
              <p:nvPr/>
            </p:nvSpPr>
            <p:spPr>
              <a:xfrm>
                <a:off x="1710136" y="2930835"/>
                <a:ext cx="704810" cy="255389"/>
              </a:xfrm>
              <a:prstGeom prst="round2DiagRect">
                <a:avLst/>
              </a:prstGeom>
              <a:solidFill>
                <a:schemeClr val="accent2">
                  <a:lumMod val="60000"/>
                  <a:lumOff val="40000"/>
                </a:schemeClr>
              </a:solidFill>
            </p:spPr>
            <p:txBody>
              <a:bodyPr anchor="ctr">
                <a:spAutoFit/>
              </a:bodyPr>
              <a:lstStyle/>
              <a:p>
                <a:pPr algn="ctr" eaLnBrk="0" hangingPunct="0">
                  <a:buClr>
                    <a:srgbClr val="00A9D4"/>
                  </a:buClr>
                </a:pPr>
                <a:r>
                  <a:rPr lang="zh-CN" altLang="en-US" sz="900"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单卡查询</a:t>
                </a:r>
              </a:p>
            </p:txBody>
          </p:sp>
          <p:sp>
            <p:nvSpPr>
              <p:cNvPr id="100" name="对角圆角矩形 292"/>
              <p:cNvSpPr/>
              <p:nvPr/>
            </p:nvSpPr>
            <p:spPr>
              <a:xfrm>
                <a:off x="2478412" y="2930835"/>
                <a:ext cx="703140" cy="255389"/>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业务查询</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101" name="对角圆角矩形 293"/>
              <p:cNvSpPr/>
              <p:nvPr/>
            </p:nvSpPr>
            <p:spPr>
              <a:xfrm>
                <a:off x="3245020" y="2938038"/>
                <a:ext cx="704810" cy="255389"/>
              </a:xfrm>
              <a:prstGeom prst="round2DiagRect">
                <a:avLst/>
              </a:prstGeom>
              <a:solidFill>
                <a:schemeClr val="accent2">
                  <a:lumMod val="60000"/>
                  <a:lumOff val="40000"/>
                </a:schemeClr>
              </a:solidFill>
            </p:spPr>
            <p:txBody>
              <a:bodyPr anchor="ctr">
                <a:spAutoFit/>
              </a:bodyPr>
              <a:lstStyle/>
              <a:p>
                <a:pPr algn="ctr" eaLnBrk="0" hangingPunct="0">
                  <a:buClr>
                    <a:srgbClr val="00A9D4"/>
                  </a:buClr>
                </a:pPr>
                <a:r>
                  <a:rPr lang="zh-CN" altLang="en-US" sz="900"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应用查询</a:t>
                </a:r>
              </a:p>
            </p:txBody>
          </p:sp>
        </p:grpSp>
        <p:grpSp>
          <p:nvGrpSpPr>
            <p:cNvPr id="18" name="组合 90"/>
            <p:cNvGrpSpPr>
              <a:grpSpLocks/>
            </p:cNvGrpSpPr>
            <p:nvPr/>
          </p:nvGrpSpPr>
          <p:grpSpPr bwMode="auto">
            <a:xfrm>
              <a:off x="3074185" y="4678515"/>
              <a:ext cx="4957534" cy="357296"/>
              <a:chOff x="9156315" y="6350397"/>
              <a:chExt cx="1892685" cy="216065"/>
            </a:xfrm>
          </p:grpSpPr>
          <p:sp>
            <p:nvSpPr>
              <p:cNvPr id="86" name="圆角矩形 301"/>
              <p:cNvSpPr/>
              <p:nvPr/>
            </p:nvSpPr>
            <p:spPr>
              <a:xfrm>
                <a:off x="9156315" y="6350397"/>
                <a:ext cx="467745" cy="216065"/>
              </a:xfrm>
              <a:prstGeom prst="roundRect">
                <a:avLst>
                  <a:gd name="adj" fmla="val 5027"/>
                </a:avLst>
              </a:prstGeom>
              <a:solidFill>
                <a:srgbClr val="002060"/>
              </a:solidFill>
              <a:effectLst>
                <a:outerShdw blurRad="50800" dist="38100" dir="2700000" algn="tl" rotWithShape="0">
                  <a:prstClr val="black">
                    <a:alpha val="40000"/>
                  </a:prstClr>
                </a:outerShdw>
              </a:effectLst>
            </p:spPr>
            <p:txBody>
              <a:bodyPr anchor="ctr"/>
              <a:lstStyle/>
              <a:p>
                <a:pPr algn="ctr" eaLnBrk="0" hangingPunct="0">
                  <a:buClr>
                    <a:srgbClr val="00A9D4"/>
                  </a:buClr>
                  <a:defRPr/>
                </a:pPr>
                <a:r>
                  <a:rPr lang="en-US" altLang="zh-CN" sz="1600" kern="0" dirty="0">
                    <a:solidFill>
                      <a:sysClr val="window" lastClr="FFFFFF">
                        <a:lumMod val="95000"/>
                      </a:sysClr>
                    </a:solidFill>
                    <a:latin typeface="微软雅黑" panose="020B0503020204020204" pitchFamily="34" charset="-122"/>
                    <a:ea typeface="微软雅黑" panose="020B0503020204020204" pitchFamily="34" charset="-122"/>
                    <a:sym typeface="华文细黑" pitchFamily="2" charset="-122"/>
                  </a:rPr>
                  <a:t>HLR</a:t>
                </a:r>
              </a:p>
            </p:txBody>
          </p:sp>
          <p:sp>
            <p:nvSpPr>
              <p:cNvPr id="87" name="圆角矩形 302"/>
              <p:cNvSpPr/>
              <p:nvPr/>
            </p:nvSpPr>
            <p:spPr>
              <a:xfrm>
                <a:off x="9693516" y="6350397"/>
                <a:ext cx="719524" cy="216065"/>
              </a:xfrm>
              <a:prstGeom prst="roundRect">
                <a:avLst>
                  <a:gd name="adj" fmla="val 5027"/>
                </a:avLst>
              </a:prstGeom>
              <a:solidFill>
                <a:srgbClr val="002060"/>
              </a:solidFill>
              <a:effectLst>
                <a:outerShdw blurRad="50800" dist="38100" dir="2700000" algn="tl" rotWithShape="0">
                  <a:prstClr val="black">
                    <a:alpha val="40000"/>
                  </a:prstClr>
                </a:outerShdw>
              </a:effectLst>
            </p:spPr>
            <p:txBody>
              <a:bodyPr anchor="ctr"/>
              <a:lstStyle/>
              <a:p>
                <a:pPr algn="ctr" eaLnBrk="0" hangingPunct="0">
                  <a:buClr>
                    <a:srgbClr val="00A9D4"/>
                  </a:buClr>
                  <a:defRPr/>
                </a:pPr>
                <a:r>
                  <a:rPr lang="zh-CN" altLang="en-US" sz="1600" kern="0" dirty="0">
                    <a:solidFill>
                      <a:sysClr val="window" lastClr="FFFFFF">
                        <a:lumMod val="95000"/>
                      </a:sysClr>
                    </a:solidFill>
                    <a:latin typeface="微软雅黑" panose="020B0503020204020204" pitchFamily="34" charset="-122"/>
                    <a:ea typeface="微软雅黑" panose="020B0503020204020204" pitchFamily="34" charset="-122"/>
                    <a:sym typeface="华文细黑" pitchFamily="2" charset="-122"/>
                  </a:rPr>
                  <a:t>业务网关</a:t>
                </a:r>
                <a:endParaRPr lang="en-US" altLang="zh-CN" sz="1600" kern="0" dirty="0">
                  <a:solidFill>
                    <a:sysClr val="window" lastClr="FFFFFF">
                      <a:lumMod val="95000"/>
                    </a:sysClr>
                  </a:solidFill>
                  <a:latin typeface="微软雅黑" panose="020B0503020204020204" pitchFamily="34" charset="-122"/>
                  <a:ea typeface="微软雅黑" panose="020B0503020204020204" pitchFamily="34" charset="-122"/>
                  <a:sym typeface="华文细黑" pitchFamily="2" charset="-122"/>
                </a:endParaRPr>
              </a:p>
            </p:txBody>
          </p:sp>
          <p:sp>
            <p:nvSpPr>
              <p:cNvPr id="88" name="圆角矩形 303"/>
              <p:cNvSpPr/>
              <p:nvPr/>
            </p:nvSpPr>
            <p:spPr>
              <a:xfrm>
                <a:off x="10462962" y="6352736"/>
                <a:ext cx="586038" cy="209826"/>
              </a:xfrm>
              <a:prstGeom prst="roundRect">
                <a:avLst>
                  <a:gd name="adj" fmla="val 5027"/>
                </a:avLst>
              </a:prstGeom>
              <a:solidFill>
                <a:srgbClr val="002060"/>
              </a:solidFill>
              <a:effectLst>
                <a:outerShdw blurRad="50800" dist="38100" dir="2700000" algn="tl" rotWithShape="0">
                  <a:prstClr val="black">
                    <a:alpha val="40000"/>
                  </a:prstClr>
                </a:outerShdw>
              </a:effectLst>
            </p:spPr>
            <p:txBody>
              <a:bodyPr anchor="ctr"/>
              <a:lstStyle/>
              <a:p>
                <a:pPr algn="ctr" eaLnBrk="0" hangingPunct="0">
                  <a:buClr>
                    <a:srgbClr val="00A9D4"/>
                  </a:buClr>
                  <a:defRPr/>
                </a:pPr>
                <a:r>
                  <a:rPr lang="en-US" altLang="zh-CN" sz="1600" kern="0" dirty="0">
                    <a:solidFill>
                      <a:sysClr val="window" lastClr="FFFFFF">
                        <a:lumMod val="95000"/>
                      </a:sysClr>
                    </a:solidFill>
                    <a:latin typeface="微软雅黑" panose="020B0503020204020204" pitchFamily="34" charset="-122"/>
                    <a:ea typeface="微软雅黑" panose="020B0503020204020204" pitchFamily="34" charset="-122"/>
                    <a:sym typeface="华文细黑" pitchFamily="2" charset="-122"/>
                  </a:rPr>
                  <a:t>LBS</a:t>
                </a:r>
              </a:p>
            </p:txBody>
          </p:sp>
        </p:grpSp>
        <p:sp>
          <p:nvSpPr>
            <p:cNvPr id="19" name="圆角矩形 191"/>
            <p:cNvSpPr/>
            <p:nvPr/>
          </p:nvSpPr>
          <p:spPr>
            <a:xfrm>
              <a:off x="8572851" y="727291"/>
              <a:ext cx="332364" cy="912672"/>
            </a:xfrm>
            <a:prstGeom prst="roundRect">
              <a:avLst/>
            </a:prstGeom>
            <a:solidFill>
              <a:srgbClr val="9BBB59"/>
            </a:solidFill>
            <a:ln w="38100" cap="flat" cmpd="sng" algn="ctr">
              <a:no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20" name="圆角矩形 192"/>
            <p:cNvSpPr/>
            <p:nvPr/>
          </p:nvSpPr>
          <p:spPr>
            <a:xfrm>
              <a:off x="8596234" y="1783979"/>
              <a:ext cx="292280" cy="2618237"/>
            </a:xfrm>
            <a:prstGeom prst="roundRect">
              <a:avLst/>
            </a:prstGeom>
            <a:solidFill>
              <a:srgbClr val="9BBB59"/>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1" name="圆角矩形 193"/>
            <p:cNvSpPr/>
            <p:nvPr/>
          </p:nvSpPr>
          <p:spPr>
            <a:xfrm>
              <a:off x="8596234" y="4490536"/>
              <a:ext cx="292280" cy="738664"/>
            </a:xfrm>
            <a:prstGeom prst="roundRect">
              <a:avLst/>
            </a:prstGeom>
            <a:solidFill>
              <a:srgbClr val="9BBB59"/>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2" name="上下箭头 195"/>
            <p:cNvSpPr/>
            <p:nvPr/>
          </p:nvSpPr>
          <p:spPr>
            <a:xfrm>
              <a:off x="2025657" y="4345986"/>
              <a:ext cx="194501" cy="347322"/>
            </a:xfrm>
            <a:prstGeom prst="upDownArrow">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3" name="TextBox 52"/>
            <p:cNvSpPr txBox="1">
              <a:spLocks noChangeArrowheads="1"/>
            </p:cNvSpPr>
            <p:nvPr/>
          </p:nvSpPr>
          <p:spPr bwMode="auto">
            <a:xfrm>
              <a:off x="8572852" y="760894"/>
              <a:ext cx="24885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1400" dirty="0" smtClean="0">
                  <a:solidFill>
                    <a:schemeClr val="bg1"/>
                  </a:solidFill>
                  <a:latin typeface="微软雅黑" panose="020B0503020204020204" pitchFamily="34" charset="-122"/>
                  <a:ea typeface="微软雅黑" panose="020B0503020204020204" pitchFamily="34" charset="-122"/>
                </a:rPr>
                <a:t>展示层</a:t>
              </a:r>
            </a:p>
          </p:txBody>
        </p:sp>
        <p:sp>
          <p:nvSpPr>
            <p:cNvPr id="24" name="TextBox 53"/>
            <p:cNvSpPr txBox="1">
              <a:spLocks noChangeArrowheads="1"/>
            </p:cNvSpPr>
            <p:nvPr/>
          </p:nvSpPr>
          <p:spPr bwMode="auto">
            <a:xfrm>
              <a:off x="8532440" y="2384944"/>
              <a:ext cx="267227"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1400" dirty="0" smtClean="0">
                  <a:solidFill>
                    <a:schemeClr val="bg1"/>
                  </a:solidFill>
                  <a:latin typeface="微软雅黑" panose="020B0503020204020204" pitchFamily="34" charset="-122"/>
                  <a:ea typeface="微软雅黑" panose="020B0503020204020204" pitchFamily="34" charset="-122"/>
                </a:rPr>
                <a:t>服务能力层</a:t>
              </a:r>
            </a:p>
          </p:txBody>
        </p:sp>
        <p:sp>
          <p:nvSpPr>
            <p:cNvPr id="25" name="TextBox 54"/>
            <p:cNvSpPr txBox="1">
              <a:spLocks noChangeArrowheads="1"/>
            </p:cNvSpPr>
            <p:nvPr/>
          </p:nvSpPr>
          <p:spPr bwMode="auto">
            <a:xfrm>
              <a:off x="8591224" y="4490535"/>
              <a:ext cx="24885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1400" dirty="0" smtClean="0">
                  <a:solidFill>
                    <a:schemeClr val="bg1"/>
                  </a:solidFill>
                  <a:latin typeface="微软雅黑" panose="020B0503020204020204" pitchFamily="34" charset="-122"/>
                  <a:ea typeface="微软雅黑" panose="020B0503020204020204" pitchFamily="34" charset="-122"/>
                </a:rPr>
                <a:t>数据层</a:t>
              </a:r>
            </a:p>
          </p:txBody>
        </p:sp>
        <p:grpSp>
          <p:nvGrpSpPr>
            <p:cNvPr id="26" name="组合 25"/>
            <p:cNvGrpSpPr/>
            <p:nvPr/>
          </p:nvGrpSpPr>
          <p:grpSpPr>
            <a:xfrm>
              <a:off x="6678852" y="1751844"/>
              <a:ext cx="1697972" cy="1258838"/>
              <a:chOff x="6496703" y="1969206"/>
              <a:chExt cx="1697972" cy="1258838"/>
            </a:xfrm>
          </p:grpSpPr>
          <p:sp>
            <p:nvSpPr>
              <p:cNvPr id="79" name="圆角矩形 277"/>
              <p:cNvSpPr/>
              <p:nvPr/>
            </p:nvSpPr>
            <p:spPr>
              <a:xfrm>
                <a:off x="6496703" y="1969206"/>
                <a:ext cx="1697972" cy="1258838"/>
              </a:xfrm>
              <a:prstGeom prst="roundRect">
                <a:avLst>
                  <a:gd name="adj" fmla="val 5027"/>
                </a:avLst>
              </a:prstGeom>
              <a:solidFill>
                <a:srgbClr val="4F81BD">
                  <a:lumMod val="60000"/>
                  <a:lumOff val="40000"/>
                </a:srgbClr>
              </a:solidFill>
              <a:effectLst>
                <a:outerShdw blurRad="50800" dist="38100" dir="2700000" algn="tl" rotWithShape="0">
                  <a:prstClr val="black">
                    <a:alpha val="40000"/>
                  </a:prstClr>
                </a:outerShdw>
              </a:effectLst>
            </p:spPr>
            <p:txBody>
              <a:bodyPr/>
              <a:lstStyle/>
              <a:p>
                <a:pPr lvl="0" algn="ctr" eaLnBrk="0" hangingPunct="0">
                  <a:buClr>
                    <a:srgbClr val="00A9D4"/>
                  </a:buClr>
                  <a:defRPr/>
                </a:pPr>
                <a:r>
                  <a:rPr lang="zh-CN" altLang="en-US" sz="1600" b="1" kern="0" dirty="0" smtClean="0">
                    <a:solidFill>
                      <a:sysClr val="windowText" lastClr="000000"/>
                    </a:solidFill>
                    <a:latin typeface="微软雅黑" panose="020B0503020204020204" pitchFamily="34" charset="-122"/>
                    <a:ea typeface="微软雅黑" panose="020B0503020204020204" pitchFamily="34" charset="-122"/>
                    <a:sym typeface="华文细黑" pitchFamily="2" charset="-122"/>
                  </a:rPr>
                  <a:t>管理平台</a:t>
                </a:r>
                <a:r>
                  <a:rPr lang="en-US" altLang="zh-CN" sz="1600" b="1" kern="0" dirty="0" smtClean="0">
                    <a:solidFill>
                      <a:sysClr val="windowText" lastClr="000000"/>
                    </a:solidFill>
                    <a:latin typeface="微软雅黑" panose="020B0503020204020204" pitchFamily="34" charset="-122"/>
                    <a:ea typeface="微软雅黑" panose="020B0503020204020204" pitchFamily="34" charset="-122"/>
                    <a:sym typeface="华文细黑" pitchFamily="2" charset="-122"/>
                  </a:rPr>
                  <a:t>Portal</a:t>
                </a:r>
                <a:endParaRPr kumimoji="0" lang="en-US" altLang="zh-CN" sz="11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a:p>
                <a:pPr marL="0" marR="0" lvl="0" indent="0" algn="ctr" defTabSz="914400" eaLnBrk="0" fontAlgn="auto" latinLnBrk="0" hangingPunct="0">
                  <a:lnSpc>
                    <a:spcPct val="100000"/>
                  </a:lnSpc>
                  <a:spcBef>
                    <a:spcPts val="0"/>
                  </a:spcBef>
                  <a:spcAft>
                    <a:spcPts val="0"/>
                  </a:spcAft>
                  <a:buClr>
                    <a:srgbClr val="00A9D4"/>
                  </a:buClr>
                  <a:buSzTx/>
                  <a:buFontTx/>
                  <a:buNone/>
                  <a:tabLst/>
                  <a:defRPr/>
                </a:pPr>
                <a:endParaRPr kumimoji="0" lang="en-US" altLang="zh-CN" sz="11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a:p>
                <a:pPr marL="0" marR="0" lvl="0" indent="0" algn="ctr" defTabSz="914400" eaLnBrk="0" fontAlgn="auto" latinLnBrk="0" hangingPunct="0">
                  <a:lnSpc>
                    <a:spcPct val="100000"/>
                  </a:lnSpc>
                  <a:spcBef>
                    <a:spcPts val="0"/>
                  </a:spcBef>
                  <a:spcAft>
                    <a:spcPts val="0"/>
                  </a:spcAft>
                  <a:buClr>
                    <a:srgbClr val="00A9D4"/>
                  </a:buClr>
                  <a:buSzTx/>
                  <a:buFontTx/>
                  <a:buNone/>
                  <a:tabLst/>
                  <a:defRPr/>
                </a:pPr>
                <a:endParaRPr kumimoji="0" lang="en-US" altLang="zh-CN" sz="11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80" name="对角圆角矩形 171"/>
              <p:cNvSpPr/>
              <p:nvPr/>
            </p:nvSpPr>
            <p:spPr>
              <a:xfrm>
                <a:off x="6588224" y="2338039"/>
                <a:ext cx="722542" cy="252000"/>
              </a:xfrm>
              <a:prstGeom prst="round2DiagRect">
                <a:avLst/>
              </a:prstGeom>
              <a:solidFill>
                <a:schemeClr val="accent5">
                  <a:lumMod val="60000"/>
                  <a:lumOff val="40000"/>
                </a:schemeClr>
              </a:solidFill>
            </p:spPr>
            <p:txBody>
              <a:bodyPr anchor="ctr">
                <a:spAutoFit/>
              </a:bodyPr>
              <a:lstStyle/>
              <a:p>
                <a:pPr lvl="0" algn="ctr" eaLnBrk="0" hangingPunct="0">
                  <a:buClr>
                    <a:srgbClr val="00A9D4"/>
                  </a:buClr>
                  <a:defRPr/>
                </a:pPr>
                <a:r>
                  <a:rPr lang="zh-CN" altLang="en-US" sz="900"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查找功能</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81" name="对角圆角矩形 171"/>
              <p:cNvSpPr/>
              <p:nvPr/>
            </p:nvSpPr>
            <p:spPr>
              <a:xfrm>
                <a:off x="6588224" y="2648388"/>
                <a:ext cx="722542" cy="255389"/>
              </a:xfrm>
              <a:prstGeom prst="round2DiagRect">
                <a:avLst/>
              </a:prstGeom>
              <a:solidFill>
                <a:schemeClr val="accent5">
                  <a:lumMod val="60000"/>
                  <a:lumOff val="40000"/>
                </a:schemeClr>
              </a:solidFill>
            </p:spPr>
            <p:txBody>
              <a:bodyPr anchor="ctr">
                <a:spAutoFit/>
              </a:bodyPr>
              <a:lstStyle/>
              <a:p>
                <a:pPr algn="ctr" eaLnBrk="0" hangingPunct="0">
                  <a:buClr>
                    <a:srgbClr val="00A9D4"/>
                  </a:buClr>
                </a:pPr>
                <a:r>
                  <a:rPr lang="zh-CN" altLang="en-US" sz="900"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设备管理</a:t>
                </a:r>
              </a:p>
            </p:txBody>
          </p:sp>
          <p:sp>
            <p:nvSpPr>
              <p:cNvPr id="82" name="对角圆角矩形 171"/>
              <p:cNvSpPr/>
              <p:nvPr/>
            </p:nvSpPr>
            <p:spPr>
              <a:xfrm>
                <a:off x="7397665" y="2341963"/>
                <a:ext cx="722542" cy="255389"/>
              </a:xfrm>
              <a:prstGeom prst="round2DiagRect">
                <a:avLst/>
              </a:prstGeom>
              <a:solidFill>
                <a:schemeClr val="accent5">
                  <a:lumMod val="60000"/>
                  <a:lumOff val="40000"/>
                </a:schemeClr>
              </a:solidFill>
            </p:spPr>
            <p:txBody>
              <a:bodyPr anchor="ctr">
                <a:spAutoFit/>
              </a:bodyPr>
              <a:lstStyle/>
              <a:p>
                <a:pPr algn="ctr" eaLnBrk="0" hangingPunct="0">
                  <a:buClr>
                    <a:srgbClr val="00A9D4"/>
                  </a:buClr>
                </a:pPr>
                <a:r>
                  <a:rPr lang="zh-CN" altLang="en-US" sz="900"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提醒功能</a:t>
                </a:r>
              </a:p>
            </p:txBody>
          </p:sp>
          <p:sp>
            <p:nvSpPr>
              <p:cNvPr id="83" name="对角圆角矩形 171"/>
              <p:cNvSpPr/>
              <p:nvPr/>
            </p:nvSpPr>
            <p:spPr>
              <a:xfrm>
                <a:off x="7412715" y="2655612"/>
                <a:ext cx="722542" cy="255389"/>
              </a:xfrm>
              <a:prstGeom prst="round2DiagRect">
                <a:avLst/>
              </a:prstGeom>
              <a:solidFill>
                <a:schemeClr val="accent5">
                  <a:lumMod val="60000"/>
                  <a:lumOff val="40000"/>
                </a:schemeClr>
              </a:solidFill>
            </p:spPr>
            <p:txBody>
              <a:bodyPr anchor="ctr">
                <a:spAutoFit/>
              </a:bodyPr>
              <a:lstStyle/>
              <a:p>
                <a:pPr algn="ctr" eaLnBrk="0" hangingPunct="0">
                  <a:buClr>
                    <a:srgbClr val="00A9D4"/>
                  </a:buClr>
                </a:pPr>
                <a:r>
                  <a:rPr lang="zh-CN" altLang="en-US" sz="900"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计费报表</a:t>
                </a:r>
              </a:p>
            </p:txBody>
          </p:sp>
          <p:sp>
            <p:nvSpPr>
              <p:cNvPr id="84" name="对角圆角矩形 171"/>
              <p:cNvSpPr/>
              <p:nvPr/>
            </p:nvSpPr>
            <p:spPr>
              <a:xfrm>
                <a:off x="6593040" y="2957587"/>
                <a:ext cx="722542" cy="255389"/>
              </a:xfrm>
              <a:prstGeom prst="round2DiagRect">
                <a:avLst/>
              </a:prstGeom>
              <a:solidFill>
                <a:schemeClr val="accent5">
                  <a:lumMod val="60000"/>
                  <a:lumOff val="40000"/>
                </a:schemeClr>
              </a:solidFill>
            </p:spPr>
            <p:txBody>
              <a:bodyPr anchor="ctr">
                <a:spAutoFit/>
              </a:bodyPr>
              <a:lstStyle/>
              <a:p>
                <a:pPr algn="ctr" eaLnBrk="0" hangingPunct="0">
                  <a:buClr>
                    <a:srgbClr val="00A9D4"/>
                  </a:buClr>
                </a:pPr>
                <a:r>
                  <a:rPr lang="zh-CN" altLang="en-US" sz="900"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分层分级</a:t>
                </a:r>
              </a:p>
            </p:txBody>
          </p:sp>
          <p:sp>
            <p:nvSpPr>
              <p:cNvPr id="85" name="对角圆角矩形 171"/>
              <p:cNvSpPr/>
              <p:nvPr/>
            </p:nvSpPr>
            <p:spPr>
              <a:xfrm>
                <a:off x="7412688" y="2949544"/>
                <a:ext cx="722542" cy="255389"/>
              </a:xfrm>
              <a:prstGeom prst="round2DiagRect">
                <a:avLst/>
              </a:prstGeom>
              <a:solidFill>
                <a:schemeClr val="accent5">
                  <a:lumMod val="60000"/>
                  <a:lumOff val="40000"/>
                </a:schemeClr>
              </a:solidFill>
            </p:spPr>
            <p:txBody>
              <a:bodyPr anchor="ctr">
                <a:spAutoFit/>
              </a:bodyPr>
              <a:lstStyle/>
              <a:p>
                <a:pPr algn="ctr" eaLnBrk="0" hangingPunct="0">
                  <a:buClr>
                    <a:srgbClr val="00A9D4"/>
                  </a:buClr>
                </a:pPr>
                <a:r>
                  <a:rPr lang="zh-CN" altLang="en-US" sz="900"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安全认证</a:t>
                </a:r>
              </a:p>
            </p:txBody>
          </p:sp>
        </p:grpSp>
        <p:grpSp>
          <p:nvGrpSpPr>
            <p:cNvPr id="27" name="组合 26"/>
            <p:cNvGrpSpPr/>
            <p:nvPr/>
          </p:nvGrpSpPr>
          <p:grpSpPr>
            <a:xfrm>
              <a:off x="828942" y="3090995"/>
              <a:ext cx="2492614" cy="1282544"/>
              <a:chOff x="845586" y="3933056"/>
              <a:chExt cx="2492614" cy="1282544"/>
            </a:xfrm>
          </p:grpSpPr>
          <p:sp>
            <p:nvSpPr>
              <p:cNvPr id="69" name="圆角矩形 281"/>
              <p:cNvSpPr/>
              <p:nvPr/>
            </p:nvSpPr>
            <p:spPr>
              <a:xfrm>
                <a:off x="845586" y="3933056"/>
                <a:ext cx="2492614" cy="1282544"/>
              </a:xfrm>
              <a:prstGeom prst="roundRect">
                <a:avLst>
                  <a:gd name="adj" fmla="val 5027"/>
                </a:avLst>
              </a:prstGeom>
              <a:solidFill>
                <a:srgbClr val="4F81BD">
                  <a:lumMod val="60000"/>
                  <a:lumOff val="40000"/>
                </a:srgbClr>
              </a:solidFill>
              <a:effectLst>
                <a:outerShdw blurRad="50800" dist="38100" dir="2700000" algn="tl" rotWithShape="0">
                  <a:prstClr val="black">
                    <a:alpha val="40000"/>
                  </a:prstClr>
                </a:outerShdw>
              </a:effectLst>
            </p:spPr>
            <p:txBody>
              <a:bodyPr/>
              <a:lstStyle/>
              <a:p>
                <a:pPr lvl="0" algn="ctr" eaLnBrk="0" hangingPunct="0">
                  <a:buClr>
                    <a:srgbClr val="00A9D4"/>
                  </a:buClr>
                  <a:defRPr/>
                </a:pPr>
                <a:r>
                  <a:rPr lang="zh-CN" altLang="en-US" sz="1600" b="1"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通信类</a:t>
                </a:r>
                <a:r>
                  <a:rPr lang="en-US" altLang="zh-CN" sz="1600" b="1"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API</a:t>
                </a:r>
                <a:endParaRPr kumimoji="0" lang="en-US" altLang="zh-CN" sz="16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70" name="对角圆角矩形 282"/>
              <p:cNvSpPr/>
              <p:nvPr/>
            </p:nvSpPr>
            <p:spPr>
              <a:xfrm>
                <a:off x="876825" y="4311295"/>
                <a:ext cx="874485" cy="255389"/>
              </a:xfrm>
              <a:prstGeom prst="round2DiagRect">
                <a:avLst/>
              </a:prstGeom>
              <a:solidFill>
                <a:schemeClr val="accent2">
                  <a:lumMod val="60000"/>
                  <a:lumOff val="40000"/>
                </a:schemeClr>
              </a:solidFill>
            </p:spPr>
            <p:txBody>
              <a:bodyPr wrap="square"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卡状态查询</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71" name="对角圆角矩形 283"/>
              <p:cNvSpPr/>
              <p:nvPr/>
            </p:nvSpPr>
            <p:spPr>
              <a:xfrm>
                <a:off x="1753139" y="4311294"/>
                <a:ext cx="704810" cy="255389"/>
              </a:xfrm>
              <a:prstGeom prst="round2DiagRect">
                <a:avLst/>
              </a:prstGeom>
              <a:solidFill>
                <a:schemeClr val="accent2">
                  <a:lumMod val="60000"/>
                  <a:lumOff val="40000"/>
                </a:scheme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在线查询</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72" name="对角圆角矩形 284"/>
              <p:cNvSpPr/>
              <p:nvPr/>
            </p:nvSpPr>
            <p:spPr>
              <a:xfrm>
                <a:off x="954148" y="4613771"/>
                <a:ext cx="704810" cy="255389"/>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异常查询</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73" name="对角圆角矩形 285"/>
              <p:cNvSpPr/>
              <p:nvPr/>
            </p:nvSpPr>
            <p:spPr>
              <a:xfrm>
                <a:off x="1714073" y="4613771"/>
                <a:ext cx="704810" cy="255389"/>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欠费查询</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74" name="对角圆角矩形 286"/>
              <p:cNvSpPr/>
              <p:nvPr/>
            </p:nvSpPr>
            <p:spPr>
              <a:xfrm>
                <a:off x="2411760" y="4896361"/>
                <a:ext cx="866953" cy="255389"/>
              </a:xfrm>
              <a:prstGeom prst="round2DiagRect">
                <a:avLst/>
              </a:prstGeom>
              <a:solidFill>
                <a:schemeClr val="accent2">
                  <a:lumMod val="60000"/>
                  <a:lumOff val="40000"/>
                </a:schemeClr>
              </a:solidFill>
            </p:spPr>
            <p:txBody>
              <a:bodyPr wrap="square"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开关机查询</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75" name="对角圆角矩形 287"/>
              <p:cNvSpPr/>
              <p:nvPr/>
            </p:nvSpPr>
            <p:spPr>
              <a:xfrm>
                <a:off x="2482350" y="4314225"/>
                <a:ext cx="704810" cy="255389"/>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码号查询</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76" name="对角圆角矩形 288"/>
              <p:cNvSpPr/>
              <p:nvPr/>
            </p:nvSpPr>
            <p:spPr>
              <a:xfrm>
                <a:off x="2482350" y="4613771"/>
                <a:ext cx="704810" cy="255389"/>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短信记录</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77" name="对角圆角矩形 290"/>
              <p:cNvSpPr/>
              <p:nvPr/>
            </p:nvSpPr>
            <p:spPr>
              <a:xfrm>
                <a:off x="868317" y="4896361"/>
                <a:ext cx="790641" cy="255389"/>
              </a:xfrm>
              <a:prstGeom prst="round2DiagRect">
                <a:avLst/>
              </a:prstGeom>
              <a:solidFill>
                <a:srgbClr val="4F81BD">
                  <a:lumMod val="20000"/>
                  <a:lumOff val="80000"/>
                </a:srgbClr>
              </a:solidFill>
            </p:spPr>
            <p:txBody>
              <a:bodyPr wrap="square"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GPRS</a:t>
                </a: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查询</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78" name="对角圆角矩形 291"/>
              <p:cNvSpPr/>
              <p:nvPr/>
            </p:nvSpPr>
            <p:spPr>
              <a:xfrm>
                <a:off x="1722424" y="4899750"/>
                <a:ext cx="704810" cy="252000"/>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APN</a:t>
                </a: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查询</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grpSp>
        <p:grpSp>
          <p:nvGrpSpPr>
            <p:cNvPr id="28" name="组合 27"/>
            <p:cNvGrpSpPr/>
            <p:nvPr/>
          </p:nvGrpSpPr>
          <p:grpSpPr>
            <a:xfrm>
              <a:off x="4139276" y="1755787"/>
              <a:ext cx="2418430" cy="1272155"/>
              <a:chOff x="3808466" y="3943445"/>
              <a:chExt cx="2418430" cy="1272155"/>
            </a:xfrm>
          </p:grpSpPr>
          <p:sp>
            <p:nvSpPr>
              <p:cNvPr id="59" name="圆角矩形 281"/>
              <p:cNvSpPr/>
              <p:nvPr/>
            </p:nvSpPr>
            <p:spPr>
              <a:xfrm>
                <a:off x="3808466" y="3943445"/>
                <a:ext cx="2418430" cy="1272155"/>
              </a:xfrm>
              <a:prstGeom prst="roundRect">
                <a:avLst>
                  <a:gd name="adj" fmla="val 5027"/>
                </a:avLst>
              </a:prstGeom>
              <a:solidFill>
                <a:srgbClr val="4F81BD">
                  <a:lumMod val="60000"/>
                  <a:lumOff val="40000"/>
                </a:srgbClr>
              </a:solidFill>
              <a:effectLst>
                <a:outerShdw blurRad="50800" dist="38100" dir="2700000" algn="tl" rotWithShape="0">
                  <a:prstClr val="black">
                    <a:alpha val="40000"/>
                  </a:prstClr>
                </a:outerShdw>
              </a:effectLst>
            </p:spPr>
            <p:txBody>
              <a:bodyPr/>
              <a:lstStyle/>
              <a:p>
                <a:pPr lvl="0" algn="ctr" eaLnBrk="0" hangingPunct="0">
                  <a:buClr>
                    <a:srgbClr val="00A9D4"/>
                  </a:buClr>
                  <a:defRPr/>
                </a:pPr>
                <a:r>
                  <a:rPr lang="zh-CN" altLang="en-US" sz="1600" b="1"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业务类</a:t>
                </a:r>
                <a:r>
                  <a:rPr lang="en-US" altLang="zh-CN" sz="1600" b="1"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API</a:t>
                </a:r>
                <a:endParaRPr kumimoji="0" lang="en-US" altLang="zh-CN" sz="16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60" name="对角圆角矩形 282"/>
              <p:cNvSpPr/>
              <p:nvPr/>
            </p:nvSpPr>
            <p:spPr>
              <a:xfrm>
                <a:off x="3917027" y="4293096"/>
                <a:ext cx="704810" cy="255389"/>
              </a:xfrm>
              <a:prstGeom prst="round2DiagRect">
                <a:avLst/>
              </a:prstGeom>
              <a:solidFill>
                <a:schemeClr val="accent2">
                  <a:lumMod val="60000"/>
                  <a:lumOff val="40000"/>
                </a:schemeClr>
              </a:solidFill>
            </p:spPr>
            <p:txBody>
              <a:bodyPr anchor="ctr">
                <a:spAutoFit/>
              </a:bodyPr>
              <a:lstStyle/>
              <a:p>
                <a:pPr lvl="0" algn="ctr" eaLnBrk="0" hangingPunct="0">
                  <a:buClr>
                    <a:srgbClr val="00A9D4"/>
                  </a:buClr>
                  <a:defRPr/>
                </a:pPr>
                <a:r>
                  <a:rPr lang="zh-CN" altLang="en-US" sz="900" kern="0" dirty="0" smtClean="0">
                    <a:solidFill>
                      <a:sysClr val="windowText" lastClr="000000"/>
                    </a:solidFill>
                    <a:latin typeface="微软雅黑" panose="020B0503020204020204" pitchFamily="34" charset="-122"/>
                    <a:ea typeface="微软雅黑" panose="020B0503020204020204" pitchFamily="34" charset="-122"/>
                    <a:sym typeface="华文细黑" pitchFamily="2" charset="-122"/>
                  </a:rPr>
                  <a:t>生命周期</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61" name="对角圆角矩形 283"/>
              <p:cNvSpPr/>
              <p:nvPr/>
            </p:nvSpPr>
            <p:spPr>
              <a:xfrm>
                <a:off x="4676952" y="4306293"/>
                <a:ext cx="704810" cy="255389"/>
              </a:xfrm>
              <a:prstGeom prst="round2DiagRect">
                <a:avLst/>
              </a:prstGeom>
              <a:solidFill>
                <a:schemeClr val="accent2">
                  <a:lumMod val="60000"/>
                  <a:lumOff val="40000"/>
                </a:schemeClr>
              </a:solidFill>
            </p:spPr>
            <p:txBody>
              <a:bodyPr anchor="ctr">
                <a:spAutoFit/>
              </a:bodyPr>
              <a:lstStyle/>
              <a:p>
                <a:pPr lvl="0" algn="ctr" eaLnBrk="0" hangingPunct="0">
                  <a:buClr>
                    <a:srgbClr val="00A9D4"/>
                  </a:buClr>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换卡接口</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62" name="对角圆角矩形 284"/>
              <p:cNvSpPr/>
              <p:nvPr/>
            </p:nvSpPr>
            <p:spPr>
              <a:xfrm>
                <a:off x="3901339" y="4598352"/>
                <a:ext cx="688148" cy="255389"/>
              </a:xfrm>
              <a:prstGeom prst="round2DiagRect">
                <a:avLst/>
              </a:prstGeom>
              <a:solidFill>
                <a:srgbClr val="4F81BD">
                  <a:lumMod val="20000"/>
                  <a:lumOff val="80000"/>
                </a:srgbClr>
              </a:solidFill>
            </p:spPr>
            <p:txBody>
              <a:bodyPr wrap="square" anchor="ctr">
                <a:spAutoFit/>
              </a:bodyPr>
              <a:lstStyle/>
              <a:p>
                <a:pPr lvl="0" algn="ctr" eaLnBrk="0" hangingPunct="0">
                  <a:buClr>
                    <a:srgbClr val="00A9D4"/>
                  </a:buClr>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功能停开</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63" name="对角圆角矩形 285"/>
              <p:cNvSpPr/>
              <p:nvPr/>
            </p:nvSpPr>
            <p:spPr>
              <a:xfrm>
                <a:off x="4676952" y="4598352"/>
                <a:ext cx="704810" cy="252000"/>
              </a:xfrm>
              <a:prstGeom prst="round2DiagRect">
                <a:avLst/>
              </a:prstGeom>
              <a:solidFill>
                <a:srgbClr val="4F81BD">
                  <a:lumMod val="20000"/>
                  <a:lumOff val="80000"/>
                </a:srgbClr>
              </a:solidFill>
            </p:spPr>
            <p:txBody>
              <a:bodyPr anchor="ctr">
                <a:spAutoFit/>
              </a:bodyPr>
              <a:lstStyle/>
              <a:p>
                <a:pPr lvl="0" algn="ctr" eaLnBrk="0" hangingPunct="0">
                  <a:buClr>
                    <a:srgbClr val="00A9D4"/>
                  </a:buClr>
                  <a:defRPr/>
                </a:pPr>
                <a:r>
                  <a:rPr lang="en-US" altLang="zh-CN" sz="900" kern="0" dirty="0" smtClean="0">
                    <a:solidFill>
                      <a:sysClr val="windowText" lastClr="000000"/>
                    </a:solidFill>
                    <a:latin typeface="微软雅黑" panose="020B0503020204020204" pitchFamily="34" charset="-122"/>
                    <a:ea typeface="微软雅黑" panose="020B0503020204020204" pitchFamily="34" charset="-122"/>
                    <a:sym typeface="华文细黑" pitchFamily="2" charset="-122"/>
                  </a:rPr>
                  <a:t>APN</a:t>
                </a:r>
                <a:r>
                  <a:rPr lang="zh-CN" altLang="en-US" sz="900" kern="0" dirty="0" smtClean="0">
                    <a:solidFill>
                      <a:sysClr val="windowText" lastClr="000000"/>
                    </a:solidFill>
                    <a:latin typeface="微软雅黑" panose="020B0503020204020204" pitchFamily="34" charset="-122"/>
                    <a:ea typeface="微软雅黑" panose="020B0503020204020204" pitchFamily="34" charset="-122"/>
                    <a:sym typeface="华文细黑" pitchFamily="2" charset="-122"/>
                  </a:rPr>
                  <a:t>停开</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64" name="对角圆角矩形 286"/>
              <p:cNvSpPr/>
              <p:nvPr/>
            </p:nvSpPr>
            <p:spPr>
              <a:xfrm>
                <a:off x="4685652" y="4876694"/>
                <a:ext cx="704810" cy="255389"/>
              </a:xfrm>
              <a:prstGeom prst="round2DiagRect">
                <a:avLst/>
              </a:prstGeom>
              <a:solidFill>
                <a:srgbClr val="4F81BD">
                  <a:lumMod val="20000"/>
                  <a:lumOff val="80000"/>
                </a:srgbClr>
              </a:solidFill>
            </p:spPr>
            <p:txBody>
              <a:bodyPr anchor="ctr">
                <a:spAutoFit/>
              </a:bodyPr>
              <a:lstStyle/>
              <a:p>
                <a:pPr lvl="0" algn="ctr" eaLnBrk="0" hangingPunct="0">
                  <a:buClr>
                    <a:srgbClr val="00A9D4"/>
                  </a:buClr>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套餐办理</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65" name="对角圆角矩形 287"/>
              <p:cNvSpPr/>
              <p:nvPr/>
            </p:nvSpPr>
            <p:spPr>
              <a:xfrm>
                <a:off x="5445229" y="4293098"/>
                <a:ext cx="704810" cy="255389"/>
              </a:xfrm>
              <a:prstGeom prst="round2DiagRect">
                <a:avLst/>
              </a:prstGeom>
              <a:solidFill>
                <a:schemeClr val="accent2">
                  <a:lumMod val="60000"/>
                  <a:lumOff val="40000"/>
                </a:schemeClr>
              </a:solidFill>
            </p:spPr>
            <p:txBody>
              <a:bodyPr anchor="ctr">
                <a:spAutoFit/>
              </a:bodyPr>
              <a:lstStyle/>
              <a:p>
                <a:pPr lvl="0" algn="ctr" eaLnBrk="0" hangingPunct="0">
                  <a:buClr>
                    <a:srgbClr val="00A9D4"/>
                  </a:buClr>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实名认证</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66" name="对角圆角矩形 288"/>
              <p:cNvSpPr/>
              <p:nvPr/>
            </p:nvSpPr>
            <p:spPr>
              <a:xfrm>
                <a:off x="5455853" y="4598352"/>
                <a:ext cx="704810" cy="255389"/>
              </a:xfrm>
              <a:prstGeom prst="round2DiagRect">
                <a:avLst/>
              </a:prstGeom>
              <a:solidFill>
                <a:schemeClr val="accent2">
                  <a:lumMod val="60000"/>
                  <a:lumOff val="40000"/>
                </a:scheme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阀值设置</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67" name="对角圆角矩形 289"/>
              <p:cNvSpPr/>
              <p:nvPr/>
            </p:nvSpPr>
            <p:spPr>
              <a:xfrm>
                <a:off x="5455853" y="4890091"/>
                <a:ext cx="704810" cy="255389"/>
              </a:xfrm>
              <a:prstGeom prst="round2DiagRect">
                <a:avLst/>
              </a:prstGeom>
              <a:solidFill>
                <a:schemeClr val="accent2">
                  <a:lumMod val="60000"/>
                  <a:lumOff val="40000"/>
                </a:scheme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阀值预警</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68" name="对角圆角矩形 290"/>
              <p:cNvSpPr/>
              <p:nvPr/>
            </p:nvSpPr>
            <p:spPr>
              <a:xfrm>
                <a:off x="3882187" y="4875096"/>
                <a:ext cx="703141" cy="255389"/>
              </a:xfrm>
              <a:prstGeom prst="round2DiagRect">
                <a:avLst/>
              </a:prstGeom>
              <a:solidFill>
                <a:srgbClr val="4F81BD">
                  <a:lumMod val="20000"/>
                  <a:lumOff val="80000"/>
                </a:srgbClr>
              </a:solidFill>
            </p:spPr>
            <p:txBody>
              <a:bodyPr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充值接口</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grpSp>
        <p:grpSp>
          <p:nvGrpSpPr>
            <p:cNvPr id="29" name="组合 28"/>
            <p:cNvGrpSpPr/>
            <p:nvPr/>
          </p:nvGrpSpPr>
          <p:grpSpPr>
            <a:xfrm>
              <a:off x="5280483" y="3121795"/>
              <a:ext cx="1231290" cy="979421"/>
              <a:chOff x="4481283" y="5473914"/>
              <a:chExt cx="1231290" cy="979421"/>
            </a:xfrm>
          </p:grpSpPr>
          <p:sp>
            <p:nvSpPr>
              <p:cNvPr id="56" name="圆角矩形 277"/>
              <p:cNvSpPr/>
              <p:nvPr/>
            </p:nvSpPr>
            <p:spPr>
              <a:xfrm>
                <a:off x="4481283" y="5473914"/>
                <a:ext cx="1231290" cy="979421"/>
              </a:xfrm>
              <a:prstGeom prst="roundRect">
                <a:avLst>
                  <a:gd name="adj" fmla="val 5027"/>
                </a:avLst>
              </a:prstGeom>
              <a:solidFill>
                <a:srgbClr val="4F81BD">
                  <a:lumMod val="60000"/>
                  <a:lumOff val="40000"/>
                </a:srgbClr>
              </a:solidFill>
              <a:effectLst>
                <a:outerShdw blurRad="50800" dist="38100" dir="2700000" algn="tl" rotWithShape="0">
                  <a:prstClr val="black">
                    <a:alpha val="40000"/>
                  </a:prstClr>
                </a:outerShdw>
              </a:effectLst>
            </p:spPr>
            <p:txBody>
              <a:bodyPr/>
              <a:lstStyle/>
              <a:p>
                <a:pPr lvl="0" algn="ctr" eaLnBrk="0" hangingPunct="0">
                  <a:buClr>
                    <a:srgbClr val="00A9D4"/>
                  </a:buClr>
                  <a:defRPr/>
                </a:pPr>
                <a:r>
                  <a:rPr lang="zh-CN" altLang="en-US" sz="1600" b="1"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控制类</a:t>
                </a:r>
                <a:r>
                  <a:rPr lang="en-US" altLang="zh-CN" sz="1600" b="1"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API</a:t>
                </a:r>
                <a:endParaRPr kumimoji="0" lang="en-US" altLang="zh-CN" sz="16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a:p>
                <a:pPr marL="0" marR="0" lvl="0" indent="0" algn="ctr" defTabSz="914400" eaLnBrk="0" fontAlgn="auto" latinLnBrk="0" hangingPunct="0">
                  <a:lnSpc>
                    <a:spcPct val="100000"/>
                  </a:lnSpc>
                  <a:spcBef>
                    <a:spcPts val="0"/>
                  </a:spcBef>
                  <a:spcAft>
                    <a:spcPts val="0"/>
                  </a:spcAft>
                  <a:buClr>
                    <a:srgbClr val="00A9D4"/>
                  </a:buClr>
                  <a:buSzTx/>
                  <a:buFontTx/>
                  <a:buNone/>
                  <a:tabLst/>
                  <a:defRPr/>
                </a:pPr>
                <a:endParaRPr kumimoji="0" lang="en-US" altLang="zh-CN" sz="9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57" name="对角圆角矩形 171"/>
              <p:cNvSpPr/>
              <p:nvPr/>
            </p:nvSpPr>
            <p:spPr>
              <a:xfrm>
                <a:off x="4680324" y="5763672"/>
                <a:ext cx="722542" cy="252000"/>
              </a:xfrm>
              <a:prstGeom prst="round2DiagRect">
                <a:avLst/>
              </a:prstGeom>
              <a:solidFill>
                <a:srgbClr val="4F81BD">
                  <a:lumMod val="20000"/>
                  <a:lumOff val="80000"/>
                </a:srgbClr>
              </a:solidFill>
            </p:spPr>
            <p:txBody>
              <a:bodyPr anchor="ctr">
                <a:spAutoFit/>
              </a:bodyPr>
              <a:lstStyle/>
              <a:p>
                <a:pPr lvl="0" algn="ctr" eaLnBrk="0" hangingPunct="0">
                  <a:buClr>
                    <a:srgbClr val="00A9D4"/>
                  </a:buClr>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短信状态</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58" name="对角圆角矩形 171"/>
              <p:cNvSpPr/>
              <p:nvPr/>
            </p:nvSpPr>
            <p:spPr>
              <a:xfrm>
                <a:off x="4713554" y="6093296"/>
                <a:ext cx="722542" cy="252000"/>
              </a:xfrm>
              <a:prstGeom prst="round2DiagRect">
                <a:avLst/>
              </a:prstGeom>
              <a:solidFill>
                <a:srgbClr val="4F81BD">
                  <a:lumMod val="20000"/>
                  <a:lumOff val="80000"/>
                </a:srgbClr>
              </a:solidFill>
            </p:spPr>
            <p:txBody>
              <a:bodyPr anchor="ctr">
                <a:spAutoFit/>
              </a:bodyPr>
              <a:lstStyle/>
              <a:p>
                <a:pPr lvl="0" algn="ctr" eaLnBrk="0" hangingPunct="0">
                  <a:buClr>
                    <a:srgbClr val="00A9D4"/>
                  </a:buClr>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黑白名单</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grpSp>
        <p:grpSp>
          <p:nvGrpSpPr>
            <p:cNvPr id="30" name="组合 29"/>
            <p:cNvGrpSpPr/>
            <p:nvPr/>
          </p:nvGrpSpPr>
          <p:grpSpPr>
            <a:xfrm>
              <a:off x="6679481" y="3121794"/>
              <a:ext cx="1713976" cy="915203"/>
              <a:chOff x="6679481" y="3121794"/>
              <a:chExt cx="1713976" cy="915203"/>
            </a:xfrm>
          </p:grpSpPr>
          <p:sp>
            <p:nvSpPr>
              <p:cNvPr id="51" name="圆角矩形 277"/>
              <p:cNvSpPr/>
              <p:nvPr/>
            </p:nvSpPr>
            <p:spPr>
              <a:xfrm>
                <a:off x="6679481" y="3121794"/>
                <a:ext cx="1713976" cy="915203"/>
              </a:xfrm>
              <a:prstGeom prst="roundRect">
                <a:avLst>
                  <a:gd name="adj" fmla="val 5027"/>
                </a:avLst>
              </a:prstGeom>
              <a:solidFill>
                <a:srgbClr val="4F81BD">
                  <a:lumMod val="60000"/>
                  <a:lumOff val="40000"/>
                </a:srgbClr>
              </a:solidFill>
              <a:effectLst>
                <a:outerShdw blurRad="50800" dist="38100" dir="2700000" algn="tl" rotWithShape="0">
                  <a:prstClr val="black">
                    <a:alpha val="40000"/>
                  </a:prstClr>
                </a:outerShdw>
              </a:effectLst>
            </p:spPr>
            <p:txBody>
              <a:bodyPr/>
              <a:lstStyle/>
              <a:p>
                <a:pPr lvl="0" algn="ctr" eaLnBrk="0" hangingPunct="0">
                  <a:buClr>
                    <a:srgbClr val="00A9D4"/>
                  </a:buClr>
                  <a:defRPr/>
                </a:pPr>
                <a:r>
                  <a:rPr lang="zh-CN" altLang="en-US" sz="1600" b="1"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文件接口</a:t>
                </a:r>
                <a:endParaRPr kumimoji="0" lang="en-US" altLang="zh-CN" sz="16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a:p>
                <a:pPr marL="0" marR="0" lvl="0" indent="0" algn="ctr" defTabSz="914400" eaLnBrk="0" fontAlgn="auto" latinLnBrk="0" hangingPunct="0">
                  <a:lnSpc>
                    <a:spcPct val="100000"/>
                  </a:lnSpc>
                  <a:spcBef>
                    <a:spcPts val="0"/>
                  </a:spcBef>
                  <a:spcAft>
                    <a:spcPts val="0"/>
                  </a:spcAft>
                  <a:buClr>
                    <a:srgbClr val="00A9D4"/>
                  </a:buClr>
                  <a:buSzTx/>
                  <a:buFontTx/>
                  <a:buNone/>
                  <a:tabLst/>
                  <a:defRPr/>
                </a:pPr>
                <a:endParaRPr kumimoji="0" lang="en-US" altLang="zh-CN" sz="9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52" name="对角圆角矩形 171"/>
              <p:cNvSpPr/>
              <p:nvPr/>
            </p:nvSpPr>
            <p:spPr>
              <a:xfrm>
                <a:off x="6756535" y="3415743"/>
                <a:ext cx="710674" cy="255389"/>
              </a:xfrm>
              <a:prstGeom prst="round2DiagRect">
                <a:avLst/>
              </a:prstGeom>
              <a:solidFill>
                <a:schemeClr val="accent2">
                  <a:lumMod val="60000"/>
                  <a:lumOff val="40000"/>
                </a:schemeClr>
              </a:solidFill>
            </p:spPr>
            <p:txBody>
              <a:bodyPr anchor="ctr">
                <a:spAutoFit/>
              </a:bodyPr>
              <a:lstStyle/>
              <a:p>
                <a:pPr lvl="0" algn="ctr" eaLnBrk="0" hangingPunct="0">
                  <a:buClr>
                    <a:srgbClr val="00A9D4"/>
                  </a:buClr>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卡</a:t>
                </a:r>
                <a:r>
                  <a:rPr lang="zh-CN" altLang="en-US" sz="900"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信息</a:t>
                </a:r>
              </a:p>
            </p:txBody>
          </p:sp>
          <p:sp>
            <p:nvSpPr>
              <p:cNvPr id="53" name="对角圆角矩形 171"/>
              <p:cNvSpPr/>
              <p:nvPr/>
            </p:nvSpPr>
            <p:spPr>
              <a:xfrm>
                <a:off x="6753689" y="3735195"/>
                <a:ext cx="710674" cy="252000"/>
              </a:xfrm>
              <a:prstGeom prst="round2DiagRect">
                <a:avLst/>
              </a:prstGeom>
              <a:solidFill>
                <a:schemeClr val="accent2">
                  <a:lumMod val="60000"/>
                  <a:lumOff val="40000"/>
                </a:schemeClr>
              </a:solidFill>
            </p:spPr>
            <p:txBody>
              <a:bodyPr wrap="square" anchor="ctr">
                <a:spAutoFit/>
              </a:bodyPr>
              <a:lstStyle/>
              <a:p>
                <a:pPr lvl="0" algn="ctr" eaLnBrk="0" hangingPunct="0">
                  <a:buClr>
                    <a:srgbClr val="00A9D4"/>
                  </a:buClr>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流量详单</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54" name="对角圆角矩形 171"/>
              <p:cNvSpPr/>
              <p:nvPr/>
            </p:nvSpPr>
            <p:spPr>
              <a:xfrm>
                <a:off x="7552682" y="3413534"/>
                <a:ext cx="710674" cy="252000"/>
              </a:xfrm>
              <a:prstGeom prst="round2DiagRect">
                <a:avLst/>
              </a:prstGeom>
              <a:solidFill>
                <a:schemeClr val="accent2">
                  <a:lumMod val="60000"/>
                  <a:lumOff val="40000"/>
                </a:schemeClr>
              </a:solidFill>
            </p:spPr>
            <p:txBody>
              <a:bodyPr anchor="ctr">
                <a:spAutoFit/>
              </a:bodyPr>
              <a:lstStyle/>
              <a:p>
                <a:pPr lvl="0" algn="ctr" eaLnBrk="0" hangingPunct="0">
                  <a:buClr>
                    <a:srgbClr val="00A9D4"/>
                  </a:buClr>
                  <a:defRPr/>
                </a:pPr>
                <a:r>
                  <a:rPr lang="zh-CN" altLang="en-US" sz="900"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语音</a:t>
                </a: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详单</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55" name="对角圆角矩形 171"/>
              <p:cNvSpPr/>
              <p:nvPr/>
            </p:nvSpPr>
            <p:spPr>
              <a:xfrm>
                <a:off x="7542099" y="3731013"/>
                <a:ext cx="710674" cy="252000"/>
              </a:xfrm>
              <a:prstGeom prst="round2DiagRect">
                <a:avLst/>
              </a:prstGeom>
              <a:solidFill>
                <a:schemeClr val="accent2">
                  <a:lumMod val="60000"/>
                  <a:lumOff val="40000"/>
                </a:schemeClr>
              </a:solidFill>
            </p:spPr>
            <p:txBody>
              <a:bodyPr anchor="ctr">
                <a:spAutoFit/>
              </a:bodyPr>
              <a:lstStyle/>
              <a:p>
                <a:pPr lvl="0" algn="ctr" eaLnBrk="0" hangingPunct="0">
                  <a:buClr>
                    <a:srgbClr val="00A9D4"/>
                  </a:buClr>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短信详单</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grpSp>
        <p:sp>
          <p:nvSpPr>
            <p:cNvPr id="31" name="上下箭头 183"/>
            <p:cNvSpPr/>
            <p:nvPr/>
          </p:nvSpPr>
          <p:spPr>
            <a:xfrm>
              <a:off x="3038034" y="1386843"/>
              <a:ext cx="207191" cy="295255"/>
            </a:xfrm>
            <a:prstGeom prst="upDownArrow">
              <a:avLst>
                <a:gd name="adj1" fmla="val 50000"/>
                <a:gd name="adj2" fmla="val 50000"/>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32" name="直接连接符 264"/>
            <p:cNvCxnSpPr>
              <a:cxnSpLocks noChangeShapeType="1"/>
            </p:cNvCxnSpPr>
            <p:nvPr/>
          </p:nvCxnSpPr>
          <p:spPr bwMode="auto">
            <a:xfrm>
              <a:off x="288053" y="4475361"/>
              <a:ext cx="8619731" cy="2400"/>
            </a:xfrm>
            <a:prstGeom prst="line">
              <a:avLst/>
            </a:prstGeom>
            <a:noFill/>
            <a:ln w="9525" algn="ctr">
              <a:solidFill>
                <a:srgbClr val="4A7EBB"/>
              </a:solidFill>
              <a:prstDash val="dash"/>
              <a:round/>
              <a:headEnd/>
              <a:tailEnd/>
            </a:ln>
            <a:extLst>
              <a:ext uri="{909E8E84-426E-40DD-AFC4-6F175D3DCCD1}">
                <a14:hiddenFill xmlns:a14="http://schemas.microsoft.com/office/drawing/2010/main">
                  <a:noFill/>
                </a14:hiddenFill>
              </a:ext>
            </a:extLst>
          </p:spPr>
        </p:cxnSp>
        <p:sp>
          <p:nvSpPr>
            <p:cNvPr id="33" name="对角圆角矩形 282"/>
            <p:cNvSpPr/>
            <p:nvPr/>
          </p:nvSpPr>
          <p:spPr>
            <a:xfrm>
              <a:off x="7634204" y="742002"/>
              <a:ext cx="832947" cy="238363"/>
            </a:xfrm>
            <a:prstGeom prst="round2DiagRect">
              <a:avLst/>
            </a:prstGeom>
            <a:solidFill>
              <a:schemeClr val="accent2">
                <a:lumMod val="60000"/>
                <a:lumOff val="40000"/>
              </a:schemeClr>
            </a:solidFill>
          </p:spPr>
          <p:txBody>
            <a:bodyPr wrap="square" anchor="ctr">
              <a:spAutoFit/>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一阶段需求</a:t>
              </a:r>
              <a:endParaRPr kumimoji="0" lang="zh-CN" altLang="en-US" sz="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34" name="对角圆角矩形 171"/>
            <p:cNvSpPr/>
            <p:nvPr/>
          </p:nvSpPr>
          <p:spPr>
            <a:xfrm>
              <a:off x="7636889" y="1089362"/>
              <a:ext cx="830262" cy="238363"/>
            </a:xfrm>
            <a:prstGeom prst="round2DiagRect">
              <a:avLst/>
            </a:prstGeom>
            <a:solidFill>
              <a:schemeClr val="accent5">
                <a:lumMod val="60000"/>
                <a:lumOff val="40000"/>
              </a:schemeClr>
            </a:solidFill>
          </p:spPr>
          <p:txBody>
            <a:bodyPr wrap="square" anchor="ctr">
              <a:spAutoFit/>
            </a:bodyPr>
            <a:lstStyle/>
            <a:p>
              <a:pPr lvl="0" algn="ctr" eaLnBrk="0" hangingPunct="0">
                <a:buClr>
                  <a:srgbClr val="00A9D4"/>
                </a:buClr>
                <a:defRPr/>
              </a:pPr>
              <a:r>
                <a:rPr lang="zh-CN" altLang="en-US" sz="800" kern="0" noProof="0" dirty="0">
                  <a:solidFill>
                    <a:sysClr val="windowText" lastClr="000000"/>
                  </a:solidFill>
                  <a:latin typeface="微软雅黑" panose="020B0503020204020204" pitchFamily="34" charset="-122"/>
                  <a:ea typeface="微软雅黑" panose="020B0503020204020204" pitchFamily="34" charset="-122"/>
                  <a:sym typeface="华文细黑" pitchFamily="2" charset="-122"/>
                </a:rPr>
                <a:t>二阶段需求</a:t>
              </a:r>
              <a:endParaRPr kumimoji="0" lang="zh-CN" altLang="en-US" sz="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35" name="对角圆角矩形 311"/>
            <p:cNvSpPr/>
            <p:nvPr/>
          </p:nvSpPr>
          <p:spPr bwMode="auto">
            <a:xfrm>
              <a:off x="7634204" y="1415290"/>
              <a:ext cx="832947" cy="238363"/>
            </a:xfrm>
            <a:prstGeom prst="round2DiagRect">
              <a:avLst/>
            </a:prstGeom>
            <a:solidFill>
              <a:srgbClr val="4F81BD">
                <a:lumMod val="20000"/>
                <a:lumOff val="80000"/>
              </a:srgbClr>
            </a:solidFill>
          </p:spPr>
          <p:txBody>
            <a:bodyPr wrap="square" anchor="ctr">
              <a:spAutoFit/>
            </a:bodyPr>
            <a:lstStyle/>
            <a:p>
              <a:pPr lvl="0" algn="ctr" eaLnBrk="0" hangingPunct="0">
                <a:buClr>
                  <a:srgbClr val="00A9D4"/>
                </a:buClr>
                <a:defRPr/>
              </a:pPr>
              <a:r>
                <a:rPr kumimoji="0" lang="zh-CN" altLang="en-US" sz="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三阶段需求</a:t>
              </a:r>
              <a:endParaRPr kumimoji="0" lang="zh-CN" altLang="en-US" sz="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36" name="Rounded Rectangle 4"/>
            <p:cNvSpPr/>
            <p:nvPr/>
          </p:nvSpPr>
          <p:spPr>
            <a:xfrm>
              <a:off x="296080" y="4512387"/>
              <a:ext cx="292280" cy="559935"/>
            </a:xfrm>
            <a:prstGeom prst="roundRect">
              <a:avLst/>
            </a:prstGeom>
            <a:solidFill>
              <a:srgbClr val="4BACC6">
                <a:lumMod val="50000"/>
              </a:srgbClr>
            </a:solidFill>
            <a:ln w="25400" cap="flat" cmpd="sng" algn="ctr">
              <a:solidFill>
                <a:srgbClr val="4F81BD">
                  <a:shade val="50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7" name="TextBox 126"/>
            <p:cNvSpPr txBox="1"/>
            <p:nvPr/>
          </p:nvSpPr>
          <p:spPr>
            <a:xfrm>
              <a:off x="331154" y="4543379"/>
              <a:ext cx="222132" cy="523220"/>
            </a:xfrm>
            <a:prstGeom prst="rect">
              <a:avLst/>
            </a:prstGeom>
            <a:noFill/>
          </p:spPr>
          <p:txBody>
            <a:bodyPr anchor="ctr">
              <a:spAutoFit/>
            </a:bodyPr>
            <a:lstStyle/>
            <a:p>
              <a:pPr algn="ctr">
                <a:defRPr/>
              </a:pPr>
              <a:r>
                <a:rPr lang="zh-CN" altLang="en-US" sz="1400" kern="0" dirty="0">
                  <a:solidFill>
                    <a:schemeClr val="bg1"/>
                  </a:solidFill>
                  <a:latin typeface="微软雅黑" panose="020B0503020204020204" pitchFamily="34" charset="-122"/>
                  <a:ea typeface="微软雅黑" panose="020B0503020204020204" pitchFamily="34" charset="-122"/>
                </a:rPr>
                <a:t>网络</a:t>
              </a:r>
            </a:p>
          </p:txBody>
        </p:sp>
        <p:sp>
          <p:nvSpPr>
            <p:cNvPr id="38" name="上下箭头 195"/>
            <p:cNvSpPr/>
            <p:nvPr/>
          </p:nvSpPr>
          <p:spPr>
            <a:xfrm>
              <a:off x="3573867" y="4342118"/>
              <a:ext cx="194501" cy="351190"/>
            </a:xfrm>
            <a:prstGeom prst="upDownArrow">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9" name="上下箭头 195"/>
            <p:cNvSpPr/>
            <p:nvPr/>
          </p:nvSpPr>
          <p:spPr>
            <a:xfrm>
              <a:off x="5259328" y="4338008"/>
              <a:ext cx="178327" cy="355300"/>
            </a:xfrm>
            <a:prstGeom prst="upDownArrow">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0" name="上下箭头 195"/>
            <p:cNvSpPr/>
            <p:nvPr/>
          </p:nvSpPr>
          <p:spPr>
            <a:xfrm>
              <a:off x="7111873" y="4330930"/>
              <a:ext cx="152338" cy="362378"/>
            </a:xfrm>
            <a:prstGeom prst="upDownArrow">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1" name="圆角矩形 301"/>
            <p:cNvSpPr/>
            <p:nvPr/>
          </p:nvSpPr>
          <p:spPr bwMode="auto">
            <a:xfrm>
              <a:off x="1469956" y="4672066"/>
              <a:ext cx="1225170" cy="357296"/>
            </a:xfrm>
            <a:prstGeom prst="roundRect">
              <a:avLst>
                <a:gd name="adj" fmla="val 5027"/>
              </a:avLst>
            </a:prstGeom>
            <a:solidFill>
              <a:srgbClr val="002060"/>
            </a:solidFill>
            <a:effectLst>
              <a:outerShdw blurRad="50800" dist="38100" dir="2700000" algn="tl" rotWithShape="0">
                <a:prstClr val="black">
                  <a:alpha val="40000"/>
                </a:prstClr>
              </a:outerShdw>
            </a:effectLst>
          </p:spPr>
          <p:txBody>
            <a:bodyPr anchor="ctr"/>
            <a:lstStyle/>
            <a:p>
              <a:pPr algn="ctr" eaLnBrk="0" hangingPunct="0">
                <a:buClr>
                  <a:srgbClr val="00A9D4"/>
                </a:buClr>
                <a:defRPr/>
              </a:pPr>
              <a:r>
                <a:rPr lang="en-US" altLang="zh-CN" sz="1600" kern="0" dirty="0" smtClean="0">
                  <a:solidFill>
                    <a:sysClr val="window" lastClr="FFFFFF">
                      <a:lumMod val="95000"/>
                    </a:sysClr>
                  </a:solidFill>
                  <a:latin typeface="微软雅黑" panose="020B0503020204020204" pitchFamily="34" charset="-122"/>
                  <a:ea typeface="微软雅黑" panose="020B0503020204020204" pitchFamily="34" charset="-122"/>
                  <a:sym typeface="华文细黑" pitchFamily="2" charset="-122"/>
                </a:rPr>
                <a:t>PBOSS</a:t>
              </a:r>
              <a:endParaRPr lang="en-US" altLang="zh-CN" sz="1600" kern="0" dirty="0">
                <a:solidFill>
                  <a:sysClr val="window" lastClr="FFFFFF">
                    <a:lumMod val="95000"/>
                  </a:sysClr>
                </a:solidFill>
                <a:latin typeface="微软雅黑" panose="020B0503020204020204" pitchFamily="34" charset="-122"/>
                <a:ea typeface="微软雅黑" panose="020B0503020204020204" pitchFamily="34" charset="-122"/>
                <a:sym typeface="华文细黑" pitchFamily="2" charset="-122"/>
              </a:endParaRPr>
            </a:p>
          </p:txBody>
        </p:sp>
        <p:grpSp>
          <p:nvGrpSpPr>
            <p:cNvPr id="42" name="组合 41"/>
            <p:cNvGrpSpPr/>
            <p:nvPr/>
          </p:nvGrpSpPr>
          <p:grpSpPr>
            <a:xfrm>
              <a:off x="3450369" y="3095203"/>
              <a:ext cx="1697972" cy="1258838"/>
              <a:chOff x="6496703" y="1969206"/>
              <a:chExt cx="1697972" cy="1258838"/>
            </a:xfrm>
          </p:grpSpPr>
          <p:sp>
            <p:nvSpPr>
              <p:cNvPr id="44" name="圆角矩形 277"/>
              <p:cNvSpPr/>
              <p:nvPr/>
            </p:nvSpPr>
            <p:spPr>
              <a:xfrm>
                <a:off x="6496703" y="1969206"/>
                <a:ext cx="1697972" cy="1258838"/>
              </a:xfrm>
              <a:prstGeom prst="roundRect">
                <a:avLst>
                  <a:gd name="adj" fmla="val 5027"/>
                </a:avLst>
              </a:prstGeom>
              <a:solidFill>
                <a:srgbClr val="4F81BD">
                  <a:lumMod val="60000"/>
                  <a:lumOff val="40000"/>
                </a:srgbClr>
              </a:solidFill>
              <a:effectLst>
                <a:outerShdw blurRad="50800" dist="38100" dir="2700000" algn="tl" rotWithShape="0">
                  <a:prstClr val="black">
                    <a:alpha val="40000"/>
                  </a:prstClr>
                </a:outerShdw>
              </a:effectLst>
            </p:spPr>
            <p:txBody>
              <a:bodyPr/>
              <a:lstStyle/>
              <a:p>
                <a:pPr marL="0" marR="0" lvl="0" indent="0" algn="ctr" defTabSz="914400" eaLnBrk="0" fontAlgn="auto" latinLnBrk="0" hangingPunct="0">
                  <a:lnSpc>
                    <a:spcPct val="100000"/>
                  </a:lnSpc>
                  <a:spcBef>
                    <a:spcPts val="0"/>
                  </a:spcBef>
                  <a:spcAft>
                    <a:spcPts val="0"/>
                  </a:spcAft>
                  <a:buClr>
                    <a:srgbClr val="00A9D4"/>
                  </a:buClr>
                  <a:buSzTx/>
                  <a:buFontTx/>
                  <a:buNone/>
                  <a:tabLst/>
                  <a:defRPr/>
                </a:pPr>
                <a:r>
                  <a:rPr kumimoji="0" lang="zh-CN" altLang="en-US" sz="1600" b="1"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分析处理</a:t>
                </a:r>
                <a:endParaRPr kumimoji="0" lang="en-US" altLang="zh-CN" sz="16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a:p>
                <a:pPr marL="0" marR="0" lvl="0" indent="0" algn="ctr" defTabSz="914400" eaLnBrk="0" fontAlgn="auto" latinLnBrk="0" hangingPunct="0">
                  <a:lnSpc>
                    <a:spcPct val="100000"/>
                  </a:lnSpc>
                  <a:spcBef>
                    <a:spcPts val="0"/>
                  </a:spcBef>
                  <a:spcAft>
                    <a:spcPts val="0"/>
                  </a:spcAft>
                  <a:buClr>
                    <a:srgbClr val="00A9D4"/>
                  </a:buClr>
                  <a:buSzTx/>
                  <a:buFontTx/>
                  <a:buNone/>
                  <a:tabLst/>
                  <a:defRPr/>
                </a:pPr>
                <a:endParaRPr kumimoji="0" lang="en-US" altLang="zh-CN" sz="11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45" name="对角圆角矩形 171"/>
              <p:cNvSpPr/>
              <p:nvPr/>
            </p:nvSpPr>
            <p:spPr>
              <a:xfrm>
                <a:off x="6588224" y="2336345"/>
                <a:ext cx="722542" cy="255389"/>
              </a:xfrm>
              <a:prstGeom prst="round2DiagRect">
                <a:avLst/>
              </a:prstGeom>
              <a:solidFill>
                <a:schemeClr val="accent2">
                  <a:lumMod val="60000"/>
                  <a:lumOff val="40000"/>
                </a:schemeClr>
              </a:solidFill>
            </p:spPr>
            <p:txBody>
              <a:bodyPr anchor="ctr">
                <a:spAutoFit/>
              </a:bodyPr>
              <a:lstStyle/>
              <a:p>
                <a:pPr lvl="0" algn="ctr" eaLnBrk="0" hangingPunct="0">
                  <a:buClr>
                    <a:srgbClr val="00A9D4"/>
                  </a:buClr>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rPr>
                  <a:t>话单入库</a:t>
                </a:r>
                <a:endParaRPr kumimoji="0" lang="zh-CN" altLang="en-US" sz="9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sym typeface="华文细黑" pitchFamily="2" charset="-122"/>
                </a:endParaRPr>
              </a:p>
            </p:txBody>
          </p:sp>
          <p:sp>
            <p:nvSpPr>
              <p:cNvPr id="46" name="对角圆角矩形 171"/>
              <p:cNvSpPr/>
              <p:nvPr/>
            </p:nvSpPr>
            <p:spPr>
              <a:xfrm>
                <a:off x="6588224" y="2648388"/>
                <a:ext cx="722542" cy="255389"/>
              </a:xfrm>
              <a:prstGeom prst="round2DiagRect">
                <a:avLst/>
              </a:prstGeom>
              <a:solidFill>
                <a:schemeClr val="accent2">
                  <a:lumMod val="60000"/>
                  <a:lumOff val="40000"/>
                </a:schemeClr>
              </a:solidFill>
            </p:spPr>
            <p:txBody>
              <a:bodyPr anchor="ctr">
                <a:spAutoFit/>
              </a:bodyPr>
              <a:lstStyle/>
              <a:p>
                <a:pPr algn="ctr" eaLnBrk="0" hangingPunct="0">
                  <a:buClr>
                    <a:srgbClr val="00A9D4"/>
                  </a:buClr>
                </a:pPr>
                <a:r>
                  <a:rPr lang="zh-CN" altLang="en-US" sz="900" kern="0" dirty="0" smtClean="0">
                    <a:solidFill>
                      <a:sysClr val="windowText" lastClr="000000"/>
                    </a:solidFill>
                    <a:latin typeface="微软雅黑" panose="020B0503020204020204" pitchFamily="34" charset="-122"/>
                    <a:ea typeface="微软雅黑" panose="020B0503020204020204" pitchFamily="34" charset="-122"/>
                    <a:sym typeface="华文细黑" pitchFamily="2" charset="-122"/>
                  </a:rPr>
                  <a:t>统计分类</a:t>
                </a:r>
                <a:endParaRPr lang="zh-CN" altLang="en-US" sz="900"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endParaRPr>
              </a:p>
            </p:txBody>
          </p:sp>
          <p:sp>
            <p:nvSpPr>
              <p:cNvPr id="47" name="对角圆角矩形 171"/>
              <p:cNvSpPr/>
              <p:nvPr/>
            </p:nvSpPr>
            <p:spPr>
              <a:xfrm>
                <a:off x="7397665" y="2341963"/>
                <a:ext cx="722542" cy="255389"/>
              </a:xfrm>
              <a:prstGeom prst="round2DiagRect">
                <a:avLst/>
              </a:prstGeom>
              <a:solidFill>
                <a:schemeClr val="accent2">
                  <a:lumMod val="60000"/>
                  <a:lumOff val="40000"/>
                </a:schemeClr>
              </a:solidFill>
            </p:spPr>
            <p:txBody>
              <a:bodyPr anchor="ctr">
                <a:spAutoFit/>
              </a:bodyPr>
              <a:lstStyle/>
              <a:p>
                <a:pPr algn="ctr" eaLnBrk="0" hangingPunct="0">
                  <a:buClr>
                    <a:srgbClr val="00A9D4"/>
                  </a:buClr>
                </a:pPr>
                <a:r>
                  <a:rPr lang="zh-CN" altLang="en-US" sz="900" kern="0" dirty="0" smtClean="0">
                    <a:solidFill>
                      <a:sysClr val="windowText" lastClr="000000"/>
                    </a:solidFill>
                    <a:latin typeface="微软雅黑" panose="020B0503020204020204" pitchFamily="34" charset="-122"/>
                    <a:ea typeface="微软雅黑" panose="020B0503020204020204" pitchFamily="34" charset="-122"/>
                    <a:sym typeface="华文细黑" pitchFamily="2" charset="-122"/>
                  </a:rPr>
                  <a:t>话单解析</a:t>
                </a:r>
                <a:endParaRPr lang="zh-CN" altLang="en-US" sz="900"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endParaRPr>
              </a:p>
            </p:txBody>
          </p:sp>
          <p:sp>
            <p:nvSpPr>
              <p:cNvPr id="48" name="对角圆角矩形 171"/>
              <p:cNvSpPr/>
              <p:nvPr/>
            </p:nvSpPr>
            <p:spPr>
              <a:xfrm>
                <a:off x="7412715" y="2655612"/>
                <a:ext cx="722542" cy="255389"/>
              </a:xfrm>
              <a:prstGeom prst="round2DiagRect">
                <a:avLst/>
              </a:prstGeom>
              <a:solidFill>
                <a:schemeClr val="accent2">
                  <a:lumMod val="60000"/>
                  <a:lumOff val="40000"/>
                </a:schemeClr>
              </a:solidFill>
            </p:spPr>
            <p:txBody>
              <a:bodyPr anchor="ctr">
                <a:spAutoFit/>
              </a:bodyPr>
              <a:lstStyle/>
              <a:p>
                <a:pPr algn="ctr" eaLnBrk="0" hangingPunct="0">
                  <a:buClr>
                    <a:srgbClr val="00A9D4"/>
                  </a:buClr>
                </a:pPr>
                <a:r>
                  <a:rPr lang="zh-CN" altLang="en-US" sz="900" kern="0" dirty="0" smtClean="0">
                    <a:solidFill>
                      <a:sysClr val="windowText" lastClr="000000"/>
                    </a:solidFill>
                    <a:latin typeface="微软雅黑" panose="020B0503020204020204" pitchFamily="34" charset="-122"/>
                    <a:ea typeface="微软雅黑" panose="020B0503020204020204" pitchFamily="34" charset="-122"/>
                    <a:sym typeface="华文细黑" pitchFamily="2" charset="-122"/>
                  </a:rPr>
                  <a:t>告警机制</a:t>
                </a:r>
                <a:endParaRPr lang="zh-CN" altLang="en-US" sz="900"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endParaRPr>
              </a:p>
            </p:txBody>
          </p:sp>
          <p:sp>
            <p:nvSpPr>
              <p:cNvPr id="49" name="对角圆角矩形 171"/>
              <p:cNvSpPr/>
              <p:nvPr/>
            </p:nvSpPr>
            <p:spPr>
              <a:xfrm>
                <a:off x="6593040" y="2957587"/>
                <a:ext cx="722542" cy="255389"/>
              </a:xfrm>
              <a:prstGeom prst="round2DiagRect">
                <a:avLst/>
              </a:prstGeom>
              <a:solidFill>
                <a:schemeClr val="accent5">
                  <a:lumMod val="60000"/>
                  <a:lumOff val="40000"/>
                </a:schemeClr>
              </a:solidFill>
            </p:spPr>
            <p:txBody>
              <a:bodyPr anchor="ctr">
                <a:spAutoFit/>
              </a:bodyPr>
              <a:lstStyle/>
              <a:p>
                <a:pPr algn="ctr" eaLnBrk="0" hangingPunct="0">
                  <a:buClr>
                    <a:srgbClr val="00A9D4"/>
                  </a:buClr>
                </a:pPr>
                <a:r>
                  <a:rPr lang="zh-CN" altLang="en-US" sz="900" kern="0" dirty="0" smtClean="0">
                    <a:solidFill>
                      <a:sysClr val="windowText" lastClr="000000"/>
                    </a:solidFill>
                    <a:latin typeface="微软雅黑" panose="020B0503020204020204" pitchFamily="34" charset="-122"/>
                    <a:ea typeface="微软雅黑" panose="020B0503020204020204" pitchFamily="34" charset="-122"/>
                    <a:sym typeface="华文细黑" pitchFamily="2" charset="-122"/>
                  </a:rPr>
                  <a:t>场景解析</a:t>
                </a:r>
                <a:endParaRPr lang="zh-CN" altLang="en-US" sz="900"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endParaRPr>
              </a:p>
            </p:txBody>
          </p:sp>
          <p:sp>
            <p:nvSpPr>
              <p:cNvPr id="50" name="对角圆角矩形 171"/>
              <p:cNvSpPr/>
              <p:nvPr/>
            </p:nvSpPr>
            <p:spPr>
              <a:xfrm>
                <a:off x="7412688" y="2949544"/>
                <a:ext cx="722542" cy="255389"/>
              </a:xfrm>
              <a:prstGeom prst="round2DiagRect">
                <a:avLst/>
              </a:prstGeom>
              <a:solidFill>
                <a:schemeClr val="accent5">
                  <a:lumMod val="60000"/>
                  <a:lumOff val="40000"/>
                </a:schemeClr>
              </a:solidFill>
            </p:spPr>
            <p:txBody>
              <a:bodyPr anchor="ctr">
                <a:spAutoFit/>
              </a:bodyPr>
              <a:lstStyle/>
              <a:p>
                <a:pPr algn="ctr" eaLnBrk="0" hangingPunct="0">
                  <a:buClr>
                    <a:srgbClr val="00A9D4"/>
                  </a:buClr>
                </a:pPr>
                <a:r>
                  <a:rPr lang="zh-CN" altLang="en-US" sz="900" kern="0" dirty="0" smtClean="0">
                    <a:solidFill>
                      <a:sysClr val="windowText" lastClr="000000"/>
                    </a:solidFill>
                    <a:latin typeface="微软雅黑" panose="020B0503020204020204" pitchFamily="34" charset="-122"/>
                    <a:ea typeface="微软雅黑" panose="020B0503020204020204" pitchFamily="34" charset="-122"/>
                    <a:sym typeface="华文细黑" pitchFamily="2" charset="-122"/>
                  </a:rPr>
                  <a:t>容灾机制</a:t>
                </a:r>
                <a:endParaRPr lang="zh-CN" altLang="en-US" sz="900" kern="0" dirty="0">
                  <a:solidFill>
                    <a:sysClr val="windowText" lastClr="000000"/>
                  </a:solidFill>
                  <a:latin typeface="微软雅黑" panose="020B0503020204020204" pitchFamily="34" charset="-122"/>
                  <a:ea typeface="微软雅黑" panose="020B0503020204020204" pitchFamily="34" charset="-122"/>
                  <a:sym typeface="华文细黑" pitchFamily="2" charset="-122"/>
                </a:endParaRPr>
              </a:p>
            </p:txBody>
          </p:sp>
        </p:grpSp>
        <p:sp>
          <p:nvSpPr>
            <p:cNvPr id="43" name="上下箭头 183"/>
            <p:cNvSpPr/>
            <p:nvPr/>
          </p:nvSpPr>
          <p:spPr>
            <a:xfrm>
              <a:off x="5451308" y="1368139"/>
              <a:ext cx="207191" cy="295255"/>
            </a:xfrm>
            <a:prstGeom prst="upDownArrow">
              <a:avLst>
                <a:gd name="adj1" fmla="val 50000"/>
                <a:gd name="adj2" fmla="val 50000"/>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102" name="TextBox 18"/>
          <p:cNvSpPr txBox="1"/>
          <p:nvPr/>
        </p:nvSpPr>
        <p:spPr>
          <a:xfrm>
            <a:off x="179512" y="5096505"/>
            <a:ext cx="2112654" cy="1692771"/>
          </a:xfrm>
          <a:prstGeom prst="rect">
            <a:avLst/>
          </a:prstGeom>
          <a:noFill/>
          <a:ln>
            <a:solidFill>
              <a:schemeClr val="tx1"/>
            </a:solidFill>
            <a:prstDash val="dash"/>
          </a:ln>
        </p:spPr>
        <p:txBody>
          <a:bodyPr wrap="square" rtlCol="0">
            <a:spAutoFit/>
          </a:bodyPr>
          <a:lstStyle/>
          <a:p>
            <a:pPr defTabSz="914377">
              <a:lnSpc>
                <a:spcPct val="130000"/>
              </a:lnSpc>
            </a:pPr>
            <a:r>
              <a:rPr lang="zh-CN" altLang="en-US" sz="1000" b="1" dirty="0" smtClean="0">
                <a:latin typeface="微软雅黑"/>
                <a:ea typeface="微软雅黑"/>
                <a:cs typeface="Levenim MT" pitchFamily="2" charset="-79"/>
              </a:rPr>
              <a:t>内部模块：</a:t>
            </a:r>
            <a:endParaRPr lang="en-US" altLang="zh-CN" sz="1000" b="1" dirty="0" smtClean="0">
              <a:latin typeface="微软雅黑"/>
              <a:ea typeface="微软雅黑"/>
              <a:cs typeface="Levenim MT" pitchFamily="2" charset="-79"/>
            </a:endParaRPr>
          </a:p>
          <a:p>
            <a:pPr defTabSz="914377">
              <a:lnSpc>
                <a:spcPct val="130000"/>
              </a:lnSpc>
            </a:pPr>
            <a:r>
              <a:rPr lang="zh-CN" altLang="en-US" sz="1000" b="1" dirty="0" smtClean="0">
                <a:latin typeface="微软雅黑"/>
                <a:ea typeface="微软雅黑"/>
                <a:cs typeface="Levenim MT" pitchFamily="2" charset="-79"/>
              </a:rPr>
              <a:t>①分析处理</a:t>
            </a:r>
            <a:r>
              <a:rPr lang="zh-CN" altLang="en-US" sz="1000" b="1" dirty="0" smtClean="0">
                <a:latin typeface="微软雅黑" panose="020B0503020204020204" pitchFamily="34" charset="-122"/>
                <a:ea typeface="微软雅黑" panose="020B0503020204020204" pitchFamily="34" charset="-122"/>
                <a:cs typeface="Levenim MT" pitchFamily="2" charset="-79"/>
              </a:rPr>
              <a:t>：</a:t>
            </a:r>
            <a:r>
              <a:rPr lang="zh-CN" altLang="en-US" sz="1000" dirty="0" smtClean="0">
                <a:latin typeface="微软雅黑" pitchFamily="34" charset="-122"/>
                <a:ea typeface="微软雅黑" pitchFamily="34" charset="-122"/>
                <a:cs typeface="Levenim MT" pitchFamily="2" charset="-79"/>
              </a:rPr>
              <a:t>话单解析、话单入库、统计分类、告警机制、场景解析、容灾机制。</a:t>
            </a:r>
            <a:endParaRPr lang="en-US" altLang="zh-CN" sz="1000" dirty="0">
              <a:latin typeface="微软雅黑" pitchFamily="34" charset="-122"/>
              <a:ea typeface="微软雅黑" pitchFamily="34" charset="-122"/>
              <a:cs typeface="Levenim MT" pitchFamily="2" charset="-79"/>
            </a:endParaRPr>
          </a:p>
          <a:p>
            <a:pPr defTabSz="914377">
              <a:lnSpc>
                <a:spcPct val="130000"/>
              </a:lnSpc>
            </a:pPr>
            <a:r>
              <a:rPr lang="zh-CN" altLang="en-US" sz="1000" b="1" dirty="0" smtClean="0">
                <a:latin typeface="微软雅黑"/>
                <a:ea typeface="微软雅黑"/>
                <a:cs typeface="Levenim MT" pitchFamily="2" charset="-79"/>
              </a:rPr>
              <a:t>外部界面：</a:t>
            </a:r>
            <a:endParaRPr lang="en-US" altLang="zh-CN" sz="1000" b="1" dirty="0">
              <a:latin typeface="微软雅黑"/>
              <a:ea typeface="微软雅黑"/>
              <a:cs typeface="Levenim MT" pitchFamily="2" charset="-79"/>
            </a:endParaRPr>
          </a:p>
          <a:p>
            <a:pPr defTabSz="914377">
              <a:lnSpc>
                <a:spcPct val="130000"/>
              </a:lnSpc>
            </a:pPr>
            <a:r>
              <a:rPr lang="zh-CN" altLang="en-US" sz="1000" b="1" dirty="0" smtClean="0">
                <a:latin typeface="微软雅黑"/>
                <a:ea typeface="微软雅黑"/>
                <a:cs typeface="Levenim MT" pitchFamily="2" charset="-79"/>
              </a:rPr>
              <a:t>①管理平台</a:t>
            </a:r>
            <a:r>
              <a:rPr lang="zh-CN" altLang="en-US" sz="1000" b="1" dirty="0" smtClean="0">
                <a:latin typeface="微软雅黑" panose="020B0503020204020204" pitchFamily="34" charset="-122"/>
                <a:ea typeface="微软雅黑" panose="020B0503020204020204" pitchFamily="34" charset="-122"/>
                <a:cs typeface="Levenim MT" pitchFamily="2" charset="-79"/>
              </a:rPr>
              <a:t>：</a:t>
            </a:r>
            <a:r>
              <a:rPr lang="zh-CN" altLang="en-US" sz="1000" dirty="0">
                <a:latin typeface="微软雅黑" pitchFamily="34" charset="-122"/>
                <a:ea typeface="微软雅黑" pitchFamily="34" charset="-122"/>
                <a:cs typeface="Levenim MT" pitchFamily="2" charset="-79"/>
              </a:rPr>
              <a:t>查找功能、提醒功能、设备管理、计费报表、分层分级、安全认证等功能。</a:t>
            </a:r>
          </a:p>
        </p:txBody>
      </p:sp>
      <p:sp>
        <p:nvSpPr>
          <p:cNvPr id="103" name="TextBox 18"/>
          <p:cNvSpPr txBox="1"/>
          <p:nvPr/>
        </p:nvSpPr>
        <p:spPr>
          <a:xfrm>
            <a:off x="2331012" y="5096504"/>
            <a:ext cx="6457883" cy="1692771"/>
          </a:xfrm>
          <a:prstGeom prst="rect">
            <a:avLst/>
          </a:prstGeom>
          <a:noFill/>
          <a:ln>
            <a:solidFill>
              <a:schemeClr val="tx1"/>
            </a:solidFill>
            <a:prstDash val="dash"/>
          </a:ln>
        </p:spPr>
        <p:txBody>
          <a:bodyPr wrap="square" rtlCol="0">
            <a:spAutoFit/>
          </a:bodyPr>
          <a:lstStyle/>
          <a:p>
            <a:pPr defTabSz="914377">
              <a:lnSpc>
                <a:spcPct val="130000"/>
              </a:lnSpc>
            </a:pPr>
            <a:r>
              <a:rPr lang="zh-CN" altLang="en-US" sz="1000" b="1" dirty="0" smtClean="0">
                <a:latin typeface="微软雅黑"/>
                <a:ea typeface="微软雅黑"/>
                <a:cs typeface="Levenim MT" pitchFamily="2" charset="-79"/>
              </a:rPr>
              <a:t>外部接口</a:t>
            </a:r>
            <a:r>
              <a:rPr lang="en-US" altLang="zh-CN" sz="1000" b="1" dirty="0" smtClean="0">
                <a:latin typeface="微软雅黑"/>
                <a:ea typeface="微软雅黑"/>
                <a:cs typeface="Levenim MT" pitchFamily="2" charset="-79"/>
              </a:rPr>
              <a:t>API</a:t>
            </a:r>
            <a:r>
              <a:rPr lang="zh-CN" altLang="en-US" sz="1000" b="1" dirty="0" smtClean="0">
                <a:latin typeface="微软雅黑"/>
                <a:ea typeface="微软雅黑"/>
                <a:cs typeface="Levenim MT" pitchFamily="2" charset="-79"/>
              </a:rPr>
              <a:t>：</a:t>
            </a:r>
            <a:endParaRPr lang="en-US" altLang="zh-CN" sz="1000" b="1" dirty="0" smtClean="0">
              <a:latin typeface="微软雅黑"/>
              <a:ea typeface="微软雅黑"/>
              <a:cs typeface="Levenim MT" pitchFamily="2" charset="-79"/>
            </a:endParaRPr>
          </a:p>
          <a:p>
            <a:pPr defTabSz="914377">
              <a:lnSpc>
                <a:spcPct val="130000"/>
              </a:lnSpc>
            </a:pPr>
            <a:r>
              <a:rPr lang="zh-CN" altLang="en-US" sz="1000" b="1" dirty="0">
                <a:latin typeface="微软雅黑"/>
                <a:ea typeface="微软雅黑"/>
                <a:cs typeface="Levenim MT" pitchFamily="2" charset="-79"/>
              </a:rPr>
              <a:t>①账务类：</a:t>
            </a:r>
            <a:r>
              <a:rPr lang="zh-CN" altLang="en-US" sz="1000" dirty="0">
                <a:latin typeface="微软雅黑"/>
                <a:ea typeface="微软雅黑"/>
                <a:cs typeface="Levenim MT" pitchFamily="2" charset="-79"/>
              </a:rPr>
              <a:t>用户数、余额、卡欠费、流量池使用、当月流量、批量、日使用、套餐流量、短信、语音、服务开通、应用使用、流量池订购等查询及通知；</a:t>
            </a:r>
          </a:p>
          <a:p>
            <a:pPr defTabSz="914377">
              <a:lnSpc>
                <a:spcPct val="130000"/>
              </a:lnSpc>
            </a:pPr>
            <a:r>
              <a:rPr lang="zh-CN" altLang="en-US" sz="1000" b="1" dirty="0">
                <a:latin typeface="微软雅黑"/>
                <a:ea typeface="微软雅黑"/>
                <a:cs typeface="Levenim MT" pitchFamily="2" charset="-79"/>
              </a:rPr>
              <a:t>②通信类：</a:t>
            </a:r>
            <a:r>
              <a:rPr lang="zh-CN" altLang="en-US" sz="1000" dirty="0">
                <a:latin typeface="微软雅黑"/>
                <a:ea typeface="微软雅黑"/>
                <a:cs typeface="Levenim MT" pitchFamily="2" charset="-79"/>
              </a:rPr>
              <a:t>在线信息、卡</a:t>
            </a:r>
            <a:r>
              <a:rPr lang="zh-CN" altLang="en-US" sz="1000" dirty="0" smtClean="0">
                <a:latin typeface="微软雅黑"/>
                <a:ea typeface="微软雅黑"/>
                <a:cs typeface="Levenim MT" pitchFamily="2" charset="-79"/>
              </a:rPr>
              <a:t>状态、开关机、</a:t>
            </a:r>
            <a:r>
              <a:rPr lang="zh-CN" altLang="en-US" sz="1000" dirty="0">
                <a:latin typeface="微软雅黑"/>
                <a:ea typeface="微软雅黑"/>
                <a:cs typeface="Levenim MT" pitchFamily="2" charset="-79"/>
              </a:rPr>
              <a:t>异常</a:t>
            </a:r>
            <a:r>
              <a:rPr lang="zh-CN" altLang="en-US" sz="1000" dirty="0" smtClean="0">
                <a:latin typeface="微软雅黑"/>
                <a:ea typeface="微软雅黑"/>
                <a:cs typeface="Levenim MT" pitchFamily="2" charset="-79"/>
              </a:rPr>
              <a:t>状态、短</a:t>
            </a:r>
            <a:r>
              <a:rPr lang="zh-CN" altLang="en-US" sz="1000" dirty="0">
                <a:latin typeface="微软雅黑"/>
                <a:ea typeface="微软雅黑"/>
                <a:cs typeface="Levenim MT" pitchFamily="2" charset="-79"/>
              </a:rPr>
              <a:t>信</a:t>
            </a:r>
            <a:r>
              <a:rPr lang="zh-CN" altLang="en-US" sz="1000" dirty="0" smtClean="0">
                <a:latin typeface="微软雅黑"/>
                <a:ea typeface="微软雅黑"/>
                <a:cs typeface="Levenim MT" pitchFamily="2" charset="-79"/>
              </a:rPr>
              <a:t>失败、</a:t>
            </a:r>
            <a:r>
              <a:rPr lang="en-US" altLang="zh-CN" sz="1000" dirty="0" smtClean="0">
                <a:latin typeface="微软雅黑"/>
                <a:ea typeface="微软雅黑"/>
                <a:cs typeface="Levenim MT" pitchFamily="2" charset="-79"/>
              </a:rPr>
              <a:t>GPRS</a:t>
            </a:r>
            <a:r>
              <a:rPr lang="zh-CN" altLang="en-US" sz="1000" dirty="0">
                <a:latin typeface="微软雅黑"/>
                <a:ea typeface="微软雅黑"/>
                <a:cs typeface="Levenim MT" pitchFamily="2" charset="-79"/>
              </a:rPr>
              <a:t>信息</a:t>
            </a:r>
            <a:r>
              <a:rPr lang="zh-CN" altLang="en-US" sz="1000" dirty="0" smtClean="0">
                <a:latin typeface="微软雅黑"/>
                <a:ea typeface="微软雅黑"/>
                <a:cs typeface="Levenim MT" pitchFamily="2" charset="-79"/>
              </a:rPr>
              <a:t>、</a:t>
            </a:r>
            <a:r>
              <a:rPr lang="en-US" altLang="zh-CN" sz="1000" dirty="0" smtClean="0">
                <a:latin typeface="微软雅黑"/>
                <a:ea typeface="微软雅黑"/>
                <a:cs typeface="Levenim MT" pitchFamily="2" charset="-79"/>
              </a:rPr>
              <a:t>APN</a:t>
            </a:r>
            <a:r>
              <a:rPr lang="zh-CN" altLang="en-US" sz="1000" dirty="0">
                <a:latin typeface="微软雅黑"/>
                <a:ea typeface="微软雅黑"/>
                <a:cs typeface="Levenim MT" pitchFamily="2" charset="-79"/>
              </a:rPr>
              <a:t>信息等查询及通知；</a:t>
            </a:r>
          </a:p>
          <a:p>
            <a:pPr defTabSz="914377">
              <a:lnSpc>
                <a:spcPct val="130000"/>
              </a:lnSpc>
            </a:pPr>
            <a:r>
              <a:rPr lang="zh-CN" altLang="en-US" sz="1000" b="1" dirty="0">
                <a:latin typeface="微软雅黑"/>
                <a:ea typeface="微软雅黑"/>
                <a:cs typeface="Levenim MT" pitchFamily="2" charset="-79"/>
              </a:rPr>
              <a:t>③业务类</a:t>
            </a:r>
            <a:r>
              <a:rPr lang="zh-CN" altLang="en-US" sz="1000" b="1" dirty="0" smtClean="0">
                <a:latin typeface="微软雅黑"/>
                <a:ea typeface="微软雅黑"/>
                <a:cs typeface="Levenim MT" pitchFamily="2" charset="-79"/>
              </a:rPr>
              <a:t>：</a:t>
            </a:r>
            <a:r>
              <a:rPr lang="zh-CN" altLang="en-US" sz="1000" dirty="0" smtClean="0">
                <a:latin typeface="微软雅黑"/>
                <a:ea typeface="微软雅黑"/>
                <a:cs typeface="Levenim MT" pitchFamily="2" charset="-79"/>
              </a:rPr>
              <a:t>状态</a:t>
            </a:r>
            <a:r>
              <a:rPr lang="zh-CN" altLang="en-US" sz="1000" dirty="0">
                <a:latin typeface="微软雅黑"/>
                <a:ea typeface="微软雅黑"/>
                <a:cs typeface="Levenim MT" pitchFamily="2" charset="-79"/>
              </a:rPr>
              <a:t>转换、换卡接口、卡状态、实名</a:t>
            </a:r>
            <a:r>
              <a:rPr lang="zh-CN" altLang="en-US" sz="1000" dirty="0" smtClean="0">
                <a:latin typeface="微软雅黑"/>
                <a:ea typeface="微软雅黑"/>
                <a:cs typeface="Levenim MT" pitchFamily="2" charset="-79"/>
              </a:rPr>
              <a:t>认证、</a:t>
            </a:r>
            <a:r>
              <a:rPr lang="zh-CN" altLang="en-US" sz="1000" dirty="0">
                <a:latin typeface="微软雅黑"/>
                <a:ea typeface="微软雅黑"/>
                <a:cs typeface="Levenim MT" pitchFamily="2" charset="-79"/>
              </a:rPr>
              <a:t>卡套餐</a:t>
            </a:r>
            <a:r>
              <a:rPr lang="zh-CN" altLang="en-US" sz="1000" dirty="0" smtClean="0">
                <a:latin typeface="微软雅黑"/>
                <a:ea typeface="微软雅黑"/>
                <a:cs typeface="Levenim MT" pitchFamily="2" charset="-79"/>
              </a:rPr>
              <a:t>办理、功能开、</a:t>
            </a:r>
            <a:r>
              <a:rPr lang="en-US" altLang="zh-CN" sz="1000" dirty="0" smtClean="0">
                <a:latin typeface="微软雅黑"/>
                <a:ea typeface="微软雅黑"/>
                <a:cs typeface="Levenim MT" pitchFamily="2" charset="-79"/>
              </a:rPr>
              <a:t>APN</a:t>
            </a:r>
            <a:r>
              <a:rPr lang="zh-CN" altLang="en-US" sz="1000" dirty="0" smtClean="0">
                <a:latin typeface="微软雅黑"/>
                <a:ea typeface="微软雅黑"/>
                <a:cs typeface="Levenim MT" pitchFamily="2" charset="-79"/>
              </a:rPr>
              <a:t>关停、阈值</a:t>
            </a:r>
            <a:r>
              <a:rPr lang="zh-CN" altLang="en-US" sz="1000" dirty="0">
                <a:latin typeface="微软雅黑"/>
                <a:ea typeface="微软雅黑"/>
                <a:cs typeface="Levenim MT" pitchFamily="2" charset="-79"/>
              </a:rPr>
              <a:t>设置</a:t>
            </a:r>
            <a:r>
              <a:rPr lang="zh-CN" altLang="en-US" sz="1000" dirty="0" smtClean="0">
                <a:latin typeface="微软雅黑"/>
                <a:ea typeface="微软雅黑"/>
                <a:cs typeface="Levenim MT" pitchFamily="2" charset="-79"/>
              </a:rPr>
              <a:t>、阈值</a:t>
            </a:r>
            <a:r>
              <a:rPr lang="zh-CN" altLang="en-US" sz="1000" dirty="0">
                <a:latin typeface="微软雅黑"/>
                <a:ea typeface="微软雅黑"/>
                <a:cs typeface="Levenim MT" pitchFamily="2" charset="-79"/>
              </a:rPr>
              <a:t>预警通知</a:t>
            </a:r>
            <a:r>
              <a:rPr lang="zh-CN" altLang="en-US" sz="1000" dirty="0" smtClean="0">
                <a:latin typeface="微软雅黑"/>
                <a:ea typeface="微软雅黑"/>
                <a:cs typeface="Levenim MT" pitchFamily="2" charset="-79"/>
              </a:rPr>
              <a:t>、批量</a:t>
            </a:r>
            <a:r>
              <a:rPr lang="zh-CN" altLang="en-US" sz="1000" dirty="0">
                <a:latin typeface="微软雅黑"/>
                <a:ea typeface="微软雅黑"/>
                <a:cs typeface="Levenim MT" pitchFamily="2" charset="-79"/>
              </a:rPr>
              <a:t>充值</a:t>
            </a:r>
            <a:r>
              <a:rPr lang="zh-CN" altLang="en-US" sz="1000" dirty="0" smtClean="0">
                <a:latin typeface="微软雅黑"/>
                <a:ea typeface="微软雅黑"/>
                <a:cs typeface="Levenim MT" pitchFamily="2" charset="-79"/>
              </a:rPr>
              <a:t>接口等</a:t>
            </a:r>
            <a:r>
              <a:rPr lang="zh-CN" altLang="en-US" sz="1000" dirty="0">
                <a:latin typeface="微软雅黑"/>
                <a:ea typeface="微软雅黑"/>
                <a:cs typeface="Levenim MT" pitchFamily="2" charset="-79"/>
              </a:rPr>
              <a:t>查询及通知；</a:t>
            </a:r>
          </a:p>
          <a:p>
            <a:pPr defTabSz="914377">
              <a:lnSpc>
                <a:spcPct val="130000"/>
              </a:lnSpc>
            </a:pPr>
            <a:r>
              <a:rPr lang="zh-CN" altLang="en-US" sz="1000" b="1" dirty="0">
                <a:latin typeface="微软雅黑"/>
                <a:ea typeface="微软雅黑"/>
                <a:cs typeface="Levenim MT" pitchFamily="2" charset="-79"/>
              </a:rPr>
              <a:t>④控制类：</a:t>
            </a:r>
            <a:r>
              <a:rPr lang="zh-CN" altLang="en-US" sz="1000" dirty="0">
                <a:latin typeface="微软雅黑"/>
                <a:ea typeface="微软雅黑"/>
                <a:cs typeface="Levenim MT" pitchFamily="2" charset="-79"/>
              </a:rPr>
              <a:t>短信状态重置、语音黑白名单管理；</a:t>
            </a:r>
          </a:p>
          <a:p>
            <a:pPr defTabSz="914377">
              <a:lnSpc>
                <a:spcPct val="130000"/>
              </a:lnSpc>
            </a:pPr>
            <a:r>
              <a:rPr lang="zh-CN" altLang="en-US" sz="1000" b="1" dirty="0">
                <a:latin typeface="微软雅黑"/>
                <a:ea typeface="微软雅黑"/>
                <a:cs typeface="Levenim MT" pitchFamily="2" charset="-79"/>
              </a:rPr>
              <a:t>⑤文件接口：</a:t>
            </a:r>
            <a:r>
              <a:rPr lang="zh-CN" altLang="en-US" sz="1000" dirty="0">
                <a:latin typeface="微软雅黑"/>
                <a:ea typeface="微软雅黑"/>
                <a:cs typeface="Levenim MT" pitchFamily="2" charset="-79"/>
              </a:rPr>
              <a:t>卡信息同步、语音详单文件同步、流量详单文件同步、短信详单文件同步</a:t>
            </a:r>
            <a:r>
              <a:rPr lang="zh-CN" altLang="en-US" sz="1000" b="1" dirty="0">
                <a:latin typeface="微软雅黑"/>
                <a:ea typeface="微软雅黑"/>
                <a:cs typeface="Levenim MT" pitchFamily="2" charset="-79"/>
              </a:rPr>
              <a:t>；</a:t>
            </a:r>
            <a:endParaRPr lang="en-US" altLang="zh-CN" sz="1000" dirty="0" smtClean="0">
              <a:latin typeface="微软雅黑" panose="020B0503020204020204" pitchFamily="34" charset="-122"/>
              <a:ea typeface="微软雅黑" panose="020B0503020204020204" pitchFamily="34" charset="-122"/>
              <a:cs typeface="Levenim MT" pitchFamily="2" charset="-79"/>
            </a:endParaRPr>
          </a:p>
        </p:txBody>
      </p:sp>
    </p:spTree>
    <p:extLst>
      <p:ext uri="{BB962C8B-B14F-4D97-AF65-F5344CB8AC3E}">
        <p14:creationId xmlns:p14="http://schemas.microsoft.com/office/powerpoint/2010/main" val="2805717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a:spLocks noChangeArrowheads="1"/>
          </p:cNvSpPr>
          <p:nvPr/>
        </p:nvSpPr>
        <p:spPr bwMode="auto">
          <a:xfrm>
            <a:off x="0" y="116632"/>
            <a:ext cx="7380312" cy="523220"/>
          </a:xfrm>
          <a:prstGeom prst="rect">
            <a:avLst/>
          </a:prstGeom>
          <a:noFill/>
          <a:ln w="9525">
            <a:noFill/>
            <a:miter lim="800000"/>
            <a:headEnd/>
            <a:tailEnd/>
          </a:ln>
        </p:spPr>
        <p:txBody>
          <a:bodyPr wrap="square">
            <a:spAutoFit/>
          </a:bodyPr>
          <a:lstStyle/>
          <a:p>
            <a:pPr marL="358775"/>
            <a:r>
              <a:rPr lang="zh-CN" altLang="en-US" sz="2800" b="1" dirty="0" smtClean="0">
                <a:solidFill>
                  <a:schemeClr val="bg1"/>
                </a:solidFill>
                <a:latin typeface="微软雅黑"/>
                <a:ea typeface="微软雅黑"/>
                <a:cs typeface="微软雅黑"/>
              </a:rPr>
              <a:t>四、车联网平台建设内容</a:t>
            </a:r>
            <a:r>
              <a:rPr lang="en-US" altLang="zh-CN" sz="2800" b="1" dirty="0" smtClean="0">
                <a:solidFill>
                  <a:schemeClr val="bg1"/>
                </a:solidFill>
                <a:latin typeface="微软雅黑"/>
                <a:ea typeface="微软雅黑"/>
                <a:cs typeface="微软雅黑"/>
              </a:rPr>
              <a:t>——Jasper</a:t>
            </a:r>
            <a:r>
              <a:rPr lang="zh-CN" altLang="en-US" sz="2800" b="1" dirty="0" smtClean="0">
                <a:solidFill>
                  <a:schemeClr val="bg1"/>
                </a:solidFill>
                <a:latin typeface="微软雅黑"/>
                <a:ea typeface="微软雅黑"/>
                <a:cs typeface="微软雅黑"/>
              </a:rPr>
              <a:t>对比</a:t>
            </a:r>
            <a:endParaRPr lang="en-US" altLang="zh-CN" sz="2800" b="1" dirty="0" smtClean="0">
              <a:solidFill>
                <a:schemeClr val="bg1"/>
              </a:solidFill>
              <a:latin typeface="微软雅黑"/>
              <a:ea typeface="微软雅黑"/>
              <a:cs typeface="微软雅黑"/>
            </a:endParaRPr>
          </a:p>
        </p:txBody>
      </p:sp>
      <p:graphicFrame>
        <p:nvGraphicFramePr>
          <p:cNvPr id="5" name="表格 4"/>
          <p:cNvGraphicFramePr>
            <a:graphicFrameLocks noGrp="1"/>
          </p:cNvGraphicFramePr>
          <p:nvPr>
            <p:extLst>
              <p:ext uri="{D42A27DB-BD31-4B8C-83A1-F6EECF244321}">
                <p14:modId xmlns:p14="http://schemas.microsoft.com/office/powerpoint/2010/main" val="2293811195"/>
              </p:ext>
            </p:extLst>
          </p:nvPr>
        </p:nvGraphicFramePr>
        <p:xfrm>
          <a:off x="395536" y="926779"/>
          <a:ext cx="8352928" cy="1350093"/>
        </p:xfrm>
        <a:graphic>
          <a:graphicData uri="http://schemas.openxmlformats.org/drawingml/2006/table">
            <a:tbl>
              <a:tblPr>
                <a:tableStyleId>{5C22544A-7EE6-4342-B048-85BDC9FD1C3A}</a:tableStyleId>
              </a:tblPr>
              <a:tblGrid>
                <a:gridCol w="1656184"/>
                <a:gridCol w="1368152"/>
                <a:gridCol w="1656184"/>
                <a:gridCol w="1474269"/>
                <a:gridCol w="2198139"/>
              </a:tblGrid>
              <a:tr h="465344">
                <a:tc>
                  <a:txBody>
                    <a:bodyPr/>
                    <a:lstStyle/>
                    <a:p>
                      <a:pPr marL="0" algn="ctr" defTabSz="914400" rtl="0" eaLnBrk="1" fontAlgn="ctr" latinLnBrk="0" hangingPunct="1"/>
                      <a:r>
                        <a:rPr lang="zh-CN" altLang="en-US" sz="1600" b="1" kern="1200" dirty="0">
                          <a:solidFill>
                            <a:schemeClr val="lt1"/>
                          </a:solidFill>
                          <a:latin typeface="微软雅黑" pitchFamily="34" charset="-122"/>
                          <a:ea typeface="微软雅黑" pitchFamily="34" charset="-122"/>
                          <a:cs typeface="+mn-cs"/>
                        </a:rPr>
                        <a:t>　</a:t>
                      </a:r>
                    </a:p>
                  </a:txBody>
                  <a:tcPr marL="9525" marR="9525" marT="9525" marB="0" anchor="ctr">
                    <a:solidFill>
                      <a:schemeClr val="accent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600" b="1" kern="1200" dirty="0" smtClean="0">
                          <a:solidFill>
                            <a:schemeClr val="lt1"/>
                          </a:solidFill>
                          <a:latin typeface="微软雅黑" pitchFamily="34" charset="-122"/>
                          <a:ea typeface="微软雅黑" pitchFamily="34" charset="-122"/>
                          <a:cs typeface="+mn-cs"/>
                        </a:rPr>
                        <a:t>Jasper</a:t>
                      </a:r>
                      <a:endParaRPr lang="zh-CN" altLang="en-US" sz="1600" b="1" kern="1200" dirty="0" smtClean="0">
                        <a:solidFill>
                          <a:schemeClr val="lt1"/>
                        </a:solidFill>
                        <a:latin typeface="微软雅黑" pitchFamily="34" charset="-122"/>
                        <a:ea typeface="微软雅黑" pitchFamily="34" charset="-122"/>
                        <a:cs typeface="+mn-cs"/>
                      </a:endParaRPr>
                    </a:p>
                  </a:txBody>
                  <a:tcPr marL="9525" marR="9525" marT="9525" marB="0" anchor="ctr">
                    <a:solidFill>
                      <a:schemeClr val="accent1"/>
                    </a:solidFill>
                  </a:tcPr>
                </a:tc>
                <a:tc>
                  <a:txBody>
                    <a:bodyPr/>
                    <a:lstStyle/>
                    <a:p>
                      <a:pPr marL="0" algn="ctr" defTabSz="914400" rtl="0" eaLnBrk="1" fontAlgn="ctr" latinLnBrk="0" hangingPunct="1"/>
                      <a:r>
                        <a:rPr lang="zh-CN" altLang="en-US" sz="1600" b="1" kern="1200" dirty="0" smtClean="0">
                          <a:solidFill>
                            <a:schemeClr val="lt1"/>
                          </a:solidFill>
                          <a:latin typeface="微软雅黑" pitchFamily="34" charset="-122"/>
                          <a:ea typeface="微软雅黑" pitchFamily="34" charset="-122"/>
                          <a:cs typeface="+mn-cs"/>
                        </a:rPr>
                        <a:t>车联网一期</a:t>
                      </a:r>
                      <a:endParaRPr lang="zh-CN" altLang="en-US" sz="1600" b="1" kern="1200" dirty="0">
                        <a:solidFill>
                          <a:schemeClr val="lt1"/>
                        </a:solidFill>
                        <a:latin typeface="微软雅黑" pitchFamily="34" charset="-122"/>
                        <a:ea typeface="微软雅黑" pitchFamily="34" charset="-122"/>
                        <a:cs typeface="+mn-cs"/>
                      </a:endParaRPr>
                    </a:p>
                  </a:txBody>
                  <a:tcPr marL="9525" marR="9525" marT="9525" marB="0" anchor="ctr">
                    <a:solidFill>
                      <a:schemeClr val="accent1"/>
                    </a:solidFill>
                  </a:tcPr>
                </a:tc>
                <a:tc>
                  <a:txBody>
                    <a:bodyPr/>
                    <a:lstStyle/>
                    <a:p>
                      <a:pPr marL="0" algn="ctr" defTabSz="914400" rtl="0" eaLnBrk="1" fontAlgn="ctr" latinLnBrk="0" hangingPunct="1"/>
                      <a:r>
                        <a:rPr lang="en-US" altLang="zh-CN" sz="1600" b="1" kern="1200" dirty="0" smtClean="0">
                          <a:solidFill>
                            <a:schemeClr val="lt1"/>
                          </a:solidFill>
                          <a:latin typeface="微软雅黑" pitchFamily="34" charset="-122"/>
                          <a:ea typeface="微软雅黑" pitchFamily="34" charset="-122"/>
                          <a:cs typeface="+mn-cs"/>
                        </a:rPr>
                        <a:t>BOSS</a:t>
                      </a:r>
                      <a:r>
                        <a:rPr lang="zh-CN" altLang="en-US" sz="1600" b="1" kern="1200" dirty="0" smtClean="0">
                          <a:solidFill>
                            <a:schemeClr val="lt1"/>
                          </a:solidFill>
                          <a:latin typeface="微软雅黑" pitchFamily="34" charset="-122"/>
                          <a:ea typeface="微软雅黑" pitchFamily="34" charset="-122"/>
                          <a:cs typeface="+mn-cs"/>
                        </a:rPr>
                        <a:t>系统</a:t>
                      </a:r>
                      <a:endParaRPr lang="zh-CN" altLang="en-US" sz="1600" b="1" kern="1200" dirty="0">
                        <a:solidFill>
                          <a:schemeClr val="lt1"/>
                        </a:solidFill>
                        <a:latin typeface="微软雅黑" pitchFamily="34" charset="-122"/>
                        <a:ea typeface="微软雅黑" pitchFamily="34" charset="-122"/>
                        <a:cs typeface="+mn-cs"/>
                      </a:endParaRPr>
                    </a:p>
                  </a:txBody>
                  <a:tcPr marL="9525" marR="9525" marT="9525" marB="0" anchor="ctr">
                    <a:solidFill>
                      <a:schemeClr val="accent1"/>
                    </a:solidFill>
                  </a:tcPr>
                </a:tc>
                <a:tc>
                  <a:txBody>
                    <a:bodyPr/>
                    <a:lstStyle/>
                    <a:p>
                      <a:pPr marL="0" algn="ctr" defTabSz="914400" rtl="0" eaLnBrk="1" fontAlgn="ctr" latinLnBrk="0" hangingPunct="1"/>
                      <a:r>
                        <a:rPr lang="zh-CN" altLang="en-US" sz="1600" b="1" kern="1200" dirty="0" smtClean="0">
                          <a:solidFill>
                            <a:schemeClr val="lt1"/>
                          </a:solidFill>
                          <a:latin typeface="微软雅黑" pitchFamily="34" charset="-122"/>
                          <a:ea typeface="微软雅黑" pitchFamily="34" charset="-122"/>
                          <a:cs typeface="+mn-cs"/>
                        </a:rPr>
                        <a:t>功能匹配度</a:t>
                      </a:r>
                      <a:endParaRPr lang="zh-CN" altLang="en-US" sz="1600" b="1" kern="1200" dirty="0">
                        <a:solidFill>
                          <a:schemeClr val="lt1"/>
                        </a:solidFill>
                        <a:latin typeface="微软雅黑" pitchFamily="34" charset="-122"/>
                        <a:ea typeface="微软雅黑" pitchFamily="34" charset="-122"/>
                        <a:cs typeface="+mn-cs"/>
                      </a:endParaRPr>
                    </a:p>
                  </a:txBody>
                  <a:tcPr marL="9525" marR="9525" marT="9525" marB="0" anchor="ctr">
                    <a:solidFill>
                      <a:schemeClr val="accent1"/>
                    </a:solidFill>
                  </a:tcPr>
                </a:tc>
              </a:tr>
              <a:tr h="339227">
                <a:tc>
                  <a:txBody>
                    <a:bodyPr/>
                    <a:lstStyle/>
                    <a:p>
                      <a:pPr marL="0" algn="ctr" defTabSz="914400" rtl="0" eaLnBrk="1" fontAlgn="b" latinLnBrk="0" hangingPunct="1"/>
                      <a:r>
                        <a:rPr lang="zh-CN" altLang="en-US" sz="1600" kern="1200" dirty="0" smtClean="0">
                          <a:solidFill>
                            <a:schemeClr val="dk1"/>
                          </a:solidFill>
                          <a:latin typeface="微软雅黑" pitchFamily="34" charset="-122"/>
                          <a:ea typeface="微软雅黑" pitchFamily="34" charset="-122"/>
                          <a:cs typeface="+mn-cs"/>
                        </a:rPr>
                        <a:t>运营商功能</a:t>
                      </a:r>
                      <a:endParaRPr lang="zh-CN" altLang="en-US" sz="1600" kern="1200" dirty="0">
                        <a:solidFill>
                          <a:schemeClr val="dk1"/>
                        </a:solidFill>
                        <a:latin typeface="微软雅黑" pitchFamily="34" charset="-122"/>
                        <a:ea typeface="微软雅黑" pitchFamily="34" charset="-122"/>
                        <a:cs typeface="+mn-cs"/>
                      </a:endParaRPr>
                    </a:p>
                  </a:txBody>
                  <a:tcPr marL="9525" marR="9525" marT="9525" marB="0" anchor="b">
                    <a:solidFill>
                      <a:srgbClr val="E9EDF4"/>
                    </a:solidFill>
                  </a:tcPr>
                </a:tc>
                <a:tc>
                  <a:txBody>
                    <a:bodyPr/>
                    <a:lstStyle/>
                    <a:p>
                      <a:pPr marL="0" algn="ctr" defTabSz="914400" rtl="0" eaLnBrk="1" fontAlgn="b" latinLnBrk="0" hangingPunct="1"/>
                      <a:r>
                        <a:rPr lang="en-US" altLang="zh-CN" sz="1600" kern="1200" dirty="0" smtClean="0">
                          <a:solidFill>
                            <a:schemeClr val="dk1"/>
                          </a:solidFill>
                          <a:latin typeface="微软雅黑" pitchFamily="34" charset="-122"/>
                          <a:ea typeface="微软雅黑" pitchFamily="34" charset="-122"/>
                          <a:cs typeface="+mn-cs"/>
                        </a:rPr>
                        <a:t>89</a:t>
                      </a:r>
                      <a:endParaRPr lang="en-US" altLang="zh-CN" sz="1600" kern="1200" dirty="0">
                        <a:solidFill>
                          <a:schemeClr val="dk1"/>
                        </a:solidFill>
                        <a:latin typeface="微软雅黑" pitchFamily="34" charset="-122"/>
                        <a:ea typeface="微软雅黑" pitchFamily="34" charset="-122"/>
                        <a:cs typeface="+mn-cs"/>
                      </a:endParaRPr>
                    </a:p>
                  </a:txBody>
                  <a:tcPr marL="9525" marR="9525" marT="9525" marB="0" anchor="b">
                    <a:solidFill>
                      <a:srgbClr val="E9EDF4"/>
                    </a:solidFill>
                  </a:tcPr>
                </a:tc>
                <a:tc>
                  <a:txBody>
                    <a:bodyPr/>
                    <a:lstStyle/>
                    <a:p>
                      <a:pPr marL="0" algn="ctr" defTabSz="914400" rtl="0" eaLnBrk="1" fontAlgn="b" latinLnBrk="0" hangingPunct="1"/>
                      <a:r>
                        <a:rPr lang="en-US" altLang="zh-CN" sz="1600" kern="1200" dirty="0" smtClean="0">
                          <a:solidFill>
                            <a:schemeClr val="dk1"/>
                          </a:solidFill>
                          <a:latin typeface="微软雅黑" pitchFamily="34" charset="-122"/>
                          <a:ea typeface="微软雅黑" pitchFamily="34" charset="-122"/>
                          <a:cs typeface="+mn-cs"/>
                        </a:rPr>
                        <a:t>11</a:t>
                      </a:r>
                      <a:endParaRPr lang="en-US" altLang="zh-CN" sz="1600" kern="1200" dirty="0">
                        <a:solidFill>
                          <a:schemeClr val="dk1"/>
                        </a:solidFill>
                        <a:latin typeface="微软雅黑" pitchFamily="34" charset="-122"/>
                        <a:ea typeface="微软雅黑" pitchFamily="34" charset="-122"/>
                        <a:cs typeface="+mn-cs"/>
                      </a:endParaRPr>
                    </a:p>
                  </a:txBody>
                  <a:tcPr marL="9525" marR="9525" marT="9525" marB="0" anchor="b">
                    <a:solidFill>
                      <a:srgbClr val="E9EDF4"/>
                    </a:solidFill>
                  </a:tcPr>
                </a:tc>
                <a:tc>
                  <a:txBody>
                    <a:bodyPr/>
                    <a:lstStyle/>
                    <a:p>
                      <a:pPr marL="0" algn="ctr" defTabSz="914400" rtl="0" eaLnBrk="1" fontAlgn="b" latinLnBrk="0" hangingPunct="1"/>
                      <a:r>
                        <a:rPr lang="en-US" altLang="zh-CN" sz="1600" kern="1200" dirty="0" smtClean="0">
                          <a:solidFill>
                            <a:schemeClr val="dk1"/>
                          </a:solidFill>
                          <a:latin typeface="微软雅黑" pitchFamily="34" charset="-122"/>
                          <a:ea typeface="微软雅黑" pitchFamily="34" charset="-122"/>
                          <a:cs typeface="+mn-cs"/>
                        </a:rPr>
                        <a:t>32</a:t>
                      </a:r>
                      <a:endParaRPr lang="en-US" altLang="zh-CN" sz="1600" kern="1200" dirty="0">
                        <a:solidFill>
                          <a:schemeClr val="dk1"/>
                        </a:solidFill>
                        <a:latin typeface="微软雅黑" pitchFamily="34" charset="-122"/>
                        <a:ea typeface="微软雅黑" pitchFamily="34" charset="-122"/>
                        <a:cs typeface="+mn-cs"/>
                      </a:endParaRPr>
                    </a:p>
                  </a:txBody>
                  <a:tcPr marL="9525" marR="9525" marT="9525" marB="0" anchor="b">
                    <a:solidFill>
                      <a:srgbClr val="E9EDF4"/>
                    </a:solidFill>
                  </a:tcPr>
                </a:tc>
                <a:tc>
                  <a:txBody>
                    <a:bodyPr/>
                    <a:lstStyle/>
                    <a:p>
                      <a:pPr marL="0" algn="ctr" defTabSz="914400" rtl="0" eaLnBrk="1" fontAlgn="b" latinLnBrk="0" hangingPunct="1"/>
                      <a:r>
                        <a:rPr lang="en-US" altLang="zh-CN" sz="1600" kern="1200" dirty="0" smtClean="0">
                          <a:solidFill>
                            <a:srgbClr val="FF0000"/>
                          </a:solidFill>
                          <a:latin typeface="微软雅黑" pitchFamily="34" charset="-122"/>
                          <a:ea typeface="微软雅黑" pitchFamily="34" charset="-122"/>
                          <a:cs typeface="+mn-cs"/>
                        </a:rPr>
                        <a:t>48.3%</a:t>
                      </a:r>
                      <a:endParaRPr lang="en-US" altLang="zh-CN" sz="1600" kern="1200" dirty="0">
                        <a:solidFill>
                          <a:srgbClr val="FF0000"/>
                        </a:solidFill>
                        <a:latin typeface="微软雅黑" pitchFamily="34" charset="-122"/>
                        <a:ea typeface="微软雅黑" pitchFamily="34" charset="-122"/>
                        <a:cs typeface="+mn-cs"/>
                      </a:endParaRPr>
                    </a:p>
                  </a:txBody>
                  <a:tcPr marL="9525" marR="9525" marT="9525" marB="0" anchor="b">
                    <a:solidFill>
                      <a:srgbClr val="E9EDF4"/>
                    </a:solidFill>
                  </a:tcPr>
                </a:tc>
              </a:tr>
              <a:tr h="272761">
                <a:tc>
                  <a:txBody>
                    <a:bodyPr/>
                    <a:lstStyle/>
                    <a:p>
                      <a:pPr marL="0" algn="ctr" defTabSz="914400" rtl="0" eaLnBrk="1" fontAlgn="b" latinLnBrk="0" hangingPunct="1"/>
                      <a:r>
                        <a:rPr lang="zh-CN" altLang="en-US" sz="1600" kern="1200" dirty="0" smtClean="0">
                          <a:solidFill>
                            <a:schemeClr val="dk1"/>
                          </a:solidFill>
                          <a:latin typeface="微软雅黑" pitchFamily="34" charset="-122"/>
                          <a:ea typeface="微软雅黑" pitchFamily="34" charset="-122"/>
                          <a:cs typeface="+mn-cs"/>
                        </a:rPr>
                        <a:t>企业客户功能</a:t>
                      </a:r>
                      <a:endParaRPr lang="zh-CN" altLang="en-US" sz="1600" kern="1200" dirty="0">
                        <a:solidFill>
                          <a:schemeClr val="dk1"/>
                        </a:solidFill>
                        <a:latin typeface="微软雅黑" pitchFamily="34" charset="-122"/>
                        <a:ea typeface="微软雅黑" pitchFamily="34" charset="-122"/>
                        <a:cs typeface="+mn-cs"/>
                      </a:endParaRPr>
                    </a:p>
                  </a:txBody>
                  <a:tcPr marL="9525" marR="9525" marT="9525" marB="0" anchor="b">
                    <a:solidFill>
                      <a:srgbClr val="D0D8E8"/>
                    </a:solidFill>
                  </a:tcPr>
                </a:tc>
                <a:tc>
                  <a:txBody>
                    <a:bodyPr/>
                    <a:lstStyle/>
                    <a:p>
                      <a:pPr marL="0" algn="ctr" defTabSz="914400" rtl="0" eaLnBrk="1" fontAlgn="b" latinLnBrk="0" hangingPunct="1"/>
                      <a:r>
                        <a:rPr lang="en-US" altLang="zh-CN" sz="1600" kern="1200" dirty="0" smtClean="0">
                          <a:solidFill>
                            <a:schemeClr val="dk1"/>
                          </a:solidFill>
                          <a:latin typeface="微软雅黑" pitchFamily="34" charset="-122"/>
                          <a:ea typeface="微软雅黑" pitchFamily="34" charset="-122"/>
                          <a:cs typeface="+mn-cs"/>
                        </a:rPr>
                        <a:t>81</a:t>
                      </a:r>
                      <a:endParaRPr lang="en-US" altLang="zh-CN" sz="1600" kern="1200" dirty="0">
                        <a:solidFill>
                          <a:schemeClr val="dk1"/>
                        </a:solidFill>
                        <a:latin typeface="微软雅黑" pitchFamily="34" charset="-122"/>
                        <a:ea typeface="微软雅黑" pitchFamily="34" charset="-122"/>
                        <a:cs typeface="+mn-cs"/>
                      </a:endParaRPr>
                    </a:p>
                  </a:txBody>
                  <a:tcPr marL="9525" marR="9525" marT="9525" marB="0" anchor="b">
                    <a:solidFill>
                      <a:srgbClr val="D0D8E8"/>
                    </a:solidFill>
                  </a:tcPr>
                </a:tc>
                <a:tc>
                  <a:txBody>
                    <a:bodyPr/>
                    <a:lstStyle/>
                    <a:p>
                      <a:pPr marL="0" algn="ctr" defTabSz="914400" rtl="0" eaLnBrk="1" fontAlgn="b" latinLnBrk="0" hangingPunct="1"/>
                      <a:r>
                        <a:rPr lang="en-US" altLang="zh-CN" sz="1600" kern="1200" dirty="0" smtClean="0">
                          <a:solidFill>
                            <a:schemeClr val="dk1"/>
                          </a:solidFill>
                          <a:latin typeface="微软雅黑" pitchFamily="34" charset="-122"/>
                          <a:ea typeface="微软雅黑" pitchFamily="34" charset="-122"/>
                          <a:cs typeface="+mn-cs"/>
                        </a:rPr>
                        <a:t>24</a:t>
                      </a:r>
                      <a:endParaRPr lang="en-US" altLang="zh-CN" sz="1600" kern="1200" dirty="0">
                        <a:solidFill>
                          <a:schemeClr val="dk1"/>
                        </a:solidFill>
                        <a:latin typeface="微软雅黑" pitchFamily="34" charset="-122"/>
                        <a:ea typeface="微软雅黑" pitchFamily="34" charset="-122"/>
                        <a:cs typeface="+mn-cs"/>
                      </a:endParaRPr>
                    </a:p>
                  </a:txBody>
                  <a:tcPr marL="9525" marR="9525" marT="9525" marB="0" anchor="b">
                    <a:solidFill>
                      <a:srgbClr val="D0D8E8"/>
                    </a:solidFill>
                  </a:tcPr>
                </a:tc>
                <a:tc>
                  <a:txBody>
                    <a:bodyPr/>
                    <a:lstStyle/>
                    <a:p>
                      <a:pPr marL="0" algn="ctr" defTabSz="914400" rtl="0" eaLnBrk="1" fontAlgn="b" latinLnBrk="0" hangingPunct="1"/>
                      <a:r>
                        <a:rPr lang="en-US" altLang="zh-CN" sz="1600" kern="1200" dirty="0" smtClean="0">
                          <a:solidFill>
                            <a:schemeClr val="dk1"/>
                          </a:solidFill>
                          <a:latin typeface="微软雅黑" pitchFamily="34" charset="-122"/>
                          <a:ea typeface="微软雅黑" pitchFamily="34" charset="-122"/>
                          <a:cs typeface="+mn-cs"/>
                        </a:rPr>
                        <a:t>7</a:t>
                      </a:r>
                      <a:endParaRPr lang="en-US" altLang="zh-CN" sz="1600" kern="1200" dirty="0">
                        <a:solidFill>
                          <a:schemeClr val="dk1"/>
                        </a:solidFill>
                        <a:latin typeface="微软雅黑" pitchFamily="34" charset="-122"/>
                        <a:ea typeface="微软雅黑" pitchFamily="34" charset="-122"/>
                        <a:cs typeface="+mn-cs"/>
                      </a:endParaRPr>
                    </a:p>
                  </a:txBody>
                  <a:tcPr marL="9525" marR="9525" marT="9525" marB="0" anchor="b">
                    <a:solidFill>
                      <a:srgbClr val="D0D8E8"/>
                    </a:solidFill>
                  </a:tcPr>
                </a:tc>
                <a:tc>
                  <a:txBody>
                    <a:bodyPr/>
                    <a:lstStyle/>
                    <a:p>
                      <a:pPr marL="0" algn="ctr" defTabSz="914400" rtl="0" eaLnBrk="1" fontAlgn="b" latinLnBrk="0" hangingPunct="1"/>
                      <a:r>
                        <a:rPr lang="en-US" altLang="zh-CN" sz="1600" kern="1200" dirty="0" smtClean="0">
                          <a:solidFill>
                            <a:srgbClr val="FF0000"/>
                          </a:solidFill>
                          <a:latin typeface="微软雅黑" pitchFamily="34" charset="-122"/>
                          <a:ea typeface="微软雅黑" pitchFamily="34" charset="-122"/>
                          <a:cs typeface="+mn-cs"/>
                        </a:rPr>
                        <a:t>38.3%</a:t>
                      </a:r>
                      <a:endParaRPr lang="en-US" altLang="zh-CN" sz="1600" kern="1200" dirty="0">
                        <a:solidFill>
                          <a:srgbClr val="FF0000"/>
                        </a:solidFill>
                        <a:latin typeface="微软雅黑" pitchFamily="34" charset="-122"/>
                        <a:ea typeface="微软雅黑" pitchFamily="34" charset="-122"/>
                        <a:cs typeface="+mn-cs"/>
                      </a:endParaRPr>
                    </a:p>
                  </a:txBody>
                  <a:tcPr marL="9525" marR="9525" marT="9525" marB="0" anchor="b">
                    <a:solidFill>
                      <a:srgbClr val="D0D8E8"/>
                    </a:solidFill>
                  </a:tcPr>
                </a:tc>
              </a:tr>
              <a:tr h="272761">
                <a:tc>
                  <a:txBody>
                    <a:bodyPr/>
                    <a:lstStyle/>
                    <a:p>
                      <a:pPr marL="0" algn="ctr" defTabSz="914400" rtl="0" eaLnBrk="1" fontAlgn="b" latinLnBrk="0" hangingPunct="1"/>
                      <a:r>
                        <a:rPr lang="zh-CN" altLang="en-US" sz="1600" kern="1200" dirty="0" smtClean="0">
                          <a:solidFill>
                            <a:schemeClr val="dk1"/>
                          </a:solidFill>
                          <a:latin typeface="微软雅黑" pitchFamily="34" charset="-122"/>
                          <a:ea typeface="微软雅黑" pitchFamily="34" charset="-122"/>
                          <a:cs typeface="+mn-cs"/>
                        </a:rPr>
                        <a:t>汇总</a:t>
                      </a:r>
                      <a:endParaRPr lang="zh-CN" altLang="en-US" sz="1600" kern="1200" dirty="0">
                        <a:solidFill>
                          <a:schemeClr val="dk1"/>
                        </a:solidFill>
                        <a:latin typeface="微软雅黑" pitchFamily="34" charset="-122"/>
                        <a:ea typeface="微软雅黑" pitchFamily="34" charset="-122"/>
                        <a:cs typeface="+mn-cs"/>
                      </a:endParaRPr>
                    </a:p>
                  </a:txBody>
                  <a:tcPr marL="9525" marR="9525" marT="9525" marB="0" anchor="b"/>
                </a:tc>
                <a:tc>
                  <a:txBody>
                    <a:bodyPr/>
                    <a:lstStyle/>
                    <a:p>
                      <a:pPr marL="0" algn="ctr" defTabSz="914400" rtl="0" eaLnBrk="1" fontAlgn="b" latinLnBrk="0" hangingPunct="1"/>
                      <a:r>
                        <a:rPr lang="en-US" altLang="zh-CN" sz="1600" kern="1200" dirty="0" smtClean="0">
                          <a:solidFill>
                            <a:schemeClr val="dk1"/>
                          </a:solidFill>
                          <a:latin typeface="微软雅黑" pitchFamily="34" charset="-122"/>
                          <a:ea typeface="微软雅黑" pitchFamily="34" charset="-122"/>
                          <a:cs typeface="+mn-cs"/>
                        </a:rPr>
                        <a:t>170</a:t>
                      </a:r>
                      <a:endParaRPr lang="en-US" altLang="zh-CN" sz="1600" kern="1200" dirty="0">
                        <a:solidFill>
                          <a:schemeClr val="dk1"/>
                        </a:solidFill>
                        <a:latin typeface="微软雅黑" pitchFamily="34" charset="-122"/>
                        <a:ea typeface="微软雅黑" pitchFamily="34" charset="-122"/>
                        <a:cs typeface="+mn-cs"/>
                      </a:endParaRPr>
                    </a:p>
                  </a:txBody>
                  <a:tcPr marL="9525" marR="9525" marT="9525" marB="0" anchor="b"/>
                </a:tc>
                <a:tc>
                  <a:txBody>
                    <a:bodyPr/>
                    <a:lstStyle/>
                    <a:p>
                      <a:pPr marL="0" algn="ctr" defTabSz="914400" rtl="0" eaLnBrk="1" fontAlgn="b" latinLnBrk="0" hangingPunct="1"/>
                      <a:r>
                        <a:rPr lang="en-US" altLang="zh-CN" sz="1600" kern="1200" dirty="0" smtClean="0">
                          <a:solidFill>
                            <a:schemeClr val="dk1"/>
                          </a:solidFill>
                          <a:latin typeface="微软雅黑" pitchFamily="34" charset="-122"/>
                          <a:ea typeface="微软雅黑" pitchFamily="34" charset="-122"/>
                          <a:cs typeface="+mn-cs"/>
                        </a:rPr>
                        <a:t>35</a:t>
                      </a:r>
                      <a:endParaRPr lang="en-US" altLang="zh-CN" sz="1600" kern="1200" dirty="0">
                        <a:solidFill>
                          <a:schemeClr val="dk1"/>
                        </a:solidFill>
                        <a:latin typeface="微软雅黑" pitchFamily="34" charset="-122"/>
                        <a:ea typeface="微软雅黑" pitchFamily="34" charset="-122"/>
                        <a:cs typeface="+mn-cs"/>
                      </a:endParaRPr>
                    </a:p>
                  </a:txBody>
                  <a:tcPr marL="9525" marR="9525" marT="9525" marB="0" anchor="b"/>
                </a:tc>
                <a:tc>
                  <a:txBody>
                    <a:bodyPr/>
                    <a:lstStyle/>
                    <a:p>
                      <a:pPr marL="0" algn="ctr" defTabSz="914400" rtl="0" eaLnBrk="1" fontAlgn="b" latinLnBrk="0" hangingPunct="1"/>
                      <a:r>
                        <a:rPr lang="en-US" altLang="zh-CN" sz="1600" kern="1200" dirty="0" smtClean="0">
                          <a:solidFill>
                            <a:schemeClr val="dk1"/>
                          </a:solidFill>
                          <a:latin typeface="微软雅黑" pitchFamily="34" charset="-122"/>
                          <a:ea typeface="微软雅黑" pitchFamily="34" charset="-122"/>
                          <a:cs typeface="+mn-cs"/>
                        </a:rPr>
                        <a:t>39</a:t>
                      </a:r>
                      <a:endParaRPr lang="en-US" altLang="zh-CN" sz="1600" kern="1200" dirty="0">
                        <a:solidFill>
                          <a:schemeClr val="dk1"/>
                        </a:solidFill>
                        <a:latin typeface="微软雅黑" pitchFamily="34" charset="-122"/>
                        <a:ea typeface="微软雅黑" pitchFamily="34" charset="-122"/>
                        <a:cs typeface="+mn-cs"/>
                      </a:endParaRPr>
                    </a:p>
                  </a:txBody>
                  <a:tcPr marL="9525" marR="9525" marT="9525" marB="0" anchor="b"/>
                </a:tc>
                <a:tc>
                  <a:txBody>
                    <a:bodyPr/>
                    <a:lstStyle/>
                    <a:p>
                      <a:pPr marL="0" algn="ctr" defTabSz="914400" rtl="0" eaLnBrk="1" fontAlgn="b" latinLnBrk="0" hangingPunct="1"/>
                      <a:r>
                        <a:rPr lang="en-US" altLang="zh-CN" sz="1600" kern="1200" dirty="0" smtClean="0">
                          <a:solidFill>
                            <a:srgbClr val="FF0000"/>
                          </a:solidFill>
                          <a:latin typeface="微软雅黑" pitchFamily="34" charset="-122"/>
                          <a:ea typeface="微软雅黑" pitchFamily="34" charset="-122"/>
                          <a:cs typeface="+mn-cs"/>
                        </a:rPr>
                        <a:t>43.5%</a:t>
                      </a:r>
                      <a:endParaRPr lang="en-US" altLang="zh-CN" sz="1600" kern="1200" dirty="0">
                        <a:solidFill>
                          <a:srgbClr val="FF0000"/>
                        </a:solidFill>
                        <a:latin typeface="微软雅黑" pitchFamily="34" charset="-122"/>
                        <a:ea typeface="微软雅黑" pitchFamily="34" charset="-122"/>
                        <a:cs typeface="+mn-cs"/>
                      </a:endParaRPr>
                    </a:p>
                  </a:txBody>
                  <a:tcPr marL="9525" marR="9525" marT="9525" marB="0" anchor="b"/>
                </a:tc>
              </a:tr>
            </a:tbl>
          </a:graphicData>
        </a:graphic>
      </p:graphicFrame>
      <p:sp>
        <p:nvSpPr>
          <p:cNvPr id="6" name="TextBox 5"/>
          <p:cNvSpPr txBox="1"/>
          <p:nvPr/>
        </p:nvSpPr>
        <p:spPr bwMode="auto">
          <a:xfrm>
            <a:off x="271153" y="2665943"/>
            <a:ext cx="8424936" cy="3416320"/>
          </a:xfrm>
          <a:prstGeom prst="rect">
            <a:avLst/>
          </a:prstGeom>
          <a:noFill/>
          <a:ln w="9525">
            <a:noFill/>
            <a:miter lim="800000"/>
            <a:headEnd/>
            <a:tailEnd/>
          </a:ln>
        </p:spPr>
        <p:txBody>
          <a:bodyPr wrap="square" rtlCol="0" anchor="ctr">
            <a:spAutoFit/>
          </a:bodyPr>
          <a:lstStyle/>
          <a:p>
            <a:pPr fontAlgn="b"/>
            <a:r>
              <a:rPr lang="en-US" altLang="zh-CN" dirty="0">
                <a:solidFill>
                  <a:schemeClr val="dk1"/>
                </a:solidFill>
                <a:latin typeface="微软雅黑" pitchFamily="34" charset="-122"/>
                <a:ea typeface="微软雅黑" pitchFamily="34" charset="-122"/>
              </a:rPr>
              <a:t> </a:t>
            </a:r>
            <a:r>
              <a:rPr lang="en-US" altLang="zh-CN" dirty="0" smtClean="0">
                <a:solidFill>
                  <a:schemeClr val="dk1"/>
                </a:solidFill>
                <a:latin typeface="微软雅黑" pitchFamily="34" charset="-122"/>
                <a:ea typeface="微软雅黑" pitchFamily="34" charset="-122"/>
              </a:rPr>
              <a:t>      </a:t>
            </a:r>
            <a:r>
              <a:rPr lang="zh-CN" altLang="en-US" dirty="0" smtClean="0">
                <a:solidFill>
                  <a:schemeClr val="dk1"/>
                </a:solidFill>
                <a:latin typeface="微软雅黑" pitchFamily="34" charset="-122"/>
                <a:ea typeface="微软雅黑" pitchFamily="34" charset="-122"/>
              </a:rPr>
              <a:t>车联网平台一期建设完成，同时省业务支撑系统和集团业务支撑系统改造完成后，总体上匹配</a:t>
            </a:r>
            <a:r>
              <a:rPr lang="en-US" altLang="zh-CN" dirty="0" smtClean="0">
                <a:solidFill>
                  <a:schemeClr val="dk1"/>
                </a:solidFill>
                <a:latin typeface="微软雅黑" pitchFamily="34" charset="-122"/>
                <a:ea typeface="微软雅黑" pitchFamily="34" charset="-122"/>
              </a:rPr>
              <a:t>Jasper</a:t>
            </a:r>
            <a:r>
              <a:rPr lang="zh-CN" altLang="en-US" dirty="0" smtClean="0">
                <a:solidFill>
                  <a:schemeClr val="dk1"/>
                </a:solidFill>
                <a:latin typeface="微软雅黑" pitchFamily="34" charset="-122"/>
                <a:ea typeface="微软雅黑" pitchFamily="34" charset="-122"/>
              </a:rPr>
              <a:t>的</a:t>
            </a:r>
            <a:r>
              <a:rPr lang="en-US" altLang="zh-CN" dirty="0" smtClean="0">
                <a:solidFill>
                  <a:srgbClr val="FF0000"/>
                </a:solidFill>
                <a:latin typeface="微软雅黑" pitchFamily="34" charset="-122"/>
                <a:ea typeface="微软雅黑" pitchFamily="34" charset="-122"/>
              </a:rPr>
              <a:t>43.5</a:t>
            </a:r>
            <a:r>
              <a:rPr lang="en-US" altLang="zh-CN" dirty="0" smtClean="0">
                <a:solidFill>
                  <a:srgbClr val="FF0000"/>
                </a:solidFill>
                <a:latin typeface="微软雅黑" pitchFamily="34" charset="-122"/>
                <a:ea typeface="微软雅黑" pitchFamily="34" charset="-122"/>
              </a:rPr>
              <a:t>%</a:t>
            </a:r>
            <a:r>
              <a:rPr lang="zh-CN" altLang="en-US" dirty="0" smtClean="0">
                <a:solidFill>
                  <a:schemeClr val="dk1"/>
                </a:solidFill>
                <a:latin typeface="微软雅黑" pitchFamily="34" charset="-122"/>
                <a:ea typeface="微软雅黑" pitchFamily="34" charset="-122"/>
              </a:rPr>
              <a:t>功能。</a:t>
            </a:r>
            <a:endParaRPr lang="en-US" altLang="zh-CN" dirty="0" smtClean="0">
              <a:solidFill>
                <a:schemeClr val="dk1"/>
              </a:solidFill>
              <a:latin typeface="微软雅黑" pitchFamily="34" charset="-122"/>
              <a:ea typeface="微软雅黑" pitchFamily="34" charset="-122"/>
            </a:endParaRPr>
          </a:p>
          <a:p>
            <a:pPr marL="285750" indent="-285750" fontAlgn="b">
              <a:buFont typeface="Wingdings" panose="05000000000000000000" pitchFamily="2" charset="2"/>
              <a:buChar char="Ø"/>
            </a:pPr>
            <a:r>
              <a:rPr lang="en-US" altLang="zh-CN" dirty="0" smtClean="0">
                <a:solidFill>
                  <a:schemeClr val="dk1"/>
                </a:solidFill>
                <a:latin typeface="微软雅黑" pitchFamily="34" charset="-122"/>
                <a:ea typeface="微软雅黑" pitchFamily="34" charset="-122"/>
              </a:rPr>
              <a:t>Jasper</a:t>
            </a:r>
            <a:r>
              <a:rPr lang="zh-CN" altLang="en-US" dirty="0" smtClean="0">
                <a:solidFill>
                  <a:schemeClr val="dk1"/>
                </a:solidFill>
                <a:latin typeface="微软雅黑" pitchFamily="34" charset="-122"/>
                <a:ea typeface="微软雅黑" pitchFamily="34" charset="-122"/>
              </a:rPr>
              <a:t>承担了很多</a:t>
            </a:r>
            <a:r>
              <a:rPr lang="en-US" altLang="zh-CN" dirty="0" smtClean="0">
                <a:solidFill>
                  <a:schemeClr val="dk1"/>
                </a:solidFill>
                <a:latin typeface="微软雅黑" pitchFamily="34" charset="-122"/>
                <a:ea typeface="微软雅黑" pitchFamily="34" charset="-122"/>
              </a:rPr>
              <a:t>BOSS</a:t>
            </a:r>
            <a:r>
              <a:rPr lang="zh-CN" altLang="en-US" dirty="0" smtClean="0">
                <a:solidFill>
                  <a:schemeClr val="dk1"/>
                </a:solidFill>
                <a:latin typeface="微软雅黑" pitchFamily="34" charset="-122"/>
                <a:ea typeface="微软雅黑" pitchFamily="34" charset="-122"/>
              </a:rPr>
              <a:t>系统中业务办理的需求，便于客户统一管理，批量操作套餐、</a:t>
            </a:r>
            <a:r>
              <a:rPr lang="en-US" altLang="zh-CN" dirty="0" smtClean="0">
                <a:solidFill>
                  <a:schemeClr val="dk1"/>
                </a:solidFill>
                <a:latin typeface="微软雅黑" pitchFamily="34" charset="-122"/>
                <a:ea typeface="微软雅黑" pitchFamily="34" charset="-122"/>
              </a:rPr>
              <a:t>SIM</a:t>
            </a:r>
            <a:r>
              <a:rPr lang="zh-CN" altLang="en-US" dirty="0" smtClean="0">
                <a:solidFill>
                  <a:schemeClr val="dk1"/>
                </a:solidFill>
                <a:latin typeface="微软雅黑" pitchFamily="34" charset="-122"/>
                <a:ea typeface="微软雅黑" pitchFamily="34" charset="-122"/>
              </a:rPr>
              <a:t>卡。可考虑加入后期的车联网平台演进建设中。</a:t>
            </a:r>
            <a:endParaRPr lang="en-US" altLang="zh-CN" dirty="0" smtClean="0">
              <a:solidFill>
                <a:schemeClr val="dk1"/>
              </a:solidFill>
              <a:latin typeface="微软雅黑" pitchFamily="34" charset="-122"/>
              <a:ea typeface="微软雅黑" pitchFamily="34" charset="-122"/>
            </a:endParaRPr>
          </a:p>
          <a:p>
            <a:pPr marL="285750" indent="-285750" fontAlgn="b">
              <a:buFont typeface="Wingdings" panose="05000000000000000000" pitchFamily="2" charset="2"/>
              <a:buChar char="Ø"/>
            </a:pPr>
            <a:r>
              <a:rPr lang="zh-CN" altLang="en-US" dirty="0" smtClean="0">
                <a:solidFill>
                  <a:schemeClr val="dk1"/>
                </a:solidFill>
                <a:latin typeface="微软雅黑" pitchFamily="34" charset="-122"/>
                <a:ea typeface="微软雅黑" pitchFamily="34" charset="-122"/>
              </a:rPr>
              <a:t>江铃需求中包含了对应用级别的细化管理，便于客户和移动更好的了解客户行为，</a:t>
            </a:r>
            <a:r>
              <a:rPr lang="en-US" altLang="zh-CN" dirty="0" smtClean="0">
                <a:solidFill>
                  <a:schemeClr val="dk1"/>
                </a:solidFill>
                <a:latin typeface="微软雅黑" pitchFamily="34" charset="-122"/>
                <a:ea typeface="微软雅黑" pitchFamily="34" charset="-122"/>
              </a:rPr>
              <a:t>Jasper</a:t>
            </a:r>
            <a:r>
              <a:rPr lang="zh-CN" altLang="en-US" dirty="0" smtClean="0">
                <a:solidFill>
                  <a:schemeClr val="dk1"/>
                </a:solidFill>
                <a:latin typeface="微软雅黑" pitchFamily="34" charset="-122"/>
                <a:ea typeface="微软雅黑" pitchFamily="34" charset="-122"/>
              </a:rPr>
              <a:t>不具备，灵活性较差。车联网平台更加灵活，精准。</a:t>
            </a:r>
            <a:endParaRPr lang="en-US" altLang="zh-CN" dirty="0" smtClean="0">
              <a:solidFill>
                <a:schemeClr val="dk1"/>
              </a:solidFill>
              <a:latin typeface="微软雅黑" pitchFamily="34" charset="-122"/>
              <a:ea typeface="微软雅黑" pitchFamily="34" charset="-122"/>
            </a:endParaRPr>
          </a:p>
          <a:p>
            <a:pPr marL="285750" indent="-285750" fontAlgn="b">
              <a:buFont typeface="Wingdings" panose="05000000000000000000" pitchFamily="2" charset="2"/>
              <a:buChar char="Ø"/>
            </a:pPr>
            <a:r>
              <a:rPr lang="en-US" altLang="zh-CN" dirty="0" smtClean="0">
                <a:solidFill>
                  <a:schemeClr val="dk1"/>
                </a:solidFill>
                <a:latin typeface="微软雅黑" pitchFamily="34" charset="-122"/>
                <a:ea typeface="微软雅黑" pitchFamily="34" charset="-122"/>
              </a:rPr>
              <a:t>Jasper</a:t>
            </a:r>
            <a:r>
              <a:rPr lang="zh-CN" altLang="en-US" dirty="0" smtClean="0">
                <a:solidFill>
                  <a:schemeClr val="dk1"/>
                </a:solidFill>
                <a:latin typeface="微软雅黑" pitchFamily="34" charset="-122"/>
                <a:ea typeface="微软雅黑" pitchFamily="34" charset="-122"/>
              </a:rPr>
              <a:t>面向全球多运营商，便于全球化跨运营商管理，车联网平台暂不具备此能力。</a:t>
            </a:r>
            <a:endParaRPr lang="en-US" altLang="zh-CN" dirty="0" smtClean="0">
              <a:solidFill>
                <a:schemeClr val="dk1"/>
              </a:solidFill>
              <a:latin typeface="微软雅黑" pitchFamily="34" charset="-122"/>
              <a:ea typeface="微软雅黑" pitchFamily="34" charset="-122"/>
            </a:endParaRPr>
          </a:p>
          <a:p>
            <a:pPr marL="285750" indent="-285750" fontAlgn="b">
              <a:buFont typeface="Wingdings" panose="05000000000000000000" pitchFamily="2" charset="2"/>
              <a:buChar char="Ø"/>
            </a:pPr>
            <a:r>
              <a:rPr lang="en-US" altLang="zh-CN" dirty="0" smtClean="0">
                <a:solidFill>
                  <a:schemeClr val="dk1"/>
                </a:solidFill>
                <a:latin typeface="微软雅黑" pitchFamily="34" charset="-122"/>
                <a:ea typeface="微软雅黑" pitchFamily="34" charset="-122"/>
              </a:rPr>
              <a:t>Jasper</a:t>
            </a:r>
            <a:r>
              <a:rPr lang="zh-CN" altLang="en-US" dirty="0" smtClean="0">
                <a:solidFill>
                  <a:schemeClr val="dk1"/>
                </a:solidFill>
                <a:latin typeface="微软雅黑" pitchFamily="34" charset="-122"/>
                <a:ea typeface="微软雅黑" pitchFamily="34" charset="-122"/>
              </a:rPr>
              <a:t>面向物联网客户，车联网平台一期面向车联网客户，但功能需求上车联网客户要求更高，后期可考虑车联网平台向物联网平台进行演进</a:t>
            </a:r>
            <a:r>
              <a:rPr lang="zh-CN" altLang="en-US" dirty="0" smtClean="0">
                <a:solidFill>
                  <a:schemeClr val="dk1"/>
                </a:solidFill>
                <a:latin typeface="微软雅黑" pitchFamily="34" charset="-122"/>
                <a:ea typeface="微软雅黑" pitchFamily="34" charset="-122"/>
              </a:rPr>
              <a:t>。</a:t>
            </a:r>
            <a:endParaRPr lang="en-US" altLang="zh-CN" dirty="0" smtClean="0">
              <a:solidFill>
                <a:schemeClr val="dk1"/>
              </a:solidFill>
              <a:latin typeface="微软雅黑" pitchFamily="34" charset="-122"/>
              <a:ea typeface="微软雅黑" pitchFamily="34" charset="-122"/>
            </a:endParaRPr>
          </a:p>
          <a:p>
            <a:pPr marL="285750" indent="-285750" fontAlgn="b">
              <a:buFont typeface="Wingdings" panose="05000000000000000000" pitchFamily="2" charset="2"/>
              <a:buChar char="Ø"/>
            </a:pPr>
            <a:r>
              <a:rPr lang="en-US" altLang="zh-CN" dirty="0" smtClean="0">
                <a:solidFill>
                  <a:schemeClr val="dk1"/>
                </a:solidFill>
                <a:latin typeface="微软雅黑" pitchFamily="34" charset="-122"/>
                <a:ea typeface="微软雅黑" pitchFamily="34" charset="-122"/>
              </a:rPr>
              <a:t>Jasper</a:t>
            </a:r>
            <a:r>
              <a:rPr lang="zh-CN" altLang="en-US" dirty="0" smtClean="0">
                <a:solidFill>
                  <a:schemeClr val="dk1"/>
                </a:solidFill>
                <a:latin typeface="微软雅黑" pitchFamily="34" charset="-122"/>
                <a:ea typeface="微软雅黑" pitchFamily="34" charset="-122"/>
              </a:rPr>
              <a:t>实现的全生命周期管理，包括了卡片订购等功能</a:t>
            </a:r>
            <a:r>
              <a:rPr lang="zh-CN" altLang="en-US" dirty="0">
                <a:solidFill>
                  <a:schemeClr val="dk1"/>
                </a:solidFill>
                <a:latin typeface="微软雅黑" pitchFamily="34" charset="-122"/>
                <a:ea typeface="微软雅黑" pitchFamily="34" charset="-122"/>
              </a:rPr>
              <a:t>，车联网平台暂不具备此能力</a:t>
            </a:r>
            <a:r>
              <a:rPr lang="zh-CN" altLang="en-US" dirty="0" smtClean="0">
                <a:solidFill>
                  <a:schemeClr val="dk1"/>
                </a:solidFill>
                <a:latin typeface="微软雅黑" pitchFamily="34" charset="-122"/>
                <a:ea typeface="微软雅黑" pitchFamily="34" charset="-122"/>
              </a:rPr>
              <a:t>。</a:t>
            </a:r>
            <a:endParaRPr lang="en-US" altLang="zh-CN" dirty="0">
              <a:solidFill>
                <a:schemeClr val="dk1"/>
              </a:solidFill>
              <a:latin typeface="微软雅黑" pitchFamily="34" charset="-122"/>
              <a:ea typeface="微软雅黑" pitchFamily="34" charset="-122"/>
            </a:endParaRPr>
          </a:p>
        </p:txBody>
      </p:sp>
    </p:spTree>
    <p:extLst>
      <p:ext uri="{BB962C8B-B14F-4D97-AF65-F5344CB8AC3E}">
        <p14:creationId xmlns:p14="http://schemas.microsoft.com/office/powerpoint/2010/main" val="2485990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a:spLocks noChangeArrowheads="1"/>
          </p:cNvSpPr>
          <p:nvPr/>
        </p:nvSpPr>
        <p:spPr bwMode="auto">
          <a:xfrm>
            <a:off x="0" y="116632"/>
            <a:ext cx="7956376" cy="523220"/>
          </a:xfrm>
          <a:prstGeom prst="rect">
            <a:avLst/>
          </a:prstGeom>
          <a:noFill/>
          <a:ln w="9525">
            <a:noFill/>
            <a:miter lim="800000"/>
            <a:headEnd/>
            <a:tailEnd/>
          </a:ln>
        </p:spPr>
        <p:txBody>
          <a:bodyPr wrap="square">
            <a:spAutoFit/>
          </a:bodyPr>
          <a:lstStyle/>
          <a:p>
            <a:pPr marL="358775"/>
            <a:r>
              <a:rPr lang="zh-CN" altLang="en-US" sz="2800" b="1" dirty="0" smtClean="0">
                <a:solidFill>
                  <a:schemeClr val="bg1"/>
                </a:solidFill>
                <a:latin typeface="微软雅黑"/>
                <a:ea typeface="微软雅黑"/>
                <a:cs typeface="微软雅黑"/>
              </a:rPr>
              <a:t>五、爱立信和物联网公司平台对比</a:t>
            </a:r>
            <a:endParaRPr lang="zh-CN" altLang="en-US" sz="2800" b="1" dirty="0">
              <a:solidFill>
                <a:schemeClr val="bg1"/>
              </a:solidFill>
              <a:latin typeface="微软雅黑"/>
              <a:ea typeface="微软雅黑"/>
              <a:cs typeface="微软雅黑"/>
            </a:endParaRPr>
          </a:p>
        </p:txBody>
      </p:sp>
      <p:sp>
        <p:nvSpPr>
          <p:cNvPr id="12" name="TextBox 11"/>
          <p:cNvSpPr txBox="1"/>
          <p:nvPr/>
        </p:nvSpPr>
        <p:spPr bwMode="auto">
          <a:xfrm>
            <a:off x="251520" y="3329697"/>
            <a:ext cx="8424936" cy="1323439"/>
          </a:xfrm>
          <a:prstGeom prst="rect">
            <a:avLst/>
          </a:prstGeom>
          <a:noFill/>
          <a:ln w="9525">
            <a:noFill/>
            <a:miter lim="800000"/>
            <a:headEnd/>
            <a:tailEnd/>
          </a:ln>
        </p:spPr>
        <p:txBody>
          <a:bodyPr wrap="square" rtlCol="0" anchor="ctr">
            <a:spAutoFit/>
          </a:bodyPr>
          <a:lstStyle/>
          <a:p>
            <a:pPr fontAlgn="b"/>
            <a:r>
              <a:rPr lang="en-US" altLang="zh-CN" sz="1600" dirty="0">
                <a:solidFill>
                  <a:schemeClr val="dk1"/>
                </a:solidFill>
                <a:latin typeface="微软雅黑" pitchFamily="34" charset="-122"/>
                <a:ea typeface="微软雅黑" pitchFamily="34" charset="-122"/>
              </a:rPr>
              <a:t>1</a:t>
            </a:r>
            <a:r>
              <a:rPr lang="zh-CN" altLang="en-US" sz="1600" dirty="0" smtClean="0">
                <a:solidFill>
                  <a:schemeClr val="dk1"/>
                </a:solidFill>
                <a:latin typeface="微软雅黑" pitchFamily="34" charset="-122"/>
                <a:ea typeface="微软雅黑" pitchFamily="34" charset="-122"/>
              </a:rPr>
              <a:t>、爱立信车联网平台和本项目的需求匹配度为</a:t>
            </a:r>
            <a:r>
              <a:rPr lang="en-US" altLang="zh-CN" sz="1600" dirty="0" smtClean="0">
                <a:solidFill>
                  <a:srgbClr val="FF0000"/>
                </a:solidFill>
                <a:latin typeface="微软雅黑" pitchFamily="34" charset="-122"/>
                <a:ea typeface="微软雅黑" pitchFamily="34" charset="-122"/>
              </a:rPr>
              <a:t>66.67%</a:t>
            </a:r>
            <a:r>
              <a:rPr lang="zh-CN" altLang="en-US" sz="1600" dirty="0" smtClean="0">
                <a:solidFill>
                  <a:schemeClr val="dk1"/>
                </a:solidFill>
                <a:latin typeface="微软雅黑" pitchFamily="34" charset="-122"/>
                <a:ea typeface="微软雅黑" pitchFamily="34" charset="-122"/>
              </a:rPr>
              <a:t>，开发时间短，据评估需</a:t>
            </a:r>
            <a:r>
              <a:rPr lang="en-US" altLang="zh-CN" sz="1600" dirty="0" smtClean="0">
                <a:solidFill>
                  <a:srgbClr val="FF0000"/>
                </a:solidFill>
                <a:latin typeface="微软雅黑" pitchFamily="34" charset="-122"/>
                <a:ea typeface="微软雅黑" pitchFamily="34" charset="-122"/>
              </a:rPr>
              <a:t>3.3</a:t>
            </a:r>
            <a:r>
              <a:rPr lang="zh-CN" altLang="en-US" sz="1600" dirty="0" smtClean="0">
                <a:solidFill>
                  <a:srgbClr val="FF0000"/>
                </a:solidFill>
                <a:latin typeface="微软雅黑" pitchFamily="34" charset="-122"/>
                <a:ea typeface="微软雅黑" pitchFamily="34" charset="-122"/>
              </a:rPr>
              <a:t>个月</a:t>
            </a:r>
            <a:r>
              <a:rPr lang="zh-CN" altLang="en-US" sz="1600" dirty="0" smtClean="0">
                <a:latin typeface="微软雅黑" pitchFamily="34" charset="-122"/>
                <a:ea typeface="微软雅黑" pitchFamily="34" charset="-122"/>
              </a:rPr>
              <a:t>。</a:t>
            </a:r>
            <a:r>
              <a:rPr lang="zh-CN" altLang="en-US" sz="1600" dirty="0" smtClean="0">
                <a:solidFill>
                  <a:schemeClr val="dk1"/>
                </a:solidFill>
                <a:latin typeface="微软雅黑" pitchFamily="34" charset="-122"/>
                <a:ea typeface="微软雅黑" pitchFamily="34" charset="-122"/>
              </a:rPr>
              <a:t>江西</a:t>
            </a:r>
            <a:r>
              <a:rPr lang="zh-CN" altLang="en-US" sz="1600" dirty="0">
                <a:solidFill>
                  <a:schemeClr val="dk1"/>
                </a:solidFill>
                <a:latin typeface="微软雅黑" pitchFamily="34" charset="-122"/>
                <a:ea typeface="微软雅黑" pitchFamily="34" charset="-122"/>
              </a:rPr>
              <a:t>与上海业支同为亚信，复用度高，项目周期短</a:t>
            </a:r>
            <a:r>
              <a:rPr lang="zh-CN" altLang="en-US" sz="1600" dirty="0" smtClean="0">
                <a:solidFill>
                  <a:schemeClr val="dk1"/>
                </a:solidFill>
                <a:latin typeface="微软雅黑" pitchFamily="34" charset="-122"/>
                <a:ea typeface="微软雅黑" pitchFamily="34" charset="-122"/>
              </a:rPr>
              <a:t>；</a:t>
            </a:r>
            <a:endParaRPr lang="en-US" altLang="zh-CN" sz="1600" dirty="0" smtClean="0">
              <a:solidFill>
                <a:schemeClr val="dk1"/>
              </a:solidFill>
              <a:latin typeface="微软雅黑" pitchFamily="34" charset="-122"/>
              <a:ea typeface="微软雅黑" pitchFamily="34" charset="-122"/>
            </a:endParaRPr>
          </a:p>
          <a:p>
            <a:pPr fontAlgn="b"/>
            <a:r>
              <a:rPr lang="en-US" altLang="zh-CN" sz="1600" dirty="0" smtClean="0">
                <a:solidFill>
                  <a:schemeClr val="dk1"/>
                </a:solidFill>
                <a:latin typeface="微软雅黑" pitchFamily="34" charset="-122"/>
                <a:ea typeface="微软雅黑" pitchFamily="34" charset="-122"/>
              </a:rPr>
              <a:t>2</a:t>
            </a:r>
            <a:r>
              <a:rPr lang="zh-CN" altLang="en-US" sz="1600" dirty="0" smtClean="0">
                <a:solidFill>
                  <a:schemeClr val="dk1"/>
                </a:solidFill>
                <a:latin typeface="微软雅黑" pitchFamily="34" charset="-122"/>
                <a:ea typeface="微软雅黑" pitchFamily="34" charset="-122"/>
              </a:rPr>
              <a:t>、有</a:t>
            </a:r>
            <a:r>
              <a:rPr lang="zh-CN" altLang="en-US" sz="1600" dirty="0">
                <a:solidFill>
                  <a:schemeClr val="dk1"/>
                </a:solidFill>
                <a:latin typeface="微软雅黑" pitchFamily="34" charset="-122"/>
                <a:ea typeface="微软雅黑" pitchFamily="34" charset="-122"/>
              </a:rPr>
              <a:t>车联网经验，成功交付沃尔沃</a:t>
            </a:r>
            <a:r>
              <a:rPr lang="en-US" altLang="zh-CN" sz="1600" dirty="0">
                <a:solidFill>
                  <a:schemeClr val="dk1"/>
                </a:solidFill>
                <a:latin typeface="微软雅黑" pitchFamily="34" charset="-122"/>
                <a:ea typeface="微软雅黑" pitchFamily="34" charset="-122"/>
              </a:rPr>
              <a:t>(</a:t>
            </a:r>
            <a:r>
              <a:rPr lang="zh-CN" altLang="en-US" sz="1600" dirty="0">
                <a:solidFill>
                  <a:schemeClr val="dk1"/>
                </a:solidFill>
                <a:latin typeface="微软雅黑" pitchFamily="34" charset="-122"/>
                <a:ea typeface="微软雅黑" pitchFamily="34" charset="-122"/>
              </a:rPr>
              <a:t>海外</a:t>
            </a:r>
            <a:r>
              <a:rPr lang="en-US" altLang="zh-CN" sz="1600" dirty="0">
                <a:solidFill>
                  <a:schemeClr val="dk1"/>
                </a:solidFill>
                <a:latin typeface="微软雅黑" pitchFamily="34" charset="-122"/>
                <a:ea typeface="微软雅黑" pitchFamily="34" charset="-122"/>
              </a:rPr>
              <a:t>)</a:t>
            </a:r>
            <a:r>
              <a:rPr lang="zh-CN" altLang="en-US" sz="1600" dirty="0">
                <a:solidFill>
                  <a:schemeClr val="dk1"/>
                </a:solidFill>
                <a:latin typeface="微软雅黑" pitchFamily="34" charset="-122"/>
                <a:ea typeface="微软雅黑" pitchFamily="34" charset="-122"/>
              </a:rPr>
              <a:t>、上汽、通用、吉利、丰田</a:t>
            </a:r>
            <a:r>
              <a:rPr lang="en-US" altLang="zh-CN" sz="1600" dirty="0">
                <a:solidFill>
                  <a:schemeClr val="dk1"/>
                </a:solidFill>
                <a:latin typeface="微软雅黑" pitchFamily="34" charset="-122"/>
                <a:ea typeface="微软雅黑" pitchFamily="34" charset="-122"/>
              </a:rPr>
              <a:t>(</a:t>
            </a:r>
            <a:r>
              <a:rPr lang="zh-CN" altLang="en-US" sz="1600" dirty="0">
                <a:solidFill>
                  <a:schemeClr val="dk1"/>
                </a:solidFill>
                <a:latin typeface="微软雅黑" pitchFamily="34" charset="-122"/>
                <a:ea typeface="微软雅黑" pitchFamily="34" charset="-122"/>
              </a:rPr>
              <a:t>海外</a:t>
            </a:r>
            <a:r>
              <a:rPr lang="en-US" altLang="zh-CN" sz="1600" dirty="0">
                <a:solidFill>
                  <a:schemeClr val="dk1"/>
                </a:solidFill>
                <a:latin typeface="微软雅黑" pitchFamily="34" charset="-122"/>
                <a:ea typeface="微软雅黑" pitchFamily="34" charset="-122"/>
              </a:rPr>
              <a:t>)</a:t>
            </a:r>
            <a:r>
              <a:rPr lang="zh-CN" altLang="en-US" sz="1600" dirty="0">
                <a:solidFill>
                  <a:schemeClr val="dk1"/>
                </a:solidFill>
                <a:latin typeface="微软雅黑" pitchFamily="34" charset="-122"/>
                <a:ea typeface="微软雅黑" pitchFamily="34" charset="-122"/>
              </a:rPr>
              <a:t>、蔚来（即将接入）项目；</a:t>
            </a:r>
            <a:br>
              <a:rPr lang="zh-CN" altLang="en-US" sz="1600" dirty="0">
                <a:solidFill>
                  <a:schemeClr val="dk1"/>
                </a:solidFill>
                <a:latin typeface="微软雅黑" pitchFamily="34" charset="-122"/>
                <a:ea typeface="微软雅黑" pitchFamily="34" charset="-122"/>
              </a:rPr>
            </a:br>
            <a:r>
              <a:rPr lang="en-US" altLang="zh-CN" sz="1600" dirty="0" smtClean="0">
                <a:solidFill>
                  <a:schemeClr val="dk1"/>
                </a:solidFill>
                <a:latin typeface="微软雅黑" pitchFamily="34" charset="-122"/>
                <a:ea typeface="微软雅黑" pitchFamily="34" charset="-122"/>
              </a:rPr>
              <a:t>3</a:t>
            </a:r>
            <a:r>
              <a:rPr lang="zh-CN" altLang="en-US" sz="1600" dirty="0" smtClean="0">
                <a:solidFill>
                  <a:schemeClr val="dk1"/>
                </a:solidFill>
                <a:latin typeface="微软雅黑" pitchFamily="34" charset="-122"/>
                <a:ea typeface="微软雅黑" pitchFamily="34" charset="-122"/>
              </a:rPr>
              <a:t>、</a:t>
            </a:r>
            <a:r>
              <a:rPr lang="en-US" altLang="zh-CN" sz="1600" dirty="0">
                <a:solidFill>
                  <a:schemeClr val="dk1"/>
                </a:solidFill>
                <a:latin typeface="微软雅黑" pitchFamily="34" charset="-122"/>
                <a:ea typeface="微软雅黑" pitchFamily="34" charset="-122"/>
              </a:rPr>
              <a:t>API</a:t>
            </a:r>
            <a:r>
              <a:rPr lang="zh-CN" altLang="en-US" sz="1600" dirty="0">
                <a:solidFill>
                  <a:schemeClr val="dk1"/>
                </a:solidFill>
                <a:latin typeface="微软雅黑" pitchFamily="34" charset="-122"/>
                <a:ea typeface="微软雅黑" pitchFamily="34" charset="-122"/>
              </a:rPr>
              <a:t>不需要业支新开发接口，由爱立信车联网平台</a:t>
            </a:r>
            <a:r>
              <a:rPr lang="zh-CN" altLang="en-US" sz="1600" dirty="0" smtClean="0">
                <a:solidFill>
                  <a:schemeClr val="dk1"/>
                </a:solidFill>
                <a:latin typeface="微软雅黑" pitchFamily="34" charset="-122"/>
                <a:ea typeface="微软雅黑" pitchFamily="34" charset="-122"/>
              </a:rPr>
              <a:t>处理；</a:t>
            </a:r>
            <a:endParaRPr lang="zh-CN" altLang="en-US" sz="1600" dirty="0">
              <a:solidFill>
                <a:schemeClr val="dk1"/>
              </a:solidFill>
              <a:latin typeface="微软雅黑" pitchFamily="34" charset="-122"/>
              <a:ea typeface="微软雅黑" pitchFamily="34" charset="-122"/>
            </a:endParaRPr>
          </a:p>
        </p:txBody>
      </p:sp>
      <p:sp>
        <p:nvSpPr>
          <p:cNvPr id="16" name="TextBox 15"/>
          <p:cNvSpPr txBox="1">
            <a:spLocks noChangeArrowheads="1"/>
          </p:cNvSpPr>
          <p:nvPr/>
        </p:nvSpPr>
        <p:spPr bwMode="auto">
          <a:xfrm>
            <a:off x="251520" y="2924944"/>
            <a:ext cx="1944216" cy="369332"/>
          </a:xfrm>
          <a:prstGeom prst="rect">
            <a:avLst/>
          </a:prstGeom>
          <a:solidFill>
            <a:srgbClr val="92D050"/>
          </a:solidFill>
          <a:ln w="9525">
            <a:noFill/>
            <a:miter lim="800000"/>
            <a:headEnd/>
            <a:tailEnd/>
          </a:ln>
        </p:spPr>
        <p:txBody>
          <a:bodyPr wrap="square">
            <a:spAutoFit/>
          </a:bodyPr>
          <a:lstStyle/>
          <a:p>
            <a:pPr marL="358775" indent="-358775" algn="ctr" eaLnBrk="0" hangingPunct="0"/>
            <a:r>
              <a:rPr lang="zh-CN" altLang="en-US" b="1" dirty="0">
                <a:latin typeface="微软雅黑" pitchFamily="34" charset="-122"/>
                <a:ea typeface="微软雅黑" pitchFamily="34" charset="-122"/>
              </a:rPr>
              <a:t>爱立信</a:t>
            </a:r>
          </a:p>
        </p:txBody>
      </p:sp>
      <p:graphicFrame>
        <p:nvGraphicFramePr>
          <p:cNvPr id="17" name="表格 16"/>
          <p:cNvGraphicFramePr>
            <a:graphicFrameLocks noGrp="1"/>
          </p:cNvGraphicFramePr>
          <p:nvPr>
            <p:extLst>
              <p:ext uri="{D42A27DB-BD31-4B8C-83A1-F6EECF244321}">
                <p14:modId xmlns:p14="http://schemas.microsoft.com/office/powerpoint/2010/main" val="2064843806"/>
              </p:ext>
            </p:extLst>
          </p:nvPr>
        </p:nvGraphicFramePr>
        <p:xfrm>
          <a:off x="251520" y="764704"/>
          <a:ext cx="4104456" cy="2088232"/>
        </p:xfrm>
        <a:graphic>
          <a:graphicData uri="http://schemas.openxmlformats.org/drawingml/2006/table">
            <a:tbl>
              <a:tblPr>
                <a:tableStyleId>{5C22544A-7EE6-4342-B048-85BDC9FD1C3A}</a:tableStyleId>
              </a:tblPr>
              <a:tblGrid>
                <a:gridCol w="1296144"/>
                <a:gridCol w="504056"/>
                <a:gridCol w="648072"/>
                <a:gridCol w="576064"/>
                <a:gridCol w="1080120"/>
              </a:tblGrid>
              <a:tr h="465344">
                <a:tc>
                  <a:txBody>
                    <a:bodyPr/>
                    <a:lstStyle/>
                    <a:p>
                      <a:pPr marL="0" algn="ctr" defTabSz="914400" rtl="0" eaLnBrk="1" fontAlgn="ctr" latinLnBrk="0" hangingPunct="1"/>
                      <a:r>
                        <a:rPr lang="zh-CN" altLang="en-US" sz="1400" b="1" kern="1200" dirty="0">
                          <a:solidFill>
                            <a:schemeClr val="lt1"/>
                          </a:solidFill>
                          <a:latin typeface="微软雅黑" pitchFamily="34" charset="-122"/>
                          <a:ea typeface="微软雅黑" pitchFamily="34" charset="-122"/>
                          <a:cs typeface="+mn-cs"/>
                        </a:rPr>
                        <a:t>　</a:t>
                      </a:r>
                      <a:r>
                        <a:rPr lang="zh-CN" altLang="en-US" sz="1400" b="1" kern="1200" dirty="0" smtClean="0">
                          <a:solidFill>
                            <a:schemeClr val="lt1"/>
                          </a:solidFill>
                          <a:latin typeface="微软雅黑" pitchFamily="34" charset="-122"/>
                          <a:ea typeface="微软雅黑" pitchFamily="34" charset="-122"/>
                          <a:cs typeface="+mn-cs"/>
                        </a:rPr>
                        <a:t>爱立信</a:t>
                      </a:r>
                      <a:endParaRPr lang="zh-CN" altLang="en-US" sz="1400" b="1" kern="1200" dirty="0">
                        <a:solidFill>
                          <a:schemeClr val="lt1"/>
                        </a:solidFill>
                        <a:latin typeface="微软雅黑" pitchFamily="34" charset="-122"/>
                        <a:ea typeface="微软雅黑" pitchFamily="34" charset="-122"/>
                        <a:cs typeface="+mn-cs"/>
                      </a:endParaRPr>
                    </a:p>
                  </a:txBody>
                  <a:tcPr marL="9525" marR="9525" marT="9525" marB="0" anchor="ctr">
                    <a:solidFill>
                      <a:schemeClr val="accent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1" kern="1200" dirty="0" smtClean="0">
                          <a:solidFill>
                            <a:schemeClr val="lt1"/>
                          </a:solidFill>
                          <a:latin typeface="微软雅黑" pitchFamily="34" charset="-122"/>
                          <a:ea typeface="微软雅黑" pitchFamily="34" charset="-122"/>
                          <a:cs typeface="+mn-cs"/>
                        </a:rPr>
                        <a:t>需求</a:t>
                      </a:r>
                    </a:p>
                    <a:p>
                      <a:pPr marL="0" algn="ctr" defTabSz="914400" rtl="0" eaLnBrk="1" fontAlgn="ctr" latinLnBrk="0" hangingPunct="1"/>
                      <a:r>
                        <a:rPr lang="zh-CN" altLang="en-US" sz="1400" b="1" kern="1200" dirty="0" smtClean="0">
                          <a:solidFill>
                            <a:schemeClr val="lt1"/>
                          </a:solidFill>
                          <a:latin typeface="微软雅黑" pitchFamily="34" charset="-122"/>
                          <a:ea typeface="微软雅黑" pitchFamily="34" charset="-122"/>
                          <a:cs typeface="+mn-cs"/>
                        </a:rPr>
                        <a:t>满足</a:t>
                      </a:r>
                      <a:endParaRPr lang="zh-CN" altLang="en-US" sz="1400" b="1" kern="1200" dirty="0">
                        <a:solidFill>
                          <a:schemeClr val="lt1"/>
                        </a:solidFill>
                        <a:latin typeface="微软雅黑" pitchFamily="34" charset="-122"/>
                        <a:ea typeface="微软雅黑" pitchFamily="34" charset="-122"/>
                        <a:cs typeface="+mn-cs"/>
                      </a:endParaRPr>
                    </a:p>
                  </a:txBody>
                  <a:tcPr marL="9525" marR="9525" marT="9525" marB="0" anchor="ctr">
                    <a:solidFill>
                      <a:schemeClr val="accent1"/>
                    </a:solidFill>
                  </a:tcPr>
                </a:tc>
                <a:tc>
                  <a:txBody>
                    <a:bodyPr/>
                    <a:lstStyle/>
                    <a:p>
                      <a:pPr marL="0" algn="ctr" defTabSz="914400" rtl="0" eaLnBrk="1" fontAlgn="ctr" latinLnBrk="0" hangingPunct="1"/>
                      <a:r>
                        <a:rPr lang="zh-CN" altLang="en-US" sz="1400" b="1" kern="1200" dirty="0">
                          <a:solidFill>
                            <a:schemeClr val="lt1"/>
                          </a:solidFill>
                          <a:latin typeface="微软雅黑" pitchFamily="34" charset="-122"/>
                          <a:ea typeface="微软雅黑" pitchFamily="34" charset="-122"/>
                          <a:cs typeface="+mn-cs"/>
                        </a:rPr>
                        <a:t>需求不满足</a:t>
                      </a:r>
                    </a:p>
                  </a:txBody>
                  <a:tcPr marL="9525" marR="9525" marT="9525" marB="0" anchor="ctr">
                    <a:solidFill>
                      <a:schemeClr val="accent1"/>
                    </a:solidFill>
                  </a:tcPr>
                </a:tc>
                <a:tc>
                  <a:txBody>
                    <a:bodyPr/>
                    <a:lstStyle/>
                    <a:p>
                      <a:pPr marL="0" algn="ctr" defTabSz="914400" rtl="0" eaLnBrk="1" fontAlgn="ctr" latinLnBrk="0" hangingPunct="1"/>
                      <a:r>
                        <a:rPr lang="zh-CN" altLang="en-US" sz="1400" b="1" kern="1200" dirty="0">
                          <a:solidFill>
                            <a:schemeClr val="lt1"/>
                          </a:solidFill>
                          <a:latin typeface="微软雅黑" pitchFamily="34" charset="-122"/>
                          <a:ea typeface="微软雅黑" pitchFamily="34" charset="-122"/>
                          <a:cs typeface="+mn-cs"/>
                        </a:rPr>
                        <a:t>合计</a:t>
                      </a:r>
                    </a:p>
                  </a:txBody>
                  <a:tcPr marL="9525" marR="9525" marT="9525" marB="0" anchor="ctr">
                    <a:solidFill>
                      <a:schemeClr val="accent1"/>
                    </a:solidFill>
                  </a:tcPr>
                </a:tc>
                <a:tc>
                  <a:txBody>
                    <a:bodyPr/>
                    <a:lstStyle/>
                    <a:p>
                      <a:pPr marL="0" algn="ctr" defTabSz="914400" rtl="0" eaLnBrk="1" fontAlgn="ctr" latinLnBrk="0" hangingPunct="1"/>
                      <a:r>
                        <a:rPr lang="zh-CN" altLang="en-US" sz="1400" b="1" kern="1200" dirty="0">
                          <a:solidFill>
                            <a:schemeClr val="lt1"/>
                          </a:solidFill>
                          <a:latin typeface="微软雅黑" pitchFamily="34" charset="-122"/>
                          <a:ea typeface="微软雅黑" pitchFamily="34" charset="-122"/>
                          <a:cs typeface="+mn-cs"/>
                        </a:rPr>
                        <a:t>需求满足度</a:t>
                      </a:r>
                    </a:p>
                  </a:txBody>
                  <a:tcPr marL="9525" marR="9525" marT="9525" marB="0" anchor="ctr">
                    <a:solidFill>
                      <a:schemeClr val="accent1"/>
                    </a:solidFill>
                  </a:tcPr>
                </a:tc>
              </a:tr>
              <a:tr h="339227">
                <a:tc>
                  <a:txBody>
                    <a:bodyPr/>
                    <a:lstStyle/>
                    <a:p>
                      <a:pPr marL="0" algn="l" defTabSz="914400" rtl="0" eaLnBrk="1" fontAlgn="b" latinLnBrk="0" hangingPunct="1"/>
                      <a:r>
                        <a:rPr lang="zh-CN" altLang="en-US" sz="1400" kern="1200" dirty="0">
                          <a:solidFill>
                            <a:schemeClr val="dk1"/>
                          </a:solidFill>
                          <a:latin typeface="微软雅黑" pitchFamily="34" charset="-122"/>
                          <a:ea typeface="微软雅黑" pitchFamily="34" charset="-122"/>
                          <a:cs typeface="+mn-cs"/>
                        </a:rPr>
                        <a:t>一阶段</a:t>
                      </a:r>
                      <a:r>
                        <a:rPr lang="zh-CN" altLang="en-US" sz="1400" kern="1200" dirty="0" smtClean="0">
                          <a:solidFill>
                            <a:schemeClr val="dk1"/>
                          </a:solidFill>
                          <a:latin typeface="微软雅黑" pitchFamily="34" charset="-122"/>
                          <a:ea typeface="微软雅黑" pitchFamily="34" charset="-122"/>
                          <a:cs typeface="+mn-cs"/>
                        </a:rPr>
                        <a:t>：</a:t>
                      </a:r>
                      <a:endParaRPr lang="en-US" altLang="zh-CN" sz="1400" kern="1200" dirty="0" smtClean="0">
                        <a:solidFill>
                          <a:schemeClr val="dk1"/>
                        </a:solidFill>
                        <a:latin typeface="微软雅黑" pitchFamily="34" charset="-122"/>
                        <a:ea typeface="微软雅黑" pitchFamily="34" charset="-122"/>
                        <a:cs typeface="+mn-cs"/>
                      </a:endParaRPr>
                    </a:p>
                    <a:p>
                      <a:pPr marL="0" algn="l" defTabSz="914400" rtl="0" eaLnBrk="1" fontAlgn="b" latinLnBrk="0" hangingPunct="1"/>
                      <a:r>
                        <a:rPr lang="zh-CN" altLang="en-US" sz="1400" kern="1200" dirty="0" smtClean="0">
                          <a:solidFill>
                            <a:schemeClr val="dk1"/>
                          </a:solidFill>
                          <a:latin typeface="微软雅黑" pitchFamily="34" charset="-122"/>
                          <a:ea typeface="微软雅黑" pitchFamily="34" charset="-122"/>
                          <a:cs typeface="+mn-cs"/>
                        </a:rPr>
                        <a:t>优先级</a:t>
                      </a:r>
                      <a:r>
                        <a:rPr lang="zh-CN" altLang="en-US" sz="1400" kern="1200" dirty="0">
                          <a:solidFill>
                            <a:schemeClr val="dk1"/>
                          </a:solidFill>
                          <a:latin typeface="微软雅黑" pitchFamily="34" charset="-122"/>
                          <a:ea typeface="微软雅黑" pitchFamily="34" charset="-122"/>
                          <a:cs typeface="+mn-cs"/>
                        </a:rPr>
                        <a:t>高的需求</a:t>
                      </a:r>
                    </a:p>
                  </a:txBody>
                  <a:tcPr marL="9525" marR="9525" marT="9525" marB="0" anchor="b">
                    <a:solidFill>
                      <a:srgbClr val="D0D8E8"/>
                    </a:solidFill>
                  </a:tcPr>
                </a:tc>
                <a:tc>
                  <a:txBody>
                    <a:bodyPr/>
                    <a:lstStyle/>
                    <a:p>
                      <a:pPr marL="0" algn="l" defTabSz="914400" rtl="0" eaLnBrk="1" fontAlgn="b" latinLnBrk="0" hangingPunct="1"/>
                      <a:r>
                        <a:rPr lang="en-US" altLang="zh-CN" sz="1400" kern="1200" dirty="0" smtClean="0">
                          <a:solidFill>
                            <a:schemeClr val="dk1"/>
                          </a:solidFill>
                          <a:latin typeface="微软雅黑" pitchFamily="34" charset="-122"/>
                          <a:ea typeface="微软雅黑" pitchFamily="34" charset="-122"/>
                          <a:cs typeface="+mn-cs"/>
                        </a:rPr>
                        <a:t>15</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b">
                    <a:solidFill>
                      <a:srgbClr val="D0D8E8"/>
                    </a:solidFill>
                  </a:tcPr>
                </a:tc>
                <a:tc>
                  <a:txBody>
                    <a:bodyPr/>
                    <a:lstStyle/>
                    <a:p>
                      <a:pPr marL="0" algn="l" defTabSz="914400" rtl="0" eaLnBrk="1" fontAlgn="b" latinLnBrk="0" hangingPunct="1"/>
                      <a:r>
                        <a:rPr lang="en-US" altLang="zh-CN" sz="1400" kern="1200" dirty="0" smtClean="0">
                          <a:solidFill>
                            <a:schemeClr val="dk1"/>
                          </a:solidFill>
                          <a:latin typeface="微软雅黑" pitchFamily="34" charset="-122"/>
                          <a:ea typeface="微软雅黑" pitchFamily="34" charset="-122"/>
                          <a:cs typeface="+mn-cs"/>
                        </a:rPr>
                        <a:t>9</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b">
                    <a:solidFill>
                      <a:srgbClr val="D0D8E8"/>
                    </a:solidFill>
                  </a:tcPr>
                </a:tc>
                <a:tc>
                  <a:txBody>
                    <a:bodyPr/>
                    <a:lstStyle/>
                    <a:p>
                      <a:pPr marL="0" algn="l" defTabSz="914400" rtl="0" eaLnBrk="1" fontAlgn="b" latinLnBrk="0" hangingPunct="1"/>
                      <a:r>
                        <a:rPr lang="en-US" altLang="zh-CN" sz="1400" kern="1200" dirty="0" smtClean="0">
                          <a:solidFill>
                            <a:schemeClr val="dk1"/>
                          </a:solidFill>
                          <a:latin typeface="微软雅黑" pitchFamily="34" charset="-122"/>
                          <a:ea typeface="微软雅黑" pitchFamily="34" charset="-122"/>
                          <a:cs typeface="+mn-cs"/>
                        </a:rPr>
                        <a:t>24</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b">
                    <a:solidFill>
                      <a:srgbClr val="D0D8E8"/>
                    </a:solidFill>
                  </a:tcPr>
                </a:tc>
                <a:tc>
                  <a:txBody>
                    <a:bodyPr/>
                    <a:lstStyle/>
                    <a:p>
                      <a:pPr marL="0" algn="l" defTabSz="914400" rtl="0" eaLnBrk="1" fontAlgn="b" latinLnBrk="0" hangingPunct="1"/>
                      <a:r>
                        <a:rPr lang="en-US" altLang="zh-CN" sz="1400" kern="1200" dirty="0" smtClean="0">
                          <a:solidFill>
                            <a:srgbClr val="FF0000"/>
                          </a:solidFill>
                          <a:latin typeface="微软雅黑" pitchFamily="34" charset="-122"/>
                          <a:ea typeface="微软雅黑" pitchFamily="34" charset="-122"/>
                          <a:cs typeface="+mn-cs"/>
                        </a:rPr>
                        <a:t>62.5%</a:t>
                      </a:r>
                      <a:endParaRPr lang="en-US" altLang="zh-CN" sz="1400" kern="1200" dirty="0">
                        <a:solidFill>
                          <a:srgbClr val="FF0000"/>
                        </a:solidFill>
                        <a:latin typeface="微软雅黑" pitchFamily="34" charset="-122"/>
                        <a:ea typeface="微软雅黑" pitchFamily="34" charset="-122"/>
                        <a:cs typeface="+mn-cs"/>
                      </a:endParaRPr>
                    </a:p>
                  </a:txBody>
                  <a:tcPr marL="9525" marR="9525" marT="9525" marB="0" anchor="b">
                    <a:solidFill>
                      <a:srgbClr val="D0D8E8"/>
                    </a:solidFill>
                  </a:tcPr>
                </a:tc>
              </a:tr>
              <a:tr h="272761">
                <a:tc>
                  <a:txBody>
                    <a:bodyPr/>
                    <a:lstStyle/>
                    <a:p>
                      <a:pPr marL="0" algn="l" defTabSz="914400" rtl="0" eaLnBrk="1" fontAlgn="b" latinLnBrk="0" hangingPunct="1"/>
                      <a:r>
                        <a:rPr lang="zh-CN" altLang="en-US" sz="1400" kern="1200" dirty="0">
                          <a:solidFill>
                            <a:schemeClr val="dk1"/>
                          </a:solidFill>
                          <a:latin typeface="微软雅黑" pitchFamily="34" charset="-122"/>
                          <a:ea typeface="微软雅黑" pitchFamily="34" charset="-122"/>
                          <a:cs typeface="+mn-cs"/>
                        </a:rPr>
                        <a:t>二阶段</a:t>
                      </a:r>
                      <a:r>
                        <a:rPr lang="zh-CN" altLang="en-US" sz="1400" kern="1200" dirty="0" smtClean="0">
                          <a:solidFill>
                            <a:schemeClr val="dk1"/>
                          </a:solidFill>
                          <a:latin typeface="微软雅黑" pitchFamily="34" charset="-122"/>
                          <a:ea typeface="微软雅黑" pitchFamily="34" charset="-122"/>
                          <a:cs typeface="+mn-cs"/>
                        </a:rPr>
                        <a:t>：</a:t>
                      </a:r>
                      <a:endParaRPr lang="en-US" altLang="zh-CN" sz="1400" kern="1200" dirty="0" smtClean="0">
                        <a:solidFill>
                          <a:schemeClr val="dk1"/>
                        </a:solidFill>
                        <a:latin typeface="微软雅黑" pitchFamily="34" charset="-122"/>
                        <a:ea typeface="微软雅黑" pitchFamily="34" charset="-122"/>
                        <a:cs typeface="+mn-cs"/>
                      </a:endParaRPr>
                    </a:p>
                    <a:p>
                      <a:pPr marL="0" algn="l" defTabSz="914400" rtl="0" eaLnBrk="1" fontAlgn="b" latinLnBrk="0" hangingPunct="1"/>
                      <a:r>
                        <a:rPr lang="zh-CN" altLang="en-US" sz="1400" kern="1200" dirty="0" smtClean="0">
                          <a:solidFill>
                            <a:schemeClr val="dk1"/>
                          </a:solidFill>
                          <a:latin typeface="微软雅黑" pitchFamily="34" charset="-122"/>
                          <a:ea typeface="微软雅黑" pitchFamily="34" charset="-122"/>
                          <a:cs typeface="+mn-cs"/>
                        </a:rPr>
                        <a:t>优先级</a:t>
                      </a:r>
                      <a:r>
                        <a:rPr lang="zh-CN" altLang="en-US" sz="1400" kern="1200" dirty="0">
                          <a:solidFill>
                            <a:schemeClr val="dk1"/>
                          </a:solidFill>
                          <a:latin typeface="微软雅黑" pitchFamily="34" charset="-122"/>
                          <a:ea typeface="微软雅黑" pitchFamily="34" charset="-122"/>
                          <a:cs typeface="+mn-cs"/>
                        </a:rPr>
                        <a:t>中的需求</a:t>
                      </a:r>
                    </a:p>
                  </a:txBody>
                  <a:tcPr marL="9525" marR="9525" marT="9525" marB="0" anchor="b"/>
                </a:tc>
                <a:tc>
                  <a:txBody>
                    <a:bodyPr/>
                    <a:lstStyle/>
                    <a:p>
                      <a:pPr marL="0" algn="l" defTabSz="914400" rtl="0" eaLnBrk="1" fontAlgn="b" latinLnBrk="0" hangingPunct="1"/>
                      <a:r>
                        <a:rPr lang="en-US" altLang="zh-CN" sz="1400" kern="1200" dirty="0" smtClean="0">
                          <a:solidFill>
                            <a:schemeClr val="dk1"/>
                          </a:solidFill>
                          <a:latin typeface="微软雅黑" pitchFamily="34" charset="-122"/>
                          <a:ea typeface="微软雅黑" pitchFamily="34" charset="-122"/>
                          <a:cs typeface="+mn-cs"/>
                        </a:rPr>
                        <a:t>3</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b"/>
                </a:tc>
                <a:tc>
                  <a:txBody>
                    <a:bodyPr/>
                    <a:lstStyle/>
                    <a:p>
                      <a:pPr marL="0" algn="l" defTabSz="914400" rtl="0" eaLnBrk="1" fontAlgn="b" latinLnBrk="0" hangingPunct="1"/>
                      <a:r>
                        <a:rPr lang="en-US" altLang="zh-CN" sz="1400" kern="1200" dirty="0" smtClean="0">
                          <a:solidFill>
                            <a:schemeClr val="dk1"/>
                          </a:solidFill>
                          <a:latin typeface="微软雅黑" pitchFamily="34" charset="-122"/>
                          <a:ea typeface="微软雅黑" pitchFamily="34" charset="-122"/>
                          <a:cs typeface="+mn-cs"/>
                        </a:rPr>
                        <a:t>3</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b"/>
                </a:tc>
                <a:tc>
                  <a:txBody>
                    <a:bodyPr/>
                    <a:lstStyle/>
                    <a:p>
                      <a:pPr marL="0" algn="l" defTabSz="914400" rtl="0" eaLnBrk="1" fontAlgn="b" latinLnBrk="0" hangingPunct="1"/>
                      <a:r>
                        <a:rPr lang="en-US" altLang="zh-CN" sz="1400" kern="1200" dirty="0" smtClean="0">
                          <a:solidFill>
                            <a:schemeClr val="dk1"/>
                          </a:solidFill>
                          <a:latin typeface="微软雅黑" pitchFamily="34" charset="-122"/>
                          <a:ea typeface="微软雅黑" pitchFamily="34" charset="-122"/>
                          <a:cs typeface="+mn-cs"/>
                        </a:rPr>
                        <a:t>6</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b"/>
                </a:tc>
                <a:tc>
                  <a:txBody>
                    <a:bodyPr/>
                    <a:lstStyle/>
                    <a:p>
                      <a:pPr marL="0" algn="l" defTabSz="914400" rtl="0" eaLnBrk="1" fontAlgn="b" latinLnBrk="0" hangingPunct="1"/>
                      <a:r>
                        <a:rPr lang="en-US" altLang="zh-CN" sz="1400" kern="1200" dirty="0">
                          <a:solidFill>
                            <a:srgbClr val="FF0000"/>
                          </a:solidFill>
                          <a:latin typeface="微软雅黑" pitchFamily="34" charset="-122"/>
                          <a:ea typeface="微软雅黑" pitchFamily="34" charset="-122"/>
                          <a:cs typeface="+mn-cs"/>
                        </a:rPr>
                        <a:t>50.00%</a:t>
                      </a:r>
                    </a:p>
                  </a:txBody>
                  <a:tcPr marL="9525" marR="9525" marT="9525" marB="0" anchor="b"/>
                </a:tc>
              </a:tr>
              <a:tr h="278303">
                <a:tc>
                  <a:txBody>
                    <a:bodyPr/>
                    <a:lstStyle/>
                    <a:p>
                      <a:pPr marL="0" algn="l" defTabSz="914400" rtl="0" eaLnBrk="1" fontAlgn="b" latinLnBrk="0" hangingPunct="1"/>
                      <a:r>
                        <a:rPr lang="zh-CN" altLang="en-US" sz="1400" kern="1200" dirty="0">
                          <a:solidFill>
                            <a:schemeClr val="dk1"/>
                          </a:solidFill>
                          <a:latin typeface="微软雅黑" pitchFamily="34" charset="-122"/>
                          <a:ea typeface="微软雅黑" pitchFamily="34" charset="-122"/>
                          <a:cs typeface="+mn-cs"/>
                        </a:rPr>
                        <a:t>三阶段</a:t>
                      </a:r>
                      <a:r>
                        <a:rPr lang="zh-CN" altLang="en-US" sz="1400" kern="1200" dirty="0" smtClean="0">
                          <a:solidFill>
                            <a:schemeClr val="dk1"/>
                          </a:solidFill>
                          <a:latin typeface="微软雅黑" pitchFamily="34" charset="-122"/>
                          <a:ea typeface="微软雅黑" pitchFamily="34" charset="-122"/>
                          <a:cs typeface="+mn-cs"/>
                        </a:rPr>
                        <a:t>：</a:t>
                      </a:r>
                      <a:endParaRPr lang="en-US" altLang="zh-CN" sz="1400" kern="1200" dirty="0" smtClean="0">
                        <a:solidFill>
                          <a:schemeClr val="dk1"/>
                        </a:solidFill>
                        <a:latin typeface="微软雅黑" pitchFamily="34" charset="-122"/>
                        <a:ea typeface="微软雅黑" pitchFamily="34" charset="-122"/>
                        <a:cs typeface="+mn-cs"/>
                      </a:endParaRPr>
                    </a:p>
                    <a:p>
                      <a:pPr marL="0" algn="l" defTabSz="914400" rtl="0" eaLnBrk="1" fontAlgn="b" latinLnBrk="0" hangingPunct="1"/>
                      <a:r>
                        <a:rPr lang="zh-CN" altLang="en-US" sz="1400" kern="1200" dirty="0" smtClean="0">
                          <a:solidFill>
                            <a:schemeClr val="dk1"/>
                          </a:solidFill>
                          <a:latin typeface="微软雅黑" pitchFamily="34" charset="-122"/>
                          <a:ea typeface="微软雅黑" pitchFamily="34" charset="-122"/>
                          <a:cs typeface="+mn-cs"/>
                        </a:rPr>
                        <a:t>优先级</a:t>
                      </a:r>
                      <a:r>
                        <a:rPr lang="zh-CN" altLang="en-US" sz="1400" kern="1200" dirty="0">
                          <a:solidFill>
                            <a:schemeClr val="dk1"/>
                          </a:solidFill>
                          <a:latin typeface="微软雅黑" pitchFamily="34" charset="-122"/>
                          <a:ea typeface="微软雅黑" pitchFamily="34" charset="-122"/>
                          <a:cs typeface="+mn-cs"/>
                        </a:rPr>
                        <a:t>低的需求</a:t>
                      </a:r>
                    </a:p>
                  </a:txBody>
                  <a:tcPr marL="9525" marR="9525" marT="9525" marB="0" anchor="b">
                    <a:solidFill>
                      <a:srgbClr val="D0D8E8"/>
                    </a:solidFill>
                  </a:tcPr>
                </a:tc>
                <a:tc>
                  <a:txBody>
                    <a:bodyPr/>
                    <a:lstStyle/>
                    <a:p>
                      <a:pPr marL="0" algn="l" defTabSz="914400" rtl="0" eaLnBrk="1" fontAlgn="b" latinLnBrk="0" hangingPunct="1"/>
                      <a:r>
                        <a:rPr lang="en-US" altLang="zh-CN" sz="1400" kern="1200" dirty="0" smtClean="0">
                          <a:solidFill>
                            <a:schemeClr val="dk1"/>
                          </a:solidFill>
                          <a:latin typeface="微软雅黑" pitchFamily="34" charset="-122"/>
                          <a:ea typeface="微软雅黑" pitchFamily="34" charset="-122"/>
                          <a:cs typeface="+mn-cs"/>
                        </a:rPr>
                        <a:t>18</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b">
                    <a:solidFill>
                      <a:srgbClr val="D0D8E8"/>
                    </a:solidFill>
                  </a:tcPr>
                </a:tc>
                <a:tc>
                  <a:txBody>
                    <a:bodyPr/>
                    <a:lstStyle/>
                    <a:p>
                      <a:pPr marL="0" algn="l" defTabSz="914400" rtl="0" eaLnBrk="1" fontAlgn="b" latinLnBrk="0" hangingPunct="1"/>
                      <a:r>
                        <a:rPr lang="en-US" altLang="zh-CN" sz="1400" kern="1200" dirty="0">
                          <a:solidFill>
                            <a:schemeClr val="dk1"/>
                          </a:solidFill>
                          <a:latin typeface="微软雅黑" pitchFamily="34" charset="-122"/>
                          <a:ea typeface="微软雅黑" pitchFamily="34" charset="-122"/>
                          <a:cs typeface="+mn-cs"/>
                        </a:rPr>
                        <a:t>6</a:t>
                      </a:r>
                    </a:p>
                  </a:txBody>
                  <a:tcPr marL="9525" marR="9525" marT="9525" marB="0" anchor="b">
                    <a:solidFill>
                      <a:srgbClr val="D0D8E8"/>
                    </a:solidFill>
                  </a:tcPr>
                </a:tc>
                <a:tc>
                  <a:txBody>
                    <a:bodyPr/>
                    <a:lstStyle/>
                    <a:p>
                      <a:pPr marL="0" algn="l" defTabSz="914400" rtl="0" eaLnBrk="1" fontAlgn="b" latinLnBrk="0" hangingPunct="1"/>
                      <a:r>
                        <a:rPr lang="en-US" altLang="zh-CN" sz="1400" kern="1200" dirty="0" smtClean="0">
                          <a:solidFill>
                            <a:schemeClr val="dk1"/>
                          </a:solidFill>
                          <a:latin typeface="微软雅黑" pitchFamily="34" charset="-122"/>
                          <a:ea typeface="微软雅黑" pitchFamily="34" charset="-122"/>
                          <a:cs typeface="+mn-cs"/>
                        </a:rPr>
                        <a:t>24</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b">
                    <a:solidFill>
                      <a:srgbClr val="D0D8E8"/>
                    </a:solidFill>
                  </a:tcPr>
                </a:tc>
                <a:tc>
                  <a:txBody>
                    <a:bodyPr/>
                    <a:lstStyle/>
                    <a:p>
                      <a:pPr marL="0" algn="l" defTabSz="914400" rtl="0" eaLnBrk="1" fontAlgn="b" latinLnBrk="0" hangingPunct="1"/>
                      <a:r>
                        <a:rPr lang="en-US" altLang="zh-CN" sz="1400" kern="1200" dirty="0">
                          <a:solidFill>
                            <a:srgbClr val="FF0000"/>
                          </a:solidFill>
                          <a:latin typeface="微软雅黑" pitchFamily="34" charset="-122"/>
                          <a:ea typeface="微软雅黑" pitchFamily="34" charset="-122"/>
                          <a:cs typeface="+mn-cs"/>
                        </a:rPr>
                        <a:t>75.00%</a:t>
                      </a:r>
                    </a:p>
                  </a:txBody>
                  <a:tcPr marL="9525" marR="9525" marT="9525" marB="0" anchor="b">
                    <a:solidFill>
                      <a:srgbClr val="D0D8E8"/>
                    </a:solidFill>
                  </a:tcPr>
                </a:tc>
              </a:tr>
              <a:tr h="314153">
                <a:tc>
                  <a:txBody>
                    <a:bodyPr/>
                    <a:lstStyle/>
                    <a:p>
                      <a:pPr marL="0" algn="l" defTabSz="914400" rtl="0" eaLnBrk="1" fontAlgn="b" latinLnBrk="0" hangingPunct="1"/>
                      <a:r>
                        <a:rPr lang="zh-CN" altLang="en-US" sz="1400" kern="1200" dirty="0">
                          <a:solidFill>
                            <a:schemeClr val="dk1"/>
                          </a:solidFill>
                          <a:latin typeface="微软雅黑" pitchFamily="34" charset="-122"/>
                          <a:ea typeface="微软雅黑" pitchFamily="34" charset="-122"/>
                          <a:cs typeface="+mn-cs"/>
                        </a:rPr>
                        <a:t>总需求</a:t>
                      </a:r>
                    </a:p>
                  </a:txBody>
                  <a:tcPr marL="9525" marR="9525" marT="9525" marB="0" anchor="b"/>
                </a:tc>
                <a:tc>
                  <a:txBody>
                    <a:bodyPr/>
                    <a:lstStyle/>
                    <a:p>
                      <a:pPr marL="0" algn="l" defTabSz="914400" rtl="0" eaLnBrk="1" fontAlgn="b" latinLnBrk="0" hangingPunct="1"/>
                      <a:r>
                        <a:rPr lang="en-US" altLang="zh-CN" sz="1400" kern="1200" dirty="0" smtClean="0">
                          <a:solidFill>
                            <a:schemeClr val="dk1"/>
                          </a:solidFill>
                          <a:latin typeface="微软雅黑" pitchFamily="34" charset="-122"/>
                          <a:ea typeface="微软雅黑" pitchFamily="34" charset="-122"/>
                          <a:cs typeface="+mn-cs"/>
                        </a:rPr>
                        <a:t>36</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b"/>
                </a:tc>
                <a:tc>
                  <a:txBody>
                    <a:bodyPr/>
                    <a:lstStyle/>
                    <a:p>
                      <a:pPr marL="0" algn="l" defTabSz="914400" rtl="0" eaLnBrk="1" fontAlgn="b" latinLnBrk="0" hangingPunct="1"/>
                      <a:r>
                        <a:rPr lang="en-US" altLang="zh-CN" sz="1400" kern="1200" dirty="0" smtClean="0">
                          <a:solidFill>
                            <a:schemeClr val="dk1"/>
                          </a:solidFill>
                          <a:latin typeface="微软雅黑" pitchFamily="34" charset="-122"/>
                          <a:ea typeface="微软雅黑" pitchFamily="34" charset="-122"/>
                          <a:cs typeface="+mn-cs"/>
                        </a:rPr>
                        <a:t>18</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b"/>
                </a:tc>
                <a:tc>
                  <a:txBody>
                    <a:bodyPr/>
                    <a:lstStyle/>
                    <a:p>
                      <a:pPr marL="0" algn="l" defTabSz="914400" rtl="0" eaLnBrk="1" fontAlgn="b" latinLnBrk="0" hangingPunct="1"/>
                      <a:r>
                        <a:rPr lang="en-US" altLang="zh-CN" sz="1400" kern="1200" dirty="0" smtClean="0">
                          <a:solidFill>
                            <a:schemeClr val="dk1"/>
                          </a:solidFill>
                          <a:latin typeface="微软雅黑" pitchFamily="34" charset="-122"/>
                          <a:ea typeface="微软雅黑" pitchFamily="34" charset="-122"/>
                          <a:cs typeface="+mn-cs"/>
                        </a:rPr>
                        <a:t>54</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b"/>
                </a:tc>
                <a:tc>
                  <a:txBody>
                    <a:bodyPr/>
                    <a:lstStyle/>
                    <a:p>
                      <a:pPr marL="0" algn="l" defTabSz="914400" rtl="0" eaLnBrk="1" fontAlgn="b" latinLnBrk="0" hangingPunct="1"/>
                      <a:r>
                        <a:rPr lang="en-US" altLang="zh-CN" sz="1400" kern="1200" dirty="0" smtClean="0">
                          <a:solidFill>
                            <a:srgbClr val="FF0000"/>
                          </a:solidFill>
                          <a:latin typeface="微软雅黑" pitchFamily="34" charset="-122"/>
                          <a:ea typeface="微软雅黑" pitchFamily="34" charset="-122"/>
                          <a:cs typeface="+mn-cs"/>
                        </a:rPr>
                        <a:t>66.67</a:t>
                      </a:r>
                      <a:r>
                        <a:rPr lang="en-US" altLang="zh-CN" sz="1400" kern="1200" dirty="0">
                          <a:solidFill>
                            <a:srgbClr val="FF0000"/>
                          </a:solidFill>
                          <a:latin typeface="微软雅黑" pitchFamily="34" charset="-122"/>
                          <a:ea typeface="微软雅黑" pitchFamily="34" charset="-122"/>
                          <a:cs typeface="+mn-cs"/>
                        </a:rPr>
                        <a:t>%</a:t>
                      </a:r>
                    </a:p>
                  </a:txBody>
                  <a:tcPr marL="9525" marR="9525" marT="9525" marB="0" anchor="b"/>
                </a:tc>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68217711"/>
              </p:ext>
            </p:extLst>
          </p:nvPr>
        </p:nvGraphicFramePr>
        <p:xfrm>
          <a:off x="4644008" y="764704"/>
          <a:ext cx="4104456" cy="2088232"/>
        </p:xfrm>
        <a:graphic>
          <a:graphicData uri="http://schemas.openxmlformats.org/drawingml/2006/table">
            <a:tbl>
              <a:tblPr>
                <a:tableStyleId>{5C22544A-7EE6-4342-B048-85BDC9FD1C3A}</a:tableStyleId>
              </a:tblPr>
              <a:tblGrid>
                <a:gridCol w="1296144"/>
                <a:gridCol w="504056"/>
                <a:gridCol w="648072"/>
                <a:gridCol w="576064"/>
                <a:gridCol w="1080120"/>
              </a:tblGrid>
              <a:tr h="465344">
                <a:tc>
                  <a:txBody>
                    <a:bodyPr/>
                    <a:lstStyle/>
                    <a:p>
                      <a:pPr marL="0" algn="ctr" defTabSz="914400" rtl="0" eaLnBrk="1" fontAlgn="ctr" latinLnBrk="0" hangingPunct="1"/>
                      <a:r>
                        <a:rPr lang="zh-CN" altLang="en-US" sz="1400" b="1" kern="1200" dirty="0">
                          <a:solidFill>
                            <a:schemeClr val="lt1"/>
                          </a:solidFill>
                          <a:latin typeface="微软雅黑" pitchFamily="34" charset="-122"/>
                          <a:ea typeface="微软雅黑" pitchFamily="34" charset="-122"/>
                          <a:cs typeface="+mn-cs"/>
                        </a:rPr>
                        <a:t>　</a:t>
                      </a:r>
                      <a:r>
                        <a:rPr lang="zh-CN" altLang="en-US" sz="1400" b="1" kern="1200" dirty="0" smtClean="0">
                          <a:solidFill>
                            <a:schemeClr val="lt1"/>
                          </a:solidFill>
                          <a:latin typeface="微软雅黑" pitchFamily="34" charset="-122"/>
                          <a:ea typeface="微软雅黑" pitchFamily="34" charset="-122"/>
                          <a:cs typeface="+mn-cs"/>
                        </a:rPr>
                        <a:t>物联网公司</a:t>
                      </a:r>
                      <a:endParaRPr lang="zh-CN" altLang="en-US" sz="1400" b="1" kern="1200" dirty="0">
                        <a:solidFill>
                          <a:schemeClr val="lt1"/>
                        </a:solidFill>
                        <a:latin typeface="微软雅黑" pitchFamily="34" charset="-122"/>
                        <a:ea typeface="微软雅黑" pitchFamily="34" charset="-122"/>
                        <a:cs typeface="+mn-cs"/>
                      </a:endParaRPr>
                    </a:p>
                  </a:txBody>
                  <a:tcPr marL="9525" marR="9525" marT="9525" marB="0" anchor="ctr">
                    <a:solidFill>
                      <a:schemeClr val="accent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1" kern="1200" dirty="0" smtClean="0">
                          <a:solidFill>
                            <a:schemeClr val="lt1"/>
                          </a:solidFill>
                          <a:latin typeface="微软雅黑" pitchFamily="34" charset="-122"/>
                          <a:ea typeface="微软雅黑" pitchFamily="34" charset="-122"/>
                          <a:cs typeface="+mn-cs"/>
                        </a:rPr>
                        <a:t>需求</a:t>
                      </a:r>
                    </a:p>
                    <a:p>
                      <a:pPr marL="0" algn="ctr" defTabSz="914400" rtl="0" eaLnBrk="1" fontAlgn="ctr" latinLnBrk="0" hangingPunct="1"/>
                      <a:r>
                        <a:rPr lang="zh-CN" altLang="en-US" sz="1400" b="1" kern="1200" dirty="0" smtClean="0">
                          <a:solidFill>
                            <a:schemeClr val="lt1"/>
                          </a:solidFill>
                          <a:latin typeface="微软雅黑" pitchFamily="34" charset="-122"/>
                          <a:ea typeface="微软雅黑" pitchFamily="34" charset="-122"/>
                          <a:cs typeface="+mn-cs"/>
                        </a:rPr>
                        <a:t>满足</a:t>
                      </a:r>
                      <a:endParaRPr lang="zh-CN" altLang="en-US" sz="1400" b="1" kern="1200" dirty="0">
                        <a:solidFill>
                          <a:schemeClr val="lt1"/>
                        </a:solidFill>
                        <a:latin typeface="微软雅黑" pitchFamily="34" charset="-122"/>
                        <a:ea typeface="微软雅黑" pitchFamily="34" charset="-122"/>
                        <a:cs typeface="+mn-cs"/>
                      </a:endParaRPr>
                    </a:p>
                  </a:txBody>
                  <a:tcPr marL="9525" marR="9525" marT="9525" marB="0" anchor="ctr">
                    <a:solidFill>
                      <a:schemeClr val="accent1"/>
                    </a:solidFill>
                  </a:tcPr>
                </a:tc>
                <a:tc>
                  <a:txBody>
                    <a:bodyPr/>
                    <a:lstStyle/>
                    <a:p>
                      <a:pPr marL="0" algn="ctr" defTabSz="914400" rtl="0" eaLnBrk="1" fontAlgn="ctr" latinLnBrk="0" hangingPunct="1"/>
                      <a:r>
                        <a:rPr lang="zh-CN" altLang="en-US" sz="1400" b="1" kern="1200" dirty="0">
                          <a:solidFill>
                            <a:schemeClr val="lt1"/>
                          </a:solidFill>
                          <a:latin typeface="微软雅黑" pitchFamily="34" charset="-122"/>
                          <a:ea typeface="微软雅黑" pitchFamily="34" charset="-122"/>
                          <a:cs typeface="+mn-cs"/>
                        </a:rPr>
                        <a:t>需求不满足</a:t>
                      </a:r>
                    </a:p>
                  </a:txBody>
                  <a:tcPr marL="9525" marR="9525" marT="9525" marB="0" anchor="ctr">
                    <a:solidFill>
                      <a:schemeClr val="accent1"/>
                    </a:solidFill>
                  </a:tcPr>
                </a:tc>
                <a:tc>
                  <a:txBody>
                    <a:bodyPr/>
                    <a:lstStyle/>
                    <a:p>
                      <a:pPr marL="0" algn="ctr" defTabSz="914400" rtl="0" eaLnBrk="1" fontAlgn="ctr" latinLnBrk="0" hangingPunct="1"/>
                      <a:r>
                        <a:rPr lang="zh-CN" altLang="en-US" sz="1400" b="1" kern="1200" dirty="0">
                          <a:solidFill>
                            <a:schemeClr val="lt1"/>
                          </a:solidFill>
                          <a:latin typeface="微软雅黑" pitchFamily="34" charset="-122"/>
                          <a:ea typeface="微软雅黑" pitchFamily="34" charset="-122"/>
                          <a:cs typeface="+mn-cs"/>
                        </a:rPr>
                        <a:t>合计</a:t>
                      </a:r>
                    </a:p>
                  </a:txBody>
                  <a:tcPr marL="9525" marR="9525" marT="9525" marB="0" anchor="ctr">
                    <a:solidFill>
                      <a:schemeClr val="accent1"/>
                    </a:solidFill>
                  </a:tcPr>
                </a:tc>
                <a:tc>
                  <a:txBody>
                    <a:bodyPr/>
                    <a:lstStyle/>
                    <a:p>
                      <a:pPr marL="0" algn="ctr" defTabSz="914400" rtl="0" eaLnBrk="1" fontAlgn="ctr" latinLnBrk="0" hangingPunct="1"/>
                      <a:r>
                        <a:rPr lang="zh-CN" altLang="en-US" sz="1400" b="1" kern="1200" dirty="0">
                          <a:solidFill>
                            <a:schemeClr val="lt1"/>
                          </a:solidFill>
                          <a:latin typeface="微软雅黑" pitchFamily="34" charset="-122"/>
                          <a:ea typeface="微软雅黑" pitchFamily="34" charset="-122"/>
                          <a:cs typeface="+mn-cs"/>
                        </a:rPr>
                        <a:t>需求满足度</a:t>
                      </a:r>
                    </a:p>
                  </a:txBody>
                  <a:tcPr marL="9525" marR="9525" marT="9525" marB="0" anchor="ctr">
                    <a:solidFill>
                      <a:schemeClr val="accent1"/>
                    </a:solidFill>
                  </a:tcPr>
                </a:tc>
              </a:tr>
              <a:tr h="339227">
                <a:tc>
                  <a:txBody>
                    <a:bodyPr/>
                    <a:lstStyle/>
                    <a:p>
                      <a:pPr marL="0" algn="l" defTabSz="914400" rtl="0" eaLnBrk="1" fontAlgn="b" latinLnBrk="0" hangingPunct="1"/>
                      <a:r>
                        <a:rPr lang="zh-CN" altLang="en-US" sz="1400" kern="1200" dirty="0">
                          <a:solidFill>
                            <a:schemeClr val="dk1"/>
                          </a:solidFill>
                          <a:latin typeface="微软雅黑" pitchFamily="34" charset="-122"/>
                          <a:ea typeface="微软雅黑" pitchFamily="34" charset="-122"/>
                          <a:cs typeface="+mn-cs"/>
                        </a:rPr>
                        <a:t>一阶段</a:t>
                      </a:r>
                      <a:r>
                        <a:rPr lang="zh-CN" altLang="en-US" sz="1400" kern="1200" dirty="0" smtClean="0">
                          <a:solidFill>
                            <a:schemeClr val="dk1"/>
                          </a:solidFill>
                          <a:latin typeface="微软雅黑" pitchFamily="34" charset="-122"/>
                          <a:ea typeface="微软雅黑" pitchFamily="34" charset="-122"/>
                          <a:cs typeface="+mn-cs"/>
                        </a:rPr>
                        <a:t>：</a:t>
                      </a:r>
                      <a:endParaRPr lang="en-US" altLang="zh-CN" sz="1400" kern="1200" dirty="0" smtClean="0">
                        <a:solidFill>
                          <a:schemeClr val="dk1"/>
                        </a:solidFill>
                        <a:latin typeface="微软雅黑" pitchFamily="34" charset="-122"/>
                        <a:ea typeface="微软雅黑" pitchFamily="34" charset="-122"/>
                        <a:cs typeface="+mn-cs"/>
                      </a:endParaRPr>
                    </a:p>
                    <a:p>
                      <a:pPr marL="0" algn="l" defTabSz="914400" rtl="0" eaLnBrk="1" fontAlgn="b" latinLnBrk="0" hangingPunct="1"/>
                      <a:r>
                        <a:rPr lang="zh-CN" altLang="en-US" sz="1400" kern="1200" dirty="0" smtClean="0">
                          <a:solidFill>
                            <a:schemeClr val="dk1"/>
                          </a:solidFill>
                          <a:latin typeface="微软雅黑" pitchFamily="34" charset="-122"/>
                          <a:ea typeface="微软雅黑" pitchFamily="34" charset="-122"/>
                          <a:cs typeface="+mn-cs"/>
                        </a:rPr>
                        <a:t>优先级</a:t>
                      </a:r>
                      <a:r>
                        <a:rPr lang="zh-CN" altLang="en-US" sz="1400" kern="1200" dirty="0">
                          <a:solidFill>
                            <a:schemeClr val="dk1"/>
                          </a:solidFill>
                          <a:latin typeface="微软雅黑" pitchFamily="34" charset="-122"/>
                          <a:ea typeface="微软雅黑" pitchFamily="34" charset="-122"/>
                          <a:cs typeface="+mn-cs"/>
                        </a:rPr>
                        <a:t>高的需求</a:t>
                      </a:r>
                    </a:p>
                  </a:txBody>
                  <a:tcPr marL="9525" marR="9525" marT="9525" marB="0" anchor="b">
                    <a:solidFill>
                      <a:srgbClr val="D0D8E8"/>
                    </a:solidFill>
                  </a:tcPr>
                </a:tc>
                <a:tc>
                  <a:txBody>
                    <a:bodyPr/>
                    <a:lstStyle/>
                    <a:p>
                      <a:pPr marL="0" algn="l" defTabSz="914400" rtl="0" eaLnBrk="1" fontAlgn="b" latinLnBrk="0" hangingPunct="1"/>
                      <a:r>
                        <a:rPr lang="en-US" altLang="zh-CN" sz="1400" kern="1200" dirty="0" smtClean="0">
                          <a:solidFill>
                            <a:schemeClr val="dk1"/>
                          </a:solidFill>
                          <a:latin typeface="微软雅黑" pitchFamily="34" charset="-122"/>
                          <a:ea typeface="微软雅黑" pitchFamily="34" charset="-122"/>
                          <a:cs typeface="+mn-cs"/>
                        </a:rPr>
                        <a:t>0</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b">
                    <a:solidFill>
                      <a:srgbClr val="D0D8E8"/>
                    </a:solidFill>
                  </a:tcPr>
                </a:tc>
                <a:tc>
                  <a:txBody>
                    <a:bodyPr/>
                    <a:lstStyle/>
                    <a:p>
                      <a:pPr marL="0" algn="l" defTabSz="914400" rtl="0" eaLnBrk="1" fontAlgn="b" latinLnBrk="0" hangingPunct="1"/>
                      <a:r>
                        <a:rPr lang="en-US" altLang="zh-CN" sz="1400" kern="1200" dirty="0" smtClean="0">
                          <a:solidFill>
                            <a:schemeClr val="dk1"/>
                          </a:solidFill>
                          <a:latin typeface="微软雅黑" pitchFamily="34" charset="-122"/>
                          <a:ea typeface="微软雅黑" pitchFamily="34" charset="-122"/>
                          <a:cs typeface="+mn-cs"/>
                        </a:rPr>
                        <a:t>24</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b">
                    <a:solidFill>
                      <a:srgbClr val="D0D8E8"/>
                    </a:solidFill>
                  </a:tcPr>
                </a:tc>
                <a:tc>
                  <a:txBody>
                    <a:bodyPr/>
                    <a:lstStyle/>
                    <a:p>
                      <a:pPr marL="0" algn="l" defTabSz="914400" rtl="0" eaLnBrk="1" fontAlgn="b" latinLnBrk="0" hangingPunct="1"/>
                      <a:r>
                        <a:rPr lang="en-US" altLang="zh-CN" sz="1400" kern="1200" dirty="0" smtClean="0">
                          <a:solidFill>
                            <a:schemeClr val="dk1"/>
                          </a:solidFill>
                          <a:latin typeface="微软雅黑" pitchFamily="34" charset="-122"/>
                          <a:ea typeface="微软雅黑" pitchFamily="34" charset="-122"/>
                          <a:cs typeface="+mn-cs"/>
                        </a:rPr>
                        <a:t>24</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b">
                    <a:solidFill>
                      <a:srgbClr val="D0D8E8"/>
                    </a:solidFill>
                  </a:tcPr>
                </a:tc>
                <a:tc>
                  <a:txBody>
                    <a:bodyPr/>
                    <a:lstStyle/>
                    <a:p>
                      <a:pPr marL="0" algn="l" defTabSz="914400" rtl="0" eaLnBrk="1" fontAlgn="b" latinLnBrk="0" hangingPunct="1"/>
                      <a:r>
                        <a:rPr lang="en-US" altLang="zh-CN" sz="1400" kern="1200" dirty="0" smtClean="0">
                          <a:solidFill>
                            <a:srgbClr val="FF0000"/>
                          </a:solidFill>
                          <a:latin typeface="微软雅黑" pitchFamily="34" charset="-122"/>
                          <a:ea typeface="微软雅黑" pitchFamily="34" charset="-122"/>
                          <a:cs typeface="+mn-cs"/>
                        </a:rPr>
                        <a:t>0.00%</a:t>
                      </a:r>
                      <a:endParaRPr lang="en-US" altLang="zh-CN" sz="1400" kern="1200" dirty="0">
                        <a:solidFill>
                          <a:srgbClr val="FF0000"/>
                        </a:solidFill>
                        <a:latin typeface="微软雅黑" pitchFamily="34" charset="-122"/>
                        <a:ea typeface="微软雅黑" pitchFamily="34" charset="-122"/>
                        <a:cs typeface="+mn-cs"/>
                      </a:endParaRPr>
                    </a:p>
                  </a:txBody>
                  <a:tcPr marL="9525" marR="9525" marT="9525" marB="0" anchor="b">
                    <a:solidFill>
                      <a:srgbClr val="D0D8E8"/>
                    </a:solidFill>
                  </a:tcPr>
                </a:tc>
              </a:tr>
              <a:tr h="272761">
                <a:tc>
                  <a:txBody>
                    <a:bodyPr/>
                    <a:lstStyle/>
                    <a:p>
                      <a:pPr marL="0" algn="l" defTabSz="914400" rtl="0" eaLnBrk="1" fontAlgn="b" latinLnBrk="0" hangingPunct="1"/>
                      <a:r>
                        <a:rPr lang="zh-CN" altLang="en-US" sz="1400" kern="1200" dirty="0">
                          <a:solidFill>
                            <a:schemeClr val="dk1"/>
                          </a:solidFill>
                          <a:latin typeface="微软雅黑" pitchFamily="34" charset="-122"/>
                          <a:ea typeface="微软雅黑" pitchFamily="34" charset="-122"/>
                          <a:cs typeface="+mn-cs"/>
                        </a:rPr>
                        <a:t>二阶段</a:t>
                      </a:r>
                      <a:r>
                        <a:rPr lang="zh-CN" altLang="en-US" sz="1400" kern="1200" dirty="0" smtClean="0">
                          <a:solidFill>
                            <a:schemeClr val="dk1"/>
                          </a:solidFill>
                          <a:latin typeface="微软雅黑" pitchFamily="34" charset="-122"/>
                          <a:ea typeface="微软雅黑" pitchFamily="34" charset="-122"/>
                          <a:cs typeface="+mn-cs"/>
                        </a:rPr>
                        <a:t>：</a:t>
                      </a:r>
                      <a:endParaRPr lang="en-US" altLang="zh-CN" sz="1400" kern="1200" dirty="0" smtClean="0">
                        <a:solidFill>
                          <a:schemeClr val="dk1"/>
                        </a:solidFill>
                        <a:latin typeface="微软雅黑" pitchFamily="34" charset="-122"/>
                        <a:ea typeface="微软雅黑" pitchFamily="34" charset="-122"/>
                        <a:cs typeface="+mn-cs"/>
                      </a:endParaRPr>
                    </a:p>
                    <a:p>
                      <a:pPr marL="0" algn="l" defTabSz="914400" rtl="0" eaLnBrk="1" fontAlgn="b" latinLnBrk="0" hangingPunct="1"/>
                      <a:r>
                        <a:rPr lang="zh-CN" altLang="en-US" sz="1400" kern="1200" dirty="0" smtClean="0">
                          <a:solidFill>
                            <a:schemeClr val="dk1"/>
                          </a:solidFill>
                          <a:latin typeface="微软雅黑" pitchFamily="34" charset="-122"/>
                          <a:ea typeface="微软雅黑" pitchFamily="34" charset="-122"/>
                          <a:cs typeface="+mn-cs"/>
                        </a:rPr>
                        <a:t>优先级</a:t>
                      </a:r>
                      <a:r>
                        <a:rPr lang="zh-CN" altLang="en-US" sz="1400" kern="1200" dirty="0">
                          <a:solidFill>
                            <a:schemeClr val="dk1"/>
                          </a:solidFill>
                          <a:latin typeface="微软雅黑" pitchFamily="34" charset="-122"/>
                          <a:ea typeface="微软雅黑" pitchFamily="34" charset="-122"/>
                          <a:cs typeface="+mn-cs"/>
                        </a:rPr>
                        <a:t>中的需求</a:t>
                      </a:r>
                    </a:p>
                  </a:txBody>
                  <a:tcPr marL="9525" marR="9525" marT="9525" marB="0" anchor="b"/>
                </a:tc>
                <a:tc>
                  <a:txBody>
                    <a:bodyPr/>
                    <a:lstStyle/>
                    <a:p>
                      <a:pPr marL="0" algn="l" defTabSz="914400" rtl="0" eaLnBrk="1" fontAlgn="b" latinLnBrk="0" hangingPunct="1"/>
                      <a:r>
                        <a:rPr lang="en-US" altLang="zh-CN" sz="1400" kern="1200" dirty="0" smtClean="0">
                          <a:solidFill>
                            <a:schemeClr val="dk1"/>
                          </a:solidFill>
                          <a:latin typeface="微软雅黑" pitchFamily="34" charset="-122"/>
                          <a:ea typeface="微软雅黑" pitchFamily="34" charset="-122"/>
                          <a:cs typeface="+mn-cs"/>
                        </a:rPr>
                        <a:t>5</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b"/>
                </a:tc>
                <a:tc>
                  <a:txBody>
                    <a:bodyPr/>
                    <a:lstStyle/>
                    <a:p>
                      <a:pPr marL="0" algn="l" defTabSz="914400" rtl="0" eaLnBrk="1" fontAlgn="b" latinLnBrk="0" hangingPunct="1"/>
                      <a:r>
                        <a:rPr lang="en-US" altLang="zh-CN" sz="1400" kern="1200" dirty="0">
                          <a:solidFill>
                            <a:schemeClr val="dk1"/>
                          </a:solidFill>
                          <a:latin typeface="微软雅黑" pitchFamily="34" charset="-122"/>
                          <a:ea typeface="微软雅黑" pitchFamily="34" charset="-122"/>
                          <a:cs typeface="+mn-cs"/>
                        </a:rPr>
                        <a:t>1</a:t>
                      </a:r>
                    </a:p>
                  </a:txBody>
                  <a:tcPr marL="9525" marR="9525" marT="9525" marB="0" anchor="b"/>
                </a:tc>
                <a:tc>
                  <a:txBody>
                    <a:bodyPr/>
                    <a:lstStyle/>
                    <a:p>
                      <a:pPr marL="0" algn="l" defTabSz="914400" rtl="0" eaLnBrk="1" fontAlgn="b" latinLnBrk="0" hangingPunct="1"/>
                      <a:r>
                        <a:rPr lang="en-US" altLang="zh-CN" sz="1400" kern="1200">
                          <a:solidFill>
                            <a:schemeClr val="dk1"/>
                          </a:solidFill>
                          <a:latin typeface="微软雅黑" pitchFamily="34" charset="-122"/>
                          <a:ea typeface="微软雅黑" pitchFamily="34" charset="-122"/>
                          <a:cs typeface="+mn-cs"/>
                        </a:rPr>
                        <a:t>6</a:t>
                      </a:r>
                    </a:p>
                  </a:txBody>
                  <a:tcPr marL="9525" marR="9525" marT="9525" marB="0" anchor="b"/>
                </a:tc>
                <a:tc>
                  <a:txBody>
                    <a:bodyPr/>
                    <a:lstStyle/>
                    <a:p>
                      <a:pPr marL="0" algn="l" defTabSz="914400" rtl="0" eaLnBrk="1" fontAlgn="b" latinLnBrk="0" hangingPunct="1"/>
                      <a:r>
                        <a:rPr lang="en-US" altLang="zh-CN" sz="1400" kern="1200" dirty="0" smtClean="0">
                          <a:solidFill>
                            <a:srgbClr val="FF0000"/>
                          </a:solidFill>
                          <a:latin typeface="微软雅黑" pitchFamily="34" charset="-122"/>
                          <a:ea typeface="微软雅黑" pitchFamily="34" charset="-122"/>
                          <a:cs typeface="+mn-cs"/>
                        </a:rPr>
                        <a:t>83.33%</a:t>
                      </a:r>
                      <a:endParaRPr lang="en-US" altLang="zh-CN" sz="1400" kern="1200" dirty="0">
                        <a:solidFill>
                          <a:srgbClr val="FF0000"/>
                        </a:solidFill>
                        <a:latin typeface="微软雅黑" pitchFamily="34" charset="-122"/>
                        <a:ea typeface="微软雅黑" pitchFamily="34" charset="-122"/>
                        <a:cs typeface="+mn-cs"/>
                      </a:endParaRPr>
                    </a:p>
                  </a:txBody>
                  <a:tcPr marL="9525" marR="9525" marT="9525" marB="0" anchor="b"/>
                </a:tc>
              </a:tr>
              <a:tr h="278303">
                <a:tc>
                  <a:txBody>
                    <a:bodyPr/>
                    <a:lstStyle/>
                    <a:p>
                      <a:pPr marL="0" algn="l" defTabSz="914400" rtl="0" eaLnBrk="1" fontAlgn="b" latinLnBrk="0" hangingPunct="1"/>
                      <a:r>
                        <a:rPr lang="zh-CN" altLang="en-US" sz="1400" kern="1200" dirty="0">
                          <a:solidFill>
                            <a:schemeClr val="dk1"/>
                          </a:solidFill>
                          <a:latin typeface="微软雅黑" pitchFamily="34" charset="-122"/>
                          <a:ea typeface="微软雅黑" pitchFamily="34" charset="-122"/>
                          <a:cs typeface="+mn-cs"/>
                        </a:rPr>
                        <a:t>三阶段</a:t>
                      </a:r>
                      <a:r>
                        <a:rPr lang="zh-CN" altLang="en-US" sz="1400" kern="1200" dirty="0" smtClean="0">
                          <a:solidFill>
                            <a:schemeClr val="dk1"/>
                          </a:solidFill>
                          <a:latin typeface="微软雅黑" pitchFamily="34" charset="-122"/>
                          <a:ea typeface="微软雅黑" pitchFamily="34" charset="-122"/>
                          <a:cs typeface="+mn-cs"/>
                        </a:rPr>
                        <a:t>：</a:t>
                      </a:r>
                      <a:endParaRPr lang="en-US" altLang="zh-CN" sz="1400" kern="1200" dirty="0" smtClean="0">
                        <a:solidFill>
                          <a:schemeClr val="dk1"/>
                        </a:solidFill>
                        <a:latin typeface="微软雅黑" pitchFamily="34" charset="-122"/>
                        <a:ea typeface="微软雅黑" pitchFamily="34" charset="-122"/>
                        <a:cs typeface="+mn-cs"/>
                      </a:endParaRPr>
                    </a:p>
                    <a:p>
                      <a:pPr marL="0" algn="l" defTabSz="914400" rtl="0" eaLnBrk="1" fontAlgn="b" latinLnBrk="0" hangingPunct="1"/>
                      <a:r>
                        <a:rPr lang="zh-CN" altLang="en-US" sz="1400" kern="1200" dirty="0" smtClean="0">
                          <a:solidFill>
                            <a:schemeClr val="dk1"/>
                          </a:solidFill>
                          <a:latin typeface="微软雅黑" pitchFamily="34" charset="-122"/>
                          <a:ea typeface="微软雅黑" pitchFamily="34" charset="-122"/>
                          <a:cs typeface="+mn-cs"/>
                        </a:rPr>
                        <a:t>优先级</a:t>
                      </a:r>
                      <a:r>
                        <a:rPr lang="zh-CN" altLang="en-US" sz="1400" kern="1200" dirty="0">
                          <a:solidFill>
                            <a:schemeClr val="dk1"/>
                          </a:solidFill>
                          <a:latin typeface="微软雅黑" pitchFamily="34" charset="-122"/>
                          <a:ea typeface="微软雅黑" pitchFamily="34" charset="-122"/>
                          <a:cs typeface="+mn-cs"/>
                        </a:rPr>
                        <a:t>低的需求</a:t>
                      </a:r>
                    </a:p>
                  </a:txBody>
                  <a:tcPr marL="9525" marR="9525" marT="9525" marB="0" anchor="b">
                    <a:solidFill>
                      <a:srgbClr val="D0D8E8"/>
                    </a:solidFill>
                  </a:tcPr>
                </a:tc>
                <a:tc>
                  <a:txBody>
                    <a:bodyPr/>
                    <a:lstStyle/>
                    <a:p>
                      <a:pPr marL="0" algn="l" defTabSz="914400" rtl="0" eaLnBrk="1" fontAlgn="b" latinLnBrk="0" hangingPunct="1"/>
                      <a:r>
                        <a:rPr lang="en-US" altLang="zh-CN" sz="1400" kern="1200" dirty="0" smtClean="0">
                          <a:solidFill>
                            <a:schemeClr val="dk1"/>
                          </a:solidFill>
                          <a:latin typeface="微软雅黑" pitchFamily="34" charset="-122"/>
                          <a:ea typeface="微软雅黑" pitchFamily="34" charset="-122"/>
                          <a:cs typeface="+mn-cs"/>
                        </a:rPr>
                        <a:t>0</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b">
                    <a:solidFill>
                      <a:srgbClr val="D0D8E8"/>
                    </a:solidFill>
                  </a:tcPr>
                </a:tc>
                <a:tc>
                  <a:txBody>
                    <a:bodyPr/>
                    <a:lstStyle/>
                    <a:p>
                      <a:pPr marL="0" algn="l" defTabSz="914400" rtl="0" eaLnBrk="1" fontAlgn="b" latinLnBrk="0" hangingPunct="1"/>
                      <a:r>
                        <a:rPr lang="en-US" altLang="zh-CN" sz="1400" kern="1200" dirty="0" smtClean="0">
                          <a:solidFill>
                            <a:schemeClr val="dk1"/>
                          </a:solidFill>
                          <a:latin typeface="微软雅黑" pitchFamily="34" charset="-122"/>
                          <a:ea typeface="微软雅黑" pitchFamily="34" charset="-122"/>
                          <a:cs typeface="+mn-cs"/>
                        </a:rPr>
                        <a:t>24</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b">
                    <a:solidFill>
                      <a:srgbClr val="D0D8E8"/>
                    </a:solidFill>
                  </a:tcPr>
                </a:tc>
                <a:tc>
                  <a:txBody>
                    <a:bodyPr/>
                    <a:lstStyle/>
                    <a:p>
                      <a:pPr marL="0" algn="l" defTabSz="914400" rtl="0" eaLnBrk="1" fontAlgn="b" latinLnBrk="0" hangingPunct="1"/>
                      <a:r>
                        <a:rPr lang="en-US" altLang="zh-CN" sz="1400" kern="1200" dirty="0">
                          <a:solidFill>
                            <a:schemeClr val="dk1"/>
                          </a:solidFill>
                          <a:latin typeface="微软雅黑" pitchFamily="34" charset="-122"/>
                          <a:ea typeface="微软雅黑" pitchFamily="34" charset="-122"/>
                          <a:cs typeface="+mn-cs"/>
                        </a:rPr>
                        <a:t>24</a:t>
                      </a:r>
                    </a:p>
                  </a:txBody>
                  <a:tcPr marL="9525" marR="9525" marT="9525" marB="0" anchor="b">
                    <a:solidFill>
                      <a:srgbClr val="D0D8E8"/>
                    </a:solidFill>
                  </a:tcPr>
                </a:tc>
                <a:tc>
                  <a:txBody>
                    <a:bodyPr/>
                    <a:lstStyle/>
                    <a:p>
                      <a:pPr marL="0" algn="l" defTabSz="914400" rtl="0" eaLnBrk="1" fontAlgn="b" latinLnBrk="0" hangingPunct="1"/>
                      <a:r>
                        <a:rPr lang="en-US" altLang="zh-CN" sz="1400" kern="1200" dirty="0" smtClean="0">
                          <a:solidFill>
                            <a:srgbClr val="FF0000"/>
                          </a:solidFill>
                          <a:latin typeface="微软雅黑" pitchFamily="34" charset="-122"/>
                          <a:ea typeface="微软雅黑" pitchFamily="34" charset="-122"/>
                          <a:cs typeface="+mn-cs"/>
                        </a:rPr>
                        <a:t>0.00%</a:t>
                      </a:r>
                      <a:endParaRPr lang="en-US" altLang="zh-CN" sz="1400" kern="1200" dirty="0">
                        <a:solidFill>
                          <a:srgbClr val="FF0000"/>
                        </a:solidFill>
                        <a:latin typeface="微软雅黑" pitchFamily="34" charset="-122"/>
                        <a:ea typeface="微软雅黑" pitchFamily="34" charset="-122"/>
                        <a:cs typeface="+mn-cs"/>
                      </a:endParaRPr>
                    </a:p>
                  </a:txBody>
                  <a:tcPr marL="9525" marR="9525" marT="9525" marB="0" anchor="b">
                    <a:solidFill>
                      <a:srgbClr val="D0D8E8"/>
                    </a:solidFill>
                  </a:tcPr>
                </a:tc>
              </a:tr>
              <a:tr h="314153">
                <a:tc>
                  <a:txBody>
                    <a:bodyPr/>
                    <a:lstStyle/>
                    <a:p>
                      <a:pPr marL="0" algn="l" defTabSz="914400" rtl="0" eaLnBrk="1" fontAlgn="b" latinLnBrk="0" hangingPunct="1"/>
                      <a:r>
                        <a:rPr lang="zh-CN" altLang="en-US" sz="1400" kern="1200">
                          <a:solidFill>
                            <a:schemeClr val="dk1"/>
                          </a:solidFill>
                          <a:latin typeface="微软雅黑" pitchFamily="34" charset="-122"/>
                          <a:ea typeface="微软雅黑" pitchFamily="34" charset="-122"/>
                          <a:cs typeface="+mn-cs"/>
                        </a:rPr>
                        <a:t>总需求</a:t>
                      </a:r>
                    </a:p>
                  </a:txBody>
                  <a:tcPr marL="9525" marR="9525" marT="9525" marB="0" anchor="b"/>
                </a:tc>
                <a:tc>
                  <a:txBody>
                    <a:bodyPr/>
                    <a:lstStyle/>
                    <a:p>
                      <a:pPr marL="0" algn="l" defTabSz="914400" rtl="0" eaLnBrk="1" fontAlgn="b" latinLnBrk="0" hangingPunct="1"/>
                      <a:r>
                        <a:rPr lang="en-US" altLang="zh-CN" sz="1400" kern="1200" dirty="0" smtClean="0">
                          <a:solidFill>
                            <a:schemeClr val="dk1"/>
                          </a:solidFill>
                          <a:latin typeface="微软雅黑" pitchFamily="34" charset="-122"/>
                          <a:ea typeface="微软雅黑" pitchFamily="34" charset="-122"/>
                          <a:cs typeface="+mn-cs"/>
                        </a:rPr>
                        <a:t>5</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b"/>
                </a:tc>
                <a:tc>
                  <a:txBody>
                    <a:bodyPr/>
                    <a:lstStyle/>
                    <a:p>
                      <a:pPr marL="0" algn="l" defTabSz="914400" rtl="0" eaLnBrk="1" fontAlgn="b" latinLnBrk="0" hangingPunct="1"/>
                      <a:r>
                        <a:rPr lang="en-US" altLang="zh-CN" sz="1400" kern="1200" dirty="0" smtClean="0">
                          <a:solidFill>
                            <a:schemeClr val="dk1"/>
                          </a:solidFill>
                          <a:latin typeface="微软雅黑" pitchFamily="34" charset="-122"/>
                          <a:ea typeface="微软雅黑" pitchFamily="34" charset="-122"/>
                          <a:cs typeface="+mn-cs"/>
                        </a:rPr>
                        <a:t>49</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b"/>
                </a:tc>
                <a:tc>
                  <a:txBody>
                    <a:bodyPr/>
                    <a:lstStyle/>
                    <a:p>
                      <a:pPr marL="0" algn="l" defTabSz="914400" rtl="0" eaLnBrk="1" fontAlgn="b" latinLnBrk="0" hangingPunct="1"/>
                      <a:r>
                        <a:rPr lang="en-US" altLang="zh-CN" sz="1400" kern="1200" dirty="0" smtClean="0">
                          <a:solidFill>
                            <a:schemeClr val="dk1"/>
                          </a:solidFill>
                          <a:latin typeface="微软雅黑" pitchFamily="34" charset="-122"/>
                          <a:ea typeface="微软雅黑" pitchFamily="34" charset="-122"/>
                          <a:cs typeface="+mn-cs"/>
                        </a:rPr>
                        <a:t>54</a:t>
                      </a:r>
                      <a:endParaRPr lang="en-US" altLang="zh-CN" sz="1400" kern="1200" dirty="0">
                        <a:solidFill>
                          <a:schemeClr val="dk1"/>
                        </a:solidFill>
                        <a:latin typeface="微软雅黑" pitchFamily="34" charset="-122"/>
                        <a:ea typeface="微软雅黑" pitchFamily="34" charset="-122"/>
                        <a:cs typeface="+mn-cs"/>
                      </a:endParaRPr>
                    </a:p>
                  </a:txBody>
                  <a:tcPr marL="9525" marR="9525" marT="9525" marB="0" anchor="b"/>
                </a:tc>
                <a:tc>
                  <a:txBody>
                    <a:bodyPr/>
                    <a:lstStyle/>
                    <a:p>
                      <a:pPr marL="0" algn="l" defTabSz="914400" rtl="0" eaLnBrk="1" fontAlgn="b" latinLnBrk="0" hangingPunct="1"/>
                      <a:r>
                        <a:rPr lang="en-US" altLang="zh-CN" sz="1400" kern="1200" dirty="0" smtClean="0">
                          <a:solidFill>
                            <a:srgbClr val="FF0000"/>
                          </a:solidFill>
                          <a:latin typeface="微软雅黑" pitchFamily="34" charset="-122"/>
                          <a:ea typeface="微软雅黑" pitchFamily="34" charset="-122"/>
                          <a:cs typeface="+mn-cs"/>
                        </a:rPr>
                        <a:t>9.26%</a:t>
                      </a:r>
                      <a:endParaRPr lang="en-US" altLang="zh-CN" sz="1400" kern="1200" dirty="0">
                        <a:solidFill>
                          <a:srgbClr val="FF0000"/>
                        </a:solidFill>
                        <a:latin typeface="微软雅黑" pitchFamily="34" charset="-122"/>
                        <a:ea typeface="微软雅黑" pitchFamily="34" charset="-122"/>
                        <a:cs typeface="+mn-cs"/>
                      </a:endParaRPr>
                    </a:p>
                  </a:txBody>
                  <a:tcPr marL="9525" marR="9525" marT="9525" marB="0" anchor="b"/>
                </a:tc>
              </a:tr>
            </a:tbl>
          </a:graphicData>
        </a:graphic>
      </p:graphicFrame>
      <p:sp>
        <p:nvSpPr>
          <p:cNvPr id="20" name="TextBox 19"/>
          <p:cNvSpPr txBox="1"/>
          <p:nvPr/>
        </p:nvSpPr>
        <p:spPr bwMode="auto">
          <a:xfrm>
            <a:off x="251520" y="5057889"/>
            <a:ext cx="8424936" cy="1323439"/>
          </a:xfrm>
          <a:prstGeom prst="rect">
            <a:avLst/>
          </a:prstGeom>
          <a:noFill/>
          <a:ln w="9525">
            <a:noFill/>
            <a:miter lim="800000"/>
            <a:headEnd/>
            <a:tailEnd/>
          </a:ln>
        </p:spPr>
        <p:txBody>
          <a:bodyPr wrap="square" rtlCol="0" anchor="ctr">
            <a:spAutoFit/>
          </a:bodyPr>
          <a:lstStyle/>
          <a:p>
            <a:pPr fontAlgn="b"/>
            <a:r>
              <a:rPr lang="en-US" altLang="zh-CN" sz="1600" dirty="0">
                <a:solidFill>
                  <a:schemeClr val="dk1"/>
                </a:solidFill>
                <a:latin typeface="微软雅黑" pitchFamily="34" charset="-122"/>
                <a:ea typeface="微软雅黑" pitchFamily="34" charset="-122"/>
              </a:rPr>
              <a:t>1</a:t>
            </a:r>
            <a:r>
              <a:rPr lang="zh-CN" altLang="en-US" sz="1600" dirty="0">
                <a:solidFill>
                  <a:schemeClr val="dk1"/>
                </a:solidFill>
                <a:latin typeface="微软雅黑" pitchFamily="34" charset="-122"/>
                <a:ea typeface="微软雅黑" pitchFamily="34" charset="-122"/>
              </a:rPr>
              <a:t>、重庆</a:t>
            </a:r>
            <a:r>
              <a:rPr lang="zh-CN" altLang="en-US" sz="1600">
                <a:solidFill>
                  <a:schemeClr val="dk1"/>
                </a:solidFill>
                <a:latin typeface="微软雅黑" pitchFamily="34" charset="-122"/>
                <a:ea typeface="微软雅黑" pitchFamily="34" charset="-122"/>
              </a:rPr>
              <a:t>物</a:t>
            </a:r>
            <a:r>
              <a:rPr lang="zh-CN" altLang="en-US" sz="1600" smtClean="0">
                <a:solidFill>
                  <a:schemeClr val="dk1"/>
                </a:solidFill>
                <a:latin typeface="微软雅黑" pitchFamily="34" charset="-122"/>
                <a:ea typeface="微软雅黑" pitchFamily="34" charset="-122"/>
              </a:rPr>
              <a:t>联网运营平台</a:t>
            </a:r>
            <a:r>
              <a:rPr lang="zh-CN" altLang="en-US" sz="1600" dirty="0" smtClean="0">
                <a:solidFill>
                  <a:schemeClr val="dk1"/>
                </a:solidFill>
                <a:latin typeface="微软雅黑" pitchFamily="34" charset="-122"/>
                <a:ea typeface="微软雅黑" pitchFamily="34" charset="-122"/>
              </a:rPr>
              <a:t>和</a:t>
            </a:r>
            <a:r>
              <a:rPr lang="zh-CN" altLang="en-US" sz="1600" dirty="0">
                <a:solidFill>
                  <a:schemeClr val="dk1"/>
                </a:solidFill>
                <a:latin typeface="微软雅黑" pitchFamily="34" charset="-122"/>
                <a:ea typeface="微软雅黑" pitchFamily="34" charset="-122"/>
              </a:rPr>
              <a:t>本项目的需求匹配</a:t>
            </a:r>
            <a:r>
              <a:rPr lang="zh-CN" altLang="en-US" sz="1600" dirty="0" smtClean="0">
                <a:solidFill>
                  <a:schemeClr val="dk1"/>
                </a:solidFill>
                <a:latin typeface="微软雅黑" pitchFamily="34" charset="-122"/>
                <a:ea typeface="微软雅黑" pitchFamily="34" charset="-122"/>
              </a:rPr>
              <a:t>度为</a:t>
            </a:r>
            <a:r>
              <a:rPr lang="en-US" altLang="zh-CN" sz="1600" dirty="0" smtClean="0">
                <a:solidFill>
                  <a:srgbClr val="FF0000"/>
                </a:solidFill>
                <a:latin typeface="微软雅黑" pitchFamily="34" charset="-122"/>
                <a:ea typeface="微软雅黑" pitchFamily="34" charset="-122"/>
              </a:rPr>
              <a:t>9.26%</a:t>
            </a:r>
            <a:r>
              <a:rPr lang="zh-CN" altLang="en-US" sz="1600" dirty="0">
                <a:solidFill>
                  <a:schemeClr val="dk1"/>
                </a:solidFill>
                <a:latin typeface="微软雅黑" pitchFamily="34" charset="-122"/>
                <a:ea typeface="微软雅黑" pitchFamily="34" charset="-122"/>
              </a:rPr>
              <a:t>，开发</a:t>
            </a:r>
            <a:r>
              <a:rPr lang="zh-CN" altLang="en-US" sz="1600" dirty="0" smtClean="0">
                <a:solidFill>
                  <a:schemeClr val="dk1"/>
                </a:solidFill>
                <a:latin typeface="微软雅黑" pitchFamily="34" charset="-122"/>
                <a:ea typeface="微软雅黑" pitchFamily="34" charset="-122"/>
              </a:rPr>
              <a:t>时间长，</a:t>
            </a:r>
            <a:r>
              <a:rPr lang="zh-CN" altLang="en-US" sz="1600" dirty="0">
                <a:solidFill>
                  <a:schemeClr val="dk1"/>
                </a:solidFill>
                <a:latin typeface="微软雅黑" pitchFamily="34" charset="-122"/>
                <a:ea typeface="微软雅黑" pitchFamily="34" charset="-122"/>
              </a:rPr>
              <a:t>据评估</a:t>
            </a:r>
            <a:r>
              <a:rPr lang="zh-CN" altLang="en-US" sz="1600" dirty="0" smtClean="0">
                <a:solidFill>
                  <a:schemeClr val="dk1"/>
                </a:solidFill>
                <a:latin typeface="微软雅黑" pitchFamily="34" charset="-122"/>
                <a:ea typeface="微软雅黑" pitchFamily="34" charset="-122"/>
              </a:rPr>
              <a:t>需</a:t>
            </a:r>
            <a:r>
              <a:rPr lang="en-US" altLang="zh-CN" sz="1600" dirty="0" smtClean="0">
                <a:solidFill>
                  <a:srgbClr val="FF0000"/>
                </a:solidFill>
                <a:latin typeface="微软雅黑" pitchFamily="34" charset="-122"/>
                <a:ea typeface="微软雅黑" pitchFamily="34" charset="-122"/>
              </a:rPr>
              <a:t>6.5</a:t>
            </a:r>
            <a:r>
              <a:rPr lang="zh-CN" altLang="en-US" sz="1600" dirty="0" smtClean="0">
                <a:solidFill>
                  <a:srgbClr val="FF0000"/>
                </a:solidFill>
                <a:latin typeface="微软雅黑" pitchFamily="34" charset="-122"/>
                <a:ea typeface="微软雅黑" pitchFamily="34" charset="-122"/>
              </a:rPr>
              <a:t>个月。</a:t>
            </a:r>
            <a:r>
              <a:rPr lang="zh-CN" altLang="en-US" sz="1600" dirty="0" smtClean="0">
                <a:solidFill>
                  <a:schemeClr val="dk1"/>
                </a:solidFill>
                <a:latin typeface="微软雅黑" pitchFamily="34" charset="-122"/>
                <a:ea typeface="微软雅黑" pitchFamily="34" charset="-122"/>
              </a:rPr>
              <a:t>后期</a:t>
            </a:r>
            <a:r>
              <a:rPr lang="zh-CN" altLang="en-US" sz="1600" dirty="0">
                <a:solidFill>
                  <a:schemeClr val="dk1"/>
                </a:solidFill>
                <a:latin typeface="微软雅黑" pitchFamily="34" charset="-122"/>
                <a:ea typeface="微软雅黑" pitchFamily="34" charset="-122"/>
              </a:rPr>
              <a:t>存在支撑</a:t>
            </a:r>
            <a:r>
              <a:rPr lang="zh-CN" altLang="en-US" sz="1600" dirty="0" smtClean="0">
                <a:solidFill>
                  <a:schemeClr val="dk1"/>
                </a:solidFill>
                <a:latin typeface="微软雅黑" pitchFamily="34" charset="-122"/>
                <a:ea typeface="微软雅黑" pitchFamily="34" charset="-122"/>
              </a:rPr>
              <a:t>费用；</a:t>
            </a:r>
            <a:r>
              <a:rPr lang="en-US" altLang="zh-CN" sz="1600" dirty="0">
                <a:solidFill>
                  <a:schemeClr val="dk1"/>
                </a:solidFill>
                <a:latin typeface="微软雅黑" pitchFamily="34" charset="-122"/>
                <a:ea typeface="微软雅黑" pitchFamily="34" charset="-122"/>
              </a:rPr>
              <a:t/>
            </a:r>
            <a:br>
              <a:rPr lang="en-US" altLang="zh-CN" sz="1600" dirty="0">
                <a:solidFill>
                  <a:schemeClr val="dk1"/>
                </a:solidFill>
                <a:latin typeface="微软雅黑" pitchFamily="34" charset="-122"/>
                <a:ea typeface="微软雅黑" pitchFamily="34" charset="-122"/>
              </a:rPr>
            </a:br>
            <a:r>
              <a:rPr lang="en-US" altLang="zh-CN" sz="1600" dirty="0" smtClean="0">
                <a:solidFill>
                  <a:schemeClr val="dk1"/>
                </a:solidFill>
                <a:latin typeface="微软雅黑" pitchFamily="34" charset="-122"/>
                <a:ea typeface="微软雅黑" pitchFamily="34" charset="-122"/>
              </a:rPr>
              <a:t>2</a:t>
            </a:r>
            <a:r>
              <a:rPr lang="zh-CN" altLang="en-US" sz="1600" dirty="0" smtClean="0">
                <a:solidFill>
                  <a:schemeClr val="dk1"/>
                </a:solidFill>
                <a:latin typeface="微软雅黑" pitchFamily="34" charset="-122"/>
                <a:ea typeface="微软雅黑" pitchFamily="34" charset="-122"/>
              </a:rPr>
              <a:t>、无</a:t>
            </a:r>
            <a:r>
              <a:rPr lang="zh-CN" altLang="en-US" sz="1600" dirty="0">
                <a:solidFill>
                  <a:schemeClr val="dk1"/>
                </a:solidFill>
                <a:latin typeface="微软雅黑" pitchFamily="34" charset="-122"/>
                <a:ea typeface="微软雅黑" pitchFamily="34" charset="-122"/>
              </a:rPr>
              <a:t>车联网行业</a:t>
            </a:r>
            <a:r>
              <a:rPr lang="zh-CN" altLang="en-US" sz="1600" dirty="0" smtClean="0">
                <a:solidFill>
                  <a:schemeClr val="dk1"/>
                </a:solidFill>
                <a:latin typeface="微软雅黑" pitchFamily="34" charset="-122"/>
                <a:ea typeface="微软雅黑" pitchFamily="34" charset="-122"/>
              </a:rPr>
              <a:t>经验，现有项目均为物联网平台，需求有差异；</a:t>
            </a:r>
            <a:r>
              <a:rPr lang="zh-CN" altLang="en-US" sz="1600" dirty="0">
                <a:solidFill>
                  <a:schemeClr val="dk1"/>
                </a:solidFill>
                <a:latin typeface="微软雅黑" pitchFamily="34" charset="-122"/>
                <a:ea typeface="微软雅黑" pitchFamily="34" charset="-122"/>
              </a:rPr>
              <a:t/>
            </a:r>
            <a:br>
              <a:rPr lang="zh-CN" altLang="en-US" sz="1600" dirty="0">
                <a:solidFill>
                  <a:schemeClr val="dk1"/>
                </a:solidFill>
                <a:latin typeface="微软雅黑" pitchFamily="34" charset="-122"/>
                <a:ea typeface="微软雅黑" pitchFamily="34" charset="-122"/>
              </a:rPr>
            </a:br>
            <a:r>
              <a:rPr lang="en-US" altLang="zh-CN" sz="1600" dirty="0" smtClean="0">
                <a:solidFill>
                  <a:schemeClr val="dk1"/>
                </a:solidFill>
                <a:latin typeface="微软雅黑" pitchFamily="34" charset="-122"/>
                <a:ea typeface="微软雅黑" pitchFamily="34" charset="-122"/>
              </a:rPr>
              <a:t>3</a:t>
            </a:r>
            <a:r>
              <a:rPr lang="zh-CN" altLang="en-US" sz="1600" dirty="0" smtClean="0">
                <a:solidFill>
                  <a:schemeClr val="dk1"/>
                </a:solidFill>
                <a:latin typeface="微软雅黑" pitchFamily="34" charset="-122"/>
                <a:ea typeface="微软雅黑" pitchFamily="34" charset="-122"/>
              </a:rPr>
              <a:t>、专</a:t>
            </a:r>
            <a:r>
              <a:rPr lang="zh-CN" altLang="en-US" sz="1600" dirty="0">
                <a:solidFill>
                  <a:schemeClr val="dk1"/>
                </a:solidFill>
                <a:latin typeface="微软雅黑" pitchFamily="34" charset="-122"/>
                <a:ea typeface="微软雅黑" pitchFamily="34" charset="-122"/>
              </a:rPr>
              <a:t>网运维能力强，内部问题排查</a:t>
            </a:r>
            <a:r>
              <a:rPr lang="zh-CN" altLang="en-US" sz="1600" dirty="0" smtClean="0">
                <a:solidFill>
                  <a:schemeClr val="dk1"/>
                </a:solidFill>
                <a:latin typeface="微软雅黑" pitchFamily="34" charset="-122"/>
                <a:ea typeface="微软雅黑" pitchFamily="34" charset="-122"/>
              </a:rPr>
              <a:t>快；</a:t>
            </a:r>
            <a:endParaRPr lang="en-US" altLang="zh-CN" sz="1600" dirty="0">
              <a:solidFill>
                <a:schemeClr val="dk1"/>
              </a:solidFill>
              <a:latin typeface="微软雅黑" pitchFamily="34" charset="-122"/>
              <a:ea typeface="微软雅黑" pitchFamily="34" charset="-122"/>
            </a:endParaRPr>
          </a:p>
          <a:p>
            <a:pPr fontAlgn="b"/>
            <a:r>
              <a:rPr lang="en-US" altLang="zh-CN" sz="1600" dirty="0" smtClean="0">
                <a:solidFill>
                  <a:schemeClr val="dk1"/>
                </a:solidFill>
                <a:latin typeface="微软雅黑" pitchFamily="34" charset="-122"/>
                <a:ea typeface="微软雅黑" pitchFamily="34" charset="-122"/>
              </a:rPr>
              <a:t>4</a:t>
            </a:r>
            <a:r>
              <a:rPr lang="zh-CN" altLang="en-US" sz="1600" dirty="0" smtClean="0">
                <a:solidFill>
                  <a:schemeClr val="dk1"/>
                </a:solidFill>
                <a:latin typeface="微软雅黑" pitchFamily="34" charset="-122"/>
                <a:ea typeface="微软雅黑" pitchFamily="34" charset="-122"/>
              </a:rPr>
              <a:t>、</a:t>
            </a:r>
            <a:r>
              <a:rPr lang="en-US" altLang="zh-CN" sz="1600" dirty="0">
                <a:solidFill>
                  <a:schemeClr val="dk1"/>
                </a:solidFill>
                <a:latin typeface="微软雅黑" pitchFamily="34" charset="-122"/>
                <a:ea typeface="微软雅黑" pitchFamily="34" charset="-122"/>
              </a:rPr>
              <a:t>API</a:t>
            </a:r>
            <a:r>
              <a:rPr lang="zh-CN" altLang="en-US" sz="1600" dirty="0">
                <a:solidFill>
                  <a:schemeClr val="dk1"/>
                </a:solidFill>
                <a:latin typeface="微软雅黑" pitchFamily="34" charset="-122"/>
                <a:ea typeface="微软雅黑" pitchFamily="34" charset="-122"/>
              </a:rPr>
              <a:t>需要业支新开发</a:t>
            </a:r>
            <a:r>
              <a:rPr lang="zh-CN" altLang="en-US" sz="1600" dirty="0" smtClean="0">
                <a:solidFill>
                  <a:schemeClr val="dk1"/>
                </a:solidFill>
                <a:latin typeface="微软雅黑" pitchFamily="34" charset="-122"/>
                <a:ea typeface="微软雅黑" pitchFamily="34" charset="-122"/>
              </a:rPr>
              <a:t>接口；</a:t>
            </a:r>
            <a:endParaRPr lang="zh-CN" altLang="en-US" sz="1600" dirty="0">
              <a:solidFill>
                <a:schemeClr val="dk1"/>
              </a:solidFill>
              <a:latin typeface="微软雅黑" pitchFamily="34" charset="-122"/>
              <a:ea typeface="微软雅黑" pitchFamily="34" charset="-122"/>
            </a:endParaRPr>
          </a:p>
        </p:txBody>
      </p:sp>
      <p:sp>
        <p:nvSpPr>
          <p:cNvPr id="21" name="TextBox 20"/>
          <p:cNvSpPr txBox="1">
            <a:spLocks noChangeArrowheads="1"/>
          </p:cNvSpPr>
          <p:nvPr/>
        </p:nvSpPr>
        <p:spPr bwMode="auto">
          <a:xfrm>
            <a:off x="251520" y="4653136"/>
            <a:ext cx="1944216" cy="369332"/>
          </a:xfrm>
          <a:prstGeom prst="rect">
            <a:avLst/>
          </a:prstGeom>
          <a:solidFill>
            <a:srgbClr val="92D050"/>
          </a:solidFill>
          <a:ln w="9525">
            <a:noFill/>
            <a:miter lim="800000"/>
            <a:headEnd/>
            <a:tailEnd/>
          </a:ln>
        </p:spPr>
        <p:txBody>
          <a:bodyPr wrap="square">
            <a:spAutoFit/>
          </a:bodyPr>
          <a:lstStyle/>
          <a:p>
            <a:pPr marL="358775" indent="-358775" algn="ctr" eaLnBrk="0" hangingPunct="0"/>
            <a:r>
              <a:rPr lang="zh-CN" altLang="en-US" b="1" dirty="0" smtClean="0">
                <a:latin typeface="微软雅黑" pitchFamily="34" charset="-122"/>
                <a:ea typeface="微软雅黑" pitchFamily="34" charset="-122"/>
              </a:rPr>
              <a:t>重庆物联网公司</a:t>
            </a:r>
            <a:endParaRPr lang="zh-CN" altLang="en-US" b="1" dirty="0">
              <a:latin typeface="微软雅黑" pitchFamily="34" charset="-122"/>
              <a:ea typeface="微软雅黑" pitchFamily="34" charset="-122"/>
            </a:endParaRPr>
          </a:p>
        </p:txBody>
      </p:sp>
      <p:sp>
        <p:nvSpPr>
          <p:cNvPr id="2" name="矩形 1"/>
          <p:cNvSpPr/>
          <p:nvPr/>
        </p:nvSpPr>
        <p:spPr>
          <a:xfrm>
            <a:off x="7123426" y="6242828"/>
            <a:ext cx="1569660" cy="276999"/>
          </a:xfrm>
          <a:prstGeom prst="rect">
            <a:avLst/>
          </a:prstGeom>
        </p:spPr>
        <p:txBody>
          <a:bodyPr wrap="none">
            <a:spAutoFit/>
          </a:bodyPr>
          <a:lstStyle/>
          <a:p>
            <a:r>
              <a:rPr lang="zh-CN" altLang="en-US" sz="1200" dirty="0">
                <a:solidFill>
                  <a:srgbClr val="FF0000"/>
                </a:solidFill>
                <a:latin typeface="微软雅黑" pitchFamily="34" charset="-122"/>
                <a:ea typeface="微软雅黑" pitchFamily="34" charset="-122"/>
              </a:rPr>
              <a:t>详</a:t>
            </a:r>
            <a:r>
              <a:rPr lang="zh-CN" altLang="en-US" sz="1200" dirty="0" smtClean="0">
                <a:solidFill>
                  <a:srgbClr val="FF0000"/>
                </a:solidFill>
                <a:latin typeface="微软雅黑" pitchFamily="34" charset="-122"/>
                <a:ea typeface="微软雅黑" pitchFamily="34" charset="-122"/>
              </a:rPr>
              <a:t>见采购方案汇报。</a:t>
            </a:r>
            <a:endParaRPr lang="zh-CN" altLang="en-US" sz="1200" dirty="0">
              <a:solidFill>
                <a:srgbClr val="FF0000"/>
              </a:solidFill>
            </a:endParaRPr>
          </a:p>
        </p:txBody>
      </p:sp>
    </p:spTree>
    <p:extLst>
      <p:ext uri="{BB962C8B-B14F-4D97-AF65-F5344CB8AC3E}">
        <p14:creationId xmlns:p14="http://schemas.microsoft.com/office/powerpoint/2010/main" val="2383610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p:cNvSpPr txBox="1">
            <a:spLocks noChangeArrowheads="1"/>
          </p:cNvSpPr>
          <p:nvPr/>
        </p:nvSpPr>
        <p:spPr bwMode="auto">
          <a:xfrm>
            <a:off x="0" y="116632"/>
            <a:ext cx="6572250" cy="523220"/>
          </a:xfrm>
          <a:prstGeom prst="rect">
            <a:avLst/>
          </a:prstGeom>
          <a:noFill/>
          <a:ln w="9525">
            <a:noFill/>
            <a:miter lim="800000"/>
            <a:headEnd/>
            <a:tailEnd/>
          </a:ln>
        </p:spPr>
        <p:txBody>
          <a:bodyPr>
            <a:spAutoFit/>
          </a:bodyPr>
          <a:lstStyle/>
          <a:p>
            <a:pPr marL="358775"/>
            <a:r>
              <a:rPr lang="zh-CN" altLang="en-US" sz="2800" b="1" dirty="0" smtClean="0">
                <a:solidFill>
                  <a:schemeClr val="bg1"/>
                </a:solidFill>
                <a:latin typeface="微软雅黑"/>
                <a:ea typeface="微软雅黑"/>
                <a:cs typeface="微软雅黑"/>
              </a:rPr>
              <a:t>六、外省支撑职责</a:t>
            </a:r>
            <a:endParaRPr lang="en-US" altLang="zh-CN" sz="2800" b="1" dirty="0" smtClean="0">
              <a:solidFill>
                <a:schemeClr val="bg1"/>
              </a:solidFill>
              <a:latin typeface="微软雅黑"/>
              <a:ea typeface="微软雅黑"/>
              <a:cs typeface="微软雅黑"/>
            </a:endParaRPr>
          </a:p>
        </p:txBody>
      </p:sp>
      <p:graphicFrame>
        <p:nvGraphicFramePr>
          <p:cNvPr id="12" name="表格 11"/>
          <p:cNvGraphicFramePr>
            <a:graphicFrameLocks noGrp="1"/>
          </p:cNvGraphicFramePr>
          <p:nvPr>
            <p:extLst>
              <p:ext uri="{D42A27DB-BD31-4B8C-83A1-F6EECF244321}">
                <p14:modId xmlns:p14="http://schemas.microsoft.com/office/powerpoint/2010/main" val="4141936388"/>
              </p:ext>
            </p:extLst>
          </p:nvPr>
        </p:nvGraphicFramePr>
        <p:xfrm>
          <a:off x="611560" y="1196752"/>
          <a:ext cx="7992888" cy="5068005"/>
        </p:xfrm>
        <a:graphic>
          <a:graphicData uri="http://schemas.openxmlformats.org/drawingml/2006/table">
            <a:tbl>
              <a:tblPr firstRow="1" bandRow="1">
                <a:tableStyleId>{5C22544A-7EE6-4342-B048-85BDC9FD1C3A}</a:tableStyleId>
              </a:tblPr>
              <a:tblGrid>
                <a:gridCol w="1998222"/>
                <a:gridCol w="1998222"/>
                <a:gridCol w="1998222"/>
                <a:gridCol w="1998222"/>
              </a:tblGrid>
              <a:tr h="830721">
                <a:tc>
                  <a:txBody>
                    <a:bodyPr/>
                    <a:lstStyle/>
                    <a:p>
                      <a:r>
                        <a:rPr lang="zh-CN" altLang="en-US" dirty="0" smtClean="0">
                          <a:latin typeface="微软雅黑" pitchFamily="34" charset="-122"/>
                          <a:ea typeface="微软雅黑" pitchFamily="34" charset="-122"/>
                        </a:rPr>
                        <a:t>系统结构</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上海模式</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广东模式</a:t>
                      </a:r>
                      <a:endParaRPr lang="zh-CN" altLang="en-US" dirty="0">
                        <a:latin typeface="微软雅黑" pitchFamily="34" charset="-122"/>
                        <a:ea typeface="微软雅黑" pitchFamily="34" charset="-122"/>
                      </a:endParaRPr>
                    </a:p>
                  </a:txBody>
                  <a:tcPr/>
                </a:tc>
                <a:tc>
                  <a:txBody>
                    <a:bodyPr/>
                    <a:lstStyle/>
                    <a:p>
                      <a:r>
                        <a:rPr lang="zh-CN" altLang="en-US" dirty="0" smtClean="0">
                          <a:latin typeface="微软雅黑" pitchFamily="34" charset="-122"/>
                          <a:ea typeface="微软雅黑" pitchFamily="34" charset="-122"/>
                        </a:rPr>
                        <a:t>吉林模式</a:t>
                      </a:r>
                      <a:endParaRPr lang="zh-CN" altLang="en-US" dirty="0">
                        <a:latin typeface="微软雅黑" pitchFamily="34" charset="-122"/>
                        <a:ea typeface="微软雅黑" pitchFamily="34" charset="-122"/>
                      </a:endParaRPr>
                    </a:p>
                  </a:txBody>
                  <a:tcPr/>
                </a:tc>
              </a:tr>
              <a:tr h="830721">
                <a:tc>
                  <a:txBody>
                    <a:bodyPr/>
                    <a:lstStyle/>
                    <a:p>
                      <a:r>
                        <a:rPr lang="zh-CN" altLang="en-US" dirty="0" smtClean="0">
                          <a:latin typeface="微软雅黑" pitchFamily="34" charset="-122"/>
                          <a:ea typeface="微软雅黑" pitchFamily="34" charset="-122"/>
                        </a:rPr>
                        <a:t>客户对接及项目管理</a:t>
                      </a:r>
                      <a:endParaRPr lang="zh-CN" altLang="en-US"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itchFamily="34" charset="-122"/>
                          <a:ea typeface="微软雅黑" pitchFamily="34" charset="-122"/>
                          <a:cs typeface="+mn-cs"/>
                        </a:rPr>
                        <a:t>上海政企部</a:t>
                      </a:r>
                      <a:r>
                        <a:rPr lang="en-US" altLang="zh-CN" sz="1800" kern="1200" dirty="0" smtClean="0">
                          <a:solidFill>
                            <a:schemeClr val="dk1"/>
                          </a:solidFill>
                          <a:latin typeface="微软雅黑" pitchFamily="34" charset="-122"/>
                          <a:ea typeface="微软雅黑" pitchFamily="34" charset="-122"/>
                          <a:cs typeface="+mn-cs"/>
                        </a:rPr>
                        <a:t>/</a:t>
                      </a:r>
                      <a:r>
                        <a:rPr lang="zh-CN" altLang="zh-CN" sz="1800" kern="1200" dirty="0" smtClean="0">
                          <a:solidFill>
                            <a:schemeClr val="dk1"/>
                          </a:solidFill>
                          <a:latin typeface="微软雅黑" pitchFamily="34" charset="-122"/>
                          <a:ea typeface="微软雅黑" pitchFamily="34" charset="-122"/>
                          <a:cs typeface="+mn-cs"/>
                        </a:rPr>
                        <a:t>数据业务中心</a:t>
                      </a:r>
                      <a:endParaRPr lang="zh-CN" altLang="en-US" sz="1800" kern="1200" dirty="0" smtClean="0">
                        <a:solidFill>
                          <a:schemeClr val="dk1"/>
                        </a:solidFill>
                        <a:latin typeface="微软雅黑" pitchFamily="34" charset="-122"/>
                        <a:ea typeface="微软雅黑" pitchFamily="34" charset="-122"/>
                        <a:cs typeface="+mn-cs"/>
                      </a:endParaRPr>
                    </a:p>
                    <a:p>
                      <a:pPr marL="0" algn="l" defTabSz="914400" rtl="0" eaLnBrk="1" latinLnBrk="0" hangingPunct="1"/>
                      <a:endParaRPr lang="zh-CN" altLang="en-US" sz="1800" kern="1200" dirty="0">
                        <a:solidFill>
                          <a:schemeClr val="dk1"/>
                        </a:solidFill>
                        <a:latin typeface="微软雅黑" pitchFamily="34" charset="-122"/>
                        <a:ea typeface="微软雅黑"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itchFamily="34" charset="-122"/>
                          <a:ea typeface="微软雅黑" pitchFamily="34" charset="-122"/>
                          <a:cs typeface="+mn-cs"/>
                        </a:rPr>
                        <a:t>广东集客部</a:t>
                      </a:r>
                    </a:p>
                  </a:txBody>
                  <a:tcPr/>
                </a:tc>
                <a:tc>
                  <a:txBody>
                    <a:bodyPr/>
                    <a:lstStyle/>
                    <a:p>
                      <a:pPr marL="0" algn="l" defTabSz="914400" rtl="0" eaLnBrk="1" latinLnBrk="0" hangingPunct="1"/>
                      <a:r>
                        <a:rPr lang="zh-CN" altLang="en-US" sz="1800" kern="1200" dirty="0" smtClean="0">
                          <a:solidFill>
                            <a:schemeClr val="dk1"/>
                          </a:solidFill>
                          <a:latin typeface="微软雅黑" pitchFamily="34" charset="-122"/>
                          <a:ea typeface="微软雅黑" pitchFamily="34" charset="-122"/>
                          <a:cs typeface="+mn-cs"/>
                        </a:rPr>
                        <a:t>政企客户中心</a:t>
                      </a:r>
                      <a:endParaRPr lang="zh-CN" altLang="en-US" sz="1800" kern="1200" dirty="0">
                        <a:solidFill>
                          <a:schemeClr val="dk1"/>
                        </a:solidFill>
                        <a:latin typeface="微软雅黑" pitchFamily="34" charset="-122"/>
                        <a:ea typeface="微软雅黑" pitchFamily="34" charset="-122"/>
                        <a:cs typeface="+mn-cs"/>
                      </a:endParaRPr>
                    </a:p>
                  </a:txBody>
                  <a:tcPr/>
                </a:tc>
              </a:tr>
              <a:tr h="830721">
                <a:tc>
                  <a:txBody>
                    <a:bodyPr/>
                    <a:lstStyle/>
                    <a:p>
                      <a:r>
                        <a:rPr lang="zh-CN" altLang="en-US" dirty="0" smtClean="0">
                          <a:latin typeface="微软雅黑" pitchFamily="34" charset="-122"/>
                          <a:ea typeface="微软雅黑" pitchFamily="34" charset="-122"/>
                        </a:rPr>
                        <a:t>省车联网平台</a:t>
                      </a:r>
                      <a:endParaRPr lang="zh-CN" altLang="en-US"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latin typeface="微软雅黑" pitchFamily="34" charset="-122"/>
                          <a:ea typeface="微软雅黑" pitchFamily="34" charset="-122"/>
                          <a:cs typeface="+mn-cs"/>
                        </a:rPr>
                        <a:t>数据业务中心</a:t>
                      </a:r>
                      <a:endParaRPr lang="zh-CN" altLang="en-US" sz="1800" kern="1200" dirty="0" smtClean="0">
                        <a:solidFill>
                          <a:schemeClr val="dk1"/>
                        </a:solidFill>
                        <a:latin typeface="微软雅黑" pitchFamily="34" charset="-122"/>
                        <a:ea typeface="微软雅黑"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itchFamily="34" charset="-122"/>
                          <a:ea typeface="微软雅黑" pitchFamily="34" charset="-122"/>
                          <a:cs typeface="+mn-cs"/>
                        </a:rPr>
                        <a:t>客响（系统集成支撑室）</a:t>
                      </a:r>
                    </a:p>
                  </a:txBody>
                  <a:tcPr/>
                </a:tc>
                <a:tc>
                  <a:txBody>
                    <a:bodyPr/>
                    <a:lstStyle/>
                    <a:p>
                      <a:pPr marL="0" algn="l" defTabSz="914400" rtl="0" eaLnBrk="1" latinLnBrk="0" hangingPunct="1"/>
                      <a:r>
                        <a:rPr lang="zh-CN" altLang="en-US" sz="1800" kern="1200" dirty="0" smtClean="0">
                          <a:solidFill>
                            <a:schemeClr val="dk1"/>
                          </a:solidFill>
                          <a:latin typeface="微软雅黑" pitchFamily="34" charset="-122"/>
                          <a:ea typeface="微软雅黑" pitchFamily="34" charset="-122"/>
                          <a:cs typeface="+mn-cs"/>
                        </a:rPr>
                        <a:t>不涉及</a:t>
                      </a:r>
                      <a:endParaRPr lang="zh-CN" altLang="en-US" sz="1800" kern="1200" dirty="0">
                        <a:solidFill>
                          <a:schemeClr val="dk1"/>
                        </a:solidFill>
                        <a:latin typeface="微软雅黑" pitchFamily="34" charset="-122"/>
                        <a:ea typeface="微软雅黑" pitchFamily="34" charset="-122"/>
                        <a:cs typeface="+mn-cs"/>
                      </a:endParaRPr>
                    </a:p>
                  </a:txBody>
                  <a:tcPr/>
                </a:tc>
              </a:tr>
              <a:tr h="830721">
                <a:tc>
                  <a:txBody>
                    <a:bodyPr/>
                    <a:lstStyle/>
                    <a:p>
                      <a:r>
                        <a:rPr lang="zh-CN" altLang="en-US" dirty="0" smtClean="0">
                          <a:latin typeface="微软雅黑" pitchFamily="34" charset="-122"/>
                          <a:ea typeface="微软雅黑" pitchFamily="34" charset="-122"/>
                        </a:rPr>
                        <a:t>省业支系统</a:t>
                      </a:r>
                      <a:endParaRPr lang="zh-CN" altLang="en-US"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itchFamily="34" charset="-122"/>
                          <a:ea typeface="微软雅黑" pitchFamily="34" charset="-122"/>
                          <a:cs typeface="+mn-cs"/>
                        </a:rPr>
                        <a:t>信运部（业支）</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itchFamily="34" charset="-122"/>
                          <a:ea typeface="微软雅黑" pitchFamily="34" charset="-122"/>
                          <a:cs typeface="+mn-cs"/>
                        </a:rPr>
                        <a:t>业务支撑系统部</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itchFamily="34" charset="-122"/>
                          <a:ea typeface="微软雅黑" pitchFamily="34" charset="-122"/>
                          <a:cs typeface="+mn-cs"/>
                        </a:rPr>
                        <a:t>业务支撑系统部</a:t>
                      </a:r>
                    </a:p>
                  </a:txBody>
                  <a:tcPr/>
                </a:tc>
              </a:tr>
              <a:tr h="830721">
                <a:tc>
                  <a:txBody>
                    <a:bodyPr/>
                    <a:lstStyle/>
                    <a:p>
                      <a:pPr marL="0" algn="l" defTabSz="914400" rtl="0" eaLnBrk="1" fontAlgn="b" latinLnBrk="0" hangingPunct="1"/>
                      <a:r>
                        <a:rPr lang="zh-CN" altLang="en-US" sz="1800" b="0" i="0" u="none" strike="noStrike" kern="1200" dirty="0" smtClean="0">
                          <a:solidFill>
                            <a:srgbClr val="000000"/>
                          </a:solidFill>
                          <a:effectLst/>
                          <a:latin typeface="微软雅黑" pitchFamily="34" charset="-122"/>
                          <a:ea typeface="微软雅黑" pitchFamily="34" charset="-122"/>
                          <a:cs typeface="+mn-cs"/>
                        </a:rPr>
                        <a:t>网络维护及优化</a:t>
                      </a:r>
                      <a:endParaRPr lang="en-US" altLang="zh-CN" sz="1800" b="0" i="0" u="none" strike="noStrike" kern="1200" dirty="0" smtClean="0">
                        <a:solidFill>
                          <a:srgbClr val="000000"/>
                        </a:solidFill>
                        <a:effectLst/>
                        <a:latin typeface="微软雅黑" pitchFamily="34" charset="-122"/>
                        <a:ea typeface="微软雅黑"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itchFamily="34" charset="-122"/>
                          <a:ea typeface="微软雅黑" pitchFamily="34" charset="-122"/>
                          <a:cs typeface="+mn-cs"/>
                        </a:rPr>
                        <a:t>网优（本省）</a:t>
                      </a:r>
                      <a:r>
                        <a:rPr lang="en-US" altLang="zh-CN" sz="1800" kern="1200" dirty="0" smtClean="0">
                          <a:solidFill>
                            <a:schemeClr val="dk1"/>
                          </a:solidFill>
                          <a:latin typeface="微软雅黑" pitchFamily="34" charset="-122"/>
                          <a:ea typeface="微软雅黑" pitchFamily="34" charset="-122"/>
                          <a:cs typeface="+mn-cs"/>
                        </a:rPr>
                        <a:t>/</a:t>
                      </a:r>
                      <a:r>
                        <a:rPr lang="zh-CN" altLang="en-US" sz="1800" kern="1200" dirty="0" smtClean="0">
                          <a:solidFill>
                            <a:schemeClr val="dk1"/>
                          </a:solidFill>
                          <a:latin typeface="微软雅黑" pitchFamily="34" charset="-122"/>
                          <a:ea typeface="微软雅黑" pitchFamily="34" charset="-122"/>
                          <a:cs typeface="+mn-cs"/>
                        </a:rPr>
                        <a:t>集团政企（外省）</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itchFamily="34" charset="-122"/>
                          <a:ea typeface="微软雅黑" pitchFamily="34" charset="-122"/>
                          <a:cs typeface="+mn-cs"/>
                        </a:rPr>
                        <a:t>网络部、网优</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itchFamily="34" charset="-122"/>
                          <a:ea typeface="微软雅黑" pitchFamily="34" charset="-122"/>
                          <a:cs typeface="+mn-cs"/>
                        </a:rPr>
                        <a:t>网络部、网优</a:t>
                      </a:r>
                    </a:p>
                    <a:p>
                      <a:pPr marL="0" algn="l" defTabSz="914400" rtl="0" eaLnBrk="1" latinLnBrk="0" hangingPunct="1"/>
                      <a:endParaRPr lang="zh-CN" altLang="en-US" sz="1800" kern="1200" dirty="0">
                        <a:solidFill>
                          <a:schemeClr val="dk1"/>
                        </a:solidFill>
                        <a:latin typeface="微软雅黑" pitchFamily="34" charset="-122"/>
                        <a:ea typeface="微软雅黑" pitchFamily="34" charset="-122"/>
                        <a:cs typeface="+mn-cs"/>
                      </a:endParaRPr>
                    </a:p>
                  </a:txBody>
                  <a:tcPr/>
                </a:tc>
              </a:tr>
              <a:tr h="8307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kern="1200" dirty="0" smtClean="0">
                          <a:solidFill>
                            <a:srgbClr val="000000"/>
                          </a:solidFill>
                          <a:effectLst/>
                          <a:latin typeface="微软雅黑" pitchFamily="34" charset="-122"/>
                          <a:ea typeface="微软雅黑" pitchFamily="34" charset="-122"/>
                          <a:cs typeface="+mn-cs"/>
                        </a:rPr>
                        <a:t>一线销售服务</a:t>
                      </a:r>
                      <a:r>
                        <a:rPr lang="zh-CN" altLang="en-US" sz="1800" b="0" i="0" u="none" strike="noStrike" kern="1200" dirty="0" smtClean="0">
                          <a:solidFill>
                            <a:schemeClr val="dk1"/>
                          </a:solidFill>
                          <a:effectLst/>
                          <a:latin typeface="微软雅黑" pitchFamily="34" charset="-122"/>
                          <a:ea typeface="微软雅黑" pitchFamily="34" charset="-122"/>
                          <a:cs typeface="+mn-cs"/>
                        </a:rPr>
                        <a:t>（发卡、实名制）</a:t>
                      </a:r>
                      <a:endParaRPr lang="en-US" altLang="zh-CN" sz="1800" b="0" i="0" u="none" strike="noStrike" kern="1200" dirty="0" smtClean="0">
                        <a:solidFill>
                          <a:srgbClr val="000000"/>
                        </a:solidFill>
                        <a:effectLst/>
                        <a:latin typeface="微软雅黑" pitchFamily="34" charset="-122"/>
                        <a:ea typeface="微软雅黑"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itchFamily="34" charset="-122"/>
                          <a:ea typeface="微软雅黑" pitchFamily="34" charset="-122"/>
                          <a:cs typeface="+mn-cs"/>
                        </a:rPr>
                        <a:t>落地区县</a:t>
                      </a:r>
                    </a:p>
                    <a:p>
                      <a:pPr marL="0" algn="l" defTabSz="914400" rtl="0" eaLnBrk="1" latinLnBrk="0" hangingPunct="1"/>
                      <a:endParaRPr lang="zh-CN" altLang="en-US" sz="1800" kern="1200" dirty="0">
                        <a:solidFill>
                          <a:schemeClr val="dk1"/>
                        </a:solidFill>
                        <a:latin typeface="微软雅黑" pitchFamily="34" charset="-122"/>
                        <a:ea typeface="微软雅黑"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itchFamily="34" charset="-122"/>
                          <a:ea typeface="微软雅黑" pitchFamily="34" charset="-122"/>
                          <a:cs typeface="+mn-cs"/>
                        </a:rPr>
                        <a:t>落地区县</a:t>
                      </a:r>
                    </a:p>
                    <a:p>
                      <a:pPr marL="0" algn="l" defTabSz="914400" rtl="0" eaLnBrk="1" latinLnBrk="0" hangingPunct="1"/>
                      <a:endParaRPr lang="zh-CN" altLang="en-US" sz="1800" kern="1200" dirty="0">
                        <a:solidFill>
                          <a:schemeClr val="dk1"/>
                        </a:solidFill>
                        <a:latin typeface="微软雅黑" pitchFamily="34" charset="-122"/>
                        <a:ea typeface="微软雅黑"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微软雅黑" pitchFamily="34" charset="-122"/>
                          <a:ea typeface="微软雅黑" pitchFamily="34" charset="-122"/>
                          <a:cs typeface="+mn-cs"/>
                        </a:rPr>
                        <a:t>落地区县</a:t>
                      </a:r>
                    </a:p>
                    <a:p>
                      <a:pPr marL="0" algn="l" defTabSz="914400" rtl="0" eaLnBrk="1" latinLnBrk="0" hangingPunct="1"/>
                      <a:endParaRPr lang="zh-CN" altLang="en-US" sz="1800" kern="1200" dirty="0">
                        <a:solidFill>
                          <a:schemeClr val="dk1"/>
                        </a:solidFill>
                        <a:latin typeface="微软雅黑" pitchFamily="34" charset="-122"/>
                        <a:ea typeface="微软雅黑" pitchFamily="34" charset="-122"/>
                        <a:cs typeface="+mn-cs"/>
                      </a:endParaRPr>
                    </a:p>
                  </a:txBody>
                  <a:tcPr/>
                </a:tc>
              </a:tr>
            </a:tbl>
          </a:graphicData>
        </a:graphic>
      </p:graphicFrame>
    </p:spTree>
    <p:extLst>
      <p:ext uri="{BB962C8B-B14F-4D97-AF65-F5344CB8AC3E}">
        <p14:creationId xmlns:p14="http://schemas.microsoft.com/office/powerpoint/2010/main" val="1957831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a:spLocks noChangeArrowheads="1"/>
          </p:cNvSpPr>
          <p:nvPr/>
        </p:nvSpPr>
        <p:spPr bwMode="auto">
          <a:xfrm>
            <a:off x="0" y="44624"/>
            <a:ext cx="7092280" cy="523220"/>
          </a:xfrm>
          <a:prstGeom prst="rect">
            <a:avLst/>
          </a:prstGeom>
          <a:noFill/>
          <a:ln w="9525">
            <a:noFill/>
            <a:miter lim="800000"/>
            <a:headEnd/>
            <a:tailEnd/>
          </a:ln>
        </p:spPr>
        <p:txBody>
          <a:bodyPr wrap="square">
            <a:spAutoFit/>
          </a:bodyPr>
          <a:lstStyle/>
          <a:p>
            <a:pPr marL="358775"/>
            <a:r>
              <a:rPr lang="zh-CN" altLang="en-US" sz="2800" b="1" dirty="0">
                <a:solidFill>
                  <a:schemeClr val="bg1"/>
                </a:solidFill>
                <a:latin typeface="微软雅黑"/>
                <a:ea typeface="微软雅黑"/>
                <a:cs typeface="微软雅黑"/>
              </a:rPr>
              <a:t>六</a:t>
            </a:r>
            <a:r>
              <a:rPr lang="zh-CN" altLang="en-US" sz="2800" b="1" dirty="0" smtClean="0">
                <a:solidFill>
                  <a:schemeClr val="bg1"/>
                </a:solidFill>
                <a:latin typeface="微软雅黑"/>
                <a:ea typeface="微软雅黑"/>
                <a:cs typeface="微软雅黑"/>
              </a:rPr>
              <a:t>、</a:t>
            </a:r>
            <a:r>
              <a:rPr lang="zh-CN" altLang="en-US" sz="2800" b="1" dirty="0">
                <a:solidFill>
                  <a:schemeClr val="bg1"/>
                </a:solidFill>
                <a:latin typeface="微软雅黑"/>
                <a:ea typeface="微软雅黑"/>
                <a:cs typeface="微软雅黑"/>
              </a:rPr>
              <a:t>外省支撑</a:t>
            </a:r>
            <a:r>
              <a:rPr lang="zh-CN" altLang="en-US" sz="2800" b="1" dirty="0" smtClean="0">
                <a:solidFill>
                  <a:schemeClr val="bg1"/>
                </a:solidFill>
                <a:latin typeface="微软雅黑"/>
                <a:ea typeface="微软雅黑"/>
                <a:cs typeface="微软雅黑"/>
              </a:rPr>
              <a:t>职责</a:t>
            </a:r>
            <a:r>
              <a:rPr lang="en-US" altLang="zh-CN" sz="2800" b="1" dirty="0">
                <a:solidFill>
                  <a:schemeClr val="bg1"/>
                </a:solidFill>
                <a:latin typeface="微软雅黑"/>
                <a:ea typeface="微软雅黑"/>
                <a:cs typeface="微软雅黑"/>
              </a:rPr>
              <a:t>——</a:t>
            </a:r>
            <a:r>
              <a:rPr lang="zh-CN" altLang="en-US" sz="2800" b="1" dirty="0" smtClean="0">
                <a:solidFill>
                  <a:schemeClr val="bg1"/>
                </a:solidFill>
                <a:latin typeface="微软雅黑"/>
                <a:ea typeface="微软雅黑"/>
                <a:cs typeface="微软雅黑"/>
              </a:rPr>
              <a:t>建议我公司模式</a:t>
            </a:r>
            <a:endParaRPr lang="zh-CN" altLang="en-US" sz="2800" b="1" dirty="0">
              <a:solidFill>
                <a:schemeClr val="bg1"/>
              </a:solidFill>
              <a:latin typeface="微软雅黑"/>
              <a:ea typeface="微软雅黑"/>
              <a:cs typeface="微软雅黑"/>
            </a:endParaRPr>
          </a:p>
        </p:txBody>
      </p:sp>
      <p:graphicFrame>
        <p:nvGraphicFramePr>
          <p:cNvPr id="7" name="表格 6"/>
          <p:cNvGraphicFramePr>
            <a:graphicFrameLocks noGrp="1"/>
          </p:cNvGraphicFramePr>
          <p:nvPr>
            <p:extLst>
              <p:ext uri="{D42A27DB-BD31-4B8C-83A1-F6EECF244321}">
                <p14:modId xmlns:p14="http://schemas.microsoft.com/office/powerpoint/2010/main" val="101013315"/>
              </p:ext>
            </p:extLst>
          </p:nvPr>
        </p:nvGraphicFramePr>
        <p:xfrm>
          <a:off x="179512" y="836712"/>
          <a:ext cx="4608511" cy="5472608"/>
        </p:xfrm>
        <a:graphic>
          <a:graphicData uri="http://schemas.openxmlformats.org/drawingml/2006/table">
            <a:tbl>
              <a:tblPr firstRow="1" bandRow="1">
                <a:tableStyleId>{5C22544A-7EE6-4342-B048-85BDC9FD1C3A}</a:tableStyleId>
              </a:tblPr>
              <a:tblGrid>
                <a:gridCol w="1641386"/>
                <a:gridCol w="1430956"/>
                <a:gridCol w="1536169"/>
              </a:tblGrid>
              <a:tr h="607556">
                <a:tc>
                  <a:txBody>
                    <a:bodyPr/>
                    <a:lstStyle/>
                    <a:p>
                      <a:pPr algn="ctr"/>
                      <a:r>
                        <a:rPr lang="zh-CN" altLang="en-US" sz="1600" dirty="0" smtClean="0">
                          <a:latin typeface="微软雅黑" pitchFamily="34" charset="-122"/>
                          <a:ea typeface="微软雅黑" pitchFamily="34" charset="-122"/>
                        </a:rPr>
                        <a:t>系统结构</a:t>
                      </a:r>
                      <a:endParaRPr lang="zh-CN" altLang="en-US" sz="1600" dirty="0">
                        <a:latin typeface="微软雅黑" pitchFamily="34" charset="-122"/>
                        <a:ea typeface="微软雅黑" pitchFamily="34" charset="-122"/>
                      </a:endParaRPr>
                    </a:p>
                  </a:txBody>
                  <a:tcPr/>
                </a:tc>
                <a:tc>
                  <a:txBody>
                    <a:bodyPr/>
                    <a:lstStyle/>
                    <a:p>
                      <a:pPr algn="ctr"/>
                      <a:r>
                        <a:rPr lang="zh-CN" altLang="en-US" sz="1600" dirty="0" smtClean="0">
                          <a:latin typeface="微软雅黑" pitchFamily="34" charset="-122"/>
                          <a:ea typeface="微软雅黑" pitchFamily="34" charset="-122"/>
                        </a:rPr>
                        <a:t>上海模式</a:t>
                      </a:r>
                      <a:endParaRPr lang="zh-CN" altLang="en-US" sz="1600" dirty="0">
                        <a:latin typeface="微软雅黑" pitchFamily="34" charset="-122"/>
                        <a:ea typeface="微软雅黑" pitchFamily="34" charset="-122"/>
                      </a:endParaRPr>
                    </a:p>
                  </a:txBody>
                  <a:tcPr/>
                </a:tc>
                <a:tc>
                  <a:txBody>
                    <a:bodyPr/>
                    <a:lstStyle/>
                    <a:p>
                      <a:pPr algn="ctr"/>
                      <a:r>
                        <a:rPr lang="zh-CN" altLang="en-US" sz="1600" dirty="0" smtClean="0">
                          <a:latin typeface="微软雅黑" pitchFamily="34" charset="-122"/>
                          <a:ea typeface="微软雅黑" pitchFamily="34" charset="-122"/>
                        </a:rPr>
                        <a:t>建议江铃模式</a:t>
                      </a:r>
                      <a:endParaRPr lang="zh-CN" altLang="en-US" sz="1600" dirty="0">
                        <a:latin typeface="微软雅黑" pitchFamily="34" charset="-122"/>
                        <a:ea typeface="微软雅黑" pitchFamily="34" charset="-122"/>
                      </a:endParaRPr>
                    </a:p>
                  </a:txBody>
                  <a:tcPr/>
                </a:tc>
              </a:tr>
              <a:tr h="644356">
                <a:tc>
                  <a:txBody>
                    <a:bodyPr/>
                    <a:lstStyle/>
                    <a:p>
                      <a:pPr algn="ctr"/>
                      <a:r>
                        <a:rPr lang="zh-CN" altLang="en-US" sz="1600" dirty="0" smtClean="0">
                          <a:latin typeface="微软雅黑" pitchFamily="34" charset="-122"/>
                          <a:ea typeface="微软雅黑" pitchFamily="34" charset="-122"/>
                        </a:rPr>
                        <a:t>客户对接及项目管理</a:t>
                      </a:r>
                      <a:endParaRPr lang="zh-CN" altLang="en-US" sz="1600" dirty="0">
                        <a:latin typeface="微软雅黑" pitchFamily="34" charset="-122"/>
                        <a:ea typeface="微软雅黑"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dk1"/>
                          </a:solidFill>
                          <a:latin typeface="微软雅黑" pitchFamily="34" charset="-122"/>
                          <a:ea typeface="微软雅黑" pitchFamily="34" charset="-122"/>
                          <a:cs typeface="+mn-cs"/>
                        </a:rPr>
                        <a:t>上海政企部</a:t>
                      </a:r>
                      <a:r>
                        <a:rPr lang="en-US" altLang="zh-CN" sz="1600" kern="1200" dirty="0" smtClean="0">
                          <a:solidFill>
                            <a:schemeClr val="dk1"/>
                          </a:solidFill>
                          <a:latin typeface="微软雅黑" pitchFamily="34" charset="-122"/>
                          <a:ea typeface="微软雅黑" pitchFamily="34" charset="-122"/>
                          <a:cs typeface="+mn-cs"/>
                        </a:rPr>
                        <a:t>/</a:t>
                      </a:r>
                      <a:r>
                        <a:rPr lang="zh-CN" altLang="zh-CN" sz="1600" kern="1200" dirty="0" smtClean="0">
                          <a:solidFill>
                            <a:schemeClr val="dk1"/>
                          </a:solidFill>
                          <a:latin typeface="微软雅黑" pitchFamily="34" charset="-122"/>
                          <a:ea typeface="微软雅黑" pitchFamily="34" charset="-122"/>
                          <a:cs typeface="+mn-cs"/>
                        </a:rPr>
                        <a:t>数据中心</a:t>
                      </a:r>
                      <a:endParaRPr lang="zh-CN" altLang="en-US" sz="1600" kern="1200" dirty="0" smtClean="0">
                        <a:solidFill>
                          <a:schemeClr val="dk1"/>
                        </a:solidFill>
                        <a:latin typeface="微软雅黑" pitchFamily="34" charset="-122"/>
                        <a:ea typeface="微软雅黑" pitchFamily="34" charset="-122"/>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dk1"/>
                          </a:solidFill>
                          <a:latin typeface="微软雅黑" pitchFamily="34" charset="-122"/>
                          <a:ea typeface="微软雅黑" pitchFamily="34" charset="-122"/>
                          <a:cs typeface="+mn-cs"/>
                        </a:rPr>
                        <a:t>省集客、</a:t>
                      </a:r>
                      <a:r>
                        <a:rPr lang="en-US" altLang="zh-CN" sz="1600" kern="1200" dirty="0" smtClean="0">
                          <a:solidFill>
                            <a:schemeClr val="dk1"/>
                          </a:solidFill>
                          <a:latin typeface="微软雅黑" pitchFamily="34" charset="-122"/>
                          <a:ea typeface="微软雅黑" pitchFamily="34" charset="-122"/>
                          <a:cs typeface="+mn-cs"/>
                        </a:rPr>
                        <a:t>ICT</a:t>
                      </a:r>
                      <a:endParaRPr lang="zh-CN" altLang="en-US" sz="1600" kern="1200" dirty="0" smtClean="0">
                        <a:solidFill>
                          <a:schemeClr val="dk1"/>
                        </a:solidFill>
                        <a:latin typeface="微软雅黑" pitchFamily="34" charset="-122"/>
                        <a:ea typeface="微软雅黑" pitchFamily="34" charset="-122"/>
                        <a:cs typeface="+mn-cs"/>
                      </a:endParaRPr>
                    </a:p>
                  </a:txBody>
                  <a:tcPr/>
                </a:tc>
              </a:tr>
              <a:tr h="644356">
                <a:tc>
                  <a:txBody>
                    <a:bodyPr/>
                    <a:lstStyle/>
                    <a:p>
                      <a:pPr algn="ctr"/>
                      <a:r>
                        <a:rPr lang="zh-CN" altLang="en-US" sz="1600" dirty="0" smtClean="0">
                          <a:latin typeface="微软雅黑" pitchFamily="34" charset="-122"/>
                          <a:ea typeface="微软雅黑" pitchFamily="34" charset="-122"/>
                        </a:rPr>
                        <a:t>省车联网平台</a:t>
                      </a:r>
                      <a:endParaRPr lang="zh-CN" altLang="en-US" sz="1600"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600" kern="1200" dirty="0" smtClean="0">
                          <a:solidFill>
                            <a:schemeClr val="dk1"/>
                          </a:solidFill>
                          <a:latin typeface="微软雅黑" pitchFamily="34" charset="-122"/>
                          <a:ea typeface="微软雅黑" pitchFamily="34" charset="-122"/>
                          <a:cs typeface="+mn-cs"/>
                        </a:rPr>
                        <a:t>数据业务中心</a:t>
                      </a:r>
                      <a:endParaRPr lang="zh-CN" altLang="en-US" sz="1600" kern="1200" dirty="0" smtClean="0">
                        <a:solidFill>
                          <a:schemeClr val="dk1"/>
                        </a:solidFill>
                        <a:latin typeface="微软雅黑" pitchFamily="34" charset="-122"/>
                        <a:ea typeface="微软雅黑" pitchFamily="34" charset="-122"/>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dk1"/>
                          </a:solidFill>
                          <a:latin typeface="微软雅黑" pitchFamily="34" charset="-122"/>
                          <a:ea typeface="微软雅黑" pitchFamily="34" charset="-122"/>
                          <a:cs typeface="+mn-cs"/>
                        </a:rPr>
                        <a:t>网服中心 </a:t>
                      </a:r>
                      <a:r>
                        <a:rPr lang="en-US" altLang="zh-CN" sz="1600" kern="1200" dirty="0" smtClean="0">
                          <a:solidFill>
                            <a:schemeClr val="dk1"/>
                          </a:solidFill>
                          <a:latin typeface="微软雅黑" pitchFamily="34" charset="-122"/>
                          <a:ea typeface="微软雅黑" pitchFamily="34" charset="-122"/>
                          <a:cs typeface="+mn-cs"/>
                        </a:rPr>
                        <a:t>or </a:t>
                      </a:r>
                      <a:r>
                        <a:rPr lang="zh-CN" altLang="en-US" sz="1600" kern="1200" dirty="0" smtClean="0">
                          <a:solidFill>
                            <a:schemeClr val="dk1"/>
                          </a:solidFill>
                          <a:latin typeface="微软雅黑" pitchFamily="34" charset="-122"/>
                          <a:ea typeface="微软雅黑" pitchFamily="34" charset="-122"/>
                          <a:cs typeface="+mn-cs"/>
                        </a:rPr>
                        <a:t>业支 </a:t>
                      </a:r>
                      <a:r>
                        <a:rPr lang="en-US" altLang="zh-CN" sz="1600" kern="1200" dirty="0" smtClean="0">
                          <a:solidFill>
                            <a:schemeClr val="dk1"/>
                          </a:solidFill>
                          <a:latin typeface="微软雅黑" pitchFamily="34" charset="-122"/>
                          <a:ea typeface="微软雅黑" pitchFamily="34" charset="-122"/>
                          <a:cs typeface="+mn-cs"/>
                        </a:rPr>
                        <a:t>or ICT</a:t>
                      </a:r>
                      <a:endParaRPr lang="zh-CN" altLang="en-US" sz="1600" kern="1200" dirty="0" smtClean="0">
                        <a:solidFill>
                          <a:schemeClr val="dk1"/>
                        </a:solidFill>
                        <a:latin typeface="微软雅黑" pitchFamily="34" charset="-122"/>
                        <a:ea typeface="微软雅黑" pitchFamily="34" charset="-122"/>
                        <a:cs typeface="+mn-cs"/>
                      </a:endParaRPr>
                    </a:p>
                  </a:txBody>
                  <a:tcPr/>
                </a:tc>
              </a:tr>
              <a:tr h="644356">
                <a:tc>
                  <a:txBody>
                    <a:bodyPr/>
                    <a:lstStyle/>
                    <a:p>
                      <a:pPr algn="ctr"/>
                      <a:r>
                        <a:rPr lang="zh-CN" altLang="en-US" sz="1600" dirty="0" smtClean="0">
                          <a:latin typeface="微软雅黑" pitchFamily="34" charset="-122"/>
                          <a:ea typeface="微软雅黑" pitchFamily="34" charset="-122"/>
                        </a:rPr>
                        <a:t>省业支系统</a:t>
                      </a:r>
                      <a:endParaRPr lang="zh-CN" altLang="en-US" sz="1600" dirty="0">
                        <a:latin typeface="微软雅黑" pitchFamily="34" charset="-122"/>
                        <a:ea typeface="微软雅黑"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dk1"/>
                          </a:solidFill>
                          <a:latin typeface="微软雅黑" pitchFamily="34" charset="-122"/>
                          <a:ea typeface="微软雅黑" pitchFamily="34" charset="-122"/>
                          <a:cs typeface="+mn-cs"/>
                        </a:rPr>
                        <a:t>信运部</a:t>
                      </a:r>
                      <a:endParaRPr lang="en-US" altLang="zh-CN" sz="1600" kern="1200" dirty="0" smtClean="0">
                        <a:solidFill>
                          <a:schemeClr val="dk1"/>
                        </a:solidFill>
                        <a:latin typeface="微软雅黑" pitchFamily="34" charset="-122"/>
                        <a:ea typeface="微软雅黑" pitchFamily="34" charset="-122"/>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dk1"/>
                          </a:solidFill>
                          <a:latin typeface="微软雅黑" pitchFamily="34" charset="-122"/>
                          <a:ea typeface="微软雅黑" pitchFamily="34" charset="-122"/>
                          <a:cs typeface="+mn-cs"/>
                        </a:rPr>
                        <a:t>（业支）</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dk1"/>
                          </a:solidFill>
                          <a:latin typeface="微软雅黑" pitchFamily="34" charset="-122"/>
                          <a:ea typeface="微软雅黑" pitchFamily="34" charset="-122"/>
                          <a:cs typeface="+mn-cs"/>
                        </a:rPr>
                        <a:t>业支部</a:t>
                      </a:r>
                    </a:p>
                  </a:txBody>
                  <a:tcPr/>
                </a:tc>
              </a:tr>
              <a:tr h="373048">
                <a:tc>
                  <a:txBody>
                    <a:bodyPr/>
                    <a:lstStyle/>
                    <a:p>
                      <a:pPr marL="0" algn="ctr" defTabSz="914400" rtl="0" eaLnBrk="1" fontAlgn="b" latinLnBrk="0" hangingPunct="1"/>
                      <a:r>
                        <a:rPr lang="zh-CN" altLang="en-US" sz="1600" b="0" i="0" u="none" strike="noStrike" kern="1200" dirty="0" smtClean="0">
                          <a:solidFill>
                            <a:srgbClr val="000000"/>
                          </a:solidFill>
                          <a:effectLst/>
                          <a:latin typeface="微软雅黑" pitchFamily="34" charset="-122"/>
                          <a:ea typeface="微软雅黑" pitchFamily="34" charset="-122"/>
                          <a:cs typeface="+mn-cs"/>
                        </a:rPr>
                        <a:t>网络维护及优化</a:t>
                      </a:r>
                      <a:endParaRPr lang="en-US" altLang="zh-CN" sz="1600" b="0" i="0" u="none" strike="noStrike" kern="1200" dirty="0" smtClean="0">
                        <a:solidFill>
                          <a:srgbClr val="000000"/>
                        </a:solidFill>
                        <a:effectLst/>
                        <a:latin typeface="微软雅黑" pitchFamily="34" charset="-122"/>
                        <a:ea typeface="微软雅黑" pitchFamily="34" charset="-122"/>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dk1"/>
                          </a:solidFill>
                          <a:latin typeface="微软雅黑" pitchFamily="34" charset="-122"/>
                          <a:ea typeface="微软雅黑" pitchFamily="34" charset="-122"/>
                          <a:cs typeface="+mn-cs"/>
                        </a:rPr>
                        <a:t>网优中心</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dk1"/>
                          </a:solidFill>
                          <a:latin typeface="微软雅黑" pitchFamily="34" charset="-122"/>
                          <a:ea typeface="微软雅黑" pitchFamily="34" charset="-122"/>
                          <a:cs typeface="+mn-cs"/>
                        </a:rPr>
                        <a:t>网优、网络部</a:t>
                      </a:r>
                    </a:p>
                  </a:txBody>
                  <a:tcPr/>
                </a:tc>
              </a:tr>
              <a:tr h="6443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i="0" u="none" strike="noStrike" kern="1200" dirty="0" smtClean="0">
                          <a:solidFill>
                            <a:srgbClr val="000000"/>
                          </a:solidFill>
                          <a:effectLst/>
                          <a:latin typeface="微软雅黑" pitchFamily="34" charset="-122"/>
                          <a:ea typeface="微软雅黑" pitchFamily="34" charset="-122"/>
                          <a:cs typeface="+mn-cs"/>
                        </a:rPr>
                        <a:t>一线销售服务</a:t>
                      </a:r>
                      <a:r>
                        <a:rPr lang="zh-CN" altLang="en-US" sz="1600" b="0" i="0" u="none" strike="noStrike" kern="1200" dirty="0" smtClean="0">
                          <a:solidFill>
                            <a:schemeClr val="dk1"/>
                          </a:solidFill>
                          <a:effectLst/>
                          <a:latin typeface="微软雅黑" pitchFamily="34" charset="-122"/>
                          <a:ea typeface="微软雅黑" pitchFamily="34" charset="-122"/>
                          <a:cs typeface="+mn-cs"/>
                        </a:rPr>
                        <a:t>（发卡、实名制）</a:t>
                      </a:r>
                      <a:endParaRPr lang="en-US" altLang="zh-CN" sz="1600" b="0" i="0" u="none" strike="noStrike" kern="1200" dirty="0" smtClean="0">
                        <a:solidFill>
                          <a:srgbClr val="000000"/>
                        </a:solidFill>
                        <a:effectLst/>
                        <a:latin typeface="微软雅黑" pitchFamily="34" charset="-122"/>
                        <a:ea typeface="微软雅黑" pitchFamily="34" charset="-122"/>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dk1"/>
                          </a:solidFill>
                          <a:latin typeface="微软雅黑" pitchFamily="34" charset="-122"/>
                          <a:ea typeface="微软雅黑" pitchFamily="34" charset="-122"/>
                          <a:cs typeface="+mn-cs"/>
                        </a:rPr>
                        <a:t>落地区县</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dk1"/>
                          </a:solidFill>
                          <a:latin typeface="微软雅黑" pitchFamily="34" charset="-122"/>
                          <a:ea typeface="微软雅黑" pitchFamily="34" charset="-122"/>
                          <a:cs typeface="+mn-cs"/>
                        </a:rPr>
                        <a:t>南昌公司</a:t>
                      </a:r>
                    </a:p>
                  </a:txBody>
                  <a:tcPr/>
                </a:tc>
              </a:tr>
              <a:tr h="6443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i="0" u="none" strike="noStrike" kern="1200" dirty="0" smtClean="0">
                          <a:solidFill>
                            <a:srgbClr val="000000"/>
                          </a:solidFill>
                          <a:effectLst/>
                          <a:latin typeface="微软雅黑" pitchFamily="34" charset="-122"/>
                          <a:ea typeface="微软雅黑" pitchFamily="34" charset="-122"/>
                          <a:cs typeface="+mn-cs"/>
                        </a:rPr>
                        <a:t>集团公司业支、语音</a:t>
                      </a:r>
                      <a:r>
                        <a:rPr lang="en-US" altLang="zh-CN" sz="1600" b="0" i="0" u="none" strike="noStrike" kern="1200" dirty="0" smtClean="0">
                          <a:solidFill>
                            <a:srgbClr val="000000"/>
                          </a:solidFill>
                          <a:effectLst/>
                          <a:latin typeface="微软雅黑" pitchFamily="34" charset="-122"/>
                          <a:ea typeface="微软雅黑" pitchFamily="34" charset="-122"/>
                          <a:cs typeface="+mn-cs"/>
                        </a:rPr>
                        <a:t>SCP</a:t>
                      </a:r>
                      <a:r>
                        <a:rPr lang="zh-CN" altLang="en-US" sz="1600" b="0" i="0" u="none" strike="noStrike" kern="1200" dirty="0" smtClean="0">
                          <a:solidFill>
                            <a:srgbClr val="000000"/>
                          </a:solidFill>
                          <a:effectLst/>
                          <a:latin typeface="微软雅黑" pitchFamily="34" charset="-122"/>
                          <a:ea typeface="微软雅黑" pitchFamily="34" charset="-122"/>
                          <a:cs typeface="+mn-cs"/>
                        </a:rPr>
                        <a:t>改造</a:t>
                      </a:r>
                      <a:endParaRPr lang="en-US" altLang="zh-CN" sz="1600" b="0" i="0" u="none" strike="noStrike" kern="1200" dirty="0" smtClean="0">
                        <a:solidFill>
                          <a:srgbClr val="000000"/>
                        </a:solidFill>
                        <a:effectLst/>
                        <a:latin typeface="微软雅黑" pitchFamily="34" charset="-122"/>
                        <a:ea typeface="微软雅黑" pitchFamily="34" charset="-122"/>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dk1"/>
                          </a:solidFill>
                          <a:latin typeface="微软雅黑" pitchFamily="34" charset="-122"/>
                          <a:ea typeface="微软雅黑" pitchFamily="34" charset="-122"/>
                          <a:cs typeface="+mn-cs"/>
                        </a:rPr>
                        <a:t>信运部</a:t>
                      </a:r>
                      <a:endParaRPr lang="en-US" altLang="zh-CN" sz="1600" kern="1200" dirty="0" smtClean="0">
                        <a:solidFill>
                          <a:schemeClr val="dk1"/>
                        </a:solidFill>
                        <a:latin typeface="微软雅黑" pitchFamily="34" charset="-122"/>
                        <a:ea typeface="微软雅黑" pitchFamily="34" charset="-122"/>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dk1"/>
                          </a:solidFill>
                          <a:latin typeface="微软雅黑" pitchFamily="34" charset="-122"/>
                          <a:ea typeface="微软雅黑" pitchFamily="34" charset="-122"/>
                          <a:cs typeface="+mn-cs"/>
                        </a:rPr>
                        <a:t>业支部</a:t>
                      </a:r>
                    </a:p>
                  </a:txBody>
                  <a:tcPr/>
                </a:tc>
              </a:tr>
              <a:tr h="6056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i="0" u="none" strike="noStrike" kern="1200" dirty="0" smtClean="0">
                          <a:solidFill>
                            <a:srgbClr val="000000"/>
                          </a:solidFill>
                          <a:effectLst/>
                          <a:latin typeface="微软雅黑" pitchFamily="34" charset="-122"/>
                          <a:ea typeface="微软雅黑" pitchFamily="34" charset="-122"/>
                          <a:cs typeface="+mn-cs"/>
                        </a:rPr>
                        <a:t>实名制</a:t>
                      </a:r>
                      <a:endParaRPr lang="en-US" altLang="zh-CN" sz="1600" b="0" i="0" u="none" strike="noStrike" kern="1200" dirty="0" smtClean="0">
                        <a:solidFill>
                          <a:srgbClr val="000000"/>
                        </a:solidFill>
                        <a:effectLst/>
                        <a:latin typeface="微软雅黑" pitchFamily="34" charset="-122"/>
                        <a:ea typeface="微软雅黑" pitchFamily="34" charset="-122"/>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dk1"/>
                          </a:solidFill>
                          <a:latin typeface="微软雅黑" pitchFamily="34" charset="-122"/>
                          <a:ea typeface="微软雅黑" pitchFamily="34" charset="-122"/>
                          <a:cs typeface="+mn-cs"/>
                        </a:rPr>
                        <a:t>信运部</a:t>
                      </a:r>
                      <a:endParaRPr lang="en-US" altLang="zh-CN" sz="1600" kern="1200" dirty="0" smtClean="0">
                        <a:solidFill>
                          <a:schemeClr val="dk1"/>
                        </a:solidFill>
                        <a:latin typeface="微软雅黑" pitchFamily="34" charset="-122"/>
                        <a:ea typeface="微软雅黑" pitchFamily="34" charset="-122"/>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dk1"/>
                          </a:solidFill>
                          <a:latin typeface="微软雅黑" pitchFamily="34" charset="-122"/>
                          <a:ea typeface="微软雅黑" pitchFamily="34" charset="-122"/>
                          <a:cs typeface="+mn-cs"/>
                        </a:rPr>
                        <a:t>业支部</a:t>
                      </a:r>
                    </a:p>
                  </a:txBody>
                  <a:tcPr/>
                </a:tc>
              </a:tr>
              <a:tr h="6646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i="0" u="none" strike="noStrike" kern="1200" dirty="0" smtClean="0">
                          <a:solidFill>
                            <a:srgbClr val="000000"/>
                          </a:solidFill>
                          <a:effectLst/>
                          <a:latin typeface="微软雅黑" pitchFamily="34" charset="-122"/>
                          <a:ea typeface="微软雅黑" pitchFamily="34" charset="-122"/>
                          <a:cs typeface="+mn-cs"/>
                        </a:rPr>
                        <a:t>后向运营</a:t>
                      </a:r>
                      <a:endParaRPr lang="en-US" altLang="zh-CN" sz="1600" b="0" i="0" u="none" strike="noStrike" kern="1200" dirty="0" smtClean="0">
                        <a:solidFill>
                          <a:srgbClr val="000000"/>
                        </a:solidFill>
                        <a:effectLst/>
                        <a:latin typeface="微软雅黑" pitchFamily="34" charset="-122"/>
                        <a:ea typeface="微软雅黑" pitchFamily="34" charset="-122"/>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dk1"/>
                          </a:solidFill>
                          <a:latin typeface="微软雅黑" pitchFamily="34" charset="-122"/>
                          <a:ea typeface="微软雅黑" pitchFamily="34" charset="-122"/>
                          <a:cs typeface="+mn-cs"/>
                        </a:rPr>
                        <a:t>未实现</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dk1"/>
                          </a:solidFill>
                          <a:latin typeface="微软雅黑" pitchFamily="34" charset="-122"/>
                          <a:ea typeface="微软雅黑" pitchFamily="34" charset="-122"/>
                          <a:cs typeface="+mn-cs"/>
                        </a:rPr>
                        <a:t>省集客、</a:t>
                      </a:r>
                      <a:r>
                        <a:rPr lang="en-US" altLang="zh-CN" sz="1600" kern="1200" dirty="0" smtClean="0">
                          <a:solidFill>
                            <a:schemeClr val="dk1"/>
                          </a:solidFill>
                          <a:latin typeface="微软雅黑" pitchFamily="34" charset="-122"/>
                          <a:ea typeface="微软雅黑" pitchFamily="34" charset="-122"/>
                          <a:cs typeface="+mn-cs"/>
                        </a:rPr>
                        <a:t>ICT</a:t>
                      </a:r>
                      <a:endParaRPr lang="zh-CN" altLang="en-US" sz="1600" kern="1200" dirty="0" smtClean="0">
                        <a:solidFill>
                          <a:schemeClr val="dk1"/>
                        </a:solidFill>
                        <a:latin typeface="微软雅黑" pitchFamily="34" charset="-122"/>
                        <a:ea typeface="微软雅黑" pitchFamily="34" charset="-122"/>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dk1"/>
                          </a:solidFill>
                          <a:latin typeface="微软雅黑" pitchFamily="34" charset="-122"/>
                          <a:ea typeface="微软雅黑" pitchFamily="34" charset="-122"/>
                          <a:cs typeface="+mn-cs"/>
                        </a:rPr>
                        <a:t>、新业务中心</a:t>
                      </a:r>
                    </a:p>
                  </a:txBody>
                  <a:tcPr/>
                </a:tc>
              </a:tr>
            </a:tbl>
          </a:graphicData>
        </a:graphic>
      </p:graphicFrame>
      <p:sp>
        <p:nvSpPr>
          <p:cNvPr id="4" name="TextBox 3"/>
          <p:cNvSpPr txBox="1"/>
          <p:nvPr/>
        </p:nvSpPr>
        <p:spPr bwMode="auto">
          <a:xfrm>
            <a:off x="4860032" y="1062028"/>
            <a:ext cx="4283968" cy="5632311"/>
          </a:xfrm>
          <a:prstGeom prst="rect">
            <a:avLst/>
          </a:prstGeom>
          <a:noFill/>
          <a:ln w="9525">
            <a:noFill/>
            <a:miter lim="800000"/>
            <a:headEnd/>
            <a:tailEnd/>
          </a:ln>
        </p:spPr>
        <p:txBody>
          <a:bodyPr wrap="square" rtlCol="0" anchor="ctr">
            <a:spAutoFit/>
          </a:bodyPr>
          <a:lstStyle/>
          <a:p>
            <a:pPr>
              <a:lnSpc>
                <a:spcPct val="150000"/>
              </a:lnSpc>
            </a:pP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、上海</a:t>
            </a:r>
            <a:r>
              <a:rPr lang="zh-CN" altLang="en-US" sz="1600" dirty="0">
                <a:latin typeface="微软雅黑" pitchFamily="34" charset="-122"/>
                <a:ea typeface="微软雅黑" pitchFamily="34" charset="-122"/>
              </a:rPr>
              <a:t>模式</a:t>
            </a:r>
            <a:r>
              <a:rPr lang="zh-CN" altLang="en-US" sz="1600" dirty="0" smtClean="0">
                <a:latin typeface="微软雅黑" pitchFamily="34" charset="-122"/>
                <a:ea typeface="微软雅黑" pitchFamily="34" charset="-122"/>
              </a:rPr>
              <a:t>有</a:t>
            </a:r>
            <a:r>
              <a:rPr lang="en-US" altLang="zh-CN" sz="1600" b="1" dirty="0" smtClean="0">
                <a:solidFill>
                  <a:srgbClr val="FF0000"/>
                </a:solidFill>
                <a:latin typeface="微软雅黑" pitchFamily="34" charset="-122"/>
                <a:ea typeface="微软雅黑" pitchFamily="34" charset="-122"/>
              </a:rPr>
              <a:t>3</a:t>
            </a:r>
            <a:r>
              <a:rPr lang="zh-CN" altLang="en-US" sz="1600" b="1" dirty="0" smtClean="0">
                <a:solidFill>
                  <a:srgbClr val="FF0000"/>
                </a:solidFill>
                <a:latin typeface="微软雅黑" pitchFamily="34" charset="-122"/>
                <a:ea typeface="微软雅黑" pitchFamily="34" charset="-122"/>
              </a:rPr>
              <a:t>次</a:t>
            </a:r>
            <a:r>
              <a:rPr lang="zh-CN" altLang="en-US" sz="1600" b="1" dirty="0">
                <a:solidFill>
                  <a:srgbClr val="FF0000"/>
                </a:solidFill>
                <a:latin typeface="微软雅黑" pitchFamily="34" charset="-122"/>
                <a:ea typeface="微软雅黑" pitchFamily="34" charset="-122"/>
              </a:rPr>
              <a:t>项目成功交付</a:t>
            </a:r>
            <a:r>
              <a:rPr lang="zh-CN" altLang="en-US" sz="1600" dirty="0">
                <a:latin typeface="微软雅黑" pitchFamily="34" charset="-122"/>
                <a:ea typeface="微软雅黑" pitchFamily="34" charset="-122"/>
              </a:rPr>
              <a:t>的经验，在车联网业务受理及</a:t>
            </a:r>
            <a:r>
              <a:rPr lang="zh-CN" altLang="en-US" sz="1600" dirty="0" smtClean="0">
                <a:latin typeface="微软雅黑" pitchFamily="34" charset="-122"/>
                <a:ea typeface="微软雅黑" pitchFamily="34" charset="-122"/>
              </a:rPr>
              <a:t>服务方面有标准管理办法和</a:t>
            </a:r>
            <a:r>
              <a:rPr lang="en-US" altLang="zh-CN" sz="1600" dirty="0" smtClean="0">
                <a:latin typeface="微软雅黑" pitchFamily="34" charset="-122"/>
                <a:ea typeface="微软雅黑" pitchFamily="34" charset="-122"/>
              </a:rPr>
              <a:t>SLA</a:t>
            </a:r>
            <a:r>
              <a:rPr lang="zh-CN" altLang="en-US" sz="1600" dirty="0" smtClean="0">
                <a:latin typeface="微软雅黑" pitchFamily="34" charset="-122"/>
                <a:ea typeface="微软雅黑" pitchFamily="34" charset="-122"/>
              </a:rPr>
              <a:t>可以直接参考；</a:t>
            </a:r>
            <a:endParaRPr lang="en-US" altLang="zh-CN" sz="1600" dirty="0" smtClean="0">
              <a:latin typeface="微软雅黑" pitchFamily="34" charset="-122"/>
              <a:ea typeface="微软雅黑" pitchFamily="34" charset="-122"/>
            </a:endParaRPr>
          </a:p>
          <a:p>
            <a:pPr>
              <a:lnSpc>
                <a:spcPct val="150000"/>
              </a:lnSpc>
            </a:pPr>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、江铃控股</a:t>
            </a:r>
            <a:r>
              <a:rPr lang="zh-CN" altLang="en-US" sz="1600" b="1" dirty="0" smtClean="0">
                <a:solidFill>
                  <a:srgbClr val="FF0000"/>
                </a:solidFill>
                <a:latin typeface="微软雅黑" pitchFamily="34" charset="-122"/>
                <a:ea typeface="微软雅黑" pitchFamily="34" charset="-122"/>
              </a:rPr>
              <a:t>如选择</a:t>
            </a:r>
            <a:r>
              <a:rPr lang="zh-CN" altLang="en-US" sz="1600" dirty="0" smtClean="0">
                <a:latin typeface="微软雅黑" pitchFamily="34" charset="-122"/>
                <a:ea typeface="微软雅黑" pitchFamily="34" charset="-122"/>
              </a:rPr>
              <a:t>上海同样的方案架构，</a:t>
            </a:r>
            <a:r>
              <a:rPr lang="zh-CN" altLang="en-US" sz="1600" b="1" dirty="0" smtClean="0">
                <a:solidFill>
                  <a:srgbClr val="FF0000"/>
                </a:solidFill>
                <a:latin typeface="微软雅黑" pitchFamily="34" charset="-122"/>
                <a:ea typeface="微软雅黑" pitchFamily="34" charset="-122"/>
              </a:rPr>
              <a:t>建议分工保持一致</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50000"/>
              </a:lnSpc>
            </a:pPr>
            <a:r>
              <a:rPr lang="en-US" altLang="zh-CN" sz="1600" dirty="0" smtClean="0">
                <a:latin typeface="微软雅黑" pitchFamily="34" charset="-122"/>
                <a:ea typeface="微软雅黑" pitchFamily="34" charset="-122"/>
              </a:rPr>
              <a:t>3</a:t>
            </a:r>
            <a:r>
              <a:rPr lang="zh-CN" altLang="en-US" sz="1600" dirty="0" smtClean="0">
                <a:latin typeface="微软雅黑" pitchFamily="34" charset="-122"/>
                <a:ea typeface="微软雅黑" pitchFamily="34" charset="-122"/>
              </a:rPr>
              <a:t>、延续现有标准物联网业务的支撑分工，不对现有业务流程造成影响；</a:t>
            </a:r>
            <a:endParaRPr lang="en-US" altLang="zh-CN" sz="1600" dirty="0" smtClean="0">
              <a:latin typeface="微软雅黑" pitchFamily="34" charset="-122"/>
              <a:ea typeface="微软雅黑" pitchFamily="34" charset="-122"/>
            </a:endParaRPr>
          </a:p>
          <a:p>
            <a:pPr>
              <a:lnSpc>
                <a:spcPct val="150000"/>
              </a:lnSpc>
            </a:pPr>
            <a:r>
              <a:rPr lang="en-US" altLang="zh-CN" sz="1600" dirty="0" smtClean="0">
                <a:latin typeface="微软雅黑" pitchFamily="34" charset="-122"/>
                <a:ea typeface="微软雅黑" pitchFamily="34" charset="-122"/>
              </a:rPr>
              <a:t>4</a:t>
            </a:r>
            <a:r>
              <a:rPr lang="zh-CN" altLang="en-US" sz="1600" dirty="0" smtClean="0">
                <a:latin typeface="微软雅黑" pitchFamily="34" charset="-122"/>
                <a:ea typeface="微软雅黑" pitchFamily="34" charset="-122"/>
              </a:rPr>
              <a:t>、广东没有车联网交付经验，吉林需求差别较大，上海需求最接近，优先此分工。</a:t>
            </a:r>
            <a:endParaRPr lang="en-US" altLang="zh-CN" sz="1600" dirty="0" smtClean="0">
              <a:latin typeface="微软雅黑" pitchFamily="34" charset="-122"/>
              <a:ea typeface="微软雅黑" pitchFamily="34" charset="-122"/>
            </a:endParaRPr>
          </a:p>
          <a:p>
            <a:pPr>
              <a:lnSpc>
                <a:spcPct val="150000"/>
              </a:lnSpc>
            </a:pPr>
            <a:endParaRPr lang="en-US" altLang="zh-CN" sz="1600" dirty="0" smtClean="0">
              <a:latin typeface="微软雅黑" pitchFamily="34" charset="-122"/>
              <a:ea typeface="微软雅黑" pitchFamily="34" charset="-122"/>
            </a:endParaRPr>
          </a:p>
          <a:p>
            <a:pPr>
              <a:lnSpc>
                <a:spcPct val="150000"/>
              </a:lnSpc>
            </a:pPr>
            <a:endParaRPr lang="en-US" altLang="zh-CN" sz="1600" dirty="0">
              <a:latin typeface="微软雅黑" pitchFamily="34" charset="-122"/>
              <a:ea typeface="微软雅黑" pitchFamily="34" charset="-122"/>
            </a:endParaRPr>
          </a:p>
          <a:p>
            <a:pPr>
              <a:lnSpc>
                <a:spcPct val="150000"/>
              </a:lnSpc>
            </a:pPr>
            <a:r>
              <a:rPr lang="zh-CN" altLang="en-US" sz="1600" dirty="0" smtClean="0">
                <a:latin typeface="微软雅黑" pitchFamily="34" charset="-122"/>
                <a:ea typeface="微软雅黑" pitchFamily="34" charset="-122"/>
              </a:rPr>
              <a:t>此项目车联网</a:t>
            </a:r>
            <a:r>
              <a:rPr lang="zh-CN" altLang="en-US" sz="1600" dirty="0">
                <a:latin typeface="微软雅黑" pitchFamily="34" charset="-122"/>
                <a:ea typeface="微软雅黑" pitchFamily="34" charset="-122"/>
              </a:rPr>
              <a:t>平台牵头承建</a:t>
            </a:r>
            <a:r>
              <a:rPr lang="zh-CN" altLang="en-US" sz="1600" dirty="0" smtClean="0">
                <a:latin typeface="微软雅黑" pitchFamily="34" charset="-122"/>
                <a:ea typeface="微软雅黑" pitchFamily="34" charset="-122"/>
              </a:rPr>
              <a:t>部门建议：</a:t>
            </a:r>
            <a:endParaRPr lang="en-US" altLang="zh-CN" sz="1600" dirty="0" smtClean="0">
              <a:latin typeface="微软雅黑" pitchFamily="34" charset="-122"/>
              <a:ea typeface="微软雅黑" pitchFamily="34" charset="-122"/>
            </a:endParaRPr>
          </a:p>
          <a:p>
            <a:pPr>
              <a:lnSpc>
                <a:spcPct val="150000"/>
              </a:lnSpc>
            </a:pPr>
            <a:r>
              <a:rPr lang="zh-CN" altLang="en-US" sz="1600" dirty="0" smtClean="0">
                <a:latin typeface="微软雅黑" pitchFamily="34" charset="-122"/>
                <a:ea typeface="微软雅黑" pitchFamily="34" charset="-122"/>
              </a:rPr>
              <a:t>方案一</a:t>
            </a:r>
            <a:r>
              <a:rPr lang="zh-CN" altLang="en-US" sz="1600" dirty="0">
                <a:latin typeface="微软雅黑" pitchFamily="34" charset="-122"/>
                <a:ea typeface="微软雅黑" pitchFamily="34" charset="-122"/>
              </a:rPr>
              <a:t>：网络</a:t>
            </a:r>
            <a:r>
              <a:rPr lang="zh-CN" altLang="en-US" sz="1600" dirty="0" smtClean="0">
                <a:latin typeface="微软雅黑" pitchFamily="34" charset="-122"/>
                <a:ea typeface="微软雅黑" pitchFamily="34" charset="-122"/>
              </a:rPr>
              <a:t>服务中心</a:t>
            </a:r>
            <a:endParaRPr lang="en-US" altLang="zh-CN" sz="1600" dirty="0" smtClean="0">
              <a:latin typeface="微软雅黑" pitchFamily="34" charset="-122"/>
              <a:ea typeface="微软雅黑" pitchFamily="34" charset="-122"/>
            </a:endParaRPr>
          </a:p>
          <a:p>
            <a:pPr>
              <a:lnSpc>
                <a:spcPct val="150000"/>
              </a:lnSpc>
            </a:pPr>
            <a:r>
              <a:rPr lang="zh-CN" altLang="en-US" sz="1600" dirty="0" smtClean="0">
                <a:latin typeface="微软雅黑" pitchFamily="34" charset="-122"/>
                <a:ea typeface="微软雅黑" pitchFamily="34" charset="-122"/>
              </a:rPr>
              <a:t>方案二：业务</a:t>
            </a:r>
            <a:r>
              <a:rPr lang="zh-CN" altLang="en-US" sz="1600" dirty="0">
                <a:latin typeface="微软雅黑" pitchFamily="34" charset="-122"/>
                <a:ea typeface="微软雅黑" pitchFamily="34" charset="-122"/>
              </a:rPr>
              <a:t>支撑</a:t>
            </a:r>
            <a:r>
              <a:rPr lang="zh-CN" altLang="en-US" sz="1600" dirty="0" smtClean="0">
                <a:latin typeface="微软雅黑" pitchFamily="34" charset="-122"/>
                <a:ea typeface="微软雅黑" pitchFamily="34" charset="-122"/>
              </a:rPr>
              <a:t>部</a:t>
            </a:r>
            <a:endParaRPr lang="en-US" altLang="zh-CN" sz="1600" dirty="0" smtClean="0">
              <a:latin typeface="微软雅黑" pitchFamily="34" charset="-122"/>
              <a:ea typeface="微软雅黑" pitchFamily="34" charset="-122"/>
            </a:endParaRPr>
          </a:p>
          <a:p>
            <a:pPr>
              <a:lnSpc>
                <a:spcPct val="150000"/>
              </a:lnSpc>
            </a:pPr>
            <a:r>
              <a:rPr lang="zh-CN" altLang="en-US" sz="1600" dirty="0" smtClean="0">
                <a:latin typeface="微软雅黑" pitchFamily="34" charset="-122"/>
                <a:ea typeface="微软雅黑" pitchFamily="34" charset="-122"/>
              </a:rPr>
              <a:t>方案三：信息化</a:t>
            </a:r>
            <a:r>
              <a:rPr lang="zh-CN" altLang="en-US" sz="1600" smtClean="0">
                <a:latin typeface="微软雅黑" pitchFamily="34" charset="-122"/>
                <a:ea typeface="微软雅黑" pitchFamily="34" charset="-122"/>
              </a:rPr>
              <a:t>支撑中心</a:t>
            </a:r>
            <a:endParaRPr lang="en-US" altLang="zh-CN" sz="1600" dirty="0" smtClean="0">
              <a:latin typeface="微软雅黑" pitchFamily="34" charset="-122"/>
              <a:ea typeface="微软雅黑" pitchFamily="34" charset="-122"/>
            </a:endParaRPr>
          </a:p>
        </p:txBody>
      </p:sp>
      <p:sp>
        <p:nvSpPr>
          <p:cNvPr id="8" name="TextBox 7"/>
          <p:cNvSpPr txBox="1">
            <a:spLocks noChangeArrowheads="1"/>
          </p:cNvSpPr>
          <p:nvPr/>
        </p:nvSpPr>
        <p:spPr bwMode="auto">
          <a:xfrm>
            <a:off x="4860032" y="836712"/>
            <a:ext cx="3347864" cy="338554"/>
          </a:xfrm>
          <a:prstGeom prst="rect">
            <a:avLst/>
          </a:prstGeom>
          <a:solidFill>
            <a:srgbClr val="92D050"/>
          </a:solidFill>
          <a:ln w="9525">
            <a:noFill/>
            <a:miter lim="800000"/>
            <a:headEnd/>
            <a:tailEnd/>
          </a:ln>
        </p:spPr>
        <p:txBody>
          <a:bodyPr wrap="square">
            <a:spAutoFit/>
          </a:bodyPr>
          <a:lstStyle/>
          <a:p>
            <a:pPr marL="358775" indent="-358775" algn="ctr" eaLnBrk="0" hangingPunct="0"/>
            <a:r>
              <a:rPr lang="zh-CN" altLang="en-US" sz="1600" b="1" dirty="0" smtClean="0">
                <a:latin typeface="微软雅黑" pitchFamily="34" charset="-122"/>
                <a:ea typeface="微软雅黑" pitchFamily="34" charset="-122"/>
              </a:rPr>
              <a:t>初步考虑选用上海模式</a:t>
            </a:r>
            <a:r>
              <a:rPr lang="zh-CN" altLang="en-US" sz="1600" dirty="0" smtClean="0">
                <a:latin typeface="微软雅黑" pitchFamily="34" charset="-122"/>
                <a:ea typeface="微软雅黑" pitchFamily="34" charset="-122"/>
              </a:rPr>
              <a:t>，理由如下</a:t>
            </a:r>
            <a:endParaRPr lang="zh-CN" altLang="en-US" sz="1600" b="1" dirty="0">
              <a:latin typeface="微软雅黑" pitchFamily="34" charset="-122"/>
              <a:ea typeface="微软雅黑" pitchFamily="34" charset="-122"/>
            </a:endParaRPr>
          </a:p>
        </p:txBody>
      </p:sp>
      <p:sp>
        <p:nvSpPr>
          <p:cNvPr id="9" name="TextBox 8"/>
          <p:cNvSpPr txBox="1">
            <a:spLocks noChangeArrowheads="1"/>
          </p:cNvSpPr>
          <p:nvPr/>
        </p:nvSpPr>
        <p:spPr bwMode="auto">
          <a:xfrm>
            <a:off x="4898318" y="4818638"/>
            <a:ext cx="3490106" cy="338554"/>
          </a:xfrm>
          <a:prstGeom prst="rect">
            <a:avLst/>
          </a:prstGeom>
          <a:solidFill>
            <a:srgbClr val="92D050"/>
          </a:solidFill>
          <a:ln w="9525">
            <a:noFill/>
            <a:miter lim="800000"/>
            <a:headEnd/>
            <a:tailEnd/>
          </a:ln>
        </p:spPr>
        <p:txBody>
          <a:bodyPr wrap="square">
            <a:spAutoFit/>
          </a:bodyPr>
          <a:lstStyle/>
          <a:p>
            <a:pPr marL="358775" indent="-358775" algn="ctr" eaLnBrk="0" hangingPunct="0"/>
            <a:r>
              <a:rPr lang="zh-CN" altLang="en-US" sz="1600" b="1" dirty="0" smtClean="0">
                <a:latin typeface="微软雅黑" pitchFamily="34" charset="-122"/>
                <a:ea typeface="微软雅黑" pitchFamily="34" charset="-122"/>
              </a:rPr>
              <a:t>车联网平台承建部门建议</a:t>
            </a:r>
            <a:endParaRPr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val="20998741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0" y="44624"/>
            <a:ext cx="6572250" cy="523220"/>
          </a:xfrm>
          <a:prstGeom prst="rect">
            <a:avLst/>
          </a:prstGeom>
          <a:noFill/>
          <a:ln w="9525">
            <a:noFill/>
            <a:miter lim="800000"/>
            <a:headEnd/>
            <a:tailEnd/>
          </a:ln>
        </p:spPr>
        <p:txBody>
          <a:bodyPr>
            <a:spAutoFit/>
          </a:bodyPr>
          <a:lstStyle/>
          <a:p>
            <a:pPr marL="358775"/>
            <a:r>
              <a:rPr lang="zh-CN" altLang="en-US" sz="2800" b="1" dirty="0">
                <a:solidFill>
                  <a:schemeClr val="bg1"/>
                </a:solidFill>
                <a:latin typeface="微软雅黑"/>
                <a:ea typeface="微软雅黑"/>
                <a:cs typeface="微软雅黑"/>
              </a:rPr>
              <a:t>七</a:t>
            </a:r>
            <a:r>
              <a:rPr lang="zh-CN" altLang="en-US" sz="2800" b="1" dirty="0" smtClean="0">
                <a:solidFill>
                  <a:schemeClr val="bg1"/>
                </a:solidFill>
                <a:latin typeface="微软雅黑"/>
                <a:ea typeface="微软雅黑"/>
                <a:cs typeface="微软雅黑"/>
              </a:rPr>
              <a:t>、实施推进工作机制</a:t>
            </a:r>
            <a:endParaRPr lang="zh-CN" altLang="en-US" sz="2800" b="1" dirty="0">
              <a:solidFill>
                <a:schemeClr val="bg1"/>
              </a:solidFill>
              <a:latin typeface="微软雅黑"/>
              <a:ea typeface="微软雅黑"/>
              <a:cs typeface="微软雅黑"/>
            </a:endParaRPr>
          </a:p>
        </p:txBody>
      </p:sp>
      <p:graphicFrame>
        <p:nvGraphicFramePr>
          <p:cNvPr id="3" name="表格 2"/>
          <p:cNvGraphicFramePr>
            <a:graphicFrameLocks noGrp="1"/>
          </p:cNvGraphicFramePr>
          <p:nvPr>
            <p:extLst>
              <p:ext uri="{D42A27DB-BD31-4B8C-83A1-F6EECF244321}">
                <p14:modId xmlns:p14="http://schemas.microsoft.com/office/powerpoint/2010/main" val="795464954"/>
              </p:ext>
            </p:extLst>
          </p:nvPr>
        </p:nvGraphicFramePr>
        <p:xfrm>
          <a:off x="395536" y="809200"/>
          <a:ext cx="8208912" cy="5599594"/>
        </p:xfrm>
        <a:graphic>
          <a:graphicData uri="http://schemas.openxmlformats.org/drawingml/2006/table">
            <a:tbl>
              <a:tblPr>
                <a:tableStyleId>{5C22544A-7EE6-4342-B048-85BDC9FD1C3A}</a:tableStyleId>
              </a:tblPr>
              <a:tblGrid>
                <a:gridCol w="1336909"/>
                <a:gridCol w="6872003"/>
              </a:tblGrid>
              <a:tr h="258617">
                <a:tc>
                  <a:txBody>
                    <a:bodyPr/>
                    <a:lstStyle/>
                    <a:p>
                      <a:pPr algn="ctr" rtl="0" fontAlgn="b"/>
                      <a:r>
                        <a:rPr lang="zh-CN" altLang="en-US" sz="1800" b="1" kern="1200" dirty="0">
                          <a:solidFill>
                            <a:schemeClr val="lt1"/>
                          </a:solidFill>
                          <a:latin typeface="微软雅黑" pitchFamily="34" charset="-122"/>
                          <a:ea typeface="微软雅黑" pitchFamily="34" charset="-122"/>
                          <a:cs typeface="+mn-cs"/>
                        </a:rPr>
                        <a:t>车企</a:t>
                      </a:r>
                    </a:p>
                  </a:txBody>
                  <a:tcPr marL="6858" marR="6858" marT="6858" marB="0" anchor="ctr">
                    <a:solidFill>
                      <a:schemeClr val="accent1"/>
                    </a:solidFill>
                  </a:tcPr>
                </a:tc>
                <a:tc>
                  <a:txBody>
                    <a:bodyPr/>
                    <a:lstStyle/>
                    <a:p>
                      <a:pPr algn="ctr" rtl="0" fontAlgn="b"/>
                      <a:r>
                        <a:rPr lang="zh-CN" altLang="en-US" sz="1800" b="1" kern="1200" dirty="0">
                          <a:solidFill>
                            <a:schemeClr val="lt1"/>
                          </a:solidFill>
                          <a:latin typeface="微软雅黑" pitchFamily="34" charset="-122"/>
                          <a:ea typeface="微软雅黑" pitchFamily="34" charset="-122"/>
                          <a:cs typeface="+mn-cs"/>
                        </a:rPr>
                        <a:t>关键经验</a:t>
                      </a:r>
                    </a:p>
                  </a:txBody>
                  <a:tcPr marL="6858" marR="6858" marT="6858" marB="0" anchor="ctr">
                    <a:solidFill>
                      <a:schemeClr val="accent1"/>
                    </a:solidFill>
                  </a:tcPr>
                </a:tc>
              </a:tr>
              <a:tr h="759745">
                <a:tc>
                  <a:txBody>
                    <a:bodyPr/>
                    <a:lstStyle/>
                    <a:p>
                      <a:pPr algn="l" rtl="0" fontAlgn="t"/>
                      <a:r>
                        <a:rPr lang="zh-CN" altLang="en-US" sz="1800" kern="1200" dirty="0">
                          <a:solidFill>
                            <a:schemeClr val="dk1"/>
                          </a:solidFill>
                          <a:latin typeface="微软雅黑" pitchFamily="34" charset="-122"/>
                          <a:ea typeface="微软雅黑" pitchFamily="34" charset="-122"/>
                          <a:cs typeface="+mn-cs"/>
                        </a:rPr>
                        <a:t>广州日产</a:t>
                      </a:r>
                    </a:p>
                  </a:txBody>
                  <a:tcPr marL="6858" marR="6858" marT="6858" marB="0">
                    <a:solidFill>
                      <a:srgbClr val="D0D8E8"/>
                    </a:solidFill>
                  </a:tcPr>
                </a:tc>
                <a:tc>
                  <a:txBody>
                    <a:bodyPr/>
                    <a:lstStyle/>
                    <a:p>
                      <a:pPr algn="l" rtl="0" fontAlgn="t"/>
                      <a:r>
                        <a:rPr lang="en-US" altLang="zh-CN" sz="1800" kern="1200" dirty="0">
                          <a:solidFill>
                            <a:schemeClr val="dk1"/>
                          </a:solidFill>
                          <a:latin typeface="微软雅黑" pitchFamily="34" charset="-122"/>
                          <a:ea typeface="微软雅黑" pitchFamily="34" charset="-122"/>
                          <a:cs typeface="+mn-cs"/>
                        </a:rPr>
                        <a:t>1</a:t>
                      </a:r>
                      <a:r>
                        <a:rPr lang="zh-CN" altLang="en-US" sz="1800" kern="1200" dirty="0">
                          <a:solidFill>
                            <a:schemeClr val="dk1"/>
                          </a:solidFill>
                          <a:latin typeface="微软雅黑" pitchFamily="34" charset="-122"/>
                          <a:ea typeface="微软雅黑" pitchFamily="34" charset="-122"/>
                          <a:cs typeface="+mn-cs"/>
                        </a:rPr>
                        <a:t>、已有</a:t>
                      </a:r>
                      <a:r>
                        <a:rPr lang="en-US" altLang="zh-CN" sz="1800" kern="1200" dirty="0" smtClean="0">
                          <a:solidFill>
                            <a:schemeClr val="dk1"/>
                          </a:solidFill>
                          <a:latin typeface="微软雅黑" pitchFamily="34" charset="-122"/>
                          <a:ea typeface="微软雅黑" pitchFamily="34" charset="-122"/>
                          <a:cs typeface="+mn-cs"/>
                        </a:rPr>
                        <a:t>M2M(</a:t>
                      </a:r>
                      <a:r>
                        <a:rPr lang="zh-CN" altLang="en-US" sz="1800" kern="1200" dirty="0" smtClean="0">
                          <a:solidFill>
                            <a:schemeClr val="dk1"/>
                          </a:solidFill>
                          <a:latin typeface="微软雅黑" pitchFamily="34" charset="-122"/>
                          <a:ea typeface="微软雅黑" pitchFamily="34" charset="-122"/>
                          <a:cs typeface="+mn-cs"/>
                        </a:rPr>
                        <a:t>物联网</a:t>
                      </a:r>
                      <a:r>
                        <a:rPr lang="en-US" altLang="zh-CN" sz="1800" kern="1200" dirty="0" smtClean="0">
                          <a:solidFill>
                            <a:schemeClr val="dk1"/>
                          </a:solidFill>
                          <a:latin typeface="微软雅黑" pitchFamily="34" charset="-122"/>
                          <a:ea typeface="微软雅黑" pitchFamily="34" charset="-122"/>
                          <a:cs typeface="+mn-cs"/>
                        </a:rPr>
                        <a:t>)</a:t>
                      </a:r>
                      <a:r>
                        <a:rPr lang="zh-CN" altLang="en-US" sz="1800" kern="1200" dirty="0" smtClean="0">
                          <a:solidFill>
                            <a:schemeClr val="dk1"/>
                          </a:solidFill>
                          <a:latin typeface="微软雅黑" pitchFamily="34" charset="-122"/>
                          <a:ea typeface="微软雅黑" pitchFamily="34" charset="-122"/>
                          <a:cs typeface="+mn-cs"/>
                        </a:rPr>
                        <a:t>平台</a:t>
                      </a:r>
                      <a:r>
                        <a:rPr lang="zh-CN" altLang="en-US" sz="1800" kern="1200" dirty="0">
                          <a:solidFill>
                            <a:schemeClr val="dk1"/>
                          </a:solidFill>
                          <a:latin typeface="微软雅黑" pitchFamily="34" charset="-122"/>
                          <a:ea typeface="微软雅黑" pitchFamily="34" charset="-122"/>
                          <a:cs typeface="+mn-cs"/>
                        </a:rPr>
                        <a:t>比较完善，有</a:t>
                      </a:r>
                      <a:r>
                        <a:rPr lang="en-US" altLang="zh-CN" sz="1800" kern="1200" dirty="0">
                          <a:solidFill>
                            <a:schemeClr val="dk1"/>
                          </a:solidFill>
                          <a:latin typeface="微软雅黑" pitchFamily="34" charset="-122"/>
                          <a:ea typeface="微软雅黑" pitchFamily="34" charset="-122"/>
                          <a:cs typeface="+mn-cs"/>
                        </a:rPr>
                        <a:t>1300</a:t>
                      </a:r>
                      <a:r>
                        <a:rPr lang="zh-CN" altLang="en-US" sz="1800" kern="1200" dirty="0">
                          <a:solidFill>
                            <a:schemeClr val="dk1"/>
                          </a:solidFill>
                          <a:latin typeface="微软雅黑" pitchFamily="34" charset="-122"/>
                          <a:ea typeface="微软雅黑" pitchFamily="34" charset="-122"/>
                          <a:cs typeface="+mn-cs"/>
                        </a:rPr>
                        <a:t>万用户，物联网平台支撑能力</a:t>
                      </a:r>
                      <a:r>
                        <a:rPr lang="zh-CN" altLang="en-US" sz="1800" kern="1200" dirty="0" smtClean="0">
                          <a:solidFill>
                            <a:schemeClr val="dk1"/>
                          </a:solidFill>
                          <a:latin typeface="微软雅黑" pitchFamily="34" charset="-122"/>
                          <a:ea typeface="微软雅黑" pitchFamily="34" charset="-122"/>
                          <a:cs typeface="+mn-cs"/>
                        </a:rPr>
                        <a:t>强；</a:t>
                      </a:r>
                      <a:r>
                        <a:rPr lang="zh-CN" altLang="en-US" sz="1800" kern="1200" dirty="0">
                          <a:solidFill>
                            <a:schemeClr val="dk1"/>
                          </a:solidFill>
                          <a:latin typeface="微软雅黑" pitchFamily="34" charset="-122"/>
                          <a:ea typeface="微软雅黑" pitchFamily="34" charset="-122"/>
                          <a:cs typeface="+mn-cs"/>
                        </a:rPr>
                        <a:t/>
                      </a:r>
                      <a:br>
                        <a:rPr lang="zh-CN" altLang="en-US" sz="1800" kern="1200" dirty="0">
                          <a:solidFill>
                            <a:schemeClr val="dk1"/>
                          </a:solidFill>
                          <a:latin typeface="微软雅黑" pitchFamily="34" charset="-122"/>
                          <a:ea typeface="微软雅黑" pitchFamily="34" charset="-122"/>
                          <a:cs typeface="+mn-cs"/>
                        </a:rPr>
                      </a:br>
                      <a:r>
                        <a:rPr lang="en-US" altLang="zh-CN" sz="1800" kern="1200" dirty="0">
                          <a:solidFill>
                            <a:schemeClr val="dk1"/>
                          </a:solidFill>
                          <a:latin typeface="微软雅黑" pitchFamily="34" charset="-122"/>
                          <a:ea typeface="微软雅黑" pitchFamily="34" charset="-122"/>
                          <a:cs typeface="+mn-cs"/>
                        </a:rPr>
                        <a:t>2</a:t>
                      </a:r>
                      <a:r>
                        <a:rPr lang="zh-CN" altLang="en-US" sz="1800" kern="1200" dirty="0">
                          <a:solidFill>
                            <a:schemeClr val="dk1"/>
                          </a:solidFill>
                          <a:latin typeface="微软雅黑" pitchFamily="34" charset="-122"/>
                          <a:ea typeface="微软雅黑" pitchFamily="34" charset="-122"/>
                          <a:cs typeface="+mn-cs"/>
                        </a:rPr>
                        <a:t>、省</a:t>
                      </a:r>
                      <a:r>
                        <a:rPr lang="en-US" altLang="zh-CN" sz="1800" kern="1200" dirty="0">
                          <a:solidFill>
                            <a:schemeClr val="dk1"/>
                          </a:solidFill>
                          <a:latin typeface="微软雅黑" pitchFamily="34" charset="-122"/>
                          <a:ea typeface="微软雅黑" pitchFamily="34" charset="-122"/>
                          <a:cs typeface="+mn-cs"/>
                        </a:rPr>
                        <a:t>BOSS</a:t>
                      </a:r>
                      <a:r>
                        <a:rPr lang="zh-CN" altLang="en-US" sz="1800" kern="1200" dirty="0">
                          <a:solidFill>
                            <a:schemeClr val="dk1"/>
                          </a:solidFill>
                          <a:latin typeface="微软雅黑" pitchFamily="34" charset="-122"/>
                          <a:ea typeface="微软雅黑" pitchFamily="34" charset="-122"/>
                          <a:cs typeface="+mn-cs"/>
                        </a:rPr>
                        <a:t>支撑能力强，有完善的统一支撑接口规范对接不同的系统，业支对新系统无需新增</a:t>
                      </a:r>
                      <a:r>
                        <a:rPr lang="zh-CN" altLang="en-US" sz="1800" kern="1200" dirty="0" smtClean="0">
                          <a:solidFill>
                            <a:schemeClr val="dk1"/>
                          </a:solidFill>
                          <a:latin typeface="微软雅黑" pitchFamily="34" charset="-122"/>
                          <a:ea typeface="微软雅黑" pitchFamily="34" charset="-122"/>
                          <a:cs typeface="+mn-cs"/>
                        </a:rPr>
                        <a:t>工作量；</a:t>
                      </a:r>
                      <a:endParaRPr lang="zh-CN" altLang="en-US" sz="1800" kern="1200" dirty="0">
                        <a:solidFill>
                          <a:schemeClr val="dk1"/>
                        </a:solidFill>
                        <a:latin typeface="微软雅黑" pitchFamily="34" charset="-122"/>
                        <a:ea typeface="微软雅黑" pitchFamily="34" charset="-122"/>
                        <a:cs typeface="+mn-cs"/>
                      </a:endParaRPr>
                    </a:p>
                  </a:txBody>
                  <a:tcPr marL="6858" marR="6858" marT="6858" marB="0">
                    <a:solidFill>
                      <a:srgbClr val="D0D8E8"/>
                    </a:solidFill>
                  </a:tcPr>
                </a:tc>
              </a:tr>
              <a:tr h="1738540">
                <a:tc>
                  <a:txBody>
                    <a:bodyPr/>
                    <a:lstStyle/>
                    <a:p>
                      <a:pPr algn="l" rtl="0" fontAlgn="t"/>
                      <a:r>
                        <a:rPr lang="zh-CN" altLang="en-US" sz="1800" kern="1200">
                          <a:solidFill>
                            <a:schemeClr val="dk1"/>
                          </a:solidFill>
                          <a:latin typeface="微软雅黑" pitchFamily="34" charset="-122"/>
                          <a:ea typeface="微软雅黑" pitchFamily="34" charset="-122"/>
                          <a:cs typeface="+mn-cs"/>
                        </a:rPr>
                        <a:t>上海（安吉星、阿里、吉利）</a:t>
                      </a:r>
                    </a:p>
                  </a:txBody>
                  <a:tcPr marL="6858" marR="6858" marT="6858" marB="0"/>
                </a:tc>
                <a:tc>
                  <a:txBody>
                    <a:bodyPr/>
                    <a:lstStyle/>
                    <a:p>
                      <a:pPr algn="l" rtl="0" fontAlgn="t"/>
                      <a:r>
                        <a:rPr lang="en-US" altLang="zh-CN" sz="1800" kern="1200" dirty="0">
                          <a:solidFill>
                            <a:schemeClr val="dk1"/>
                          </a:solidFill>
                          <a:latin typeface="微软雅黑" pitchFamily="34" charset="-122"/>
                          <a:ea typeface="微软雅黑" pitchFamily="34" charset="-122"/>
                          <a:cs typeface="+mn-cs"/>
                        </a:rPr>
                        <a:t>1</a:t>
                      </a:r>
                      <a:r>
                        <a:rPr lang="zh-CN" altLang="en-US" sz="1800" kern="1200" dirty="0">
                          <a:solidFill>
                            <a:schemeClr val="dk1"/>
                          </a:solidFill>
                          <a:latin typeface="微软雅黑" pitchFamily="34" charset="-122"/>
                          <a:ea typeface="微软雅黑" pitchFamily="34" charset="-122"/>
                          <a:cs typeface="+mn-cs"/>
                        </a:rPr>
                        <a:t>、</a:t>
                      </a:r>
                      <a:r>
                        <a:rPr lang="zh-CN" altLang="en-US" sz="1800" kern="1200" dirty="0">
                          <a:solidFill>
                            <a:srgbClr val="FF0000"/>
                          </a:solidFill>
                          <a:latin typeface="微软雅黑" pitchFamily="34" charset="-122"/>
                          <a:ea typeface="微软雅黑" pitchFamily="34" charset="-122"/>
                          <a:cs typeface="+mn-cs"/>
                        </a:rPr>
                        <a:t>项目交付前专人专岗投入</a:t>
                      </a:r>
                      <a:r>
                        <a:rPr lang="zh-CN" altLang="en-US" sz="1800" kern="1200" dirty="0">
                          <a:solidFill>
                            <a:schemeClr val="dk1"/>
                          </a:solidFill>
                          <a:latin typeface="微软雅黑" pitchFamily="34" charset="-122"/>
                          <a:ea typeface="微软雅黑" pitchFamily="34" charset="-122"/>
                          <a:cs typeface="+mn-cs"/>
                        </a:rPr>
                        <a:t>，有专门的团队全职投入，其中政企</a:t>
                      </a:r>
                      <a:r>
                        <a:rPr lang="en-US" altLang="zh-CN" sz="1800" kern="1200" dirty="0">
                          <a:solidFill>
                            <a:schemeClr val="dk1"/>
                          </a:solidFill>
                          <a:latin typeface="微软雅黑" pitchFamily="34" charset="-122"/>
                          <a:ea typeface="微软雅黑" pitchFamily="34" charset="-122"/>
                          <a:cs typeface="+mn-cs"/>
                        </a:rPr>
                        <a:t>1</a:t>
                      </a:r>
                      <a:r>
                        <a:rPr lang="zh-CN" altLang="en-US" sz="1800" kern="1200" dirty="0">
                          <a:solidFill>
                            <a:schemeClr val="dk1"/>
                          </a:solidFill>
                          <a:latin typeface="微软雅黑" pitchFamily="34" charset="-122"/>
                          <a:ea typeface="微软雅黑" pitchFamily="34" charset="-122"/>
                          <a:cs typeface="+mn-cs"/>
                        </a:rPr>
                        <a:t>人、业支</a:t>
                      </a:r>
                      <a:r>
                        <a:rPr lang="en-US" altLang="zh-CN" sz="1800" kern="1200" dirty="0">
                          <a:solidFill>
                            <a:schemeClr val="dk1"/>
                          </a:solidFill>
                          <a:latin typeface="微软雅黑" pitchFamily="34" charset="-122"/>
                          <a:ea typeface="微软雅黑" pitchFamily="34" charset="-122"/>
                          <a:cs typeface="+mn-cs"/>
                        </a:rPr>
                        <a:t>2</a:t>
                      </a:r>
                      <a:r>
                        <a:rPr lang="zh-CN" altLang="en-US" sz="1800" kern="1200" dirty="0">
                          <a:solidFill>
                            <a:schemeClr val="dk1"/>
                          </a:solidFill>
                          <a:latin typeface="微软雅黑" pitchFamily="34" charset="-122"/>
                          <a:ea typeface="微软雅黑" pitchFamily="34" charset="-122"/>
                          <a:cs typeface="+mn-cs"/>
                        </a:rPr>
                        <a:t>人、平台</a:t>
                      </a:r>
                      <a:r>
                        <a:rPr lang="en-US" altLang="zh-CN" sz="1800" kern="1200" dirty="0">
                          <a:solidFill>
                            <a:schemeClr val="dk1"/>
                          </a:solidFill>
                          <a:latin typeface="微软雅黑" pitchFamily="34" charset="-122"/>
                          <a:ea typeface="微软雅黑" pitchFamily="34" charset="-122"/>
                          <a:cs typeface="+mn-cs"/>
                        </a:rPr>
                        <a:t>1</a:t>
                      </a:r>
                      <a:r>
                        <a:rPr lang="zh-CN" altLang="en-US" sz="1800" kern="1200" dirty="0">
                          <a:solidFill>
                            <a:schemeClr val="dk1"/>
                          </a:solidFill>
                          <a:latin typeface="微软雅黑" pitchFamily="34" charset="-122"/>
                          <a:ea typeface="微软雅黑" pitchFamily="34" charset="-122"/>
                          <a:cs typeface="+mn-cs"/>
                        </a:rPr>
                        <a:t>人、网络</a:t>
                      </a:r>
                      <a:r>
                        <a:rPr lang="en-US" altLang="zh-CN" sz="1800" kern="1200" dirty="0">
                          <a:solidFill>
                            <a:schemeClr val="dk1"/>
                          </a:solidFill>
                          <a:latin typeface="微软雅黑" pitchFamily="34" charset="-122"/>
                          <a:ea typeface="微软雅黑" pitchFamily="34" charset="-122"/>
                          <a:cs typeface="+mn-cs"/>
                        </a:rPr>
                        <a:t>1</a:t>
                      </a:r>
                      <a:r>
                        <a:rPr lang="zh-CN" altLang="en-US" sz="1800" kern="1200" dirty="0">
                          <a:solidFill>
                            <a:schemeClr val="dk1"/>
                          </a:solidFill>
                          <a:latin typeface="微软雅黑" pitchFamily="34" charset="-122"/>
                          <a:ea typeface="微软雅黑" pitchFamily="34" charset="-122"/>
                          <a:cs typeface="+mn-cs"/>
                        </a:rPr>
                        <a:t>人全职</a:t>
                      </a:r>
                      <a:r>
                        <a:rPr lang="zh-CN" altLang="en-US" sz="1800" kern="1200" dirty="0" smtClean="0">
                          <a:solidFill>
                            <a:schemeClr val="dk1"/>
                          </a:solidFill>
                          <a:latin typeface="微软雅黑" pitchFamily="34" charset="-122"/>
                          <a:ea typeface="微软雅黑" pitchFamily="34" charset="-122"/>
                          <a:cs typeface="+mn-cs"/>
                        </a:rPr>
                        <a:t>支撑；</a:t>
                      </a:r>
                      <a:r>
                        <a:rPr lang="zh-CN" altLang="en-US" sz="1800" kern="1200" dirty="0">
                          <a:solidFill>
                            <a:schemeClr val="dk1"/>
                          </a:solidFill>
                          <a:latin typeface="微软雅黑" pitchFamily="34" charset="-122"/>
                          <a:ea typeface="微软雅黑" pitchFamily="34" charset="-122"/>
                          <a:cs typeface="+mn-cs"/>
                        </a:rPr>
                        <a:t/>
                      </a:r>
                      <a:br>
                        <a:rPr lang="zh-CN" altLang="en-US" sz="1800" kern="1200" dirty="0">
                          <a:solidFill>
                            <a:schemeClr val="dk1"/>
                          </a:solidFill>
                          <a:latin typeface="微软雅黑" pitchFamily="34" charset="-122"/>
                          <a:ea typeface="微软雅黑" pitchFamily="34" charset="-122"/>
                          <a:cs typeface="+mn-cs"/>
                        </a:rPr>
                      </a:br>
                      <a:r>
                        <a:rPr lang="en-US" altLang="zh-CN" sz="1800" kern="1200" dirty="0">
                          <a:solidFill>
                            <a:schemeClr val="dk1"/>
                          </a:solidFill>
                          <a:latin typeface="微软雅黑" pitchFamily="34" charset="-122"/>
                          <a:ea typeface="微软雅黑" pitchFamily="34" charset="-122"/>
                          <a:cs typeface="+mn-cs"/>
                        </a:rPr>
                        <a:t>2</a:t>
                      </a:r>
                      <a:r>
                        <a:rPr lang="zh-CN" altLang="en-US" sz="1800" kern="1200" dirty="0">
                          <a:solidFill>
                            <a:schemeClr val="dk1"/>
                          </a:solidFill>
                          <a:latin typeface="微软雅黑" pitchFamily="34" charset="-122"/>
                          <a:ea typeface="微软雅黑" pitchFamily="34" charset="-122"/>
                          <a:cs typeface="+mn-cs"/>
                        </a:rPr>
                        <a:t>、按照需求优先级，</a:t>
                      </a:r>
                      <a:r>
                        <a:rPr lang="zh-CN" altLang="en-US" sz="1800" kern="1200" dirty="0">
                          <a:solidFill>
                            <a:srgbClr val="FF0000"/>
                          </a:solidFill>
                          <a:latin typeface="微软雅黑" pitchFamily="34" charset="-122"/>
                          <a:ea typeface="微软雅黑" pitchFamily="34" charset="-122"/>
                          <a:cs typeface="+mn-cs"/>
                        </a:rPr>
                        <a:t>分阶段交付</a:t>
                      </a:r>
                      <a:r>
                        <a:rPr lang="zh-CN" altLang="en-US" sz="1800" kern="1200" dirty="0">
                          <a:solidFill>
                            <a:schemeClr val="dk1"/>
                          </a:solidFill>
                          <a:latin typeface="微软雅黑" pitchFamily="34" charset="-122"/>
                          <a:ea typeface="微软雅黑" pitchFamily="34" charset="-122"/>
                          <a:cs typeface="+mn-cs"/>
                        </a:rPr>
                        <a:t>，先完成功能性接口产品需求，再上线计费类</a:t>
                      </a:r>
                      <a:r>
                        <a:rPr lang="zh-CN" altLang="en-US" sz="1800" kern="1200" dirty="0" smtClean="0">
                          <a:solidFill>
                            <a:schemeClr val="dk1"/>
                          </a:solidFill>
                          <a:latin typeface="微软雅黑" pitchFamily="34" charset="-122"/>
                          <a:ea typeface="微软雅黑" pitchFamily="34" charset="-122"/>
                          <a:cs typeface="+mn-cs"/>
                        </a:rPr>
                        <a:t>接口；</a:t>
                      </a:r>
                      <a:r>
                        <a:rPr lang="zh-CN" altLang="en-US" sz="1800" kern="1200" dirty="0">
                          <a:solidFill>
                            <a:schemeClr val="dk1"/>
                          </a:solidFill>
                          <a:latin typeface="微软雅黑" pitchFamily="34" charset="-122"/>
                          <a:ea typeface="微软雅黑" pitchFamily="34" charset="-122"/>
                          <a:cs typeface="+mn-cs"/>
                        </a:rPr>
                        <a:t/>
                      </a:r>
                      <a:br>
                        <a:rPr lang="zh-CN" altLang="en-US" sz="1800" kern="1200" dirty="0">
                          <a:solidFill>
                            <a:schemeClr val="dk1"/>
                          </a:solidFill>
                          <a:latin typeface="微软雅黑" pitchFamily="34" charset="-122"/>
                          <a:ea typeface="微软雅黑" pitchFamily="34" charset="-122"/>
                          <a:cs typeface="+mn-cs"/>
                        </a:rPr>
                      </a:br>
                      <a:r>
                        <a:rPr lang="en-US" altLang="zh-CN" sz="1800" kern="1200" dirty="0">
                          <a:solidFill>
                            <a:schemeClr val="dk1"/>
                          </a:solidFill>
                          <a:latin typeface="微软雅黑" pitchFamily="34" charset="-122"/>
                          <a:ea typeface="微软雅黑" pitchFamily="34" charset="-122"/>
                          <a:cs typeface="+mn-cs"/>
                        </a:rPr>
                        <a:t>3</a:t>
                      </a:r>
                      <a:r>
                        <a:rPr lang="zh-CN" altLang="en-US" sz="1800" kern="1200" dirty="0">
                          <a:solidFill>
                            <a:schemeClr val="dk1"/>
                          </a:solidFill>
                          <a:latin typeface="微软雅黑" pitchFamily="34" charset="-122"/>
                          <a:ea typeface="微软雅黑" pitchFamily="34" charset="-122"/>
                          <a:cs typeface="+mn-cs"/>
                        </a:rPr>
                        <a:t>、资费定制套餐（</a:t>
                      </a:r>
                      <a:r>
                        <a:rPr lang="en-US" altLang="zh-CN" sz="1800" kern="1200" dirty="0">
                          <a:solidFill>
                            <a:schemeClr val="dk1"/>
                          </a:solidFill>
                          <a:latin typeface="微软雅黑" pitchFamily="34" charset="-122"/>
                          <a:ea typeface="微软雅黑" pitchFamily="34" charset="-122"/>
                          <a:cs typeface="+mn-cs"/>
                        </a:rPr>
                        <a:t>DPI</a:t>
                      </a:r>
                      <a:r>
                        <a:rPr lang="zh-CN" altLang="en-US" sz="1800" kern="1200" dirty="0">
                          <a:solidFill>
                            <a:schemeClr val="dk1"/>
                          </a:solidFill>
                          <a:latin typeface="微软雅黑" pitchFamily="34" charset="-122"/>
                          <a:ea typeface="微软雅黑" pitchFamily="34" charset="-122"/>
                          <a:cs typeface="+mn-cs"/>
                        </a:rPr>
                        <a:t>）改造涉及集团，提前与</a:t>
                      </a:r>
                      <a:r>
                        <a:rPr lang="zh-CN" altLang="en-US" sz="1800" kern="1200" dirty="0">
                          <a:solidFill>
                            <a:srgbClr val="FF0000"/>
                          </a:solidFill>
                          <a:latin typeface="微软雅黑" pitchFamily="34" charset="-122"/>
                          <a:ea typeface="微软雅黑" pitchFamily="34" charset="-122"/>
                          <a:cs typeface="+mn-cs"/>
                        </a:rPr>
                        <a:t>集团市场部沟通</a:t>
                      </a:r>
                      <a:r>
                        <a:rPr lang="zh-CN" altLang="en-US" sz="1800" kern="1200" dirty="0">
                          <a:solidFill>
                            <a:schemeClr val="dk1"/>
                          </a:solidFill>
                          <a:latin typeface="微软雅黑" pitchFamily="34" charset="-122"/>
                          <a:ea typeface="微软雅黑" pitchFamily="34" charset="-122"/>
                          <a:cs typeface="+mn-cs"/>
                        </a:rPr>
                        <a:t>，集团开发周期需要</a:t>
                      </a:r>
                      <a:r>
                        <a:rPr lang="en-US" altLang="zh-CN" sz="1800" kern="1200" dirty="0">
                          <a:solidFill>
                            <a:schemeClr val="dk1"/>
                          </a:solidFill>
                          <a:latin typeface="微软雅黑" pitchFamily="34" charset="-122"/>
                          <a:ea typeface="微软雅黑" pitchFamily="34" charset="-122"/>
                          <a:cs typeface="+mn-cs"/>
                        </a:rPr>
                        <a:t>6</a:t>
                      </a:r>
                      <a:r>
                        <a:rPr lang="zh-CN" altLang="en-US" sz="1800" kern="1200" dirty="0">
                          <a:solidFill>
                            <a:schemeClr val="dk1"/>
                          </a:solidFill>
                          <a:latin typeface="微软雅黑" pitchFamily="34" charset="-122"/>
                          <a:ea typeface="微软雅黑" pitchFamily="34" charset="-122"/>
                          <a:cs typeface="+mn-cs"/>
                        </a:rPr>
                        <a:t>个</a:t>
                      </a:r>
                      <a:r>
                        <a:rPr lang="zh-CN" altLang="en-US" sz="1800" kern="1200" dirty="0" smtClean="0">
                          <a:solidFill>
                            <a:schemeClr val="dk1"/>
                          </a:solidFill>
                          <a:latin typeface="微软雅黑" pitchFamily="34" charset="-122"/>
                          <a:ea typeface="微软雅黑" pitchFamily="34" charset="-122"/>
                          <a:cs typeface="+mn-cs"/>
                        </a:rPr>
                        <a:t>月；</a:t>
                      </a:r>
                      <a:endParaRPr lang="zh-CN" altLang="en-US" sz="1800" kern="1200" dirty="0">
                        <a:solidFill>
                          <a:schemeClr val="dk1"/>
                        </a:solidFill>
                        <a:latin typeface="微软雅黑" pitchFamily="34" charset="-122"/>
                        <a:ea typeface="微软雅黑" pitchFamily="34" charset="-122"/>
                        <a:cs typeface="+mn-cs"/>
                      </a:endParaRPr>
                    </a:p>
                  </a:txBody>
                  <a:tcPr marL="6858" marR="6858" marT="6858" marB="0"/>
                </a:tc>
              </a:tr>
              <a:tr h="1540118">
                <a:tc>
                  <a:txBody>
                    <a:bodyPr/>
                    <a:lstStyle/>
                    <a:p>
                      <a:pPr algn="l" rtl="0" fontAlgn="t"/>
                      <a:r>
                        <a:rPr lang="zh-CN" altLang="en-US" sz="1800" kern="1200">
                          <a:solidFill>
                            <a:schemeClr val="dk1"/>
                          </a:solidFill>
                          <a:latin typeface="微软雅黑" pitchFamily="34" charset="-122"/>
                          <a:ea typeface="微软雅黑" pitchFamily="34" charset="-122"/>
                          <a:cs typeface="+mn-cs"/>
                        </a:rPr>
                        <a:t>吉林（一汽、奥迪）</a:t>
                      </a:r>
                    </a:p>
                  </a:txBody>
                  <a:tcPr marL="6858" marR="6858" marT="6858" marB="0">
                    <a:solidFill>
                      <a:srgbClr val="D0D8E8"/>
                    </a:solidFill>
                  </a:tcPr>
                </a:tc>
                <a:tc>
                  <a:txBody>
                    <a:bodyPr/>
                    <a:lstStyle/>
                    <a:p>
                      <a:pPr algn="l" rtl="0" fontAlgn="t"/>
                      <a:r>
                        <a:rPr lang="en-US" altLang="zh-CN" sz="1800" kern="1200" dirty="0" smtClean="0">
                          <a:solidFill>
                            <a:schemeClr val="dk1"/>
                          </a:solidFill>
                          <a:latin typeface="微软雅黑" pitchFamily="34" charset="-122"/>
                          <a:ea typeface="微软雅黑" pitchFamily="34" charset="-122"/>
                          <a:cs typeface="+mn-cs"/>
                        </a:rPr>
                        <a:t>1</a:t>
                      </a:r>
                      <a:r>
                        <a:rPr lang="zh-CN" altLang="en-US" sz="1800" kern="1200" dirty="0">
                          <a:solidFill>
                            <a:schemeClr val="dk1"/>
                          </a:solidFill>
                          <a:latin typeface="微软雅黑" pitchFamily="34" charset="-122"/>
                          <a:ea typeface="微软雅黑" pitchFamily="34" charset="-122"/>
                          <a:cs typeface="+mn-cs"/>
                        </a:rPr>
                        <a:t>、</a:t>
                      </a:r>
                      <a:r>
                        <a:rPr lang="zh-CN" altLang="en-US" sz="1800" kern="1200" dirty="0">
                          <a:solidFill>
                            <a:srgbClr val="FF0000"/>
                          </a:solidFill>
                          <a:latin typeface="微软雅黑" pitchFamily="34" charset="-122"/>
                          <a:ea typeface="微软雅黑" pitchFamily="34" charset="-122"/>
                          <a:cs typeface="+mn-cs"/>
                        </a:rPr>
                        <a:t>分工协作，高效运营</a:t>
                      </a:r>
                      <a:r>
                        <a:rPr lang="zh-CN" altLang="en-US" sz="1800" kern="1200" dirty="0">
                          <a:solidFill>
                            <a:schemeClr val="dk1"/>
                          </a:solidFill>
                          <a:latin typeface="微软雅黑" pitchFamily="34" charset="-122"/>
                          <a:ea typeface="微软雅黑" pitchFamily="34" charset="-122"/>
                          <a:cs typeface="+mn-cs"/>
                        </a:rPr>
                        <a:t>，是项目成功的保障、</a:t>
                      </a:r>
                      <a:r>
                        <a:rPr lang="zh-CN" altLang="en-US" sz="1800" kern="1200" dirty="0">
                          <a:solidFill>
                            <a:srgbClr val="FF0000"/>
                          </a:solidFill>
                          <a:latin typeface="微软雅黑" pitchFamily="34" charset="-122"/>
                          <a:ea typeface="微软雅黑" pitchFamily="34" charset="-122"/>
                          <a:cs typeface="+mn-cs"/>
                        </a:rPr>
                        <a:t>各部门抽出专人阶段性的投入项目组，半年内高效</a:t>
                      </a:r>
                      <a:r>
                        <a:rPr lang="zh-CN" altLang="en-US" sz="1800" kern="1200" dirty="0" smtClean="0">
                          <a:solidFill>
                            <a:srgbClr val="FF0000"/>
                          </a:solidFill>
                          <a:latin typeface="微软雅黑" pitchFamily="34" charset="-122"/>
                          <a:ea typeface="微软雅黑" pitchFamily="34" charset="-122"/>
                          <a:cs typeface="+mn-cs"/>
                        </a:rPr>
                        <a:t>完成</a:t>
                      </a:r>
                      <a:r>
                        <a:rPr lang="zh-CN" altLang="en-US" sz="1800" kern="1200" dirty="0" smtClean="0">
                          <a:solidFill>
                            <a:schemeClr val="dk1"/>
                          </a:solidFill>
                          <a:latin typeface="微软雅黑" pitchFamily="34" charset="-122"/>
                          <a:ea typeface="微软雅黑" pitchFamily="34" charset="-122"/>
                          <a:cs typeface="+mn-cs"/>
                        </a:rPr>
                        <a:t>；</a:t>
                      </a:r>
                      <a:r>
                        <a:rPr lang="zh-CN" altLang="en-US" sz="1800" kern="1200" dirty="0">
                          <a:solidFill>
                            <a:schemeClr val="dk1"/>
                          </a:solidFill>
                          <a:latin typeface="微软雅黑" pitchFamily="34" charset="-122"/>
                          <a:ea typeface="微软雅黑" pitchFamily="34" charset="-122"/>
                          <a:cs typeface="+mn-cs"/>
                        </a:rPr>
                        <a:t/>
                      </a:r>
                      <a:br>
                        <a:rPr lang="zh-CN" altLang="en-US" sz="1800" kern="1200" dirty="0">
                          <a:solidFill>
                            <a:schemeClr val="dk1"/>
                          </a:solidFill>
                          <a:latin typeface="微软雅黑" pitchFamily="34" charset="-122"/>
                          <a:ea typeface="微软雅黑" pitchFamily="34" charset="-122"/>
                          <a:cs typeface="+mn-cs"/>
                        </a:rPr>
                      </a:br>
                      <a:r>
                        <a:rPr lang="en-US" altLang="zh-CN" sz="1800" kern="1200" dirty="0" smtClean="0">
                          <a:solidFill>
                            <a:schemeClr val="dk1"/>
                          </a:solidFill>
                          <a:latin typeface="微软雅黑" pitchFamily="34" charset="-122"/>
                          <a:ea typeface="微软雅黑" pitchFamily="34" charset="-122"/>
                          <a:cs typeface="+mn-cs"/>
                        </a:rPr>
                        <a:t>2</a:t>
                      </a:r>
                      <a:r>
                        <a:rPr lang="zh-CN" altLang="en-US" sz="1800" kern="1200" dirty="0">
                          <a:solidFill>
                            <a:schemeClr val="dk1"/>
                          </a:solidFill>
                          <a:latin typeface="微软雅黑" pitchFamily="34" charset="-122"/>
                          <a:ea typeface="微软雅黑" pitchFamily="34" charset="-122"/>
                          <a:cs typeface="+mn-cs"/>
                        </a:rPr>
                        <a:t>、资费定制套餐改造涉及集团，提前与</a:t>
                      </a:r>
                      <a:r>
                        <a:rPr lang="zh-CN" altLang="en-US" sz="1800" kern="1200" dirty="0">
                          <a:solidFill>
                            <a:srgbClr val="FF0000"/>
                          </a:solidFill>
                          <a:latin typeface="微软雅黑" pitchFamily="34" charset="-122"/>
                          <a:ea typeface="微软雅黑" pitchFamily="34" charset="-122"/>
                          <a:cs typeface="+mn-cs"/>
                        </a:rPr>
                        <a:t>集团市场部</a:t>
                      </a:r>
                      <a:r>
                        <a:rPr lang="zh-CN" altLang="en-US" sz="1800" kern="1200" dirty="0" smtClean="0">
                          <a:solidFill>
                            <a:srgbClr val="FF0000"/>
                          </a:solidFill>
                          <a:latin typeface="微软雅黑" pitchFamily="34" charset="-122"/>
                          <a:ea typeface="微软雅黑" pitchFamily="34" charset="-122"/>
                          <a:cs typeface="+mn-cs"/>
                        </a:rPr>
                        <a:t>沟通</a:t>
                      </a:r>
                      <a:r>
                        <a:rPr lang="zh-CN" altLang="en-US" sz="1800" kern="1200" dirty="0" smtClean="0">
                          <a:solidFill>
                            <a:schemeClr val="dk1"/>
                          </a:solidFill>
                          <a:latin typeface="微软雅黑" pitchFamily="34" charset="-122"/>
                          <a:ea typeface="微软雅黑" pitchFamily="34" charset="-122"/>
                          <a:cs typeface="+mn-cs"/>
                        </a:rPr>
                        <a:t>；</a:t>
                      </a:r>
                      <a:r>
                        <a:rPr lang="zh-CN" altLang="en-US" sz="1800" kern="1200" dirty="0">
                          <a:solidFill>
                            <a:schemeClr val="dk1"/>
                          </a:solidFill>
                          <a:latin typeface="微软雅黑" pitchFamily="34" charset="-122"/>
                          <a:ea typeface="微软雅黑" pitchFamily="34" charset="-122"/>
                          <a:cs typeface="+mn-cs"/>
                        </a:rPr>
                        <a:t/>
                      </a:r>
                      <a:br>
                        <a:rPr lang="zh-CN" altLang="en-US" sz="1800" kern="1200" dirty="0">
                          <a:solidFill>
                            <a:schemeClr val="dk1"/>
                          </a:solidFill>
                          <a:latin typeface="微软雅黑" pitchFamily="34" charset="-122"/>
                          <a:ea typeface="微软雅黑" pitchFamily="34" charset="-122"/>
                          <a:cs typeface="+mn-cs"/>
                        </a:rPr>
                      </a:br>
                      <a:r>
                        <a:rPr lang="en-US" altLang="zh-CN" sz="1800" kern="1200" dirty="0" smtClean="0">
                          <a:solidFill>
                            <a:schemeClr val="dk1"/>
                          </a:solidFill>
                          <a:latin typeface="微软雅黑" pitchFamily="34" charset="-122"/>
                          <a:ea typeface="微软雅黑" pitchFamily="34" charset="-122"/>
                          <a:cs typeface="+mn-cs"/>
                        </a:rPr>
                        <a:t>3</a:t>
                      </a:r>
                      <a:r>
                        <a:rPr lang="zh-CN" altLang="en-US" sz="1800" kern="1200" dirty="0">
                          <a:solidFill>
                            <a:schemeClr val="dk1"/>
                          </a:solidFill>
                          <a:latin typeface="微软雅黑" pitchFamily="34" charset="-122"/>
                          <a:ea typeface="微软雅黑" pitchFamily="34" charset="-122"/>
                          <a:cs typeface="+mn-cs"/>
                        </a:rPr>
                        <a:t>、发卡阶段是实体发卡，奥迪提出较多卡方面的认证</a:t>
                      </a:r>
                      <a:r>
                        <a:rPr lang="zh-CN" altLang="en-US" sz="1800" kern="1200" dirty="0" smtClean="0">
                          <a:solidFill>
                            <a:schemeClr val="dk1"/>
                          </a:solidFill>
                          <a:latin typeface="微软雅黑" pitchFamily="34" charset="-122"/>
                          <a:ea typeface="微软雅黑" pitchFamily="34" charset="-122"/>
                          <a:cs typeface="+mn-cs"/>
                        </a:rPr>
                        <a:t>需求（</a:t>
                      </a:r>
                      <a:r>
                        <a:rPr lang="en-US" altLang="zh-CN" sz="1800" kern="1200" dirty="0" smtClean="0">
                          <a:solidFill>
                            <a:schemeClr val="dk1"/>
                          </a:solidFill>
                          <a:latin typeface="微软雅黑" pitchFamily="34" charset="-122"/>
                          <a:ea typeface="微软雅黑" pitchFamily="34" charset="-122"/>
                          <a:cs typeface="+mn-cs"/>
                        </a:rPr>
                        <a:t>TS16149/VDA6.3</a:t>
                      </a:r>
                      <a:r>
                        <a:rPr lang="zh-CN" altLang="en-US" sz="1800" kern="1200" dirty="0">
                          <a:solidFill>
                            <a:schemeClr val="dk1"/>
                          </a:solidFill>
                          <a:latin typeface="微软雅黑" pitchFamily="34" charset="-122"/>
                          <a:ea typeface="微软雅黑" pitchFamily="34" charset="-122"/>
                          <a:cs typeface="+mn-cs"/>
                        </a:rPr>
                        <a:t>），需作为奥迪的供应商入选，流程较</a:t>
                      </a:r>
                      <a:r>
                        <a:rPr lang="zh-CN" altLang="en-US" sz="1800" kern="1200" dirty="0" smtClean="0">
                          <a:solidFill>
                            <a:schemeClr val="dk1"/>
                          </a:solidFill>
                          <a:latin typeface="微软雅黑" pitchFamily="34" charset="-122"/>
                          <a:ea typeface="微软雅黑" pitchFamily="34" charset="-122"/>
                          <a:cs typeface="+mn-cs"/>
                        </a:rPr>
                        <a:t>长；</a:t>
                      </a:r>
                      <a:r>
                        <a:rPr lang="zh-CN" altLang="en-US" sz="1800" kern="1200" dirty="0">
                          <a:solidFill>
                            <a:schemeClr val="dk1"/>
                          </a:solidFill>
                          <a:latin typeface="微软雅黑" pitchFamily="34" charset="-122"/>
                          <a:ea typeface="微软雅黑" pitchFamily="34" charset="-122"/>
                          <a:cs typeface="+mn-cs"/>
                        </a:rPr>
                        <a:t/>
                      </a:r>
                      <a:br>
                        <a:rPr lang="zh-CN" altLang="en-US" sz="1800" kern="1200" dirty="0">
                          <a:solidFill>
                            <a:schemeClr val="dk1"/>
                          </a:solidFill>
                          <a:latin typeface="微软雅黑" pitchFamily="34" charset="-122"/>
                          <a:ea typeface="微软雅黑" pitchFamily="34" charset="-122"/>
                          <a:cs typeface="+mn-cs"/>
                        </a:rPr>
                      </a:br>
                      <a:r>
                        <a:rPr lang="en-US" altLang="zh-CN" sz="1800" kern="1200" dirty="0">
                          <a:solidFill>
                            <a:schemeClr val="dk1"/>
                          </a:solidFill>
                          <a:latin typeface="微软雅黑" pitchFamily="34" charset="-122"/>
                          <a:ea typeface="微软雅黑" pitchFamily="34" charset="-122"/>
                          <a:cs typeface="+mn-cs"/>
                        </a:rPr>
                        <a:t>4</a:t>
                      </a:r>
                      <a:r>
                        <a:rPr lang="zh-CN" altLang="en-US" sz="1800" kern="1200" dirty="0">
                          <a:solidFill>
                            <a:schemeClr val="dk1"/>
                          </a:solidFill>
                          <a:latin typeface="微软雅黑" pitchFamily="34" charset="-122"/>
                          <a:ea typeface="微软雅黑" pitchFamily="34" charset="-122"/>
                          <a:cs typeface="+mn-cs"/>
                        </a:rPr>
                        <a:t>、唯一一个车联网实名制到个人的方案，没有采用在线公司的动态实名，无需在各个</a:t>
                      </a:r>
                      <a:r>
                        <a:rPr lang="en-US" altLang="zh-CN" sz="1800" kern="1200" dirty="0">
                          <a:solidFill>
                            <a:schemeClr val="dk1"/>
                          </a:solidFill>
                          <a:latin typeface="微软雅黑" pitchFamily="34" charset="-122"/>
                          <a:ea typeface="微软雅黑" pitchFamily="34" charset="-122"/>
                          <a:cs typeface="+mn-cs"/>
                        </a:rPr>
                        <a:t>4S</a:t>
                      </a:r>
                      <a:r>
                        <a:rPr lang="zh-CN" altLang="en-US" sz="1800" kern="1200" dirty="0">
                          <a:solidFill>
                            <a:schemeClr val="dk1"/>
                          </a:solidFill>
                          <a:latin typeface="微软雅黑" pitchFamily="34" charset="-122"/>
                          <a:ea typeface="微软雅黑" pitchFamily="34" charset="-122"/>
                          <a:cs typeface="+mn-cs"/>
                        </a:rPr>
                        <a:t>点布置摄像头，建设费用</a:t>
                      </a:r>
                      <a:r>
                        <a:rPr lang="zh-CN" altLang="en-US" sz="1800" kern="1200" dirty="0" smtClean="0">
                          <a:solidFill>
                            <a:schemeClr val="dk1"/>
                          </a:solidFill>
                          <a:latin typeface="微软雅黑" pitchFamily="34" charset="-122"/>
                          <a:ea typeface="微软雅黑" pitchFamily="34" charset="-122"/>
                          <a:cs typeface="+mn-cs"/>
                        </a:rPr>
                        <a:t>低；</a:t>
                      </a:r>
                      <a:r>
                        <a:rPr lang="zh-CN" altLang="en-US" sz="1800" kern="1200" dirty="0">
                          <a:solidFill>
                            <a:schemeClr val="dk1"/>
                          </a:solidFill>
                          <a:latin typeface="微软雅黑" pitchFamily="34" charset="-122"/>
                          <a:ea typeface="微软雅黑" pitchFamily="34" charset="-122"/>
                          <a:cs typeface="+mn-cs"/>
                        </a:rPr>
                        <a:t/>
                      </a:r>
                      <a:br>
                        <a:rPr lang="zh-CN" altLang="en-US" sz="1800" kern="1200" dirty="0">
                          <a:solidFill>
                            <a:schemeClr val="dk1"/>
                          </a:solidFill>
                          <a:latin typeface="微软雅黑" pitchFamily="34" charset="-122"/>
                          <a:ea typeface="微软雅黑" pitchFamily="34" charset="-122"/>
                          <a:cs typeface="+mn-cs"/>
                        </a:rPr>
                      </a:br>
                      <a:r>
                        <a:rPr lang="en-US" altLang="zh-CN" sz="1800" kern="1200" dirty="0">
                          <a:solidFill>
                            <a:schemeClr val="dk1"/>
                          </a:solidFill>
                          <a:latin typeface="微软雅黑" pitchFamily="34" charset="-122"/>
                          <a:ea typeface="微软雅黑" pitchFamily="34" charset="-122"/>
                          <a:cs typeface="+mn-cs"/>
                        </a:rPr>
                        <a:t>5</a:t>
                      </a:r>
                      <a:r>
                        <a:rPr lang="zh-CN" altLang="en-US" sz="1800" kern="1200" dirty="0">
                          <a:solidFill>
                            <a:schemeClr val="dk1"/>
                          </a:solidFill>
                          <a:latin typeface="微软雅黑" pitchFamily="34" charset="-122"/>
                          <a:ea typeface="微软雅黑" pitchFamily="34" charset="-122"/>
                          <a:cs typeface="+mn-cs"/>
                        </a:rPr>
                        <a:t>、</a:t>
                      </a:r>
                      <a:r>
                        <a:rPr lang="zh-CN" altLang="en-US" sz="1800" kern="1200" dirty="0">
                          <a:solidFill>
                            <a:srgbClr val="FF0000"/>
                          </a:solidFill>
                          <a:latin typeface="微软雅黑" pitchFamily="34" charset="-122"/>
                          <a:ea typeface="微软雅黑" pitchFamily="34" charset="-122"/>
                          <a:cs typeface="+mn-cs"/>
                        </a:rPr>
                        <a:t>开发人员参与项目全流程</a:t>
                      </a:r>
                      <a:r>
                        <a:rPr lang="zh-CN" altLang="en-US" sz="1800" kern="1200" dirty="0">
                          <a:solidFill>
                            <a:schemeClr val="dk1"/>
                          </a:solidFill>
                          <a:latin typeface="微软雅黑" pitchFamily="34" charset="-122"/>
                          <a:ea typeface="微软雅黑" pitchFamily="34" charset="-122"/>
                          <a:cs typeface="+mn-cs"/>
                        </a:rPr>
                        <a:t>，如客户沟通需求要开发人员（业支、网服等）</a:t>
                      </a:r>
                      <a:r>
                        <a:rPr lang="zh-CN" altLang="en-US" sz="1800" kern="1200" dirty="0" smtClean="0">
                          <a:solidFill>
                            <a:schemeClr val="dk1"/>
                          </a:solidFill>
                          <a:latin typeface="微软雅黑" pitchFamily="34" charset="-122"/>
                          <a:ea typeface="微软雅黑" pitchFamily="34" charset="-122"/>
                          <a:cs typeface="+mn-cs"/>
                        </a:rPr>
                        <a:t>参与；</a:t>
                      </a:r>
                      <a:endParaRPr lang="zh-CN" altLang="en-US" sz="1800" kern="1200" dirty="0">
                        <a:solidFill>
                          <a:schemeClr val="dk1"/>
                        </a:solidFill>
                        <a:latin typeface="微软雅黑" pitchFamily="34" charset="-122"/>
                        <a:ea typeface="微软雅黑" pitchFamily="34" charset="-122"/>
                        <a:cs typeface="+mn-cs"/>
                      </a:endParaRPr>
                    </a:p>
                  </a:txBody>
                  <a:tcPr marL="6858" marR="6858" marT="6858" marB="0">
                    <a:solidFill>
                      <a:srgbClr val="D0D8E8"/>
                    </a:solidFill>
                  </a:tcPr>
                </a:tc>
              </a:tr>
            </a:tbl>
          </a:graphicData>
        </a:graphic>
      </p:graphicFrame>
    </p:spTree>
    <p:extLst>
      <p:ext uri="{BB962C8B-B14F-4D97-AF65-F5344CB8AC3E}">
        <p14:creationId xmlns:p14="http://schemas.microsoft.com/office/powerpoint/2010/main" val="3536895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a:spLocks noChangeArrowheads="1"/>
          </p:cNvSpPr>
          <p:nvPr/>
        </p:nvSpPr>
        <p:spPr bwMode="auto">
          <a:xfrm>
            <a:off x="0" y="44624"/>
            <a:ext cx="7452320" cy="523220"/>
          </a:xfrm>
          <a:prstGeom prst="rect">
            <a:avLst/>
          </a:prstGeom>
          <a:noFill/>
          <a:ln w="9525">
            <a:noFill/>
            <a:miter lim="800000"/>
            <a:headEnd/>
            <a:tailEnd/>
          </a:ln>
        </p:spPr>
        <p:txBody>
          <a:bodyPr wrap="square">
            <a:spAutoFit/>
          </a:bodyPr>
          <a:lstStyle/>
          <a:p>
            <a:pPr marL="358775"/>
            <a:r>
              <a:rPr lang="zh-CN" altLang="en-US" sz="2800" b="1" dirty="0">
                <a:solidFill>
                  <a:schemeClr val="bg1"/>
                </a:solidFill>
                <a:latin typeface="微软雅黑"/>
                <a:ea typeface="微软雅黑"/>
                <a:cs typeface="微软雅黑"/>
              </a:rPr>
              <a:t>七</a:t>
            </a:r>
            <a:r>
              <a:rPr lang="zh-CN" altLang="en-US" sz="2800" b="1" dirty="0" smtClean="0">
                <a:solidFill>
                  <a:schemeClr val="bg1"/>
                </a:solidFill>
                <a:latin typeface="微软雅黑"/>
                <a:ea typeface="微软雅黑"/>
                <a:cs typeface="微软雅黑"/>
              </a:rPr>
              <a:t>、实施推进工作机制</a:t>
            </a:r>
            <a:r>
              <a:rPr lang="en-US" altLang="zh-CN" sz="2800" b="1" dirty="0">
                <a:solidFill>
                  <a:schemeClr val="bg1"/>
                </a:solidFill>
                <a:latin typeface="微软雅黑"/>
                <a:ea typeface="微软雅黑"/>
                <a:cs typeface="微软雅黑"/>
              </a:rPr>
              <a:t>——</a:t>
            </a:r>
            <a:r>
              <a:rPr lang="zh-CN" altLang="en-US" sz="2800" b="1" dirty="0" smtClean="0">
                <a:solidFill>
                  <a:schemeClr val="bg1"/>
                </a:solidFill>
                <a:latin typeface="微软雅黑"/>
                <a:ea typeface="微软雅黑"/>
                <a:cs typeface="微软雅黑"/>
              </a:rPr>
              <a:t>建议我公司机制</a:t>
            </a:r>
            <a:endParaRPr lang="zh-CN" altLang="en-US" sz="2800" b="1" dirty="0">
              <a:solidFill>
                <a:schemeClr val="bg1"/>
              </a:solidFill>
              <a:latin typeface="微软雅黑"/>
              <a:ea typeface="微软雅黑"/>
              <a:cs typeface="微软雅黑"/>
            </a:endParaRPr>
          </a:p>
        </p:txBody>
      </p:sp>
      <p:sp>
        <p:nvSpPr>
          <p:cNvPr id="6" name="TextBox 5"/>
          <p:cNvSpPr txBox="1"/>
          <p:nvPr/>
        </p:nvSpPr>
        <p:spPr bwMode="auto">
          <a:xfrm>
            <a:off x="395536" y="1268760"/>
            <a:ext cx="8280920" cy="3924151"/>
          </a:xfrm>
          <a:prstGeom prst="rect">
            <a:avLst/>
          </a:prstGeom>
          <a:noFill/>
          <a:ln w="9525">
            <a:noFill/>
            <a:miter lim="800000"/>
            <a:headEnd/>
            <a:tailEnd/>
          </a:ln>
        </p:spPr>
        <p:txBody>
          <a:bodyPr wrap="square" rtlCol="0" anchor="ctr">
            <a:spAutoFit/>
          </a:bodyPr>
          <a:lstStyle/>
          <a:p>
            <a:pPr>
              <a:lnSpc>
                <a:spcPct val="150000"/>
              </a:lnSpc>
            </a:pPr>
            <a:r>
              <a:rPr lang="zh-CN" altLang="en-US" sz="2000" dirty="0" smtClean="0">
                <a:latin typeface="微软雅黑" pitchFamily="34" charset="-122"/>
                <a:ea typeface="微软雅黑" pitchFamily="34" charset="-122"/>
              </a:rPr>
              <a:t>提炼其他省市优秀经验，形成我公司的推进工作机制：</a:t>
            </a:r>
            <a:endParaRPr lang="en-US" altLang="zh-CN" sz="2000" dirty="0" smtClean="0">
              <a:latin typeface="微软雅黑" pitchFamily="34" charset="-122"/>
              <a:ea typeface="微软雅黑" pitchFamily="34" charset="-122"/>
            </a:endParaRPr>
          </a:p>
          <a:p>
            <a:pPr>
              <a:lnSpc>
                <a:spcPct val="150000"/>
              </a:lnSpc>
            </a:pPr>
            <a:endParaRPr lang="en-US" altLang="zh-CN" sz="2000"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a:t>
            </a:r>
            <a:r>
              <a:rPr lang="zh-CN" altLang="en-US" b="1" dirty="0" smtClean="0">
                <a:solidFill>
                  <a:srgbClr val="FF0000"/>
                </a:solidFill>
                <a:latin typeface="微软雅黑" pitchFamily="34" charset="-122"/>
                <a:ea typeface="微软雅黑" pitchFamily="34" charset="-122"/>
              </a:rPr>
              <a:t>项目交付前专人</a:t>
            </a:r>
            <a:r>
              <a:rPr lang="zh-CN" altLang="en-US" b="1" dirty="0">
                <a:solidFill>
                  <a:srgbClr val="FF0000"/>
                </a:solidFill>
                <a:latin typeface="微软雅黑" pitchFamily="34" charset="-122"/>
                <a:ea typeface="微软雅黑" pitchFamily="34" charset="-122"/>
              </a:rPr>
              <a:t>专岗投入</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各部门抽出专人阶段性的投入项目</a:t>
            </a:r>
            <a:r>
              <a:rPr lang="zh-CN" altLang="en-US" dirty="0" smtClean="0">
                <a:latin typeface="微软雅黑" pitchFamily="34" charset="-122"/>
                <a:ea typeface="微软雅黑" pitchFamily="34" charset="-122"/>
              </a:rPr>
              <a:t>组</a:t>
            </a:r>
            <a:r>
              <a:rPr lang="zh-CN" altLang="en-US" dirty="0" smtClean="0">
                <a:solidFill>
                  <a:srgbClr val="000000"/>
                </a:solidFill>
                <a:latin typeface="微软雅黑" pitchFamily="34" charset="-122"/>
                <a:ea typeface="微软雅黑" pitchFamily="34" charset="-122"/>
              </a:rPr>
              <a:t>，集中办公。</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a:t>
            </a:r>
            <a:r>
              <a:rPr lang="zh-CN" altLang="en-US" dirty="0" smtClean="0">
                <a:solidFill>
                  <a:srgbClr val="000000"/>
                </a:solidFill>
                <a:latin typeface="微软雅黑" pitchFamily="34" charset="-122"/>
                <a:ea typeface="微软雅黑" pitchFamily="34" charset="-122"/>
              </a:rPr>
              <a:t>按照</a:t>
            </a:r>
            <a:r>
              <a:rPr lang="zh-CN" altLang="en-US" dirty="0">
                <a:solidFill>
                  <a:srgbClr val="000000"/>
                </a:solidFill>
                <a:latin typeface="微软雅黑" pitchFamily="34" charset="-122"/>
                <a:ea typeface="微软雅黑" pitchFamily="34" charset="-122"/>
              </a:rPr>
              <a:t>需求</a:t>
            </a:r>
            <a:r>
              <a:rPr lang="zh-CN" altLang="en-US" dirty="0" smtClean="0">
                <a:solidFill>
                  <a:srgbClr val="000000"/>
                </a:solidFill>
                <a:latin typeface="微软雅黑" pitchFamily="34" charset="-122"/>
                <a:ea typeface="微软雅黑" pitchFamily="34" charset="-122"/>
              </a:rPr>
              <a:t>优先级</a:t>
            </a:r>
            <a:r>
              <a:rPr lang="zh-CN" altLang="en-US" dirty="0">
                <a:solidFill>
                  <a:srgbClr val="000000"/>
                </a:solidFill>
                <a:latin typeface="微软雅黑" pitchFamily="34" charset="-122"/>
                <a:ea typeface="微软雅黑" pitchFamily="34" charset="-122"/>
              </a:rPr>
              <a:t>，</a:t>
            </a:r>
            <a:r>
              <a:rPr lang="zh-CN" altLang="en-US" b="1" dirty="0">
                <a:solidFill>
                  <a:srgbClr val="FF0000"/>
                </a:solidFill>
                <a:latin typeface="微软雅黑" pitchFamily="34" charset="-122"/>
                <a:ea typeface="微软雅黑" pitchFamily="34" charset="-122"/>
              </a:rPr>
              <a:t>分阶段</a:t>
            </a:r>
            <a:r>
              <a:rPr lang="zh-CN" altLang="en-US" b="1" dirty="0" smtClean="0">
                <a:solidFill>
                  <a:srgbClr val="FF0000"/>
                </a:solidFill>
                <a:latin typeface="微软雅黑" pitchFamily="34" charset="-122"/>
                <a:ea typeface="微软雅黑" pitchFamily="34" charset="-122"/>
              </a:rPr>
              <a:t>交付，先功能，</a:t>
            </a:r>
            <a:r>
              <a:rPr lang="zh-CN" altLang="en-US" b="1" dirty="0">
                <a:solidFill>
                  <a:srgbClr val="FF0000"/>
                </a:solidFill>
                <a:latin typeface="微软雅黑" pitchFamily="34" charset="-122"/>
                <a:ea typeface="微软雅黑" pitchFamily="34" charset="-122"/>
              </a:rPr>
              <a:t>再</a:t>
            </a:r>
            <a:r>
              <a:rPr lang="zh-CN" altLang="en-US" b="1" dirty="0" smtClean="0">
                <a:solidFill>
                  <a:srgbClr val="FF0000"/>
                </a:solidFill>
                <a:latin typeface="微软雅黑" pitchFamily="34" charset="-122"/>
                <a:ea typeface="微软雅黑" pitchFamily="34" charset="-122"/>
              </a:rPr>
              <a:t>计费；</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a:t>
            </a:r>
            <a:r>
              <a:rPr lang="zh-CN" altLang="en-US" dirty="0">
                <a:solidFill>
                  <a:srgbClr val="000000"/>
                </a:solidFill>
                <a:latin typeface="微软雅黑" pitchFamily="34" charset="-122"/>
                <a:ea typeface="微软雅黑" pitchFamily="34" charset="-122"/>
              </a:rPr>
              <a:t>提前与</a:t>
            </a:r>
            <a:r>
              <a:rPr lang="zh-CN" altLang="en-US" b="1" dirty="0">
                <a:solidFill>
                  <a:srgbClr val="FF0000"/>
                </a:solidFill>
                <a:latin typeface="微软雅黑" pitchFamily="34" charset="-122"/>
                <a:ea typeface="微软雅黑" pitchFamily="34" charset="-122"/>
              </a:rPr>
              <a:t>集团市场部</a:t>
            </a:r>
            <a:r>
              <a:rPr lang="zh-CN" altLang="en-US" b="1" dirty="0" smtClean="0">
                <a:solidFill>
                  <a:srgbClr val="FF0000"/>
                </a:solidFill>
                <a:latin typeface="微软雅黑" pitchFamily="34" charset="-122"/>
                <a:ea typeface="微软雅黑" pitchFamily="34" charset="-122"/>
              </a:rPr>
              <a:t>沟通，提交</a:t>
            </a:r>
            <a:r>
              <a:rPr lang="en-US" altLang="zh-CN" b="1" dirty="0" smtClean="0">
                <a:solidFill>
                  <a:srgbClr val="FF0000"/>
                </a:solidFill>
                <a:latin typeface="微软雅黑" pitchFamily="34" charset="-122"/>
                <a:ea typeface="微软雅黑" pitchFamily="34" charset="-122"/>
              </a:rPr>
              <a:t>PBOSS</a:t>
            </a:r>
            <a:r>
              <a:rPr lang="zh-CN" altLang="en-US" b="1" dirty="0" smtClean="0">
                <a:solidFill>
                  <a:srgbClr val="FF0000"/>
                </a:solidFill>
                <a:latin typeface="微软雅黑" pitchFamily="34" charset="-122"/>
                <a:ea typeface="微软雅黑" pitchFamily="34" charset="-122"/>
              </a:rPr>
              <a:t>改造的需求；</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a:t>
            </a:r>
            <a:r>
              <a:rPr lang="zh-CN" altLang="en-US" b="1" dirty="0">
                <a:solidFill>
                  <a:srgbClr val="FF0000"/>
                </a:solidFill>
                <a:latin typeface="微软雅黑" pitchFamily="34" charset="-122"/>
                <a:ea typeface="微软雅黑" pitchFamily="34" charset="-122"/>
              </a:rPr>
              <a:t>开发</a:t>
            </a:r>
            <a:r>
              <a:rPr lang="zh-CN" altLang="en-US" b="1" dirty="0" smtClean="0">
                <a:solidFill>
                  <a:srgbClr val="FF0000"/>
                </a:solidFill>
                <a:latin typeface="微软雅黑" pitchFamily="34" charset="-122"/>
                <a:ea typeface="微软雅黑" pitchFamily="34" charset="-122"/>
              </a:rPr>
              <a:t>人员参与项目全流程</a:t>
            </a:r>
            <a:r>
              <a:rPr lang="zh-CN" altLang="en-US" dirty="0" smtClean="0">
                <a:solidFill>
                  <a:srgbClr val="000000"/>
                </a:solidFill>
                <a:latin typeface="微软雅黑" pitchFamily="34" charset="-122"/>
                <a:ea typeface="微软雅黑" pitchFamily="34" charset="-122"/>
              </a:rPr>
              <a:t>，如</a:t>
            </a:r>
            <a:r>
              <a:rPr lang="zh-CN" altLang="zh-CN" dirty="0" smtClean="0">
                <a:solidFill>
                  <a:srgbClr val="000000"/>
                </a:solidFill>
                <a:latin typeface="微软雅黑" pitchFamily="34" charset="-122"/>
                <a:ea typeface="微软雅黑" pitchFamily="34" charset="-122"/>
              </a:rPr>
              <a:t>客户需求</a:t>
            </a:r>
            <a:r>
              <a:rPr lang="zh-CN" altLang="en-US" dirty="0">
                <a:solidFill>
                  <a:srgbClr val="000000"/>
                </a:solidFill>
                <a:latin typeface="微软雅黑" pitchFamily="34" charset="-122"/>
                <a:ea typeface="微软雅黑" pitchFamily="34" charset="-122"/>
              </a:rPr>
              <a:t>沟通</a:t>
            </a:r>
            <a:r>
              <a:rPr lang="zh-CN" altLang="zh-CN" dirty="0" smtClean="0">
                <a:solidFill>
                  <a:srgbClr val="000000"/>
                </a:solidFill>
                <a:latin typeface="微软雅黑" pitchFamily="34" charset="-122"/>
                <a:ea typeface="微软雅黑" pitchFamily="34" charset="-122"/>
              </a:rPr>
              <a:t>要</a:t>
            </a:r>
            <a:r>
              <a:rPr lang="zh-CN" altLang="zh-CN" dirty="0">
                <a:solidFill>
                  <a:srgbClr val="000000"/>
                </a:solidFill>
                <a:latin typeface="微软雅黑" pitchFamily="34" charset="-122"/>
                <a:ea typeface="微软雅黑" pitchFamily="34" charset="-122"/>
              </a:rPr>
              <a:t>开发</a:t>
            </a:r>
            <a:r>
              <a:rPr lang="zh-CN" altLang="zh-CN" dirty="0" smtClean="0">
                <a:solidFill>
                  <a:srgbClr val="000000"/>
                </a:solidFill>
                <a:latin typeface="微软雅黑" pitchFamily="34" charset="-122"/>
                <a:ea typeface="微软雅黑" pitchFamily="34" charset="-122"/>
              </a:rPr>
              <a:t>人员</a:t>
            </a:r>
            <a:r>
              <a:rPr lang="zh-CN" altLang="en-US" dirty="0" smtClean="0">
                <a:solidFill>
                  <a:srgbClr val="000000"/>
                </a:solidFill>
                <a:latin typeface="微软雅黑" pitchFamily="34" charset="-122"/>
                <a:ea typeface="微软雅黑" pitchFamily="34" charset="-122"/>
              </a:rPr>
              <a:t>一起参与；</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a:t>
            </a:r>
            <a:r>
              <a:rPr lang="zh-CN" altLang="zh-CN" dirty="0" smtClean="0">
                <a:latin typeface="微软雅黑" panose="020B0503020204020204" pitchFamily="34" charset="-122"/>
                <a:ea typeface="微软雅黑" panose="020B0503020204020204" pitchFamily="34" charset="-122"/>
              </a:rPr>
              <a:t>每个月</a:t>
            </a:r>
            <a:r>
              <a:rPr lang="zh-CN" altLang="en-US" dirty="0" smtClean="0">
                <a:latin typeface="微软雅黑" panose="020B0503020204020204" pitchFamily="34" charset="-122"/>
                <a:ea typeface="微软雅黑" panose="020B0503020204020204" pitchFamily="34" charset="-122"/>
              </a:rPr>
              <a:t>召</a:t>
            </a:r>
            <a:r>
              <a:rPr lang="zh-CN" altLang="zh-CN" dirty="0" smtClean="0">
                <a:latin typeface="微软雅黑" panose="020B0503020204020204" pitchFamily="34" charset="-122"/>
                <a:ea typeface="微软雅黑" panose="020B0503020204020204" pitchFamily="34" charset="-122"/>
              </a:rPr>
              <a:t>开一次</a:t>
            </a:r>
            <a:r>
              <a:rPr lang="zh-CN" altLang="en-US" dirty="0" smtClean="0">
                <a:latin typeface="微软雅黑" panose="020B0503020204020204" pitchFamily="34" charset="-122"/>
                <a:ea typeface="微软雅黑" panose="020B0503020204020204" pitchFamily="34" charset="-122"/>
              </a:rPr>
              <a:t>程伟总的</a:t>
            </a:r>
            <a:r>
              <a:rPr lang="zh-CN" altLang="zh-CN" dirty="0" smtClean="0">
                <a:latin typeface="微软雅黑" panose="020B0503020204020204" pitchFamily="34" charset="-122"/>
                <a:ea typeface="微软雅黑" panose="020B0503020204020204" pitchFamily="34" charset="-122"/>
              </a:rPr>
              <a:t>跨部门的</a:t>
            </a:r>
            <a:r>
              <a:rPr lang="zh-CN" altLang="en-US" b="1" dirty="0" smtClean="0">
                <a:solidFill>
                  <a:srgbClr val="FF0000"/>
                </a:solidFill>
                <a:latin typeface="微软雅黑" panose="020B0503020204020204" pitchFamily="34" charset="-122"/>
                <a:ea typeface="微软雅黑" panose="020B0503020204020204" pitchFamily="34" charset="-122"/>
              </a:rPr>
              <a:t>项目落地推进会</a:t>
            </a:r>
            <a:r>
              <a:rPr lang="zh-CN" altLang="en-US" dirty="0" smtClean="0">
                <a:latin typeface="微软雅黑" panose="020B0503020204020204" pitchFamily="34" charset="-122"/>
                <a:ea typeface="微软雅黑" panose="020B0503020204020204" pitchFamily="34" charset="-122"/>
              </a:rPr>
              <a:t>，各部门在会上就实施推进情况发言。</a:t>
            </a:r>
            <a:r>
              <a:rPr lang="zh-CN" altLang="zh-CN" dirty="0" smtClean="0">
                <a:latin typeface="微软雅黑" panose="020B0503020204020204" pitchFamily="34" charset="-122"/>
                <a:ea typeface="微软雅黑" panose="020B0503020204020204" pitchFamily="34" charset="-122"/>
              </a:rPr>
              <a:t>每周项目组</a:t>
            </a:r>
            <a:r>
              <a:rPr lang="zh-CN" altLang="en-US" dirty="0" smtClean="0">
                <a:latin typeface="微软雅黑" panose="020B0503020204020204" pitchFamily="34" charset="-122"/>
                <a:ea typeface="微软雅黑" panose="020B0503020204020204" pitchFamily="34" charset="-122"/>
              </a:rPr>
              <a:t>召开</a:t>
            </a:r>
            <a:r>
              <a:rPr lang="zh-CN" altLang="zh-CN" dirty="0" smtClean="0">
                <a:latin typeface="微软雅黑" panose="020B0503020204020204" pitchFamily="34" charset="-122"/>
                <a:ea typeface="微软雅黑" panose="020B0503020204020204" pitchFamily="34" charset="-122"/>
              </a:rPr>
              <a:t>一次</a:t>
            </a:r>
            <a:r>
              <a:rPr lang="zh-CN" altLang="en-US" dirty="0" smtClean="0">
                <a:latin typeface="微软雅黑" panose="020B0503020204020204" pitchFamily="34" charset="-122"/>
                <a:ea typeface="微软雅黑" panose="020B0503020204020204" pitchFamily="34" charset="-122"/>
              </a:rPr>
              <a:t>项目</a:t>
            </a:r>
            <a:r>
              <a:rPr lang="zh-CN" altLang="zh-CN" dirty="0" smtClean="0">
                <a:latin typeface="微软雅黑" panose="020B0503020204020204" pitchFamily="34" charset="-122"/>
                <a:ea typeface="微软雅黑" panose="020B0503020204020204" pitchFamily="34" charset="-122"/>
              </a:rPr>
              <a:t>例会</a:t>
            </a:r>
            <a:r>
              <a:rPr lang="zh-CN" altLang="en-US" dirty="0" smtClean="0">
                <a:latin typeface="微软雅黑" panose="020B0503020204020204" pitchFamily="34" charset="-122"/>
                <a:ea typeface="微软雅黑" panose="020B0503020204020204" pitchFamily="34" charset="-122"/>
              </a:rPr>
              <a:t>，由信息化支撑中心召集，形成纪要，确保在</a:t>
            </a:r>
            <a:r>
              <a:rPr lang="en-US" altLang="zh-CN" dirty="0" smtClean="0">
                <a:latin typeface="微软雅黑" panose="020B0503020204020204" pitchFamily="34" charset="-122"/>
                <a:ea typeface="微软雅黑" panose="020B0503020204020204" pitchFamily="34" charset="-122"/>
              </a:rPr>
              <a:t>11</a:t>
            </a:r>
            <a:r>
              <a:rPr lang="zh-CN" altLang="en-US" dirty="0" smtClean="0">
                <a:latin typeface="微软雅黑" panose="020B0503020204020204" pitchFamily="34" charset="-122"/>
                <a:ea typeface="微软雅黑" panose="020B0503020204020204" pitchFamily="34" charset="-122"/>
              </a:rPr>
              <a:t>月给予客户交付项目。</a:t>
            </a:r>
            <a:endParaRPr lang="zh-CN" altLang="en-US"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7592096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框 1"/>
          <p:cNvSpPr txBox="1">
            <a:spLocks noChangeArrowheads="1"/>
          </p:cNvSpPr>
          <p:nvPr/>
        </p:nvSpPr>
        <p:spPr bwMode="auto">
          <a:xfrm>
            <a:off x="-56034" y="47625"/>
            <a:ext cx="6572250" cy="523220"/>
          </a:xfrm>
          <a:prstGeom prst="rect">
            <a:avLst/>
          </a:prstGeom>
          <a:noFill/>
          <a:ln w="9525">
            <a:noFill/>
            <a:miter lim="800000"/>
            <a:headEnd/>
            <a:tailEnd/>
          </a:ln>
        </p:spPr>
        <p:txBody>
          <a:bodyPr>
            <a:spAutoFit/>
          </a:bodyPr>
          <a:lstStyle/>
          <a:p>
            <a:pPr marL="358775"/>
            <a:r>
              <a:rPr lang="zh-CN" altLang="en-US" sz="2800" b="1" dirty="0">
                <a:solidFill>
                  <a:schemeClr val="bg1"/>
                </a:solidFill>
                <a:latin typeface="微软雅黑"/>
                <a:ea typeface="微软雅黑"/>
                <a:cs typeface="微软雅黑"/>
              </a:rPr>
              <a:t>八</a:t>
            </a:r>
            <a:r>
              <a:rPr lang="zh-CN" altLang="en-US" sz="2800" b="1" dirty="0" smtClean="0">
                <a:solidFill>
                  <a:schemeClr val="bg1"/>
                </a:solidFill>
                <a:latin typeface="微软雅黑"/>
                <a:ea typeface="微软雅黑"/>
                <a:cs typeface="微软雅黑"/>
              </a:rPr>
              <a:t>、</a:t>
            </a:r>
            <a:r>
              <a:rPr lang="zh-CN" altLang="en-US" sz="2800" b="1" dirty="0">
                <a:solidFill>
                  <a:schemeClr val="bg1"/>
                </a:solidFill>
                <a:latin typeface="微软雅黑"/>
                <a:ea typeface="微软雅黑"/>
                <a:cs typeface="微软雅黑"/>
              </a:rPr>
              <a:t>工作计划</a:t>
            </a:r>
            <a:r>
              <a:rPr lang="en-US" altLang="zh-CN" sz="2800" b="1" dirty="0">
                <a:solidFill>
                  <a:schemeClr val="bg1"/>
                </a:solidFill>
                <a:latin typeface="微软雅黑"/>
                <a:ea typeface="微软雅黑"/>
                <a:cs typeface="微软雅黑"/>
              </a:rPr>
              <a:t>——</a:t>
            </a:r>
            <a:r>
              <a:rPr lang="zh-CN" altLang="en-US" sz="2800" b="1" dirty="0" smtClean="0">
                <a:solidFill>
                  <a:schemeClr val="bg1"/>
                </a:solidFill>
                <a:latin typeface="微软雅黑"/>
                <a:ea typeface="微软雅黑"/>
                <a:cs typeface="微软雅黑"/>
              </a:rPr>
              <a:t>初步</a:t>
            </a:r>
            <a:r>
              <a:rPr lang="zh-CN" altLang="en-US" sz="2800" b="1" dirty="0">
                <a:solidFill>
                  <a:schemeClr val="bg1"/>
                </a:solidFill>
                <a:latin typeface="微软雅黑"/>
                <a:ea typeface="微软雅黑"/>
                <a:cs typeface="微软雅黑"/>
              </a:rPr>
              <a:t>时间安排</a:t>
            </a:r>
          </a:p>
        </p:txBody>
      </p:sp>
      <p:sp>
        <p:nvSpPr>
          <p:cNvPr id="17" name="文本框 16"/>
          <p:cNvSpPr txBox="1"/>
          <p:nvPr/>
        </p:nvSpPr>
        <p:spPr bwMode="auto">
          <a:xfrm>
            <a:off x="415925" y="822048"/>
            <a:ext cx="8461375" cy="1154162"/>
          </a:xfrm>
          <a:prstGeom prst="rect">
            <a:avLst/>
          </a:prstGeom>
          <a:noFill/>
          <a:ln w="9525">
            <a:noFill/>
            <a:miter lim="800000"/>
            <a:headEnd/>
            <a:tailEnd/>
          </a:ln>
        </p:spPr>
        <p:txBody>
          <a:bodyPr wrap="square" rtlCol="0" anchor="ctr">
            <a:spAutoFit/>
          </a:bodyPr>
          <a:lstStyle/>
          <a:p>
            <a:pPr>
              <a:lnSpc>
                <a:spcPct val="150000"/>
              </a:lnSpc>
            </a:pPr>
            <a:r>
              <a:rPr lang="zh-CN" altLang="en-US" sz="1600" dirty="0" smtClean="0"/>
              <a:t>         </a:t>
            </a:r>
            <a:r>
              <a:rPr lang="zh-CN" altLang="en-US" sz="1600" dirty="0" smtClean="0">
                <a:latin typeface="微软雅黑" panose="020B0503020204020204" pitchFamily="34" charset="-122"/>
                <a:ea typeface="微软雅黑" panose="020B0503020204020204" pitchFamily="34" charset="-122"/>
              </a:rPr>
              <a:t>根据江铃项目</a:t>
            </a:r>
            <a:r>
              <a:rPr lang="en-US" altLang="zh-CN" sz="1600" dirty="0" smtClean="0">
                <a:latin typeface="微软雅黑" panose="020B0503020204020204" pitchFamily="34" charset="-122"/>
                <a:ea typeface="微软雅黑" panose="020B0503020204020204" pitchFamily="34" charset="-122"/>
              </a:rPr>
              <a:t>11</a:t>
            </a:r>
            <a:r>
              <a:rPr lang="zh-CN" altLang="en-US" sz="1600" dirty="0" smtClean="0">
                <a:latin typeface="微软雅黑" panose="020B0503020204020204" pitchFamily="34" charset="-122"/>
                <a:ea typeface="微软雅黑" panose="020B0503020204020204" pitchFamily="34" charset="-122"/>
              </a:rPr>
              <a:t>月交付给车企的时间进度，按照优先级分</a:t>
            </a:r>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个阶段交付需求。</a:t>
            </a:r>
            <a:r>
              <a:rPr lang="zh-CN" altLang="en-US" sz="1600" dirty="0">
                <a:latin typeface="微软雅黑" panose="020B0503020204020204" pitchFamily="34" charset="-122"/>
                <a:ea typeface="微软雅黑" panose="020B0503020204020204" pitchFamily="34" charset="-122"/>
              </a:rPr>
              <a:t>建议以周为单位</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6</a:t>
            </a:r>
            <a:r>
              <a:rPr lang="zh-CN" altLang="en-US" sz="1600" dirty="0" smtClean="0">
                <a:latin typeface="微软雅黑" panose="020B0503020204020204" pitchFamily="34" charset="-122"/>
                <a:ea typeface="微软雅黑" panose="020B0503020204020204" pitchFamily="34" charset="-122"/>
              </a:rPr>
              <a:t>月启动，</a:t>
            </a:r>
            <a:r>
              <a:rPr lang="en-US" altLang="zh-CN" sz="1600" dirty="0" smtClean="0">
                <a:latin typeface="微软雅黑" panose="020B0503020204020204" pitchFamily="34" charset="-122"/>
                <a:ea typeface="微软雅黑" panose="020B0503020204020204" pitchFamily="34" charset="-122"/>
              </a:rPr>
              <a:t>10</a:t>
            </a:r>
            <a:r>
              <a:rPr lang="zh-CN" altLang="en-US" sz="1600" dirty="0" smtClean="0">
                <a:latin typeface="微软雅黑" panose="020B0503020204020204" pitchFamily="34" charset="-122"/>
                <a:ea typeface="微软雅黑" panose="020B0503020204020204" pitchFamily="34" charset="-122"/>
              </a:rPr>
              <a:t>月完成联调，</a:t>
            </a:r>
            <a:r>
              <a:rPr lang="zh-CN" altLang="en-US" sz="1600" dirty="0" smtClean="0">
                <a:solidFill>
                  <a:srgbClr val="FF0000"/>
                </a:solidFill>
                <a:latin typeface="微软雅黑" panose="020B0503020204020204" pitchFamily="34" charset="-122"/>
                <a:ea typeface="微软雅黑" panose="020B0503020204020204" pitchFamily="34" charset="-122"/>
              </a:rPr>
              <a:t>业</a:t>
            </a:r>
            <a:r>
              <a:rPr lang="zh-CN" altLang="en-US" sz="1600" dirty="0">
                <a:solidFill>
                  <a:srgbClr val="FF0000"/>
                </a:solidFill>
                <a:latin typeface="微软雅黑" panose="020B0503020204020204" pitchFamily="34" charset="-122"/>
                <a:ea typeface="微软雅黑" panose="020B0503020204020204" pitchFamily="34" charset="-122"/>
              </a:rPr>
              <a:t>支平均每周交付</a:t>
            </a:r>
            <a:r>
              <a:rPr lang="en-US" altLang="zh-CN" sz="1600" dirty="0">
                <a:solidFill>
                  <a:srgbClr val="FF0000"/>
                </a:solidFill>
                <a:latin typeface="微软雅黑" panose="020B0503020204020204" pitchFamily="34" charset="-122"/>
                <a:ea typeface="微软雅黑" panose="020B0503020204020204" pitchFamily="34" charset="-122"/>
              </a:rPr>
              <a:t>3</a:t>
            </a:r>
            <a:r>
              <a:rPr lang="zh-CN" altLang="en-US" sz="1600" dirty="0" smtClean="0">
                <a:solidFill>
                  <a:srgbClr val="FF0000"/>
                </a:solidFill>
                <a:latin typeface="微软雅黑" panose="020B0503020204020204" pitchFamily="34" charset="-122"/>
                <a:ea typeface="微软雅黑" panose="020B0503020204020204" pitchFamily="34" charset="-122"/>
              </a:rPr>
              <a:t>个</a:t>
            </a:r>
            <a:r>
              <a:rPr lang="zh-CN" altLang="en-US" sz="1600" dirty="0">
                <a:solidFill>
                  <a:srgbClr val="FF0000"/>
                </a:solidFill>
                <a:latin typeface="微软雅黑" panose="020B0503020204020204" pitchFamily="34" charset="-122"/>
                <a:ea typeface="微软雅黑" panose="020B0503020204020204" pitchFamily="34" charset="-122"/>
              </a:rPr>
              <a:t>需求</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49</a:t>
            </a:r>
            <a:r>
              <a:rPr lang="zh-CN" altLang="en-US" sz="1600" dirty="0">
                <a:latin typeface="微软雅黑" panose="020B0503020204020204" pitchFamily="34" charset="-122"/>
                <a:ea typeface="微软雅黑" panose="020B0503020204020204" pitchFamily="34" charset="-122"/>
              </a:rPr>
              <a:t>个需求</a:t>
            </a:r>
            <a:r>
              <a:rPr lang="zh-CN" altLang="en-US" sz="1600" dirty="0" smtClean="0">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车联网平台平均每周交付</a:t>
            </a:r>
            <a:r>
              <a:rPr lang="en-US" altLang="zh-CN" sz="1600" dirty="0">
                <a:solidFill>
                  <a:srgbClr val="FF0000"/>
                </a:solidFill>
                <a:latin typeface="微软雅黑" panose="020B0503020204020204" pitchFamily="34" charset="-122"/>
                <a:ea typeface="微软雅黑" panose="020B0503020204020204" pitchFamily="34" charset="-122"/>
              </a:rPr>
              <a:t>3</a:t>
            </a:r>
            <a:r>
              <a:rPr lang="zh-CN" altLang="en-US" sz="1600" dirty="0">
                <a:solidFill>
                  <a:srgbClr val="FF0000"/>
                </a:solidFill>
                <a:latin typeface="微软雅黑" panose="020B0503020204020204" pitchFamily="34" charset="-122"/>
                <a:ea typeface="微软雅黑" panose="020B0503020204020204" pitchFamily="34" charset="-122"/>
              </a:rPr>
              <a:t>个需求</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54</a:t>
            </a:r>
            <a:r>
              <a:rPr lang="zh-CN" altLang="en-US" sz="1600" dirty="0">
                <a:latin typeface="微软雅黑" panose="020B0503020204020204" pitchFamily="34" charset="-122"/>
                <a:ea typeface="微软雅黑" panose="020B0503020204020204" pitchFamily="34" charset="-122"/>
              </a:rPr>
              <a:t>个需求）</a:t>
            </a:r>
            <a:r>
              <a:rPr lang="zh-CN" altLang="en-US" sz="1600" dirty="0" smtClean="0"/>
              <a:t>。</a:t>
            </a:r>
            <a:r>
              <a:rPr lang="zh-CN" altLang="en-US" sz="1600" dirty="0" smtClean="0">
                <a:latin typeface="微软雅黑" panose="020B0503020204020204" pitchFamily="34" charset="-122"/>
                <a:ea typeface="微软雅黑" panose="020B0503020204020204" pitchFamily="34" charset="-122"/>
              </a:rPr>
              <a:t>我省车联网项目初步理想计划如下：</a:t>
            </a: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055" y="2143844"/>
            <a:ext cx="8647113" cy="43815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98172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框 1"/>
          <p:cNvSpPr txBox="1">
            <a:spLocks noChangeArrowheads="1"/>
          </p:cNvSpPr>
          <p:nvPr/>
        </p:nvSpPr>
        <p:spPr bwMode="auto">
          <a:xfrm>
            <a:off x="-56034" y="47625"/>
            <a:ext cx="6572250" cy="523220"/>
          </a:xfrm>
          <a:prstGeom prst="rect">
            <a:avLst/>
          </a:prstGeom>
          <a:noFill/>
          <a:ln w="9525">
            <a:noFill/>
            <a:miter lim="800000"/>
            <a:headEnd/>
            <a:tailEnd/>
          </a:ln>
        </p:spPr>
        <p:txBody>
          <a:bodyPr>
            <a:spAutoFit/>
          </a:bodyPr>
          <a:lstStyle/>
          <a:p>
            <a:pPr marL="358775"/>
            <a:r>
              <a:rPr lang="zh-CN" altLang="en-US" sz="2800" b="1" dirty="0">
                <a:solidFill>
                  <a:schemeClr val="bg1"/>
                </a:solidFill>
                <a:latin typeface="微软雅黑"/>
                <a:ea typeface="微软雅黑"/>
                <a:cs typeface="微软雅黑"/>
              </a:rPr>
              <a:t>八</a:t>
            </a:r>
            <a:r>
              <a:rPr lang="zh-CN" altLang="en-US" sz="2800" b="1" dirty="0" smtClean="0">
                <a:solidFill>
                  <a:schemeClr val="bg1"/>
                </a:solidFill>
                <a:latin typeface="微软雅黑"/>
                <a:ea typeface="微软雅黑"/>
                <a:cs typeface="微软雅黑"/>
              </a:rPr>
              <a:t>、</a:t>
            </a:r>
            <a:r>
              <a:rPr lang="zh-CN" altLang="en-US" sz="2800" b="1" dirty="0">
                <a:solidFill>
                  <a:schemeClr val="bg1"/>
                </a:solidFill>
                <a:latin typeface="微软雅黑"/>
                <a:ea typeface="微软雅黑"/>
                <a:cs typeface="微软雅黑"/>
              </a:rPr>
              <a:t>工作计划</a:t>
            </a:r>
            <a:r>
              <a:rPr lang="en-US" altLang="zh-CN" sz="2800" b="1" dirty="0">
                <a:solidFill>
                  <a:schemeClr val="bg1"/>
                </a:solidFill>
                <a:latin typeface="微软雅黑"/>
                <a:ea typeface="微软雅黑"/>
                <a:cs typeface="微软雅黑"/>
              </a:rPr>
              <a:t>——</a:t>
            </a:r>
            <a:r>
              <a:rPr lang="zh-CN" altLang="en-US" sz="2800" b="1" dirty="0" smtClean="0">
                <a:solidFill>
                  <a:schemeClr val="bg1"/>
                </a:solidFill>
                <a:latin typeface="微软雅黑"/>
                <a:ea typeface="微软雅黑"/>
                <a:cs typeface="微软雅黑"/>
              </a:rPr>
              <a:t>初步</a:t>
            </a:r>
            <a:r>
              <a:rPr lang="zh-CN" altLang="en-US" sz="2800" b="1" dirty="0">
                <a:solidFill>
                  <a:schemeClr val="bg1"/>
                </a:solidFill>
                <a:latin typeface="微软雅黑"/>
                <a:ea typeface="微软雅黑"/>
                <a:cs typeface="微软雅黑"/>
              </a:rPr>
              <a:t>时间安排</a:t>
            </a:r>
          </a:p>
        </p:txBody>
      </p:sp>
      <p:sp>
        <p:nvSpPr>
          <p:cNvPr id="17" name="文本框 16"/>
          <p:cNvSpPr txBox="1"/>
          <p:nvPr/>
        </p:nvSpPr>
        <p:spPr bwMode="auto">
          <a:xfrm>
            <a:off x="415925" y="1074802"/>
            <a:ext cx="7828483" cy="400110"/>
          </a:xfrm>
          <a:prstGeom prst="rect">
            <a:avLst/>
          </a:prstGeom>
          <a:noFill/>
          <a:ln w="9525">
            <a:noFill/>
            <a:miter lim="800000"/>
            <a:headEnd/>
            <a:tailEnd/>
          </a:ln>
        </p:spPr>
        <p:txBody>
          <a:bodyPr wrap="square" rtlCol="0" anchor="ctr">
            <a:spAutoFit/>
          </a:bodyPr>
          <a:lstStyle/>
          <a:p>
            <a:r>
              <a:rPr lang="zh-CN" altLang="en-US" sz="2000" dirty="0" smtClean="0"/>
              <a:t>         </a:t>
            </a:r>
            <a:endParaRPr lang="zh-CN" altLang="en-US" sz="2000" dirty="0" smtClean="0">
              <a:latin typeface="微软雅黑" panose="020B0503020204020204" pitchFamily="34" charset="-122"/>
              <a:ea typeface="微软雅黑" panose="020B0503020204020204" pitchFamily="34" charset="-122"/>
            </a:endParaRPr>
          </a:p>
        </p:txBody>
      </p:sp>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175" y="1008087"/>
            <a:ext cx="8628063" cy="5229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87615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0" y="35913"/>
            <a:ext cx="2736304" cy="584775"/>
          </a:xfrm>
          <a:prstGeom prst="rect">
            <a:avLst/>
          </a:prstGeom>
          <a:noFill/>
          <a:ln w="9525">
            <a:noFill/>
            <a:miter lim="800000"/>
            <a:headEnd/>
            <a:tailEnd/>
          </a:ln>
        </p:spPr>
        <p:txBody>
          <a:bodyPr wrap="square">
            <a:spAutoFit/>
          </a:bodyPr>
          <a:lstStyle/>
          <a:p>
            <a:pPr>
              <a:buFont typeface="Wingdings" pitchFamily="2" charset="2"/>
              <a:buNone/>
            </a:pPr>
            <a:r>
              <a:rPr lang="zh-CN" altLang="en-US" sz="2800" b="1" dirty="0">
                <a:solidFill>
                  <a:schemeClr val="bg1"/>
                </a:solidFill>
                <a:latin typeface="微软雅黑" pitchFamily="34" charset="-122"/>
                <a:ea typeface="微软雅黑" pitchFamily="34" charset="-122"/>
              </a:rPr>
              <a:t> </a:t>
            </a:r>
            <a:r>
              <a:rPr lang="zh-CN" altLang="en-US" sz="3200" b="1" dirty="0" smtClean="0">
                <a:solidFill>
                  <a:schemeClr val="bg1"/>
                </a:solidFill>
                <a:latin typeface="微软雅黑" pitchFamily="34" charset="-122"/>
                <a:ea typeface="微软雅黑" pitchFamily="34" charset="-122"/>
              </a:rPr>
              <a:t>目  录</a:t>
            </a:r>
            <a:endParaRPr lang="zh-CN" altLang="en-US" sz="2800" b="1" dirty="0">
              <a:solidFill>
                <a:schemeClr val="bg1"/>
              </a:solidFill>
              <a:latin typeface="微软雅黑" pitchFamily="34" charset="-122"/>
              <a:ea typeface="微软雅黑" pitchFamily="34" charset="-122"/>
            </a:endParaRPr>
          </a:p>
        </p:txBody>
      </p:sp>
      <p:sp>
        <p:nvSpPr>
          <p:cNvPr id="5" name="矩形 4"/>
          <p:cNvSpPr/>
          <p:nvPr/>
        </p:nvSpPr>
        <p:spPr>
          <a:xfrm>
            <a:off x="2045260" y="1916832"/>
            <a:ext cx="5767100" cy="86409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微软雅黑" pitchFamily="34" charset="-122"/>
                <a:ea typeface="微软雅黑" pitchFamily="34" charset="-122"/>
              </a:rPr>
              <a:t>项目背景及建设需求</a:t>
            </a:r>
            <a:endParaRPr lang="zh-CN" altLang="en-US" sz="2800" dirty="0">
              <a:solidFill>
                <a:schemeClr val="tx1"/>
              </a:solidFill>
              <a:latin typeface="微软雅黑" pitchFamily="34" charset="-122"/>
              <a:ea typeface="微软雅黑" pitchFamily="34" charset="-122"/>
            </a:endParaRPr>
          </a:p>
        </p:txBody>
      </p:sp>
      <p:sp>
        <p:nvSpPr>
          <p:cNvPr id="6" name="标题 1"/>
          <p:cNvSpPr txBox="1">
            <a:spLocks/>
          </p:cNvSpPr>
          <p:nvPr/>
        </p:nvSpPr>
        <p:spPr>
          <a:xfrm>
            <a:off x="1900777" y="1916832"/>
            <a:ext cx="1031880" cy="782960"/>
          </a:xfrm>
          <a:prstGeom prst="rect">
            <a:avLst/>
          </a:prstGeom>
        </p:spPr>
        <p:txBody>
          <a:bodyPr anchor="ctr"/>
          <a:lstStyle/>
          <a:p>
            <a:pPr lvl="0" algn="ctr">
              <a:spcBef>
                <a:spcPct val="0"/>
              </a:spcBef>
            </a:pPr>
            <a:r>
              <a:rPr lang="en-US" altLang="zh-CN" sz="2800" dirty="0" smtClean="0">
                <a:solidFill>
                  <a:schemeClr val="accent1"/>
                </a:solidFill>
                <a:latin typeface="微软雅黑" pitchFamily="34" charset="-122"/>
                <a:ea typeface="微软雅黑" pitchFamily="34" charset="-122"/>
              </a:rPr>
              <a:t>1</a:t>
            </a:r>
            <a:endParaRPr kumimoji="0" lang="zh-CN" altLang="en-US" sz="2800" i="0" u="none" strike="noStrike" kern="1200" cap="none" spc="0" normalizeH="0" baseline="0" noProof="0" dirty="0">
              <a:ln>
                <a:noFill/>
              </a:ln>
              <a:solidFill>
                <a:schemeClr val="accent1"/>
              </a:solidFill>
              <a:effectLst/>
              <a:uLnTx/>
              <a:uFillTx/>
              <a:latin typeface="微软雅黑" pitchFamily="34" charset="-122"/>
              <a:ea typeface="微软雅黑" pitchFamily="34" charset="-122"/>
              <a:cs typeface="+mj-cs"/>
            </a:endParaRPr>
          </a:p>
        </p:txBody>
      </p:sp>
      <p:grpSp>
        <p:nvGrpSpPr>
          <p:cNvPr id="7" name="组合 6"/>
          <p:cNvGrpSpPr/>
          <p:nvPr/>
        </p:nvGrpSpPr>
        <p:grpSpPr>
          <a:xfrm>
            <a:off x="1872208" y="2996952"/>
            <a:ext cx="5940152" cy="864096"/>
            <a:chOff x="2592288" y="2924944"/>
            <a:chExt cx="5940152" cy="864096"/>
          </a:xfrm>
        </p:grpSpPr>
        <p:sp>
          <p:nvSpPr>
            <p:cNvPr id="8" name="矩形 7"/>
            <p:cNvSpPr/>
            <p:nvPr/>
          </p:nvSpPr>
          <p:spPr>
            <a:xfrm>
              <a:off x="2765340" y="2924944"/>
              <a:ext cx="5767100" cy="86409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itchFamily="34" charset="-122"/>
                <a:ea typeface="微软雅黑" pitchFamily="34" charset="-122"/>
              </a:endParaRPr>
            </a:p>
          </p:txBody>
        </p:sp>
        <p:sp>
          <p:nvSpPr>
            <p:cNvPr id="9" name="标题 1"/>
            <p:cNvSpPr txBox="1">
              <a:spLocks/>
            </p:cNvSpPr>
            <p:nvPr/>
          </p:nvSpPr>
          <p:spPr>
            <a:xfrm>
              <a:off x="2592288" y="3006080"/>
              <a:ext cx="1031880" cy="782960"/>
            </a:xfrm>
            <a:prstGeom prst="rect">
              <a:avLst/>
            </a:prstGeom>
          </p:spPr>
          <p:txBody>
            <a:bodyPr anchor="ctr"/>
            <a:lstStyle/>
            <a:p>
              <a:pPr lvl="0" algn="ctr">
                <a:spcBef>
                  <a:spcPct val="0"/>
                </a:spcBef>
              </a:pPr>
              <a:r>
                <a:rPr lang="en-US" altLang="zh-CN" sz="2800" noProof="0" dirty="0" smtClean="0">
                  <a:solidFill>
                    <a:schemeClr val="accent1"/>
                  </a:solidFill>
                  <a:latin typeface="微软雅黑" pitchFamily="34" charset="-122"/>
                  <a:ea typeface="微软雅黑" pitchFamily="34" charset="-122"/>
                </a:rPr>
                <a:t>2</a:t>
              </a:r>
              <a:endParaRPr kumimoji="0" lang="zh-CN" altLang="en-US" sz="2800" i="0" u="none" strike="noStrike" kern="1200" cap="none" spc="0" normalizeH="0" baseline="0" noProof="0" dirty="0">
                <a:ln>
                  <a:noFill/>
                </a:ln>
                <a:solidFill>
                  <a:schemeClr val="accent1"/>
                </a:solidFill>
                <a:effectLst/>
                <a:uLnTx/>
                <a:uFillTx/>
                <a:latin typeface="微软雅黑" pitchFamily="34" charset="-122"/>
                <a:ea typeface="微软雅黑" pitchFamily="34" charset="-122"/>
                <a:cs typeface="+mj-cs"/>
              </a:endParaRPr>
            </a:p>
          </p:txBody>
        </p:sp>
      </p:grpSp>
      <p:grpSp>
        <p:nvGrpSpPr>
          <p:cNvPr id="10" name="组合 9"/>
          <p:cNvGrpSpPr/>
          <p:nvPr/>
        </p:nvGrpSpPr>
        <p:grpSpPr>
          <a:xfrm>
            <a:off x="1872208" y="5085184"/>
            <a:ext cx="5940152" cy="864096"/>
            <a:chOff x="2592288" y="2924944"/>
            <a:chExt cx="5940152" cy="864096"/>
          </a:xfrm>
        </p:grpSpPr>
        <p:sp>
          <p:nvSpPr>
            <p:cNvPr id="11" name="矩形 10"/>
            <p:cNvSpPr/>
            <p:nvPr/>
          </p:nvSpPr>
          <p:spPr>
            <a:xfrm>
              <a:off x="2765340" y="2924944"/>
              <a:ext cx="5767100" cy="86409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itchFamily="34" charset="-122"/>
                <a:ea typeface="微软雅黑" pitchFamily="34" charset="-122"/>
              </a:endParaRPr>
            </a:p>
          </p:txBody>
        </p:sp>
        <p:sp>
          <p:nvSpPr>
            <p:cNvPr id="12" name="标题 1"/>
            <p:cNvSpPr txBox="1">
              <a:spLocks/>
            </p:cNvSpPr>
            <p:nvPr/>
          </p:nvSpPr>
          <p:spPr>
            <a:xfrm>
              <a:off x="2592288" y="3006080"/>
              <a:ext cx="1031880" cy="782960"/>
            </a:xfrm>
            <a:prstGeom prst="rect">
              <a:avLst/>
            </a:prstGeom>
          </p:spPr>
          <p:txBody>
            <a:bodyPr anchor="ctr"/>
            <a:lstStyle/>
            <a:p>
              <a:pPr lvl="0" algn="ctr">
                <a:spcBef>
                  <a:spcPct val="0"/>
                </a:spcBef>
              </a:pPr>
              <a:r>
                <a:rPr lang="en-US" altLang="zh-CN" sz="2800" dirty="0">
                  <a:solidFill>
                    <a:schemeClr val="accent1"/>
                  </a:solidFill>
                  <a:latin typeface="微软雅黑" pitchFamily="34" charset="-122"/>
                  <a:ea typeface="微软雅黑" pitchFamily="34" charset="-122"/>
                </a:rPr>
                <a:t>4</a:t>
              </a:r>
              <a:endParaRPr kumimoji="0" lang="zh-CN" altLang="en-US" sz="2800" i="0" u="none" strike="noStrike" kern="1200" cap="none" spc="0" normalizeH="0" baseline="0" noProof="0" dirty="0">
                <a:ln>
                  <a:noFill/>
                </a:ln>
                <a:solidFill>
                  <a:schemeClr val="accent1"/>
                </a:solidFill>
                <a:effectLst/>
                <a:uLnTx/>
                <a:uFillTx/>
                <a:latin typeface="微软雅黑" pitchFamily="34" charset="-122"/>
                <a:ea typeface="微软雅黑" pitchFamily="34" charset="-122"/>
                <a:cs typeface="+mj-cs"/>
              </a:endParaRPr>
            </a:p>
          </p:txBody>
        </p:sp>
      </p:grpSp>
      <p:sp>
        <p:nvSpPr>
          <p:cNvPr id="13" name="矩形 12"/>
          <p:cNvSpPr/>
          <p:nvPr/>
        </p:nvSpPr>
        <p:spPr>
          <a:xfrm>
            <a:off x="3203848" y="3121804"/>
            <a:ext cx="3384376" cy="523220"/>
          </a:xfrm>
          <a:prstGeom prst="rect">
            <a:avLst/>
          </a:prstGeom>
        </p:spPr>
        <p:txBody>
          <a:bodyPr wrap="square">
            <a:spAutoFit/>
          </a:bodyPr>
          <a:lstStyle/>
          <a:p>
            <a:r>
              <a:rPr lang="zh-CN" altLang="en-US" sz="2800" dirty="0" smtClean="0">
                <a:latin typeface="微软雅黑" pitchFamily="34" charset="-122"/>
                <a:ea typeface="微软雅黑" pitchFamily="34" charset="-122"/>
              </a:rPr>
              <a:t>项目建设内容</a:t>
            </a:r>
            <a:endParaRPr lang="zh-CN" altLang="en-US" sz="2800" dirty="0">
              <a:latin typeface="微软雅黑" pitchFamily="34" charset="-122"/>
              <a:ea typeface="微软雅黑" pitchFamily="34" charset="-122"/>
            </a:endParaRPr>
          </a:p>
        </p:txBody>
      </p:sp>
      <p:sp>
        <p:nvSpPr>
          <p:cNvPr id="14" name="矩形 13"/>
          <p:cNvSpPr/>
          <p:nvPr/>
        </p:nvSpPr>
        <p:spPr>
          <a:xfrm>
            <a:off x="3203848" y="5166320"/>
            <a:ext cx="4464496" cy="523220"/>
          </a:xfrm>
          <a:prstGeom prst="rect">
            <a:avLst/>
          </a:prstGeom>
        </p:spPr>
        <p:txBody>
          <a:bodyPr wrap="square">
            <a:spAutoFit/>
          </a:bodyPr>
          <a:lstStyle/>
          <a:p>
            <a:r>
              <a:rPr lang="zh-CN" altLang="en-US" sz="2800" dirty="0" smtClean="0">
                <a:latin typeface="微软雅黑" pitchFamily="34" charset="-122"/>
                <a:ea typeface="微软雅黑" pitchFamily="34" charset="-122"/>
              </a:rPr>
              <a:t>提请决策事宜</a:t>
            </a:r>
            <a:endParaRPr lang="zh-CN" altLang="en-US" sz="2800" dirty="0">
              <a:latin typeface="微软雅黑" pitchFamily="34" charset="-122"/>
              <a:ea typeface="微软雅黑" pitchFamily="34" charset="-122"/>
            </a:endParaRPr>
          </a:p>
        </p:txBody>
      </p:sp>
      <p:pic>
        <p:nvPicPr>
          <p:cNvPr id="15" name="Picture 3"/>
          <p:cNvPicPr>
            <a:picLocks noChangeAspect="1" noChangeArrowheads="1"/>
          </p:cNvPicPr>
          <p:nvPr/>
        </p:nvPicPr>
        <p:blipFill>
          <a:blip r:embed="rId2" cstate="print">
            <a:clrChange>
              <a:clrFrom>
                <a:srgbClr val="FFFFFF"/>
              </a:clrFrom>
              <a:clrTo>
                <a:srgbClr val="FFFFFF">
                  <a:alpha val="0"/>
                </a:srgbClr>
              </a:clrTo>
            </a:clrChange>
          </a:blip>
          <a:srcRect l="25095" t="23422" r="47233" b="22438"/>
          <a:stretch>
            <a:fillRect/>
          </a:stretch>
        </p:blipFill>
        <p:spPr bwMode="auto">
          <a:xfrm>
            <a:off x="461084" y="1094348"/>
            <a:ext cx="1584176" cy="1742594"/>
          </a:xfrm>
          <a:prstGeom prst="rect">
            <a:avLst/>
          </a:prstGeom>
          <a:noFill/>
          <a:ln w="9525">
            <a:noFill/>
            <a:miter lim="800000"/>
            <a:headEnd/>
            <a:tailEnd/>
          </a:ln>
        </p:spPr>
      </p:pic>
      <p:grpSp>
        <p:nvGrpSpPr>
          <p:cNvPr id="16" name="组合 15"/>
          <p:cNvGrpSpPr/>
          <p:nvPr/>
        </p:nvGrpSpPr>
        <p:grpSpPr>
          <a:xfrm>
            <a:off x="1872208" y="4077072"/>
            <a:ext cx="5940152" cy="864096"/>
            <a:chOff x="2592288" y="2924944"/>
            <a:chExt cx="5940152" cy="864096"/>
          </a:xfrm>
        </p:grpSpPr>
        <p:sp>
          <p:nvSpPr>
            <p:cNvPr id="17" name="矩形 16"/>
            <p:cNvSpPr/>
            <p:nvPr/>
          </p:nvSpPr>
          <p:spPr>
            <a:xfrm>
              <a:off x="2765340" y="2924944"/>
              <a:ext cx="5767100" cy="86409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itchFamily="34" charset="-122"/>
                <a:ea typeface="微软雅黑" pitchFamily="34" charset="-122"/>
              </a:endParaRPr>
            </a:p>
          </p:txBody>
        </p:sp>
        <p:sp>
          <p:nvSpPr>
            <p:cNvPr id="18" name="标题 1"/>
            <p:cNvSpPr txBox="1">
              <a:spLocks/>
            </p:cNvSpPr>
            <p:nvPr/>
          </p:nvSpPr>
          <p:spPr>
            <a:xfrm>
              <a:off x="2592288" y="3006080"/>
              <a:ext cx="1031880" cy="782960"/>
            </a:xfrm>
            <a:prstGeom prst="rect">
              <a:avLst/>
            </a:prstGeom>
          </p:spPr>
          <p:txBody>
            <a:bodyPr anchor="ctr"/>
            <a:lstStyle/>
            <a:p>
              <a:pPr lvl="0" algn="ctr">
                <a:spcBef>
                  <a:spcPct val="0"/>
                </a:spcBef>
              </a:pPr>
              <a:r>
                <a:rPr lang="en-US" altLang="zh-CN" sz="2800" noProof="0" dirty="0" smtClean="0">
                  <a:solidFill>
                    <a:schemeClr val="accent1"/>
                  </a:solidFill>
                  <a:latin typeface="微软雅黑" pitchFamily="34" charset="-122"/>
                  <a:ea typeface="微软雅黑" pitchFamily="34" charset="-122"/>
                </a:rPr>
                <a:t>3</a:t>
              </a:r>
              <a:endParaRPr kumimoji="0" lang="zh-CN" altLang="en-US" sz="2800" i="0" u="none" strike="noStrike" kern="1200" cap="none" spc="0" normalizeH="0" baseline="0" noProof="0" dirty="0">
                <a:ln>
                  <a:noFill/>
                </a:ln>
                <a:solidFill>
                  <a:schemeClr val="accent1"/>
                </a:solidFill>
                <a:effectLst/>
                <a:uLnTx/>
                <a:uFillTx/>
                <a:latin typeface="微软雅黑" pitchFamily="34" charset="-122"/>
                <a:ea typeface="微软雅黑" pitchFamily="34" charset="-122"/>
                <a:cs typeface="+mj-cs"/>
              </a:endParaRPr>
            </a:p>
          </p:txBody>
        </p:sp>
      </p:grpSp>
      <p:sp>
        <p:nvSpPr>
          <p:cNvPr id="19" name="矩形 18"/>
          <p:cNvSpPr/>
          <p:nvPr/>
        </p:nvSpPr>
        <p:spPr>
          <a:xfrm>
            <a:off x="3203848" y="4201924"/>
            <a:ext cx="4464496" cy="523220"/>
          </a:xfrm>
          <a:prstGeom prst="rect">
            <a:avLst/>
          </a:prstGeom>
        </p:spPr>
        <p:txBody>
          <a:bodyPr wrap="square">
            <a:spAutoFit/>
          </a:bodyPr>
          <a:lstStyle/>
          <a:p>
            <a:r>
              <a:rPr lang="zh-CN" altLang="en-US" sz="2800" dirty="0" smtClean="0">
                <a:latin typeface="微软雅黑" pitchFamily="34" charset="-122"/>
                <a:ea typeface="微软雅黑" pitchFamily="34" charset="-122"/>
              </a:rPr>
              <a:t>车联网平台演进方案</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20616077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框 1"/>
          <p:cNvSpPr txBox="1">
            <a:spLocks noChangeArrowheads="1"/>
          </p:cNvSpPr>
          <p:nvPr/>
        </p:nvSpPr>
        <p:spPr bwMode="auto">
          <a:xfrm>
            <a:off x="-56034" y="47625"/>
            <a:ext cx="6572250" cy="523220"/>
          </a:xfrm>
          <a:prstGeom prst="rect">
            <a:avLst/>
          </a:prstGeom>
          <a:noFill/>
          <a:ln w="9525">
            <a:noFill/>
            <a:miter lim="800000"/>
            <a:headEnd/>
            <a:tailEnd/>
          </a:ln>
        </p:spPr>
        <p:txBody>
          <a:bodyPr>
            <a:spAutoFit/>
          </a:bodyPr>
          <a:lstStyle/>
          <a:p>
            <a:pPr marL="358775"/>
            <a:r>
              <a:rPr lang="zh-CN" altLang="en-US" sz="2800" b="1" dirty="0" smtClean="0">
                <a:solidFill>
                  <a:schemeClr val="bg1"/>
                </a:solidFill>
                <a:latin typeface="微软雅黑"/>
                <a:ea typeface="微软雅黑"/>
                <a:cs typeface="微软雅黑"/>
              </a:rPr>
              <a:t>八、</a:t>
            </a:r>
            <a:r>
              <a:rPr lang="zh-CN" altLang="en-US" sz="2800" b="1" dirty="0">
                <a:solidFill>
                  <a:schemeClr val="bg1"/>
                </a:solidFill>
                <a:latin typeface="微软雅黑"/>
                <a:ea typeface="微软雅黑"/>
                <a:cs typeface="微软雅黑"/>
              </a:rPr>
              <a:t>工作难点</a:t>
            </a:r>
          </a:p>
        </p:txBody>
      </p:sp>
      <p:sp>
        <p:nvSpPr>
          <p:cNvPr id="17" name="文本框 16"/>
          <p:cNvSpPr txBox="1"/>
          <p:nvPr/>
        </p:nvSpPr>
        <p:spPr bwMode="auto">
          <a:xfrm>
            <a:off x="253246" y="1283029"/>
            <a:ext cx="8783249" cy="3785652"/>
          </a:xfrm>
          <a:prstGeom prst="rect">
            <a:avLst/>
          </a:prstGeom>
          <a:noFill/>
          <a:ln w="9525">
            <a:noFill/>
            <a:miter lim="800000"/>
            <a:headEnd/>
            <a:tailEnd/>
          </a:ln>
        </p:spPr>
        <p:txBody>
          <a:bodyPr wrap="square" rtlCol="0" anchor="ctr">
            <a:spAutoFit/>
          </a:bodyPr>
          <a:lstStyle/>
          <a:p>
            <a:pPr>
              <a:lnSpc>
                <a:spcPct val="150000"/>
              </a:lnSpc>
            </a:pPr>
            <a:r>
              <a:rPr lang="en-US" altLang="zh-CN" sz="2000" dirty="0" smtClean="0">
                <a:latin typeface="+mn-ea"/>
              </a:rPr>
              <a:t>1</a:t>
            </a:r>
            <a:r>
              <a:rPr lang="zh-CN" altLang="en-US" sz="2000" dirty="0" smtClean="0">
                <a:latin typeface="+mn-ea"/>
              </a:rPr>
              <a:t>、平台、</a:t>
            </a:r>
            <a:r>
              <a:rPr lang="en-US" altLang="zh-CN" sz="2000" dirty="0" smtClean="0">
                <a:latin typeface="+mn-ea"/>
              </a:rPr>
              <a:t>BOSS</a:t>
            </a:r>
            <a:r>
              <a:rPr lang="zh-CN" altLang="en-US" sz="2000" dirty="0" smtClean="0">
                <a:latin typeface="+mn-ea"/>
              </a:rPr>
              <a:t>接口、</a:t>
            </a:r>
            <a:r>
              <a:rPr lang="en-US" altLang="zh-CN" sz="2000" dirty="0" smtClean="0">
                <a:latin typeface="+mn-ea"/>
              </a:rPr>
              <a:t>PBOSS</a:t>
            </a:r>
            <a:r>
              <a:rPr lang="zh-CN" altLang="en-US" sz="2000" dirty="0" smtClean="0">
                <a:latin typeface="+mn-ea"/>
              </a:rPr>
              <a:t>改造等需求确认，需要</a:t>
            </a:r>
            <a:r>
              <a:rPr lang="zh-CN" altLang="en-US" sz="2000" dirty="0">
                <a:latin typeface="+mn-ea"/>
              </a:rPr>
              <a:t>多部门</a:t>
            </a:r>
            <a:r>
              <a:rPr lang="zh-CN" altLang="en-US" sz="2000" dirty="0" smtClean="0">
                <a:latin typeface="+mn-ea"/>
              </a:rPr>
              <a:t>专业人员直接与客户以及厂家进行沟通，避免中间传递失真；</a:t>
            </a:r>
            <a:endParaRPr lang="en-US" altLang="zh-CN" sz="2000" dirty="0" smtClean="0">
              <a:latin typeface="+mn-ea"/>
            </a:endParaRPr>
          </a:p>
          <a:p>
            <a:pPr>
              <a:lnSpc>
                <a:spcPct val="150000"/>
              </a:lnSpc>
            </a:pPr>
            <a:r>
              <a:rPr lang="en-US" altLang="zh-CN" sz="2000" dirty="0" smtClean="0">
                <a:latin typeface="+mn-ea"/>
              </a:rPr>
              <a:t>2</a:t>
            </a:r>
            <a:r>
              <a:rPr lang="zh-CN" altLang="en-US" sz="2000" dirty="0" smtClean="0">
                <a:latin typeface="+mn-ea"/>
              </a:rPr>
              <a:t>、平台立项、采购时间相对难以把控，需要公司各部门通力协作；</a:t>
            </a:r>
            <a:endParaRPr lang="en-US" altLang="zh-CN" sz="2000" dirty="0" smtClean="0">
              <a:latin typeface="+mn-ea"/>
            </a:endParaRPr>
          </a:p>
          <a:p>
            <a:pPr>
              <a:lnSpc>
                <a:spcPct val="150000"/>
              </a:lnSpc>
            </a:pPr>
            <a:r>
              <a:rPr lang="en-US" altLang="zh-CN" sz="2000" dirty="0" smtClean="0">
                <a:latin typeface="+mn-ea"/>
              </a:rPr>
              <a:t>3</a:t>
            </a:r>
            <a:r>
              <a:rPr lang="zh-CN" altLang="en-US" sz="2000" dirty="0" smtClean="0">
                <a:latin typeface="+mn-ea"/>
              </a:rPr>
              <a:t>、本省</a:t>
            </a:r>
            <a:r>
              <a:rPr lang="en-US" altLang="zh-CN" sz="2000" dirty="0" smtClean="0">
                <a:latin typeface="+mn-ea"/>
              </a:rPr>
              <a:t>BOSS</a:t>
            </a:r>
            <a:r>
              <a:rPr lang="zh-CN" altLang="en-US" sz="2000" dirty="0" smtClean="0">
                <a:latin typeface="+mn-ea"/>
              </a:rPr>
              <a:t>接口改造是否能够满足时间要求？</a:t>
            </a:r>
            <a:endParaRPr lang="en-US" altLang="zh-CN" sz="2000" dirty="0" smtClean="0">
              <a:latin typeface="+mn-ea"/>
            </a:endParaRPr>
          </a:p>
          <a:p>
            <a:pPr>
              <a:lnSpc>
                <a:spcPct val="150000"/>
              </a:lnSpc>
            </a:pPr>
            <a:r>
              <a:rPr lang="en-US" altLang="zh-CN" sz="2000" dirty="0" smtClean="0">
                <a:latin typeface="+mn-ea"/>
              </a:rPr>
              <a:t>4</a:t>
            </a:r>
            <a:r>
              <a:rPr lang="zh-CN" altLang="en-US" sz="2000" dirty="0" smtClean="0">
                <a:latin typeface="+mn-ea"/>
              </a:rPr>
              <a:t>、车辆网平台建设能否达到行业先进水平，能否按时交付？</a:t>
            </a:r>
            <a:endParaRPr lang="en-US" altLang="zh-CN" sz="2000" dirty="0" smtClean="0">
              <a:latin typeface="+mn-ea"/>
            </a:endParaRPr>
          </a:p>
          <a:p>
            <a:pPr>
              <a:lnSpc>
                <a:spcPct val="150000"/>
              </a:lnSpc>
            </a:pPr>
            <a:r>
              <a:rPr lang="en-US" altLang="zh-CN" sz="2000" dirty="0" smtClean="0">
                <a:latin typeface="+mn-ea"/>
              </a:rPr>
              <a:t>5</a:t>
            </a:r>
            <a:r>
              <a:rPr lang="zh-CN" altLang="en-US" sz="2000" dirty="0" smtClean="0">
                <a:latin typeface="+mn-ea"/>
              </a:rPr>
              <a:t>、</a:t>
            </a:r>
            <a:r>
              <a:rPr lang="en-US" altLang="zh-CN" sz="2000" dirty="0" smtClean="0">
                <a:latin typeface="+mn-ea"/>
              </a:rPr>
              <a:t>PBOSS </a:t>
            </a:r>
            <a:r>
              <a:rPr lang="zh-CN" altLang="en-US" sz="2000" dirty="0" smtClean="0">
                <a:latin typeface="+mn-ea"/>
              </a:rPr>
              <a:t>改造、物联网公司平台改造需集团层面协调，所需时间较长；</a:t>
            </a:r>
            <a:endParaRPr lang="en-US" altLang="zh-CN" sz="2000" dirty="0" smtClean="0">
              <a:latin typeface="+mn-ea"/>
            </a:endParaRPr>
          </a:p>
          <a:p>
            <a:pPr>
              <a:lnSpc>
                <a:spcPct val="150000"/>
              </a:lnSpc>
            </a:pPr>
            <a:r>
              <a:rPr lang="en-US" altLang="zh-CN" sz="2000" dirty="0" smtClean="0">
                <a:latin typeface="+mn-ea"/>
              </a:rPr>
              <a:t>6</a:t>
            </a:r>
            <a:r>
              <a:rPr lang="zh-CN" altLang="en-US" sz="2000" dirty="0" smtClean="0">
                <a:latin typeface="+mn-ea"/>
              </a:rPr>
              <a:t>、车规级、工业级</a:t>
            </a:r>
            <a:r>
              <a:rPr lang="en-US" altLang="zh-CN" sz="2000" dirty="0" smtClean="0">
                <a:latin typeface="+mn-ea"/>
              </a:rPr>
              <a:t>SIM</a:t>
            </a:r>
            <a:r>
              <a:rPr lang="zh-CN" altLang="en-US" sz="2000" dirty="0" smtClean="0">
                <a:latin typeface="+mn-ea"/>
              </a:rPr>
              <a:t>管理无先例，需属地公司专项做好管理对接；</a:t>
            </a:r>
            <a:endParaRPr lang="en-US" altLang="zh-CN" sz="2000" dirty="0" smtClean="0">
              <a:latin typeface="+mn-ea"/>
            </a:endParaRPr>
          </a:p>
          <a:p>
            <a:pPr>
              <a:lnSpc>
                <a:spcPct val="150000"/>
              </a:lnSpc>
            </a:pPr>
            <a:r>
              <a:rPr lang="en-US" altLang="zh-CN" sz="2000" dirty="0" smtClean="0">
                <a:latin typeface="+mn-ea"/>
              </a:rPr>
              <a:t>7</a:t>
            </a:r>
            <a:r>
              <a:rPr lang="zh-CN" altLang="en-US" sz="2000" dirty="0" smtClean="0">
                <a:latin typeface="+mn-ea"/>
              </a:rPr>
              <a:t>、创新开展车联网后向运营模式无先例可参考，需业务部门积极探索；</a:t>
            </a:r>
          </a:p>
        </p:txBody>
      </p:sp>
    </p:spTree>
    <p:extLst>
      <p:ext uri="{BB962C8B-B14F-4D97-AF65-F5344CB8AC3E}">
        <p14:creationId xmlns:p14="http://schemas.microsoft.com/office/powerpoint/2010/main" val="151348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0" y="35913"/>
            <a:ext cx="2736304" cy="584775"/>
          </a:xfrm>
          <a:prstGeom prst="rect">
            <a:avLst/>
          </a:prstGeom>
          <a:noFill/>
          <a:ln w="9525">
            <a:noFill/>
            <a:miter lim="800000"/>
            <a:headEnd/>
            <a:tailEnd/>
          </a:ln>
        </p:spPr>
        <p:txBody>
          <a:bodyPr wrap="square">
            <a:spAutoFit/>
          </a:bodyPr>
          <a:lstStyle/>
          <a:p>
            <a:pPr>
              <a:buFont typeface="Wingdings" pitchFamily="2" charset="2"/>
              <a:buNone/>
            </a:pPr>
            <a:r>
              <a:rPr lang="zh-CN" altLang="en-US" sz="2800" b="1" dirty="0">
                <a:solidFill>
                  <a:schemeClr val="bg1"/>
                </a:solidFill>
                <a:latin typeface="微软雅黑" pitchFamily="34" charset="-122"/>
                <a:ea typeface="微软雅黑" pitchFamily="34" charset="-122"/>
              </a:rPr>
              <a:t> </a:t>
            </a:r>
            <a:r>
              <a:rPr lang="zh-CN" altLang="en-US" sz="3200" b="1" dirty="0" smtClean="0">
                <a:solidFill>
                  <a:schemeClr val="bg1"/>
                </a:solidFill>
                <a:latin typeface="微软雅黑" pitchFamily="34" charset="-122"/>
                <a:ea typeface="微软雅黑" pitchFamily="34" charset="-122"/>
              </a:rPr>
              <a:t>目  录</a:t>
            </a:r>
            <a:endParaRPr lang="zh-CN" altLang="en-US" sz="2800" b="1" dirty="0">
              <a:solidFill>
                <a:schemeClr val="bg1"/>
              </a:solidFill>
              <a:latin typeface="微软雅黑" pitchFamily="34" charset="-122"/>
              <a:ea typeface="微软雅黑" pitchFamily="34" charset="-122"/>
            </a:endParaRPr>
          </a:p>
        </p:txBody>
      </p:sp>
      <p:sp>
        <p:nvSpPr>
          <p:cNvPr id="5" name="矩形 4"/>
          <p:cNvSpPr/>
          <p:nvPr/>
        </p:nvSpPr>
        <p:spPr>
          <a:xfrm>
            <a:off x="2045260" y="1916832"/>
            <a:ext cx="5767100" cy="86409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微软雅黑" pitchFamily="34" charset="-122"/>
                <a:ea typeface="微软雅黑" pitchFamily="34" charset="-122"/>
              </a:rPr>
              <a:t>项目背景及建设需求</a:t>
            </a:r>
            <a:endParaRPr lang="zh-CN" altLang="en-US" sz="2800" dirty="0">
              <a:solidFill>
                <a:schemeClr val="tx1"/>
              </a:solidFill>
              <a:latin typeface="微软雅黑" pitchFamily="34" charset="-122"/>
              <a:ea typeface="微软雅黑" pitchFamily="34" charset="-122"/>
            </a:endParaRPr>
          </a:p>
        </p:txBody>
      </p:sp>
      <p:sp>
        <p:nvSpPr>
          <p:cNvPr id="6" name="标题 1"/>
          <p:cNvSpPr txBox="1">
            <a:spLocks/>
          </p:cNvSpPr>
          <p:nvPr/>
        </p:nvSpPr>
        <p:spPr>
          <a:xfrm>
            <a:off x="1900777" y="1916832"/>
            <a:ext cx="1031880" cy="782960"/>
          </a:xfrm>
          <a:prstGeom prst="rect">
            <a:avLst/>
          </a:prstGeom>
        </p:spPr>
        <p:txBody>
          <a:bodyPr anchor="ctr"/>
          <a:lstStyle/>
          <a:p>
            <a:pPr lvl="0" algn="ctr">
              <a:spcBef>
                <a:spcPct val="0"/>
              </a:spcBef>
            </a:pPr>
            <a:r>
              <a:rPr lang="en-US" altLang="zh-CN" sz="2800" dirty="0" smtClean="0">
                <a:solidFill>
                  <a:schemeClr val="accent1"/>
                </a:solidFill>
                <a:latin typeface="微软雅黑" pitchFamily="34" charset="-122"/>
                <a:ea typeface="微软雅黑" pitchFamily="34" charset="-122"/>
              </a:rPr>
              <a:t>1</a:t>
            </a:r>
            <a:endParaRPr kumimoji="0" lang="zh-CN" altLang="en-US" sz="2800" i="0" u="none" strike="noStrike" kern="1200" cap="none" spc="0" normalizeH="0" baseline="0" noProof="0" dirty="0">
              <a:ln>
                <a:noFill/>
              </a:ln>
              <a:solidFill>
                <a:schemeClr val="accent1"/>
              </a:solidFill>
              <a:effectLst/>
              <a:uLnTx/>
              <a:uFillTx/>
              <a:latin typeface="微软雅黑" pitchFamily="34" charset="-122"/>
              <a:ea typeface="微软雅黑" pitchFamily="34" charset="-122"/>
              <a:cs typeface="+mj-cs"/>
            </a:endParaRPr>
          </a:p>
        </p:txBody>
      </p:sp>
      <p:grpSp>
        <p:nvGrpSpPr>
          <p:cNvPr id="7" name="组合 6"/>
          <p:cNvGrpSpPr/>
          <p:nvPr/>
        </p:nvGrpSpPr>
        <p:grpSpPr>
          <a:xfrm>
            <a:off x="1872208" y="2996952"/>
            <a:ext cx="5940152" cy="864096"/>
            <a:chOff x="2592288" y="2924944"/>
            <a:chExt cx="5940152" cy="864096"/>
          </a:xfrm>
        </p:grpSpPr>
        <p:sp>
          <p:nvSpPr>
            <p:cNvPr id="8" name="矩形 7"/>
            <p:cNvSpPr/>
            <p:nvPr/>
          </p:nvSpPr>
          <p:spPr>
            <a:xfrm>
              <a:off x="2765340" y="2924944"/>
              <a:ext cx="5767100" cy="86409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itchFamily="34" charset="-122"/>
                <a:ea typeface="微软雅黑" pitchFamily="34" charset="-122"/>
              </a:endParaRPr>
            </a:p>
          </p:txBody>
        </p:sp>
        <p:sp>
          <p:nvSpPr>
            <p:cNvPr id="9" name="标题 1"/>
            <p:cNvSpPr txBox="1">
              <a:spLocks/>
            </p:cNvSpPr>
            <p:nvPr/>
          </p:nvSpPr>
          <p:spPr>
            <a:xfrm>
              <a:off x="2592288" y="3006080"/>
              <a:ext cx="1031880" cy="782960"/>
            </a:xfrm>
            <a:prstGeom prst="rect">
              <a:avLst/>
            </a:prstGeom>
          </p:spPr>
          <p:txBody>
            <a:bodyPr anchor="ctr"/>
            <a:lstStyle/>
            <a:p>
              <a:pPr lvl="0" algn="ctr">
                <a:spcBef>
                  <a:spcPct val="0"/>
                </a:spcBef>
              </a:pPr>
              <a:r>
                <a:rPr lang="en-US" altLang="zh-CN" sz="2800" noProof="0" dirty="0" smtClean="0">
                  <a:solidFill>
                    <a:schemeClr val="accent1"/>
                  </a:solidFill>
                  <a:latin typeface="微软雅黑" pitchFamily="34" charset="-122"/>
                  <a:ea typeface="微软雅黑" pitchFamily="34" charset="-122"/>
                </a:rPr>
                <a:t>2</a:t>
              </a:r>
              <a:endParaRPr kumimoji="0" lang="zh-CN" altLang="en-US" sz="2800" i="0" u="none" strike="noStrike" kern="1200" cap="none" spc="0" normalizeH="0" baseline="0" noProof="0" dirty="0">
                <a:ln>
                  <a:noFill/>
                </a:ln>
                <a:solidFill>
                  <a:schemeClr val="accent1"/>
                </a:solidFill>
                <a:effectLst/>
                <a:uLnTx/>
                <a:uFillTx/>
                <a:latin typeface="微软雅黑" pitchFamily="34" charset="-122"/>
                <a:ea typeface="微软雅黑" pitchFamily="34" charset="-122"/>
                <a:cs typeface="+mj-cs"/>
              </a:endParaRPr>
            </a:p>
          </p:txBody>
        </p:sp>
      </p:grpSp>
      <p:grpSp>
        <p:nvGrpSpPr>
          <p:cNvPr id="10" name="组合 9"/>
          <p:cNvGrpSpPr/>
          <p:nvPr/>
        </p:nvGrpSpPr>
        <p:grpSpPr>
          <a:xfrm>
            <a:off x="1872208" y="5085184"/>
            <a:ext cx="5940152" cy="864096"/>
            <a:chOff x="2592288" y="2924944"/>
            <a:chExt cx="5940152" cy="864096"/>
          </a:xfrm>
        </p:grpSpPr>
        <p:sp>
          <p:nvSpPr>
            <p:cNvPr id="11" name="矩形 10"/>
            <p:cNvSpPr/>
            <p:nvPr/>
          </p:nvSpPr>
          <p:spPr>
            <a:xfrm>
              <a:off x="2765340" y="2924944"/>
              <a:ext cx="5767100" cy="86409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itchFamily="34" charset="-122"/>
                <a:ea typeface="微软雅黑" pitchFamily="34" charset="-122"/>
              </a:endParaRPr>
            </a:p>
          </p:txBody>
        </p:sp>
        <p:sp>
          <p:nvSpPr>
            <p:cNvPr id="12" name="标题 1"/>
            <p:cNvSpPr txBox="1">
              <a:spLocks/>
            </p:cNvSpPr>
            <p:nvPr/>
          </p:nvSpPr>
          <p:spPr>
            <a:xfrm>
              <a:off x="2592288" y="3006080"/>
              <a:ext cx="1031880" cy="782960"/>
            </a:xfrm>
            <a:prstGeom prst="rect">
              <a:avLst/>
            </a:prstGeom>
          </p:spPr>
          <p:txBody>
            <a:bodyPr anchor="ctr"/>
            <a:lstStyle/>
            <a:p>
              <a:pPr lvl="0" algn="ctr">
                <a:spcBef>
                  <a:spcPct val="0"/>
                </a:spcBef>
              </a:pPr>
              <a:r>
                <a:rPr lang="en-US" altLang="zh-CN" sz="2800" dirty="0">
                  <a:solidFill>
                    <a:schemeClr val="accent1"/>
                  </a:solidFill>
                  <a:latin typeface="微软雅黑" pitchFamily="34" charset="-122"/>
                  <a:ea typeface="微软雅黑" pitchFamily="34" charset="-122"/>
                </a:rPr>
                <a:t>4</a:t>
              </a:r>
              <a:endParaRPr kumimoji="0" lang="zh-CN" altLang="en-US" sz="2800" i="0" u="none" strike="noStrike" kern="1200" cap="none" spc="0" normalizeH="0" baseline="0" noProof="0" dirty="0">
                <a:ln>
                  <a:noFill/>
                </a:ln>
                <a:solidFill>
                  <a:schemeClr val="accent1"/>
                </a:solidFill>
                <a:effectLst/>
                <a:uLnTx/>
                <a:uFillTx/>
                <a:latin typeface="微软雅黑" pitchFamily="34" charset="-122"/>
                <a:ea typeface="微软雅黑" pitchFamily="34" charset="-122"/>
                <a:cs typeface="+mj-cs"/>
              </a:endParaRPr>
            </a:p>
          </p:txBody>
        </p:sp>
      </p:grpSp>
      <p:sp>
        <p:nvSpPr>
          <p:cNvPr id="13" name="矩形 12"/>
          <p:cNvSpPr/>
          <p:nvPr/>
        </p:nvSpPr>
        <p:spPr>
          <a:xfrm>
            <a:off x="3203848" y="3121804"/>
            <a:ext cx="3384376" cy="523220"/>
          </a:xfrm>
          <a:prstGeom prst="rect">
            <a:avLst/>
          </a:prstGeom>
        </p:spPr>
        <p:txBody>
          <a:bodyPr wrap="square">
            <a:spAutoFit/>
          </a:bodyPr>
          <a:lstStyle/>
          <a:p>
            <a:r>
              <a:rPr lang="zh-CN" altLang="en-US" sz="2800" dirty="0" smtClean="0">
                <a:latin typeface="微软雅黑" pitchFamily="34" charset="-122"/>
                <a:ea typeface="微软雅黑" pitchFamily="34" charset="-122"/>
              </a:rPr>
              <a:t>项目建设内容</a:t>
            </a:r>
            <a:endParaRPr lang="zh-CN" altLang="en-US" sz="2800" dirty="0">
              <a:latin typeface="微软雅黑" pitchFamily="34" charset="-122"/>
              <a:ea typeface="微软雅黑" pitchFamily="34" charset="-122"/>
            </a:endParaRPr>
          </a:p>
        </p:txBody>
      </p:sp>
      <p:sp>
        <p:nvSpPr>
          <p:cNvPr id="14" name="矩形 13"/>
          <p:cNvSpPr/>
          <p:nvPr/>
        </p:nvSpPr>
        <p:spPr>
          <a:xfrm>
            <a:off x="3203848" y="5166320"/>
            <a:ext cx="4464496" cy="523220"/>
          </a:xfrm>
          <a:prstGeom prst="rect">
            <a:avLst/>
          </a:prstGeom>
        </p:spPr>
        <p:txBody>
          <a:bodyPr wrap="square">
            <a:spAutoFit/>
          </a:bodyPr>
          <a:lstStyle/>
          <a:p>
            <a:r>
              <a:rPr lang="zh-CN" altLang="en-US" sz="2800" dirty="0" smtClean="0">
                <a:latin typeface="微软雅黑" pitchFamily="34" charset="-122"/>
                <a:ea typeface="微软雅黑" pitchFamily="34" charset="-122"/>
              </a:rPr>
              <a:t>提请决策事宜</a:t>
            </a:r>
            <a:endParaRPr lang="zh-CN" altLang="en-US" sz="2800" dirty="0">
              <a:latin typeface="微软雅黑" pitchFamily="34" charset="-122"/>
              <a:ea typeface="微软雅黑" pitchFamily="34" charset="-122"/>
            </a:endParaRPr>
          </a:p>
        </p:txBody>
      </p:sp>
      <p:pic>
        <p:nvPicPr>
          <p:cNvPr id="15" name="Picture 3"/>
          <p:cNvPicPr>
            <a:picLocks noChangeAspect="1" noChangeArrowheads="1"/>
          </p:cNvPicPr>
          <p:nvPr/>
        </p:nvPicPr>
        <p:blipFill>
          <a:blip r:embed="rId2" cstate="print">
            <a:clrChange>
              <a:clrFrom>
                <a:srgbClr val="FFFFFF"/>
              </a:clrFrom>
              <a:clrTo>
                <a:srgbClr val="FFFFFF">
                  <a:alpha val="0"/>
                </a:srgbClr>
              </a:clrTo>
            </a:clrChange>
          </a:blip>
          <a:srcRect l="25095" t="23422" r="47233" b="22438"/>
          <a:stretch>
            <a:fillRect/>
          </a:stretch>
        </p:blipFill>
        <p:spPr bwMode="auto">
          <a:xfrm>
            <a:off x="576064" y="3269478"/>
            <a:ext cx="1584176" cy="1742594"/>
          </a:xfrm>
          <a:prstGeom prst="rect">
            <a:avLst/>
          </a:prstGeom>
          <a:noFill/>
          <a:ln w="9525">
            <a:noFill/>
            <a:miter lim="800000"/>
            <a:headEnd/>
            <a:tailEnd/>
          </a:ln>
        </p:spPr>
      </p:pic>
      <p:grpSp>
        <p:nvGrpSpPr>
          <p:cNvPr id="16" name="组合 15"/>
          <p:cNvGrpSpPr/>
          <p:nvPr/>
        </p:nvGrpSpPr>
        <p:grpSpPr>
          <a:xfrm>
            <a:off x="1872208" y="4077072"/>
            <a:ext cx="5940152" cy="864096"/>
            <a:chOff x="2592288" y="2924944"/>
            <a:chExt cx="5940152" cy="864096"/>
          </a:xfrm>
        </p:grpSpPr>
        <p:sp>
          <p:nvSpPr>
            <p:cNvPr id="17" name="矩形 16"/>
            <p:cNvSpPr/>
            <p:nvPr/>
          </p:nvSpPr>
          <p:spPr>
            <a:xfrm>
              <a:off x="2765340" y="2924944"/>
              <a:ext cx="5767100" cy="86409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itchFamily="34" charset="-122"/>
                <a:ea typeface="微软雅黑" pitchFamily="34" charset="-122"/>
              </a:endParaRPr>
            </a:p>
          </p:txBody>
        </p:sp>
        <p:sp>
          <p:nvSpPr>
            <p:cNvPr id="18" name="标题 1"/>
            <p:cNvSpPr txBox="1">
              <a:spLocks/>
            </p:cNvSpPr>
            <p:nvPr/>
          </p:nvSpPr>
          <p:spPr>
            <a:xfrm>
              <a:off x="2592288" y="3006080"/>
              <a:ext cx="1031880" cy="782960"/>
            </a:xfrm>
            <a:prstGeom prst="rect">
              <a:avLst/>
            </a:prstGeom>
          </p:spPr>
          <p:txBody>
            <a:bodyPr anchor="ctr"/>
            <a:lstStyle/>
            <a:p>
              <a:pPr lvl="0" algn="ctr">
                <a:spcBef>
                  <a:spcPct val="0"/>
                </a:spcBef>
              </a:pPr>
              <a:r>
                <a:rPr lang="en-US" altLang="zh-CN" sz="2800" noProof="0" dirty="0" smtClean="0">
                  <a:solidFill>
                    <a:schemeClr val="accent1"/>
                  </a:solidFill>
                  <a:latin typeface="微软雅黑" pitchFamily="34" charset="-122"/>
                  <a:ea typeface="微软雅黑" pitchFamily="34" charset="-122"/>
                </a:rPr>
                <a:t>3</a:t>
              </a:r>
              <a:endParaRPr kumimoji="0" lang="zh-CN" altLang="en-US" sz="2800" i="0" u="none" strike="noStrike" kern="1200" cap="none" spc="0" normalizeH="0" baseline="0" noProof="0" dirty="0">
                <a:ln>
                  <a:noFill/>
                </a:ln>
                <a:solidFill>
                  <a:schemeClr val="accent1"/>
                </a:solidFill>
                <a:effectLst/>
                <a:uLnTx/>
                <a:uFillTx/>
                <a:latin typeface="微软雅黑" pitchFamily="34" charset="-122"/>
                <a:ea typeface="微软雅黑" pitchFamily="34" charset="-122"/>
                <a:cs typeface="+mj-cs"/>
              </a:endParaRPr>
            </a:p>
          </p:txBody>
        </p:sp>
      </p:grpSp>
      <p:sp>
        <p:nvSpPr>
          <p:cNvPr id="19" name="矩形 18"/>
          <p:cNvSpPr/>
          <p:nvPr/>
        </p:nvSpPr>
        <p:spPr>
          <a:xfrm>
            <a:off x="3203848" y="4201924"/>
            <a:ext cx="4464496" cy="523220"/>
          </a:xfrm>
          <a:prstGeom prst="rect">
            <a:avLst/>
          </a:prstGeom>
        </p:spPr>
        <p:txBody>
          <a:bodyPr wrap="square">
            <a:spAutoFit/>
          </a:bodyPr>
          <a:lstStyle/>
          <a:p>
            <a:r>
              <a:rPr lang="zh-CN" altLang="en-US" sz="2800" dirty="0" smtClean="0">
                <a:latin typeface="微软雅黑" pitchFamily="34" charset="-122"/>
                <a:ea typeface="微软雅黑" pitchFamily="34" charset="-122"/>
              </a:rPr>
              <a:t>车联网平台演进方案</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21415621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a:spLocks noChangeArrowheads="1"/>
          </p:cNvSpPr>
          <p:nvPr/>
        </p:nvSpPr>
        <p:spPr bwMode="auto">
          <a:xfrm>
            <a:off x="0" y="116632"/>
            <a:ext cx="8460432" cy="461665"/>
          </a:xfrm>
          <a:prstGeom prst="rect">
            <a:avLst/>
          </a:prstGeom>
          <a:noFill/>
          <a:ln w="9525">
            <a:noFill/>
            <a:miter lim="800000"/>
            <a:headEnd/>
            <a:tailEnd/>
          </a:ln>
        </p:spPr>
        <p:txBody>
          <a:bodyPr wrap="square">
            <a:spAutoFit/>
          </a:bodyPr>
          <a:lstStyle/>
          <a:p>
            <a:pPr marL="358775"/>
            <a:r>
              <a:rPr lang="zh-CN" altLang="en-US" sz="2400" b="1" dirty="0">
                <a:solidFill>
                  <a:schemeClr val="bg1"/>
                </a:solidFill>
                <a:latin typeface="微软雅黑"/>
                <a:ea typeface="微软雅黑"/>
                <a:cs typeface="微软雅黑"/>
              </a:rPr>
              <a:t>一</a:t>
            </a:r>
            <a:r>
              <a:rPr lang="zh-CN" altLang="en-US" sz="2400" b="1" dirty="0" smtClean="0">
                <a:solidFill>
                  <a:schemeClr val="bg1"/>
                </a:solidFill>
                <a:latin typeface="微软雅黑"/>
                <a:ea typeface="微软雅黑"/>
                <a:cs typeface="微软雅黑"/>
              </a:rPr>
              <a:t>、江西公司</a:t>
            </a:r>
            <a:r>
              <a:rPr lang="en-US" altLang="zh-CN" sz="2400" b="1" dirty="0" smtClean="0">
                <a:solidFill>
                  <a:schemeClr val="bg1"/>
                </a:solidFill>
                <a:latin typeface="微软雅黑"/>
                <a:ea typeface="微软雅黑"/>
                <a:cs typeface="微软雅黑"/>
              </a:rPr>
              <a:t>M2M</a:t>
            </a:r>
            <a:r>
              <a:rPr lang="zh-CN" altLang="en-US" sz="2400" b="1" dirty="0" smtClean="0">
                <a:solidFill>
                  <a:schemeClr val="bg1"/>
                </a:solidFill>
                <a:latin typeface="微软雅黑"/>
                <a:ea typeface="微软雅黑"/>
                <a:cs typeface="微软雅黑"/>
              </a:rPr>
              <a:t> </a:t>
            </a:r>
            <a:r>
              <a:rPr lang="en-US" altLang="zh-CN" sz="2400" b="1" dirty="0" smtClean="0">
                <a:solidFill>
                  <a:schemeClr val="bg1"/>
                </a:solidFill>
                <a:latin typeface="微软雅黑"/>
                <a:ea typeface="微软雅黑"/>
                <a:cs typeface="微软雅黑"/>
              </a:rPr>
              <a:t>(</a:t>
            </a:r>
            <a:r>
              <a:rPr lang="zh-CN" altLang="en-US" sz="2400" b="1" dirty="0">
                <a:solidFill>
                  <a:schemeClr val="bg1"/>
                </a:solidFill>
                <a:latin typeface="微软雅黑"/>
                <a:ea typeface="微软雅黑"/>
                <a:cs typeface="微软雅黑"/>
              </a:rPr>
              <a:t>物联网</a:t>
            </a:r>
            <a:r>
              <a:rPr lang="en-US" altLang="zh-CN" sz="2400" b="1" dirty="0" smtClean="0">
                <a:solidFill>
                  <a:schemeClr val="bg1"/>
                </a:solidFill>
                <a:latin typeface="微软雅黑"/>
                <a:ea typeface="微软雅黑"/>
                <a:cs typeface="微软雅黑"/>
              </a:rPr>
              <a:t>)</a:t>
            </a:r>
            <a:r>
              <a:rPr lang="zh-CN" altLang="en-US" sz="2400" b="1" dirty="0" smtClean="0">
                <a:solidFill>
                  <a:schemeClr val="bg1"/>
                </a:solidFill>
                <a:latin typeface="微软雅黑"/>
                <a:ea typeface="微软雅黑"/>
                <a:cs typeface="微软雅黑"/>
              </a:rPr>
              <a:t>平台项目基本情况</a:t>
            </a:r>
            <a:endParaRPr lang="zh-CN" altLang="en-US" sz="2400" b="1" dirty="0">
              <a:solidFill>
                <a:schemeClr val="bg1"/>
              </a:solidFill>
              <a:latin typeface="微软雅黑"/>
              <a:ea typeface="微软雅黑"/>
              <a:cs typeface="微软雅黑"/>
            </a:endParaRPr>
          </a:p>
        </p:txBody>
      </p:sp>
      <p:sp>
        <p:nvSpPr>
          <p:cNvPr id="4" name="文本框 3"/>
          <p:cNvSpPr txBox="1"/>
          <p:nvPr/>
        </p:nvSpPr>
        <p:spPr bwMode="auto">
          <a:xfrm>
            <a:off x="251520" y="5417929"/>
            <a:ext cx="8640960" cy="1323439"/>
          </a:xfrm>
          <a:prstGeom prst="rect">
            <a:avLst/>
          </a:prstGeom>
          <a:noFill/>
          <a:ln w="9525">
            <a:noFill/>
            <a:miter lim="800000"/>
            <a:headEnd/>
            <a:tailEnd/>
          </a:ln>
        </p:spPr>
        <p:txBody>
          <a:bodyPr wrap="square" rtlCol="0" anchor="ctr">
            <a:spAutoFit/>
          </a:bodyPr>
          <a:lstStyle/>
          <a:p>
            <a:pPr marL="285750" indent="-285750">
              <a:buFont typeface="Wingdings" panose="05000000000000000000" pitchFamily="2" charset="2"/>
              <a:buChar char="u"/>
            </a:pPr>
            <a:r>
              <a:rPr lang="zh-CN" altLang="en-US" sz="1600" dirty="0" smtClean="0">
                <a:latin typeface="微软雅黑" panose="020B0503020204020204" pitchFamily="34" charset="-122"/>
                <a:ea typeface="微软雅黑" panose="020B0503020204020204" pitchFamily="34" charset="-122"/>
              </a:rPr>
              <a:t>目前江西共计约</a:t>
            </a:r>
            <a:r>
              <a:rPr lang="en-US" altLang="zh-CN" sz="1600" dirty="0" smtClean="0">
                <a:latin typeface="微软雅黑" panose="020B0503020204020204" pitchFamily="34" charset="-122"/>
                <a:ea typeface="微软雅黑" panose="020B0503020204020204" pitchFamily="34" charset="-122"/>
              </a:rPr>
              <a:t>118</a:t>
            </a:r>
            <a:r>
              <a:rPr lang="zh-CN" altLang="en-US" sz="1600" dirty="0" smtClean="0">
                <a:latin typeface="微软雅黑" panose="020B0503020204020204" pitchFamily="34" charset="-122"/>
                <a:ea typeface="微软雅黑" panose="020B0503020204020204" pitchFamily="34" charset="-122"/>
              </a:rPr>
              <a:t>万物联卡，其中本地</a:t>
            </a:r>
            <a:r>
              <a:rPr lang="zh-CN" altLang="en-US" sz="1600" dirty="0">
                <a:latin typeface="微软雅黑" panose="020B0503020204020204" pitchFamily="34" charset="-122"/>
                <a:ea typeface="微软雅黑" panose="020B0503020204020204" pitchFamily="34" charset="-122"/>
              </a:rPr>
              <a:t>行业</a:t>
            </a:r>
            <a:r>
              <a:rPr lang="zh-CN" altLang="en-US" sz="1600" dirty="0" smtClean="0">
                <a:latin typeface="微软雅黑" panose="020B0503020204020204" pitchFamily="34" charset="-122"/>
                <a:ea typeface="微软雅黑" panose="020B0503020204020204" pitchFamily="34" charset="-122"/>
              </a:rPr>
              <a:t>卡约</a:t>
            </a:r>
            <a:r>
              <a:rPr lang="en-US" altLang="zh-CN" sz="1600" dirty="0" smtClean="0">
                <a:latin typeface="微软雅黑" panose="020B0503020204020204" pitchFamily="34" charset="-122"/>
                <a:ea typeface="微软雅黑" panose="020B0503020204020204" pitchFamily="34" charset="-122"/>
              </a:rPr>
              <a:t>73</a:t>
            </a:r>
            <a:r>
              <a:rPr lang="zh-CN" altLang="en-US" sz="1600" dirty="0" smtClean="0">
                <a:latin typeface="微软雅黑" panose="020B0503020204020204" pitchFamily="34" charset="-122"/>
                <a:ea typeface="微软雅黑" panose="020B0503020204020204" pitchFamily="34" charset="-122"/>
              </a:rPr>
              <a:t>万，专网专号卡约</a:t>
            </a:r>
            <a:r>
              <a:rPr lang="en-US" altLang="zh-CN" sz="1600" dirty="0" smtClean="0">
                <a:latin typeface="微软雅黑" panose="020B0503020204020204" pitchFamily="34" charset="-122"/>
                <a:ea typeface="微软雅黑" panose="020B0503020204020204" pitchFamily="34" charset="-122"/>
              </a:rPr>
              <a:t>45</a:t>
            </a:r>
            <a:r>
              <a:rPr lang="zh-CN" altLang="en-US" sz="1600" dirty="0" smtClean="0">
                <a:latin typeface="微软雅黑" panose="020B0503020204020204" pitchFamily="34" charset="-122"/>
                <a:ea typeface="微软雅黑" panose="020B0503020204020204" pitchFamily="34" charset="-122"/>
              </a:rPr>
              <a:t>万。</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600" dirty="0" smtClean="0">
                <a:latin typeface="微软雅黑" panose="020B0503020204020204" pitchFamily="34" charset="-122"/>
                <a:ea typeface="微软雅黑" panose="020B0503020204020204" pitchFamily="34" charset="-122"/>
              </a:rPr>
              <a:t>一期项目已实现约</a:t>
            </a:r>
            <a:r>
              <a:rPr lang="en-US" altLang="zh-CN" sz="1600" dirty="0" smtClean="0">
                <a:latin typeface="微软雅黑" panose="020B0503020204020204" pitchFamily="34" charset="-122"/>
                <a:ea typeface="微软雅黑" panose="020B0503020204020204" pitchFamily="34" charset="-122"/>
              </a:rPr>
              <a:t>73</a:t>
            </a:r>
            <a:r>
              <a:rPr lang="zh-CN" altLang="en-US" sz="1600" dirty="0" smtClean="0">
                <a:latin typeface="微软雅黑" panose="020B0503020204020204" pitchFamily="34" charset="-122"/>
                <a:ea typeface="微软雅黑" panose="020B0503020204020204" pitchFamily="34" charset="-122"/>
              </a:rPr>
              <a:t>万本地</a:t>
            </a:r>
            <a:r>
              <a:rPr lang="en-US" altLang="zh-CN" sz="1600" dirty="0" smtClean="0">
                <a:latin typeface="微软雅黑" panose="020B0503020204020204" pitchFamily="34" charset="-122"/>
                <a:ea typeface="微软雅黑" panose="020B0503020204020204" pitchFamily="34" charset="-122"/>
              </a:rPr>
              <a:t>11</a:t>
            </a:r>
            <a:r>
              <a:rPr lang="zh-CN" altLang="en-US" sz="1600" dirty="0" smtClean="0">
                <a:latin typeface="微软雅黑" panose="020B0503020204020204" pitchFamily="34" charset="-122"/>
                <a:ea typeface="微软雅黑" panose="020B0503020204020204" pitchFamily="34" charset="-122"/>
              </a:rPr>
              <a:t>位本地行业卡的管理，主要为电力、政府、金融行业客户。</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600" dirty="0" smtClean="0">
                <a:latin typeface="微软雅黑" panose="020B0503020204020204" pitchFamily="34" charset="-122"/>
                <a:ea typeface="微软雅黑" panose="020B0503020204020204" pitchFamily="34" charset="-122"/>
              </a:rPr>
              <a:t>系统主要</a:t>
            </a:r>
            <a:r>
              <a:rPr lang="zh-CN" altLang="en-US" sz="1600" dirty="0" smtClean="0">
                <a:latin typeface="微软雅黑" panose="020B0503020204020204" pitchFamily="34" charset="-122"/>
                <a:ea typeface="微软雅黑" panose="020B0503020204020204" pitchFamily="34" charset="-122"/>
                <a:cs typeface="+mn-ea"/>
                <a:sym typeface="+mn-lt"/>
              </a:rPr>
              <a:t>面向</a:t>
            </a:r>
            <a:r>
              <a:rPr lang="zh-CN" altLang="en-US" sz="1600" dirty="0">
                <a:latin typeface="微软雅黑" panose="020B0503020204020204" pitchFamily="34" charset="-122"/>
                <a:ea typeface="微软雅黑" panose="020B0503020204020204" pitchFamily="34" charset="-122"/>
                <a:cs typeface="+mn-ea"/>
                <a:sym typeface="+mn-lt"/>
              </a:rPr>
              <a:t>全省规模</a:t>
            </a:r>
            <a:r>
              <a:rPr lang="zh-CN" altLang="en-US" sz="1600" dirty="0" smtClean="0">
                <a:latin typeface="微软雅黑" panose="020B0503020204020204" pitchFamily="34" charset="-122"/>
                <a:ea typeface="微软雅黑" panose="020B0503020204020204" pitchFamily="34" charset="-122"/>
                <a:cs typeface="+mn-ea"/>
                <a:sym typeface="+mn-lt"/>
              </a:rPr>
              <a:t>以上物联网客户（</a:t>
            </a:r>
            <a:r>
              <a:rPr lang="zh-CN" altLang="en-US" sz="1600" dirty="0" smtClean="0">
                <a:solidFill>
                  <a:srgbClr val="FF0000"/>
                </a:solidFill>
                <a:latin typeface="微软雅黑" panose="020B0503020204020204" pitchFamily="34" charset="-122"/>
                <a:ea typeface="微软雅黑" panose="020B0503020204020204" pitchFamily="34" charset="-122"/>
                <a:cs typeface="+mn-ea"/>
                <a:sym typeface="+mn-lt"/>
              </a:rPr>
              <a:t>系统主要面向</a:t>
            </a:r>
            <a:r>
              <a:rPr lang="zh-CN" altLang="en-US" sz="1600" dirty="0">
                <a:solidFill>
                  <a:srgbClr val="FF0000"/>
                </a:solidFill>
                <a:latin typeface="微软雅黑" panose="020B0503020204020204" pitchFamily="34" charset="-122"/>
                <a:ea typeface="微软雅黑" panose="020B0503020204020204" pitchFamily="34" charset="-122"/>
                <a:cs typeface="+mn-ea"/>
                <a:sym typeface="+mn-lt"/>
              </a:rPr>
              <a:t>客户经理、产品经理、</a:t>
            </a:r>
            <a:r>
              <a:rPr lang="en-US" altLang="zh-CN" sz="1600" dirty="0">
                <a:solidFill>
                  <a:srgbClr val="FF0000"/>
                </a:solidFill>
                <a:latin typeface="微软雅黑" panose="020B0503020204020204" pitchFamily="34" charset="-122"/>
                <a:ea typeface="微软雅黑" panose="020B0503020204020204" pitchFamily="34" charset="-122"/>
                <a:cs typeface="+mn-ea"/>
                <a:sym typeface="+mn-lt"/>
              </a:rPr>
              <a:t>ICT</a:t>
            </a:r>
            <a:r>
              <a:rPr lang="zh-CN" altLang="en-US" sz="1600" dirty="0">
                <a:solidFill>
                  <a:srgbClr val="FF0000"/>
                </a:solidFill>
                <a:latin typeface="微软雅黑" panose="020B0503020204020204" pitchFamily="34" charset="-122"/>
                <a:ea typeface="微软雅黑" panose="020B0503020204020204" pitchFamily="34" charset="-122"/>
                <a:cs typeface="+mn-ea"/>
                <a:sym typeface="+mn-lt"/>
              </a:rPr>
              <a:t>项目</a:t>
            </a:r>
            <a:r>
              <a:rPr lang="zh-CN" altLang="en-US" sz="1600" dirty="0" smtClean="0">
                <a:solidFill>
                  <a:srgbClr val="FF0000"/>
                </a:solidFill>
                <a:latin typeface="微软雅黑" panose="020B0503020204020204" pitchFamily="34" charset="-122"/>
                <a:ea typeface="微软雅黑" panose="020B0503020204020204" pitchFamily="34" charset="-122"/>
                <a:cs typeface="+mn-ea"/>
                <a:sym typeface="+mn-lt"/>
              </a:rPr>
              <a:t>经理，原则上网络口系统不承接业务办理需求，故经与相关部门沟通，删除套餐办理</a:t>
            </a:r>
            <a:r>
              <a:rPr lang="en-US" altLang="zh-CN" sz="1600" dirty="0" smtClean="0">
                <a:solidFill>
                  <a:srgbClr val="FF0000"/>
                </a:solidFill>
                <a:latin typeface="微软雅黑" panose="020B0503020204020204" pitchFamily="34" charset="-122"/>
                <a:ea typeface="微软雅黑" panose="020B0503020204020204" pitchFamily="34" charset="-122"/>
                <a:cs typeface="+mn-ea"/>
                <a:sym typeface="+mn-lt"/>
              </a:rPr>
              <a:t>/</a:t>
            </a:r>
            <a:r>
              <a:rPr lang="zh-CN" altLang="en-US" sz="1600" dirty="0" smtClean="0">
                <a:solidFill>
                  <a:srgbClr val="FF0000"/>
                </a:solidFill>
                <a:latin typeface="微软雅黑" panose="020B0503020204020204" pitchFamily="34" charset="-122"/>
                <a:ea typeface="微软雅黑" panose="020B0503020204020204" pitchFamily="34" charset="-122"/>
                <a:cs typeface="+mn-ea"/>
                <a:sym typeface="+mn-lt"/>
              </a:rPr>
              <a:t>号码开停</a:t>
            </a:r>
            <a:r>
              <a:rPr lang="en-US" altLang="zh-CN" sz="1600" dirty="0" smtClean="0">
                <a:solidFill>
                  <a:srgbClr val="FF0000"/>
                </a:solidFill>
                <a:latin typeface="微软雅黑" panose="020B0503020204020204" pitchFamily="34" charset="-122"/>
                <a:ea typeface="微软雅黑" panose="020B0503020204020204" pitchFamily="34" charset="-122"/>
                <a:cs typeface="+mn-ea"/>
                <a:sym typeface="+mn-lt"/>
              </a:rPr>
              <a:t>/</a:t>
            </a:r>
            <a:r>
              <a:rPr lang="zh-CN" altLang="en-US" sz="1600" dirty="0" smtClean="0">
                <a:solidFill>
                  <a:srgbClr val="FF0000"/>
                </a:solidFill>
                <a:latin typeface="微软雅黑" panose="020B0503020204020204" pitchFamily="34" charset="-122"/>
                <a:ea typeface="微软雅黑" panose="020B0503020204020204" pitchFamily="34" charset="-122"/>
                <a:cs typeface="+mn-ea"/>
                <a:sym typeface="+mn-lt"/>
              </a:rPr>
              <a:t>产品开停需求</a:t>
            </a:r>
            <a:r>
              <a:rPr lang="zh-CN" altLang="en-US" sz="1600" dirty="0" smtClean="0">
                <a:latin typeface="微软雅黑" panose="020B0503020204020204" pitchFamily="34" charset="-122"/>
                <a:ea typeface="微软雅黑" panose="020B0503020204020204" pitchFamily="34" charset="-122"/>
                <a:cs typeface="+mn-ea"/>
                <a:sym typeface="+mn-lt"/>
              </a:rPr>
              <a:t>）。</a:t>
            </a:r>
            <a:endParaRPr lang="zh-CN" altLang="en-US" sz="1600" dirty="0" smtClean="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739338878"/>
              </p:ext>
            </p:extLst>
          </p:nvPr>
        </p:nvGraphicFramePr>
        <p:xfrm>
          <a:off x="179512" y="767520"/>
          <a:ext cx="8784979" cy="4605696"/>
        </p:xfrm>
        <a:graphic>
          <a:graphicData uri="http://schemas.openxmlformats.org/drawingml/2006/table">
            <a:tbl>
              <a:tblPr firstRow="1" bandRow="1">
                <a:tableStyleId>{5C22544A-7EE6-4342-B048-85BDC9FD1C3A}</a:tableStyleId>
              </a:tblPr>
              <a:tblGrid>
                <a:gridCol w="648072"/>
                <a:gridCol w="3888432"/>
                <a:gridCol w="864096"/>
                <a:gridCol w="1584176"/>
                <a:gridCol w="936104"/>
                <a:gridCol w="864099"/>
              </a:tblGrid>
              <a:tr h="615668">
                <a:tc>
                  <a:txBody>
                    <a:bodyPr/>
                    <a:lstStyle/>
                    <a:p>
                      <a:pPr algn="ctr"/>
                      <a:r>
                        <a:rPr lang="zh-CN" altLang="en-US" sz="1400" b="1" kern="1200" dirty="0" smtClean="0">
                          <a:solidFill>
                            <a:schemeClr val="lt1"/>
                          </a:solidFill>
                          <a:latin typeface="微软雅黑" pitchFamily="34" charset="-122"/>
                          <a:ea typeface="微软雅黑" pitchFamily="34" charset="-122"/>
                          <a:cs typeface="+mn-cs"/>
                        </a:rPr>
                        <a:t>项目阶段</a:t>
                      </a:r>
                      <a:endParaRPr lang="zh-CN" altLang="en-US" sz="1400" b="1" kern="1200" dirty="0">
                        <a:solidFill>
                          <a:schemeClr val="lt1"/>
                        </a:solidFill>
                        <a:latin typeface="微软雅黑" pitchFamily="34" charset="-122"/>
                        <a:ea typeface="微软雅黑" pitchFamily="34" charset="-122"/>
                        <a:cs typeface="+mn-cs"/>
                      </a:endParaRPr>
                    </a:p>
                  </a:txBody>
                  <a:tcPr anchor="ctr"/>
                </a:tc>
                <a:tc>
                  <a:txBody>
                    <a:bodyPr/>
                    <a:lstStyle/>
                    <a:p>
                      <a:pPr lvl="1" algn="ctr"/>
                      <a:r>
                        <a:rPr lang="zh-CN" altLang="en-US" sz="1400" b="1" kern="1200" dirty="0" smtClean="0">
                          <a:solidFill>
                            <a:schemeClr val="lt1"/>
                          </a:solidFill>
                          <a:latin typeface="微软雅黑" pitchFamily="34" charset="-122"/>
                          <a:ea typeface="微软雅黑" pitchFamily="34" charset="-122"/>
                          <a:cs typeface="+mn-cs"/>
                        </a:rPr>
                        <a:t>集客业务需求</a:t>
                      </a:r>
                      <a:endParaRPr lang="zh-CN" altLang="en-US" sz="1400" b="1" kern="1200" dirty="0">
                        <a:solidFill>
                          <a:schemeClr val="lt1"/>
                        </a:solidFill>
                        <a:latin typeface="微软雅黑" pitchFamily="34" charset="-122"/>
                        <a:ea typeface="微软雅黑" pitchFamily="34" charset="-122"/>
                        <a:cs typeface="+mn-cs"/>
                      </a:endParaRPr>
                    </a:p>
                  </a:txBody>
                  <a:tcPr anchor="ctr"/>
                </a:tc>
                <a:tc>
                  <a:txBody>
                    <a:bodyPr/>
                    <a:lstStyle/>
                    <a:p>
                      <a:pPr algn="ctr"/>
                      <a:r>
                        <a:rPr lang="zh-CN" altLang="en-US" sz="1400" b="1" kern="1200" dirty="0" smtClean="0">
                          <a:solidFill>
                            <a:schemeClr val="lt1"/>
                          </a:solidFill>
                          <a:latin typeface="微软雅黑" pitchFamily="34" charset="-122"/>
                          <a:ea typeface="微软雅黑" pitchFamily="34" charset="-122"/>
                          <a:cs typeface="+mn-cs"/>
                        </a:rPr>
                        <a:t>投资情况</a:t>
                      </a:r>
                      <a:endParaRPr lang="zh-CN" altLang="en-US" sz="1400" b="1" kern="1200" dirty="0">
                        <a:solidFill>
                          <a:schemeClr val="lt1"/>
                        </a:solidFill>
                        <a:latin typeface="微软雅黑" pitchFamily="34" charset="-122"/>
                        <a:ea typeface="微软雅黑" pitchFamily="34" charset="-122"/>
                        <a:cs typeface="+mn-cs"/>
                      </a:endParaRPr>
                    </a:p>
                  </a:txBody>
                  <a:tcPr anchor="ctr"/>
                </a:tc>
                <a:tc>
                  <a:txBody>
                    <a:bodyPr/>
                    <a:lstStyle/>
                    <a:p>
                      <a:pPr algn="ctr"/>
                      <a:r>
                        <a:rPr lang="zh-CN" altLang="en-US" sz="1400" b="1" kern="1200" dirty="0" smtClean="0">
                          <a:solidFill>
                            <a:schemeClr val="lt1"/>
                          </a:solidFill>
                          <a:latin typeface="微软雅黑" pitchFamily="34" charset="-122"/>
                          <a:ea typeface="微软雅黑" pitchFamily="34" charset="-122"/>
                          <a:cs typeface="+mn-cs"/>
                        </a:rPr>
                        <a:t>项目进展情况</a:t>
                      </a:r>
                      <a:endParaRPr lang="zh-CN" altLang="en-US" sz="1400" b="1" kern="1200" dirty="0">
                        <a:solidFill>
                          <a:schemeClr val="lt1"/>
                        </a:solidFill>
                        <a:latin typeface="微软雅黑" pitchFamily="34" charset="-122"/>
                        <a:ea typeface="微软雅黑" pitchFamily="34" charset="-122"/>
                        <a:cs typeface="+mn-cs"/>
                      </a:endParaRPr>
                    </a:p>
                  </a:txBody>
                  <a:tcPr anchor="ctr"/>
                </a:tc>
                <a:tc>
                  <a:txBody>
                    <a:bodyPr/>
                    <a:lstStyle/>
                    <a:p>
                      <a:pPr algn="ctr"/>
                      <a:r>
                        <a:rPr lang="zh-CN" altLang="en-US" sz="1400" b="1" kern="1200" dirty="0" smtClean="0">
                          <a:solidFill>
                            <a:schemeClr val="lt1"/>
                          </a:solidFill>
                          <a:latin typeface="微软雅黑" pitchFamily="34" charset="-122"/>
                          <a:ea typeface="微软雅黑" pitchFamily="34" charset="-122"/>
                          <a:cs typeface="+mn-cs"/>
                        </a:rPr>
                        <a:t>开始时间</a:t>
                      </a:r>
                      <a:endParaRPr lang="zh-CN" altLang="en-US" sz="1400" b="1" kern="1200" dirty="0">
                        <a:solidFill>
                          <a:schemeClr val="lt1"/>
                        </a:solidFill>
                        <a:latin typeface="微软雅黑" pitchFamily="34" charset="-122"/>
                        <a:ea typeface="微软雅黑" pitchFamily="34" charset="-122"/>
                        <a:cs typeface="+mn-cs"/>
                      </a:endParaRPr>
                    </a:p>
                  </a:txBody>
                  <a:tcPr anchor="ctr"/>
                </a:tc>
                <a:tc>
                  <a:txBody>
                    <a:bodyPr/>
                    <a:lstStyle/>
                    <a:p>
                      <a:pPr algn="ctr"/>
                      <a:r>
                        <a:rPr lang="zh-CN" altLang="en-US" sz="1400" b="1" kern="1200" dirty="0" smtClean="0">
                          <a:solidFill>
                            <a:schemeClr val="lt1"/>
                          </a:solidFill>
                          <a:latin typeface="微软雅黑" pitchFamily="34" charset="-122"/>
                          <a:ea typeface="微软雅黑" pitchFamily="34" charset="-122"/>
                          <a:cs typeface="+mn-cs"/>
                        </a:rPr>
                        <a:t>计划完成时间</a:t>
                      </a:r>
                      <a:endParaRPr lang="zh-CN" altLang="en-US" sz="1400" b="1" kern="1200" dirty="0">
                        <a:solidFill>
                          <a:schemeClr val="lt1"/>
                        </a:solidFill>
                        <a:latin typeface="微软雅黑" pitchFamily="34" charset="-122"/>
                        <a:ea typeface="微软雅黑" pitchFamily="34" charset="-122"/>
                        <a:cs typeface="+mn-cs"/>
                      </a:endParaRPr>
                    </a:p>
                  </a:txBody>
                  <a:tcPr anchor="ctr"/>
                </a:tc>
              </a:tr>
              <a:tr h="752484">
                <a:tc>
                  <a:txBody>
                    <a:bodyPr/>
                    <a:lstStyle/>
                    <a:p>
                      <a:pPr algn="ctr"/>
                      <a:r>
                        <a:rPr lang="zh-CN" altLang="en-US" sz="1400" kern="1200" dirty="0" smtClean="0">
                          <a:solidFill>
                            <a:schemeClr val="dk1"/>
                          </a:solidFill>
                          <a:latin typeface="微软雅黑" pitchFamily="34" charset="-122"/>
                          <a:ea typeface="微软雅黑" pitchFamily="34" charset="-122"/>
                          <a:cs typeface="+mn-cs"/>
                        </a:rPr>
                        <a:t>一期</a:t>
                      </a:r>
                      <a:endParaRPr lang="zh-CN" altLang="en-US" sz="1400" kern="1200" dirty="0">
                        <a:solidFill>
                          <a:schemeClr val="dk1"/>
                        </a:solidFill>
                        <a:latin typeface="微软雅黑" pitchFamily="34" charset="-122"/>
                        <a:ea typeface="微软雅黑" pitchFamily="34" charset="-122"/>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微软雅黑" pitchFamily="34" charset="-122"/>
                          <a:ea typeface="微软雅黑" pitchFamily="34" charset="-122"/>
                          <a:cs typeface="+mn-cs"/>
                        </a:rPr>
                        <a:t>1</a:t>
                      </a:r>
                      <a:r>
                        <a:rPr lang="zh-CN" altLang="en-US" sz="1400" kern="1200" dirty="0" smtClean="0">
                          <a:solidFill>
                            <a:schemeClr val="dk1"/>
                          </a:solidFill>
                          <a:latin typeface="微软雅黑" pitchFamily="34" charset="-122"/>
                          <a:ea typeface="微软雅黑" pitchFamily="34" charset="-122"/>
                          <a:cs typeface="+mn-cs"/>
                        </a:rPr>
                        <a:t>、本地行业卡（</a:t>
                      </a:r>
                      <a:r>
                        <a:rPr lang="en-US" altLang="zh-CN" sz="1400" kern="1200" dirty="0" smtClean="0">
                          <a:solidFill>
                            <a:schemeClr val="dk1"/>
                          </a:solidFill>
                          <a:latin typeface="微软雅黑" pitchFamily="34" charset="-122"/>
                          <a:ea typeface="微软雅黑" pitchFamily="34" charset="-122"/>
                          <a:cs typeface="+mn-cs"/>
                        </a:rPr>
                        <a:t>11</a:t>
                      </a:r>
                      <a:r>
                        <a:rPr lang="zh-CN" altLang="en-US" sz="1400" kern="1200" dirty="0" smtClean="0">
                          <a:solidFill>
                            <a:schemeClr val="dk1"/>
                          </a:solidFill>
                          <a:latin typeface="微软雅黑" pitchFamily="34" charset="-122"/>
                          <a:ea typeface="微软雅黑" pitchFamily="34" charset="-122"/>
                          <a:cs typeface="+mn-cs"/>
                        </a:rPr>
                        <a:t>位）管理（基于流量）、统计分析、故障定位（简单）、停机告警；</a:t>
                      </a:r>
                      <a:endParaRPr lang="zh-CN" altLang="en-US" sz="1400" kern="1200" dirty="0">
                        <a:solidFill>
                          <a:schemeClr val="dk1"/>
                        </a:solidFill>
                        <a:latin typeface="微软雅黑" pitchFamily="34" charset="-122"/>
                        <a:ea typeface="微软雅黑" pitchFamily="34" charset="-122"/>
                        <a:cs typeface="+mn-cs"/>
                      </a:endParaRPr>
                    </a:p>
                  </a:txBody>
                  <a:tcPr/>
                </a:tc>
                <a:tc>
                  <a:txBody>
                    <a:bodyPr/>
                    <a:lstStyle/>
                    <a:p>
                      <a:pPr algn="ctr"/>
                      <a:r>
                        <a:rPr lang="en-US" altLang="zh-CN" sz="1400" kern="1200" dirty="0" smtClean="0">
                          <a:solidFill>
                            <a:schemeClr val="dk1"/>
                          </a:solidFill>
                          <a:latin typeface="微软雅黑" pitchFamily="34" charset="-122"/>
                          <a:ea typeface="微软雅黑" pitchFamily="34" charset="-122"/>
                          <a:cs typeface="+mn-cs"/>
                        </a:rPr>
                        <a:t>65</a:t>
                      </a:r>
                      <a:r>
                        <a:rPr lang="zh-CN" altLang="en-US" sz="1400" kern="1200" dirty="0" smtClean="0">
                          <a:solidFill>
                            <a:schemeClr val="dk1"/>
                          </a:solidFill>
                          <a:latin typeface="微软雅黑" pitchFamily="34" charset="-122"/>
                          <a:ea typeface="微软雅黑" pitchFamily="34" charset="-122"/>
                          <a:cs typeface="+mn-cs"/>
                        </a:rPr>
                        <a:t>万</a:t>
                      </a:r>
                      <a:endParaRPr lang="zh-CN" altLang="en-US" sz="1400" kern="1200" dirty="0">
                        <a:solidFill>
                          <a:schemeClr val="dk1"/>
                        </a:solidFill>
                        <a:latin typeface="微软雅黑" pitchFamily="34" charset="-122"/>
                        <a:ea typeface="微软雅黑" pitchFamily="34" charset="-122"/>
                        <a:cs typeface="+mn-cs"/>
                      </a:endParaRPr>
                    </a:p>
                  </a:txBody>
                  <a:tcPr/>
                </a:tc>
                <a:tc>
                  <a:txBody>
                    <a:bodyPr/>
                    <a:lstStyle/>
                    <a:p>
                      <a:pPr algn="ctr"/>
                      <a:r>
                        <a:rPr lang="zh-CN" altLang="en-US" sz="1400" kern="1200" dirty="0" smtClean="0">
                          <a:solidFill>
                            <a:schemeClr val="dk1"/>
                          </a:solidFill>
                          <a:latin typeface="微软雅黑" pitchFamily="34" charset="-122"/>
                          <a:ea typeface="微软雅黑" pitchFamily="34" charset="-122"/>
                          <a:cs typeface="+mn-cs"/>
                        </a:rPr>
                        <a:t>已完成</a:t>
                      </a:r>
                      <a:endParaRPr lang="zh-CN" altLang="en-US" sz="1400" kern="1200" dirty="0">
                        <a:solidFill>
                          <a:schemeClr val="dk1"/>
                        </a:solidFill>
                        <a:latin typeface="微软雅黑" pitchFamily="34" charset="-122"/>
                        <a:ea typeface="微软雅黑" pitchFamily="34" charset="-122"/>
                        <a:cs typeface="+mn-cs"/>
                      </a:endParaRPr>
                    </a:p>
                  </a:txBody>
                  <a:tcPr/>
                </a:tc>
                <a:tc>
                  <a:txBody>
                    <a:bodyPr/>
                    <a:lstStyle/>
                    <a:p>
                      <a:pPr algn="ctr"/>
                      <a:r>
                        <a:rPr lang="en-US" altLang="zh-CN" sz="1400" kern="1200" dirty="0" smtClean="0">
                          <a:solidFill>
                            <a:schemeClr val="dk1"/>
                          </a:solidFill>
                          <a:latin typeface="微软雅黑" pitchFamily="34" charset="-122"/>
                          <a:ea typeface="微软雅黑" pitchFamily="34" charset="-122"/>
                          <a:cs typeface="+mn-cs"/>
                        </a:rPr>
                        <a:t>2014</a:t>
                      </a:r>
                      <a:r>
                        <a:rPr lang="zh-CN" altLang="en-US" sz="1400" kern="1200" dirty="0" smtClean="0">
                          <a:solidFill>
                            <a:schemeClr val="dk1"/>
                          </a:solidFill>
                          <a:latin typeface="微软雅黑" pitchFamily="34" charset="-122"/>
                          <a:ea typeface="微软雅黑" pitchFamily="34" charset="-122"/>
                          <a:cs typeface="+mn-cs"/>
                        </a:rPr>
                        <a:t>年</a:t>
                      </a:r>
                      <a:r>
                        <a:rPr lang="en-US" altLang="zh-CN" sz="1400" kern="1200" dirty="0" smtClean="0">
                          <a:solidFill>
                            <a:schemeClr val="dk1"/>
                          </a:solidFill>
                          <a:latin typeface="微软雅黑" pitchFamily="34" charset="-122"/>
                          <a:ea typeface="微软雅黑" pitchFamily="34" charset="-122"/>
                          <a:cs typeface="+mn-cs"/>
                        </a:rPr>
                        <a:t>5</a:t>
                      </a:r>
                      <a:r>
                        <a:rPr lang="zh-CN" altLang="en-US" sz="1400" kern="1200" dirty="0" smtClean="0">
                          <a:solidFill>
                            <a:schemeClr val="dk1"/>
                          </a:solidFill>
                          <a:latin typeface="微软雅黑" pitchFamily="34" charset="-122"/>
                          <a:ea typeface="微软雅黑" pitchFamily="34" charset="-122"/>
                          <a:cs typeface="+mn-cs"/>
                        </a:rPr>
                        <a:t>月</a:t>
                      </a:r>
                      <a:endParaRPr lang="zh-CN" altLang="en-US" sz="1400" kern="1200" dirty="0">
                        <a:solidFill>
                          <a:schemeClr val="dk1"/>
                        </a:solidFill>
                        <a:latin typeface="微软雅黑" pitchFamily="34" charset="-122"/>
                        <a:ea typeface="微软雅黑" pitchFamily="34" charset="-122"/>
                        <a:cs typeface="+mn-cs"/>
                      </a:endParaRPr>
                    </a:p>
                  </a:txBody>
                  <a:tcPr/>
                </a:tc>
                <a:tc>
                  <a:txBody>
                    <a:bodyPr/>
                    <a:lstStyle/>
                    <a:p>
                      <a:pPr algn="ctr"/>
                      <a:r>
                        <a:rPr lang="en-US" altLang="zh-CN" sz="1400" kern="1200" dirty="0" smtClean="0">
                          <a:solidFill>
                            <a:schemeClr val="dk1"/>
                          </a:solidFill>
                          <a:latin typeface="微软雅黑" pitchFamily="34" charset="-122"/>
                          <a:ea typeface="微软雅黑" pitchFamily="34" charset="-122"/>
                          <a:cs typeface="+mn-cs"/>
                        </a:rPr>
                        <a:t>2015</a:t>
                      </a:r>
                      <a:r>
                        <a:rPr lang="zh-CN" altLang="en-US" sz="1400" kern="1200" dirty="0" smtClean="0">
                          <a:solidFill>
                            <a:schemeClr val="dk1"/>
                          </a:solidFill>
                          <a:latin typeface="微软雅黑" pitchFamily="34" charset="-122"/>
                          <a:ea typeface="微软雅黑" pitchFamily="34" charset="-122"/>
                          <a:cs typeface="+mn-cs"/>
                        </a:rPr>
                        <a:t>年</a:t>
                      </a:r>
                      <a:r>
                        <a:rPr lang="en-US" altLang="zh-CN" sz="1400" kern="1200" dirty="0" smtClean="0">
                          <a:solidFill>
                            <a:schemeClr val="dk1"/>
                          </a:solidFill>
                          <a:latin typeface="微软雅黑" pitchFamily="34" charset="-122"/>
                          <a:ea typeface="微软雅黑" pitchFamily="34" charset="-122"/>
                          <a:cs typeface="+mn-cs"/>
                        </a:rPr>
                        <a:t>2</a:t>
                      </a:r>
                      <a:r>
                        <a:rPr lang="zh-CN" altLang="en-US" sz="1400" kern="1200" dirty="0" smtClean="0">
                          <a:solidFill>
                            <a:schemeClr val="dk1"/>
                          </a:solidFill>
                          <a:latin typeface="微软雅黑" pitchFamily="34" charset="-122"/>
                          <a:ea typeface="微软雅黑" pitchFamily="34" charset="-122"/>
                          <a:cs typeface="+mn-cs"/>
                        </a:rPr>
                        <a:t>月</a:t>
                      </a:r>
                      <a:endParaRPr lang="zh-CN" altLang="en-US" sz="1400" kern="1200" dirty="0">
                        <a:solidFill>
                          <a:schemeClr val="dk1"/>
                        </a:solidFill>
                        <a:latin typeface="微软雅黑" pitchFamily="34" charset="-122"/>
                        <a:ea typeface="微软雅黑" pitchFamily="34" charset="-122"/>
                        <a:cs typeface="+mn-cs"/>
                      </a:endParaRPr>
                    </a:p>
                  </a:txBody>
                  <a:tcPr/>
                </a:tc>
              </a:tr>
              <a:tr h="1652584">
                <a:tc>
                  <a:txBody>
                    <a:bodyPr/>
                    <a:lstStyle/>
                    <a:p>
                      <a:pPr algn="ctr"/>
                      <a:r>
                        <a:rPr lang="zh-CN" altLang="en-US" sz="1400" kern="1200" dirty="0" smtClean="0">
                          <a:solidFill>
                            <a:schemeClr val="dk1"/>
                          </a:solidFill>
                          <a:latin typeface="微软雅黑" pitchFamily="34" charset="-122"/>
                          <a:ea typeface="微软雅黑" pitchFamily="34" charset="-122"/>
                          <a:cs typeface="+mn-cs"/>
                        </a:rPr>
                        <a:t>二期</a:t>
                      </a:r>
                      <a:endParaRPr lang="zh-CN" altLang="en-US" sz="1400" kern="1200" dirty="0">
                        <a:solidFill>
                          <a:schemeClr val="dk1"/>
                        </a:solidFill>
                        <a:latin typeface="微软雅黑" pitchFamily="34" charset="-122"/>
                        <a:ea typeface="微软雅黑" pitchFamily="34" charset="-122"/>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微软雅黑" pitchFamily="34" charset="-122"/>
                          <a:ea typeface="微软雅黑" pitchFamily="34" charset="-122"/>
                          <a:cs typeface="+mn-cs"/>
                        </a:rPr>
                        <a:t>1</a:t>
                      </a:r>
                      <a:r>
                        <a:rPr lang="zh-CN" altLang="en-US" sz="1400" kern="1200" dirty="0" smtClean="0">
                          <a:solidFill>
                            <a:schemeClr val="dk1"/>
                          </a:solidFill>
                          <a:latin typeface="微软雅黑" pitchFamily="34" charset="-122"/>
                          <a:ea typeface="微软雅黑" pitchFamily="34" charset="-122"/>
                          <a:cs typeface="+mn-cs"/>
                        </a:rPr>
                        <a:t>、本地行业卡（</a:t>
                      </a:r>
                      <a:r>
                        <a:rPr lang="en-US" altLang="zh-CN" sz="1400" kern="1200" dirty="0" smtClean="0">
                          <a:solidFill>
                            <a:schemeClr val="dk1"/>
                          </a:solidFill>
                          <a:latin typeface="微软雅黑" pitchFamily="34" charset="-122"/>
                          <a:ea typeface="微软雅黑" pitchFamily="34" charset="-122"/>
                          <a:cs typeface="+mn-cs"/>
                        </a:rPr>
                        <a:t>11</a:t>
                      </a:r>
                      <a:r>
                        <a:rPr lang="zh-CN" altLang="en-US" sz="1400" kern="1200" dirty="0" smtClean="0">
                          <a:solidFill>
                            <a:schemeClr val="dk1"/>
                          </a:solidFill>
                          <a:latin typeface="微软雅黑" pitchFamily="34" charset="-122"/>
                          <a:ea typeface="微软雅黑" pitchFamily="34" charset="-122"/>
                          <a:cs typeface="+mn-cs"/>
                        </a:rPr>
                        <a:t>位）账单管理、分权分域管理、故障定位能力提升（</a:t>
                      </a:r>
                      <a:r>
                        <a:rPr lang="en-US" altLang="zh-CN" sz="1400" kern="1200" dirty="0" smtClean="0">
                          <a:solidFill>
                            <a:schemeClr val="dk1"/>
                          </a:solidFill>
                          <a:latin typeface="微软雅黑" pitchFamily="34" charset="-122"/>
                          <a:ea typeface="微软雅黑" pitchFamily="34" charset="-122"/>
                          <a:cs typeface="+mn-cs"/>
                        </a:rPr>
                        <a:t>HLR</a:t>
                      </a:r>
                      <a:r>
                        <a:rPr lang="zh-CN" altLang="en-US" sz="1400" kern="1200" dirty="0" smtClean="0">
                          <a:solidFill>
                            <a:schemeClr val="dk1"/>
                          </a:solidFill>
                          <a:latin typeface="微软雅黑" pitchFamily="34" charset="-122"/>
                          <a:ea typeface="微软雅黑" pitchFamily="34" charset="-122"/>
                          <a:cs typeface="+mn-cs"/>
                        </a:rPr>
                        <a:t>、信令系统、基站库）、多维度统计分析功能及界面优化、预警管理（阀值管理、异常告警</a:t>
                      </a:r>
                      <a:r>
                        <a:rPr lang="en-US" altLang="zh-CN" sz="1400" kern="1200" dirty="0" smtClean="0">
                          <a:solidFill>
                            <a:schemeClr val="dk1"/>
                          </a:solidFill>
                          <a:latin typeface="微软雅黑" pitchFamily="34" charset="-122"/>
                          <a:ea typeface="微软雅黑" pitchFamily="34" charset="-122"/>
                          <a:cs typeface="+mn-cs"/>
                        </a:rPr>
                        <a:t>-</a:t>
                      </a:r>
                      <a:r>
                        <a:rPr lang="zh-CN" altLang="en-US" sz="1400" kern="1200" dirty="0" smtClean="0">
                          <a:solidFill>
                            <a:schemeClr val="dk1"/>
                          </a:solidFill>
                          <a:latin typeface="微软雅黑" pitchFamily="34" charset="-122"/>
                          <a:ea typeface="微软雅黑" pitchFamily="34" charset="-122"/>
                          <a:cs typeface="+mn-cs"/>
                        </a:rPr>
                        <a:t>机卡分离、停机监测）；</a:t>
                      </a:r>
                      <a:endParaRPr lang="en-US" altLang="zh-CN" sz="1400" kern="1200" dirty="0" smtClean="0">
                        <a:solidFill>
                          <a:schemeClr val="dk1"/>
                        </a:solidFill>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微软雅黑" pitchFamily="34" charset="-122"/>
                          <a:ea typeface="微软雅黑" pitchFamily="34" charset="-122"/>
                          <a:cs typeface="+mn-cs"/>
                        </a:rPr>
                        <a:t>2</a:t>
                      </a:r>
                      <a:r>
                        <a:rPr lang="zh-CN" altLang="en-US" sz="1400" kern="1200" dirty="0" smtClean="0">
                          <a:solidFill>
                            <a:schemeClr val="dk1"/>
                          </a:solidFill>
                          <a:latin typeface="微软雅黑" pitchFamily="34" charset="-122"/>
                          <a:ea typeface="微软雅黑" pitchFamily="34" charset="-122"/>
                          <a:cs typeface="+mn-cs"/>
                        </a:rPr>
                        <a:t>、专网卡（</a:t>
                      </a:r>
                      <a:r>
                        <a:rPr lang="en-US" altLang="zh-CN" sz="1400" kern="1200" dirty="0" smtClean="0">
                          <a:solidFill>
                            <a:schemeClr val="dk1"/>
                          </a:solidFill>
                          <a:latin typeface="微软雅黑" pitchFamily="34" charset="-122"/>
                          <a:ea typeface="微软雅黑" pitchFamily="34" charset="-122"/>
                          <a:cs typeface="+mn-cs"/>
                        </a:rPr>
                        <a:t>13</a:t>
                      </a:r>
                      <a:r>
                        <a:rPr lang="zh-CN" altLang="en-US" sz="1400" kern="1200" dirty="0" smtClean="0">
                          <a:solidFill>
                            <a:schemeClr val="dk1"/>
                          </a:solidFill>
                          <a:latin typeface="微软雅黑" pitchFamily="34" charset="-122"/>
                          <a:ea typeface="微软雅黑" pitchFamily="34" charset="-122"/>
                          <a:cs typeface="+mn-cs"/>
                        </a:rPr>
                        <a:t>位）相关数据接口、其中</a:t>
                      </a:r>
                      <a:r>
                        <a:rPr lang="zh-CN" altLang="en-US" sz="1400" kern="1200" dirty="0" smtClean="0">
                          <a:solidFill>
                            <a:srgbClr val="FF0000"/>
                          </a:solidFill>
                          <a:latin typeface="微软雅黑" pitchFamily="34" charset="-122"/>
                          <a:ea typeface="微软雅黑" pitchFamily="34" charset="-122"/>
                          <a:cs typeface="+mn-cs"/>
                        </a:rPr>
                        <a:t>套餐办理</a:t>
                      </a:r>
                      <a:r>
                        <a:rPr lang="en-US" altLang="zh-CN" sz="1400" kern="1200" dirty="0" smtClean="0">
                          <a:solidFill>
                            <a:srgbClr val="FF0000"/>
                          </a:solidFill>
                          <a:latin typeface="微软雅黑" pitchFamily="34" charset="-122"/>
                          <a:ea typeface="微软雅黑" pitchFamily="34" charset="-122"/>
                          <a:cs typeface="+mn-cs"/>
                        </a:rPr>
                        <a:t>/</a:t>
                      </a:r>
                      <a:r>
                        <a:rPr lang="zh-CN" altLang="en-US" sz="1400" kern="1200" dirty="0" smtClean="0">
                          <a:solidFill>
                            <a:srgbClr val="FF0000"/>
                          </a:solidFill>
                          <a:latin typeface="微软雅黑" pitchFamily="34" charset="-122"/>
                          <a:ea typeface="微软雅黑" pitchFamily="34" charset="-122"/>
                          <a:cs typeface="+mn-cs"/>
                        </a:rPr>
                        <a:t>号码停开</a:t>
                      </a:r>
                      <a:r>
                        <a:rPr lang="en-US" altLang="zh-CN" sz="1400" kern="1200" dirty="0" smtClean="0">
                          <a:solidFill>
                            <a:srgbClr val="FF0000"/>
                          </a:solidFill>
                          <a:latin typeface="微软雅黑" pitchFamily="34" charset="-122"/>
                          <a:ea typeface="微软雅黑" pitchFamily="34" charset="-122"/>
                          <a:cs typeface="+mn-cs"/>
                        </a:rPr>
                        <a:t>/</a:t>
                      </a:r>
                      <a:r>
                        <a:rPr lang="zh-CN" altLang="en-US" sz="1400" kern="1200" dirty="0" smtClean="0">
                          <a:solidFill>
                            <a:srgbClr val="FF0000"/>
                          </a:solidFill>
                          <a:latin typeface="微软雅黑" pitchFamily="34" charset="-122"/>
                          <a:ea typeface="微软雅黑" pitchFamily="34" charset="-122"/>
                          <a:cs typeface="+mn-cs"/>
                        </a:rPr>
                        <a:t>产品停开需求删除；</a:t>
                      </a:r>
                      <a:endParaRPr lang="zh-CN" altLang="en-US" sz="1400" kern="1200" dirty="0">
                        <a:solidFill>
                          <a:srgbClr val="FF0000"/>
                        </a:solidFill>
                        <a:latin typeface="微软雅黑" pitchFamily="34" charset="-122"/>
                        <a:ea typeface="微软雅黑" pitchFamily="34" charset="-122"/>
                        <a:cs typeface="+mn-cs"/>
                      </a:endParaRPr>
                    </a:p>
                  </a:txBody>
                  <a:tcPr/>
                </a:tc>
                <a:tc>
                  <a:txBody>
                    <a:bodyPr/>
                    <a:lstStyle/>
                    <a:p>
                      <a:pPr algn="ctr"/>
                      <a:r>
                        <a:rPr lang="en-US" altLang="zh-CN" sz="1400" kern="1200" dirty="0" smtClean="0">
                          <a:solidFill>
                            <a:schemeClr val="dk1"/>
                          </a:solidFill>
                          <a:latin typeface="微软雅黑" pitchFamily="34" charset="-122"/>
                          <a:ea typeface="微软雅黑" pitchFamily="34" charset="-122"/>
                          <a:cs typeface="+mn-cs"/>
                        </a:rPr>
                        <a:t>60</a:t>
                      </a:r>
                      <a:r>
                        <a:rPr lang="zh-CN" altLang="en-US" sz="1400" kern="1200" dirty="0" smtClean="0">
                          <a:solidFill>
                            <a:schemeClr val="dk1"/>
                          </a:solidFill>
                          <a:latin typeface="微软雅黑" pitchFamily="34" charset="-122"/>
                          <a:ea typeface="微软雅黑" pitchFamily="34" charset="-122"/>
                          <a:cs typeface="+mn-cs"/>
                        </a:rPr>
                        <a:t>万</a:t>
                      </a:r>
                      <a:endParaRPr lang="zh-CN" altLang="en-US" sz="1400" kern="1200" dirty="0">
                        <a:solidFill>
                          <a:schemeClr val="dk1"/>
                        </a:solidFill>
                        <a:latin typeface="微软雅黑" pitchFamily="34" charset="-122"/>
                        <a:ea typeface="微软雅黑" pitchFamily="34" charset="-122"/>
                        <a:cs typeface="+mn-cs"/>
                      </a:endParaRPr>
                    </a:p>
                  </a:txBody>
                  <a:tcPr/>
                </a:tc>
                <a:tc>
                  <a:txBody>
                    <a:bodyPr/>
                    <a:lstStyle/>
                    <a:p>
                      <a:pPr algn="ctr" fontAlgn="ctr"/>
                      <a:r>
                        <a:rPr lang="en-US" altLang="zh-CN" sz="1400" kern="1200" dirty="0" smtClean="0">
                          <a:solidFill>
                            <a:schemeClr val="tx1"/>
                          </a:solidFill>
                          <a:latin typeface="微软雅黑" pitchFamily="34" charset="-122"/>
                          <a:ea typeface="微软雅黑" pitchFamily="34" charset="-122"/>
                          <a:cs typeface="+mn-cs"/>
                        </a:rPr>
                        <a:t>1</a:t>
                      </a:r>
                      <a:r>
                        <a:rPr lang="zh-CN" altLang="en-US" sz="1400" kern="1200" dirty="0" smtClean="0">
                          <a:solidFill>
                            <a:schemeClr val="tx1"/>
                          </a:solidFill>
                          <a:latin typeface="微软雅黑" pitchFamily="34" charset="-122"/>
                          <a:ea typeface="微软雅黑" pitchFamily="34" charset="-122"/>
                          <a:cs typeface="+mn-cs"/>
                        </a:rPr>
                        <a:t>、本地行业卡增补功能已上线</a:t>
                      </a:r>
                      <a:endParaRPr lang="en-US" altLang="zh-CN" sz="1400" kern="1200" dirty="0" smtClean="0">
                        <a:solidFill>
                          <a:schemeClr val="tx1"/>
                        </a:solidFill>
                        <a:latin typeface="微软雅黑" pitchFamily="34" charset="-122"/>
                        <a:ea typeface="微软雅黑" pitchFamily="34" charset="-122"/>
                        <a:cs typeface="+mn-cs"/>
                      </a:endParaRPr>
                    </a:p>
                    <a:p>
                      <a:pPr algn="ctr" fontAlgn="ctr"/>
                      <a:r>
                        <a:rPr lang="en-US" altLang="zh-CN" sz="1400" kern="1200" dirty="0" smtClean="0">
                          <a:solidFill>
                            <a:schemeClr val="tx1"/>
                          </a:solidFill>
                          <a:latin typeface="微软雅黑" pitchFamily="34" charset="-122"/>
                          <a:ea typeface="微软雅黑" pitchFamily="34" charset="-122"/>
                          <a:cs typeface="+mn-cs"/>
                        </a:rPr>
                        <a:t>2</a:t>
                      </a:r>
                      <a:r>
                        <a:rPr lang="zh-CN" altLang="en-US" sz="1400" kern="1200" dirty="0" smtClean="0">
                          <a:solidFill>
                            <a:schemeClr val="tx1"/>
                          </a:solidFill>
                          <a:latin typeface="微软雅黑" pitchFamily="34" charset="-122"/>
                          <a:ea typeface="微软雅黑" pitchFamily="34" charset="-122"/>
                          <a:cs typeface="+mn-cs"/>
                        </a:rPr>
                        <a:t>、</a:t>
                      </a:r>
                      <a:r>
                        <a:rPr lang="zh-CN" altLang="en-US" sz="1400" kern="1200" dirty="0" smtClean="0">
                          <a:solidFill>
                            <a:srgbClr val="FF0000"/>
                          </a:solidFill>
                          <a:latin typeface="微软雅黑" pitchFamily="34" charset="-122"/>
                          <a:ea typeface="微软雅黑" pitchFamily="34" charset="-122"/>
                          <a:cs typeface="+mn-cs"/>
                        </a:rPr>
                        <a:t>专网卡功能未上线</a:t>
                      </a:r>
                      <a:r>
                        <a:rPr lang="zh-CN" altLang="en-US" sz="1400" kern="1200" dirty="0" smtClean="0">
                          <a:solidFill>
                            <a:schemeClr val="tx1"/>
                          </a:solidFill>
                          <a:latin typeface="微软雅黑" pitchFamily="34" charset="-122"/>
                          <a:ea typeface="微软雅黑" pitchFamily="34" charset="-122"/>
                          <a:cs typeface="+mn-cs"/>
                        </a:rPr>
                        <a:t>（平台已完成界面开发，业支暂未提供数据</a:t>
                      </a:r>
                      <a:r>
                        <a:rPr lang="en-US" altLang="zh-CN" sz="1400" kern="1200" dirty="0" smtClean="0">
                          <a:solidFill>
                            <a:schemeClr val="tx1"/>
                          </a:solidFill>
                          <a:latin typeface="微软雅黑" pitchFamily="34" charset="-122"/>
                          <a:ea typeface="微软雅黑" pitchFamily="34" charset="-122"/>
                          <a:cs typeface="+mn-cs"/>
                        </a:rPr>
                        <a:t>)</a:t>
                      </a:r>
                      <a:endParaRPr lang="zh-CN" altLang="en-US" sz="1400" kern="1200" dirty="0">
                        <a:solidFill>
                          <a:schemeClr val="tx1"/>
                        </a:solidFill>
                        <a:latin typeface="微软雅黑" pitchFamily="34" charset="-122"/>
                        <a:ea typeface="微软雅黑" pitchFamily="34" charset="-122"/>
                        <a:cs typeface="+mn-cs"/>
                      </a:endParaRPr>
                    </a:p>
                  </a:txBody>
                  <a:tcPr/>
                </a:tc>
                <a:tc>
                  <a:txBody>
                    <a:bodyPr/>
                    <a:lstStyle/>
                    <a:p>
                      <a:pPr algn="ctr" fontAlgn="ctr"/>
                      <a:r>
                        <a:rPr lang="en-US" altLang="zh-CN" sz="1400" kern="1200" dirty="0" smtClean="0">
                          <a:solidFill>
                            <a:schemeClr val="tx1"/>
                          </a:solidFill>
                          <a:latin typeface="微软雅黑" pitchFamily="34" charset="-122"/>
                          <a:ea typeface="微软雅黑" pitchFamily="34" charset="-122"/>
                          <a:cs typeface="+mn-cs"/>
                        </a:rPr>
                        <a:t>2016</a:t>
                      </a:r>
                      <a:r>
                        <a:rPr lang="zh-CN" altLang="en-US" sz="1400" kern="1200" dirty="0" smtClean="0">
                          <a:solidFill>
                            <a:schemeClr val="tx1"/>
                          </a:solidFill>
                          <a:latin typeface="微软雅黑" pitchFamily="34" charset="-122"/>
                          <a:ea typeface="微软雅黑" pitchFamily="34" charset="-122"/>
                          <a:cs typeface="+mn-cs"/>
                        </a:rPr>
                        <a:t>年</a:t>
                      </a:r>
                      <a:r>
                        <a:rPr lang="en-US" altLang="zh-CN" sz="1400" kern="1200" dirty="0" smtClean="0">
                          <a:solidFill>
                            <a:schemeClr val="tx1"/>
                          </a:solidFill>
                          <a:latin typeface="微软雅黑" pitchFamily="34" charset="-122"/>
                          <a:ea typeface="微软雅黑" pitchFamily="34" charset="-122"/>
                          <a:cs typeface="+mn-cs"/>
                        </a:rPr>
                        <a:t>11</a:t>
                      </a:r>
                      <a:r>
                        <a:rPr lang="zh-CN" altLang="en-US" sz="1400" kern="1200" dirty="0" smtClean="0">
                          <a:solidFill>
                            <a:schemeClr val="tx1"/>
                          </a:solidFill>
                          <a:latin typeface="微软雅黑" pitchFamily="34" charset="-122"/>
                          <a:ea typeface="微软雅黑" pitchFamily="34" charset="-122"/>
                          <a:cs typeface="+mn-cs"/>
                        </a:rPr>
                        <a:t>月底</a:t>
                      </a:r>
                      <a:endParaRPr lang="zh-CN" altLang="en-US" sz="1400" kern="1200" dirty="0">
                        <a:solidFill>
                          <a:schemeClr val="tx1"/>
                        </a:solidFill>
                        <a:latin typeface="微软雅黑" pitchFamily="34" charset="-122"/>
                        <a:ea typeface="微软雅黑" pitchFamily="34" charset="-122"/>
                        <a:cs typeface="+mn-cs"/>
                      </a:endParaRPr>
                    </a:p>
                  </a:txBody>
                  <a:tcPr/>
                </a:tc>
                <a:tc>
                  <a:txBody>
                    <a:bodyPr/>
                    <a:lstStyle/>
                    <a:p>
                      <a:pPr algn="ctr" fontAlgn="ctr"/>
                      <a:r>
                        <a:rPr lang="en-US" altLang="zh-CN" sz="1400" kern="1200" dirty="0" smtClean="0">
                          <a:solidFill>
                            <a:schemeClr val="tx1"/>
                          </a:solidFill>
                          <a:latin typeface="微软雅黑" pitchFamily="34" charset="-122"/>
                          <a:ea typeface="微软雅黑" pitchFamily="34" charset="-122"/>
                          <a:cs typeface="+mn-cs"/>
                        </a:rPr>
                        <a:t>2017</a:t>
                      </a:r>
                      <a:r>
                        <a:rPr lang="zh-CN" altLang="en-US" sz="1400" kern="1200" dirty="0" smtClean="0">
                          <a:solidFill>
                            <a:schemeClr val="tx1"/>
                          </a:solidFill>
                          <a:latin typeface="微软雅黑" pitchFamily="34" charset="-122"/>
                          <a:ea typeface="微软雅黑" pitchFamily="34" charset="-122"/>
                          <a:cs typeface="+mn-cs"/>
                        </a:rPr>
                        <a:t>年</a:t>
                      </a:r>
                      <a:r>
                        <a:rPr lang="en-US" altLang="zh-CN" sz="1400" kern="1200" dirty="0" smtClean="0">
                          <a:solidFill>
                            <a:schemeClr val="tx1"/>
                          </a:solidFill>
                          <a:latin typeface="微软雅黑" pitchFamily="34" charset="-122"/>
                          <a:ea typeface="微软雅黑" pitchFamily="34" charset="-122"/>
                          <a:cs typeface="+mn-cs"/>
                        </a:rPr>
                        <a:t>6</a:t>
                      </a:r>
                      <a:r>
                        <a:rPr lang="zh-CN" altLang="en-US" sz="1400" kern="1200" dirty="0" smtClean="0">
                          <a:solidFill>
                            <a:schemeClr val="tx1"/>
                          </a:solidFill>
                          <a:latin typeface="微软雅黑" pitchFamily="34" charset="-122"/>
                          <a:ea typeface="微软雅黑" pitchFamily="34" charset="-122"/>
                          <a:cs typeface="+mn-cs"/>
                        </a:rPr>
                        <a:t>月</a:t>
                      </a:r>
                      <a:endParaRPr lang="zh-CN" altLang="en-US" sz="1400" kern="1200" dirty="0">
                        <a:solidFill>
                          <a:schemeClr val="tx1"/>
                        </a:solidFill>
                        <a:latin typeface="微软雅黑" pitchFamily="34" charset="-122"/>
                        <a:ea typeface="微软雅黑" pitchFamily="34" charset="-122"/>
                        <a:cs typeface="+mn-cs"/>
                      </a:endParaRPr>
                    </a:p>
                  </a:txBody>
                  <a:tcPr/>
                </a:tc>
              </a:tr>
              <a:tr h="1380296">
                <a:tc>
                  <a:txBody>
                    <a:bodyPr/>
                    <a:lstStyle/>
                    <a:p>
                      <a:pPr algn="ctr"/>
                      <a:r>
                        <a:rPr lang="zh-CN" altLang="en-US" sz="1400" kern="1200" dirty="0" smtClean="0">
                          <a:solidFill>
                            <a:schemeClr val="dk1"/>
                          </a:solidFill>
                          <a:latin typeface="微软雅黑" pitchFamily="34" charset="-122"/>
                          <a:ea typeface="微软雅黑" pitchFamily="34" charset="-122"/>
                          <a:cs typeface="+mn-cs"/>
                        </a:rPr>
                        <a:t>三期</a:t>
                      </a:r>
                      <a:endParaRPr lang="zh-CN" altLang="en-US" sz="1400" kern="1200" dirty="0">
                        <a:solidFill>
                          <a:schemeClr val="dk1"/>
                        </a:solidFill>
                        <a:latin typeface="微软雅黑" pitchFamily="34" charset="-122"/>
                        <a:ea typeface="微软雅黑" pitchFamily="34" charset="-122"/>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微软雅黑" pitchFamily="34" charset="-122"/>
                          <a:ea typeface="微软雅黑" pitchFamily="34" charset="-122"/>
                          <a:cs typeface="+mn-cs"/>
                        </a:rPr>
                        <a:t>1</a:t>
                      </a:r>
                      <a:r>
                        <a:rPr lang="zh-CN" altLang="en-US" sz="1400" kern="1200" dirty="0" smtClean="0">
                          <a:solidFill>
                            <a:schemeClr val="dk1"/>
                          </a:solidFill>
                          <a:latin typeface="微软雅黑" pitchFamily="34" charset="-122"/>
                          <a:ea typeface="微软雅黑" pitchFamily="34" charset="-122"/>
                          <a:cs typeface="+mn-cs"/>
                        </a:rPr>
                        <a:t>、专网专号卡（</a:t>
                      </a:r>
                      <a:r>
                        <a:rPr lang="en-US" altLang="zh-CN" sz="1400" kern="1200" dirty="0" smtClean="0">
                          <a:solidFill>
                            <a:schemeClr val="dk1"/>
                          </a:solidFill>
                          <a:latin typeface="微软雅黑" pitchFamily="34" charset="-122"/>
                          <a:ea typeface="微软雅黑" pitchFamily="34" charset="-122"/>
                          <a:cs typeface="+mn-cs"/>
                        </a:rPr>
                        <a:t>13</a:t>
                      </a:r>
                      <a:r>
                        <a:rPr lang="zh-CN" altLang="en-US" sz="1400" kern="1200" dirty="0" smtClean="0">
                          <a:solidFill>
                            <a:schemeClr val="dk1"/>
                          </a:solidFill>
                          <a:latin typeface="微软雅黑" pitchFamily="34" charset="-122"/>
                          <a:ea typeface="微软雅黑" pitchFamily="34" charset="-122"/>
                          <a:cs typeface="+mn-cs"/>
                        </a:rPr>
                        <a:t>位）管理（客户、话单、账单管理，统计分析）；</a:t>
                      </a:r>
                      <a:br>
                        <a:rPr lang="zh-CN" altLang="en-US" sz="1400" kern="1200" dirty="0" smtClean="0">
                          <a:solidFill>
                            <a:schemeClr val="dk1"/>
                          </a:solidFill>
                          <a:latin typeface="微软雅黑" pitchFamily="34" charset="-122"/>
                          <a:ea typeface="微软雅黑" pitchFamily="34" charset="-122"/>
                          <a:cs typeface="+mn-cs"/>
                        </a:rPr>
                      </a:br>
                      <a:r>
                        <a:rPr lang="en-US" altLang="zh-CN" sz="1400" kern="1200" dirty="0" smtClean="0">
                          <a:solidFill>
                            <a:schemeClr val="dk1"/>
                          </a:solidFill>
                          <a:latin typeface="微软雅黑" pitchFamily="34" charset="-122"/>
                          <a:ea typeface="微软雅黑" pitchFamily="34" charset="-122"/>
                          <a:cs typeface="+mn-cs"/>
                        </a:rPr>
                        <a:t>2</a:t>
                      </a:r>
                      <a:r>
                        <a:rPr lang="zh-CN" altLang="en-US" sz="1400" kern="1200" dirty="0" smtClean="0">
                          <a:solidFill>
                            <a:schemeClr val="dk1"/>
                          </a:solidFill>
                          <a:latin typeface="微软雅黑" pitchFamily="34" charset="-122"/>
                          <a:ea typeface="微软雅黑" pitchFamily="34" charset="-122"/>
                          <a:cs typeface="+mn-cs"/>
                        </a:rPr>
                        <a:t>、系统扩容</a:t>
                      </a:r>
                      <a:r>
                        <a:rPr lang="en-US" altLang="zh-CN" sz="1400" kern="1200" dirty="0" smtClean="0">
                          <a:solidFill>
                            <a:schemeClr val="dk1"/>
                          </a:solidFill>
                          <a:latin typeface="微软雅黑" pitchFamily="34" charset="-122"/>
                          <a:ea typeface="微软雅黑" pitchFamily="34" charset="-122"/>
                          <a:cs typeface="+mn-cs"/>
                        </a:rPr>
                        <a:t>-</a:t>
                      </a:r>
                      <a:r>
                        <a:rPr lang="zh-CN" altLang="en-US" sz="1400" kern="1200" dirty="0" smtClean="0">
                          <a:solidFill>
                            <a:schemeClr val="dk1"/>
                          </a:solidFill>
                          <a:latin typeface="微软雅黑" pitchFamily="34" charset="-122"/>
                          <a:ea typeface="微软雅黑" pitchFamily="34" charset="-122"/>
                          <a:cs typeface="+mn-cs"/>
                        </a:rPr>
                        <a:t>批量处理、架构调整、统计改造及优化；</a:t>
                      </a:r>
                      <a:br>
                        <a:rPr lang="zh-CN" altLang="en-US" sz="1400" kern="1200" dirty="0" smtClean="0">
                          <a:solidFill>
                            <a:schemeClr val="dk1"/>
                          </a:solidFill>
                          <a:latin typeface="微软雅黑" pitchFamily="34" charset="-122"/>
                          <a:ea typeface="微软雅黑" pitchFamily="34" charset="-122"/>
                          <a:cs typeface="+mn-cs"/>
                        </a:rPr>
                      </a:br>
                      <a:r>
                        <a:rPr lang="en-US" altLang="zh-CN" sz="1400" kern="1200" dirty="0" smtClean="0">
                          <a:solidFill>
                            <a:schemeClr val="dk1"/>
                          </a:solidFill>
                          <a:latin typeface="微软雅黑" pitchFamily="34" charset="-122"/>
                          <a:ea typeface="微软雅黑" pitchFamily="34" charset="-122"/>
                          <a:cs typeface="+mn-cs"/>
                        </a:rPr>
                        <a:t>3</a:t>
                      </a:r>
                      <a:r>
                        <a:rPr lang="zh-CN" altLang="en-US" sz="1400" kern="1200" dirty="0" smtClean="0">
                          <a:solidFill>
                            <a:schemeClr val="dk1"/>
                          </a:solidFill>
                          <a:latin typeface="微软雅黑" pitchFamily="34" charset="-122"/>
                          <a:ea typeface="微软雅黑" pitchFamily="34" charset="-122"/>
                          <a:cs typeface="+mn-cs"/>
                        </a:rPr>
                        <a:t>、</a:t>
                      </a:r>
                      <a:r>
                        <a:rPr lang="en-US" altLang="zh-CN" sz="1400" kern="1200" dirty="0" smtClean="0">
                          <a:solidFill>
                            <a:schemeClr val="dk1"/>
                          </a:solidFill>
                          <a:latin typeface="微软雅黑" pitchFamily="34" charset="-122"/>
                          <a:ea typeface="微软雅黑" pitchFamily="34" charset="-122"/>
                          <a:cs typeface="+mn-cs"/>
                        </a:rPr>
                        <a:t>API</a:t>
                      </a:r>
                      <a:r>
                        <a:rPr lang="zh-CN" altLang="en-US" sz="1400" kern="1200" dirty="0" smtClean="0">
                          <a:solidFill>
                            <a:schemeClr val="dk1"/>
                          </a:solidFill>
                          <a:latin typeface="微软雅黑" pitchFamily="34" charset="-122"/>
                          <a:ea typeface="微软雅黑" pitchFamily="34" charset="-122"/>
                          <a:cs typeface="+mn-cs"/>
                        </a:rPr>
                        <a:t>能力输出：网络状态、话</a:t>
                      </a:r>
                      <a:r>
                        <a:rPr lang="en-US" altLang="zh-CN" sz="1400" kern="1200" dirty="0" smtClean="0">
                          <a:solidFill>
                            <a:schemeClr val="dk1"/>
                          </a:solidFill>
                          <a:latin typeface="微软雅黑" pitchFamily="34" charset="-122"/>
                          <a:ea typeface="微软雅黑" pitchFamily="34" charset="-122"/>
                          <a:cs typeface="+mn-cs"/>
                        </a:rPr>
                        <a:t>/</a:t>
                      </a:r>
                      <a:r>
                        <a:rPr lang="zh-CN" altLang="en-US" sz="1400" kern="1200" dirty="0" smtClean="0">
                          <a:solidFill>
                            <a:schemeClr val="dk1"/>
                          </a:solidFill>
                          <a:latin typeface="微软雅黑" pitchFamily="34" charset="-122"/>
                          <a:ea typeface="微软雅黑" pitchFamily="34" charset="-122"/>
                          <a:cs typeface="+mn-cs"/>
                        </a:rPr>
                        <a:t>账单查询</a:t>
                      </a:r>
                      <a:r>
                        <a:rPr lang="en-US" altLang="zh-CN" sz="1400" kern="1200" dirty="0" smtClean="0">
                          <a:solidFill>
                            <a:schemeClr val="dk1"/>
                          </a:solidFill>
                          <a:latin typeface="微软雅黑" pitchFamily="34" charset="-122"/>
                          <a:ea typeface="微软雅黑" pitchFamily="34" charset="-122"/>
                          <a:cs typeface="+mn-cs"/>
                        </a:rPr>
                        <a:t>14</a:t>
                      </a:r>
                      <a:r>
                        <a:rPr lang="zh-CN" altLang="en-US" sz="1400" kern="1200" dirty="0" smtClean="0">
                          <a:solidFill>
                            <a:schemeClr val="dk1"/>
                          </a:solidFill>
                          <a:latin typeface="微软雅黑" pitchFamily="34" charset="-122"/>
                          <a:ea typeface="微软雅黑" pitchFamily="34" charset="-122"/>
                          <a:cs typeface="+mn-cs"/>
                        </a:rPr>
                        <a:t>个接口，</a:t>
                      </a:r>
                      <a:r>
                        <a:rPr lang="zh-CN" altLang="en-US" sz="1400" kern="1200" dirty="0" smtClean="0">
                          <a:solidFill>
                            <a:srgbClr val="FF0000"/>
                          </a:solidFill>
                          <a:latin typeface="微软雅黑" pitchFamily="34" charset="-122"/>
                          <a:ea typeface="微软雅黑" pitchFamily="34" charset="-122"/>
                          <a:cs typeface="+mn-cs"/>
                        </a:rPr>
                        <a:t>套餐办理</a:t>
                      </a:r>
                      <a:r>
                        <a:rPr lang="en-US" altLang="zh-CN" sz="1400" kern="1200" dirty="0" smtClean="0">
                          <a:solidFill>
                            <a:srgbClr val="FF0000"/>
                          </a:solidFill>
                          <a:latin typeface="微软雅黑" pitchFamily="34" charset="-122"/>
                          <a:ea typeface="微软雅黑" pitchFamily="34" charset="-122"/>
                          <a:cs typeface="+mn-cs"/>
                        </a:rPr>
                        <a:t>/</a:t>
                      </a:r>
                      <a:r>
                        <a:rPr lang="zh-CN" altLang="en-US" sz="1400" kern="1200" dirty="0" smtClean="0">
                          <a:solidFill>
                            <a:srgbClr val="FF0000"/>
                          </a:solidFill>
                          <a:latin typeface="微软雅黑" pitchFamily="34" charset="-122"/>
                          <a:ea typeface="微软雅黑" pitchFamily="34" charset="-122"/>
                          <a:cs typeface="+mn-cs"/>
                        </a:rPr>
                        <a:t>号码停开</a:t>
                      </a:r>
                      <a:r>
                        <a:rPr lang="en-US" altLang="zh-CN" sz="1400" kern="1200" dirty="0" smtClean="0">
                          <a:solidFill>
                            <a:srgbClr val="FF0000"/>
                          </a:solidFill>
                          <a:latin typeface="微软雅黑" pitchFamily="34" charset="-122"/>
                          <a:ea typeface="微软雅黑" pitchFamily="34" charset="-122"/>
                          <a:cs typeface="+mn-cs"/>
                        </a:rPr>
                        <a:t>/</a:t>
                      </a:r>
                      <a:r>
                        <a:rPr lang="zh-CN" altLang="en-US" sz="1400" kern="1200" dirty="0" smtClean="0">
                          <a:solidFill>
                            <a:srgbClr val="FF0000"/>
                          </a:solidFill>
                          <a:latin typeface="微软雅黑" pitchFamily="34" charset="-122"/>
                          <a:ea typeface="微软雅黑" pitchFamily="34" charset="-122"/>
                          <a:cs typeface="+mn-cs"/>
                        </a:rPr>
                        <a:t>产品停开</a:t>
                      </a:r>
                      <a:r>
                        <a:rPr lang="en-US" altLang="zh-CN" sz="1400" kern="1200" dirty="0" smtClean="0">
                          <a:solidFill>
                            <a:srgbClr val="FF0000"/>
                          </a:solidFill>
                          <a:latin typeface="微软雅黑" pitchFamily="34" charset="-122"/>
                          <a:ea typeface="微软雅黑" pitchFamily="34" charset="-122"/>
                          <a:cs typeface="+mn-cs"/>
                        </a:rPr>
                        <a:t>API</a:t>
                      </a:r>
                      <a:r>
                        <a:rPr lang="zh-CN" altLang="en-US" sz="1400" kern="1200" dirty="0" smtClean="0">
                          <a:solidFill>
                            <a:srgbClr val="FF0000"/>
                          </a:solidFill>
                          <a:latin typeface="微软雅黑" pitchFamily="34" charset="-122"/>
                          <a:ea typeface="微软雅黑" pitchFamily="34" charset="-122"/>
                          <a:cs typeface="+mn-cs"/>
                        </a:rPr>
                        <a:t>需求删除</a:t>
                      </a:r>
                      <a:r>
                        <a:rPr lang="zh-CN" altLang="en-US" sz="1400" kern="1200" dirty="0" smtClean="0">
                          <a:solidFill>
                            <a:schemeClr val="dk1"/>
                          </a:solidFill>
                          <a:latin typeface="微软雅黑" pitchFamily="34" charset="-122"/>
                          <a:ea typeface="微软雅黑" pitchFamily="34" charset="-122"/>
                          <a:cs typeface="+mn-cs"/>
                        </a:rPr>
                        <a:t>；</a:t>
                      </a:r>
                      <a:endParaRPr lang="zh-CN" altLang="en-US" sz="1400" kern="1200" dirty="0" smtClean="0">
                        <a:solidFill>
                          <a:srgbClr val="FF0000"/>
                        </a:solidFill>
                        <a:latin typeface="微软雅黑" pitchFamily="34" charset="-122"/>
                        <a:ea typeface="微软雅黑" pitchFamily="34" charset="-122"/>
                        <a:cs typeface="+mn-cs"/>
                      </a:endParaRPr>
                    </a:p>
                  </a:txBody>
                  <a:tcPr/>
                </a:tc>
                <a:tc>
                  <a:txBody>
                    <a:bodyPr/>
                    <a:lstStyle/>
                    <a:p>
                      <a:pPr algn="ctr"/>
                      <a:r>
                        <a:rPr lang="en-US" altLang="zh-CN" sz="1400" kern="1200" dirty="0" smtClean="0">
                          <a:solidFill>
                            <a:schemeClr val="dk1"/>
                          </a:solidFill>
                          <a:latin typeface="微软雅黑" pitchFamily="34" charset="-122"/>
                          <a:ea typeface="微软雅黑" pitchFamily="34" charset="-122"/>
                          <a:cs typeface="+mn-cs"/>
                        </a:rPr>
                        <a:t>70</a:t>
                      </a:r>
                      <a:r>
                        <a:rPr lang="zh-CN" altLang="en-US" sz="1400" kern="1200" dirty="0" smtClean="0">
                          <a:solidFill>
                            <a:schemeClr val="dk1"/>
                          </a:solidFill>
                          <a:latin typeface="微软雅黑" pitchFamily="34" charset="-122"/>
                          <a:ea typeface="微软雅黑" pitchFamily="34" charset="-122"/>
                          <a:cs typeface="+mn-cs"/>
                        </a:rPr>
                        <a:t>万</a:t>
                      </a:r>
                      <a:endParaRPr lang="zh-CN" altLang="en-US" sz="1400" kern="1200" dirty="0">
                        <a:solidFill>
                          <a:schemeClr val="dk1"/>
                        </a:solidFill>
                        <a:latin typeface="微软雅黑" pitchFamily="34" charset="-122"/>
                        <a:ea typeface="微软雅黑" pitchFamily="34" charset="-122"/>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dk1"/>
                          </a:solidFill>
                          <a:latin typeface="微软雅黑" pitchFamily="34" charset="-122"/>
                          <a:ea typeface="微软雅黑" pitchFamily="34" charset="-122"/>
                          <a:cs typeface="+mn-cs"/>
                        </a:rPr>
                        <a:t>采购阶段</a:t>
                      </a:r>
                    </a:p>
                    <a:p>
                      <a:pPr algn="ctr"/>
                      <a:endParaRPr lang="zh-CN" altLang="en-US" sz="1400" kern="1200" dirty="0">
                        <a:solidFill>
                          <a:schemeClr val="dk1"/>
                        </a:solidFill>
                        <a:latin typeface="微软雅黑" pitchFamily="34" charset="-122"/>
                        <a:ea typeface="微软雅黑" pitchFamily="34" charset="-122"/>
                        <a:cs typeface="+mn-cs"/>
                      </a:endParaRPr>
                    </a:p>
                  </a:txBody>
                  <a:tcPr/>
                </a:tc>
                <a:tc>
                  <a:txBody>
                    <a:bodyPr/>
                    <a:lstStyle/>
                    <a:p>
                      <a:pPr algn="ctr"/>
                      <a:r>
                        <a:rPr lang="zh-CN" altLang="en-US" sz="1400" kern="1200" dirty="0" smtClean="0">
                          <a:solidFill>
                            <a:schemeClr val="dk1"/>
                          </a:solidFill>
                          <a:latin typeface="微软雅黑" pitchFamily="34" charset="-122"/>
                          <a:ea typeface="微软雅黑" pitchFamily="34" charset="-122"/>
                          <a:cs typeface="+mn-cs"/>
                        </a:rPr>
                        <a:t>采购决策中</a:t>
                      </a:r>
                      <a:endParaRPr lang="zh-CN" altLang="en-US" sz="1400" kern="1200" dirty="0">
                        <a:solidFill>
                          <a:schemeClr val="dk1"/>
                        </a:solidFill>
                        <a:latin typeface="微软雅黑" pitchFamily="34" charset="-122"/>
                        <a:ea typeface="微软雅黑" pitchFamily="34" charset="-122"/>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dk1"/>
                          </a:solidFill>
                          <a:latin typeface="微软雅黑" pitchFamily="34" charset="-122"/>
                          <a:ea typeface="微软雅黑" pitchFamily="34" charset="-122"/>
                          <a:cs typeface="+mn-cs"/>
                        </a:rPr>
                        <a:t>采购决策中</a:t>
                      </a:r>
                    </a:p>
                    <a:p>
                      <a:pPr algn="ctr"/>
                      <a:endParaRPr lang="zh-CN" altLang="en-US" sz="1400" kern="1200" dirty="0">
                        <a:solidFill>
                          <a:schemeClr val="dk1"/>
                        </a:solidFill>
                        <a:latin typeface="微软雅黑" pitchFamily="34" charset="-122"/>
                        <a:ea typeface="微软雅黑" pitchFamily="34" charset="-122"/>
                        <a:cs typeface="+mn-cs"/>
                      </a:endParaRPr>
                    </a:p>
                  </a:txBody>
                  <a:tcPr/>
                </a:tc>
              </a:tr>
            </a:tbl>
          </a:graphicData>
        </a:graphic>
      </p:graphicFrame>
    </p:spTree>
    <p:extLst>
      <p:ext uri="{BB962C8B-B14F-4D97-AF65-F5344CB8AC3E}">
        <p14:creationId xmlns:p14="http://schemas.microsoft.com/office/powerpoint/2010/main" val="35236948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p:cNvSpPr txBox="1">
            <a:spLocks noChangeArrowheads="1"/>
          </p:cNvSpPr>
          <p:nvPr/>
        </p:nvSpPr>
        <p:spPr bwMode="auto">
          <a:xfrm>
            <a:off x="0" y="116632"/>
            <a:ext cx="8028384" cy="523220"/>
          </a:xfrm>
          <a:prstGeom prst="rect">
            <a:avLst/>
          </a:prstGeom>
          <a:noFill/>
          <a:ln w="9525">
            <a:noFill/>
            <a:miter lim="800000"/>
            <a:headEnd/>
            <a:tailEnd/>
          </a:ln>
        </p:spPr>
        <p:txBody>
          <a:bodyPr wrap="square">
            <a:spAutoFit/>
          </a:bodyPr>
          <a:lstStyle/>
          <a:p>
            <a:pPr marL="358775"/>
            <a:r>
              <a:rPr lang="zh-CN" altLang="en-US" sz="2800" b="1" dirty="0">
                <a:solidFill>
                  <a:schemeClr val="bg1"/>
                </a:solidFill>
                <a:latin typeface="微软雅黑"/>
                <a:ea typeface="微软雅黑"/>
                <a:cs typeface="微软雅黑"/>
              </a:rPr>
              <a:t>二</a:t>
            </a:r>
            <a:r>
              <a:rPr lang="zh-CN" altLang="en-US" sz="2800" b="1" dirty="0" smtClean="0">
                <a:solidFill>
                  <a:schemeClr val="bg1"/>
                </a:solidFill>
                <a:latin typeface="微软雅黑"/>
                <a:ea typeface="微软雅黑"/>
                <a:cs typeface="微软雅黑"/>
              </a:rPr>
              <a:t>、</a:t>
            </a:r>
            <a:r>
              <a:rPr lang="en-US" altLang="zh-CN" sz="2800" dirty="0"/>
              <a:t> </a:t>
            </a:r>
            <a:r>
              <a:rPr lang="en-US" altLang="zh-CN" sz="2800" b="1" dirty="0">
                <a:solidFill>
                  <a:schemeClr val="bg1"/>
                </a:solidFill>
                <a:latin typeface="微软雅黑"/>
                <a:ea typeface="微软雅黑"/>
                <a:cs typeface="微软雅黑"/>
              </a:rPr>
              <a:t>M2M(</a:t>
            </a:r>
            <a:r>
              <a:rPr lang="zh-CN" altLang="en-US" sz="2800" b="1" dirty="0">
                <a:solidFill>
                  <a:schemeClr val="bg1"/>
                </a:solidFill>
                <a:latin typeface="微软雅黑"/>
                <a:ea typeface="微软雅黑"/>
                <a:cs typeface="微软雅黑"/>
              </a:rPr>
              <a:t>物联网</a:t>
            </a:r>
            <a:r>
              <a:rPr lang="en-US" altLang="zh-CN" sz="2800" b="1" dirty="0">
                <a:solidFill>
                  <a:schemeClr val="bg1"/>
                </a:solidFill>
                <a:latin typeface="微软雅黑"/>
                <a:ea typeface="微软雅黑"/>
                <a:cs typeface="微软雅黑"/>
              </a:rPr>
              <a:t>)</a:t>
            </a:r>
            <a:r>
              <a:rPr lang="zh-CN" altLang="en-US" sz="2800" b="1" dirty="0">
                <a:solidFill>
                  <a:schemeClr val="bg1"/>
                </a:solidFill>
                <a:latin typeface="微软雅黑"/>
                <a:ea typeface="微软雅黑"/>
                <a:cs typeface="微软雅黑"/>
              </a:rPr>
              <a:t>平台</a:t>
            </a:r>
            <a:r>
              <a:rPr lang="zh-CN" altLang="en-US" sz="2800" b="1" dirty="0" smtClean="0">
                <a:solidFill>
                  <a:schemeClr val="bg1"/>
                </a:solidFill>
                <a:latin typeface="微软雅黑"/>
                <a:ea typeface="微软雅黑"/>
                <a:cs typeface="微软雅黑"/>
              </a:rPr>
              <a:t>满足车联网需求情况</a:t>
            </a:r>
            <a:endParaRPr lang="en-US" altLang="zh-CN" sz="2800" b="1" dirty="0" smtClean="0">
              <a:solidFill>
                <a:schemeClr val="bg1"/>
              </a:solidFill>
              <a:latin typeface="微软雅黑"/>
              <a:ea typeface="微软雅黑"/>
              <a:cs typeface="微软雅黑"/>
            </a:endParaRPr>
          </a:p>
        </p:txBody>
      </p:sp>
      <p:graphicFrame>
        <p:nvGraphicFramePr>
          <p:cNvPr id="6" name="图示 5"/>
          <p:cNvGraphicFramePr/>
          <p:nvPr>
            <p:extLst>
              <p:ext uri="{D42A27DB-BD31-4B8C-83A1-F6EECF244321}">
                <p14:modId xmlns:p14="http://schemas.microsoft.com/office/powerpoint/2010/main" val="280689308"/>
              </p:ext>
            </p:extLst>
          </p:nvPr>
        </p:nvGraphicFramePr>
        <p:xfrm>
          <a:off x="1331640" y="1196752"/>
          <a:ext cx="6552728" cy="11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4"/>
          <p:cNvSpPr txBox="1"/>
          <p:nvPr/>
        </p:nvSpPr>
        <p:spPr bwMode="auto">
          <a:xfrm>
            <a:off x="251520" y="711860"/>
            <a:ext cx="5112568"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rtlCol="0" anchor="ctr">
            <a:spAutoFit/>
          </a:bodyPr>
          <a:lstStyle/>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a:t>
            </a:r>
            <a:r>
              <a:rPr lang="en-US" altLang="zh-CN" dirty="0"/>
              <a:t> M2M(</a:t>
            </a:r>
            <a:r>
              <a:rPr lang="zh-CN" altLang="en-US" dirty="0"/>
              <a:t>物联网</a:t>
            </a:r>
            <a:r>
              <a:rPr lang="en-US" altLang="zh-CN" dirty="0"/>
              <a:t>)</a:t>
            </a:r>
            <a:r>
              <a:rPr lang="zh-CN" altLang="en-US" dirty="0" smtClean="0"/>
              <a:t>平台不能满足车联网项目需求</a:t>
            </a:r>
            <a:endParaRPr lang="zh-CN" altLang="en-US" dirty="0"/>
          </a:p>
        </p:txBody>
      </p:sp>
      <p:sp>
        <p:nvSpPr>
          <p:cNvPr id="8" name="文本框 4"/>
          <p:cNvSpPr txBox="1"/>
          <p:nvPr/>
        </p:nvSpPr>
        <p:spPr bwMode="auto">
          <a:xfrm>
            <a:off x="251520" y="2492896"/>
            <a:ext cx="5112568"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rtlCol="0" anchor="ctr">
            <a:spAutoFit/>
          </a:bodyPr>
          <a:lstStyle/>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a:t>
            </a:r>
            <a:r>
              <a:rPr lang="en-US" altLang="zh-CN" dirty="0" smtClean="0"/>
              <a:t> </a:t>
            </a:r>
            <a:r>
              <a:rPr lang="en-US" altLang="zh-CN" dirty="0"/>
              <a:t>M2M(</a:t>
            </a:r>
            <a:r>
              <a:rPr lang="zh-CN" altLang="en-US" dirty="0"/>
              <a:t>物联网</a:t>
            </a:r>
            <a:r>
              <a:rPr lang="en-US" altLang="zh-CN" dirty="0"/>
              <a:t>)</a:t>
            </a:r>
            <a:r>
              <a:rPr lang="zh-CN" altLang="en-US" dirty="0" smtClean="0"/>
              <a:t>平台满足</a:t>
            </a:r>
            <a:r>
              <a:rPr lang="zh-CN" altLang="en-US" dirty="0"/>
              <a:t>车联网项目需求分析</a:t>
            </a:r>
          </a:p>
        </p:txBody>
      </p:sp>
      <p:graphicFrame>
        <p:nvGraphicFramePr>
          <p:cNvPr id="12" name="表格 11"/>
          <p:cNvGraphicFramePr>
            <a:graphicFrameLocks noGrp="1"/>
          </p:cNvGraphicFramePr>
          <p:nvPr>
            <p:extLst>
              <p:ext uri="{D42A27DB-BD31-4B8C-83A1-F6EECF244321}">
                <p14:modId xmlns:p14="http://schemas.microsoft.com/office/powerpoint/2010/main" val="2824888400"/>
              </p:ext>
            </p:extLst>
          </p:nvPr>
        </p:nvGraphicFramePr>
        <p:xfrm>
          <a:off x="683568" y="2934236"/>
          <a:ext cx="7920880" cy="3755462"/>
        </p:xfrm>
        <a:graphic>
          <a:graphicData uri="http://schemas.openxmlformats.org/drawingml/2006/table">
            <a:tbl>
              <a:tblPr/>
              <a:tblGrid>
                <a:gridCol w="2239422"/>
                <a:gridCol w="853404"/>
                <a:gridCol w="1315665"/>
                <a:gridCol w="1201087"/>
                <a:gridCol w="1280106"/>
                <a:gridCol w="1031196"/>
              </a:tblGrid>
              <a:tr h="782445">
                <a:tc>
                  <a:txBody>
                    <a:bodyPr/>
                    <a:lstStyle/>
                    <a:p>
                      <a:pPr algn="ctr" rtl="0"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一级需求类型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rtl="0"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总数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rtl="0" fontAlgn="ctr"/>
                      <a:r>
                        <a:rPr lang="zh-CN" altLang="en-US" sz="1400" b="1" i="0" u="none" strike="noStrike" kern="1200" dirty="0">
                          <a:solidFill>
                            <a:srgbClr val="FFFFFF"/>
                          </a:solidFill>
                          <a:effectLst/>
                          <a:latin typeface="微软雅黑" panose="020B0503020204020204" pitchFamily="34" charset="-122"/>
                          <a:ea typeface="微软雅黑" panose="020B0503020204020204" pitchFamily="34" charset="-122"/>
                          <a:cs typeface="+mn-cs"/>
                        </a:rPr>
                        <a:t>实际需求满足度（</a:t>
                      </a:r>
                      <a:r>
                        <a:rPr lang="zh-CN" altLang="en-US" sz="1400" b="1" i="0" u="none" strike="noStrike" kern="1200" dirty="0" smtClean="0">
                          <a:solidFill>
                            <a:srgbClr val="FFFFFF"/>
                          </a:solidFill>
                          <a:effectLst/>
                          <a:latin typeface="微软雅黑" panose="020B0503020204020204" pitchFamily="34" charset="-122"/>
                          <a:ea typeface="微软雅黑" panose="020B0503020204020204" pitchFamily="34" charset="-122"/>
                          <a:cs typeface="+mn-cs"/>
                        </a:rPr>
                        <a:t>当前</a:t>
                      </a:r>
                      <a:r>
                        <a:rPr lang="en-US" altLang="zh-CN" sz="1400" b="1" i="0" u="none" strike="noStrike" kern="1200" dirty="0" smtClean="0">
                          <a:solidFill>
                            <a:srgbClr val="FFFFFF"/>
                          </a:solidFill>
                          <a:effectLst/>
                          <a:latin typeface="微软雅黑" panose="020B0503020204020204" pitchFamily="34" charset="-122"/>
                          <a:ea typeface="微软雅黑" panose="020B0503020204020204" pitchFamily="34" charset="-122"/>
                          <a:cs typeface="+mn-cs"/>
                        </a:rPr>
                        <a:t>M2M(</a:t>
                      </a:r>
                      <a:r>
                        <a:rPr lang="zh-CN" altLang="en-US" sz="1400" b="1" i="0" u="none" strike="noStrike" kern="1200" dirty="0" smtClean="0">
                          <a:solidFill>
                            <a:srgbClr val="FFFFFF"/>
                          </a:solidFill>
                          <a:effectLst/>
                          <a:latin typeface="微软雅黑" panose="020B0503020204020204" pitchFamily="34" charset="-122"/>
                          <a:ea typeface="微软雅黑" panose="020B0503020204020204" pitchFamily="34" charset="-122"/>
                          <a:cs typeface="+mn-cs"/>
                        </a:rPr>
                        <a:t>物联网</a:t>
                      </a:r>
                      <a:r>
                        <a:rPr lang="en-US" altLang="zh-CN" sz="1400" b="1" i="0" u="none" strike="noStrike" kern="1200" dirty="0" smtClean="0">
                          <a:solidFill>
                            <a:srgbClr val="FFFFFF"/>
                          </a:solidFill>
                          <a:effectLst/>
                          <a:latin typeface="微软雅黑" panose="020B0503020204020204" pitchFamily="34" charset="-122"/>
                          <a:ea typeface="微软雅黑" panose="020B0503020204020204" pitchFamily="34" charset="-122"/>
                          <a:cs typeface="+mn-cs"/>
                        </a:rPr>
                        <a:t>)</a:t>
                      </a:r>
                      <a:r>
                        <a:rPr lang="zh-CN" altLang="en-US" sz="1400" b="1" i="0" u="none" strike="noStrike" kern="1200" dirty="0" smtClean="0">
                          <a:solidFill>
                            <a:srgbClr val="FFFFFF"/>
                          </a:solidFill>
                          <a:effectLst/>
                          <a:latin typeface="微软雅黑" panose="020B0503020204020204" pitchFamily="34" charset="-122"/>
                          <a:ea typeface="微软雅黑" panose="020B0503020204020204" pitchFamily="34" charset="-122"/>
                          <a:cs typeface="+mn-cs"/>
                        </a:rPr>
                        <a:t>现状</a:t>
                      </a:r>
                      <a:r>
                        <a:rPr lang="zh-CN" altLang="en-US" sz="1400" b="1" i="0" u="none" strike="noStrike" kern="1200" dirty="0">
                          <a:solidFill>
                            <a:srgbClr val="FFFFFF"/>
                          </a:solidFill>
                          <a:effectLst/>
                          <a:latin typeface="微软雅黑" panose="020B0503020204020204" pitchFamily="34" charset="-122"/>
                          <a:ea typeface="微软雅黑" panose="020B0503020204020204" pitchFamily="34" charset="-122"/>
                          <a:cs typeface="+mn-cs"/>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rtl="0" fontAlgn="ctr"/>
                      <a:r>
                        <a:rPr lang="zh-CN" altLang="en-US" sz="1400" b="1" i="0" u="none" strike="noStrike" kern="1200" dirty="0">
                          <a:solidFill>
                            <a:srgbClr val="FFFFFF"/>
                          </a:solidFill>
                          <a:effectLst/>
                          <a:latin typeface="微软雅黑" panose="020B0503020204020204" pitchFamily="34" charset="-122"/>
                          <a:ea typeface="微软雅黑" panose="020B0503020204020204" pitchFamily="34" charset="-122"/>
                          <a:cs typeface="+mn-cs"/>
                        </a:rPr>
                        <a:t>满足度（</a:t>
                      </a:r>
                      <a:r>
                        <a:rPr lang="en-US" altLang="zh-CN" sz="1400" b="1" i="0" u="none" strike="noStrike" kern="1200" dirty="0">
                          <a:solidFill>
                            <a:srgbClr val="FFFFFF"/>
                          </a:solidFill>
                          <a:effectLst/>
                          <a:latin typeface="微软雅黑" panose="020B0503020204020204" pitchFamily="34" charset="-122"/>
                          <a:ea typeface="微软雅黑" panose="020B0503020204020204" pitchFamily="34" charset="-122"/>
                          <a:cs typeface="+mn-cs"/>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rtl="0"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将来需求满足度</a:t>
                      </a:r>
                      <a:r>
                        <a:rPr lang="zh-CN" altLang="en-US" sz="1400" b="1" i="0" u="none" strike="noStrike" kern="1200" dirty="0" smtClean="0">
                          <a:solidFill>
                            <a:srgbClr val="FFFFFF"/>
                          </a:solidFill>
                          <a:effectLst/>
                          <a:latin typeface="微软雅黑" panose="020B0503020204020204" pitchFamily="34" charset="-122"/>
                          <a:ea typeface="微软雅黑" panose="020B0503020204020204" pitchFamily="34" charset="-122"/>
                          <a:cs typeface="+mn-cs"/>
                        </a:rPr>
                        <a:t>（</a:t>
                      </a:r>
                      <a:r>
                        <a:rPr lang="en-US" altLang="zh-CN" sz="1400" b="1" i="0" u="none" strike="noStrike" kern="1200" dirty="0" smtClean="0">
                          <a:solidFill>
                            <a:srgbClr val="FFFFFF"/>
                          </a:solidFill>
                          <a:effectLst/>
                          <a:latin typeface="微软雅黑" panose="020B0503020204020204" pitchFamily="34" charset="-122"/>
                          <a:ea typeface="微软雅黑" panose="020B0503020204020204" pitchFamily="34" charset="-122"/>
                          <a:cs typeface="+mn-cs"/>
                        </a:rPr>
                        <a:t>M2M(</a:t>
                      </a:r>
                      <a:r>
                        <a:rPr lang="zh-CN" altLang="en-US" sz="1400" b="1" i="0" u="none" strike="noStrike" kern="1200" dirty="0" smtClean="0">
                          <a:solidFill>
                            <a:srgbClr val="FFFFFF"/>
                          </a:solidFill>
                          <a:effectLst/>
                          <a:latin typeface="微软雅黑" panose="020B0503020204020204" pitchFamily="34" charset="-122"/>
                          <a:ea typeface="微软雅黑" panose="020B0503020204020204" pitchFamily="34" charset="-122"/>
                          <a:cs typeface="+mn-cs"/>
                        </a:rPr>
                        <a:t>物联网</a:t>
                      </a:r>
                      <a:r>
                        <a:rPr lang="en-US" altLang="zh-CN" sz="1400" b="1" i="0" u="none" strike="noStrike" kern="1200" dirty="0" smtClean="0">
                          <a:solidFill>
                            <a:srgbClr val="FFFFFF"/>
                          </a:solidFill>
                          <a:effectLst/>
                          <a:latin typeface="微软雅黑" panose="020B0503020204020204" pitchFamily="34" charset="-122"/>
                          <a:ea typeface="微软雅黑" panose="020B0503020204020204" pitchFamily="34" charset="-122"/>
                          <a:cs typeface="+mn-cs"/>
                        </a:rPr>
                        <a:t>)</a:t>
                      </a:r>
                      <a:r>
                        <a:rPr lang="zh-CN" altLang="en-US" sz="1400" b="1" i="0" u="none" strike="noStrike" kern="1200" dirty="0" smtClean="0">
                          <a:solidFill>
                            <a:srgbClr val="FFFFFF"/>
                          </a:solidFill>
                          <a:effectLst/>
                          <a:latin typeface="微软雅黑" panose="020B0503020204020204" pitchFamily="34" charset="-122"/>
                          <a:ea typeface="微软雅黑" panose="020B0503020204020204" pitchFamily="34" charset="-122"/>
                          <a:cs typeface="+mn-cs"/>
                        </a:rPr>
                        <a:t>二三</a:t>
                      </a: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期改造后）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rtl="0" fontAlgn="ctr"/>
                      <a:r>
                        <a:rPr lang="zh-CN" altLang="en-US" sz="1400" b="1" i="0" u="none" strike="noStrike" dirty="0">
                          <a:solidFill>
                            <a:srgbClr val="FFFFFF"/>
                          </a:solidFill>
                          <a:effectLst/>
                          <a:latin typeface="微软雅黑" panose="020B0503020204020204" pitchFamily="34" charset="-122"/>
                          <a:ea typeface="微软雅黑" panose="020B0503020204020204" pitchFamily="34" charset="-122"/>
                        </a:rPr>
                        <a:t>满足度（</a:t>
                      </a:r>
                      <a:r>
                        <a:rPr lang="en-US" altLang="zh-CN" sz="1400" b="1" i="0" u="none" strike="noStrike" dirty="0">
                          <a:solidFill>
                            <a:srgbClr val="FFFFFF"/>
                          </a:solidFill>
                          <a:effectLst/>
                          <a:latin typeface="微软雅黑" panose="020B0503020204020204" pitchFamily="34" charset="-122"/>
                          <a:ea typeface="微软雅黑" panose="020B0503020204020204" pitchFamily="34" charset="-122"/>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r>
              <a:tr h="362396">
                <a:tc>
                  <a:txBody>
                    <a:bodyPr/>
                    <a:lstStyle/>
                    <a:p>
                      <a:pPr algn="ctr"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管理平台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33.33%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50.00%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62396">
                <a:tc>
                  <a:txBody>
                    <a:bodyPr/>
                    <a:lstStyle/>
                    <a:p>
                      <a:pPr algn="ctr"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业支能力及</a:t>
                      </a:r>
                      <a:r>
                        <a:rPr lang="en-US" sz="1400" b="0" i="0" u="none" strike="noStrike" dirty="0">
                          <a:solidFill>
                            <a:srgbClr val="000000"/>
                          </a:solidFill>
                          <a:effectLst/>
                          <a:latin typeface="微软雅黑" panose="020B0503020204020204" pitchFamily="34" charset="-122"/>
                          <a:ea typeface="微软雅黑" panose="020B0503020204020204" pitchFamily="34" charset="-122"/>
                        </a:rPr>
                        <a:t>API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62396">
                <a:tc>
                  <a:txBody>
                    <a:bodyPr/>
                    <a:lstStyle/>
                    <a:p>
                      <a:pPr algn="ctr"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话单查询及</a:t>
                      </a:r>
                      <a:r>
                        <a:rPr lang="en-US" altLang="zh-CN" sz="1400" b="0" i="0" u="none" strike="noStrike" dirty="0" smtClean="0">
                          <a:solidFill>
                            <a:srgbClr val="000000"/>
                          </a:solidFill>
                          <a:effectLst/>
                          <a:latin typeface="微软雅黑" panose="020B0503020204020204" pitchFamily="34" charset="-122"/>
                          <a:ea typeface="微软雅黑" panose="020B0503020204020204" pitchFamily="34" charset="-122"/>
                        </a:rPr>
                        <a:t>API</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70.59%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62396">
                <a:tc>
                  <a:txBody>
                    <a:bodyPr/>
                    <a:lstStyle/>
                    <a:p>
                      <a:pPr algn="ctr"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通信状态查询及</a:t>
                      </a:r>
                      <a:r>
                        <a:rPr lang="en-US" altLang="zh-CN" sz="1400" b="0" i="0" u="none" strike="noStrike" dirty="0" smtClean="0">
                          <a:solidFill>
                            <a:srgbClr val="000000"/>
                          </a:solidFill>
                          <a:effectLst/>
                          <a:latin typeface="微软雅黑" panose="020B0503020204020204" pitchFamily="34" charset="-122"/>
                          <a:ea typeface="微软雅黑" panose="020B0503020204020204" pitchFamily="34" charset="-122"/>
                        </a:rPr>
                        <a:t>API</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62396">
                <a:tc>
                  <a:txBody>
                    <a:bodyPr/>
                    <a:lstStyle/>
                    <a:p>
                      <a:pPr algn="ctr"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业务类（办理</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关停</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实名制</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)API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dirty="0" smtClean="0">
                          <a:solidFill>
                            <a:srgbClr val="000000"/>
                          </a:solidFill>
                          <a:effectLst/>
                          <a:latin typeface="微软雅黑" panose="020B0503020204020204" pitchFamily="34" charset="-122"/>
                          <a:ea typeface="微软雅黑" panose="020B0503020204020204" pitchFamily="34" charset="-122"/>
                        </a:rPr>
                        <a:t>0.00</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62396">
                <a:tc>
                  <a:txBody>
                    <a:bodyPr/>
                    <a:lstStyle/>
                    <a:p>
                      <a:pPr algn="ctr"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控制功能及</a:t>
                      </a:r>
                      <a:r>
                        <a:rPr lang="en-US" sz="1400" b="0" i="0" u="none" strike="noStrike" dirty="0">
                          <a:solidFill>
                            <a:srgbClr val="000000"/>
                          </a:solidFill>
                          <a:effectLst/>
                          <a:latin typeface="微软雅黑" panose="020B0503020204020204" pitchFamily="34" charset="-122"/>
                          <a:ea typeface="微软雅黑" panose="020B0503020204020204" pitchFamily="34" charset="-122"/>
                        </a:rPr>
                        <a:t>API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62396">
                <a:tc>
                  <a:txBody>
                    <a:bodyPr/>
                    <a:lstStyle/>
                    <a:p>
                      <a:pPr algn="ctr" rtl="0" fontAlgn="ctr"/>
                      <a:r>
                        <a:rPr lang="zh-CN" altLang="en-US" sz="1400" b="0" i="0" u="none" strike="noStrike" dirty="0" smtClean="0">
                          <a:solidFill>
                            <a:srgbClr val="000000"/>
                          </a:solidFill>
                          <a:effectLst/>
                          <a:latin typeface="微软雅黑" panose="020B0503020204020204" pitchFamily="34" charset="-122"/>
                          <a:ea typeface="微软雅黑" panose="020B0503020204020204" pitchFamily="34" charset="-122"/>
                        </a:rPr>
                        <a:t>文件</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接口</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62396">
                <a:tc>
                  <a:txBody>
                    <a:bodyPr/>
                    <a:lstStyle/>
                    <a:p>
                      <a:pPr algn="ctr"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汇总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dirty="0">
                          <a:solidFill>
                            <a:srgbClr val="FF0000"/>
                          </a:solidFill>
                          <a:effectLst/>
                          <a:latin typeface="微软雅黑" panose="020B0503020204020204" pitchFamily="34" charset="-122"/>
                          <a:ea typeface="微软雅黑" panose="020B0503020204020204" pitchFamily="34" charset="-122"/>
                        </a:rPr>
                        <a:t>3.33%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400" b="0" i="0" u="none" strike="noStrike" dirty="0">
                          <a:solidFill>
                            <a:srgbClr val="FF0000"/>
                          </a:solidFill>
                          <a:effectLst/>
                          <a:latin typeface="微软雅黑" panose="020B0503020204020204" pitchFamily="34" charset="-122"/>
                          <a:ea typeface="微软雅黑" panose="020B0503020204020204" pitchFamily="34" charset="-122"/>
                        </a:rPr>
                        <a:t>40.00%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773501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0" y="97468"/>
            <a:ext cx="6572250" cy="523220"/>
          </a:xfrm>
          <a:prstGeom prst="rect">
            <a:avLst/>
          </a:prstGeom>
          <a:noFill/>
          <a:ln w="9525">
            <a:noFill/>
            <a:miter lim="800000"/>
            <a:headEnd/>
            <a:tailEnd/>
          </a:ln>
        </p:spPr>
        <p:txBody>
          <a:bodyPr>
            <a:spAutoFit/>
          </a:bodyPr>
          <a:lstStyle/>
          <a:p>
            <a:pPr marL="358775"/>
            <a:r>
              <a:rPr lang="zh-CN" altLang="en-US" sz="2800" b="1" dirty="0">
                <a:solidFill>
                  <a:schemeClr val="bg1"/>
                </a:solidFill>
                <a:latin typeface="微软雅黑"/>
                <a:ea typeface="微软雅黑"/>
                <a:cs typeface="微软雅黑"/>
              </a:rPr>
              <a:t>三</a:t>
            </a:r>
            <a:r>
              <a:rPr lang="zh-CN" altLang="en-US" sz="2800" b="1" dirty="0" smtClean="0">
                <a:solidFill>
                  <a:schemeClr val="bg1"/>
                </a:solidFill>
                <a:latin typeface="微软雅黑"/>
                <a:ea typeface="微软雅黑"/>
                <a:cs typeface="微软雅黑"/>
              </a:rPr>
              <a:t>、</a:t>
            </a:r>
            <a:r>
              <a:rPr lang="en-US" altLang="zh-CN" sz="2800" b="1" dirty="0" smtClean="0">
                <a:solidFill>
                  <a:schemeClr val="bg1"/>
                </a:solidFill>
                <a:latin typeface="微软雅黑"/>
                <a:ea typeface="微软雅黑"/>
                <a:cs typeface="微软雅黑"/>
              </a:rPr>
              <a:t> M2M</a:t>
            </a:r>
            <a:r>
              <a:rPr lang="zh-CN" altLang="en-US" sz="2800" b="1" dirty="0" smtClean="0">
                <a:solidFill>
                  <a:schemeClr val="bg1"/>
                </a:solidFill>
                <a:latin typeface="微软雅黑"/>
                <a:ea typeface="微软雅黑"/>
                <a:cs typeface="微软雅黑"/>
              </a:rPr>
              <a:t> </a:t>
            </a:r>
            <a:r>
              <a:rPr lang="en-US" altLang="zh-CN" sz="2800" b="1" dirty="0" smtClean="0">
                <a:solidFill>
                  <a:schemeClr val="bg1"/>
                </a:solidFill>
                <a:latin typeface="微软雅黑"/>
                <a:ea typeface="微软雅黑"/>
                <a:cs typeface="微软雅黑"/>
              </a:rPr>
              <a:t>(</a:t>
            </a:r>
            <a:r>
              <a:rPr lang="zh-CN" altLang="en-US" sz="2800" b="1" dirty="0" smtClean="0">
                <a:solidFill>
                  <a:schemeClr val="bg1"/>
                </a:solidFill>
                <a:latin typeface="微软雅黑"/>
                <a:ea typeface="微软雅黑"/>
                <a:cs typeface="微软雅黑"/>
              </a:rPr>
              <a:t>物</a:t>
            </a:r>
            <a:r>
              <a:rPr lang="zh-CN" altLang="en-US" sz="2800" b="1" dirty="0">
                <a:solidFill>
                  <a:schemeClr val="bg1"/>
                </a:solidFill>
                <a:latin typeface="微软雅黑"/>
                <a:ea typeface="微软雅黑"/>
                <a:cs typeface="微软雅黑"/>
              </a:rPr>
              <a:t>联网</a:t>
            </a:r>
            <a:r>
              <a:rPr lang="en-US" altLang="zh-CN" sz="2800" b="1" dirty="0" smtClean="0">
                <a:solidFill>
                  <a:schemeClr val="bg1"/>
                </a:solidFill>
                <a:latin typeface="微软雅黑"/>
                <a:ea typeface="微软雅黑"/>
                <a:cs typeface="微软雅黑"/>
              </a:rPr>
              <a:t>)</a:t>
            </a:r>
            <a:r>
              <a:rPr lang="zh-CN" altLang="en-US" sz="2800" b="1" dirty="0" smtClean="0">
                <a:solidFill>
                  <a:schemeClr val="bg1"/>
                </a:solidFill>
                <a:latin typeface="微软雅黑"/>
                <a:ea typeface="微软雅黑"/>
                <a:cs typeface="微软雅黑"/>
              </a:rPr>
              <a:t>平台演进方案</a:t>
            </a:r>
            <a:endParaRPr lang="zh-CN" altLang="en-US" sz="2800" b="1" dirty="0">
              <a:solidFill>
                <a:schemeClr val="bg1"/>
              </a:solidFill>
              <a:latin typeface="微软雅黑"/>
              <a:ea typeface="微软雅黑"/>
              <a:cs typeface="微软雅黑"/>
            </a:endParaRPr>
          </a:p>
        </p:txBody>
      </p:sp>
      <p:sp>
        <p:nvSpPr>
          <p:cNvPr id="15" name="矩形 14"/>
          <p:cNvSpPr/>
          <p:nvPr/>
        </p:nvSpPr>
        <p:spPr>
          <a:xfrm>
            <a:off x="395536" y="5085184"/>
            <a:ext cx="8496944" cy="1569660"/>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、鉴于</a:t>
            </a:r>
            <a:r>
              <a:rPr lang="en-US" altLang="zh-CN" sz="1600" dirty="0" smtClean="0">
                <a:latin typeface="微软雅黑" panose="020B0503020204020204" pitchFamily="34" charset="-122"/>
                <a:ea typeface="微软雅黑" panose="020B0503020204020204" pitchFamily="34" charset="-122"/>
              </a:rPr>
              <a:t>M2M(</a:t>
            </a:r>
            <a:r>
              <a:rPr lang="zh-CN" altLang="en-US" sz="1600" dirty="0" smtClean="0">
                <a:latin typeface="微软雅黑" panose="020B0503020204020204" pitchFamily="34" charset="-122"/>
                <a:ea typeface="微软雅黑" panose="020B0503020204020204" pitchFamily="34" charset="-122"/>
              </a:rPr>
              <a:t>物联网）平台二期专网卡接口数据未打通，专网卡业务未能实现正常管理，</a:t>
            </a:r>
            <a:r>
              <a:rPr lang="zh-CN" altLang="en-US" sz="1600" dirty="0" smtClean="0">
                <a:solidFill>
                  <a:srgbClr val="FF0000"/>
                </a:solidFill>
                <a:latin typeface="微软雅黑" panose="020B0503020204020204" pitchFamily="34" charset="-122"/>
                <a:ea typeface="微软雅黑" panose="020B0503020204020204" pitchFamily="34" charset="-122"/>
              </a:rPr>
              <a:t>建议取消</a:t>
            </a:r>
            <a:r>
              <a:rPr lang="en-US" altLang="zh-CN" sz="1600" dirty="0" smtClean="0">
                <a:solidFill>
                  <a:srgbClr val="FF0000"/>
                </a:solidFill>
                <a:latin typeface="微软雅黑" panose="020B0503020204020204" pitchFamily="34" charset="-122"/>
                <a:ea typeface="微软雅黑" panose="020B0503020204020204" pitchFamily="34" charset="-122"/>
              </a:rPr>
              <a:t>M2M</a:t>
            </a:r>
            <a:r>
              <a:rPr lang="en-US" altLang="zh-CN"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物联网）</a:t>
            </a:r>
            <a:r>
              <a:rPr lang="zh-CN" altLang="en-US" sz="1600" dirty="0" smtClean="0">
                <a:solidFill>
                  <a:srgbClr val="FF0000"/>
                </a:solidFill>
                <a:latin typeface="微软雅黑" panose="020B0503020204020204" pitchFamily="34" charset="-122"/>
                <a:ea typeface="微软雅黑" panose="020B0503020204020204" pitchFamily="34" charset="-122"/>
              </a:rPr>
              <a:t>平台三期（刚立项，未招标）</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、车联网平台的功能基本涵盖</a:t>
            </a:r>
            <a:r>
              <a:rPr lang="en-US" altLang="zh-CN" sz="1600" dirty="0">
                <a:latin typeface="微软雅黑" panose="020B0503020204020204" pitchFamily="34" charset="-122"/>
                <a:ea typeface="微软雅黑" panose="020B0503020204020204" pitchFamily="34" charset="-122"/>
              </a:rPr>
              <a:t>M2M(</a:t>
            </a:r>
            <a:r>
              <a:rPr lang="zh-CN" altLang="en-US" sz="1600" dirty="0">
                <a:latin typeface="微软雅黑" panose="020B0503020204020204" pitchFamily="34" charset="-122"/>
                <a:ea typeface="微软雅黑" panose="020B0503020204020204" pitchFamily="34" charset="-122"/>
              </a:rPr>
              <a:t>物联网） </a:t>
            </a:r>
            <a:r>
              <a:rPr lang="en-US" altLang="zh-CN" sz="1600" dirty="0" smtClean="0">
                <a:latin typeface="微软雅黑" panose="020B0503020204020204" pitchFamily="34" charset="-122"/>
                <a:ea typeface="微软雅黑" panose="020B0503020204020204" pitchFamily="34" charset="-122"/>
              </a:rPr>
              <a:t>1-3</a:t>
            </a:r>
            <a:r>
              <a:rPr lang="zh-CN" altLang="en-US" sz="1600" dirty="0" smtClean="0">
                <a:latin typeface="微软雅黑" panose="020B0503020204020204" pitchFamily="34" charset="-122"/>
                <a:ea typeface="微软雅黑" panose="020B0503020204020204" pitchFamily="34" charset="-122"/>
              </a:rPr>
              <a:t>期平台的功能（差异在业支的数据源不同），</a:t>
            </a:r>
            <a:r>
              <a:rPr lang="zh-CN" altLang="en-US" sz="1600" dirty="0" smtClean="0">
                <a:solidFill>
                  <a:srgbClr val="FF0000"/>
                </a:solidFill>
                <a:latin typeface="微软雅黑" panose="020B0503020204020204" pitchFamily="34" charset="-122"/>
                <a:ea typeface="微软雅黑" panose="020B0503020204020204" pitchFamily="34" charset="-122"/>
              </a:rPr>
              <a:t>建议以车联网平台为基础发展物联云平台</a:t>
            </a:r>
            <a:r>
              <a:rPr lang="zh-CN" altLang="en-US" sz="1600" dirty="0" smtClean="0">
                <a:latin typeface="微软雅黑" panose="020B0503020204020204" pitchFamily="34" charset="-122"/>
                <a:ea typeface="微软雅黑" panose="020B0503020204020204" pitchFamily="34" charset="-122"/>
              </a:rPr>
              <a:t>，实现物联卡的统一管理；</a:t>
            </a:r>
            <a:endParaRPr lang="en-US" altLang="zh-CN" sz="1600" dirty="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、考虑保护</a:t>
            </a:r>
            <a:r>
              <a:rPr lang="zh-CN" altLang="en-US" sz="1600" dirty="0">
                <a:latin typeface="微软雅黑" panose="020B0503020204020204" pitchFamily="34" charset="-122"/>
                <a:ea typeface="微软雅黑" panose="020B0503020204020204" pitchFamily="34" charset="-122"/>
              </a:rPr>
              <a:t>已有</a:t>
            </a:r>
            <a:r>
              <a:rPr lang="zh-CN" altLang="en-US" sz="1600" dirty="0" smtClean="0">
                <a:latin typeface="微软雅黑" panose="020B0503020204020204" pitchFamily="34" charset="-122"/>
                <a:ea typeface="微软雅黑" panose="020B0503020204020204" pitchFamily="34" charset="-122"/>
              </a:rPr>
              <a:t>投资，</a:t>
            </a:r>
            <a:r>
              <a:rPr lang="zh-CN" altLang="en-US" sz="1600" dirty="0" smtClean="0">
                <a:solidFill>
                  <a:srgbClr val="FF0000"/>
                </a:solidFill>
                <a:latin typeface="微软雅黑" panose="020B0503020204020204" pitchFamily="34" charset="-122"/>
                <a:ea typeface="微软雅黑" panose="020B0503020204020204" pitchFamily="34" charset="-122"/>
              </a:rPr>
              <a:t>建议采用方案一</a:t>
            </a:r>
            <a:r>
              <a:rPr lang="zh-CN" altLang="en-US" sz="1600" dirty="0" smtClean="0">
                <a:latin typeface="微软雅黑" panose="020B0503020204020204" pitchFamily="34" charset="-122"/>
                <a:ea typeface="微软雅黑" panose="020B0503020204020204" pitchFamily="34" charset="-122"/>
              </a:rPr>
              <a:t>：将</a:t>
            </a:r>
            <a:r>
              <a:rPr lang="en-US" altLang="zh-CN" sz="1600" dirty="0">
                <a:latin typeface="微软雅黑" panose="020B0503020204020204" pitchFamily="34" charset="-122"/>
                <a:ea typeface="微软雅黑" panose="020B0503020204020204" pitchFamily="34" charset="-122"/>
              </a:rPr>
              <a:t>M2M(</a:t>
            </a:r>
            <a:r>
              <a:rPr lang="zh-CN" altLang="en-US" sz="1600" dirty="0">
                <a:latin typeface="微软雅黑" panose="020B0503020204020204" pitchFamily="34" charset="-122"/>
                <a:ea typeface="微软雅黑" panose="020B0503020204020204" pitchFamily="34" charset="-122"/>
              </a:rPr>
              <a:t>物联网）平台</a:t>
            </a:r>
            <a:r>
              <a:rPr lang="zh-CN" altLang="en-US" sz="1600" dirty="0" smtClean="0">
                <a:latin typeface="微软雅黑" panose="020B0503020204020204" pitchFamily="34" charset="-122"/>
                <a:ea typeface="微软雅黑" panose="020B0503020204020204" pitchFamily="34" charset="-122"/>
              </a:rPr>
              <a:t>已有功能，在物联云平台一期进行融合。</a:t>
            </a:r>
            <a:endParaRPr lang="zh-CN" altLang="en-US" sz="1600" dirty="0"/>
          </a:p>
        </p:txBody>
      </p:sp>
      <p:cxnSp>
        <p:nvCxnSpPr>
          <p:cNvPr id="37" name="直接连接符 36"/>
          <p:cNvCxnSpPr/>
          <p:nvPr/>
        </p:nvCxnSpPr>
        <p:spPr>
          <a:xfrm>
            <a:off x="395536" y="3068960"/>
            <a:ext cx="8352928" cy="0"/>
          </a:xfrm>
          <a:prstGeom prst="line">
            <a:avLst/>
          </a:prstGeom>
          <a:noFill/>
          <a:ln w="28575" cap="flat" cmpd="sng" algn="ctr">
            <a:solidFill>
              <a:srgbClr val="FFC000"/>
            </a:solidFill>
            <a:prstDash val="dash"/>
          </a:ln>
          <a:effectLst/>
        </p:spPr>
      </p:cxnSp>
      <p:cxnSp>
        <p:nvCxnSpPr>
          <p:cNvPr id="38" name="直接连接符 37"/>
          <p:cNvCxnSpPr/>
          <p:nvPr/>
        </p:nvCxnSpPr>
        <p:spPr>
          <a:xfrm>
            <a:off x="3719458" y="1259466"/>
            <a:ext cx="5866" cy="3465678"/>
          </a:xfrm>
          <a:prstGeom prst="line">
            <a:avLst/>
          </a:prstGeom>
          <a:noFill/>
          <a:ln w="9525" cap="flat" cmpd="sng" algn="ctr">
            <a:solidFill>
              <a:schemeClr val="accent2">
                <a:lumMod val="75000"/>
              </a:schemeClr>
            </a:solidFill>
            <a:prstDash val="dash"/>
          </a:ln>
          <a:effectLst/>
        </p:spPr>
      </p:cxnSp>
      <p:sp>
        <p:nvSpPr>
          <p:cNvPr id="39" name="TextBox 38"/>
          <p:cNvSpPr txBox="1"/>
          <p:nvPr/>
        </p:nvSpPr>
        <p:spPr bwMode="auto">
          <a:xfrm>
            <a:off x="3059832" y="949036"/>
            <a:ext cx="945349" cy="307777"/>
          </a:xfrm>
          <a:prstGeom prst="rect">
            <a:avLst/>
          </a:prstGeom>
          <a:noFill/>
          <a:ln w="9525">
            <a:noFill/>
            <a:miter lim="800000"/>
            <a:headEnd/>
            <a:tailEnd/>
          </a:ln>
        </p:spPr>
        <p:txBody>
          <a:bodyPr wrap="square" rtlCol="0" anchor="t">
            <a:spAutoFit/>
          </a:bodyPr>
          <a:lstStyle/>
          <a:p>
            <a:r>
              <a:rPr lang="en-US" altLang="zh-CN" sz="1400" dirty="0" smtClean="0">
                <a:latin typeface="微软雅黑" panose="020B0503020204020204" pitchFamily="34" charset="-122"/>
                <a:ea typeface="微软雅黑" panose="020B0503020204020204" pitchFamily="34" charset="-122"/>
              </a:rPr>
              <a:t>2018</a:t>
            </a:r>
            <a:endParaRPr lang="zh-CN" altLang="en-US" sz="1400" dirty="0" smtClean="0">
              <a:latin typeface="微软雅黑" panose="020B0503020204020204" pitchFamily="34" charset="-122"/>
              <a:ea typeface="微软雅黑" panose="020B0503020204020204" pitchFamily="34" charset="-122"/>
            </a:endParaRPr>
          </a:p>
        </p:txBody>
      </p:sp>
      <p:sp>
        <p:nvSpPr>
          <p:cNvPr id="40" name="TextBox 39"/>
          <p:cNvSpPr txBox="1"/>
          <p:nvPr/>
        </p:nvSpPr>
        <p:spPr bwMode="auto">
          <a:xfrm>
            <a:off x="6578979" y="949036"/>
            <a:ext cx="945349" cy="307777"/>
          </a:xfrm>
          <a:prstGeom prst="rect">
            <a:avLst/>
          </a:prstGeom>
          <a:noFill/>
          <a:ln w="9525">
            <a:noFill/>
            <a:miter lim="800000"/>
            <a:headEnd/>
            <a:tailEnd/>
          </a:ln>
        </p:spPr>
        <p:txBody>
          <a:bodyPr wrap="square" rtlCol="0" anchor="t">
            <a:spAutoFit/>
          </a:bodyPr>
          <a:lstStyle/>
          <a:p>
            <a:r>
              <a:rPr lang="en-US" altLang="zh-CN" sz="1400" dirty="0" smtClean="0">
                <a:latin typeface="微软雅黑" panose="020B0503020204020204" pitchFamily="34" charset="-122"/>
                <a:ea typeface="微软雅黑" panose="020B0503020204020204" pitchFamily="34" charset="-122"/>
              </a:rPr>
              <a:t>2019</a:t>
            </a:r>
            <a:endParaRPr lang="zh-CN" altLang="en-US" sz="1400" dirty="0" smtClean="0">
              <a:latin typeface="微软雅黑" panose="020B0503020204020204" pitchFamily="34" charset="-122"/>
              <a:ea typeface="微软雅黑" panose="020B0503020204020204" pitchFamily="34" charset="-122"/>
            </a:endParaRPr>
          </a:p>
        </p:txBody>
      </p:sp>
      <p:sp>
        <p:nvSpPr>
          <p:cNvPr id="41" name="右箭头 40"/>
          <p:cNvSpPr/>
          <p:nvPr/>
        </p:nvSpPr>
        <p:spPr>
          <a:xfrm>
            <a:off x="899592" y="1907538"/>
            <a:ext cx="7848872" cy="360040"/>
          </a:xfrm>
          <a:prstGeom prst="righ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2" name="圆角矩形 41"/>
          <p:cNvSpPr/>
          <p:nvPr/>
        </p:nvSpPr>
        <p:spPr>
          <a:xfrm>
            <a:off x="899592" y="1367538"/>
            <a:ext cx="1633394" cy="540000"/>
          </a:xfrm>
          <a:prstGeom prst="roundRect">
            <a:avLst>
              <a:gd name="adj" fmla="val 5027"/>
            </a:avLst>
          </a:prstGeom>
          <a:solidFill>
            <a:srgbClr val="9BBB59">
              <a:lumMod val="60000"/>
              <a:lumOff val="40000"/>
            </a:srgbClr>
          </a:solidFill>
          <a:effectLst>
            <a:outerShdw blurRad="50800" dist="38100" dir="2700000" algn="tl" rotWithShape="0">
              <a:prstClr val="black">
                <a:alpha val="40000"/>
              </a:prstClr>
            </a:outerShdw>
          </a:effectLst>
        </p:spPr>
        <p:txBody>
          <a:bodyPr wrap="square" rtlCol="0" anchor="ctr">
            <a:noAutofit/>
          </a:bodyPr>
          <a:lstStyle/>
          <a:p>
            <a:pPr algn="ctr" defTabSz="1219170" eaLnBrk="0" hangingPunct="0">
              <a:buClr>
                <a:srgbClr val="00A9D4"/>
              </a:buClr>
              <a:defRPr/>
            </a:pPr>
            <a:r>
              <a:rPr lang="en-US" altLang="zh-CN" sz="1300" b="1" dirty="0">
                <a:latin typeface="微软雅黑" panose="020B0503020204020204" pitchFamily="34" charset="-122"/>
                <a:ea typeface="微软雅黑" panose="020B0503020204020204" pitchFamily="34" charset="-122"/>
              </a:rPr>
              <a:t>M2M(</a:t>
            </a:r>
            <a:r>
              <a:rPr lang="zh-CN" altLang="en-US" sz="1300" b="1" dirty="0">
                <a:latin typeface="微软雅黑" panose="020B0503020204020204" pitchFamily="34" charset="-122"/>
                <a:ea typeface="微软雅黑" panose="020B0503020204020204" pitchFamily="34" charset="-122"/>
              </a:rPr>
              <a:t>物联网</a:t>
            </a:r>
            <a:r>
              <a:rPr lang="en-US" altLang="zh-CN" sz="1300" b="1" dirty="0">
                <a:latin typeface="微软雅黑" panose="020B0503020204020204" pitchFamily="34" charset="-122"/>
                <a:ea typeface="微软雅黑" panose="020B0503020204020204" pitchFamily="34" charset="-122"/>
              </a:rPr>
              <a:t>)</a:t>
            </a:r>
            <a:r>
              <a:rPr lang="zh-CN" altLang="en-US" sz="1300" b="1" kern="0" dirty="0" smtClean="0">
                <a:solidFill>
                  <a:sysClr val="windowText" lastClr="000000"/>
                </a:solidFill>
                <a:latin typeface="微软雅黑" pitchFamily="34" charset="-122"/>
                <a:ea typeface="微软雅黑" pitchFamily="34" charset="-122"/>
                <a:sym typeface="华文细黑" pitchFamily="2" charset="-122"/>
              </a:rPr>
              <a:t>平台</a:t>
            </a:r>
            <a:endParaRPr lang="en-US" altLang="zh-CN" sz="1300" b="1" kern="0" dirty="0" smtClean="0">
              <a:solidFill>
                <a:sysClr val="windowText" lastClr="000000"/>
              </a:solidFill>
              <a:latin typeface="微软雅黑" pitchFamily="34" charset="-122"/>
              <a:ea typeface="微软雅黑" pitchFamily="34" charset="-122"/>
              <a:sym typeface="华文细黑" pitchFamily="2" charset="-122"/>
            </a:endParaRPr>
          </a:p>
          <a:p>
            <a:pPr algn="ctr" defTabSz="1219170" eaLnBrk="0" hangingPunct="0">
              <a:buClr>
                <a:srgbClr val="00A9D4"/>
              </a:buClr>
              <a:defRPr/>
            </a:pPr>
            <a:r>
              <a:rPr lang="en-US" altLang="zh-CN" sz="1300" b="1" kern="0" dirty="0" smtClean="0">
                <a:solidFill>
                  <a:sysClr val="windowText" lastClr="000000"/>
                </a:solidFill>
                <a:latin typeface="微软雅黑" pitchFamily="34" charset="-122"/>
                <a:ea typeface="微软雅黑" pitchFamily="34" charset="-122"/>
                <a:sym typeface="华文细黑" pitchFamily="2" charset="-122"/>
              </a:rPr>
              <a:t>(</a:t>
            </a:r>
            <a:r>
              <a:rPr lang="zh-CN" altLang="en-US" sz="1300" b="1" kern="0" dirty="0" smtClean="0">
                <a:solidFill>
                  <a:sysClr val="windowText" lastClr="000000"/>
                </a:solidFill>
                <a:latin typeface="微软雅黑" pitchFamily="34" charset="-122"/>
                <a:ea typeface="微软雅黑" pitchFamily="34" charset="-122"/>
                <a:sym typeface="华文细黑" pitchFamily="2" charset="-122"/>
              </a:rPr>
              <a:t>一、二期）</a:t>
            </a:r>
            <a:endParaRPr lang="zh-CN" altLang="en-US" sz="1300" b="1" kern="0" dirty="0">
              <a:solidFill>
                <a:sysClr val="windowText" lastClr="000000"/>
              </a:solidFill>
              <a:latin typeface="微软雅黑" pitchFamily="34" charset="-122"/>
              <a:ea typeface="微软雅黑" pitchFamily="34" charset="-122"/>
              <a:sym typeface="华文细黑" pitchFamily="2" charset="-122"/>
            </a:endParaRPr>
          </a:p>
        </p:txBody>
      </p:sp>
      <p:sp>
        <p:nvSpPr>
          <p:cNvPr id="43" name="圆角矩形 42"/>
          <p:cNvSpPr/>
          <p:nvPr/>
        </p:nvSpPr>
        <p:spPr>
          <a:xfrm>
            <a:off x="899592" y="2231634"/>
            <a:ext cx="1633394" cy="540000"/>
          </a:xfrm>
          <a:prstGeom prst="roundRect">
            <a:avLst>
              <a:gd name="adj" fmla="val 5027"/>
            </a:avLst>
          </a:prstGeom>
          <a:solidFill>
            <a:srgbClr val="9BBB59">
              <a:lumMod val="60000"/>
              <a:lumOff val="40000"/>
            </a:srgbClr>
          </a:solidFill>
          <a:effectLst>
            <a:outerShdw blurRad="50800" dist="38100" dir="2700000" algn="tl" rotWithShape="0">
              <a:prstClr val="black">
                <a:alpha val="40000"/>
              </a:prstClr>
            </a:outerShdw>
          </a:effectLst>
        </p:spPr>
        <p:txBody>
          <a:bodyPr wrap="square" rtlCol="0" anchor="ctr">
            <a:noAutofit/>
          </a:bodyPr>
          <a:lstStyle/>
          <a:p>
            <a:pPr algn="ctr" defTabSz="1219170" eaLnBrk="0" hangingPunct="0">
              <a:buClr>
                <a:srgbClr val="00A9D4"/>
              </a:buClr>
              <a:defRPr/>
            </a:pPr>
            <a:r>
              <a:rPr lang="zh-CN" altLang="en-US" sz="1300" b="1" kern="0" dirty="0">
                <a:solidFill>
                  <a:sysClr val="windowText" lastClr="000000"/>
                </a:solidFill>
                <a:latin typeface="微软雅黑" pitchFamily="34" charset="-122"/>
                <a:ea typeface="微软雅黑" pitchFamily="34" charset="-122"/>
                <a:sym typeface="华文细黑" pitchFamily="2" charset="-122"/>
              </a:rPr>
              <a:t>车</a:t>
            </a:r>
            <a:r>
              <a:rPr lang="zh-CN" altLang="en-US" sz="1300" b="1" kern="0" dirty="0" smtClean="0">
                <a:solidFill>
                  <a:sysClr val="windowText" lastClr="000000"/>
                </a:solidFill>
                <a:latin typeface="微软雅黑" pitchFamily="34" charset="-122"/>
                <a:ea typeface="微软雅黑" pitchFamily="34" charset="-122"/>
                <a:sym typeface="华文细黑" pitchFamily="2" charset="-122"/>
              </a:rPr>
              <a:t>联网平台</a:t>
            </a:r>
            <a:endParaRPr lang="en-US" altLang="zh-CN" sz="1300" b="1" kern="0" dirty="0" smtClean="0">
              <a:solidFill>
                <a:sysClr val="windowText" lastClr="000000"/>
              </a:solidFill>
              <a:latin typeface="微软雅黑" pitchFamily="34" charset="-122"/>
              <a:ea typeface="微软雅黑" pitchFamily="34" charset="-122"/>
              <a:sym typeface="华文细黑" pitchFamily="2" charset="-122"/>
            </a:endParaRPr>
          </a:p>
          <a:p>
            <a:pPr algn="ctr" defTabSz="1219170" eaLnBrk="0" hangingPunct="0">
              <a:buClr>
                <a:srgbClr val="00A9D4"/>
              </a:buClr>
              <a:defRPr/>
            </a:pPr>
            <a:r>
              <a:rPr lang="zh-CN" altLang="en-US" sz="1300" b="1" kern="0" dirty="0" smtClean="0">
                <a:solidFill>
                  <a:sysClr val="windowText" lastClr="000000"/>
                </a:solidFill>
                <a:latin typeface="微软雅黑" pitchFamily="34" charset="-122"/>
                <a:ea typeface="微软雅黑" pitchFamily="34" charset="-122"/>
                <a:sym typeface="华文细黑" pitchFamily="2" charset="-122"/>
              </a:rPr>
              <a:t>（一期）</a:t>
            </a:r>
            <a:endParaRPr lang="zh-CN" altLang="en-US" sz="1300" b="1" kern="0" dirty="0">
              <a:solidFill>
                <a:sysClr val="windowText" lastClr="000000"/>
              </a:solidFill>
              <a:latin typeface="微软雅黑" pitchFamily="34" charset="-122"/>
              <a:ea typeface="微软雅黑" pitchFamily="34" charset="-122"/>
              <a:sym typeface="华文细黑" pitchFamily="2" charset="-122"/>
            </a:endParaRPr>
          </a:p>
        </p:txBody>
      </p:sp>
      <p:cxnSp>
        <p:nvCxnSpPr>
          <p:cNvPr id="44" name="直接箭头连接符 43"/>
          <p:cNvCxnSpPr>
            <a:stCxn id="42" idx="3"/>
            <a:endCxn id="53" idx="1"/>
          </p:cNvCxnSpPr>
          <p:nvPr/>
        </p:nvCxnSpPr>
        <p:spPr>
          <a:xfrm>
            <a:off x="2532986" y="1637538"/>
            <a:ext cx="1281270"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3" idx="3"/>
            <a:endCxn id="53" idx="1"/>
          </p:cNvCxnSpPr>
          <p:nvPr/>
        </p:nvCxnSpPr>
        <p:spPr>
          <a:xfrm>
            <a:off x="2532986" y="2501634"/>
            <a:ext cx="12812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bwMode="auto">
          <a:xfrm>
            <a:off x="1115819" y="1112013"/>
            <a:ext cx="1393295" cy="276999"/>
          </a:xfrm>
          <a:prstGeom prst="rect">
            <a:avLst/>
          </a:prstGeom>
          <a:noFill/>
          <a:ln w="9525">
            <a:noFill/>
            <a:miter lim="800000"/>
            <a:headEnd/>
            <a:tailEnd/>
          </a:ln>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本地行业卡管理</a:t>
            </a:r>
            <a:endParaRPr lang="en-US" altLang="zh-CN" sz="1200" dirty="0" smtClean="0">
              <a:latin typeface="微软雅黑" panose="020B0503020204020204" pitchFamily="34" charset="-122"/>
              <a:ea typeface="微软雅黑" panose="020B0503020204020204" pitchFamily="34" charset="-122"/>
            </a:endParaRPr>
          </a:p>
        </p:txBody>
      </p:sp>
      <p:sp>
        <p:nvSpPr>
          <p:cNvPr id="47" name="圆角矩形 46"/>
          <p:cNvSpPr/>
          <p:nvPr/>
        </p:nvSpPr>
        <p:spPr>
          <a:xfrm>
            <a:off x="3814256" y="1367538"/>
            <a:ext cx="1405816" cy="540000"/>
          </a:xfrm>
          <a:prstGeom prst="roundRect">
            <a:avLst>
              <a:gd name="adj" fmla="val 5027"/>
            </a:avLst>
          </a:prstGeom>
          <a:solidFill>
            <a:srgbClr val="FFFF00"/>
          </a:solidFill>
          <a:ln>
            <a:solidFill>
              <a:schemeClr val="tx1"/>
            </a:solidFill>
            <a:prstDash val="dashDot"/>
          </a:ln>
          <a:effectLst>
            <a:outerShdw blurRad="50800" dist="38100" dir="2700000" algn="tl" rotWithShape="0">
              <a:prstClr val="black">
                <a:alpha val="40000"/>
              </a:prstClr>
            </a:outerShdw>
          </a:effectLst>
        </p:spPr>
        <p:txBody>
          <a:bodyPr wrap="square" rtlCol="0" anchor="ctr">
            <a:noAutofit/>
          </a:bodyPr>
          <a:lstStyle/>
          <a:p>
            <a:pPr algn="ctr" defTabSz="1219170" eaLnBrk="0" hangingPunct="0">
              <a:buClr>
                <a:srgbClr val="00A9D4"/>
              </a:buClr>
              <a:defRPr/>
            </a:pPr>
            <a:r>
              <a:rPr lang="en-US" altLang="zh-CN" sz="1300" b="1" dirty="0">
                <a:latin typeface="微软雅黑" panose="020B0503020204020204" pitchFamily="34" charset="-122"/>
                <a:ea typeface="微软雅黑" panose="020B0503020204020204" pitchFamily="34" charset="-122"/>
              </a:rPr>
              <a:t>M2M(</a:t>
            </a:r>
            <a:r>
              <a:rPr lang="zh-CN" altLang="en-US" sz="1300" b="1" dirty="0">
                <a:latin typeface="微软雅黑" panose="020B0503020204020204" pitchFamily="34" charset="-122"/>
                <a:ea typeface="微软雅黑" panose="020B0503020204020204" pitchFamily="34" charset="-122"/>
              </a:rPr>
              <a:t>物联网</a:t>
            </a:r>
            <a:r>
              <a:rPr lang="en-US" altLang="zh-CN" sz="1300" b="1" dirty="0">
                <a:latin typeface="微软雅黑" panose="020B0503020204020204" pitchFamily="34" charset="-122"/>
                <a:ea typeface="微软雅黑" panose="020B0503020204020204" pitchFamily="34" charset="-122"/>
              </a:rPr>
              <a:t>)</a:t>
            </a:r>
            <a:r>
              <a:rPr lang="zh-CN" altLang="en-US" sz="1300" b="1" kern="0" dirty="0" smtClean="0">
                <a:solidFill>
                  <a:sysClr val="windowText" lastClr="000000"/>
                </a:solidFill>
                <a:latin typeface="微软雅黑" pitchFamily="34" charset="-122"/>
                <a:ea typeface="微软雅黑" pitchFamily="34" charset="-122"/>
                <a:sym typeface="华文细黑" pitchFamily="2" charset="-122"/>
              </a:rPr>
              <a:t>平台</a:t>
            </a:r>
            <a:endParaRPr lang="en-US" altLang="zh-CN" sz="1300" b="1" kern="0" dirty="0" smtClean="0">
              <a:solidFill>
                <a:sysClr val="windowText" lastClr="000000"/>
              </a:solidFill>
              <a:latin typeface="微软雅黑" pitchFamily="34" charset="-122"/>
              <a:ea typeface="微软雅黑" pitchFamily="34" charset="-122"/>
              <a:sym typeface="华文细黑" pitchFamily="2" charset="-122"/>
            </a:endParaRPr>
          </a:p>
          <a:p>
            <a:pPr algn="ctr" defTabSz="1219170" eaLnBrk="0" hangingPunct="0">
              <a:buClr>
                <a:srgbClr val="00A9D4"/>
              </a:buClr>
              <a:defRPr/>
            </a:pPr>
            <a:r>
              <a:rPr lang="zh-CN" altLang="en-US" sz="1300" b="1" kern="0" dirty="0" smtClean="0">
                <a:solidFill>
                  <a:sysClr val="windowText" lastClr="000000"/>
                </a:solidFill>
                <a:latin typeface="微软雅黑" pitchFamily="34" charset="-122"/>
                <a:ea typeface="微软雅黑" pitchFamily="34" charset="-122"/>
                <a:sym typeface="华文细黑" pitchFamily="2" charset="-122"/>
              </a:rPr>
              <a:t>（三期）</a:t>
            </a:r>
            <a:endParaRPr lang="zh-CN" altLang="en-US" sz="1300" b="1" kern="0" dirty="0">
              <a:solidFill>
                <a:sysClr val="windowText" lastClr="000000"/>
              </a:solidFill>
              <a:latin typeface="微软雅黑" pitchFamily="34" charset="-122"/>
              <a:ea typeface="微软雅黑" pitchFamily="34" charset="-122"/>
              <a:sym typeface="华文细黑" pitchFamily="2" charset="-122"/>
            </a:endParaRPr>
          </a:p>
        </p:txBody>
      </p:sp>
      <p:sp>
        <p:nvSpPr>
          <p:cNvPr id="53" name="圆角矩形 52"/>
          <p:cNvSpPr/>
          <p:nvPr/>
        </p:nvSpPr>
        <p:spPr>
          <a:xfrm>
            <a:off x="3814256" y="2231634"/>
            <a:ext cx="1633394" cy="540000"/>
          </a:xfrm>
          <a:prstGeom prst="roundRect">
            <a:avLst>
              <a:gd name="adj" fmla="val 5027"/>
            </a:avLst>
          </a:prstGeom>
          <a:solidFill>
            <a:srgbClr val="9BBB59">
              <a:lumMod val="60000"/>
              <a:lumOff val="40000"/>
            </a:srgbClr>
          </a:solidFill>
          <a:effectLst>
            <a:outerShdw blurRad="50800" dist="38100" dir="2700000" algn="tl" rotWithShape="0">
              <a:prstClr val="black">
                <a:alpha val="40000"/>
              </a:prstClr>
            </a:outerShdw>
          </a:effectLst>
        </p:spPr>
        <p:txBody>
          <a:bodyPr wrap="square" rtlCol="0" anchor="ctr">
            <a:noAutofit/>
          </a:bodyPr>
          <a:lstStyle/>
          <a:p>
            <a:pPr algn="ctr" defTabSz="1219170" eaLnBrk="0" hangingPunct="0">
              <a:buClr>
                <a:srgbClr val="00A9D4"/>
              </a:buClr>
              <a:defRPr/>
            </a:pPr>
            <a:r>
              <a:rPr lang="zh-CN" altLang="en-US" sz="1300" b="1" kern="0" dirty="0">
                <a:solidFill>
                  <a:sysClr val="windowText" lastClr="000000"/>
                </a:solidFill>
                <a:latin typeface="微软雅黑" pitchFamily="34" charset="-122"/>
                <a:ea typeface="微软雅黑" pitchFamily="34" charset="-122"/>
                <a:sym typeface="华文细黑" pitchFamily="2" charset="-122"/>
              </a:rPr>
              <a:t>物联云平台</a:t>
            </a:r>
            <a:endParaRPr lang="en-US" altLang="zh-CN" sz="1300" b="1" kern="0" dirty="0">
              <a:solidFill>
                <a:sysClr val="windowText" lastClr="000000"/>
              </a:solidFill>
              <a:latin typeface="微软雅黑" pitchFamily="34" charset="-122"/>
              <a:ea typeface="微软雅黑" pitchFamily="34" charset="-122"/>
              <a:sym typeface="华文细黑" pitchFamily="2" charset="-122"/>
            </a:endParaRPr>
          </a:p>
          <a:p>
            <a:pPr algn="ctr" defTabSz="1219170" eaLnBrk="0" hangingPunct="0">
              <a:buClr>
                <a:srgbClr val="00A9D4"/>
              </a:buClr>
              <a:defRPr/>
            </a:pPr>
            <a:r>
              <a:rPr lang="zh-CN" altLang="en-US" sz="1300" b="1" kern="0" dirty="0">
                <a:solidFill>
                  <a:sysClr val="windowText" lastClr="000000"/>
                </a:solidFill>
                <a:latin typeface="微软雅黑" pitchFamily="34" charset="-122"/>
                <a:ea typeface="微软雅黑" pitchFamily="34" charset="-122"/>
                <a:sym typeface="华文细黑" pitchFamily="2" charset="-122"/>
              </a:rPr>
              <a:t>（一期）</a:t>
            </a:r>
          </a:p>
        </p:txBody>
      </p:sp>
      <p:sp>
        <p:nvSpPr>
          <p:cNvPr id="55" name="圆角矩形 54"/>
          <p:cNvSpPr/>
          <p:nvPr/>
        </p:nvSpPr>
        <p:spPr>
          <a:xfrm>
            <a:off x="6971054" y="2231634"/>
            <a:ext cx="1921426" cy="540000"/>
          </a:xfrm>
          <a:prstGeom prst="roundRect">
            <a:avLst>
              <a:gd name="adj" fmla="val 5027"/>
            </a:avLst>
          </a:prstGeom>
          <a:solidFill>
            <a:srgbClr val="9BBB59">
              <a:lumMod val="60000"/>
              <a:lumOff val="40000"/>
            </a:srgbClr>
          </a:solidFill>
          <a:effectLst>
            <a:outerShdw blurRad="50800" dist="38100" dir="2700000" algn="tl" rotWithShape="0">
              <a:prstClr val="black">
                <a:alpha val="40000"/>
              </a:prstClr>
            </a:outerShdw>
          </a:effectLst>
        </p:spPr>
        <p:txBody>
          <a:bodyPr wrap="square" rtlCol="0" anchor="ctr">
            <a:noAutofit/>
          </a:bodyPr>
          <a:lstStyle/>
          <a:p>
            <a:pPr algn="ctr" defTabSz="1219170" eaLnBrk="0" hangingPunct="0">
              <a:buClr>
                <a:srgbClr val="00A9D4"/>
              </a:buClr>
              <a:defRPr/>
            </a:pPr>
            <a:r>
              <a:rPr lang="zh-CN" altLang="en-US" sz="1300" b="1" kern="0" dirty="0">
                <a:solidFill>
                  <a:sysClr val="windowText" lastClr="000000"/>
                </a:solidFill>
                <a:latin typeface="微软雅黑" pitchFamily="34" charset="-122"/>
                <a:ea typeface="微软雅黑" pitchFamily="34" charset="-122"/>
                <a:sym typeface="华文细黑" pitchFamily="2" charset="-122"/>
              </a:rPr>
              <a:t>物联云平台</a:t>
            </a:r>
            <a:endParaRPr lang="en-US" altLang="zh-CN" sz="1300" b="1" kern="0" dirty="0">
              <a:solidFill>
                <a:sysClr val="windowText" lastClr="000000"/>
              </a:solidFill>
              <a:latin typeface="微软雅黑" pitchFamily="34" charset="-122"/>
              <a:ea typeface="微软雅黑" pitchFamily="34" charset="-122"/>
              <a:sym typeface="华文细黑" pitchFamily="2" charset="-122"/>
            </a:endParaRPr>
          </a:p>
          <a:p>
            <a:pPr algn="ctr" defTabSz="1219170" eaLnBrk="0" hangingPunct="0">
              <a:buClr>
                <a:srgbClr val="00A9D4"/>
              </a:buClr>
              <a:defRPr/>
            </a:pPr>
            <a:r>
              <a:rPr lang="zh-CN" altLang="en-US" sz="1300" b="1" kern="0" dirty="0" smtClean="0">
                <a:solidFill>
                  <a:sysClr val="windowText" lastClr="000000"/>
                </a:solidFill>
                <a:latin typeface="微软雅黑" pitchFamily="34" charset="-122"/>
                <a:ea typeface="微软雅黑" pitchFamily="34" charset="-122"/>
                <a:sym typeface="华文细黑" pitchFamily="2" charset="-122"/>
              </a:rPr>
              <a:t>（二期</a:t>
            </a:r>
            <a:r>
              <a:rPr lang="zh-CN" altLang="en-US" sz="1300" b="1" kern="0" dirty="0">
                <a:solidFill>
                  <a:sysClr val="windowText" lastClr="000000"/>
                </a:solidFill>
                <a:latin typeface="微软雅黑" pitchFamily="34" charset="-122"/>
                <a:ea typeface="微软雅黑" pitchFamily="34" charset="-122"/>
                <a:sym typeface="华文细黑" pitchFamily="2" charset="-122"/>
              </a:rPr>
              <a:t>）</a:t>
            </a:r>
          </a:p>
        </p:txBody>
      </p:sp>
      <p:cxnSp>
        <p:nvCxnSpPr>
          <p:cNvPr id="60" name="直接箭头连接符 59"/>
          <p:cNvCxnSpPr>
            <a:stCxn id="53" idx="3"/>
            <a:endCxn id="55" idx="1"/>
          </p:cNvCxnSpPr>
          <p:nvPr/>
        </p:nvCxnSpPr>
        <p:spPr>
          <a:xfrm>
            <a:off x="5447650" y="2501634"/>
            <a:ext cx="15234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右箭头 60"/>
          <p:cNvSpPr/>
          <p:nvPr/>
        </p:nvSpPr>
        <p:spPr>
          <a:xfrm>
            <a:off x="899592" y="3933572"/>
            <a:ext cx="7848872" cy="360040"/>
          </a:xfrm>
          <a:prstGeom prst="righ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2" name="圆角矩形 61"/>
          <p:cNvSpPr/>
          <p:nvPr/>
        </p:nvSpPr>
        <p:spPr>
          <a:xfrm>
            <a:off x="899592" y="3393572"/>
            <a:ext cx="1633394" cy="540000"/>
          </a:xfrm>
          <a:prstGeom prst="roundRect">
            <a:avLst>
              <a:gd name="adj" fmla="val 5027"/>
            </a:avLst>
          </a:prstGeom>
          <a:solidFill>
            <a:srgbClr val="9BBB59">
              <a:lumMod val="60000"/>
              <a:lumOff val="40000"/>
            </a:srgbClr>
          </a:solidFill>
          <a:effectLst>
            <a:outerShdw blurRad="50800" dist="38100" dir="2700000" algn="tl" rotWithShape="0">
              <a:prstClr val="black">
                <a:alpha val="40000"/>
              </a:prstClr>
            </a:outerShdw>
          </a:effectLst>
        </p:spPr>
        <p:txBody>
          <a:bodyPr wrap="square" rtlCol="0" anchor="ctr">
            <a:noAutofit/>
          </a:bodyPr>
          <a:lstStyle/>
          <a:p>
            <a:pPr algn="ctr" defTabSz="1219170" eaLnBrk="0" hangingPunct="0">
              <a:buClr>
                <a:srgbClr val="00A9D4"/>
              </a:buClr>
              <a:defRPr/>
            </a:pPr>
            <a:r>
              <a:rPr lang="en-US" altLang="zh-CN" sz="1300" b="1" dirty="0">
                <a:latin typeface="微软雅黑" panose="020B0503020204020204" pitchFamily="34" charset="-122"/>
                <a:ea typeface="微软雅黑" panose="020B0503020204020204" pitchFamily="34" charset="-122"/>
              </a:rPr>
              <a:t>M2M(</a:t>
            </a:r>
            <a:r>
              <a:rPr lang="zh-CN" altLang="en-US" sz="1300" b="1" dirty="0">
                <a:latin typeface="微软雅黑" panose="020B0503020204020204" pitchFamily="34" charset="-122"/>
                <a:ea typeface="微软雅黑" panose="020B0503020204020204" pitchFamily="34" charset="-122"/>
              </a:rPr>
              <a:t>物联网</a:t>
            </a:r>
            <a:r>
              <a:rPr lang="en-US" altLang="zh-CN" sz="1300" b="1" dirty="0">
                <a:latin typeface="微软雅黑" panose="020B0503020204020204" pitchFamily="34" charset="-122"/>
                <a:ea typeface="微软雅黑" panose="020B0503020204020204" pitchFamily="34" charset="-122"/>
              </a:rPr>
              <a:t>)</a:t>
            </a:r>
            <a:r>
              <a:rPr lang="zh-CN" altLang="en-US" sz="1300" b="1" kern="0" dirty="0" smtClean="0">
                <a:solidFill>
                  <a:sysClr val="windowText" lastClr="000000"/>
                </a:solidFill>
                <a:latin typeface="微软雅黑" pitchFamily="34" charset="-122"/>
                <a:ea typeface="微软雅黑" pitchFamily="34" charset="-122"/>
                <a:sym typeface="华文细黑" pitchFamily="2" charset="-122"/>
              </a:rPr>
              <a:t>平台</a:t>
            </a:r>
            <a:endParaRPr lang="en-US" altLang="zh-CN" sz="1300" b="1" kern="0" dirty="0" smtClean="0">
              <a:solidFill>
                <a:sysClr val="windowText" lastClr="000000"/>
              </a:solidFill>
              <a:latin typeface="微软雅黑" pitchFamily="34" charset="-122"/>
              <a:ea typeface="微软雅黑" pitchFamily="34" charset="-122"/>
              <a:sym typeface="华文细黑" pitchFamily="2" charset="-122"/>
            </a:endParaRPr>
          </a:p>
          <a:p>
            <a:pPr algn="ctr" defTabSz="1219170" eaLnBrk="0" hangingPunct="0">
              <a:buClr>
                <a:srgbClr val="00A9D4"/>
              </a:buClr>
              <a:defRPr/>
            </a:pPr>
            <a:r>
              <a:rPr lang="en-US" altLang="zh-CN" sz="1300" b="1" kern="0" dirty="0" smtClean="0">
                <a:solidFill>
                  <a:sysClr val="windowText" lastClr="000000"/>
                </a:solidFill>
                <a:latin typeface="微软雅黑" pitchFamily="34" charset="-122"/>
                <a:ea typeface="微软雅黑" pitchFamily="34" charset="-122"/>
                <a:sym typeface="华文细黑" pitchFamily="2" charset="-122"/>
              </a:rPr>
              <a:t>(</a:t>
            </a:r>
            <a:r>
              <a:rPr lang="zh-CN" altLang="en-US" sz="1300" b="1" kern="0" dirty="0" smtClean="0">
                <a:solidFill>
                  <a:sysClr val="windowText" lastClr="000000"/>
                </a:solidFill>
                <a:latin typeface="微软雅黑" pitchFamily="34" charset="-122"/>
                <a:ea typeface="微软雅黑" pitchFamily="34" charset="-122"/>
                <a:sym typeface="华文细黑" pitchFamily="2" charset="-122"/>
              </a:rPr>
              <a:t>一、二期）</a:t>
            </a:r>
            <a:endParaRPr lang="zh-CN" altLang="en-US" sz="1300" b="1" kern="0" dirty="0">
              <a:solidFill>
                <a:sysClr val="windowText" lastClr="000000"/>
              </a:solidFill>
              <a:latin typeface="微软雅黑" pitchFamily="34" charset="-122"/>
              <a:ea typeface="微软雅黑" pitchFamily="34" charset="-122"/>
              <a:sym typeface="华文细黑" pitchFamily="2" charset="-122"/>
            </a:endParaRPr>
          </a:p>
        </p:txBody>
      </p:sp>
      <p:sp>
        <p:nvSpPr>
          <p:cNvPr id="63" name="圆角矩形 62"/>
          <p:cNvSpPr/>
          <p:nvPr/>
        </p:nvSpPr>
        <p:spPr>
          <a:xfrm>
            <a:off x="899592" y="4257668"/>
            <a:ext cx="1633394" cy="540000"/>
          </a:xfrm>
          <a:prstGeom prst="roundRect">
            <a:avLst>
              <a:gd name="adj" fmla="val 5027"/>
            </a:avLst>
          </a:prstGeom>
          <a:solidFill>
            <a:srgbClr val="9BBB59">
              <a:lumMod val="60000"/>
              <a:lumOff val="40000"/>
            </a:srgbClr>
          </a:solidFill>
          <a:effectLst>
            <a:outerShdw blurRad="50800" dist="38100" dir="2700000" algn="tl" rotWithShape="0">
              <a:prstClr val="black">
                <a:alpha val="40000"/>
              </a:prstClr>
            </a:outerShdw>
          </a:effectLst>
        </p:spPr>
        <p:txBody>
          <a:bodyPr wrap="square" rtlCol="0" anchor="ctr">
            <a:noAutofit/>
          </a:bodyPr>
          <a:lstStyle/>
          <a:p>
            <a:pPr algn="ctr" defTabSz="1219170" eaLnBrk="0" hangingPunct="0">
              <a:buClr>
                <a:srgbClr val="00A9D4"/>
              </a:buClr>
              <a:defRPr/>
            </a:pPr>
            <a:r>
              <a:rPr lang="zh-CN" altLang="en-US" sz="1300" b="1" kern="0" dirty="0">
                <a:solidFill>
                  <a:sysClr val="windowText" lastClr="000000"/>
                </a:solidFill>
                <a:latin typeface="微软雅黑" pitchFamily="34" charset="-122"/>
                <a:ea typeface="微软雅黑" pitchFamily="34" charset="-122"/>
                <a:sym typeface="华文细黑" pitchFamily="2" charset="-122"/>
              </a:rPr>
              <a:t>车</a:t>
            </a:r>
            <a:r>
              <a:rPr lang="zh-CN" altLang="en-US" sz="1300" b="1" kern="0" dirty="0" smtClean="0">
                <a:solidFill>
                  <a:sysClr val="windowText" lastClr="000000"/>
                </a:solidFill>
                <a:latin typeface="微软雅黑" pitchFamily="34" charset="-122"/>
                <a:ea typeface="微软雅黑" pitchFamily="34" charset="-122"/>
                <a:sym typeface="华文细黑" pitchFamily="2" charset="-122"/>
              </a:rPr>
              <a:t>联网平台</a:t>
            </a:r>
            <a:endParaRPr lang="en-US" altLang="zh-CN" sz="1300" b="1" kern="0" dirty="0" smtClean="0">
              <a:solidFill>
                <a:sysClr val="windowText" lastClr="000000"/>
              </a:solidFill>
              <a:latin typeface="微软雅黑" pitchFamily="34" charset="-122"/>
              <a:ea typeface="微软雅黑" pitchFamily="34" charset="-122"/>
              <a:sym typeface="华文细黑" pitchFamily="2" charset="-122"/>
            </a:endParaRPr>
          </a:p>
          <a:p>
            <a:pPr algn="ctr" defTabSz="1219170" eaLnBrk="0" hangingPunct="0">
              <a:buClr>
                <a:srgbClr val="00A9D4"/>
              </a:buClr>
              <a:defRPr/>
            </a:pPr>
            <a:r>
              <a:rPr lang="zh-CN" altLang="en-US" sz="1300" b="1" kern="0" dirty="0" smtClean="0">
                <a:solidFill>
                  <a:sysClr val="windowText" lastClr="000000"/>
                </a:solidFill>
                <a:latin typeface="微软雅黑" pitchFamily="34" charset="-122"/>
                <a:ea typeface="微软雅黑" pitchFamily="34" charset="-122"/>
                <a:sym typeface="华文细黑" pitchFamily="2" charset="-122"/>
              </a:rPr>
              <a:t>（一期）</a:t>
            </a:r>
            <a:endParaRPr lang="zh-CN" altLang="en-US" sz="1300" b="1" kern="0" dirty="0">
              <a:solidFill>
                <a:sysClr val="windowText" lastClr="000000"/>
              </a:solidFill>
              <a:latin typeface="微软雅黑" pitchFamily="34" charset="-122"/>
              <a:ea typeface="微软雅黑" pitchFamily="34" charset="-122"/>
              <a:sym typeface="华文细黑" pitchFamily="2" charset="-122"/>
            </a:endParaRPr>
          </a:p>
        </p:txBody>
      </p:sp>
      <p:cxnSp>
        <p:nvCxnSpPr>
          <p:cNvPr id="64" name="直接箭头连接符 63"/>
          <p:cNvCxnSpPr>
            <a:stCxn id="62" idx="3"/>
            <a:endCxn id="77" idx="1"/>
          </p:cNvCxnSpPr>
          <p:nvPr/>
        </p:nvCxnSpPr>
        <p:spPr>
          <a:xfrm>
            <a:off x="2532986" y="3663572"/>
            <a:ext cx="44380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63" idx="3"/>
            <a:endCxn id="69" idx="1"/>
          </p:cNvCxnSpPr>
          <p:nvPr/>
        </p:nvCxnSpPr>
        <p:spPr>
          <a:xfrm>
            <a:off x="2532986" y="4527668"/>
            <a:ext cx="13189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bwMode="auto">
          <a:xfrm>
            <a:off x="2555776" y="4339451"/>
            <a:ext cx="1270798" cy="461665"/>
          </a:xfrm>
          <a:prstGeom prst="rect">
            <a:avLst/>
          </a:prstGeom>
          <a:noFill/>
          <a:ln w="9525">
            <a:noFill/>
            <a:miter lim="800000"/>
            <a:headEnd/>
            <a:tailEnd/>
          </a:ln>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专网卡</a:t>
            </a:r>
            <a:endParaRPr lang="en-US" altLang="zh-CN" sz="1200" dirty="0" smtClean="0">
              <a:latin typeface="微软雅黑" panose="020B0503020204020204" pitchFamily="34" charset="-122"/>
              <a:ea typeface="微软雅黑" panose="020B0503020204020204" pitchFamily="34" charset="-122"/>
            </a:endParaRPr>
          </a:p>
          <a:p>
            <a:pPr algn="ctr"/>
            <a:r>
              <a:rPr lang="zh-CN" altLang="en-US" sz="1200" dirty="0" smtClean="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车</a:t>
            </a:r>
            <a:r>
              <a:rPr lang="zh-CN" altLang="en-US" sz="1200" dirty="0" smtClean="0">
                <a:latin typeface="微软雅黑" panose="020B0503020204020204" pitchFamily="34" charset="-122"/>
                <a:ea typeface="微软雅黑" panose="020B0503020204020204" pitchFamily="34" charset="-122"/>
              </a:rPr>
              <a:t>联网客户）</a:t>
            </a:r>
            <a:endParaRPr lang="en-US" altLang="zh-CN" sz="1200" dirty="0" smtClean="0">
              <a:latin typeface="微软雅黑" panose="020B0503020204020204" pitchFamily="34" charset="-122"/>
              <a:ea typeface="微软雅黑" panose="020B0503020204020204" pitchFamily="34" charset="-122"/>
            </a:endParaRPr>
          </a:p>
        </p:txBody>
      </p:sp>
      <p:sp>
        <p:nvSpPr>
          <p:cNvPr id="69" name="圆角矩形 68"/>
          <p:cNvSpPr/>
          <p:nvPr/>
        </p:nvSpPr>
        <p:spPr>
          <a:xfrm>
            <a:off x="3851920" y="4257668"/>
            <a:ext cx="1633394" cy="540000"/>
          </a:xfrm>
          <a:prstGeom prst="roundRect">
            <a:avLst>
              <a:gd name="adj" fmla="val 5027"/>
            </a:avLst>
          </a:prstGeom>
          <a:solidFill>
            <a:srgbClr val="9BBB59">
              <a:lumMod val="60000"/>
              <a:lumOff val="40000"/>
            </a:srgbClr>
          </a:solidFill>
          <a:effectLst>
            <a:outerShdw blurRad="50800" dist="38100" dir="2700000" algn="tl" rotWithShape="0">
              <a:prstClr val="black">
                <a:alpha val="40000"/>
              </a:prstClr>
            </a:outerShdw>
          </a:effectLst>
        </p:spPr>
        <p:txBody>
          <a:bodyPr wrap="square" rtlCol="0" anchor="ctr">
            <a:noAutofit/>
          </a:bodyPr>
          <a:lstStyle/>
          <a:p>
            <a:pPr algn="ctr" defTabSz="1219170" eaLnBrk="0" hangingPunct="0">
              <a:buClr>
                <a:srgbClr val="00A9D4"/>
              </a:buClr>
              <a:defRPr/>
            </a:pPr>
            <a:r>
              <a:rPr lang="zh-CN" altLang="en-US" sz="1300" b="1" kern="0" dirty="0" smtClean="0">
                <a:solidFill>
                  <a:sysClr val="windowText" lastClr="000000"/>
                </a:solidFill>
                <a:latin typeface="微软雅黑" pitchFamily="34" charset="-122"/>
                <a:ea typeface="微软雅黑" pitchFamily="34" charset="-122"/>
                <a:sym typeface="华文细黑" pitchFamily="2" charset="-122"/>
              </a:rPr>
              <a:t>物联云平台</a:t>
            </a:r>
            <a:endParaRPr lang="en-US" altLang="zh-CN" sz="1300" b="1" kern="0" dirty="0" smtClean="0">
              <a:solidFill>
                <a:sysClr val="windowText" lastClr="000000"/>
              </a:solidFill>
              <a:latin typeface="微软雅黑" pitchFamily="34" charset="-122"/>
              <a:ea typeface="微软雅黑" pitchFamily="34" charset="-122"/>
              <a:sym typeface="华文细黑" pitchFamily="2" charset="-122"/>
            </a:endParaRPr>
          </a:p>
          <a:p>
            <a:pPr algn="ctr" defTabSz="1219170" eaLnBrk="0" hangingPunct="0">
              <a:buClr>
                <a:srgbClr val="00A9D4"/>
              </a:buClr>
              <a:defRPr/>
            </a:pPr>
            <a:r>
              <a:rPr lang="zh-CN" altLang="en-US" sz="1300" b="1" kern="0" dirty="0" smtClean="0">
                <a:solidFill>
                  <a:sysClr val="windowText" lastClr="000000"/>
                </a:solidFill>
                <a:latin typeface="微软雅黑" pitchFamily="34" charset="-122"/>
                <a:ea typeface="微软雅黑" pitchFamily="34" charset="-122"/>
                <a:sym typeface="华文细黑" pitchFamily="2" charset="-122"/>
              </a:rPr>
              <a:t>（一期）</a:t>
            </a:r>
            <a:endParaRPr lang="zh-CN" altLang="en-US" sz="1300" b="1" kern="0" dirty="0">
              <a:solidFill>
                <a:sysClr val="windowText" lastClr="000000"/>
              </a:solidFill>
              <a:latin typeface="微软雅黑" pitchFamily="34" charset="-122"/>
              <a:ea typeface="微软雅黑" pitchFamily="34" charset="-122"/>
              <a:sym typeface="华文细黑" pitchFamily="2" charset="-122"/>
            </a:endParaRPr>
          </a:p>
        </p:txBody>
      </p:sp>
      <p:sp>
        <p:nvSpPr>
          <p:cNvPr id="70" name="圆角矩形 69"/>
          <p:cNvSpPr/>
          <p:nvPr/>
        </p:nvSpPr>
        <p:spPr>
          <a:xfrm>
            <a:off x="6971054" y="4257668"/>
            <a:ext cx="1921426" cy="540000"/>
          </a:xfrm>
          <a:prstGeom prst="roundRect">
            <a:avLst>
              <a:gd name="adj" fmla="val 5027"/>
            </a:avLst>
          </a:prstGeom>
          <a:solidFill>
            <a:srgbClr val="9BBB59">
              <a:lumMod val="60000"/>
              <a:lumOff val="40000"/>
            </a:srgbClr>
          </a:solidFill>
          <a:effectLst>
            <a:outerShdw blurRad="50800" dist="38100" dir="2700000" algn="tl" rotWithShape="0">
              <a:prstClr val="black">
                <a:alpha val="40000"/>
              </a:prstClr>
            </a:outerShdw>
          </a:effectLst>
        </p:spPr>
        <p:txBody>
          <a:bodyPr wrap="square" rtlCol="0" anchor="ctr">
            <a:noAutofit/>
          </a:bodyPr>
          <a:lstStyle/>
          <a:p>
            <a:pPr algn="ctr" defTabSz="1219170" eaLnBrk="0" hangingPunct="0">
              <a:buClr>
                <a:srgbClr val="00A9D4"/>
              </a:buClr>
              <a:defRPr/>
            </a:pPr>
            <a:r>
              <a:rPr lang="zh-CN" altLang="en-US" sz="1300" b="1" kern="0" dirty="0" smtClean="0">
                <a:solidFill>
                  <a:sysClr val="windowText" lastClr="000000"/>
                </a:solidFill>
                <a:latin typeface="微软雅黑" pitchFamily="34" charset="-122"/>
                <a:ea typeface="微软雅黑" pitchFamily="34" charset="-122"/>
                <a:sym typeface="华文细黑" pitchFamily="2" charset="-122"/>
              </a:rPr>
              <a:t>物联云平台</a:t>
            </a:r>
            <a:endParaRPr lang="en-US" altLang="zh-CN" sz="1300" b="1" kern="0" dirty="0" smtClean="0">
              <a:solidFill>
                <a:sysClr val="windowText" lastClr="000000"/>
              </a:solidFill>
              <a:latin typeface="微软雅黑" pitchFamily="34" charset="-122"/>
              <a:ea typeface="微软雅黑" pitchFamily="34" charset="-122"/>
              <a:sym typeface="华文细黑" pitchFamily="2" charset="-122"/>
            </a:endParaRPr>
          </a:p>
          <a:p>
            <a:pPr algn="ctr" defTabSz="1219170" eaLnBrk="0" hangingPunct="0">
              <a:buClr>
                <a:srgbClr val="00A9D4"/>
              </a:buClr>
              <a:defRPr/>
            </a:pPr>
            <a:r>
              <a:rPr lang="zh-CN" altLang="en-US" sz="1300" b="1" kern="0" dirty="0" smtClean="0">
                <a:solidFill>
                  <a:sysClr val="windowText" lastClr="000000"/>
                </a:solidFill>
                <a:latin typeface="微软雅黑" pitchFamily="34" charset="-122"/>
                <a:ea typeface="微软雅黑" pitchFamily="34" charset="-122"/>
                <a:sym typeface="华文细黑" pitchFamily="2" charset="-122"/>
              </a:rPr>
              <a:t>（二期，专网卡专用）</a:t>
            </a:r>
            <a:endParaRPr lang="zh-CN" altLang="en-US" sz="1300" b="1" kern="0" dirty="0">
              <a:solidFill>
                <a:sysClr val="windowText" lastClr="000000"/>
              </a:solidFill>
              <a:latin typeface="微软雅黑" pitchFamily="34" charset="-122"/>
              <a:ea typeface="微软雅黑" pitchFamily="34" charset="-122"/>
              <a:sym typeface="华文细黑" pitchFamily="2" charset="-122"/>
            </a:endParaRPr>
          </a:p>
        </p:txBody>
      </p:sp>
      <p:cxnSp>
        <p:nvCxnSpPr>
          <p:cNvPr id="71" name="直接箭头连接符 70"/>
          <p:cNvCxnSpPr>
            <a:stCxn id="69" idx="3"/>
            <a:endCxn id="70" idx="1"/>
          </p:cNvCxnSpPr>
          <p:nvPr/>
        </p:nvCxnSpPr>
        <p:spPr>
          <a:xfrm>
            <a:off x="5485314" y="4527668"/>
            <a:ext cx="14857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bwMode="auto">
          <a:xfrm>
            <a:off x="5580112" y="4297060"/>
            <a:ext cx="1246926" cy="461665"/>
          </a:xfrm>
          <a:prstGeom prst="rect">
            <a:avLst/>
          </a:prstGeom>
          <a:noFill/>
          <a:ln w="9525">
            <a:noFill/>
            <a:miter lim="800000"/>
            <a:headEnd/>
            <a:tailEnd/>
          </a:ln>
        </p:spPr>
        <p:txBody>
          <a:bodyPr wrap="square" rtlCol="0" anchor="ctr">
            <a:spAutoFit/>
          </a:bodyPr>
          <a:lstStyle/>
          <a:p>
            <a:pPr algn="ctr"/>
            <a:r>
              <a:rPr lang="zh-CN" altLang="en-US" sz="1200" dirty="0">
                <a:latin typeface="微软雅黑" panose="020B0503020204020204" pitchFamily="34" charset="-122"/>
                <a:ea typeface="微软雅黑" panose="020B0503020204020204" pitchFamily="34" charset="-122"/>
              </a:rPr>
              <a:t>专网卡</a:t>
            </a:r>
            <a:endParaRPr lang="en-US" altLang="zh-CN" sz="1200" dirty="0" smtClean="0">
              <a:latin typeface="微软雅黑" panose="020B0503020204020204" pitchFamily="34" charset="-122"/>
              <a:ea typeface="微软雅黑" panose="020B0503020204020204" pitchFamily="34" charset="-122"/>
            </a:endParaRPr>
          </a:p>
          <a:p>
            <a:pPr algn="ctr"/>
            <a:r>
              <a:rPr lang="zh-CN" altLang="en-US" sz="1200" dirty="0" smtClean="0">
                <a:latin typeface="微软雅黑" panose="020B0503020204020204" pitchFamily="34" charset="-122"/>
                <a:ea typeface="微软雅黑" panose="020B0503020204020204" pitchFamily="34" charset="-122"/>
              </a:rPr>
              <a:t>（所有客户）</a:t>
            </a:r>
          </a:p>
        </p:txBody>
      </p:sp>
      <p:sp>
        <p:nvSpPr>
          <p:cNvPr id="75" name="TextBox 74"/>
          <p:cNvSpPr txBox="1"/>
          <p:nvPr/>
        </p:nvSpPr>
        <p:spPr bwMode="auto">
          <a:xfrm>
            <a:off x="3564050" y="3413899"/>
            <a:ext cx="2700138" cy="276999"/>
          </a:xfrm>
          <a:prstGeom prst="rect">
            <a:avLst/>
          </a:prstGeom>
          <a:noFill/>
          <a:ln w="9525">
            <a:noFill/>
            <a:miter lim="800000"/>
            <a:headEnd/>
            <a:tailEnd/>
          </a:ln>
        </p:spPr>
        <p:txBody>
          <a:bodyPr wrap="square" rtlCol="0" anchor="ctr">
            <a:spAutoFit/>
          </a:bodyPr>
          <a:lstStyle/>
          <a:p>
            <a:pPr algn="ctr"/>
            <a:r>
              <a:rPr lang="zh-CN" altLang="en-US" sz="1200" dirty="0">
                <a:latin typeface="微软雅黑" panose="020B0503020204020204" pitchFamily="34" charset="-122"/>
                <a:ea typeface="微软雅黑" panose="020B0503020204020204" pitchFamily="34" charset="-122"/>
              </a:rPr>
              <a:t>本地</a:t>
            </a:r>
            <a:r>
              <a:rPr lang="zh-CN" altLang="en-US" sz="1200" dirty="0" smtClean="0">
                <a:latin typeface="微软雅黑" panose="020B0503020204020204" pitchFamily="34" charset="-122"/>
                <a:ea typeface="微软雅黑" panose="020B0503020204020204" pitchFamily="34" charset="-122"/>
              </a:rPr>
              <a:t>行业卡管理</a:t>
            </a:r>
          </a:p>
        </p:txBody>
      </p:sp>
      <p:sp>
        <p:nvSpPr>
          <p:cNvPr id="77" name="圆角矩形 76"/>
          <p:cNvSpPr/>
          <p:nvPr/>
        </p:nvSpPr>
        <p:spPr>
          <a:xfrm>
            <a:off x="6971054" y="3393572"/>
            <a:ext cx="1921426" cy="540000"/>
          </a:xfrm>
          <a:prstGeom prst="roundRect">
            <a:avLst>
              <a:gd name="adj" fmla="val 5027"/>
            </a:avLst>
          </a:prstGeom>
          <a:solidFill>
            <a:srgbClr val="9BBB59">
              <a:lumMod val="60000"/>
              <a:lumOff val="40000"/>
            </a:srgbClr>
          </a:solidFill>
          <a:effectLst>
            <a:outerShdw blurRad="50800" dist="38100" dir="2700000" algn="tl" rotWithShape="0">
              <a:prstClr val="black">
                <a:alpha val="40000"/>
              </a:prstClr>
            </a:outerShdw>
          </a:effectLst>
        </p:spPr>
        <p:txBody>
          <a:bodyPr wrap="square" rtlCol="0" anchor="ctr">
            <a:noAutofit/>
          </a:bodyPr>
          <a:lstStyle/>
          <a:p>
            <a:pPr algn="ctr" defTabSz="1219170" eaLnBrk="0" hangingPunct="0">
              <a:buClr>
                <a:srgbClr val="00A9D4"/>
              </a:buClr>
              <a:defRPr/>
            </a:pPr>
            <a:r>
              <a:rPr lang="en-US" altLang="zh-CN" sz="1300" b="1" dirty="0">
                <a:latin typeface="微软雅黑" panose="020B0503020204020204" pitchFamily="34" charset="-122"/>
                <a:ea typeface="微软雅黑" panose="020B0503020204020204" pitchFamily="34" charset="-122"/>
              </a:rPr>
              <a:t>M2M(</a:t>
            </a:r>
            <a:r>
              <a:rPr lang="zh-CN" altLang="en-US" sz="1300" b="1" dirty="0">
                <a:latin typeface="微软雅黑" panose="020B0503020204020204" pitchFamily="34" charset="-122"/>
                <a:ea typeface="微软雅黑" panose="020B0503020204020204" pitchFamily="34" charset="-122"/>
              </a:rPr>
              <a:t>物联网</a:t>
            </a:r>
            <a:r>
              <a:rPr lang="en-US" altLang="zh-CN" sz="1300" b="1" dirty="0">
                <a:latin typeface="微软雅黑" panose="020B0503020204020204" pitchFamily="34" charset="-122"/>
                <a:ea typeface="微软雅黑" panose="020B0503020204020204" pitchFamily="34" charset="-122"/>
              </a:rPr>
              <a:t>)</a:t>
            </a:r>
            <a:r>
              <a:rPr lang="zh-CN" altLang="en-US" sz="1300" b="1" kern="0" dirty="0" smtClean="0">
                <a:solidFill>
                  <a:sysClr val="windowText" lastClr="000000"/>
                </a:solidFill>
                <a:latin typeface="微软雅黑" pitchFamily="34" charset="-122"/>
                <a:ea typeface="微软雅黑" pitchFamily="34" charset="-122"/>
                <a:sym typeface="华文细黑" pitchFamily="2" charset="-122"/>
              </a:rPr>
              <a:t>平台</a:t>
            </a:r>
            <a:endParaRPr lang="en-US" altLang="zh-CN" sz="1300" b="1" kern="0" dirty="0" smtClean="0">
              <a:solidFill>
                <a:sysClr val="windowText" lastClr="000000"/>
              </a:solidFill>
              <a:latin typeface="微软雅黑" pitchFamily="34" charset="-122"/>
              <a:ea typeface="微软雅黑" pitchFamily="34" charset="-122"/>
              <a:sym typeface="华文细黑" pitchFamily="2" charset="-122"/>
            </a:endParaRPr>
          </a:p>
          <a:p>
            <a:pPr algn="ctr" defTabSz="1219170" eaLnBrk="0" hangingPunct="0">
              <a:buClr>
                <a:srgbClr val="00A9D4"/>
              </a:buClr>
              <a:defRPr/>
            </a:pPr>
            <a:r>
              <a:rPr lang="zh-CN" altLang="en-US" sz="1300" b="1" kern="0" dirty="0" smtClean="0">
                <a:solidFill>
                  <a:sysClr val="windowText" lastClr="000000"/>
                </a:solidFill>
                <a:latin typeface="微软雅黑" pitchFamily="34" charset="-122"/>
                <a:ea typeface="微软雅黑" pitchFamily="34" charset="-122"/>
                <a:sym typeface="华文细黑" pitchFamily="2" charset="-122"/>
              </a:rPr>
              <a:t>（本地行业卡专用）</a:t>
            </a:r>
            <a:endParaRPr lang="zh-CN" altLang="en-US" sz="1300" b="1" kern="0" dirty="0">
              <a:solidFill>
                <a:sysClr val="windowText" lastClr="000000"/>
              </a:solidFill>
              <a:latin typeface="微软雅黑" pitchFamily="34" charset="-122"/>
              <a:ea typeface="微软雅黑" pitchFamily="34" charset="-122"/>
              <a:sym typeface="华文细黑" pitchFamily="2" charset="-122"/>
            </a:endParaRPr>
          </a:p>
        </p:txBody>
      </p:sp>
      <p:sp>
        <p:nvSpPr>
          <p:cNvPr id="80" name="圆角矩形 79"/>
          <p:cNvSpPr/>
          <p:nvPr/>
        </p:nvSpPr>
        <p:spPr>
          <a:xfrm>
            <a:off x="179512" y="1547498"/>
            <a:ext cx="576064" cy="10169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400" dirty="0" smtClean="0">
                <a:solidFill>
                  <a:schemeClr val="tx1"/>
                </a:solidFill>
                <a:latin typeface="微软雅黑" panose="020B0503020204020204" pitchFamily="34" charset="-122"/>
                <a:ea typeface="微软雅黑" panose="020B0503020204020204" pitchFamily="34" charset="-122"/>
              </a:rPr>
              <a:t>方案一</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81" name="圆角矩形 80"/>
          <p:cNvSpPr/>
          <p:nvPr/>
        </p:nvSpPr>
        <p:spPr>
          <a:xfrm>
            <a:off x="201473" y="3577178"/>
            <a:ext cx="554103" cy="10799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400" dirty="0" smtClean="0">
                <a:solidFill>
                  <a:schemeClr val="tx1"/>
                </a:solidFill>
                <a:latin typeface="微软雅黑" panose="020B0503020204020204" pitchFamily="34" charset="-122"/>
                <a:ea typeface="微软雅黑" panose="020B0503020204020204" pitchFamily="34" charset="-122"/>
              </a:rPr>
              <a:t>方案二</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82" name="TextBox 81"/>
          <p:cNvSpPr txBox="1"/>
          <p:nvPr/>
        </p:nvSpPr>
        <p:spPr bwMode="auto">
          <a:xfrm>
            <a:off x="3213093" y="1927865"/>
            <a:ext cx="494811" cy="276999"/>
          </a:xfrm>
          <a:prstGeom prst="rect">
            <a:avLst/>
          </a:prstGeom>
          <a:noFill/>
          <a:ln w="9525">
            <a:noFill/>
            <a:miter lim="800000"/>
            <a:headEnd/>
            <a:tailEnd/>
          </a:ln>
        </p:spPr>
        <p:txBody>
          <a:bodyPr wrap="square" rtlCol="0" anchor="t">
            <a:spAutoFit/>
          </a:bodyPr>
          <a:lstStyle/>
          <a:p>
            <a:r>
              <a:rPr lang="zh-CN" altLang="en-US" sz="1200" dirty="0" smtClean="0">
                <a:latin typeface="微软雅黑" panose="020B0503020204020204" pitchFamily="34" charset="-122"/>
                <a:ea typeface="微软雅黑" panose="020B0503020204020204" pitchFamily="34" charset="-122"/>
              </a:rPr>
              <a:t>融合</a:t>
            </a:r>
          </a:p>
        </p:txBody>
      </p:sp>
      <p:sp>
        <p:nvSpPr>
          <p:cNvPr id="83" name="TextBox 82"/>
          <p:cNvSpPr txBox="1"/>
          <p:nvPr/>
        </p:nvSpPr>
        <p:spPr bwMode="auto">
          <a:xfrm>
            <a:off x="2509114" y="2282638"/>
            <a:ext cx="1270798" cy="461665"/>
          </a:xfrm>
          <a:prstGeom prst="rect">
            <a:avLst/>
          </a:prstGeom>
          <a:noFill/>
          <a:ln w="9525">
            <a:noFill/>
            <a:miter lim="800000"/>
            <a:headEnd/>
            <a:tailEnd/>
          </a:ln>
        </p:spPr>
        <p:txBody>
          <a:bodyPr wrap="square" rtlCol="0" anchor="ctr">
            <a:spAutoFit/>
          </a:bodyPr>
          <a:lstStyle/>
          <a:p>
            <a:pPr algn="ctr"/>
            <a:r>
              <a:rPr lang="zh-CN" altLang="en-US" sz="1200" dirty="0" smtClean="0">
                <a:latin typeface="微软雅黑" panose="020B0503020204020204" pitchFamily="34" charset="-122"/>
                <a:ea typeface="微软雅黑" panose="020B0503020204020204" pitchFamily="34" charset="-122"/>
              </a:rPr>
              <a:t>专网卡</a:t>
            </a:r>
            <a:endParaRPr lang="en-US" altLang="zh-CN" sz="1200" dirty="0" smtClean="0">
              <a:latin typeface="微软雅黑" panose="020B0503020204020204" pitchFamily="34" charset="-122"/>
              <a:ea typeface="微软雅黑" panose="020B0503020204020204" pitchFamily="34" charset="-122"/>
            </a:endParaRPr>
          </a:p>
          <a:p>
            <a:pPr algn="ctr"/>
            <a:r>
              <a:rPr lang="zh-CN" altLang="en-US" sz="1200" dirty="0" smtClean="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车</a:t>
            </a:r>
            <a:r>
              <a:rPr lang="zh-CN" altLang="en-US" sz="1200" dirty="0" smtClean="0">
                <a:latin typeface="微软雅黑" panose="020B0503020204020204" pitchFamily="34" charset="-122"/>
                <a:ea typeface="微软雅黑" panose="020B0503020204020204" pitchFamily="34" charset="-122"/>
              </a:rPr>
              <a:t>联网客户）</a:t>
            </a:r>
            <a:endParaRPr lang="en-US" altLang="zh-CN" sz="1200" dirty="0" smtClean="0">
              <a:latin typeface="微软雅黑" panose="020B0503020204020204" pitchFamily="34" charset="-122"/>
              <a:ea typeface="微软雅黑" panose="020B0503020204020204" pitchFamily="34" charset="-122"/>
            </a:endParaRPr>
          </a:p>
        </p:txBody>
      </p:sp>
      <p:sp>
        <p:nvSpPr>
          <p:cNvPr id="84" name="TextBox 83"/>
          <p:cNvSpPr txBox="1"/>
          <p:nvPr/>
        </p:nvSpPr>
        <p:spPr bwMode="auto">
          <a:xfrm>
            <a:off x="5732857" y="2102828"/>
            <a:ext cx="1071391" cy="461665"/>
          </a:xfrm>
          <a:prstGeom prst="rect">
            <a:avLst/>
          </a:prstGeom>
          <a:noFill/>
          <a:ln w="9525">
            <a:noFill/>
            <a:miter lim="800000"/>
            <a:headEnd/>
            <a:tailEnd/>
          </a:ln>
        </p:spPr>
        <p:txBody>
          <a:bodyPr wrap="square" rtlCol="0" anchor="t">
            <a:spAutoFit/>
          </a:bodyPr>
          <a:lstStyle/>
          <a:p>
            <a:r>
              <a:rPr lang="zh-CN" altLang="en-US" sz="1200" dirty="0" smtClean="0">
                <a:solidFill>
                  <a:srgbClr val="FF0000"/>
                </a:solidFill>
                <a:latin typeface="微软雅黑" panose="020B0503020204020204" pitchFamily="34" charset="-122"/>
                <a:ea typeface="微软雅黑" panose="020B0503020204020204" pitchFamily="34" charset="-122"/>
              </a:rPr>
              <a:t>新增</a:t>
            </a:r>
            <a:r>
              <a:rPr lang="zh-CN" altLang="en-US" sz="1200" dirty="0" smtClean="0">
                <a:latin typeface="微软雅黑" panose="020B0503020204020204" pitchFamily="34" charset="-122"/>
                <a:ea typeface="微软雅黑" panose="020B0503020204020204" pitchFamily="34" charset="-122"/>
              </a:rPr>
              <a:t>本地行业卡管理</a:t>
            </a:r>
          </a:p>
        </p:txBody>
      </p:sp>
      <p:cxnSp>
        <p:nvCxnSpPr>
          <p:cNvPr id="85" name="直接连接符 84"/>
          <p:cNvCxnSpPr/>
          <p:nvPr/>
        </p:nvCxnSpPr>
        <p:spPr>
          <a:xfrm>
            <a:off x="6876256" y="1256813"/>
            <a:ext cx="5866" cy="3465678"/>
          </a:xfrm>
          <a:prstGeom prst="line">
            <a:avLst/>
          </a:prstGeom>
          <a:noFill/>
          <a:ln w="9525" cap="flat" cmpd="sng" algn="ctr">
            <a:solidFill>
              <a:schemeClr val="accent2">
                <a:lumMod val="75000"/>
              </a:schemeClr>
            </a:solidFill>
            <a:prstDash val="dash"/>
          </a:ln>
          <a:effectLst/>
        </p:spPr>
      </p:cxnSp>
      <p:sp>
        <p:nvSpPr>
          <p:cNvPr id="86" name="TextBox 75"/>
          <p:cNvSpPr txBox="1"/>
          <p:nvPr/>
        </p:nvSpPr>
        <p:spPr bwMode="auto">
          <a:xfrm>
            <a:off x="3942418" y="908720"/>
            <a:ext cx="845606" cy="461665"/>
          </a:xfrm>
          <a:prstGeom prst="rect">
            <a:avLst/>
          </a:prstGeom>
          <a:noFill/>
          <a:ln w="9525">
            <a:noFill/>
            <a:miter lim="800000"/>
            <a:headEnd/>
            <a:tailEnd/>
          </a:ln>
        </p:spPr>
        <p:txBody>
          <a:bodyPr wrap="square" rtlCol="0" anchor="t">
            <a:spAutoFit/>
          </a:bodyPr>
          <a:lstStyle/>
          <a:p>
            <a:r>
              <a:rPr lang="zh-CN" altLang="en-US" sz="1200" dirty="0" smtClean="0">
                <a:latin typeface="微软雅黑" panose="020B0503020204020204" pitchFamily="34" charset="-122"/>
                <a:ea typeface="微软雅黑" panose="020B0503020204020204" pitchFamily="34" charset="-122"/>
              </a:rPr>
              <a:t>含专网卡管理需求</a:t>
            </a:r>
          </a:p>
        </p:txBody>
      </p:sp>
      <p:sp>
        <p:nvSpPr>
          <p:cNvPr id="87" name="圆角矩形 86"/>
          <p:cNvSpPr/>
          <p:nvPr/>
        </p:nvSpPr>
        <p:spPr>
          <a:xfrm>
            <a:off x="5436096" y="1340768"/>
            <a:ext cx="1305904" cy="540000"/>
          </a:xfrm>
          <a:prstGeom prst="roundRect">
            <a:avLst>
              <a:gd name="adj" fmla="val 5027"/>
            </a:avLst>
          </a:prstGeom>
          <a:solidFill>
            <a:srgbClr val="FF0000"/>
          </a:solidFill>
          <a:ln>
            <a:solidFill>
              <a:schemeClr val="tx1"/>
            </a:solidFill>
            <a:prstDash val="dashDot"/>
          </a:ln>
          <a:effectLst>
            <a:outerShdw blurRad="50800" dist="38100" dir="2700000" algn="tl" rotWithShape="0">
              <a:prstClr val="black">
                <a:alpha val="40000"/>
              </a:prstClr>
            </a:outerShdw>
          </a:effectLst>
        </p:spPr>
        <p:txBody>
          <a:bodyPr wrap="square" rtlCol="0" anchor="ctr">
            <a:noAutofit/>
          </a:bodyPr>
          <a:lstStyle/>
          <a:p>
            <a:pPr algn="ctr" defTabSz="1219170" eaLnBrk="0" hangingPunct="0">
              <a:buClr>
                <a:srgbClr val="00A9D4"/>
              </a:buClr>
              <a:defRPr/>
            </a:pPr>
            <a:r>
              <a:rPr lang="en-US" altLang="zh-CN" sz="1300" b="1" dirty="0">
                <a:latin typeface="微软雅黑" panose="020B0503020204020204" pitchFamily="34" charset="-122"/>
                <a:ea typeface="微软雅黑" panose="020B0503020204020204" pitchFamily="34" charset="-122"/>
              </a:rPr>
              <a:t>M2M(</a:t>
            </a:r>
            <a:r>
              <a:rPr lang="zh-CN" altLang="en-US" sz="1300" b="1" dirty="0">
                <a:latin typeface="微软雅黑" panose="020B0503020204020204" pitchFamily="34" charset="-122"/>
                <a:ea typeface="微软雅黑" panose="020B0503020204020204" pitchFamily="34" charset="-122"/>
              </a:rPr>
              <a:t>物联网</a:t>
            </a:r>
            <a:r>
              <a:rPr lang="en-US" altLang="zh-CN" sz="1300" b="1" dirty="0">
                <a:latin typeface="微软雅黑" panose="020B0503020204020204" pitchFamily="34" charset="-122"/>
                <a:ea typeface="微软雅黑" panose="020B0503020204020204" pitchFamily="34" charset="-122"/>
              </a:rPr>
              <a:t>)</a:t>
            </a:r>
            <a:r>
              <a:rPr lang="zh-CN" altLang="en-US" sz="1300" b="1" kern="0" dirty="0" smtClean="0">
                <a:solidFill>
                  <a:sysClr val="windowText" lastClr="000000"/>
                </a:solidFill>
                <a:latin typeface="微软雅黑" pitchFamily="34" charset="-122"/>
                <a:ea typeface="微软雅黑" pitchFamily="34" charset="-122"/>
                <a:sym typeface="华文细黑" pitchFamily="2" charset="-122"/>
              </a:rPr>
              <a:t>平台</a:t>
            </a:r>
            <a:r>
              <a:rPr lang="zh-CN" altLang="en-US" sz="1300" b="1" kern="0" dirty="0">
                <a:solidFill>
                  <a:sysClr val="windowText" lastClr="000000"/>
                </a:solidFill>
                <a:latin typeface="微软雅黑" pitchFamily="34" charset="-122"/>
                <a:ea typeface="微软雅黑" pitchFamily="34" charset="-122"/>
                <a:sym typeface="华文细黑" pitchFamily="2" charset="-122"/>
              </a:rPr>
              <a:t>退网</a:t>
            </a:r>
            <a:endParaRPr lang="en-US" altLang="zh-CN" sz="1300" b="1" kern="0" dirty="0" smtClean="0">
              <a:solidFill>
                <a:sysClr val="windowText" lastClr="000000"/>
              </a:solidFill>
              <a:latin typeface="微软雅黑" pitchFamily="34" charset="-122"/>
              <a:ea typeface="微软雅黑" pitchFamily="34" charset="-122"/>
              <a:sym typeface="华文细黑" pitchFamily="2" charset="-122"/>
            </a:endParaRPr>
          </a:p>
        </p:txBody>
      </p:sp>
      <p:sp>
        <p:nvSpPr>
          <p:cNvPr id="88" name="TextBox 78"/>
          <p:cNvSpPr txBox="1"/>
          <p:nvPr/>
        </p:nvSpPr>
        <p:spPr bwMode="auto">
          <a:xfrm>
            <a:off x="5652120" y="2503929"/>
            <a:ext cx="1224136" cy="276999"/>
          </a:xfrm>
          <a:prstGeom prst="rect">
            <a:avLst/>
          </a:prstGeom>
          <a:noFill/>
          <a:ln w="9525">
            <a:noFill/>
            <a:miter lim="800000"/>
            <a:headEnd/>
            <a:tailEnd/>
          </a:ln>
        </p:spPr>
        <p:txBody>
          <a:bodyPr wrap="square" rtlCol="0" anchor="t">
            <a:spAutoFit/>
          </a:bodyPr>
          <a:lstStyle/>
          <a:p>
            <a:r>
              <a:rPr lang="zh-CN" altLang="en-US" sz="1200" dirty="0">
                <a:latin typeface="微软雅黑" panose="020B0503020204020204" pitchFamily="34" charset="-122"/>
                <a:ea typeface="微软雅黑" panose="020B0503020204020204" pitchFamily="34" charset="-122"/>
              </a:rPr>
              <a:t>专网</a:t>
            </a:r>
            <a:r>
              <a:rPr lang="zh-CN" altLang="en-US" sz="1200" dirty="0" smtClean="0">
                <a:latin typeface="微软雅黑" panose="020B0503020204020204" pitchFamily="34" charset="-122"/>
                <a:ea typeface="微软雅黑" panose="020B0503020204020204" pitchFamily="34" charset="-122"/>
              </a:rPr>
              <a:t>卡管理</a:t>
            </a:r>
          </a:p>
        </p:txBody>
      </p:sp>
    </p:spTree>
    <p:extLst>
      <p:ext uri="{BB962C8B-B14F-4D97-AF65-F5344CB8AC3E}">
        <p14:creationId xmlns:p14="http://schemas.microsoft.com/office/powerpoint/2010/main" val="23385390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0" y="35913"/>
            <a:ext cx="2736304" cy="584775"/>
          </a:xfrm>
          <a:prstGeom prst="rect">
            <a:avLst/>
          </a:prstGeom>
          <a:noFill/>
          <a:ln w="9525">
            <a:noFill/>
            <a:miter lim="800000"/>
            <a:headEnd/>
            <a:tailEnd/>
          </a:ln>
        </p:spPr>
        <p:txBody>
          <a:bodyPr wrap="square">
            <a:spAutoFit/>
          </a:bodyPr>
          <a:lstStyle/>
          <a:p>
            <a:pPr>
              <a:buFont typeface="Wingdings" pitchFamily="2" charset="2"/>
              <a:buNone/>
            </a:pPr>
            <a:r>
              <a:rPr lang="zh-CN" altLang="en-US" sz="2800" b="1" dirty="0">
                <a:solidFill>
                  <a:schemeClr val="bg1"/>
                </a:solidFill>
                <a:latin typeface="微软雅黑" pitchFamily="34" charset="-122"/>
                <a:ea typeface="微软雅黑" pitchFamily="34" charset="-122"/>
              </a:rPr>
              <a:t> </a:t>
            </a:r>
            <a:r>
              <a:rPr lang="zh-CN" altLang="en-US" sz="3200" b="1" dirty="0" smtClean="0">
                <a:solidFill>
                  <a:schemeClr val="bg1"/>
                </a:solidFill>
                <a:latin typeface="微软雅黑" pitchFamily="34" charset="-122"/>
                <a:ea typeface="微软雅黑" pitchFamily="34" charset="-122"/>
              </a:rPr>
              <a:t>目  录</a:t>
            </a:r>
            <a:endParaRPr lang="zh-CN" altLang="en-US" sz="2800" b="1" dirty="0">
              <a:solidFill>
                <a:schemeClr val="bg1"/>
              </a:solidFill>
              <a:latin typeface="微软雅黑" pitchFamily="34" charset="-122"/>
              <a:ea typeface="微软雅黑" pitchFamily="34" charset="-122"/>
            </a:endParaRPr>
          </a:p>
        </p:txBody>
      </p:sp>
      <p:sp>
        <p:nvSpPr>
          <p:cNvPr id="5" name="矩形 4"/>
          <p:cNvSpPr/>
          <p:nvPr/>
        </p:nvSpPr>
        <p:spPr>
          <a:xfrm>
            <a:off x="2045260" y="1916832"/>
            <a:ext cx="5767100" cy="86409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微软雅黑" pitchFamily="34" charset="-122"/>
                <a:ea typeface="微软雅黑" pitchFamily="34" charset="-122"/>
              </a:rPr>
              <a:t>项目背景及建设需求</a:t>
            </a:r>
            <a:endParaRPr lang="zh-CN" altLang="en-US" sz="2800" dirty="0">
              <a:solidFill>
                <a:schemeClr val="tx1"/>
              </a:solidFill>
              <a:latin typeface="微软雅黑" pitchFamily="34" charset="-122"/>
              <a:ea typeface="微软雅黑" pitchFamily="34" charset="-122"/>
            </a:endParaRPr>
          </a:p>
        </p:txBody>
      </p:sp>
      <p:sp>
        <p:nvSpPr>
          <p:cNvPr id="6" name="标题 1"/>
          <p:cNvSpPr txBox="1">
            <a:spLocks/>
          </p:cNvSpPr>
          <p:nvPr/>
        </p:nvSpPr>
        <p:spPr>
          <a:xfrm>
            <a:off x="1900777" y="1916832"/>
            <a:ext cx="1031880" cy="782960"/>
          </a:xfrm>
          <a:prstGeom prst="rect">
            <a:avLst/>
          </a:prstGeom>
        </p:spPr>
        <p:txBody>
          <a:bodyPr anchor="ctr"/>
          <a:lstStyle/>
          <a:p>
            <a:pPr lvl="0" algn="ctr">
              <a:spcBef>
                <a:spcPct val="0"/>
              </a:spcBef>
            </a:pPr>
            <a:r>
              <a:rPr lang="en-US" altLang="zh-CN" sz="2800" dirty="0" smtClean="0">
                <a:solidFill>
                  <a:schemeClr val="accent1"/>
                </a:solidFill>
                <a:latin typeface="微软雅黑" pitchFamily="34" charset="-122"/>
                <a:ea typeface="微软雅黑" pitchFamily="34" charset="-122"/>
              </a:rPr>
              <a:t>1</a:t>
            </a:r>
            <a:endParaRPr kumimoji="0" lang="zh-CN" altLang="en-US" sz="2800" i="0" u="none" strike="noStrike" kern="1200" cap="none" spc="0" normalizeH="0" baseline="0" noProof="0" dirty="0">
              <a:ln>
                <a:noFill/>
              </a:ln>
              <a:solidFill>
                <a:schemeClr val="accent1"/>
              </a:solidFill>
              <a:effectLst/>
              <a:uLnTx/>
              <a:uFillTx/>
              <a:latin typeface="微软雅黑" pitchFamily="34" charset="-122"/>
              <a:ea typeface="微软雅黑" pitchFamily="34" charset="-122"/>
              <a:cs typeface="+mj-cs"/>
            </a:endParaRPr>
          </a:p>
        </p:txBody>
      </p:sp>
      <p:grpSp>
        <p:nvGrpSpPr>
          <p:cNvPr id="7" name="组合 6"/>
          <p:cNvGrpSpPr/>
          <p:nvPr/>
        </p:nvGrpSpPr>
        <p:grpSpPr>
          <a:xfrm>
            <a:off x="1872208" y="2996952"/>
            <a:ext cx="5940152" cy="864096"/>
            <a:chOff x="2592288" y="2924944"/>
            <a:chExt cx="5940152" cy="864096"/>
          </a:xfrm>
        </p:grpSpPr>
        <p:sp>
          <p:nvSpPr>
            <p:cNvPr id="8" name="矩形 7"/>
            <p:cNvSpPr/>
            <p:nvPr/>
          </p:nvSpPr>
          <p:spPr>
            <a:xfrm>
              <a:off x="2765340" y="2924944"/>
              <a:ext cx="5767100" cy="86409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itchFamily="34" charset="-122"/>
                <a:ea typeface="微软雅黑" pitchFamily="34" charset="-122"/>
              </a:endParaRPr>
            </a:p>
          </p:txBody>
        </p:sp>
        <p:sp>
          <p:nvSpPr>
            <p:cNvPr id="9" name="标题 1"/>
            <p:cNvSpPr txBox="1">
              <a:spLocks/>
            </p:cNvSpPr>
            <p:nvPr/>
          </p:nvSpPr>
          <p:spPr>
            <a:xfrm>
              <a:off x="2592288" y="3006080"/>
              <a:ext cx="1031880" cy="782960"/>
            </a:xfrm>
            <a:prstGeom prst="rect">
              <a:avLst/>
            </a:prstGeom>
          </p:spPr>
          <p:txBody>
            <a:bodyPr anchor="ctr"/>
            <a:lstStyle/>
            <a:p>
              <a:pPr lvl="0" algn="ctr">
                <a:spcBef>
                  <a:spcPct val="0"/>
                </a:spcBef>
              </a:pPr>
              <a:r>
                <a:rPr lang="en-US" altLang="zh-CN" sz="2800" noProof="0" dirty="0" smtClean="0">
                  <a:solidFill>
                    <a:schemeClr val="accent1"/>
                  </a:solidFill>
                  <a:latin typeface="微软雅黑" pitchFamily="34" charset="-122"/>
                  <a:ea typeface="微软雅黑" pitchFamily="34" charset="-122"/>
                </a:rPr>
                <a:t>2</a:t>
              </a:r>
              <a:endParaRPr kumimoji="0" lang="zh-CN" altLang="en-US" sz="2800" i="0" u="none" strike="noStrike" kern="1200" cap="none" spc="0" normalizeH="0" baseline="0" noProof="0" dirty="0">
                <a:ln>
                  <a:noFill/>
                </a:ln>
                <a:solidFill>
                  <a:schemeClr val="accent1"/>
                </a:solidFill>
                <a:effectLst/>
                <a:uLnTx/>
                <a:uFillTx/>
                <a:latin typeface="微软雅黑" pitchFamily="34" charset="-122"/>
                <a:ea typeface="微软雅黑" pitchFamily="34" charset="-122"/>
                <a:cs typeface="+mj-cs"/>
              </a:endParaRPr>
            </a:p>
          </p:txBody>
        </p:sp>
      </p:grpSp>
      <p:grpSp>
        <p:nvGrpSpPr>
          <p:cNvPr id="10" name="组合 9"/>
          <p:cNvGrpSpPr/>
          <p:nvPr/>
        </p:nvGrpSpPr>
        <p:grpSpPr>
          <a:xfrm>
            <a:off x="1872208" y="5085184"/>
            <a:ext cx="5940152" cy="864096"/>
            <a:chOff x="2592288" y="2924944"/>
            <a:chExt cx="5940152" cy="864096"/>
          </a:xfrm>
        </p:grpSpPr>
        <p:sp>
          <p:nvSpPr>
            <p:cNvPr id="11" name="矩形 10"/>
            <p:cNvSpPr/>
            <p:nvPr/>
          </p:nvSpPr>
          <p:spPr>
            <a:xfrm>
              <a:off x="2765340" y="2924944"/>
              <a:ext cx="5767100" cy="86409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itchFamily="34" charset="-122"/>
                <a:ea typeface="微软雅黑" pitchFamily="34" charset="-122"/>
              </a:endParaRPr>
            </a:p>
          </p:txBody>
        </p:sp>
        <p:sp>
          <p:nvSpPr>
            <p:cNvPr id="12" name="标题 1"/>
            <p:cNvSpPr txBox="1">
              <a:spLocks/>
            </p:cNvSpPr>
            <p:nvPr/>
          </p:nvSpPr>
          <p:spPr>
            <a:xfrm>
              <a:off x="2592288" y="3006080"/>
              <a:ext cx="1031880" cy="782960"/>
            </a:xfrm>
            <a:prstGeom prst="rect">
              <a:avLst/>
            </a:prstGeom>
          </p:spPr>
          <p:txBody>
            <a:bodyPr anchor="ctr"/>
            <a:lstStyle/>
            <a:p>
              <a:pPr lvl="0" algn="ctr">
                <a:spcBef>
                  <a:spcPct val="0"/>
                </a:spcBef>
              </a:pPr>
              <a:r>
                <a:rPr lang="en-US" altLang="zh-CN" sz="2800" dirty="0">
                  <a:solidFill>
                    <a:schemeClr val="accent1"/>
                  </a:solidFill>
                  <a:latin typeface="微软雅黑" pitchFamily="34" charset="-122"/>
                  <a:ea typeface="微软雅黑" pitchFamily="34" charset="-122"/>
                </a:rPr>
                <a:t>4</a:t>
              </a:r>
              <a:endParaRPr kumimoji="0" lang="zh-CN" altLang="en-US" sz="2800" i="0" u="none" strike="noStrike" kern="1200" cap="none" spc="0" normalizeH="0" baseline="0" noProof="0" dirty="0">
                <a:ln>
                  <a:noFill/>
                </a:ln>
                <a:solidFill>
                  <a:schemeClr val="accent1"/>
                </a:solidFill>
                <a:effectLst/>
                <a:uLnTx/>
                <a:uFillTx/>
                <a:latin typeface="微软雅黑" pitchFamily="34" charset="-122"/>
                <a:ea typeface="微软雅黑" pitchFamily="34" charset="-122"/>
                <a:cs typeface="+mj-cs"/>
              </a:endParaRPr>
            </a:p>
          </p:txBody>
        </p:sp>
      </p:grpSp>
      <p:sp>
        <p:nvSpPr>
          <p:cNvPr id="13" name="矩形 12"/>
          <p:cNvSpPr/>
          <p:nvPr/>
        </p:nvSpPr>
        <p:spPr>
          <a:xfrm>
            <a:off x="3203848" y="3121804"/>
            <a:ext cx="3384376" cy="523220"/>
          </a:xfrm>
          <a:prstGeom prst="rect">
            <a:avLst/>
          </a:prstGeom>
        </p:spPr>
        <p:txBody>
          <a:bodyPr wrap="square">
            <a:spAutoFit/>
          </a:bodyPr>
          <a:lstStyle/>
          <a:p>
            <a:r>
              <a:rPr lang="zh-CN" altLang="en-US" sz="2800" dirty="0" smtClean="0">
                <a:latin typeface="微软雅黑" pitchFamily="34" charset="-122"/>
                <a:ea typeface="微软雅黑" pitchFamily="34" charset="-122"/>
              </a:rPr>
              <a:t>项目建设内容</a:t>
            </a:r>
            <a:endParaRPr lang="zh-CN" altLang="en-US" sz="2800" dirty="0">
              <a:latin typeface="微软雅黑" pitchFamily="34" charset="-122"/>
              <a:ea typeface="微软雅黑" pitchFamily="34" charset="-122"/>
            </a:endParaRPr>
          </a:p>
        </p:txBody>
      </p:sp>
      <p:sp>
        <p:nvSpPr>
          <p:cNvPr id="14" name="矩形 13"/>
          <p:cNvSpPr/>
          <p:nvPr/>
        </p:nvSpPr>
        <p:spPr>
          <a:xfrm>
            <a:off x="3203848" y="5166320"/>
            <a:ext cx="4464496" cy="523220"/>
          </a:xfrm>
          <a:prstGeom prst="rect">
            <a:avLst/>
          </a:prstGeom>
        </p:spPr>
        <p:txBody>
          <a:bodyPr wrap="square">
            <a:spAutoFit/>
          </a:bodyPr>
          <a:lstStyle/>
          <a:p>
            <a:r>
              <a:rPr lang="zh-CN" altLang="en-US" sz="2800" dirty="0" smtClean="0">
                <a:latin typeface="微软雅黑" pitchFamily="34" charset="-122"/>
                <a:ea typeface="微软雅黑" pitchFamily="34" charset="-122"/>
              </a:rPr>
              <a:t>提请决策事宜</a:t>
            </a:r>
            <a:endParaRPr lang="zh-CN" altLang="en-US" sz="2800" dirty="0">
              <a:latin typeface="微软雅黑" pitchFamily="34" charset="-122"/>
              <a:ea typeface="微软雅黑" pitchFamily="34" charset="-122"/>
            </a:endParaRPr>
          </a:p>
        </p:txBody>
      </p:sp>
      <p:pic>
        <p:nvPicPr>
          <p:cNvPr id="15" name="Picture 3"/>
          <p:cNvPicPr>
            <a:picLocks noChangeAspect="1" noChangeArrowheads="1"/>
          </p:cNvPicPr>
          <p:nvPr/>
        </p:nvPicPr>
        <p:blipFill>
          <a:blip r:embed="rId2" cstate="print">
            <a:clrChange>
              <a:clrFrom>
                <a:srgbClr val="FFFFFF"/>
              </a:clrFrom>
              <a:clrTo>
                <a:srgbClr val="FFFFFF">
                  <a:alpha val="0"/>
                </a:srgbClr>
              </a:clrTo>
            </a:clrChange>
          </a:blip>
          <a:srcRect l="25095" t="23422" r="47233" b="22438"/>
          <a:stretch>
            <a:fillRect/>
          </a:stretch>
        </p:blipFill>
        <p:spPr bwMode="auto">
          <a:xfrm>
            <a:off x="461084" y="4295023"/>
            <a:ext cx="1584176" cy="1742594"/>
          </a:xfrm>
          <a:prstGeom prst="rect">
            <a:avLst/>
          </a:prstGeom>
          <a:noFill/>
          <a:ln w="9525">
            <a:noFill/>
            <a:miter lim="800000"/>
            <a:headEnd/>
            <a:tailEnd/>
          </a:ln>
        </p:spPr>
      </p:pic>
      <p:grpSp>
        <p:nvGrpSpPr>
          <p:cNvPr id="16" name="组合 15"/>
          <p:cNvGrpSpPr/>
          <p:nvPr/>
        </p:nvGrpSpPr>
        <p:grpSpPr>
          <a:xfrm>
            <a:off x="1872208" y="4077072"/>
            <a:ext cx="5940152" cy="864096"/>
            <a:chOff x="2592288" y="2924944"/>
            <a:chExt cx="5940152" cy="864096"/>
          </a:xfrm>
        </p:grpSpPr>
        <p:sp>
          <p:nvSpPr>
            <p:cNvPr id="17" name="矩形 16"/>
            <p:cNvSpPr/>
            <p:nvPr/>
          </p:nvSpPr>
          <p:spPr>
            <a:xfrm>
              <a:off x="2765340" y="2924944"/>
              <a:ext cx="5767100" cy="86409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itchFamily="34" charset="-122"/>
                <a:ea typeface="微软雅黑" pitchFamily="34" charset="-122"/>
              </a:endParaRPr>
            </a:p>
          </p:txBody>
        </p:sp>
        <p:sp>
          <p:nvSpPr>
            <p:cNvPr id="18" name="标题 1"/>
            <p:cNvSpPr txBox="1">
              <a:spLocks/>
            </p:cNvSpPr>
            <p:nvPr/>
          </p:nvSpPr>
          <p:spPr>
            <a:xfrm>
              <a:off x="2592288" y="3006080"/>
              <a:ext cx="1031880" cy="782960"/>
            </a:xfrm>
            <a:prstGeom prst="rect">
              <a:avLst/>
            </a:prstGeom>
          </p:spPr>
          <p:txBody>
            <a:bodyPr anchor="ctr"/>
            <a:lstStyle/>
            <a:p>
              <a:pPr lvl="0" algn="ctr">
                <a:spcBef>
                  <a:spcPct val="0"/>
                </a:spcBef>
              </a:pPr>
              <a:r>
                <a:rPr lang="en-US" altLang="zh-CN" sz="2800" noProof="0" dirty="0" smtClean="0">
                  <a:solidFill>
                    <a:schemeClr val="accent1"/>
                  </a:solidFill>
                  <a:latin typeface="微软雅黑" pitchFamily="34" charset="-122"/>
                  <a:ea typeface="微软雅黑" pitchFamily="34" charset="-122"/>
                </a:rPr>
                <a:t>3</a:t>
              </a:r>
              <a:endParaRPr kumimoji="0" lang="zh-CN" altLang="en-US" sz="2800" i="0" u="none" strike="noStrike" kern="1200" cap="none" spc="0" normalizeH="0" baseline="0" noProof="0" dirty="0">
                <a:ln>
                  <a:noFill/>
                </a:ln>
                <a:solidFill>
                  <a:schemeClr val="accent1"/>
                </a:solidFill>
                <a:effectLst/>
                <a:uLnTx/>
                <a:uFillTx/>
                <a:latin typeface="微软雅黑" pitchFamily="34" charset="-122"/>
                <a:ea typeface="微软雅黑" pitchFamily="34" charset="-122"/>
                <a:cs typeface="+mj-cs"/>
              </a:endParaRPr>
            </a:p>
          </p:txBody>
        </p:sp>
      </p:grpSp>
      <p:sp>
        <p:nvSpPr>
          <p:cNvPr id="19" name="矩形 18"/>
          <p:cNvSpPr/>
          <p:nvPr/>
        </p:nvSpPr>
        <p:spPr>
          <a:xfrm>
            <a:off x="3203848" y="4201924"/>
            <a:ext cx="4464496" cy="523220"/>
          </a:xfrm>
          <a:prstGeom prst="rect">
            <a:avLst/>
          </a:prstGeom>
        </p:spPr>
        <p:txBody>
          <a:bodyPr wrap="square">
            <a:spAutoFit/>
          </a:bodyPr>
          <a:lstStyle/>
          <a:p>
            <a:r>
              <a:rPr lang="zh-CN" altLang="en-US" sz="2800" dirty="0" smtClean="0">
                <a:latin typeface="微软雅黑" pitchFamily="34" charset="-122"/>
                <a:ea typeface="微软雅黑" pitchFamily="34" charset="-122"/>
              </a:rPr>
              <a:t>车联网平台演进方案</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24487782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框 1"/>
          <p:cNvSpPr txBox="1">
            <a:spLocks noChangeArrowheads="1"/>
          </p:cNvSpPr>
          <p:nvPr/>
        </p:nvSpPr>
        <p:spPr bwMode="auto">
          <a:xfrm>
            <a:off x="0" y="97468"/>
            <a:ext cx="6572250" cy="523220"/>
          </a:xfrm>
          <a:prstGeom prst="rect">
            <a:avLst/>
          </a:prstGeom>
          <a:noFill/>
          <a:ln w="9525">
            <a:noFill/>
            <a:miter lim="800000"/>
            <a:headEnd/>
            <a:tailEnd/>
          </a:ln>
        </p:spPr>
        <p:txBody>
          <a:bodyPr>
            <a:spAutoFit/>
          </a:bodyPr>
          <a:lstStyle/>
          <a:p>
            <a:pPr marL="358775"/>
            <a:r>
              <a:rPr lang="zh-CN" altLang="en-US" sz="2800" b="1" dirty="0" smtClean="0">
                <a:solidFill>
                  <a:schemeClr val="bg1"/>
                </a:solidFill>
                <a:latin typeface="微软雅黑"/>
                <a:ea typeface="微软雅黑"/>
                <a:cs typeface="微软雅黑"/>
              </a:rPr>
              <a:t>需要决策的事宜</a:t>
            </a:r>
            <a:endParaRPr lang="zh-CN" altLang="en-US" sz="2800" b="1" dirty="0">
              <a:solidFill>
                <a:schemeClr val="bg1"/>
              </a:solidFill>
              <a:latin typeface="微软雅黑"/>
              <a:ea typeface="微软雅黑"/>
              <a:cs typeface="微软雅黑"/>
            </a:endParaRPr>
          </a:p>
        </p:txBody>
      </p:sp>
      <p:sp>
        <p:nvSpPr>
          <p:cNvPr id="2" name="矩形 1"/>
          <p:cNvSpPr/>
          <p:nvPr/>
        </p:nvSpPr>
        <p:spPr>
          <a:xfrm>
            <a:off x="107504" y="1587564"/>
            <a:ext cx="8640960" cy="3785652"/>
          </a:xfrm>
          <a:prstGeom prst="rect">
            <a:avLst/>
          </a:prstGeom>
        </p:spPr>
        <p:txBody>
          <a:bodyPr wrap="square">
            <a:spAutoFit/>
          </a:bodyPr>
          <a:lstStyle/>
          <a:p>
            <a:pPr lvl="1">
              <a:lnSpc>
                <a:spcPct val="150000"/>
              </a:lnSpc>
            </a:pP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、采用上海模式的平台架构推进我省车联网平台和</a:t>
            </a:r>
            <a:r>
              <a:rPr lang="en-US" altLang="zh-CN" sz="2000" dirty="0" smtClean="0">
                <a:latin typeface="微软雅黑" panose="020B0503020204020204" pitchFamily="34" charset="-122"/>
                <a:ea typeface="微软雅黑" panose="020B0503020204020204" pitchFamily="34" charset="-122"/>
              </a:rPr>
              <a:t>BOSS</a:t>
            </a:r>
            <a:r>
              <a:rPr lang="zh-CN" altLang="en-US" sz="2000" dirty="0" smtClean="0">
                <a:latin typeface="微软雅黑" panose="020B0503020204020204" pitchFamily="34" charset="-122"/>
                <a:ea typeface="微软雅黑" panose="020B0503020204020204" pitchFamily="34" charset="-122"/>
              </a:rPr>
              <a:t>接口对接是否可行？</a:t>
            </a:r>
            <a:r>
              <a:rPr lang="zh-CN" altLang="en-US" sz="2000" dirty="0" smtClean="0">
                <a:solidFill>
                  <a:srgbClr val="FF0000"/>
                </a:solidFill>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Page 9</a:t>
            </a:r>
            <a:r>
              <a:rPr lang="zh-CN" altLang="en-US" sz="2000" dirty="0" smtClean="0">
                <a:solidFill>
                  <a:srgbClr val="FF0000"/>
                </a:solidFill>
                <a:latin typeface="微软雅黑" panose="020B0503020204020204" pitchFamily="34" charset="-122"/>
                <a:ea typeface="微软雅黑" panose="020B0503020204020204" pitchFamily="34" charset="-122"/>
              </a:rPr>
              <a:t>）</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、参照外省分工对应形成我省模式是否可行</a:t>
            </a:r>
            <a:r>
              <a:rPr lang="zh-CN" altLang="en-US" sz="2000" dirty="0">
                <a:latin typeface="微软雅黑" panose="020B0503020204020204" pitchFamily="34" charset="-122"/>
                <a:ea typeface="微软雅黑" panose="020B0503020204020204" pitchFamily="34" charset="-122"/>
              </a:rPr>
              <a:t>？车联网平台承建部门选择？ </a:t>
            </a:r>
            <a:r>
              <a:rPr lang="zh-CN" altLang="en-US" sz="2000" dirty="0" smtClean="0">
                <a:solidFill>
                  <a:srgbClr val="FF0000"/>
                </a:solidFill>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Page 15</a:t>
            </a:r>
            <a:r>
              <a:rPr lang="zh-CN" altLang="en-US" sz="2000" dirty="0" smtClean="0">
                <a:solidFill>
                  <a:srgbClr val="FF0000"/>
                </a:solidFill>
                <a:latin typeface="微软雅黑" panose="020B0503020204020204" pitchFamily="34" charset="-122"/>
                <a:ea typeface="微软雅黑" panose="020B0503020204020204" pitchFamily="34" charset="-122"/>
              </a:rPr>
              <a:t>）</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2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、参照外省实施推进工作机制，形成我省工作机制是否可行？</a:t>
            </a:r>
            <a:r>
              <a:rPr lang="zh-CN" altLang="en-US" sz="2000" dirty="0" smtClean="0">
                <a:solidFill>
                  <a:srgbClr val="FF0000"/>
                </a:solidFill>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Page 17</a:t>
            </a:r>
            <a:r>
              <a:rPr lang="zh-CN" altLang="en-US" sz="2000" dirty="0" smtClean="0">
                <a:solidFill>
                  <a:srgbClr val="FF0000"/>
                </a:solidFill>
                <a:latin typeface="微软雅黑" panose="020B0503020204020204" pitchFamily="34" charset="-122"/>
                <a:ea typeface="微软雅黑" panose="020B0503020204020204" pitchFamily="34" charset="-122"/>
              </a:rPr>
              <a:t>）</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2000" dirty="0" smtClean="0">
                <a:latin typeface="微软雅黑" panose="020B0503020204020204" pitchFamily="34" charset="-122"/>
                <a:ea typeface="微软雅黑" panose="020B0503020204020204" pitchFamily="34" charset="-122"/>
              </a:rPr>
              <a:t>4</a:t>
            </a:r>
            <a:r>
              <a:rPr lang="zh-CN" altLang="en-US" sz="2000" dirty="0" smtClean="0">
                <a:latin typeface="微软雅黑" panose="020B0503020204020204" pitchFamily="34" charset="-122"/>
                <a:ea typeface="微软雅黑" panose="020B0503020204020204" pitchFamily="34" charset="-122"/>
              </a:rPr>
              <a:t>、工作时间计划是否合理</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Page </a:t>
            </a:r>
            <a:r>
              <a:rPr lang="en-US" altLang="zh-CN" sz="2000" dirty="0" smtClean="0">
                <a:solidFill>
                  <a:srgbClr val="FF0000"/>
                </a:solidFill>
                <a:latin typeface="微软雅黑" panose="020B0503020204020204" pitchFamily="34" charset="-122"/>
                <a:ea typeface="微软雅黑" panose="020B0503020204020204" pitchFamily="34" charset="-122"/>
              </a:rPr>
              <a:t>18</a:t>
            </a:r>
            <a:r>
              <a:rPr lang="zh-CN" altLang="en-US" sz="2000" dirty="0" smtClean="0">
                <a:solidFill>
                  <a:srgbClr val="FF0000"/>
                </a:solidFill>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19</a:t>
            </a:r>
            <a:r>
              <a:rPr lang="zh-CN" altLang="en-US" sz="2000" dirty="0" smtClean="0">
                <a:solidFill>
                  <a:srgbClr val="FF0000"/>
                </a:solidFill>
                <a:latin typeface="微软雅黑" panose="020B0503020204020204" pitchFamily="34" charset="-122"/>
                <a:ea typeface="微软雅黑" panose="020B0503020204020204" pitchFamily="34" charset="-122"/>
              </a:rPr>
              <a:t>）</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2000" dirty="0" smtClean="0">
                <a:latin typeface="微软雅黑" panose="020B0503020204020204" pitchFamily="34" charset="-122"/>
                <a:ea typeface="微软雅黑" panose="020B0503020204020204" pitchFamily="34" charset="-122"/>
              </a:rPr>
              <a:t>5</a:t>
            </a:r>
            <a:r>
              <a:rPr lang="zh-CN" altLang="en-US" sz="2000" dirty="0" smtClean="0">
                <a:latin typeface="微软雅黑" panose="020B0503020204020204" pitchFamily="34" charset="-122"/>
                <a:ea typeface="微软雅黑" panose="020B0503020204020204" pitchFamily="34" charset="-122"/>
              </a:rPr>
              <a:t>、物联云平台的未来演进方案</a:t>
            </a:r>
            <a:r>
              <a:rPr lang="zh-CN" altLang="en-US" sz="2000" dirty="0">
                <a:latin typeface="微软雅黑" panose="020B0503020204020204" pitchFamily="34" charset="-122"/>
                <a:ea typeface="微软雅黑" panose="020B0503020204020204" pitchFamily="34" charset="-122"/>
              </a:rPr>
              <a:t>选择？</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Page </a:t>
            </a:r>
            <a:r>
              <a:rPr lang="en-US" altLang="zh-CN" sz="2000" dirty="0" smtClean="0">
                <a:solidFill>
                  <a:srgbClr val="FF0000"/>
                </a:solidFill>
                <a:latin typeface="微软雅黑" panose="020B0503020204020204" pitchFamily="34" charset="-122"/>
                <a:ea typeface="微软雅黑" panose="020B0503020204020204" pitchFamily="34" charset="-122"/>
              </a:rPr>
              <a:t>24</a:t>
            </a:r>
            <a:r>
              <a:rPr lang="zh-CN" altLang="en-US" sz="2000" dirty="0" smtClean="0">
                <a:solidFill>
                  <a:srgbClr val="FF0000"/>
                </a:solidFill>
                <a:latin typeface="微软雅黑" panose="020B0503020204020204" pitchFamily="34" charset="-122"/>
                <a:ea typeface="微软雅黑" panose="020B0503020204020204" pitchFamily="34" charset="-122"/>
              </a:rPr>
              <a:t>）</a:t>
            </a:r>
            <a:endParaRPr lang="en-US" altLang="zh-CN" sz="2000"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7861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p:cNvSpPr txBox="1">
            <a:spLocks noChangeArrowheads="1"/>
          </p:cNvSpPr>
          <p:nvPr/>
        </p:nvSpPr>
        <p:spPr bwMode="auto">
          <a:xfrm>
            <a:off x="3383761" y="2565404"/>
            <a:ext cx="280868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6000" b="1">
                <a:solidFill>
                  <a:srgbClr val="0070C0"/>
                </a:solidFill>
                <a:latin typeface="微软雅黑" panose="020B0503020204020204" pitchFamily="34" charset="-122"/>
                <a:ea typeface="微软雅黑" panose="020B0503020204020204" pitchFamily="34" charset="-122"/>
              </a:rPr>
              <a:t>谢 谢！</a:t>
            </a:r>
          </a:p>
        </p:txBody>
      </p:sp>
    </p:spTree>
    <p:extLst>
      <p:ext uri="{BB962C8B-B14F-4D97-AF65-F5344CB8AC3E}">
        <p14:creationId xmlns:p14="http://schemas.microsoft.com/office/powerpoint/2010/main" val="1484040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4624"/>
            <a:ext cx="6696744" cy="523220"/>
          </a:xfrm>
          <a:prstGeom prst="rect">
            <a:avLst/>
          </a:prstGeom>
          <a:noFill/>
          <a:ln w="9525">
            <a:noFill/>
            <a:miter lim="800000"/>
            <a:headEnd/>
            <a:tailEnd/>
          </a:ln>
        </p:spPr>
        <p:txBody>
          <a:bodyPr wrap="square">
            <a:spAutoFit/>
          </a:bodyPr>
          <a:lstStyle/>
          <a:p>
            <a:pPr fontAlgn="b"/>
            <a:r>
              <a:rPr lang="zh-CN" altLang="en-US" sz="2800" b="1" dirty="0" smtClean="0">
                <a:solidFill>
                  <a:schemeClr val="bg1"/>
                </a:solidFill>
                <a:latin typeface="微软雅黑" pitchFamily="34" charset="-122"/>
                <a:ea typeface="微软雅黑" pitchFamily="34" charset="-122"/>
              </a:rPr>
              <a:t>一、项目背景</a:t>
            </a:r>
            <a:endParaRPr lang="zh-CN" altLang="en-US" sz="2800" b="1" dirty="0">
              <a:solidFill>
                <a:schemeClr val="bg1"/>
              </a:solidFill>
              <a:latin typeface="微软雅黑" pitchFamily="34" charset="-122"/>
              <a:ea typeface="微软雅黑" pitchFamily="34" charset="-122"/>
            </a:endParaRPr>
          </a:p>
        </p:txBody>
      </p:sp>
      <p:sp>
        <p:nvSpPr>
          <p:cNvPr id="10" name="矩形 9"/>
          <p:cNvSpPr/>
          <p:nvPr/>
        </p:nvSpPr>
        <p:spPr>
          <a:xfrm>
            <a:off x="323528" y="908720"/>
            <a:ext cx="8496944" cy="2232248"/>
          </a:xfrm>
          <a:prstGeom prst="rect">
            <a:avLst/>
          </a:prstGeom>
          <a:solidFill>
            <a:schemeClr val="bg1"/>
          </a:solidFill>
          <a:ln w="1270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FFFFFF"/>
              </a:solidFill>
              <a:latin typeface="微软雅黑" pitchFamily="34" charset="-122"/>
              <a:ea typeface="微软雅黑" pitchFamily="34" charset="-122"/>
            </a:endParaRPr>
          </a:p>
        </p:txBody>
      </p:sp>
      <p:sp>
        <p:nvSpPr>
          <p:cNvPr id="13" name="TextBox 12"/>
          <p:cNvSpPr txBox="1">
            <a:spLocks noChangeArrowheads="1"/>
          </p:cNvSpPr>
          <p:nvPr/>
        </p:nvSpPr>
        <p:spPr bwMode="auto">
          <a:xfrm>
            <a:off x="555199" y="1040143"/>
            <a:ext cx="3596633" cy="368300"/>
          </a:xfrm>
          <a:prstGeom prst="rect">
            <a:avLst/>
          </a:prstGeom>
          <a:solidFill>
            <a:srgbClr val="92D050"/>
          </a:solidFill>
          <a:ln w="9525">
            <a:noFill/>
            <a:miter lim="800000"/>
            <a:headEnd/>
            <a:tailEnd/>
          </a:ln>
        </p:spPr>
        <p:txBody>
          <a:bodyPr wrap="square">
            <a:spAutoFit/>
          </a:bodyPr>
          <a:lstStyle/>
          <a:p>
            <a:pPr marL="358775" indent="-358775" algn="ctr" eaLnBrk="0" hangingPunct="0"/>
            <a:r>
              <a:rPr lang="zh-CN" altLang="en-US" b="1" dirty="0" smtClean="0">
                <a:solidFill>
                  <a:schemeClr val="bg1"/>
                </a:solidFill>
                <a:latin typeface="微软雅黑" pitchFamily="34" charset="-122"/>
                <a:ea typeface="微软雅黑" pitchFamily="34" charset="-122"/>
              </a:rPr>
              <a:t>全国情况</a:t>
            </a:r>
            <a:endParaRPr lang="zh-CN" altLang="en-US" b="1" dirty="0">
              <a:solidFill>
                <a:schemeClr val="bg1"/>
              </a:solidFill>
              <a:latin typeface="微软雅黑" pitchFamily="34" charset="-122"/>
              <a:ea typeface="微软雅黑" pitchFamily="34" charset="-122"/>
            </a:endParaRPr>
          </a:p>
        </p:txBody>
      </p:sp>
      <p:sp>
        <p:nvSpPr>
          <p:cNvPr id="14" name="TextBox 13"/>
          <p:cNvSpPr txBox="1"/>
          <p:nvPr/>
        </p:nvSpPr>
        <p:spPr>
          <a:xfrm>
            <a:off x="539552" y="1412776"/>
            <a:ext cx="8208912" cy="1754326"/>
          </a:xfrm>
          <a:prstGeom prst="rect">
            <a:avLst/>
          </a:prstGeom>
          <a:noFill/>
        </p:spPr>
        <p:txBody>
          <a:bodyPr wrap="square" rtlCol="0">
            <a:spAutoFit/>
          </a:bodyPr>
          <a:lstStyle/>
          <a:p>
            <a:pPr marL="171450" lvl="1" indent="-171450">
              <a:lnSpc>
                <a:spcPct val="150000"/>
              </a:lnSpc>
              <a:buFont typeface="Wingdings" pitchFamily="2" charset="2"/>
              <a:buChar char="l"/>
            </a:pPr>
            <a:r>
              <a:rPr lang="en-US" altLang="zh-CN" dirty="0" smtClean="0">
                <a:latin typeface="微软雅黑" pitchFamily="34" charset="-122"/>
                <a:ea typeface="微软雅黑" pitchFamily="34" charset="-122"/>
              </a:rPr>
              <a:t>2016</a:t>
            </a:r>
            <a:r>
              <a:rPr lang="zh-CN" altLang="en-US" dirty="0" smtClean="0">
                <a:latin typeface="微软雅黑" pitchFamily="34" charset="-122"/>
                <a:ea typeface="微软雅黑" pitchFamily="34" charset="-122"/>
              </a:rPr>
              <a:t>年</a:t>
            </a:r>
            <a:r>
              <a:rPr lang="en-US" altLang="zh-CN"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月，联通公司旗下专业子公司智网科技公司更换高管，凭借“</a:t>
            </a:r>
            <a:r>
              <a:rPr lang="en-US" altLang="zh-CN" dirty="0" smtClean="0">
                <a:latin typeface="微软雅黑" pitchFamily="34" charset="-122"/>
                <a:ea typeface="微软雅黑" pitchFamily="34" charset="-122"/>
              </a:rPr>
              <a:t>Jasper</a:t>
            </a:r>
            <a:r>
              <a:rPr lang="zh-CN" altLang="en-US" dirty="0" smtClean="0">
                <a:latin typeface="微软雅黑" pitchFamily="34" charset="-122"/>
                <a:ea typeface="微软雅黑" pitchFamily="34" charset="-122"/>
              </a:rPr>
              <a:t>”物联网管理平台以及</a:t>
            </a:r>
            <a:r>
              <a:rPr lang="en-US" altLang="zh-CN" dirty="0" smtClean="0">
                <a:latin typeface="微软雅黑" pitchFamily="34" charset="-122"/>
                <a:ea typeface="微软雅黑" pitchFamily="34" charset="-122"/>
              </a:rPr>
              <a:t>APN1</a:t>
            </a:r>
            <a:r>
              <a:rPr lang="zh-CN" altLang="en-US" dirty="0" smtClean="0">
                <a:latin typeface="微软雅黑" pitchFamily="34" charset="-122"/>
                <a:ea typeface="微软雅黑" pitchFamily="34" charset="-122"/>
              </a:rPr>
              <a:t>零元报价连续拿下长安、东风、一汽新能源等多家车厂。</a:t>
            </a:r>
            <a:endParaRPr lang="en-US" altLang="zh-CN" dirty="0" smtClean="0">
              <a:latin typeface="微软雅黑" pitchFamily="34" charset="-122"/>
              <a:ea typeface="微软雅黑" pitchFamily="34" charset="-122"/>
            </a:endParaRPr>
          </a:p>
          <a:p>
            <a:pPr marL="171450" lvl="1" indent="-171450">
              <a:lnSpc>
                <a:spcPct val="150000"/>
              </a:lnSpc>
              <a:buFont typeface="Wingdings" pitchFamily="2" charset="2"/>
              <a:buChar char="l"/>
            </a:pPr>
            <a:r>
              <a:rPr lang="zh-CN" altLang="en-US" dirty="0" smtClean="0">
                <a:latin typeface="微软雅黑" pitchFamily="34" charset="-122"/>
                <a:ea typeface="微软雅黑" pitchFamily="34" charset="-122"/>
              </a:rPr>
              <a:t>李跃总在调研政企公司时提出：</a:t>
            </a:r>
            <a:r>
              <a:rPr lang="zh-CN" altLang="en-US" dirty="0" smtClean="0">
                <a:solidFill>
                  <a:srgbClr val="FF0000"/>
                </a:solidFill>
                <a:latin typeface="微软雅黑" pitchFamily="34" charset="-122"/>
                <a:ea typeface="微软雅黑" pitchFamily="34" charset="-122"/>
              </a:rPr>
              <a:t>务必做到车联网业务“市场第一、份额第一</a:t>
            </a:r>
            <a:r>
              <a:rPr lang="zh-CN" altLang="en-US" dirty="0" smtClean="0">
                <a:latin typeface="微软雅黑" pitchFamily="34" charset="-122"/>
                <a:ea typeface="微软雅黑" pitchFamily="34" charset="-122"/>
              </a:rPr>
              <a:t>” 。</a:t>
            </a:r>
            <a:endParaRPr lang="zh-CN" altLang="en-US" dirty="0"/>
          </a:p>
        </p:txBody>
      </p:sp>
      <p:sp>
        <p:nvSpPr>
          <p:cNvPr id="15" name="矩形 14"/>
          <p:cNvSpPr/>
          <p:nvPr/>
        </p:nvSpPr>
        <p:spPr>
          <a:xfrm>
            <a:off x="323528" y="3212976"/>
            <a:ext cx="8496944" cy="3528392"/>
          </a:xfrm>
          <a:prstGeom prst="rect">
            <a:avLst/>
          </a:prstGeom>
          <a:solidFill>
            <a:schemeClr val="bg1"/>
          </a:solidFill>
          <a:ln w="1270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FFFFFF"/>
              </a:solidFill>
              <a:latin typeface="微软雅黑" pitchFamily="34" charset="-122"/>
              <a:ea typeface="微软雅黑" pitchFamily="34" charset="-122"/>
            </a:endParaRPr>
          </a:p>
        </p:txBody>
      </p:sp>
      <p:sp>
        <p:nvSpPr>
          <p:cNvPr id="16" name="TextBox 15"/>
          <p:cNvSpPr txBox="1">
            <a:spLocks noChangeArrowheads="1"/>
          </p:cNvSpPr>
          <p:nvPr/>
        </p:nvSpPr>
        <p:spPr bwMode="auto">
          <a:xfrm>
            <a:off x="555199" y="3344399"/>
            <a:ext cx="3596633" cy="368300"/>
          </a:xfrm>
          <a:prstGeom prst="rect">
            <a:avLst/>
          </a:prstGeom>
          <a:solidFill>
            <a:srgbClr val="92D050"/>
          </a:solidFill>
          <a:ln w="9525">
            <a:noFill/>
            <a:miter lim="800000"/>
            <a:headEnd/>
            <a:tailEnd/>
          </a:ln>
        </p:spPr>
        <p:txBody>
          <a:bodyPr wrap="square">
            <a:spAutoFit/>
          </a:bodyPr>
          <a:lstStyle/>
          <a:p>
            <a:pPr marL="358775" indent="-358775" algn="ctr" eaLnBrk="0" hangingPunct="0"/>
            <a:r>
              <a:rPr lang="zh-CN" altLang="en-US" b="1" dirty="0" smtClean="0">
                <a:solidFill>
                  <a:schemeClr val="bg1"/>
                </a:solidFill>
                <a:latin typeface="微软雅黑" pitchFamily="34" charset="-122"/>
                <a:ea typeface="微软雅黑" pitchFamily="34" charset="-122"/>
              </a:rPr>
              <a:t>省内情况</a:t>
            </a:r>
            <a:endParaRPr lang="zh-CN" altLang="en-US" b="1" dirty="0">
              <a:solidFill>
                <a:schemeClr val="bg1"/>
              </a:solidFill>
              <a:latin typeface="微软雅黑" pitchFamily="34" charset="-122"/>
              <a:ea typeface="微软雅黑" pitchFamily="34" charset="-122"/>
            </a:endParaRPr>
          </a:p>
        </p:txBody>
      </p:sp>
      <p:sp>
        <p:nvSpPr>
          <p:cNvPr id="17" name="TextBox 16"/>
          <p:cNvSpPr txBox="1"/>
          <p:nvPr/>
        </p:nvSpPr>
        <p:spPr>
          <a:xfrm>
            <a:off x="539552" y="3757096"/>
            <a:ext cx="8208912" cy="3000821"/>
          </a:xfrm>
          <a:prstGeom prst="rect">
            <a:avLst/>
          </a:prstGeom>
          <a:noFill/>
        </p:spPr>
        <p:txBody>
          <a:bodyPr wrap="square" rtlCol="0">
            <a:spAutoFit/>
          </a:bodyPr>
          <a:lstStyle/>
          <a:p>
            <a:pPr marL="171450" lvl="1" indent="-171450">
              <a:lnSpc>
                <a:spcPct val="150000"/>
              </a:lnSpc>
              <a:buFont typeface="Wingdings" pitchFamily="2" charset="2"/>
              <a:buChar char="l"/>
            </a:pPr>
            <a:r>
              <a:rPr lang="en-US" altLang="zh-CN" dirty="0" smtClean="0">
                <a:latin typeface="微软雅黑" pitchFamily="34" charset="-122"/>
                <a:ea typeface="微软雅黑" pitchFamily="34" charset="-122"/>
              </a:rPr>
              <a:t>2016</a:t>
            </a:r>
            <a:r>
              <a:rPr lang="zh-CN" altLang="en-US" dirty="0" smtClean="0">
                <a:latin typeface="微软雅黑" pitchFamily="34" charset="-122"/>
                <a:ea typeface="微软雅黑" pitchFamily="34" charset="-122"/>
              </a:rPr>
              <a:t>年</a:t>
            </a:r>
            <a:r>
              <a:rPr lang="en-US" altLang="zh-CN" dirty="0" smtClean="0">
                <a:latin typeface="微软雅黑" pitchFamily="34" charset="-122"/>
                <a:ea typeface="微软雅黑" pitchFamily="34" charset="-122"/>
              </a:rPr>
              <a:t>8</a:t>
            </a:r>
            <a:r>
              <a:rPr lang="zh-CN" altLang="en-US" dirty="0" smtClean="0">
                <a:latin typeface="微软雅黑" pitchFamily="34" charset="-122"/>
                <a:ea typeface="微软雅黑" pitchFamily="34" charset="-122"/>
              </a:rPr>
              <a:t>月联通中标江铃股份车联网项目首批通道供应商服务，并与江铃集团签订战略合作协议。目前联通车联网平台已与股份开启联调，</a:t>
            </a:r>
            <a:r>
              <a:rPr lang="en-US" altLang="zh-CN" dirty="0" smtClean="0">
                <a:solidFill>
                  <a:srgbClr val="FF0000"/>
                </a:solidFill>
                <a:latin typeface="微软雅黑" pitchFamily="34" charset="-122"/>
                <a:ea typeface="微软雅黑" pitchFamily="34" charset="-122"/>
              </a:rPr>
              <a:t>4</a:t>
            </a:r>
            <a:r>
              <a:rPr lang="zh-CN" altLang="en-US" dirty="0" smtClean="0">
                <a:solidFill>
                  <a:srgbClr val="FF0000"/>
                </a:solidFill>
                <a:latin typeface="微软雅黑" pitchFamily="34" charset="-122"/>
                <a:ea typeface="微软雅黑" pitchFamily="34" charset="-122"/>
              </a:rPr>
              <a:t>月份装车测试，预计</a:t>
            </a:r>
            <a:r>
              <a:rPr lang="en-US" altLang="zh-CN" dirty="0" smtClean="0">
                <a:solidFill>
                  <a:srgbClr val="FF0000"/>
                </a:solidFill>
                <a:latin typeface="微软雅黑" pitchFamily="34" charset="-122"/>
                <a:ea typeface="微软雅黑" pitchFamily="34" charset="-122"/>
              </a:rPr>
              <a:t>6</a:t>
            </a:r>
            <a:r>
              <a:rPr lang="zh-CN" altLang="en-US" dirty="0" smtClean="0">
                <a:solidFill>
                  <a:srgbClr val="FF0000"/>
                </a:solidFill>
                <a:latin typeface="微软雅黑" pitchFamily="34" charset="-122"/>
                <a:ea typeface="微软雅黑" pitchFamily="34" charset="-122"/>
              </a:rPr>
              <a:t>月底正式发卡</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171450" lvl="1" indent="-171450">
              <a:lnSpc>
                <a:spcPct val="150000"/>
              </a:lnSpc>
              <a:buFont typeface="Wingdings" pitchFamily="2" charset="2"/>
              <a:buChar char="l"/>
            </a:pPr>
            <a:r>
              <a:rPr lang="en-US" altLang="zh-CN" dirty="0" smtClean="0">
                <a:latin typeface="微软雅黑" pitchFamily="34" charset="-122"/>
                <a:ea typeface="微软雅黑" pitchFamily="34" charset="-122"/>
              </a:rPr>
              <a:t>2016</a:t>
            </a:r>
            <a:r>
              <a:rPr lang="zh-CN" altLang="en-US" dirty="0" smtClean="0">
                <a:latin typeface="微软雅黑" pitchFamily="34" charset="-122"/>
                <a:ea typeface="微软雅黑" pitchFamily="34" charset="-122"/>
              </a:rPr>
              <a:t>年</a:t>
            </a:r>
            <a:r>
              <a:rPr lang="en-US" altLang="zh-CN" dirty="0" smtClean="0">
                <a:latin typeface="微软雅黑" pitchFamily="34" charset="-122"/>
                <a:ea typeface="微软雅黑" pitchFamily="34" charset="-122"/>
              </a:rPr>
              <a:t>11</a:t>
            </a:r>
            <a:r>
              <a:rPr lang="zh-CN" altLang="en-US" dirty="0" smtClean="0">
                <a:latin typeface="微软雅黑" pitchFamily="34" charset="-122"/>
                <a:ea typeface="微软雅黑" pitchFamily="34" charset="-122"/>
              </a:rPr>
              <a:t>月江铃控股启动车联网项目招标，项目历经两轮竞标，</a:t>
            </a:r>
            <a:r>
              <a:rPr lang="en-US" altLang="zh-CN" dirty="0" smtClean="0">
                <a:latin typeface="微软雅黑" pitchFamily="34" charset="-122"/>
                <a:ea typeface="微软雅黑" pitchFamily="34" charset="-122"/>
              </a:rPr>
              <a:t>2017</a:t>
            </a:r>
            <a:r>
              <a:rPr lang="zh-CN" altLang="en-US" dirty="0" smtClean="0">
                <a:latin typeface="微软雅黑" pitchFamily="34" charset="-122"/>
                <a:ea typeface="微软雅黑" pitchFamily="34" charset="-122"/>
              </a:rPr>
              <a:t>年</a:t>
            </a:r>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月中标江铃控股全车系</a:t>
            </a:r>
            <a:r>
              <a:rPr lang="en-US" altLang="zh-CN" dirty="0" smtClean="0">
                <a:latin typeface="微软雅黑" pitchFamily="34" charset="-122"/>
                <a:ea typeface="微软雅黑" pitchFamily="34" charset="-122"/>
              </a:rPr>
              <a:t>94</a:t>
            </a:r>
            <a:r>
              <a:rPr lang="zh-CN" altLang="en-US" dirty="0" smtClean="0">
                <a:latin typeface="微软雅黑" pitchFamily="34" charset="-122"/>
                <a:ea typeface="微软雅黑" pitchFamily="34" charset="-122"/>
              </a:rPr>
              <a:t>万辆车全生命周期（</a:t>
            </a:r>
            <a:r>
              <a:rPr lang="en-US" altLang="zh-CN" dirty="0" smtClean="0">
                <a:latin typeface="微软雅黑" pitchFamily="34" charset="-122"/>
                <a:ea typeface="微软雅黑" pitchFamily="34" charset="-122"/>
              </a:rPr>
              <a:t>10</a:t>
            </a:r>
            <a:r>
              <a:rPr lang="zh-CN" altLang="en-US" dirty="0" smtClean="0">
                <a:latin typeface="微软雅黑" pitchFamily="34" charset="-122"/>
                <a:ea typeface="微软雅黑" pitchFamily="34" charset="-122"/>
              </a:rPr>
              <a:t>年）车联网服务，收益</a:t>
            </a:r>
            <a:r>
              <a:rPr lang="en-US" altLang="zh-CN" dirty="0" smtClean="0">
                <a:latin typeface="微软雅黑" pitchFamily="34" charset="-122"/>
                <a:ea typeface="微软雅黑" pitchFamily="34" charset="-122"/>
              </a:rPr>
              <a:t>1.1</a:t>
            </a:r>
            <a:r>
              <a:rPr lang="zh-CN" altLang="en-US" dirty="0" smtClean="0">
                <a:latin typeface="微软雅黑" pitchFamily="34" charset="-122"/>
                <a:ea typeface="微软雅黑" pitchFamily="34" charset="-122"/>
              </a:rPr>
              <a:t>亿。</a:t>
            </a:r>
            <a:endParaRPr lang="en-US" altLang="zh-CN" dirty="0" smtClean="0">
              <a:latin typeface="微软雅黑" pitchFamily="34" charset="-122"/>
              <a:ea typeface="微软雅黑" pitchFamily="34" charset="-122"/>
            </a:endParaRPr>
          </a:p>
          <a:p>
            <a:pPr marL="171450" lvl="1" indent="-171450">
              <a:lnSpc>
                <a:spcPct val="150000"/>
              </a:lnSpc>
              <a:buFont typeface="Wingdings" pitchFamily="2" charset="2"/>
              <a:buChar char="l"/>
            </a:pPr>
            <a:r>
              <a:rPr lang="zh-CN" altLang="en-US" dirty="0" smtClean="0">
                <a:latin typeface="微软雅黑" pitchFamily="34" charset="-122"/>
                <a:ea typeface="微软雅黑" pitchFamily="34" charset="-122"/>
              </a:rPr>
              <a:t>在全国率先提出</a:t>
            </a:r>
            <a:r>
              <a:rPr lang="zh-CN" altLang="zh-CN" dirty="0" smtClean="0">
                <a:latin typeface="微软雅黑" pitchFamily="34" charset="-122"/>
                <a:ea typeface="微软雅黑" pitchFamily="34" charset="-122"/>
              </a:rPr>
              <a:t>咪咕</a:t>
            </a:r>
            <a:r>
              <a:rPr lang="en-US" altLang="zh-CN" dirty="0" smtClean="0">
                <a:latin typeface="微软雅黑" pitchFamily="34" charset="-122"/>
                <a:ea typeface="微软雅黑" pitchFamily="34" charset="-122"/>
              </a:rPr>
              <a:t>+</a:t>
            </a:r>
            <a:r>
              <a:rPr lang="zh-CN" altLang="zh-CN" dirty="0" smtClean="0">
                <a:latin typeface="微软雅黑" pitchFamily="34" charset="-122"/>
                <a:ea typeface="微软雅黑" pitchFamily="34" charset="-122"/>
              </a:rPr>
              <a:t>前装车机</a:t>
            </a:r>
            <a:r>
              <a:rPr lang="zh-CN" altLang="en-US" dirty="0" smtClean="0">
                <a:latin typeface="微软雅黑" pitchFamily="34" charset="-122"/>
                <a:ea typeface="微软雅黑" pitchFamily="34" charset="-122"/>
              </a:rPr>
              <a:t>合作运营模式，</a:t>
            </a:r>
            <a:r>
              <a:rPr lang="zh-CN" altLang="zh-CN" dirty="0" smtClean="0">
                <a:latin typeface="微软雅黑" pitchFamily="34" charset="-122"/>
                <a:ea typeface="微软雅黑" pitchFamily="34" charset="-122"/>
              </a:rPr>
              <a:t>激活车联网客户，延展后向价值，拉动信息消费。</a:t>
            </a:r>
            <a:r>
              <a:rPr lang="zh-CN" altLang="en-US" dirty="0" smtClean="0">
                <a:latin typeface="微软雅黑" pitchFamily="34" charset="-122"/>
                <a:ea typeface="微软雅黑" pitchFamily="34" charset="-122"/>
              </a:rPr>
              <a:t>（相关运营模式探讨中）</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235908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624"/>
            <a:ext cx="6876256" cy="523220"/>
          </a:xfrm>
          <a:prstGeom prst="rect">
            <a:avLst/>
          </a:prstGeom>
          <a:noFill/>
          <a:ln w="9525">
            <a:noFill/>
            <a:miter lim="800000"/>
            <a:headEnd/>
            <a:tailEnd/>
          </a:ln>
        </p:spPr>
        <p:txBody>
          <a:bodyPr wrap="square">
            <a:spAutoFit/>
          </a:bodyPr>
          <a:lstStyle/>
          <a:p>
            <a:pPr fontAlgn="b"/>
            <a:r>
              <a:rPr lang="zh-CN" altLang="en-US" sz="2800" b="1" dirty="0" smtClean="0">
                <a:solidFill>
                  <a:schemeClr val="bg1"/>
                </a:solidFill>
                <a:latin typeface="微软雅黑" pitchFamily="34" charset="-122"/>
                <a:ea typeface="微软雅黑" pitchFamily="34" charset="-122"/>
              </a:rPr>
              <a:t>  一、项目背景</a:t>
            </a:r>
            <a:endParaRPr lang="zh-CN" altLang="en-US" sz="2800" b="1" dirty="0">
              <a:solidFill>
                <a:schemeClr val="bg1"/>
              </a:solidFill>
              <a:latin typeface="微软雅黑" pitchFamily="34" charset="-122"/>
              <a:ea typeface="微软雅黑" pitchFamily="34" charset="-122"/>
            </a:endParaRPr>
          </a:p>
        </p:txBody>
      </p:sp>
      <p:pic>
        <p:nvPicPr>
          <p:cNvPr id="8" name="图片 7"/>
          <p:cNvPicPr/>
          <p:nvPr/>
        </p:nvPicPr>
        <p:blipFill>
          <a:blip r:embed="rId2" cstate="print"/>
          <a:srcRect l="3067" t="27653" r="8517" b="57878"/>
          <a:stretch>
            <a:fillRect/>
          </a:stretch>
        </p:blipFill>
        <p:spPr bwMode="auto">
          <a:xfrm>
            <a:off x="323528" y="1052736"/>
            <a:ext cx="8568952" cy="1080120"/>
          </a:xfrm>
          <a:prstGeom prst="rect">
            <a:avLst/>
          </a:prstGeom>
          <a:noFill/>
          <a:ln w="3175">
            <a:solidFill>
              <a:schemeClr val="tx1"/>
            </a:solidFill>
            <a:miter lim="800000"/>
            <a:headEnd/>
            <a:tailEnd/>
          </a:ln>
        </p:spPr>
      </p:pic>
      <p:sp>
        <p:nvSpPr>
          <p:cNvPr id="11" name="矩形 10"/>
          <p:cNvSpPr/>
          <p:nvPr/>
        </p:nvSpPr>
        <p:spPr>
          <a:xfrm>
            <a:off x="323528" y="2348880"/>
            <a:ext cx="8496944" cy="4062651"/>
          </a:xfrm>
          <a:prstGeom prst="rect">
            <a:avLst/>
          </a:prstGeom>
        </p:spPr>
        <p:txBody>
          <a:bodyPr wrap="square">
            <a:spAutoFit/>
          </a:bodyPr>
          <a:lstStyle/>
          <a:p>
            <a:pPr marL="171450" lvl="1" indent="-171450">
              <a:lnSpc>
                <a:spcPct val="150000"/>
              </a:lnSpc>
              <a:buFont typeface="Wingdings" pitchFamily="2" charset="2"/>
              <a:buChar char="l"/>
            </a:pPr>
            <a:r>
              <a:rPr lang="zh-CN" altLang="en-US" dirty="0" smtClean="0">
                <a:latin typeface="微软雅黑" pitchFamily="34" charset="-122"/>
                <a:ea typeface="微软雅黑" pitchFamily="34" charset="-122"/>
              </a:rPr>
              <a:t>客户招标文件要求</a:t>
            </a:r>
            <a:r>
              <a:rPr lang="en-US" altLang="zh-CN" dirty="0" smtClean="0">
                <a:latin typeface="微软雅黑" pitchFamily="34" charset="-122"/>
                <a:ea typeface="微软雅黑" pitchFamily="34" charset="-122"/>
              </a:rPr>
              <a:t>2017</a:t>
            </a:r>
            <a:r>
              <a:rPr lang="zh-CN" altLang="en-US" dirty="0" smtClean="0">
                <a:latin typeface="微软雅黑" pitchFamily="34" charset="-122"/>
                <a:ea typeface="微软雅黑" pitchFamily="34" charset="-122"/>
              </a:rPr>
              <a:t>年</a:t>
            </a:r>
            <a:r>
              <a:rPr lang="en-US" altLang="zh-CN" dirty="0" smtClean="0">
                <a:latin typeface="微软雅黑" pitchFamily="34" charset="-122"/>
                <a:ea typeface="微软雅黑" pitchFamily="34" charset="-122"/>
              </a:rPr>
              <a:t>10</a:t>
            </a:r>
            <a:r>
              <a:rPr lang="zh-CN" altLang="en-US" dirty="0" smtClean="0">
                <a:latin typeface="微软雅黑" pitchFamily="34" charset="-122"/>
                <a:ea typeface="微软雅黑" pitchFamily="34" charset="-122"/>
              </a:rPr>
              <a:t>月底前完成联调工作，</a:t>
            </a:r>
            <a:r>
              <a:rPr lang="en-US" altLang="zh-CN" dirty="0" smtClean="0">
                <a:latin typeface="微软雅黑" pitchFamily="34" charset="-122"/>
                <a:ea typeface="微软雅黑" pitchFamily="34" charset="-122"/>
              </a:rPr>
              <a:t>11</a:t>
            </a:r>
            <a:r>
              <a:rPr lang="zh-CN" altLang="en-US" dirty="0" smtClean="0">
                <a:latin typeface="微软雅黑" pitchFamily="34" charset="-122"/>
                <a:ea typeface="微软雅黑" pitchFamily="34" charset="-122"/>
              </a:rPr>
              <a:t>月份实现</a:t>
            </a:r>
            <a:r>
              <a:rPr lang="en-US" altLang="zh-CN" dirty="0" smtClean="0">
                <a:latin typeface="微软雅黑" pitchFamily="34" charset="-122"/>
                <a:ea typeface="微软雅黑" pitchFamily="34" charset="-122"/>
              </a:rPr>
              <a:t>3000</a:t>
            </a:r>
            <a:r>
              <a:rPr lang="zh-CN" altLang="en-US" dirty="0" smtClean="0">
                <a:latin typeface="微软雅黑" pitchFamily="34" charset="-122"/>
                <a:ea typeface="微软雅黑" pitchFamily="34" charset="-122"/>
              </a:rPr>
              <a:t>辆新车（</a:t>
            </a:r>
            <a:r>
              <a:rPr lang="en-US" altLang="zh-CN" dirty="0" smtClean="0">
                <a:latin typeface="微软雅黑" pitchFamily="34" charset="-122"/>
                <a:ea typeface="微软雅黑" pitchFamily="34" charset="-122"/>
              </a:rPr>
              <a:t>E33</a:t>
            </a:r>
            <a:r>
              <a:rPr lang="zh-CN" altLang="en-US" dirty="0" smtClean="0">
                <a:latin typeface="微软雅黑" pitchFamily="34" charset="-122"/>
                <a:ea typeface="微软雅黑" pitchFamily="34" charset="-122"/>
              </a:rPr>
              <a:t>）装机销售；</a:t>
            </a:r>
            <a:endParaRPr lang="en-US" altLang="zh-CN" dirty="0" smtClean="0">
              <a:latin typeface="微软雅黑" pitchFamily="34" charset="-122"/>
              <a:ea typeface="微软雅黑" pitchFamily="34" charset="-122"/>
            </a:endParaRPr>
          </a:p>
          <a:p>
            <a:pPr marL="171450" lvl="1" indent="-171450">
              <a:lnSpc>
                <a:spcPct val="150000"/>
              </a:lnSpc>
              <a:buFont typeface="Wingdings" pitchFamily="2" charset="2"/>
              <a:buChar char="l"/>
            </a:pPr>
            <a:r>
              <a:rPr lang="zh-CN" altLang="en-US" dirty="0" smtClean="0">
                <a:latin typeface="微软雅黑" pitchFamily="34" charset="-122"/>
                <a:ea typeface="微软雅黑" pitchFamily="34" charset="-122"/>
              </a:rPr>
              <a:t>从目前的情况来看，客户信息部门车联网联调对我公司能力认可度高，认为半年完成联调没有问题，项目小组需抓紧时间，按时按质完成交付。</a:t>
            </a:r>
            <a:endParaRPr lang="en-US" altLang="zh-CN" dirty="0" smtClean="0">
              <a:latin typeface="微软雅黑" pitchFamily="34" charset="-122"/>
              <a:ea typeface="微软雅黑" pitchFamily="34" charset="-122"/>
            </a:endParaRPr>
          </a:p>
          <a:p>
            <a:pPr marL="171450" lvl="1" indent="-171450">
              <a:lnSpc>
                <a:spcPct val="150000"/>
              </a:lnSpc>
              <a:buFont typeface="Wingdings" pitchFamily="2" charset="2"/>
              <a:buChar char="l"/>
            </a:pPr>
            <a:r>
              <a:rPr lang="zh-CN" altLang="zh-CN" dirty="0" smtClean="0">
                <a:latin typeface="微软雅黑" pitchFamily="34" charset="-122"/>
                <a:ea typeface="微软雅黑" pitchFamily="34" charset="-122"/>
              </a:rPr>
              <a:t>江铃股份全生命周期</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10</a:t>
            </a:r>
            <a:r>
              <a:rPr lang="zh-CN" altLang="en-US" dirty="0" smtClean="0">
                <a:latin typeface="微软雅黑" pitchFamily="34" charset="-122"/>
                <a:ea typeface="微软雅黑" pitchFamily="34" charset="-122"/>
              </a:rPr>
              <a:t>年）</a:t>
            </a:r>
            <a:r>
              <a:rPr lang="en-US" altLang="zh-CN" dirty="0" smtClean="0">
                <a:latin typeface="微软雅黑" pitchFamily="34" charset="-122"/>
                <a:ea typeface="微软雅黑" pitchFamily="34" charset="-122"/>
              </a:rPr>
              <a:t>343</a:t>
            </a:r>
            <a:r>
              <a:rPr lang="zh-CN" altLang="zh-CN" dirty="0" smtClean="0">
                <a:latin typeface="微软雅黑" pitchFamily="34" charset="-122"/>
                <a:ea typeface="微软雅黑" pitchFamily="34" charset="-122"/>
              </a:rPr>
              <a:t>万辆</a:t>
            </a:r>
            <a:r>
              <a:rPr lang="zh-CN" altLang="en-US" dirty="0" smtClean="0">
                <a:latin typeface="微软雅黑" pitchFamily="34" charset="-122"/>
                <a:ea typeface="微软雅黑" pitchFamily="34" charset="-122"/>
              </a:rPr>
              <a:t>（</a:t>
            </a:r>
            <a:r>
              <a:rPr lang="zh-CN" altLang="en-US" dirty="0" smtClean="0">
                <a:solidFill>
                  <a:srgbClr val="FF0000"/>
                </a:solidFill>
                <a:latin typeface="微软雅黑" pitchFamily="34" charset="-122"/>
                <a:ea typeface="微软雅黑" pitchFamily="34" charset="-122"/>
              </a:rPr>
              <a:t>已沟通，可参与</a:t>
            </a:r>
            <a:r>
              <a:rPr lang="zh-CN" altLang="en-US" dirty="0" smtClean="0">
                <a:latin typeface="微软雅黑" pitchFamily="34" charset="-122"/>
                <a:ea typeface="微软雅黑" pitchFamily="34" charset="-122"/>
              </a:rPr>
              <a:t>）</a:t>
            </a:r>
            <a:r>
              <a:rPr lang="zh-CN" altLang="zh-CN" dirty="0" smtClean="0">
                <a:latin typeface="微软雅黑" pitchFamily="34" charset="-122"/>
                <a:ea typeface="微软雅黑" pitchFamily="34" charset="-122"/>
              </a:rPr>
              <a:t>，北汽昌河、汉腾汽车两家燃油车企和</a:t>
            </a:r>
            <a:r>
              <a:rPr lang="en-US" altLang="zh-CN" dirty="0" smtClean="0">
                <a:latin typeface="微软雅黑" pitchFamily="34" charset="-122"/>
                <a:ea typeface="微软雅黑" pitchFamily="34" charset="-122"/>
              </a:rPr>
              <a:t>11</a:t>
            </a:r>
            <a:r>
              <a:rPr lang="zh-CN" altLang="zh-CN" dirty="0" smtClean="0">
                <a:latin typeface="微软雅黑" pitchFamily="34" charset="-122"/>
                <a:ea typeface="微软雅黑" pitchFamily="34" charset="-122"/>
              </a:rPr>
              <a:t>家新能源车企的车联网潜在市场经济效益全生命周期预计</a:t>
            </a:r>
            <a:r>
              <a:rPr lang="en-US" altLang="zh-CN" dirty="0" smtClean="0">
                <a:latin typeface="微软雅黑" pitchFamily="34" charset="-122"/>
                <a:ea typeface="微软雅黑" pitchFamily="34" charset="-122"/>
              </a:rPr>
              <a:t>460</a:t>
            </a:r>
            <a:r>
              <a:rPr lang="zh-CN" altLang="zh-CN" dirty="0" smtClean="0">
                <a:latin typeface="微软雅黑" pitchFamily="34" charset="-122"/>
                <a:ea typeface="微软雅黑" pitchFamily="34" charset="-122"/>
              </a:rPr>
              <a:t>万辆车</a:t>
            </a:r>
            <a:r>
              <a:rPr lang="zh-CN" altLang="en-US" dirty="0" smtClean="0">
                <a:latin typeface="微软雅黑" pitchFamily="34" charset="-122"/>
                <a:ea typeface="微软雅黑" pitchFamily="34" charset="-122"/>
              </a:rPr>
              <a:t>，</a:t>
            </a:r>
            <a:r>
              <a:rPr lang="zh-CN" altLang="en-US" dirty="0" smtClean="0">
                <a:solidFill>
                  <a:srgbClr val="FF0000"/>
                </a:solidFill>
                <a:latin typeface="微软雅黑" pitchFamily="34" charset="-122"/>
                <a:ea typeface="微软雅黑" pitchFamily="34" charset="-122"/>
              </a:rPr>
              <a:t>合计</a:t>
            </a:r>
            <a:r>
              <a:rPr lang="en-US" altLang="zh-CN" dirty="0" smtClean="0">
                <a:solidFill>
                  <a:srgbClr val="FF0000"/>
                </a:solidFill>
                <a:latin typeface="微软雅黑" pitchFamily="34" charset="-122"/>
                <a:ea typeface="微软雅黑" pitchFamily="34" charset="-122"/>
              </a:rPr>
              <a:t>803</a:t>
            </a:r>
            <a:r>
              <a:rPr lang="zh-CN" altLang="en-US" dirty="0" smtClean="0">
                <a:solidFill>
                  <a:srgbClr val="FF0000"/>
                </a:solidFill>
                <a:latin typeface="微软雅黑" pitchFamily="34" charset="-122"/>
                <a:ea typeface="微软雅黑" pitchFamily="34" charset="-122"/>
              </a:rPr>
              <a:t>万辆车。江铃控股实施效果对未来各车厂竞标情况有着极大的影响</a:t>
            </a:r>
            <a:endParaRPr lang="en-US" altLang="zh-CN" dirty="0" smtClean="0">
              <a:solidFill>
                <a:srgbClr val="FF0000"/>
              </a:solidFill>
              <a:latin typeface="微软雅黑" pitchFamily="34" charset="-122"/>
              <a:ea typeface="微软雅黑" pitchFamily="34" charset="-122"/>
            </a:endParaRPr>
          </a:p>
          <a:p>
            <a:pPr marL="0" lvl="1">
              <a:lnSpc>
                <a:spcPct val="150000"/>
              </a:lnSpc>
            </a:pPr>
            <a:endParaRPr lang="en-US" altLang="zh-CN" sz="1400" dirty="0" smtClean="0">
              <a:latin typeface="微软雅黑" pitchFamily="34" charset="-122"/>
              <a:ea typeface="微软雅黑" pitchFamily="34" charset="-122"/>
            </a:endParaRPr>
          </a:p>
          <a:p>
            <a:pPr marL="0" lvl="1">
              <a:lnSpc>
                <a:spcPct val="150000"/>
              </a:lnSpc>
            </a:pPr>
            <a:r>
              <a:rPr lang="zh-CN" altLang="en-US" sz="1400" dirty="0" smtClean="0">
                <a:latin typeface="微软雅黑" pitchFamily="34" charset="-122"/>
                <a:ea typeface="微软雅黑" pitchFamily="34" charset="-122"/>
              </a:rPr>
              <a:t>全生命周期是指车企对车辆使用时长的定义，一般为</a:t>
            </a:r>
            <a:r>
              <a:rPr lang="en-US" altLang="zh-CN" sz="1400" dirty="0" smtClean="0">
                <a:latin typeface="微软雅黑" pitchFamily="34" charset="-122"/>
                <a:ea typeface="微软雅黑" pitchFamily="34" charset="-122"/>
              </a:rPr>
              <a:t>10</a:t>
            </a:r>
            <a:r>
              <a:rPr lang="zh-CN" altLang="en-US" sz="1400" dirty="0" smtClean="0">
                <a:latin typeface="微软雅黑" pitchFamily="34" charset="-122"/>
                <a:ea typeface="微软雅黑" pitchFamily="34" charset="-122"/>
              </a:rPr>
              <a:t>年。</a:t>
            </a:r>
            <a:endParaRPr lang="en-US" altLang="zh-CN" sz="1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550074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1"/>
          <p:cNvSpPr txBox="1">
            <a:spLocks noChangeArrowheads="1"/>
          </p:cNvSpPr>
          <p:nvPr/>
        </p:nvSpPr>
        <p:spPr bwMode="auto">
          <a:xfrm>
            <a:off x="0" y="44624"/>
            <a:ext cx="6572250" cy="523220"/>
          </a:xfrm>
          <a:prstGeom prst="rect">
            <a:avLst/>
          </a:prstGeom>
          <a:noFill/>
          <a:ln w="9525">
            <a:noFill/>
            <a:miter lim="800000"/>
            <a:headEnd/>
            <a:tailEnd/>
          </a:ln>
        </p:spPr>
        <p:txBody>
          <a:bodyPr>
            <a:spAutoFit/>
          </a:bodyPr>
          <a:lstStyle/>
          <a:p>
            <a:pPr marL="358775"/>
            <a:r>
              <a:rPr lang="zh-CN" altLang="en-US" sz="2800" b="1" dirty="0" smtClean="0">
                <a:solidFill>
                  <a:schemeClr val="bg1"/>
                </a:solidFill>
                <a:latin typeface="微软雅黑"/>
                <a:ea typeface="微软雅黑"/>
                <a:cs typeface="微软雅黑"/>
              </a:rPr>
              <a:t>二、</a:t>
            </a:r>
            <a:r>
              <a:rPr lang="zh-CN" altLang="en-US" sz="2800" b="1" dirty="0" smtClean="0">
                <a:solidFill>
                  <a:schemeClr val="bg1"/>
                </a:solidFill>
                <a:latin typeface="微软雅黑" pitchFamily="34" charset="-122"/>
                <a:ea typeface="微软雅黑" pitchFamily="34" charset="-122"/>
              </a:rPr>
              <a:t>项目</a:t>
            </a:r>
            <a:r>
              <a:rPr lang="zh-CN" altLang="en-US" sz="2800" b="1" dirty="0" smtClean="0">
                <a:solidFill>
                  <a:schemeClr val="bg1"/>
                </a:solidFill>
                <a:latin typeface="微软雅黑"/>
                <a:ea typeface="微软雅黑"/>
                <a:cs typeface="微软雅黑"/>
              </a:rPr>
              <a:t>建设需求</a:t>
            </a:r>
            <a:endParaRPr lang="zh-CN" altLang="en-US" sz="2800" b="1" dirty="0">
              <a:solidFill>
                <a:schemeClr val="bg1"/>
              </a:solidFill>
              <a:latin typeface="微软雅黑"/>
              <a:ea typeface="微软雅黑"/>
              <a:cs typeface="微软雅黑"/>
            </a:endParaRPr>
          </a:p>
        </p:txBody>
      </p:sp>
      <p:sp>
        <p:nvSpPr>
          <p:cNvPr id="17410" name="文本框 47"/>
          <p:cNvSpPr txBox="1">
            <a:spLocks noChangeArrowheads="1"/>
          </p:cNvSpPr>
          <p:nvPr/>
        </p:nvSpPr>
        <p:spPr bwMode="auto">
          <a:xfrm>
            <a:off x="251521" y="788650"/>
            <a:ext cx="8640960" cy="757130"/>
          </a:xfrm>
          <a:prstGeom prst="rect">
            <a:avLst/>
          </a:prstGeom>
          <a:noFill/>
          <a:ln w="9525">
            <a:noFill/>
            <a:miter lim="800000"/>
            <a:headEnd/>
            <a:tailEnd/>
          </a:ln>
        </p:spPr>
        <p:txBody>
          <a:bodyPr wrap="square" anchor="ctr">
            <a:spAutoFit/>
          </a:bodyPr>
          <a:lstStyle/>
          <a:p>
            <a:pPr marL="0" lvl="1">
              <a:lnSpc>
                <a:spcPct val="120000"/>
              </a:lnSpc>
            </a:pPr>
            <a:r>
              <a:rPr lang="zh-CN" altLang="en-US" dirty="0" smtClean="0">
                <a:latin typeface="微软雅黑" pitchFamily="34" charset="-122"/>
                <a:ea typeface="微软雅黑" pitchFamily="34" charset="-122"/>
              </a:rPr>
              <a:t>江铃控股业务运营</a:t>
            </a:r>
            <a:r>
              <a:rPr lang="en-US" altLang="zh-CN" dirty="0" smtClean="0">
                <a:latin typeface="微软雅黑" pitchFamily="34" charset="-122"/>
                <a:ea typeface="微软雅黑" pitchFamily="34" charset="-122"/>
              </a:rPr>
              <a:t>TSP</a:t>
            </a:r>
            <a:r>
              <a:rPr lang="zh-CN" altLang="en-US" dirty="0" smtClean="0">
                <a:latin typeface="微软雅黑" pitchFamily="34" charset="-122"/>
                <a:ea typeface="微软雅黑" pitchFamily="34" charset="-122"/>
              </a:rPr>
              <a:t>平台（车企的应用平台）由第三方建设，对中国移动核心需求是双</a:t>
            </a:r>
            <a:r>
              <a:rPr lang="en-US" altLang="zh-CN" dirty="0" smtClean="0">
                <a:latin typeface="微软雅黑" pitchFamily="34" charset="-122"/>
                <a:ea typeface="微软雅黑" pitchFamily="34" charset="-122"/>
              </a:rPr>
              <a:t>APN</a:t>
            </a:r>
            <a:r>
              <a:rPr lang="zh-CN" altLang="en-US" dirty="0" smtClean="0">
                <a:latin typeface="微软雅黑" pitchFamily="34" charset="-122"/>
                <a:ea typeface="微软雅黑" pitchFamily="34" charset="-122"/>
              </a:rPr>
              <a:t>和对接</a:t>
            </a:r>
            <a:r>
              <a:rPr lang="en-US" altLang="zh-CN" dirty="0" smtClean="0">
                <a:latin typeface="微软雅黑" pitchFamily="34" charset="-122"/>
                <a:ea typeface="微软雅黑" pitchFamily="34" charset="-122"/>
              </a:rPr>
              <a:t>TSP</a:t>
            </a:r>
            <a:r>
              <a:rPr lang="zh-CN" altLang="en-US" dirty="0" smtClean="0">
                <a:latin typeface="微软雅黑" pitchFamily="34" charset="-122"/>
                <a:ea typeface="微软雅黑" pitchFamily="34" charset="-122"/>
              </a:rPr>
              <a:t>平台的</a:t>
            </a:r>
            <a:r>
              <a:rPr lang="en-US" altLang="zh-CN" dirty="0" smtClean="0">
                <a:latin typeface="微软雅黑" pitchFamily="34" charset="-122"/>
                <a:ea typeface="微软雅黑" pitchFamily="34" charset="-122"/>
              </a:rPr>
              <a:t>API</a:t>
            </a:r>
            <a:r>
              <a:rPr lang="zh-CN" altLang="en-US" dirty="0" smtClean="0">
                <a:latin typeface="微软雅黑" pitchFamily="34" charset="-122"/>
                <a:ea typeface="微软雅黑" pitchFamily="34" charset="-122"/>
              </a:rPr>
              <a:t>接口，总共</a:t>
            </a:r>
            <a:r>
              <a:rPr lang="en-US" altLang="zh-CN" dirty="0" smtClean="0">
                <a:latin typeface="微软雅黑" pitchFamily="34" charset="-122"/>
                <a:ea typeface="微软雅黑" pitchFamily="34" charset="-122"/>
              </a:rPr>
              <a:t>60</a:t>
            </a:r>
            <a:r>
              <a:rPr lang="zh-CN" altLang="en-US" dirty="0" smtClean="0">
                <a:latin typeface="微软雅黑" pitchFamily="34" charset="-122"/>
                <a:ea typeface="微软雅黑" pitchFamily="34" charset="-122"/>
              </a:rPr>
              <a:t>个需求，分布在</a:t>
            </a:r>
            <a:r>
              <a:rPr lang="en-US" altLang="zh-CN" dirty="0" smtClean="0">
                <a:solidFill>
                  <a:srgbClr val="FF0000"/>
                </a:solidFill>
                <a:latin typeface="微软雅黑" pitchFamily="34" charset="-122"/>
                <a:ea typeface="微软雅黑" pitchFamily="34" charset="-122"/>
              </a:rPr>
              <a:t>5</a:t>
            </a:r>
            <a:r>
              <a:rPr lang="zh-CN" altLang="en-US" dirty="0" smtClean="0">
                <a:solidFill>
                  <a:srgbClr val="FF0000"/>
                </a:solidFill>
                <a:latin typeface="微软雅黑" pitchFamily="34" charset="-122"/>
                <a:ea typeface="微软雅黑" pitchFamily="34" charset="-122"/>
              </a:rPr>
              <a:t>个子系统中实现</a:t>
            </a:r>
            <a:r>
              <a:rPr lang="zh-CN" altLang="en-US" dirty="0" smtClean="0">
                <a:latin typeface="微软雅黑" pitchFamily="34" charset="-122"/>
                <a:ea typeface="微软雅黑" pitchFamily="34" charset="-122"/>
              </a:rPr>
              <a:t>。</a:t>
            </a:r>
            <a:endParaRPr lang="zh-CN" altLang="zh-CN" dirty="0">
              <a:latin typeface="微软雅黑" pitchFamily="34" charset="-122"/>
              <a:ea typeface="微软雅黑"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988241306"/>
              </p:ext>
            </p:extLst>
          </p:nvPr>
        </p:nvGraphicFramePr>
        <p:xfrm>
          <a:off x="575048" y="1851809"/>
          <a:ext cx="2844824" cy="1721207"/>
        </p:xfrm>
        <a:graphic>
          <a:graphicData uri="http://schemas.openxmlformats.org/drawingml/2006/table">
            <a:tbl>
              <a:tblPr/>
              <a:tblGrid>
                <a:gridCol w="1548680"/>
                <a:gridCol w="1296144"/>
              </a:tblGrid>
              <a:tr h="328841">
                <a:tc>
                  <a:txBody>
                    <a:bodyPr/>
                    <a:lstStyle/>
                    <a:p>
                      <a:pPr algn="ctr" fontAlgn="b"/>
                      <a:r>
                        <a:rPr lang="zh-CN" altLang="en-US" sz="1800" b="1" kern="1200" dirty="0" smtClean="0">
                          <a:solidFill>
                            <a:schemeClr val="lt1"/>
                          </a:solidFill>
                          <a:latin typeface="微软雅黑" pitchFamily="34" charset="-122"/>
                          <a:ea typeface="微软雅黑" pitchFamily="34" charset="-122"/>
                          <a:cs typeface="+mn-cs"/>
                        </a:rPr>
                        <a:t>应标情况</a:t>
                      </a:r>
                      <a:endParaRPr lang="zh-CN" altLang="en-US" sz="1800" b="1" kern="1200" dirty="0">
                        <a:solidFill>
                          <a:schemeClr val="lt1"/>
                        </a:solidFill>
                        <a:latin typeface="微软雅黑" pitchFamily="34" charset="-122"/>
                        <a:ea typeface="微软雅黑" pitchFamily="34" charset="-122"/>
                        <a:cs typeface="+mn-cs"/>
                      </a:endParaRPr>
                    </a:p>
                  </a:txBody>
                  <a:tcPr marL="9525" marR="9525"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b"/>
                      <a:r>
                        <a:rPr lang="zh-CN" altLang="en-US" sz="1800" b="1" kern="1200" dirty="0" smtClean="0">
                          <a:solidFill>
                            <a:schemeClr val="lt1"/>
                          </a:solidFill>
                          <a:latin typeface="微软雅黑" pitchFamily="34" charset="-122"/>
                          <a:ea typeface="微软雅黑" pitchFamily="34" charset="-122"/>
                          <a:cs typeface="+mn-cs"/>
                        </a:rPr>
                        <a:t>需求数</a:t>
                      </a:r>
                      <a:endParaRPr lang="zh-CN" altLang="en-US" sz="1800" b="1" kern="1200" dirty="0">
                        <a:solidFill>
                          <a:schemeClr val="lt1"/>
                        </a:solidFill>
                        <a:latin typeface="微软雅黑" pitchFamily="34" charset="-122"/>
                        <a:ea typeface="微软雅黑" pitchFamily="34" charset="-122"/>
                        <a:cs typeface="+mn-cs"/>
                      </a:endParaRPr>
                    </a:p>
                  </a:txBody>
                  <a:tcPr marL="9525" marR="9525"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r>
              <a:tr h="276263">
                <a:tc>
                  <a:txBody>
                    <a:bodyPr/>
                    <a:lstStyle/>
                    <a:p>
                      <a:pPr algn="ctr" fontAlgn="b"/>
                      <a:r>
                        <a:rPr lang="zh-CN" altLang="en-US" sz="1900" b="0" i="0" u="none" strike="noStrike" dirty="0" smtClean="0">
                          <a:solidFill>
                            <a:srgbClr val="000000"/>
                          </a:solidFill>
                          <a:effectLst/>
                          <a:latin typeface="微软雅黑" panose="020B0503020204020204" pitchFamily="34" charset="-122"/>
                          <a:ea typeface="微软雅黑" panose="020B0503020204020204" pitchFamily="34" charset="-122"/>
                        </a:rPr>
                        <a:t>不满足</a:t>
                      </a:r>
                      <a:endParaRPr lang="zh-CN" altLang="en-US" sz="1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900" b="0" i="0" u="none" strike="noStrike" dirty="0" smtClean="0">
                          <a:solidFill>
                            <a:srgbClr val="FF0000"/>
                          </a:solidFill>
                          <a:effectLst/>
                          <a:latin typeface="微软雅黑" panose="020B0503020204020204" pitchFamily="34" charset="-122"/>
                          <a:ea typeface="微软雅黑" panose="020B0503020204020204" pitchFamily="34" charset="-122"/>
                        </a:rPr>
                        <a:t>31</a:t>
                      </a:r>
                      <a:endParaRPr lang="en-US" altLang="zh-CN" sz="1900" b="0" i="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2372">
                <a:tc>
                  <a:txBody>
                    <a:bodyPr/>
                    <a:lstStyle/>
                    <a:p>
                      <a:pPr algn="ctr" fontAlgn="b"/>
                      <a:r>
                        <a:rPr lang="zh-CN" altLang="en-US" sz="1900" b="0" i="0" u="none" strike="noStrike" dirty="0" smtClean="0">
                          <a:solidFill>
                            <a:srgbClr val="000000"/>
                          </a:solidFill>
                          <a:effectLst/>
                          <a:latin typeface="微软雅黑" panose="020B0503020204020204" pitchFamily="34" charset="-122"/>
                          <a:ea typeface="微软雅黑" panose="020B0503020204020204" pitchFamily="34" charset="-122"/>
                        </a:rPr>
                        <a:t>部分满足</a:t>
                      </a:r>
                      <a:endParaRPr lang="zh-CN" altLang="en-US" sz="1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900" b="0" i="0" u="none" strike="noStrike" dirty="0">
                          <a:solidFill>
                            <a:srgbClr val="000000"/>
                          </a:solidFill>
                          <a:effectLst/>
                          <a:latin typeface="微软雅黑" panose="020B0503020204020204" pitchFamily="34" charset="-122"/>
                          <a:ea typeface="微软雅黑" panose="020B0503020204020204" pitchFamily="34" charset="-122"/>
                        </a:rPr>
                        <a:t>24</a:t>
                      </a:r>
                    </a:p>
                  </a:txBody>
                  <a:tcPr marL="9525" marR="9525"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8893">
                <a:tc>
                  <a:txBody>
                    <a:bodyPr/>
                    <a:lstStyle/>
                    <a:p>
                      <a:pPr algn="ctr" fontAlgn="b"/>
                      <a:r>
                        <a:rPr lang="zh-CN" altLang="en-US" sz="1900" b="0" i="0" u="none" strike="noStrike" dirty="0" smtClean="0">
                          <a:solidFill>
                            <a:srgbClr val="000000"/>
                          </a:solidFill>
                          <a:effectLst/>
                          <a:latin typeface="微软雅黑" panose="020B0503020204020204" pitchFamily="34" charset="-122"/>
                          <a:ea typeface="微软雅黑" panose="020B0503020204020204" pitchFamily="34" charset="-122"/>
                        </a:rPr>
                        <a:t>满足需求</a:t>
                      </a:r>
                      <a:endParaRPr lang="zh-CN" altLang="en-US" sz="1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900" b="0" i="0" u="none" strike="noStrike" dirty="0" smtClean="0">
                          <a:solidFill>
                            <a:srgbClr val="000000"/>
                          </a:solidFill>
                          <a:effectLst/>
                          <a:latin typeface="微软雅黑" panose="020B0503020204020204" pitchFamily="34" charset="-122"/>
                          <a:ea typeface="微软雅黑" panose="020B0503020204020204" pitchFamily="34" charset="-122"/>
                        </a:rPr>
                        <a:t>5</a:t>
                      </a:r>
                      <a:endParaRPr lang="en-US" altLang="zh-CN" sz="1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841">
                <a:tc>
                  <a:txBody>
                    <a:bodyPr/>
                    <a:lstStyle/>
                    <a:p>
                      <a:pPr algn="ctr" fontAlgn="b"/>
                      <a:r>
                        <a:rPr lang="zh-CN" altLang="en-US" sz="1900" b="0" i="0" u="none" strike="noStrike" dirty="0">
                          <a:solidFill>
                            <a:srgbClr val="000000"/>
                          </a:solidFill>
                          <a:effectLst/>
                          <a:latin typeface="微软雅黑" panose="020B0503020204020204" pitchFamily="34" charset="-122"/>
                          <a:ea typeface="微软雅黑" panose="020B0503020204020204" pitchFamily="34" charset="-122"/>
                        </a:rPr>
                        <a:t>总计</a:t>
                      </a:r>
                    </a:p>
                  </a:txBody>
                  <a:tcPr marL="9525" marR="9525"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900" b="0" i="0" u="none" strike="noStrike" dirty="0" smtClean="0">
                          <a:solidFill>
                            <a:srgbClr val="000000"/>
                          </a:solidFill>
                          <a:effectLst/>
                          <a:latin typeface="微软雅黑" panose="020B0503020204020204" pitchFamily="34" charset="-122"/>
                          <a:ea typeface="微软雅黑" panose="020B0503020204020204" pitchFamily="34" charset="-122"/>
                        </a:rPr>
                        <a:t>60</a:t>
                      </a:r>
                      <a:endParaRPr lang="en-US" altLang="zh-CN" sz="1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756269614"/>
              </p:ext>
            </p:extLst>
          </p:nvPr>
        </p:nvGraphicFramePr>
        <p:xfrm>
          <a:off x="4583742" y="1730039"/>
          <a:ext cx="4032449" cy="1674186"/>
        </p:xfrm>
        <a:graphic>
          <a:graphicData uri="http://schemas.openxmlformats.org/drawingml/2006/table">
            <a:tbl>
              <a:tblPr/>
              <a:tblGrid>
                <a:gridCol w="2757952"/>
                <a:gridCol w="1274497"/>
              </a:tblGrid>
              <a:tr h="279031">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涉及子系统</a:t>
                      </a:r>
                      <a:r>
                        <a:rPr lang="zh-CN" altLang="en-US" sz="1600" b="0" i="0" u="none" strike="noStrike" dirty="0">
                          <a:solidFill>
                            <a:srgbClr val="000000"/>
                          </a:solidFill>
                          <a:latin typeface="微软雅黑" pitchFamily="34" charset="-122"/>
                          <a:ea typeface="微软雅黑" pitchFamily="34" charset="-122"/>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实现方式</a:t>
                      </a:r>
                      <a:endParaRPr lang="zh-CN" altLang="en-US" sz="1600" b="0" i="0" u="none" strike="noStrike" dirty="0">
                        <a:solidFill>
                          <a:srgbClr val="000000"/>
                        </a:solidFill>
                        <a:latin typeface="微软雅黑" pitchFamily="34" charset="-122"/>
                        <a:ea typeface="微软雅黑" pitchFamily="34" charset="-122"/>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031">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省车</a:t>
                      </a:r>
                      <a:r>
                        <a:rPr lang="zh-CN" altLang="en-US" sz="1600" b="0" i="0" u="none" strike="noStrike" dirty="0">
                          <a:solidFill>
                            <a:srgbClr val="000000"/>
                          </a:solidFill>
                          <a:latin typeface="微软雅黑" pitchFamily="34" charset="-122"/>
                          <a:ea typeface="微软雅黑" pitchFamily="34" charset="-122"/>
                        </a:rPr>
                        <a:t>联网管理平台</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新建</a:t>
                      </a:r>
                      <a:endParaRPr lang="en-US" altLang="zh-CN" sz="1600" b="0" i="0" u="none" strike="noStrike" dirty="0">
                        <a:solidFill>
                          <a:srgbClr val="000000"/>
                        </a:solidFill>
                        <a:latin typeface="微软雅黑" pitchFamily="34" charset="-122"/>
                        <a:ea typeface="微软雅黑" pitchFamily="34" charset="-122"/>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r>
              <a:tr h="279031">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省业务</a:t>
                      </a:r>
                      <a:r>
                        <a:rPr lang="zh-CN" altLang="en-US" sz="1600" b="0" i="0" u="none" strike="noStrike" dirty="0">
                          <a:solidFill>
                            <a:srgbClr val="000000"/>
                          </a:solidFill>
                          <a:latin typeface="微软雅黑" pitchFamily="34" charset="-122"/>
                          <a:ea typeface="微软雅黑" pitchFamily="34" charset="-122"/>
                        </a:rPr>
                        <a:t>支撑</a:t>
                      </a:r>
                      <a:r>
                        <a:rPr lang="zh-CN" altLang="en-US" sz="1600" b="0" i="0" u="none" strike="noStrike" dirty="0" smtClean="0">
                          <a:solidFill>
                            <a:srgbClr val="000000"/>
                          </a:solidFill>
                          <a:latin typeface="微软雅黑" pitchFamily="34" charset="-122"/>
                          <a:ea typeface="微软雅黑" pitchFamily="34" charset="-122"/>
                        </a:rPr>
                        <a:t>系统</a:t>
                      </a:r>
                      <a:endParaRPr lang="zh-CN" altLang="en-US" sz="1600" b="0" i="0" u="none" strike="noStrike" dirty="0">
                        <a:solidFill>
                          <a:srgbClr val="000000"/>
                        </a:solidFill>
                        <a:latin typeface="微软雅黑" pitchFamily="34" charset="-122"/>
                        <a:ea typeface="微软雅黑" pitchFamily="34" charset="-122"/>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改造</a:t>
                      </a:r>
                      <a:endParaRPr lang="en-US" altLang="zh-CN" sz="1600" b="0" i="0" u="none" strike="noStrike" dirty="0">
                        <a:solidFill>
                          <a:srgbClr val="000000"/>
                        </a:solidFill>
                        <a:latin typeface="微软雅黑" pitchFamily="34" charset="-122"/>
                        <a:ea typeface="微软雅黑" pitchFamily="34" charset="-122"/>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031">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集团业务支撑系统</a:t>
                      </a:r>
                      <a:endParaRPr lang="zh-CN" altLang="en-US" sz="1600" b="0" i="0" u="none" strike="noStrike" dirty="0">
                        <a:solidFill>
                          <a:srgbClr val="000000"/>
                        </a:solidFill>
                        <a:latin typeface="微软雅黑" pitchFamily="34" charset="-122"/>
                        <a:ea typeface="微软雅黑" pitchFamily="34" charset="-122"/>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改造</a:t>
                      </a:r>
                      <a:endParaRPr lang="zh-CN" altLang="en-US" sz="1600" b="0" i="0" u="none" strike="noStrike" dirty="0">
                        <a:solidFill>
                          <a:srgbClr val="000000"/>
                        </a:solidFill>
                        <a:latin typeface="微软雅黑" pitchFamily="34" charset="-122"/>
                        <a:ea typeface="微软雅黑" pitchFamily="34" charset="-122"/>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r>
              <a:tr h="279031">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重庆物联网公司运营平台</a:t>
                      </a:r>
                      <a:endParaRPr lang="zh-CN" altLang="en-US" sz="1600" b="0" i="0" u="none" strike="noStrike" dirty="0">
                        <a:solidFill>
                          <a:srgbClr val="000000"/>
                        </a:solidFill>
                        <a:latin typeface="微软雅黑" pitchFamily="34" charset="-122"/>
                        <a:ea typeface="微软雅黑" pitchFamily="34" charset="-122"/>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对接</a:t>
                      </a:r>
                      <a:endParaRPr lang="en-US" altLang="zh-CN" sz="1600" b="0" i="0" u="none" strike="noStrike" dirty="0">
                        <a:solidFill>
                          <a:srgbClr val="000000"/>
                        </a:solidFill>
                        <a:latin typeface="微软雅黑" pitchFamily="34" charset="-122"/>
                        <a:ea typeface="微软雅黑" pitchFamily="34" charset="-122"/>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031">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在线公司实名制认证平台</a:t>
                      </a:r>
                      <a:endParaRPr lang="zh-CN" altLang="en-US" sz="1600" b="0" i="0" u="none" strike="noStrike" dirty="0">
                        <a:solidFill>
                          <a:srgbClr val="000000"/>
                        </a:solidFill>
                        <a:latin typeface="微软雅黑" pitchFamily="34" charset="-122"/>
                        <a:ea typeface="微软雅黑" pitchFamily="34" charset="-122"/>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smtClean="0">
                          <a:solidFill>
                            <a:srgbClr val="000000"/>
                          </a:solidFill>
                          <a:latin typeface="微软雅黑" pitchFamily="34" charset="-122"/>
                          <a:ea typeface="微软雅黑" pitchFamily="34" charset="-122"/>
                        </a:rPr>
                        <a:t>对接</a:t>
                      </a:r>
                      <a:endParaRPr lang="en-US" altLang="zh-CN" sz="1600" b="0" i="0" u="none" strike="noStrike" dirty="0">
                        <a:solidFill>
                          <a:srgbClr val="000000"/>
                        </a:solidFill>
                        <a:latin typeface="微软雅黑" pitchFamily="34" charset="-122"/>
                        <a:ea typeface="微软雅黑" pitchFamily="34" charset="-122"/>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6" name="右箭头 15"/>
          <p:cNvSpPr/>
          <p:nvPr/>
        </p:nvSpPr>
        <p:spPr>
          <a:xfrm>
            <a:off x="3779912" y="2348880"/>
            <a:ext cx="576064"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23528" y="3703672"/>
            <a:ext cx="8568952" cy="2677656"/>
          </a:xfrm>
          <a:prstGeom prst="rect">
            <a:avLst/>
          </a:prstGeom>
          <a:noFill/>
        </p:spPr>
        <p:txBody>
          <a:bodyPr wrap="square" rtlCol="0">
            <a:spAutoFit/>
          </a:bodyPr>
          <a:lstStyle/>
          <a:p>
            <a:pPr marL="0" lvl="1">
              <a:lnSpc>
                <a:spcPct val="150000"/>
              </a:lnSpc>
            </a:pPr>
            <a:r>
              <a:rPr lang="en-US" altLang="zh-CN" sz="1600" dirty="0" smtClean="0">
                <a:solidFill>
                  <a:schemeClr val="tx1">
                    <a:lumMod val="95000"/>
                    <a:lumOff val="5000"/>
                  </a:schemeClr>
                </a:solidFill>
                <a:latin typeface="微软雅黑" pitchFamily="34" charset="-122"/>
                <a:ea typeface="微软雅黑" pitchFamily="34" charset="-122"/>
              </a:rPr>
              <a:t>1</a:t>
            </a:r>
            <a:r>
              <a:rPr lang="zh-CN" altLang="en-US" sz="1600" dirty="0" smtClean="0">
                <a:solidFill>
                  <a:schemeClr val="tx1">
                    <a:lumMod val="95000"/>
                    <a:lumOff val="5000"/>
                  </a:schemeClr>
                </a:solidFill>
                <a:latin typeface="微软雅黑" pitchFamily="34" charset="-122"/>
                <a:ea typeface="微软雅黑" pitchFamily="34" charset="-122"/>
              </a:rPr>
              <a:t>、从全国车联网项目需求复杂程度来看，车联网市场与其他集团客户市场需求相反。一般的集团客户是集团越大，个性化需求越多。而车联网市场则是车厂越小、个性化需求越多（经分析，高端车厂靠品质和品牌盈利，对于车联网只是锦上添花。小车厂跟风玩车联网，是碳中取栗，一不小心就亏本，计算更精细）</a:t>
            </a:r>
            <a:endParaRPr lang="en-US" altLang="zh-CN" sz="1600" dirty="0" smtClean="0">
              <a:solidFill>
                <a:schemeClr val="tx1">
                  <a:lumMod val="95000"/>
                  <a:lumOff val="5000"/>
                </a:schemeClr>
              </a:solidFill>
              <a:latin typeface="微软雅黑" pitchFamily="34" charset="-122"/>
              <a:ea typeface="微软雅黑" pitchFamily="34" charset="-122"/>
            </a:endParaRPr>
          </a:p>
          <a:p>
            <a:pPr marL="0" lvl="1">
              <a:lnSpc>
                <a:spcPct val="150000"/>
              </a:lnSpc>
            </a:pPr>
            <a:r>
              <a:rPr lang="en-US" altLang="zh-CN" sz="1600" dirty="0" smtClean="0">
                <a:solidFill>
                  <a:schemeClr val="tx1">
                    <a:lumMod val="95000"/>
                    <a:lumOff val="5000"/>
                  </a:schemeClr>
                </a:solidFill>
                <a:latin typeface="微软雅黑" pitchFamily="34" charset="-122"/>
                <a:ea typeface="微软雅黑" pitchFamily="34" charset="-122"/>
              </a:rPr>
              <a:t>2</a:t>
            </a:r>
            <a:r>
              <a:rPr lang="zh-CN" altLang="en-US" sz="1600" dirty="0" smtClean="0">
                <a:solidFill>
                  <a:schemeClr val="tx1">
                    <a:lumMod val="95000"/>
                    <a:lumOff val="5000"/>
                  </a:schemeClr>
                </a:solidFill>
                <a:latin typeface="微软雅黑" pitchFamily="34" charset="-122"/>
                <a:ea typeface="微软雅黑" pitchFamily="34" charset="-122"/>
              </a:rPr>
              <a:t>、满足需求指的是我网已经满足需求，只需要对客户开放接口即可；部分满足指的是我网满足部分需求，仍需小工作量的开发并开放接口即可；</a:t>
            </a:r>
            <a:r>
              <a:rPr lang="zh-CN" altLang="en-US" sz="1600" dirty="0" smtClean="0">
                <a:solidFill>
                  <a:srgbClr val="FF0000"/>
                </a:solidFill>
                <a:latin typeface="微软雅黑" pitchFamily="34" charset="-122"/>
                <a:ea typeface="微软雅黑" pitchFamily="34" charset="-122"/>
              </a:rPr>
              <a:t>有</a:t>
            </a:r>
            <a:r>
              <a:rPr lang="en-US" altLang="zh-CN" sz="1600" dirty="0" smtClean="0">
                <a:solidFill>
                  <a:srgbClr val="FF0000"/>
                </a:solidFill>
                <a:latin typeface="微软雅黑" pitchFamily="34" charset="-122"/>
                <a:ea typeface="微软雅黑" pitchFamily="34" charset="-122"/>
              </a:rPr>
              <a:t>31</a:t>
            </a:r>
            <a:r>
              <a:rPr lang="zh-CN" altLang="en-US" sz="1600" dirty="0" smtClean="0">
                <a:solidFill>
                  <a:srgbClr val="FF0000"/>
                </a:solidFill>
                <a:latin typeface="微软雅黑" pitchFamily="34" charset="-122"/>
                <a:ea typeface="微软雅黑" pitchFamily="34" charset="-122"/>
              </a:rPr>
              <a:t>个需求在投标阶段完全不支持，为了应对联通能力上的竞争，特强行应标，需要较大工作量的开发工作。</a:t>
            </a:r>
            <a:endParaRPr lang="en-US" altLang="zh-CN" sz="1600" dirty="0"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659440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0" y="35913"/>
            <a:ext cx="2736304" cy="584775"/>
          </a:xfrm>
          <a:prstGeom prst="rect">
            <a:avLst/>
          </a:prstGeom>
          <a:noFill/>
          <a:ln w="9525">
            <a:noFill/>
            <a:miter lim="800000"/>
            <a:headEnd/>
            <a:tailEnd/>
          </a:ln>
        </p:spPr>
        <p:txBody>
          <a:bodyPr wrap="square">
            <a:spAutoFit/>
          </a:bodyPr>
          <a:lstStyle/>
          <a:p>
            <a:pPr>
              <a:buFont typeface="Wingdings" pitchFamily="2" charset="2"/>
              <a:buNone/>
            </a:pPr>
            <a:r>
              <a:rPr lang="zh-CN" altLang="en-US" sz="2800" b="1" dirty="0">
                <a:solidFill>
                  <a:schemeClr val="bg1"/>
                </a:solidFill>
                <a:latin typeface="微软雅黑" pitchFamily="34" charset="-122"/>
                <a:ea typeface="微软雅黑" pitchFamily="34" charset="-122"/>
              </a:rPr>
              <a:t> </a:t>
            </a:r>
            <a:r>
              <a:rPr lang="zh-CN" altLang="en-US" sz="3200" b="1" dirty="0" smtClean="0">
                <a:solidFill>
                  <a:schemeClr val="bg1"/>
                </a:solidFill>
                <a:latin typeface="微软雅黑" pitchFamily="34" charset="-122"/>
                <a:ea typeface="微软雅黑" pitchFamily="34" charset="-122"/>
              </a:rPr>
              <a:t>目  录</a:t>
            </a:r>
            <a:endParaRPr lang="zh-CN" altLang="en-US" sz="2800" b="1" dirty="0">
              <a:solidFill>
                <a:schemeClr val="bg1"/>
              </a:solidFill>
              <a:latin typeface="微软雅黑" pitchFamily="34" charset="-122"/>
              <a:ea typeface="微软雅黑" pitchFamily="34" charset="-122"/>
            </a:endParaRPr>
          </a:p>
        </p:txBody>
      </p:sp>
      <p:sp>
        <p:nvSpPr>
          <p:cNvPr id="5" name="矩形 4"/>
          <p:cNvSpPr/>
          <p:nvPr/>
        </p:nvSpPr>
        <p:spPr>
          <a:xfrm>
            <a:off x="2045260" y="1916832"/>
            <a:ext cx="5767100" cy="86409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微软雅黑" pitchFamily="34" charset="-122"/>
                <a:ea typeface="微软雅黑" pitchFamily="34" charset="-122"/>
              </a:rPr>
              <a:t>项目背景及建设需求</a:t>
            </a:r>
            <a:endParaRPr lang="zh-CN" altLang="en-US" sz="2800" dirty="0">
              <a:solidFill>
                <a:schemeClr val="tx1"/>
              </a:solidFill>
              <a:latin typeface="微软雅黑" pitchFamily="34" charset="-122"/>
              <a:ea typeface="微软雅黑" pitchFamily="34" charset="-122"/>
            </a:endParaRPr>
          </a:p>
        </p:txBody>
      </p:sp>
      <p:sp>
        <p:nvSpPr>
          <p:cNvPr id="6" name="标题 1"/>
          <p:cNvSpPr txBox="1">
            <a:spLocks/>
          </p:cNvSpPr>
          <p:nvPr/>
        </p:nvSpPr>
        <p:spPr>
          <a:xfrm>
            <a:off x="1900777" y="1916832"/>
            <a:ext cx="1031880" cy="782960"/>
          </a:xfrm>
          <a:prstGeom prst="rect">
            <a:avLst/>
          </a:prstGeom>
        </p:spPr>
        <p:txBody>
          <a:bodyPr anchor="ctr"/>
          <a:lstStyle/>
          <a:p>
            <a:pPr lvl="0" algn="ctr">
              <a:spcBef>
                <a:spcPct val="0"/>
              </a:spcBef>
            </a:pPr>
            <a:r>
              <a:rPr lang="en-US" altLang="zh-CN" sz="2800" dirty="0" smtClean="0">
                <a:solidFill>
                  <a:schemeClr val="accent1"/>
                </a:solidFill>
                <a:latin typeface="微软雅黑" pitchFamily="34" charset="-122"/>
                <a:ea typeface="微软雅黑" pitchFamily="34" charset="-122"/>
              </a:rPr>
              <a:t>1</a:t>
            </a:r>
            <a:endParaRPr kumimoji="0" lang="zh-CN" altLang="en-US" sz="2800" i="0" u="none" strike="noStrike" kern="1200" cap="none" spc="0" normalizeH="0" baseline="0" noProof="0" dirty="0">
              <a:ln>
                <a:noFill/>
              </a:ln>
              <a:solidFill>
                <a:schemeClr val="accent1"/>
              </a:solidFill>
              <a:effectLst/>
              <a:uLnTx/>
              <a:uFillTx/>
              <a:latin typeface="微软雅黑" pitchFamily="34" charset="-122"/>
              <a:ea typeface="微软雅黑" pitchFamily="34" charset="-122"/>
              <a:cs typeface="+mj-cs"/>
            </a:endParaRPr>
          </a:p>
        </p:txBody>
      </p:sp>
      <p:grpSp>
        <p:nvGrpSpPr>
          <p:cNvPr id="7" name="组合 6"/>
          <p:cNvGrpSpPr/>
          <p:nvPr/>
        </p:nvGrpSpPr>
        <p:grpSpPr>
          <a:xfrm>
            <a:off x="1872208" y="2996952"/>
            <a:ext cx="5940152" cy="864096"/>
            <a:chOff x="2592288" y="2924944"/>
            <a:chExt cx="5940152" cy="864096"/>
          </a:xfrm>
        </p:grpSpPr>
        <p:sp>
          <p:nvSpPr>
            <p:cNvPr id="8" name="矩形 7"/>
            <p:cNvSpPr/>
            <p:nvPr/>
          </p:nvSpPr>
          <p:spPr>
            <a:xfrm>
              <a:off x="2765340" y="2924944"/>
              <a:ext cx="5767100" cy="86409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itchFamily="34" charset="-122"/>
                <a:ea typeface="微软雅黑" pitchFamily="34" charset="-122"/>
              </a:endParaRPr>
            </a:p>
          </p:txBody>
        </p:sp>
        <p:sp>
          <p:nvSpPr>
            <p:cNvPr id="9" name="标题 1"/>
            <p:cNvSpPr txBox="1">
              <a:spLocks/>
            </p:cNvSpPr>
            <p:nvPr/>
          </p:nvSpPr>
          <p:spPr>
            <a:xfrm>
              <a:off x="2592288" y="3006080"/>
              <a:ext cx="1031880" cy="782960"/>
            </a:xfrm>
            <a:prstGeom prst="rect">
              <a:avLst/>
            </a:prstGeom>
          </p:spPr>
          <p:txBody>
            <a:bodyPr anchor="ctr"/>
            <a:lstStyle/>
            <a:p>
              <a:pPr lvl="0" algn="ctr">
                <a:spcBef>
                  <a:spcPct val="0"/>
                </a:spcBef>
              </a:pPr>
              <a:r>
                <a:rPr lang="en-US" altLang="zh-CN" sz="2800" noProof="0" dirty="0" smtClean="0">
                  <a:solidFill>
                    <a:schemeClr val="accent1"/>
                  </a:solidFill>
                  <a:latin typeface="微软雅黑" pitchFamily="34" charset="-122"/>
                  <a:ea typeface="微软雅黑" pitchFamily="34" charset="-122"/>
                </a:rPr>
                <a:t>2</a:t>
              </a:r>
              <a:endParaRPr kumimoji="0" lang="zh-CN" altLang="en-US" sz="2800" i="0" u="none" strike="noStrike" kern="1200" cap="none" spc="0" normalizeH="0" baseline="0" noProof="0" dirty="0">
                <a:ln>
                  <a:noFill/>
                </a:ln>
                <a:solidFill>
                  <a:schemeClr val="accent1"/>
                </a:solidFill>
                <a:effectLst/>
                <a:uLnTx/>
                <a:uFillTx/>
                <a:latin typeface="微软雅黑" pitchFamily="34" charset="-122"/>
                <a:ea typeface="微软雅黑" pitchFamily="34" charset="-122"/>
                <a:cs typeface="+mj-cs"/>
              </a:endParaRPr>
            </a:p>
          </p:txBody>
        </p:sp>
      </p:grpSp>
      <p:grpSp>
        <p:nvGrpSpPr>
          <p:cNvPr id="10" name="组合 9"/>
          <p:cNvGrpSpPr/>
          <p:nvPr/>
        </p:nvGrpSpPr>
        <p:grpSpPr>
          <a:xfrm>
            <a:off x="1872208" y="5085184"/>
            <a:ext cx="5940152" cy="864096"/>
            <a:chOff x="2592288" y="2924944"/>
            <a:chExt cx="5940152" cy="864096"/>
          </a:xfrm>
        </p:grpSpPr>
        <p:sp>
          <p:nvSpPr>
            <p:cNvPr id="11" name="矩形 10"/>
            <p:cNvSpPr/>
            <p:nvPr/>
          </p:nvSpPr>
          <p:spPr>
            <a:xfrm>
              <a:off x="2765340" y="2924944"/>
              <a:ext cx="5767100" cy="86409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itchFamily="34" charset="-122"/>
                <a:ea typeface="微软雅黑" pitchFamily="34" charset="-122"/>
              </a:endParaRPr>
            </a:p>
          </p:txBody>
        </p:sp>
        <p:sp>
          <p:nvSpPr>
            <p:cNvPr id="12" name="标题 1"/>
            <p:cNvSpPr txBox="1">
              <a:spLocks/>
            </p:cNvSpPr>
            <p:nvPr/>
          </p:nvSpPr>
          <p:spPr>
            <a:xfrm>
              <a:off x="2592288" y="3006080"/>
              <a:ext cx="1031880" cy="782960"/>
            </a:xfrm>
            <a:prstGeom prst="rect">
              <a:avLst/>
            </a:prstGeom>
          </p:spPr>
          <p:txBody>
            <a:bodyPr anchor="ctr"/>
            <a:lstStyle/>
            <a:p>
              <a:pPr lvl="0" algn="ctr">
                <a:spcBef>
                  <a:spcPct val="0"/>
                </a:spcBef>
              </a:pPr>
              <a:r>
                <a:rPr lang="en-US" altLang="zh-CN" sz="2800" dirty="0">
                  <a:solidFill>
                    <a:schemeClr val="accent1"/>
                  </a:solidFill>
                  <a:latin typeface="微软雅黑" pitchFamily="34" charset="-122"/>
                  <a:ea typeface="微软雅黑" pitchFamily="34" charset="-122"/>
                </a:rPr>
                <a:t>4</a:t>
              </a:r>
              <a:endParaRPr kumimoji="0" lang="zh-CN" altLang="en-US" sz="2800" i="0" u="none" strike="noStrike" kern="1200" cap="none" spc="0" normalizeH="0" baseline="0" noProof="0" dirty="0">
                <a:ln>
                  <a:noFill/>
                </a:ln>
                <a:solidFill>
                  <a:schemeClr val="accent1"/>
                </a:solidFill>
                <a:effectLst/>
                <a:uLnTx/>
                <a:uFillTx/>
                <a:latin typeface="微软雅黑" pitchFamily="34" charset="-122"/>
                <a:ea typeface="微软雅黑" pitchFamily="34" charset="-122"/>
                <a:cs typeface="+mj-cs"/>
              </a:endParaRPr>
            </a:p>
          </p:txBody>
        </p:sp>
      </p:grpSp>
      <p:sp>
        <p:nvSpPr>
          <p:cNvPr id="13" name="矩形 12"/>
          <p:cNvSpPr/>
          <p:nvPr/>
        </p:nvSpPr>
        <p:spPr>
          <a:xfrm>
            <a:off x="3203848" y="3121804"/>
            <a:ext cx="3384376" cy="523220"/>
          </a:xfrm>
          <a:prstGeom prst="rect">
            <a:avLst/>
          </a:prstGeom>
        </p:spPr>
        <p:txBody>
          <a:bodyPr wrap="square">
            <a:spAutoFit/>
          </a:bodyPr>
          <a:lstStyle/>
          <a:p>
            <a:r>
              <a:rPr lang="zh-CN" altLang="en-US" sz="2800" dirty="0" smtClean="0">
                <a:latin typeface="微软雅黑" pitchFamily="34" charset="-122"/>
                <a:ea typeface="微软雅黑" pitchFamily="34" charset="-122"/>
              </a:rPr>
              <a:t>项目建设内容</a:t>
            </a:r>
            <a:endParaRPr lang="zh-CN" altLang="en-US" sz="2800" dirty="0">
              <a:latin typeface="微软雅黑" pitchFamily="34" charset="-122"/>
              <a:ea typeface="微软雅黑" pitchFamily="34" charset="-122"/>
            </a:endParaRPr>
          </a:p>
        </p:txBody>
      </p:sp>
      <p:sp>
        <p:nvSpPr>
          <p:cNvPr id="14" name="矩形 13"/>
          <p:cNvSpPr/>
          <p:nvPr/>
        </p:nvSpPr>
        <p:spPr>
          <a:xfrm>
            <a:off x="3203848" y="5166320"/>
            <a:ext cx="4464496" cy="523220"/>
          </a:xfrm>
          <a:prstGeom prst="rect">
            <a:avLst/>
          </a:prstGeom>
        </p:spPr>
        <p:txBody>
          <a:bodyPr wrap="square">
            <a:spAutoFit/>
          </a:bodyPr>
          <a:lstStyle/>
          <a:p>
            <a:r>
              <a:rPr lang="zh-CN" altLang="en-US" sz="2800" dirty="0" smtClean="0">
                <a:latin typeface="微软雅黑" pitchFamily="34" charset="-122"/>
                <a:ea typeface="微软雅黑" pitchFamily="34" charset="-122"/>
              </a:rPr>
              <a:t>提请决策事宜</a:t>
            </a:r>
            <a:endParaRPr lang="zh-CN" altLang="en-US" sz="2800" dirty="0">
              <a:latin typeface="微软雅黑" pitchFamily="34" charset="-122"/>
              <a:ea typeface="微软雅黑" pitchFamily="34" charset="-122"/>
            </a:endParaRPr>
          </a:p>
        </p:txBody>
      </p:sp>
      <p:pic>
        <p:nvPicPr>
          <p:cNvPr id="15" name="Picture 3"/>
          <p:cNvPicPr>
            <a:picLocks noChangeAspect="1" noChangeArrowheads="1"/>
          </p:cNvPicPr>
          <p:nvPr/>
        </p:nvPicPr>
        <p:blipFill>
          <a:blip r:embed="rId2" cstate="print">
            <a:clrChange>
              <a:clrFrom>
                <a:srgbClr val="FFFFFF"/>
              </a:clrFrom>
              <a:clrTo>
                <a:srgbClr val="FFFFFF">
                  <a:alpha val="0"/>
                </a:srgbClr>
              </a:clrTo>
            </a:clrChange>
          </a:blip>
          <a:srcRect l="25095" t="23422" r="47233" b="22438"/>
          <a:stretch>
            <a:fillRect/>
          </a:stretch>
        </p:blipFill>
        <p:spPr bwMode="auto">
          <a:xfrm>
            <a:off x="539552" y="2185898"/>
            <a:ext cx="1584176" cy="1742594"/>
          </a:xfrm>
          <a:prstGeom prst="rect">
            <a:avLst/>
          </a:prstGeom>
          <a:noFill/>
          <a:ln w="9525">
            <a:noFill/>
            <a:miter lim="800000"/>
            <a:headEnd/>
            <a:tailEnd/>
          </a:ln>
        </p:spPr>
      </p:pic>
      <p:grpSp>
        <p:nvGrpSpPr>
          <p:cNvPr id="16" name="组合 15"/>
          <p:cNvGrpSpPr/>
          <p:nvPr/>
        </p:nvGrpSpPr>
        <p:grpSpPr>
          <a:xfrm>
            <a:off x="1872208" y="4077072"/>
            <a:ext cx="5940152" cy="864096"/>
            <a:chOff x="2592288" y="2924944"/>
            <a:chExt cx="5940152" cy="864096"/>
          </a:xfrm>
        </p:grpSpPr>
        <p:sp>
          <p:nvSpPr>
            <p:cNvPr id="17" name="矩形 16"/>
            <p:cNvSpPr/>
            <p:nvPr/>
          </p:nvSpPr>
          <p:spPr>
            <a:xfrm>
              <a:off x="2765340" y="2924944"/>
              <a:ext cx="5767100" cy="86409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itchFamily="34" charset="-122"/>
                <a:ea typeface="微软雅黑" pitchFamily="34" charset="-122"/>
              </a:endParaRPr>
            </a:p>
          </p:txBody>
        </p:sp>
        <p:sp>
          <p:nvSpPr>
            <p:cNvPr id="18" name="标题 1"/>
            <p:cNvSpPr txBox="1">
              <a:spLocks/>
            </p:cNvSpPr>
            <p:nvPr/>
          </p:nvSpPr>
          <p:spPr>
            <a:xfrm>
              <a:off x="2592288" y="3006080"/>
              <a:ext cx="1031880" cy="782960"/>
            </a:xfrm>
            <a:prstGeom prst="rect">
              <a:avLst/>
            </a:prstGeom>
          </p:spPr>
          <p:txBody>
            <a:bodyPr anchor="ctr"/>
            <a:lstStyle/>
            <a:p>
              <a:pPr lvl="0" algn="ctr">
                <a:spcBef>
                  <a:spcPct val="0"/>
                </a:spcBef>
              </a:pPr>
              <a:r>
                <a:rPr lang="en-US" altLang="zh-CN" sz="2800" noProof="0" dirty="0" smtClean="0">
                  <a:solidFill>
                    <a:schemeClr val="accent1"/>
                  </a:solidFill>
                  <a:latin typeface="微软雅黑" pitchFamily="34" charset="-122"/>
                  <a:ea typeface="微软雅黑" pitchFamily="34" charset="-122"/>
                </a:rPr>
                <a:t>3</a:t>
              </a:r>
              <a:endParaRPr kumimoji="0" lang="zh-CN" altLang="en-US" sz="2800" i="0" u="none" strike="noStrike" kern="1200" cap="none" spc="0" normalizeH="0" baseline="0" noProof="0" dirty="0">
                <a:ln>
                  <a:noFill/>
                </a:ln>
                <a:solidFill>
                  <a:schemeClr val="accent1"/>
                </a:solidFill>
                <a:effectLst/>
                <a:uLnTx/>
                <a:uFillTx/>
                <a:latin typeface="微软雅黑" pitchFamily="34" charset="-122"/>
                <a:ea typeface="微软雅黑" pitchFamily="34" charset="-122"/>
                <a:cs typeface="+mj-cs"/>
              </a:endParaRPr>
            </a:p>
          </p:txBody>
        </p:sp>
      </p:grpSp>
      <p:sp>
        <p:nvSpPr>
          <p:cNvPr id="19" name="矩形 18"/>
          <p:cNvSpPr/>
          <p:nvPr/>
        </p:nvSpPr>
        <p:spPr>
          <a:xfrm>
            <a:off x="3203848" y="4201924"/>
            <a:ext cx="4464496" cy="523220"/>
          </a:xfrm>
          <a:prstGeom prst="rect">
            <a:avLst/>
          </a:prstGeom>
        </p:spPr>
        <p:txBody>
          <a:bodyPr wrap="square">
            <a:spAutoFit/>
          </a:bodyPr>
          <a:lstStyle/>
          <a:p>
            <a:r>
              <a:rPr lang="zh-CN" altLang="en-US" sz="2800" dirty="0" smtClean="0">
                <a:latin typeface="微软雅黑" pitchFamily="34" charset="-122"/>
                <a:ea typeface="微软雅黑" pitchFamily="34" charset="-122"/>
              </a:rPr>
              <a:t>车联网平台演进方案</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981689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
          <p:cNvSpPr txBox="1">
            <a:spLocks noChangeArrowheads="1"/>
          </p:cNvSpPr>
          <p:nvPr/>
        </p:nvSpPr>
        <p:spPr bwMode="auto">
          <a:xfrm>
            <a:off x="0" y="97468"/>
            <a:ext cx="6572250" cy="523220"/>
          </a:xfrm>
          <a:prstGeom prst="rect">
            <a:avLst/>
          </a:prstGeom>
          <a:noFill/>
          <a:ln w="9525">
            <a:noFill/>
            <a:miter lim="800000"/>
            <a:headEnd/>
            <a:tailEnd/>
          </a:ln>
        </p:spPr>
        <p:txBody>
          <a:bodyPr>
            <a:spAutoFit/>
          </a:bodyPr>
          <a:lstStyle/>
          <a:p>
            <a:pPr marL="358775"/>
            <a:r>
              <a:rPr lang="zh-CN" altLang="en-US" sz="2800" b="1" dirty="0" smtClean="0">
                <a:solidFill>
                  <a:schemeClr val="bg1"/>
                </a:solidFill>
                <a:latin typeface="微软雅黑"/>
                <a:ea typeface="微软雅黑"/>
                <a:cs typeface="微软雅黑"/>
              </a:rPr>
              <a:t>一、外省考察学习情况汇报</a:t>
            </a:r>
            <a:endParaRPr lang="zh-CN" altLang="en-US" sz="2800" b="1" dirty="0">
              <a:solidFill>
                <a:schemeClr val="bg1"/>
              </a:solidFill>
              <a:latin typeface="微软雅黑"/>
              <a:ea typeface="微软雅黑"/>
              <a:cs typeface="微软雅黑"/>
            </a:endParaRPr>
          </a:p>
        </p:txBody>
      </p:sp>
      <p:sp>
        <p:nvSpPr>
          <p:cNvPr id="16" name="矩形 15"/>
          <p:cNvSpPr/>
          <p:nvPr/>
        </p:nvSpPr>
        <p:spPr>
          <a:xfrm>
            <a:off x="395536" y="4365104"/>
            <a:ext cx="8424936" cy="2264851"/>
          </a:xfrm>
          <a:prstGeom prst="rect">
            <a:avLst/>
          </a:prstGeom>
        </p:spPr>
        <p:txBody>
          <a:bodyPr wrap="square">
            <a:spAutoFit/>
          </a:bodyPr>
          <a:lstStyle/>
          <a:p>
            <a:pPr>
              <a:lnSpc>
                <a:spcPct val="150000"/>
              </a:lnSpc>
            </a:pPr>
            <a:r>
              <a:rPr lang="zh-CN" altLang="en-US" sz="1600" dirty="0" smtClean="0">
                <a:latin typeface="微软雅黑" pitchFamily="34" charset="-122"/>
                <a:ea typeface="微软雅黑" pitchFamily="34" charset="-122"/>
              </a:rPr>
              <a:t>总结：</a:t>
            </a:r>
            <a:endParaRPr lang="en-US" altLang="zh-CN" sz="1600" dirty="0" smtClean="0">
              <a:latin typeface="微软雅黑" pitchFamily="34" charset="-122"/>
              <a:ea typeface="微软雅黑" pitchFamily="34" charset="-122"/>
            </a:endParaRPr>
          </a:p>
          <a:p>
            <a:pPr>
              <a:lnSpc>
                <a:spcPct val="150000"/>
              </a:lnSpc>
            </a:pPr>
            <a:r>
              <a:rPr lang="en-US" altLang="zh-CN" sz="1600" dirty="0" smtClean="0">
                <a:latin typeface="微软雅黑" pitchFamily="34" charset="-122"/>
                <a:ea typeface="微软雅黑" pitchFamily="34" charset="-122"/>
              </a:rPr>
              <a:t>1</a:t>
            </a:r>
            <a:r>
              <a:rPr lang="zh-CN" altLang="en-US" sz="1600" dirty="0">
                <a:latin typeface="微软雅黑" pitchFamily="34" charset="-122"/>
                <a:ea typeface="微软雅黑" pitchFamily="34" charset="-122"/>
              </a:rPr>
              <a:t>、车</a:t>
            </a:r>
            <a:r>
              <a:rPr lang="zh-CN" altLang="en-US" sz="1600" dirty="0" smtClean="0">
                <a:latin typeface="微软雅黑" pitchFamily="34" charset="-122"/>
                <a:ea typeface="微软雅黑" pitchFamily="34" charset="-122"/>
              </a:rPr>
              <a:t>联网平台一期建设后，其他车企可复用，后期只需硬件扩容和个性化定制。项目交付时间</a:t>
            </a:r>
            <a:r>
              <a:rPr lang="en-US" altLang="zh-CN" sz="1600" dirty="0" smtClean="0">
                <a:latin typeface="微软雅黑" pitchFamily="34" charset="-122"/>
                <a:ea typeface="微软雅黑" pitchFamily="34" charset="-122"/>
              </a:rPr>
              <a:t>6</a:t>
            </a:r>
            <a:r>
              <a:rPr lang="zh-CN" altLang="en-US" sz="1600" dirty="0" smtClean="0">
                <a:latin typeface="微软雅黑" pitchFamily="34" charset="-122"/>
                <a:ea typeface="微软雅黑" pitchFamily="34" charset="-122"/>
              </a:rPr>
              <a:t>个月左右，平台预算至少</a:t>
            </a:r>
            <a:r>
              <a:rPr lang="en-US" altLang="zh-CN" sz="1600" dirty="0" smtClean="0">
                <a:latin typeface="微软雅黑" pitchFamily="34" charset="-122"/>
                <a:ea typeface="微软雅黑" pitchFamily="34" charset="-122"/>
              </a:rPr>
              <a:t>400</a:t>
            </a:r>
            <a:r>
              <a:rPr lang="zh-CN" altLang="en-US" sz="1600" dirty="0" smtClean="0">
                <a:latin typeface="微软雅黑" pitchFamily="34" charset="-122"/>
                <a:ea typeface="微软雅黑" pitchFamily="34" charset="-122"/>
              </a:rPr>
              <a:t>万；</a:t>
            </a:r>
            <a:endParaRPr lang="en-US" altLang="zh-CN" sz="1600" dirty="0" smtClean="0">
              <a:latin typeface="微软雅黑" pitchFamily="34" charset="-122"/>
              <a:ea typeface="微软雅黑" pitchFamily="34" charset="-122"/>
            </a:endParaRPr>
          </a:p>
          <a:p>
            <a:pPr>
              <a:lnSpc>
                <a:spcPct val="150000"/>
              </a:lnSpc>
            </a:pPr>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、吉林方案客户需求较简单，投资最少（</a:t>
            </a:r>
            <a:r>
              <a:rPr lang="zh-CN" altLang="en-US" sz="1600" dirty="0" smtClean="0">
                <a:solidFill>
                  <a:srgbClr val="FF0000"/>
                </a:solidFill>
                <a:latin typeface="微软雅黑" pitchFamily="34" charset="-122"/>
                <a:ea typeface="微软雅黑" pitchFamily="34" charset="-122"/>
              </a:rPr>
              <a:t>无物联网管理平台需求</a:t>
            </a:r>
            <a:r>
              <a:rPr lang="zh-CN" altLang="en-US" sz="1600" dirty="0" smtClean="0">
                <a:latin typeface="微软雅黑" pitchFamily="34" charset="-122"/>
                <a:ea typeface="微软雅黑" pitchFamily="34" charset="-122"/>
              </a:rPr>
              <a:t>）；上海方案投资较高，项目经验丰富，平台可复用性强；广东项目复用已有物联网管理平台能力，但无售中、售后经验，且合同到交付时间过长，客户感知不佳；</a:t>
            </a:r>
            <a:endParaRPr lang="zh-CN" altLang="en-US" sz="1600" dirty="0">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548377819"/>
              </p:ext>
            </p:extLst>
          </p:nvPr>
        </p:nvGraphicFramePr>
        <p:xfrm>
          <a:off x="395536" y="777382"/>
          <a:ext cx="8229600" cy="3515714"/>
        </p:xfrm>
        <a:graphic>
          <a:graphicData uri="http://schemas.openxmlformats.org/drawingml/2006/table">
            <a:tbl>
              <a:tblPr>
                <a:tableStyleId>{5C22544A-7EE6-4342-B048-85BDC9FD1C3A}</a:tableStyleId>
              </a:tblPr>
              <a:tblGrid>
                <a:gridCol w="1800200"/>
                <a:gridCol w="2520280"/>
                <a:gridCol w="2232248"/>
                <a:gridCol w="1676872"/>
              </a:tblGrid>
              <a:tr h="424257">
                <a:tc>
                  <a:txBody>
                    <a:bodyPr/>
                    <a:lstStyle/>
                    <a:p>
                      <a:pPr algn="ctr" rtl="0" fontAlgn="b"/>
                      <a:r>
                        <a:rPr lang="zh-CN" altLang="en-US" sz="1800" b="1" kern="1200" dirty="0">
                          <a:solidFill>
                            <a:schemeClr val="lt1"/>
                          </a:solidFill>
                          <a:latin typeface="微软雅黑" pitchFamily="34" charset="-122"/>
                          <a:ea typeface="微软雅黑" pitchFamily="34" charset="-122"/>
                          <a:cs typeface="+mn-cs"/>
                        </a:rPr>
                        <a:t>车企</a:t>
                      </a:r>
                    </a:p>
                  </a:txBody>
                  <a:tcPr marL="7601" marR="7601" marT="7601" marB="0" anchor="b">
                    <a:solidFill>
                      <a:schemeClr val="accent1"/>
                    </a:solidFill>
                  </a:tcPr>
                </a:tc>
                <a:tc>
                  <a:txBody>
                    <a:bodyPr/>
                    <a:lstStyle/>
                    <a:p>
                      <a:pPr algn="ctr" rtl="0" fontAlgn="b"/>
                      <a:r>
                        <a:rPr lang="zh-CN" altLang="en-US" sz="1800" b="1" kern="1200">
                          <a:solidFill>
                            <a:schemeClr val="lt1"/>
                          </a:solidFill>
                          <a:latin typeface="微软雅黑" pitchFamily="34" charset="-122"/>
                          <a:ea typeface="微软雅黑" pitchFamily="34" charset="-122"/>
                          <a:cs typeface="+mn-cs"/>
                        </a:rPr>
                        <a:t>项目进展</a:t>
                      </a:r>
                    </a:p>
                  </a:txBody>
                  <a:tcPr marL="7601" marR="7601" marT="7601" marB="0" anchor="b">
                    <a:solidFill>
                      <a:schemeClr val="accent1"/>
                    </a:solidFill>
                  </a:tcPr>
                </a:tc>
                <a:tc>
                  <a:txBody>
                    <a:bodyPr/>
                    <a:lstStyle/>
                    <a:p>
                      <a:pPr algn="ctr" rtl="0" fontAlgn="b"/>
                      <a:r>
                        <a:rPr lang="zh-CN" altLang="en-US" sz="1800" b="1" kern="1200">
                          <a:solidFill>
                            <a:schemeClr val="lt1"/>
                          </a:solidFill>
                          <a:latin typeface="微软雅黑" pitchFamily="34" charset="-122"/>
                          <a:ea typeface="微软雅黑" pitchFamily="34" charset="-122"/>
                          <a:cs typeface="+mn-cs"/>
                        </a:rPr>
                        <a:t>项目费用</a:t>
                      </a:r>
                    </a:p>
                  </a:txBody>
                  <a:tcPr marL="7601" marR="7601" marT="7601" marB="0" anchor="b">
                    <a:solidFill>
                      <a:schemeClr val="accent1"/>
                    </a:solidFill>
                  </a:tcPr>
                </a:tc>
                <a:tc>
                  <a:txBody>
                    <a:bodyPr/>
                    <a:lstStyle/>
                    <a:p>
                      <a:pPr algn="ctr" rtl="0" fontAlgn="b"/>
                      <a:r>
                        <a:rPr lang="zh-CN" altLang="en-US" sz="1800" b="1" kern="1200" dirty="0">
                          <a:solidFill>
                            <a:schemeClr val="lt1"/>
                          </a:solidFill>
                          <a:latin typeface="微软雅黑" pitchFamily="34" charset="-122"/>
                          <a:ea typeface="微软雅黑" pitchFamily="34" charset="-122"/>
                          <a:cs typeface="+mn-cs"/>
                        </a:rPr>
                        <a:t>建设周期</a:t>
                      </a:r>
                    </a:p>
                  </a:txBody>
                  <a:tcPr marL="7601" marR="7601" marT="7601" marB="0" anchor="b">
                    <a:solidFill>
                      <a:schemeClr val="accent1"/>
                    </a:solidFill>
                  </a:tcPr>
                </a:tc>
              </a:tr>
              <a:tr h="881695">
                <a:tc>
                  <a:txBody>
                    <a:bodyPr/>
                    <a:lstStyle/>
                    <a:p>
                      <a:pPr algn="ctr" rtl="0" fontAlgn="t"/>
                      <a:r>
                        <a:rPr lang="zh-CN" altLang="en-US" sz="1800" kern="1200" dirty="0">
                          <a:solidFill>
                            <a:schemeClr val="dk1"/>
                          </a:solidFill>
                          <a:latin typeface="微软雅黑" pitchFamily="34" charset="-122"/>
                          <a:ea typeface="微软雅黑" pitchFamily="34" charset="-122"/>
                          <a:cs typeface="+mn-cs"/>
                        </a:rPr>
                        <a:t>广州日产</a:t>
                      </a:r>
                    </a:p>
                  </a:txBody>
                  <a:tcPr marL="7601" marR="7601" marT="7601" marB="0"/>
                </a:tc>
                <a:tc>
                  <a:txBody>
                    <a:bodyPr/>
                    <a:lstStyle/>
                    <a:p>
                      <a:pPr algn="ctr" rtl="0" fontAlgn="t"/>
                      <a:r>
                        <a:rPr lang="zh-CN" altLang="en-US" sz="1800" kern="1200" dirty="0">
                          <a:solidFill>
                            <a:schemeClr val="dk1"/>
                          </a:solidFill>
                          <a:latin typeface="微软雅黑" pitchFamily="34" charset="-122"/>
                          <a:ea typeface="微软雅黑" pitchFamily="34" charset="-122"/>
                          <a:cs typeface="+mn-cs"/>
                        </a:rPr>
                        <a:t>未交付（计划</a:t>
                      </a:r>
                      <a:r>
                        <a:rPr lang="en-US" altLang="zh-CN" sz="1800" kern="1200" dirty="0">
                          <a:solidFill>
                            <a:schemeClr val="dk1"/>
                          </a:solidFill>
                          <a:latin typeface="微软雅黑" pitchFamily="34" charset="-122"/>
                          <a:ea typeface="微软雅黑" pitchFamily="34" charset="-122"/>
                          <a:cs typeface="+mn-cs"/>
                        </a:rPr>
                        <a:t>18</a:t>
                      </a:r>
                      <a:r>
                        <a:rPr lang="zh-CN" altLang="en-US" sz="1800" kern="1200" dirty="0">
                          <a:solidFill>
                            <a:schemeClr val="dk1"/>
                          </a:solidFill>
                          <a:latin typeface="微软雅黑" pitchFamily="34" charset="-122"/>
                          <a:ea typeface="微软雅黑" pitchFamily="34" charset="-122"/>
                          <a:cs typeface="+mn-cs"/>
                        </a:rPr>
                        <a:t>年启动交付）</a:t>
                      </a:r>
                    </a:p>
                  </a:txBody>
                  <a:tcPr marL="7601" marR="7601" marT="7601" marB="0"/>
                </a:tc>
                <a:tc>
                  <a:txBody>
                    <a:bodyPr/>
                    <a:lstStyle/>
                    <a:p>
                      <a:pPr algn="ctr" rtl="0" fontAlgn="t"/>
                      <a:r>
                        <a:rPr lang="zh-CN" altLang="en-US" sz="1800" kern="1200">
                          <a:solidFill>
                            <a:schemeClr val="dk1"/>
                          </a:solidFill>
                          <a:latin typeface="微软雅黑" pitchFamily="34" charset="-122"/>
                          <a:ea typeface="微软雅黑" pitchFamily="34" charset="-122"/>
                          <a:cs typeface="+mn-cs"/>
                        </a:rPr>
                        <a:t>     </a:t>
                      </a:r>
                      <a:r>
                        <a:rPr lang="en-US" altLang="zh-CN" sz="1800" kern="1200">
                          <a:solidFill>
                            <a:schemeClr val="dk1"/>
                          </a:solidFill>
                          <a:latin typeface="微软雅黑" pitchFamily="34" charset="-122"/>
                          <a:ea typeface="微软雅黑" pitchFamily="34" charset="-122"/>
                          <a:cs typeface="+mn-cs"/>
                        </a:rPr>
                        <a:t>500</a:t>
                      </a:r>
                      <a:r>
                        <a:rPr lang="zh-CN" altLang="en-US" sz="1800" kern="1200">
                          <a:solidFill>
                            <a:schemeClr val="dk1"/>
                          </a:solidFill>
                          <a:latin typeface="微软雅黑" pitchFamily="34" charset="-122"/>
                          <a:ea typeface="微软雅黑" pitchFamily="34" charset="-122"/>
                          <a:cs typeface="+mn-cs"/>
                        </a:rPr>
                        <a:t>万，</a:t>
                      </a:r>
                      <a:r>
                        <a:rPr lang="en-US" altLang="zh-CN" sz="1800" kern="1200">
                          <a:solidFill>
                            <a:schemeClr val="dk1"/>
                          </a:solidFill>
                          <a:latin typeface="微软雅黑" pitchFamily="34" charset="-122"/>
                          <a:ea typeface="微软雅黑" pitchFamily="34" charset="-122"/>
                          <a:cs typeface="+mn-cs"/>
                        </a:rPr>
                        <a:t>17</a:t>
                      </a:r>
                      <a:r>
                        <a:rPr lang="zh-CN" altLang="en-US" sz="1800" kern="1200">
                          <a:solidFill>
                            <a:schemeClr val="dk1"/>
                          </a:solidFill>
                          <a:latin typeface="微软雅黑" pitchFamily="34" charset="-122"/>
                          <a:ea typeface="微软雅黑" pitchFamily="34" charset="-122"/>
                          <a:cs typeface="+mn-cs"/>
                        </a:rPr>
                        <a:t>年追加</a:t>
                      </a:r>
                      <a:r>
                        <a:rPr lang="en-US" altLang="zh-CN" sz="1800" kern="1200">
                          <a:solidFill>
                            <a:schemeClr val="dk1"/>
                          </a:solidFill>
                          <a:latin typeface="微软雅黑" pitchFamily="34" charset="-122"/>
                          <a:ea typeface="微软雅黑" pitchFamily="34" charset="-122"/>
                          <a:cs typeface="+mn-cs"/>
                        </a:rPr>
                        <a:t>800</a:t>
                      </a:r>
                      <a:r>
                        <a:rPr lang="zh-CN" altLang="en-US" sz="1800" kern="1200">
                          <a:solidFill>
                            <a:schemeClr val="dk1"/>
                          </a:solidFill>
                          <a:latin typeface="微软雅黑" pitchFamily="34" charset="-122"/>
                          <a:ea typeface="微软雅黑" pitchFamily="34" charset="-122"/>
                          <a:cs typeface="+mn-cs"/>
                        </a:rPr>
                        <a:t>万，共</a:t>
                      </a:r>
                      <a:r>
                        <a:rPr lang="en-US" altLang="zh-CN" sz="1800" kern="1200">
                          <a:solidFill>
                            <a:schemeClr val="dk1"/>
                          </a:solidFill>
                          <a:latin typeface="微软雅黑" pitchFamily="34" charset="-122"/>
                          <a:ea typeface="微软雅黑" pitchFamily="34" charset="-122"/>
                          <a:cs typeface="+mn-cs"/>
                        </a:rPr>
                        <a:t>1300</a:t>
                      </a:r>
                      <a:r>
                        <a:rPr lang="zh-CN" altLang="en-US" sz="1800" kern="1200">
                          <a:solidFill>
                            <a:schemeClr val="dk1"/>
                          </a:solidFill>
                          <a:latin typeface="微软雅黑" pitchFamily="34" charset="-122"/>
                          <a:ea typeface="微软雅黑" pitchFamily="34" charset="-122"/>
                          <a:cs typeface="+mn-cs"/>
                        </a:rPr>
                        <a:t>万</a:t>
                      </a:r>
                    </a:p>
                  </a:txBody>
                  <a:tcPr marL="7601" marR="7601" marT="7601" marB="0"/>
                </a:tc>
                <a:tc>
                  <a:txBody>
                    <a:bodyPr/>
                    <a:lstStyle/>
                    <a:p>
                      <a:pPr algn="ctr" rtl="0" fontAlgn="t"/>
                      <a:r>
                        <a:rPr lang="zh-CN" altLang="en-US" sz="1800" kern="1200">
                          <a:solidFill>
                            <a:schemeClr val="dk1"/>
                          </a:solidFill>
                          <a:latin typeface="微软雅黑" pitchFamily="34" charset="-122"/>
                          <a:ea typeface="微软雅黑" pitchFamily="34" charset="-122"/>
                          <a:cs typeface="+mn-cs"/>
                        </a:rPr>
                        <a:t>  </a:t>
                      </a:r>
                      <a:r>
                        <a:rPr lang="en-US" altLang="zh-CN" sz="1800" kern="1200">
                          <a:solidFill>
                            <a:schemeClr val="dk1"/>
                          </a:solidFill>
                          <a:latin typeface="微软雅黑" pitchFamily="34" charset="-122"/>
                          <a:ea typeface="微软雅黑" pitchFamily="34" charset="-122"/>
                          <a:cs typeface="+mn-cs"/>
                        </a:rPr>
                        <a:t>4</a:t>
                      </a:r>
                      <a:r>
                        <a:rPr lang="zh-CN" altLang="en-US" sz="1800" kern="1200">
                          <a:solidFill>
                            <a:schemeClr val="dk1"/>
                          </a:solidFill>
                          <a:latin typeface="微软雅黑" pitchFamily="34" charset="-122"/>
                          <a:ea typeface="微软雅黑" pitchFamily="34" charset="-122"/>
                          <a:cs typeface="+mn-cs"/>
                        </a:rPr>
                        <a:t>年，</a:t>
                      </a:r>
                      <a:r>
                        <a:rPr lang="en-US" altLang="zh-CN" sz="1800" kern="1200">
                          <a:solidFill>
                            <a:schemeClr val="dk1"/>
                          </a:solidFill>
                          <a:latin typeface="微软雅黑" pitchFamily="34" charset="-122"/>
                          <a:ea typeface="微软雅黑" pitchFamily="34" charset="-122"/>
                          <a:cs typeface="+mn-cs"/>
                        </a:rPr>
                        <a:t>2014</a:t>
                      </a:r>
                      <a:r>
                        <a:rPr lang="zh-CN" altLang="en-US" sz="1800" kern="1200">
                          <a:solidFill>
                            <a:schemeClr val="dk1"/>
                          </a:solidFill>
                          <a:latin typeface="微软雅黑" pitchFamily="34" charset="-122"/>
                          <a:ea typeface="微软雅黑" pitchFamily="34" charset="-122"/>
                          <a:cs typeface="+mn-cs"/>
                        </a:rPr>
                        <a:t>年中标、计划</a:t>
                      </a:r>
                      <a:r>
                        <a:rPr lang="en-US" altLang="zh-CN" sz="1800" kern="1200">
                          <a:solidFill>
                            <a:schemeClr val="dk1"/>
                          </a:solidFill>
                          <a:latin typeface="微软雅黑" pitchFamily="34" charset="-122"/>
                          <a:ea typeface="微软雅黑" pitchFamily="34" charset="-122"/>
                          <a:cs typeface="+mn-cs"/>
                        </a:rPr>
                        <a:t>2018</a:t>
                      </a:r>
                      <a:r>
                        <a:rPr lang="zh-CN" altLang="en-US" sz="1800" kern="1200">
                          <a:solidFill>
                            <a:schemeClr val="dk1"/>
                          </a:solidFill>
                          <a:latin typeface="微软雅黑" pitchFamily="34" charset="-122"/>
                          <a:ea typeface="微软雅黑" pitchFamily="34" charset="-122"/>
                          <a:cs typeface="+mn-cs"/>
                        </a:rPr>
                        <a:t>年交付</a:t>
                      </a:r>
                    </a:p>
                  </a:txBody>
                  <a:tcPr marL="7601" marR="7601" marT="7601" marB="0"/>
                </a:tc>
              </a:tr>
              <a:tr h="1063726">
                <a:tc>
                  <a:txBody>
                    <a:bodyPr/>
                    <a:lstStyle/>
                    <a:p>
                      <a:pPr algn="ctr" rtl="0" fontAlgn="t"/>
                      <a:r>
                        <a:rPr lang="zh-CN" altLang="en-US" sz="1800" kern="1200" dirty="0">
                          <a:solidFill>
                            <a:schemeClr val="dk1"/>
                          </a:solidFill>
                          <a:latin typeface="微软雅黑" pitchFamily="34" charset="-122"/>
                          <a:ea typeface="微软雅黑" pitchFamily="34" charset="-122"/>
                          <a:cs typeface="+mn-cs"/>
                        </a:rPr>
                        <a:t>上海（安吉星、阿里、吉利）</a:t>
                      </a:r>
                    </a:p>
                  </a:txBody>
                  <a:tcPr marL="7601" marR="7601" marT="7601" marB="0">
                    <a:solidFill>
                      <a:srgbClr val="D0D8E8"/>
                    </a:solidFill>
                  </a:tcPr>
                </a:tc>
                <a:tc>
                  <a:txBody>
                    <a:bodyPr/>
                    <a:lstStyle/>
                    <a:p>
                      <a:pPr algn="ctr" rtl="0" fontAlgn="t"/>
                      <a:r>
                        <a:rPr lang="zh-CN" altLang="en-US" sz="1800" kern="1200" dirty="0">
                          <a:solidFill>
                            <a:schemeClr val="dk1"/>
                          </a:solidFill>
                          <a:latin typeface="微软雅黑" pitchFamily="34" charset="-122"/>
                          <a:ea typeface="微软雅黑" pitchFamily="34" charset="-122"/>
                          <a:cs typeface="+mn-cs"/>
                        </a:rPr>
                        <a:t>已</a:t>
                      </a:r>
                      <a:r>
                        <a:rPr lang="zh-CN" altLang="en-US" sz="1800" kern="1200" dirty="0" smtClean="0">
                          <a:solidFill>
                            <a:schemeClr val="dk1"/>
                          </a:solidFill>
                          <a:latin typeface="微软雅黑" pitchFamily="34" charset="-122"/>
                          <a:ea typeface="微软雅黑" pitchFamily="34" charset="-122"/>
                          <a:cs typeface="+mn-cs"/>
                        </a:rPr>
                        <a:t>交付，合同（安</a:t>
                      </a:r>
                      <a:r>
                        <a:rPr lang="zh-CN" altLang="en-US" sz="1800" kern="1200" dirty="0">
                          <a:solidFill>
                            <a:schemeClr val="dk1"/>
                          </a:solidFill>
                          <a:latin typeface="微软雅黑" pitchFamily="34" charset="-122"/>
                          <a:ea typeface="微软雅黑" pitchFamily="34" charset="-122"/>
                          <a:cs typeface="+mn-cs"/>
                        </a:rPr>
                        <a:t>吉星、阿里</a:t>
                      </a:r>
                      <a:r>
                        <a:rPr lang="en-US" altLang="zh-CN" sz="1800" kern="1200" dirty="0">
                          <a:solidFill>
                            <a:schemeClr val="dk1"/>
                          </a:solidFill>
                          <a:latin typeface="微软雅黑" pitchFamily="34" charset="-122"/>
                          <a:ea typeface="微软雅黑" pitchFamily="34" charset="-122"/>
                          <a:cs typeface="+mn-cs"/>
                        </a:rPr>
                        <a:t>30</a:t>
                      </a:r>
                      <a:r>
                        <a:rPr lang="zh-CN" altLang="en-US" sz="1800" kern="1200" dirty="0">
                          <a:solidFill>
                            <a:schemeClr val="dk1"/>
                          </a:solidFill>
                          <a:latin typeface="微软雅黑" pitchFamily="34" charset="-122"/>
                          <a:ea typeface="微软雅黑" pitchFamily="34" charset="-122"/>
                          <a:cs typeface="+mn-cs"/>
                        </a:rPr>
                        <a:t>万、吉利</a:t>
                      </a:r>
                      <a:r>
                        <a:rPr lang="en-US" altLang="zh-CN" sz="1800" kern="1200" dirty="0">
                          <a:solidFill>
                            <a:schemeClr val="dk1"/>
                          </a:solidFill>
                          <a:latin typeface="微软雅黑" pitchFamily="34" charset="-122"/>
                          <a:ea typeface="微软雅黑" pitchFamily="34" charset="-122"/>
                          <a:cs typeface="+mn-cs"/>
                        </a:rPr>
                        <a:t>30</a:t>
                      </a:r>
                      <a:r>
                        <a:rPr lang="zh-CN" altLang="en-US" sz="1800" kern="1200" dirty="0">
                          <a:solidFill>
                            <a:schemeClr val="dk1"/>
                          </a:solidFill>
                          <a:latin typeface="微软雅黑" pitchFamily="34" charset="-122"/>
                          <a:ea typeface="微软雅黑" pitchFamily="34" charset="-122"/>
                          <a:cs typeface="+mn-cs"/>
                        </a:rPr>
                        <a:t>万），已发卡</a:t>
                      </a:r>
                      <a:r>
                        <a:rPr lang="en-US" altLang="zh-CN" sz="1800" kern="1200" dirty="0">
                          <a:solidFill>
                            <a:schemeClr val="dk1"/>
                          </a:solidFill>
                          <a:latin typeface="微软雅黑" pitchFamily="34" charset="-122"/>
                          <a:ea typeface="微软雅黑" pitchFamily="34" charset="-122"/>
                          <a:cs typeface="+mn-cs"/>
                        </a:rPr>
                        <a:t>73</a:t>
                      </a:r>
                      <a:r>
                        <a:rPr lang="zh-CN" altLang="en-US" sz="1800" kern="1200" dirty="0">
                          <a:solidFill>
                            <a:schemeClr val="dk1"/>
                          </a:solidFill>
                          <a:latin typeface="微软雅黑" pitchFamily="34" charset="-122"/>
                          <a:ea typeface="微软雅黑" pitchFamily="34" charset="-122"/>
                          <a:cs typeface="+mn-cs"/>
                        </a:rPr>
                        <a:t>万</a:t>
                      </a:r>
                    </a:p>
                  </a:txBody>
                  <a:tcPr marL="7601" marR="7601" marT="7601" marB="0">
                    <a:solidFill>
                      <a:srgbClr val="D0D8E8"/>
                    </a:solidFill>
                  </a:tcPr>
                </a:tc>
                <a:tc>
                  <a:txBody>
                    <a:bodyPr/>
                    <a:lstStyle/>
                    <a:p>
                      <a:pPr algn="ctr" rtl="0" fontAlgn="t"/>
                      <a:r>
                        <a:rPr lang="zh-CN" altLang="en-US" sz="1800" kern="1200" dirty="0">
                          <a:solidFill>
                            <a:schemeClr val="dk1"/>
                          </a:solidFill>
                          <a:latin typeface="微软雅黑" pitchFamily="34" charset="-122"/>
                          <a:ea typeface="微软雅黑" pitchFamily="34" charset="-122"/>
                          <a:cs typeface="+mn-cs"/>
                        </a:rPr>
                        <a:t>安吉星</a:t>
                      </a:r>
                      <a:r>
                        <a:rPr lang="en-US" altLang="zh-CN" sz="1800" kern="1200" dirty="0">
                          <a:solidFill>
                            <a:schemeClr val="dk1"/>
                          </a:solidFill>
                          <a:latin typeface="微软雅黑" pitchFamily="34" charset="-122"/>
                          <a:ea typeface="微软雅黑" pitchFamily="34" charset="-122"/>
                          <a:cs typeface="+mn-cs"/>
                        </a:rPr>
                        <a:t>4000</a:t>
                      </a:r>
                      <a:r>
                        <a:rPr lang="zh-CN" altLang="en-US" sz="1800" kern="1200" dirty="0" smtClean="0">
                          <a:solidFill>
                            <a:schemeClr val="dk1"/>
                          </a:solidFill>
                          <a:latin typeface="微软雅黑" pitchFamily="34" charset="-122"/>
                          <a:ea typeface="微软雅黑" pitchFamily="34" charset="-122"/>
                          <a:cs typeface="+mn-cs"/>
                        </a:rPr>
                        <a:t>万（含平台和核心网等）；</a:t>
                      </a:r>
                      <a:r>
                        <a:rPr lang="en-US" altLang="zh-CN" sz="1800" kern="1200" dirty="0" smtClean="0">
                          <a:solidFill>
                            <a:schemeClr val="dk1"/>
                          </a:solidFill>
                          <a:latin typeface="微软雅黑" pitchFamily="34" charset="-122"/>
                          <a:ea typeface="微软雅黑" pitchFamily="34" charset="-122"/>
                          <a:cs typeface="+mn-cs"/>
                        </a:rPr>
                        <a:t/>
                      </a:r>
                      <a:br>
                        <a:rPr lang="en-US" altLang="zh-CN" sz="1800" kern="1200" dirty="0" smtClean="0">
                          <a:solidFill>
                            <a:schemeClr val="dk1"/>
                          </a:solidFill>
                          <a:latin typeface="微软雅黑" pitchFamily="34" charset="-122"/>
                          <a:ea typeface="微软雅黑" pitchFamily="34" charset="-122"/>
                          <a:cs typeface="+mn-cs"/>
                        </a:rPr>
                      </a:br>
                      <a:r>
                        <a:rPr lang="zh-CN" altLang="en-US" sz="1800" kern="1200" dirty="0" smtClean="0">
                          <a:solidFill>
                            <a:schemeClr val="dk1"/>
                          </a:solidFill>
                          <a:latin typeface="微软雅黑" pitchFamily="34" charset="-122"/>
                          <a:ea typeface="微软雅黑" pitchFamily="34" charset="-122"/>
                          <a:cs typeface="+mn-cs"/>
                        </a:rPr>
                        <a:t>阿里（原平台追加</a:t>
                      </a:r>
                      <a:r>
                        <a:rPr lang="en-US" altLang="zh-CN" sz="1800" kern="1200" dirty="0" smtClean="0">
                          <a:solidFill>
                            <a:schemeClr val="dk1"/>
                          </a:solidFill>
                          <a:latin typeface="微软雅黑" pitchFamily="34" charset="-122"/>
                          <a:ea typeface="微软雅黑" pitchFamily="34" charset="-122"/>
                          <a:cs typeface="+mn-cs"/>
                        </a:rPr>
                        <a:t>500</a:t>
                      </a:r>
                      <a:r>
                        <a:rPr lang="zh-CN" altLang="en-US" sz="1800" kern="1200" dirty="0" smtClean="0">
                          <a:solidFill>
                            <a:schemeClr val="dk1"/>
                          </a:solidFill>
                          <a:latin typeface="微软雅黑" pitchFamily="34" charset="-122"/>
                          <a:ea typeface="微软雅黑" pitchFamily="34" charset="-122"/>
                          <a:cs typeface="+mn-cs"/>
                        </a:rPr>
                        <a:t>万）；</a:t>
                      </a:r>
                      <a:r>
                        <a:rPr lang="en-US" altLang="zh-CN" sz="1800" kern="1200" dirty="0" smtClean="0">
                          <a:solidFill>
                            <a:schemeClr val="dk1"/>
                          </a:solidFill>
                          <a:latin typeface="微软雅黑" pitchFamily="34" charset="-122"/>
                          <a:ea typeface="微软雅黑" pitchFamily="34" charset="-122"/>
                          <a:cs typeface="+mn-cs"/>
                        </a:rPr>
                        <a:t/>
                      </a:r>
                      <a:br>
                        <a:rPr lang="en-US" altLang="zh-CN" sz="1800" kern="1200" dirty="0" smtClean="0">
                          <a:solidFill>
                            <a:schemeClr val="dk1"/>
                          </a:solidFill>
                          <a:latin typeface="微软雅黑" pitchFamily="34" charset="-122"/>
                          <a:ea typeface="微软雅黑" pitchFamily="34" charset="-122"/>
                          <a:cs typeface="+mn-cs"/>
                        </a:rPr>
                      </a:br>
                      <a:r>
                        <a:rPr lang="zh-CN" altLang="en-US" sz="1800" kern="1200" dirty="0" smtClean="0">
                          <a:solidFill>
                            <a:schemeClr val="dk1"/>
                          </a:solidFill>
                          <a:latin typeface="微软雅黑" pitchFamily="34" charset="-122"/>
                          <a:ea typeface="微软雅黑" pitchFamily="34" charset="-122"/>
                          <a:cs typeface="+mn-cs"/>
                        </a:rPr>
                        <a:t>吉利（</a:t>
                      </a:r>
                      <a:r>
                        <a:rPr lang="en-US" altLang="zh-CN" sz="1800" kern="1200" dirty="0" smtClean="0">
                          <a:solidFill>
                            <a:schemeClr val="dk1"/>
                          </a:solidFill>
                          <a:latin typeface="微软雅黑" pitchFamily="34" charset="-122"/>
                          <a:ea typeface="微软雅黑" pitchFamily="34" charset="-122"/>
                          <a:cs typeface="+mn-cs"/>
                        </a:rPr>
                        <a:t>200</a:t>
                      </a:r>
                      <a:r>
                        <a:rPr lang="zh-CN" altLang="en-US" sz="1800" kern="1200" dirty="0" smtClean="0">
                          <a:solidFill>
                            <a:schemeClr val="dk1"/>
                          </a:solidFill>
                          <a:latin typeface="微软雅黑" pitchFamily="34" charset="-122"/>
                          <a:ea typeface="微软雅黑" pitchFamily="34" charset="-122"/>
                          <a:cs typeface="+mn-cs"/>
                        </a:rPr>
                        <a:t>万）</a:t>
                      </a:r>
                      <a:endParaRPr lang="zh-CN" altLang="en-US" sz="1800" kern="1200" dirty="0">
                        <a:solidFill>
                          <a:schemeClr val="dk1"/>
                        </a:solidFill>
                        <a:latin typeface="微软雅黑" pitchFamily="34" charset="-122"/>
                        <a:ea typeface="微软雅黑" pitchFamily="34" charset="-122"/>
                        <a:cs typeface="+mn-cs"/>
                      </a:endParaRPr>
                    </a:p>
                  </a:txBody>
                  <a:tcPr marL="7601" marR="7601" marT="7601" marB="0">
                    <a:solidFill>
                      <a:srgbClr val="D0D8E8"/>
                    </a:solidFill>
                  </a:tcPr>
                </a:tc>
                <a:tc>
                  <a:txBody>
                    <a:bodyPr/>
                    <a:lstStyle/>
                    <a:p>
                      <a:pPr algn="ctr" rtl="0" fontAlgn="t"/>
                      <a:r>
                        <a:rPr lang="zh-CN" altLang="en-US" sz="1800" kern="1200" dirty="0">
                          <a:solidFill>
                            <a:schemeClr val="dk1"/>
                          </a:solidFill>
                          <a:latin typeface="微软雅黑" pitchFamily="34" charset="-122"/>
                          <a:ea typeface="微软雅黑" pitchFamily="34" charset="-122"/>
                          <a:cs typeface="+mn-cs"/>
                        </a:rPr>
                        <a:t>安吉星：</a:t>
                      </a:r>
                      <a:r>
                        <a:rPr lang="en-US" altLang="zh-CN" sz="1800" kern="1200" dirty="0">
                          <a:solidFill>
                            <a:schemeClr val="dk1"/>
                          </a:solidFill>
                          <a:latin typeface="微软雅黑" pitchFamily="34" charset="-122"/>
                          <a:ea typeface="微软雅黑" pitchFamily="34" charset="-122"/>
                          <a:cs typeface="+mn-cs"/>
                        </a:rPr>
                        <a:t>2</a:t>
                      </a:r>
                      <a:r>
                        <a:rPr lang="zh-CN" altLang="en-US" sz="1800" kern="1200" dirty="0">
                          <a:solidFill>
                            <a:schemeClr val="dk1"/>
                          </a:solidFill>
                          <a:latin typeface="微软雅黑" pitchFamily="34" charset="-122"/>
                          <a:ea typeface="微软雅黑" pitchFamily="34" charset="-122"/>
                          <a:cs typeface="+mn-cs"/>
                        </a:rPr>
                        <a:t>年</a:t>
                      </a:r>
                      <a:r>
                        <a:rPr lang="zh-CN" altLang="en-US" sz="1800" kern="1200" dirty="0" smtClean="0">
                          <a:solidFill>
                            <a:schemeClr val="dk1"/>
                          </a:solidFill>
                          <a:latin typeface="微软雅黑" pitchFamily="34" charset="-122"/>
                          <a:ea typeface="微软雅黑" pitchFamily="34" charset="-122"/>
                          <a:cs typeface="+mn-cs"/>
                        </a:rPr>
                        <a:t>；</a:t>
                      </a:r>
                      <a:r>
                        <a:rPr lang="en-US" altLang="zh-CN" sz="1800" kern="1200" dirty="0" smtClean="0">
                          <a:solidFill>
                            <a:schemeClr val="dk1"/>
                          </a:solidFill>
                          <a:latin typeface="微软雅黑" pitchFamily="34" charset="-122"/>
                          <a:ea typeface="微软雅黑" pitchFamily="34" charset="-122"/>
                          <a:cs typeface="+mn-cs"/>
                        </a:rPr>
                        <a:t/>
                      </a:r>
                      <a:br>
                        <a:rPr lang="en-US" altLang="zh-CN" sz="1800" kern="1200" dirty="0" smtClean="0">
                          <a:solidFill>
                            <a:schemeClr val="dk1"/>
                          </a:solidFill>
                          <a:latin typeface="微软雅黑" pitchFamily="34" charset="-122"/>
                          <a:ea typeface="微软雅黑" pitchFamily="34" charset="-122"/>
                          <a:cs typeface="+mn-cs"/>
                        </a:rPr>
                      </a:br>
                      <a:r>
                        <a:rPr lang="zh-CN" altLang="en-US" sz="1800" kern="1200" dirty="0" smtClean="0">
                          <a:solidFill>
                            <a:schemeClr val="dk1"/>
                          </a:solidFill>
                          <a:latin typeface="微软雅黑" pitchFamily="34" charset="-122"/>
                          <a:ea typeface="微软雅黑" pitchFamily="34" charset="-122"/>
                          <a:cs typeface="+mn-cs"/>
                        </a:rPr>
                        <a:t>其它</a:t>
                      </a:r>
                      <a:r>
                        <a:rPr lang="zh-CN" altLang="en-US" sz="1800" kern="1200" dirty="0">
                          <a:solidFill>
                            <a:schemeClr val="dk1"/>
                          </a:solidFill>
                          <a:latin typeface="微软雅黑" pitchFamily="34" charset="-122"/>
                          <a:ea typeface="微软雅黑" pitchFamily="34" charset="-122"/>
                          <a:cs typeface="+mn-cs"/>
                        </a:rPr>
                        <a:t>：</a:t>
                      </a:r>
                      <a:r>
                        <a:rPr lang="en-US" altLang="zh-CN" sz="1800" kern="1200" dirty="0">
                          <a:solidFill>
                            <a:schemeClr val="dk1"/>
                          </a:solidFill>
                          <a:latin typeface="微软雅黑" pitchFamily="34" charset="-122"/>
                          <a:ea typeface="微软雅黑" pitchFamily="34" charset="-122"/>
                          <a:cs typeface="+mn-cs"/>
                        </a:rPr>
                        <a:t>6</a:t>
                      </a:r>
                      <a:r>
                        <a:rPr lang="zh-CN" altLang="en-US" sz="1800" kern="1200" dirty="0">
                          <a:solidFill>
                            <a:schemeClr val="dk1"/>
                          </a:solidFill>
                          <a:latin typeface="微软雅黑" pitchFamily="34" charset="-122"/>
                          <a:ea typeface="微软雅黑" pitchFamily="34" charset="-122"/>
                          <a:cs typeface="+mn-cs"/>
                        </a:rPr>
                        <a:t>个月</a:t>
                      </a:r>
                    </a:p>
                  </a:txBody>
                  <a:tcPr marL="7601" marR="7601" marT="7601" marB="0">
                    <a:solidFill>
                      <a:srgbClr val="D0D8E8"/>
                    </a:solidFill>
                  </a:tcPr>
                </a:tc>
              </a:tr>
              <a:tr h="771231">
                <a:tc>
                  <a:txBody>
                    <a:bodyPr/>
                    <a:lstStyle/>
                    <a:p>
                      <a:pPr algn="ctr" rtl="0" fontAlgn="t"/>
                      <a:r>
                        <a:rPr lang="zh-CN" altLang="en-US" sz="1800" kern="1200" dirty="0">
                          <a:solidFill>
                            <a:schemeClr val="dk1"/>
                          </a:solidFill>
                          <a:latin typeface="微软雅黑" pitchFamily="34" charset="-122"/>
                          <a:ea typeface="微软雅黑" pitchFamily="34" charset="-122"/>
                          <a:cs typeface="+mn-cs"/>
                        </a:rPr>
                        <a:t>吉林（一汽、奥迪）</a:t>
                      </a:r>
                    </a:p>
                  </a:txBody>
                  <a:tcPr marL="7601" marR="7601" marT="7601" marB="0"/>
                </a:tc>
                <a:tc>
                  <a:txBody>
                    <a:bodyPr/>
                    <a:lstStyle/>
                    <a:p>
                      <a:pPr algn="ctr" rtl="0" fontAlgn="t"/>
                      <a:r>
                        <a:rPr lang="zh-CN" altLang="en-US" sz="1800" kern="1200" dirty="0">
                          <a:solidFill>
                            <a:schemeClr val="dk1"/>
                          </a:solidFill>
                          <a:latin typeface="微软雅黑" pitchFamily="34" charset="-122"/>
                          <a:ea typeface="微软雅黑" pitchFamily="34" charset="-122"/>
                          <a:cs typeface="+mn-cs"/>
                        </a:rPr>
                        <a:t>   已交付，</a:t>
                      </a:r>
                      <a:r>
                        <a:rPr lang="zh-CN" altLang="en-US" sz="1800" kern="1200" dirty="0" smtClean="0">
                          <a:solidFill>
                            <a:schemeClr val="dk1"/>
                          </a:solidFill>
                          <a:latin typeface="微软雅黑" pitchFamily="34" charset="-122"/>
                          <a:ea typeface="微软雅黑" pitchFamily="34" charset="-122"/>
                          <a:cs typeface="+mn-cs"/>
                        </a:rPr>
                        <a:t>合同（</a:t>
                      </a:r>
                      <a:r>
                        <a:rPr lang="en-US" altLang="zh-CN" sz="1800" kern="1200" dirty="0" smtClean="0">
                          <a:solidFill>
                            <a:schemeClr val="dk1"/>
                          </a:solidFill>
                          <a:latin typeface="微软雅黑" pitchFamily="34" charset="-122"/>
                          <a:ea typeface="微软雅黑" pitchFamily="34" charset="-122"/>
                          <a:cs typeface="+mn-cs"/>
                        </a:rPr>
                        <a:t>5</a:t>
                      </a:r>
                      <a:r>
                        <a:rPr lang="zh-CN" altLang="en-US" sz="1800" kern="1200" dirty="0">
                          <a:solidFill>
                            <a:schemeClr val="dk1"/>
                          </a:solidFill>
                          <a:latin typeface="微软雅黑" pitchFamily="34" charset="-122"/>
                          <a:ea typeface="微软雅黑" pitchFamily="34" charset="-122"/>
                          <a:cs typeface="+mn-cs"/>
                        </a:rPr>
                        <a:t>年</a:t>
                      </a:r>
                      <a:r>
                        <a:rPr lang="en-US" altLang="zh-CN" sz="1800" kern="1200" dirty="0">
                          <a:solidFill>
                            <a:schemeClr val="dk1"/>
                          </a:solidFill>
                          <a:latin typeface="微软雅黑" pitchFamily="34" charset="-122"/>
                          <a:ea typeface="微软雅黑" pitchFamily="34" charset="-122"/>
                          <a:cs typeface="+mn-cs"/>
                        </a:rPr>
                        <a:t>65</a:t>
                      </a:r>
                      <a:r>
                        <a:rPr lang="zh-CN" altLang="en-US" sz="1800" kern="1200" dirty="0" smtClean="0">
                          <a:solidFill>
                            <a:schemeClr val="dk1"/>
                          </a:solidFill>
                          <a:latin typeface="微软雅黑" pitchFamily="34" charset="-122"/>
                          <a:ea typeface="微软雅黑" pitchFamily="34" charset="-122"/>
                          <a:cs typeface="+mn-cs"/>
                        </a:rPr>
                        <a:t>万卡），</a:t>
                      </a:r>
                      <a:r>
                        <a:rPr lang="zh-CN" altLang="en-US" sz="1800" kern="1200" dirty="0">
                          <a:solidFill>
                            <a:schemeClr val="dk1"/>
                          </a:solidFill>
                          <a:latin typeface="微软雅黑" pitchFamily="34" charset="-122"/>
                          <a:ea typeface="微软雅黑" pitchFamily="34" charset="-122"/>
                          <a:cs typeface="+mn-cs"/>
                        </a:rPr>
                        <a:t>已发卡</a:t>
                      </a:r>
                      <a:r>
                        <a:rPr lang="en-US" altLang="zh-CN" sz="1800" kern="1200" dirty="0">
                          <a:solidFill>
                            <a:schemeClr val="dk1"/>
                          </a:solidFill>
                          <a:latin typeface="微软雅黑" pitchFamily="34" charset="-122"/>
                          <a:ea typeface="微软雅黑" pitchFamily="34" charset="-122"/>
                          <a:cs typeface="+mn-cs"/>
                        </a:rPr>
                        <a:t>15</a:t>
                      </a:r>
                      <a:r>
                        <a:rPr lang="zh-CN" altLang="en-US" sz="1800" kern="1200" dirty="0">
                          <a:solidFill>
                            <a:schemeClr val="dk1"/>
                          </a:solidFill>
                          <a:latin typeface="微软雅黑" pitchFamily="34" charset="-122"/>
                          <a:ea typeface="微软雅黑" pitchFamily="34" charset="-122"/>
                          <a:cs typeface="+mn-cs"/>
                        </a:rPr>
                        <a:t>万，实名</a:t>
                      </a:r>
                      <a:r>
                        <a:rPr lang="en-US" altLang="zh-CN" sz="1800" kern="1200" dirty="0">
                          <a:solidFill>
                            <a:schemeClr val="dk1"/>
                          </a:solidFill>
                          <a:latin typeface="微软雅黑" pitchFamily="34" charset="-122"/>
                          <a:ea typeface="微软雅黑" pitchFamily="34" charset="-122"/>
                          <a:cs typeface="+mn-cs"/>
                        </a:rPr>
                        <a:t>3.63</a:t>
                      </a:r>
                      <a:r>
                        <a:rPr lang="zh-CN" altLang="en-US" sz="1800" kern="1200" dirty="0">
                          <a:solidFill>
                            <a:schemeClr val="dk1"/>
                          </a:solidFill>
                          <a:latin typeface="微软雅黑" pitchFamily="34" charset="-122"/>
                          <a:ea typeface="微软雅黑" pitchFamily="34" charset="-122"/>
                          <a:cs typeface="+mn-cs"/>
                        </a:rPr>
                        <a:t>万</a:t>
                      </a:r>
                    </a:p>
                  </a:txBody>
                  <a:tcPr marL="7601" marR="7601" marT="7601" marB="0"/>
                </a:tc>
                <a:tc>
                  <a:txBody>
                    <a:bodyPr/>
                    <a:lstStyle/>
                    <a:p>
                      <a:pPr algn="ctr" rtl="0" fontAlgn="t"/>
                      <a:endParaRPr lang="en-US" altLang="zh-CN" sz="1800" kern="1200" dirty="0" smtClean="0">
                        <a:solidFill>
                          <a:schemeClr val="dk1"/>
                        </a:solidFill>
                        <a:latin typeface="微软雅黑" pitchFamily="34" charset="-122"/>
                        <a:ea typeface="微软雅黑" pitchFamily="34" charset="-122"/>
                        <a:cs typeface="+mn-cs"/>
                      </a:endParaRPr>
                    </a:p>
                    <a:p>
                      <a:pPr algn="ctr" rtl="0" fontAlgn="t"/>
                      <a:r>
                        <a:rPr lang="en-US" altLang="zh-CN" sz="1800" kern="1200" dirty="0" smtClean="0">
                          <a:solidFill>
                            <a:schemeClr val="dk1"/>
                          </a:solidFill>
                          <a:latin typeface="微软雅黑" pitchFamily="34" charset="-122"/>
                          <a:ea typeface="微软雅黑" pitchFamily="34" charset="-122"/>
                          <a:cs typeface="+mn-cs"/>
                        </a:rPr>
                        <a:t>400</a:t>
                      </a:r>
                      <a:r>
                        <a:rPr lang="zh-CN" altLang="en-US" sz="1800" kern="1200" dirty="0">
                          <a:solidFill>
                            <a:schemeClr val="dk1"/>
                          </a:solidFill>
                          <a:latin typeface="微软雅黑" pitchFamily="34" charset="-122"/>
                          <a:ea typeface="微软雅黑" pitchFamily="34" charset="-122"/>
                          <a:cs typeface="+mn-cs"/>
                        </a:rPr>
                        <a:t>万</a:t>
                      </a:r>
                    </a:p>
                  </a:txBody>
                  <a:tcPr marL="7601" marR="7601" marT="7601" marB="0"/>
                </a:tc>
                <a:tc>
                  <a:txBody>
                    <a:bodyPr/>
                    <a:lstStyle/>
                    <a:p>
                      <a:pPr algn="ctr" rtl="0" fontAlgn="t"/>
                      <a:endParaRPr lang="en-US" altLang="zh-CN" sz="1800" kern="1200" dirty="0" smtClean="0">
                        <a:solidFill>
                          <a:schemeClr val="dk1"/>
                        </a:solidFill>
                        <a:latin typeface="微软雅黑" pitchFamily="34" charset="-122"/>
                        <a:ea typeface="微软雅黑" pitchFamily="34" charset="-122"/>
                        <a:cs typeface="+mn-cs"/>
                      </a:endParaRPr>
                    </a:p>
                    <a:p>
                      <a:pPr algn="ctr" rtl="0" fontAlgn="t"/>
                      <a:r>
                        <a:rPr lang="en-US" altLang="zh-CN" sz="1800" kern="1200" dirty="0" smtClean="0">
                          <a:solidFill>
                            <a:schemeClr val="dk1"/>
                          </a:solidFill>
                          <a:latin typeface="微软雅黑" pitchFamily="34" charset="-122"/>
                          <a:ea typeface="微软雅黑" pitchFamily="34" charset="-122"/>
                          <a:cs typeface="+mn-cs"/>
                        </a:rPr>
                        <a:t>6</a:t>
                      </a:r>
                      <a:r>
                        <a:rPr lang="zh-CN" altLang="en-US" sz="1800" kern="1200" dirty="0">
                          <a:solidFill>
                            <a:schemeClr val="dk1"/>
                          </a:solidFill>
                          <a:latin typeface="微软雅黑" pitchFamily="34" charset="-122"/>
                          <a:ea typeface="微软雅黑" pitchFamily="34" charset="-122"/>
                          <a:cs typeface="+mn-cs"/>
                        </a:rPr>
                        <a:t>个月</a:t>
                      </a:r>
                    </a:p>
                  </a:txBody>
                  <a:tcPr marL="7601" marR="7601" marT="7601" marB="0"/>
                </a:tc>
              </a:tr>
            </a:tbl>
          </a:graphicData>
        </a:graphic>
      </p:graphicFrame>
    </p:spTree>
    <p:extLst>
      <p:ext uri="{BB962C8B-B14F-4D97-AF65-F5344CB8AC3E}">
        <p14:creationId xmlns:p14="http://schemas.microsoft.com/office/powerpoint/2010/main" val="4015886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0" y="97468"/>
            <a:ext cx="6572250" cy="523220"/>
          </a:xfrm>
          <a:prstGeom prst="rect">
            <a:avLst/>
          </a:prstGeom>
          <a:noFill/>
          <a:ln w="9525">
            <a:noFill/>
            <a:miter lim="800000"/>
            <a:headEnd/>
            <a:tailEnd/>
          </a:ln>
        </p:spPr>
        <p:txBody>
          <a:bodyPr>
            <a:spAutoFit/>
          </a:bodyPr>
          <a:lstStyle/>
          <a:p>
            <a:pPr marL="358775"/>
            <a:r>
              <a:rPr lang="zh-CN" altLang="en-US" sz="2800" b="1" dirty="0" smtClean="0">
                <a:solidFill>
                  <a:schemeClr val="bg1"/>
                </a:solidFill>
                <a:latin typeface="微软雅黑"/>
                <a:ea typeface="微软雅黑"/>
                <a:cs typeface="微软雅黑"/>
              </a:rPr>
              <a:t>二、平台架构</a:t>
            </a:r>
            <a:endParaRPr lang="zh-CN" altLang="en-US" sz="2800" b="1" dirty="0">
              <a:solidFill>
                <a:schemeClr val="bg1"/>
              </a:solidFill>
              <a:latin typeface="微软雅黑"/>
              <a:ea typeface="微软雅黑"/>
              <a:cs typeface="微软雅黑"/>
            </a:endParaRPr>
          </a:p>
        </p:txBody>
      </p:sp>
      <p:sp>
        <p:nvSpPr>
          <p:cNvPr id="15" name="圆角矩形 14"/>
          <p:cNvSpPr/>
          <p:nvPr/>
        </p:nvSpPr>
        <p:spPr>
          <a:xfrm>
            <a:off x="107504" y="2924176"/>
            <a:ext cx="576756" cy="15843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400" dirty="0">
                <a:solidFill>
                  <a:schemeClr val="tx1"/>
                </a:solidFill>
              </a:rPr>
              <a:t>省公司</a:t>
            </a:r>
          </a:p>
        </p:txBody>
      </p:sp>
      <p:sp>
        <p:nvSpPr>
          <p:cNvPr id="16" name="圆角矩形 15"/>
          <p:cNvSpPr/>
          <p:nvPr/>
        </p:nvSpPr>
        <p:spPr>
          <a:xfrm>
            <a:off x="180203" y="5373216"/>
            <a:ext cx="642986" cy="9191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400" dirty="0">
                <a:solidFill>
                  <a:schemeClr val="tx1"/>
                </a:solidFill>
              </a:rPr>
              <a:t>集团及专业公司</a:t>
            </a:r>
          </a:p>
        </p:txBody>
      </p:sp>
      <p:sp>
        <p:nvSpPr>
          <p:cNvPr id="25" name="圆角矩形 24"/>
          <p:cNvSpPr/>
          <p:nvPr/>
        </p:nvSpPr>
        <p:spPr>
          <a:xfrm>
            <a:off x="126550" y="1727200"/>
            <a:ext cx="557709" cy="69373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400" dirty="0" smtClean="0">
                <a:solidFill>
                  <a:schemeClr val="tx1"/>
                </a:solidFill>
              </a:rPr>
              <a:t>车厂</a:t>
            </a:r>
            <a:endParaRPr lang="zh-CN" altLang="en-US" sz="1400" dirty="0">
              <a:solidFill>
                <a:schemeClr val="tx1"/>
              </a:solidFill>
            </a:endParaRPr>
          </a:p>
        </p:txBody>
      </p:sp>
      <p:cxnSp>
        <p:nvCxnSpPr>
          <p:cNvPr id="33" name="直接连接符 32"/>
          <p:cNvCxnSpPr/>
          <p:nvPr/>
        </p:nvCxnSpPr>
        <p:spPr>
          <a:xfrm>
            <a:off x="805406" y="908720"/>
            <a:ext cx="72008" cy="5949280"/>
          </a:xfrm>
          <a:prstGeom prst="line">
            <a:avLst/>
          </a:prstGeom>
          <a:ln w="63500" cmpd="tri">
            <a:solidFill>
              <a:srgbClr val="FFC000"/>
            </a:solidFill>
            <a:prstDash val="dash"/>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635896" y="908720"/>
            <a:ext cx="72008" cy="5949280"/>
          </a:xfrm>
          <a:prstGeom prst="line">
            <a:avLst/>
          </a:prstGeom>
          <a:ln w="63500" cmpd="tri">
            <a:solidFill>
              <a:srgbClr val="FFC000"/>
            </a:solidFill>
            <a:prstDash val="dash"/>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3556" name="Picture 4"/>
          <p:cNvPicPr>
            <a:picLocks noChangeAspect="1" noChangeArrowheads="1"/>
          </p:cNvPicPr>
          <p:nvPr/>
        </p:nvPicPr>
        <p:blipFill>
          <a:blip r:embed="rId2" cstate="print"/>
          <a:srcRect l="37906" t="34078" r="44778" b="14823"/>
          <a:stretch>
            <a:fillRect/>
          </a:stretch>
        </p:blipFill>
        <p:spPr bwMode="auto">
          <a:xfrm>
            <a:off x="3779912" y="1052735"/>
            <a:ext cx="2664296" cy="5544617"/>
          </a:xfrm>
          <a:prstGeom prst="rect">
            <a:avLst/>
          </a:prstGeom>
          <a:noFill/>
          <a:ln w="9525">
            <a:noFill/>
            <a:miter lim="800000"/>
            <a:headEnd/>
            <a:tailEnd/>
          </a:ln>
        </p:spPr>
      </p:pic>
      <p:cxnSp>
        <p:nvCxnSpPr>
          <p:cNvPr id="56" name="直接连接符 55"/>
          <p:cNvCxnSpPr/>
          <p:nvPr/>
        </p:nvCxnSpPr>
        <p:spPr>
          <a:xfrm>
            <a:off x="6444208" y="908720"/>
            <a:ext cx="72008" cy="5949280"/>
          </a:xfrm>
          <a:prstGeom prst="line">
            <a:avLst/>
          </a:prstGeom>
          <a:ln w="63500" cmpd="tri">
            <a:solidFill>
              <a:srgbClr val="FFC000"/>
            </a:solidFill>
            <a:prstDash val="dash"/>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224" y="1196751"/>
            <a:ext cx="2411759" cy="5544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descr="C:\Users\gaobojx\Desktop\微信图片_2017052517355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1600" y="1268760"/>
            <a:ext cx="2626186" cy="5256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886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0" y="97468"/>
            <a:ext cx="6572250" cy="523220"/>
          </a:xfrm>
          <a:prstGeom prst="rect">
            <a:avLst/>
          </a:prstGeom>
          <a:noFill/>
          <a:ln w="9525">
            <a:noFill/>
            <a:miter lim="800000"/>
            <a:headEnd/>
            <a:tailEnd/>
          </a:ln>
        </p:spPr>
        <p:txBody>
          <a:bodyPr>
            <a:spAutoFit/>
          </a:bodyPr>
          <a:lstStyle/>
          <a:p>
            <a:pPr marL="358775"/>
            <a:r>
              <a:rPr lang="zh-CN" altLang="en-US" sz="2800" b="1" dirty="0">
                <a:solidFill>
                  <a:schemeClr val="bg1"/>
                </a:solidFill>
                <a:latin typeface="微软雅黑"/>
                <a:ea typeface="微软雅黑"/>
                <a:cs typeface="微软雅黑"/>
              </a:rPr>
              <a:t>二</a:t>
            </a:r>
            <a:r>
              <a:rPr lang="zh-CN" altLang="en-US" sz="2800" b="1" dirty="0" smtClean="0">
                <a:solidFill>
                  <a:schemeClr val="bg1"/>
                </a:solidFill>
                <a:latin typeface="微软雅黑"/>
                <a:ea typeface="微软雅黑"/>
                <a:cs typeface="微软雅黑"/>
              </a:rPr>
              <a:t>、平台架构</a:t>
            </a:r>
            <a:r>
              <a:rPr lang="en-US" altLang="zh-CN" sz="2800" b="1" dirty="0">
                <a:solidFill>
                  <a:schemeClr val="bg1"/>
                </a:solidFill>
                <a:latin typeface="微软雅黑"/>
                <a:ea typeface="微软雅黑"/>
                <a:cs typeface="微软雅黑"/>
              </a:rPr>
              <a:t>—</a:t>
            </a:r>
            <a:r>
              <a:rPr lang="zh-CN" altLang="en-US" sz="2800" b="1" dirty="0">
                <a:solidFill>
                  <a:schemeClr val="bg1"/>
                </a:solidFill>
                <a:latin typeface="微软雅黑"/>
                <a:ea typeface="微软雅黑"/>
                <a:cs typeface="微软雅黑"/>
              </a:rPr>
              <a:t>建议我公司模式</a:t>
            </a:r>
          </a:p>
        </p:txBody>
      </p:sp>
      <p:sp>
        <p:nvSpPr>
          <p:cNvPr id="12" name="TextBox 11"/>
          <p:cNvSpPr txBox="1"/>
          <p:nvPr/>
        </p:nvSpPr>
        <p:spPr bwMode="auto">
          <a:xfrm>
            <a:off x="3851920" y="758021"/>
            <a:ext cx="5112568" cy="5909310"/>
          </a:xfrm>
          <a:prstGeom prst="rect">
            <a:avLst/>
          </a:prstGeom>
          <a:noFill/>
          <a:ln w="9525">
            <a:noFill/>
            <a:miter lim="800000"/>
            <a:headEnd/>
            <a:tailEnd/>
          </a:ln>
        </p:spPr>
        <p:txBody>
          <a:bodyPr wrap="square" rtlCol="0" anchor="ctr">
            <a:spAutoFit/>
          </a:bodyPr>
          <a:lstStyle/>
          <a:p>
            <a:pPr>
              <a:lnSpc>
                <a:spcPct val="150000"/>
              </a:lnSpc>
            </a:pP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a:lnSpc>
                <a:spcPct val="150000"/>
              </a:lnSpc>
            </a:pPr>
            <a:r>
              <a:rPr lang="en-US" altLang="zh-CN" sz="1400" dirty="0">
                <a:latin typeface="微软雅黑" pitchFamily="34" charset="-122"/>
                <a:ea typeface="微软雅黑" pitchFamily="34" charset="-122"/>
              </a:rPr>
              <a:t>1</a:t>
            </a:r>
            <a:r>
              <a:rPr lang="zh-CN" altLang="en-US" sz="1400" dirty="0" smtClean="0">
                <a:latin typeface="微软雅黑" pitchFamily="34" charset="-122"/>
                <a:ea typeface="微软雅黑" pitchFamily="34" charset="-122"/>
              </a:rPr>
              <a:t>、江铃控股需求</a:t>
            </a:r>
            <a:r>
              <a:rPr lang="zh-CN" altLang="en-US" sz="1400" dirty="0">
                <a:latin typeface="微软雅黑" pitchFamily="34" charset="-122"/>
                <a:ea typeface="微软雅黑" pitchFamily="34" charset="-122"/>
              </a:rPr>
              <a:t>与上海需求最</a:t>
            </a:r>
            <a:r>
              <a:rPr lang="zh-CN" altLang="en-US" sz="1400" dirty="0" smtClean="0">
                <a:latin typeface="微软雅黑" pitchFamily="34" charset="-122"/>
                <a:ea typeface="微软雅黑" pitchFamily="34" charset="-122"/>
              </a:rPr>
              <a:t>相似，经评估约有</a:t>
            </a:r>
            <a:r>
              <a:rPr lang="en-US" altLang="zh-CN" sz="1400" b="1" dirty="0" smtClean="0">
                <a:solidFill>
                  <a:srgbClr val="FF0000"/>
                </a:solidFill>
                <a:latin typeface="微软雅黑" pitchFamily="34" charset="-122"/>
                <a:ea typeface="微软雅黑" pitchFamily="34" charset="-122"/>
              </a:rPr>
              <a:t>61%</a:t>
            </a:r>
            <a:r>
              <a:rPr lang="zh-CN" altLang="en-US" sz="1400" b="1" dirty="0" smtClean="0">
                <a:solidFill>
                  <a:srgbClr val="FF0000"/>
                </a:solidFill>
                <a:latin typeface="微软雅黑" pitchFamily="34" charset="-122"/>
                <a:ea typeface="微软雅黑" pitchFamily="34" charset="-122"/>
              </a:rPr>
              <a:t>需求</a:t>
            </a:r>
            <a:r>
              <a:rPr lang="zh-CN" altLang="en-US" sz="1400" dirty="0" smtClean="0">
                <a:latin typeface="微软雅黑" pitchFamily="34" charset="-122"/>
                <a:ea typeface="微软雅黑" pitchFamily="34" charset="-122"/>
              </a:rPr>
              <a:t>相同或相似</a:t>
            </a:r>
            <a:r>
              <a:rPr lang="zh-CN" altLang="en-US" sz="1400" dirty="0">
                <a:latin typeface="微软雅黑" pitchFamily="34" charset="-122"/>
                <a:ea typeface="微软雅黑" pitchFamily="34" charset="-122"/>
              </a:rPr>
              <a:t>；项目</a:t>
            </a:r>
            <a:r>
              <a:rPr lang="zh-CN" altLang="en-US" sz="1400" dirty="0" smtClean="0">
                <a:latin typeface="微软雅黑" pitchFamily="34" charset="-122"/>
                <a:ea typeface="微软雅黑" pitchFamily="34" charset="-122"/>
              </a:rPr>
              <a:t>建设、交付相关经验可以</a:t>
            </a:r>
            <a:r>
              <a:rPr lang="zh-CN" altLang="en-US" sz="1400" dirty="0">
                <a:latin typeface="微软雅黑" pitchFamily="34" charset="-122"/>
                <a:ea typeface="微软雅黑" pitchFamily="34" charset="-122"/>
              </a:rPr>
              <a:t>借鉴</a:t>
            </a:r>
            <a:r>
              <a:rPr lang="zh-CN" altLang="en-US" sz="1400" dirty="0" smtClean="0">
                <a:latin typeface="微软雅黑" pitchFamily="34" charset="-122"/>
                <a:ea typeface="微软雅黑" pitchFamily="34" charset="-122"/>
              </a:rPr>
              <a:t>复用。</a:t>
            </a:r>
            <a:endParaRPr lang="en-US" altLang="zh-CN" sz="1400" dirty="0" smtClean="0">
              <a:latin typeface="微软雅黑" pitchFamily="34" charset="-122"/>
              <a:ea typeface="微软雅黑" pitchFamily="34" charset="-122"/>
            </a:endParaRPr>
          </a:p>
          <a:p>
            <a:pPr>
              <a:lnSpc>
                <a:spcPct val="150000"/>
              </a:lnSpc>
            </a:pPr>
            <a:r>
              <a:rPr lang="en-US" altLang="zh-CN"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、江铃控股既有重庆物联网平台的通信能力对接需求，也有业支系统计费及订购等对接</a:t>
            </a:r>
            <a:r>
              <a:rPr lang="zh-CN" altLang="en-US" sz="1400" dirty="0">
                <a:latin typeface="微软雅黑" pitchFamily="34" charset="-122"/>
                <a:ea typeface="微软雅黑" pitchFamily="34" charset="-122"/>
              </a:rPr>
              <a:t>需求</a:t>
            </a:r>
            <a:r>
              <a:rPr lang="zh-CN" altLang="en-US" sz="1400" dirty="0" smtClean="0">
                <a:latin typeface="微软雅黑" pitchFamily="34" charset="-122"/>
                <a:ea typeface="微软雅黑" pitchFamily="34" charset="-122"/>
              </a:rPr>
              <a:t>，同时需满足</a:t>
            </a:r>
            <a:r>
              <a:rPr lang="en-US" altLang="zh-CN" sz="1400" dirty="0" err="1">
                <a:latin typeface="微软雅黑" pitchFamily="34" charset="-122"/>
                <a:ea typeface="微软雅黑" pitchFamily="34" charset="-122"/>
              </a:rPr>
              <a:t>Protal</a:t>
            </a:r>
            <a:r>
              <a:rPr lang="zh-CN" altLang="en-US" sz="1400" dirty="0">
                <a:latin typeface="微软雅黑" pitchFamily="34" charset="-122"/>
                <a:ea typeface="微软雅黑" pitchFamily="34" charset="-122"/>
              </a:rPr>
              <a:t>登录</a:t>
            </a:r>
            <a:r>
              <a:rPr lang="zh-CN" altLang="en-US" sz="1400" dirty="0" smtClean="0">
                <a:latin typeface="微软雅黑" pitchFamily="34" charset="-122"/>
                <a:ea typeface="微软雅黑" pitchFamily="34" charset="-122"/>
              </a:rPr>
              <a:t>需求。而吉林仅需与业支系统对接，</a:t>
            </a:r>
            <a:r>
              <a:rPr lang="en-US" altLang="zh-CN" sz="1400" dirty="0">
                <a:latin typeface="微软雅黑" pitchFamily="34" charset="-122"/>
                <a:ea typeface="微软雅黑" pitchFamily="34" charset="-122"/>
              </a:rPr>
              <a:t> </a:t>
            </a:r>
            <a:r>
              <a:rPr lang="zh-CN" altLang="en-US" sz="1400" dirty="0">
                <a:latin typeface="微软雅黑" pitchFamily="34" charset="-122"/>
                <a:ea typeface="微软雅黑" pitchFamily="34" charset="-122"/>
              </a:rPr>
              <a:t>且</a:t>
            </a:r>
            <a:r>
              <a:rPr lang="zh-CN" altLang="en-US" sz="1400" dirty="0" smtClean="0">
                <a:latin typeface="微软雅黑" pitchFamily="34" charset="-122"/>
                <a:ea typeface="微软雅黑" pitchFamily="34" charset="-122"/>
              </a:rPr>
              <a:t>本省</a:t>
            </a:r>
            <a:r>
              <a:rPr lang="en-US" altLang="zh-CN" sz="1400" dirty="0" smtClean="0">
                <a:latin typeface="微软雅黑" pitchFamily="34" charset="-122"/>
                <a:ea typeface="微软雅黑" pitchFamily="34" charset="-122"/>
              </a:rPr>
              <a:t>BOSS</a:t>
            </a:r>
            <a:r>
              <a:rPr lang="zh-CN" altLang="en-US" sz="1400" dirty="0" smtClean="0">
                <a:latin typeface="微软雅黑" pitchFamily="34" charset="-122"/>
                <a:ea typeface="微软雅黑" pitchFamily="34" charset="-122"/>
              </a:rPr>
              <a:t>系统直接对外开放存在一定安全风险，</a:t>
            </a:r>
            <a:r>
              <a:rPr lang="zh-CN" altLang="en-US" sz="1400" b="1" dirty="0" smtClean="0">
                <a:solidFill>
                  <a:srgbClr val="FF0000"/>
                </a:solidFill>
                <a:latin typeface="微软雅黑" pitchFamily="34" charset="-122"/>
                <a:ea typeface="微软雅黑" pitchFamily="34" charset="-122"/>
              </a:rPr>
              <a:t>建议</a:t>
            </a:r>
            <a:r>
              <a:rPr lang="zh-CN" altLang="en-US" sz="1400" b="1" dirty="0">
                <a:solidFill>
                  <a:srgbClr val="FF0000"/>
                </a:solidFill>
                <a:latin typeface="微软雅黑" pitchFamily="34" charset="-122"/>
                <a:ea typeface="微软雅黑" pitchFamily="34" charset="-122"/>
              </a:rPr>
              <a:t>不</a:t>
            </a:r>
            <a:r>
              <a:rPr lang="zh-CN" altLang="en-US" sz="1400" b="1" dirty="0" smtClean="0">
                <a:solidFill>
                  <a:srgbClr val="FF0000"/>
                </a:solidFill>
                <a:latin typeface="微软雅黑" pitchFamily="34" charset="-122"/>
                <a:ea typeface="微软雅黑" pitchFamily="34" charset="-122"/>
              </a:rPr>
              <a:t>采用吉林模式由</a:t>
            </a:r>
            <a:r>
              <a:rPr lang="en-US" altLang="zh-CN" sz="1400" b="1" dirty="0" smtClean="0">
                <a:solidFill>
                  <a:srgbClr val="FF0000"/>
                </a:solidFill>
                <a:latin typeface="微软雅黑" pitchFamily="34" charset="-122"/>
                <a:ea typeface="微软雅黑" pitchFamily="34" charset="-122"/>
              </a:rPr>
              <a:t>BOSS</a:t>
            </a:r>
            <a:r>
              <a:rPr lang="zh-CN" altLang="en-US" sz="1400" b="1" dirty="0" smtClean="0">
                <a:solidFill>
                  <a:srgbClr val="FF0000"/>
                </a:solidFill>
                <a:latin typeface="微软雅黑" pitchFamily="34" charset="-122"/>
                <a:ea typeface="微软雅黑" pitchFamily="34" charset="-122"/>
              </a:rPr>
              <a:t>系统直接对接客户平台。</a:t>
            </a:r>
            <a:endParaRPr lang="zh-CN" altLang="en-US" sz="1400" b="1" dirty="0">
              <a:solidFill>
                <a:srgbClr val="FF0000"/>
              </a:solidFill>
              <a:latin typeface="微软雅黑" pitchFamily="34" charset="-122"/>
              <a:ea typeface="微软雅黑" pitchFamily="34" charset="-122"/>
            </a:endParaRPr>
          </a:p>
          <a:p>
            <a:pPr>
              <a:lnSpc>
                <a:spcPct val="150000"/>
              </a:lnSpc>
            </a:pPr>
            <a:r>
              <a:rPr lang="en-US" altLang="zh-CN" sz="1400" dirty="0" smtClean="0">
                <a:latin typeface="微软雅黑" pitchFamily="34" charset="-122"/>
                <a:ea typeface="微软雅黑" pitchFamily="34" charset="-122"/>
              </a:rPr>
              <a:t>3</a:t>
            </a:r>
            <a:r>
              <a:rPr lang="zh-CN" altLang="en-US" sz="1400" dirty="0">
                <a:latin typeface="微软雅黑" pitchFamily="34" charset="-122"/>
                <a:ea typeface="微软雅黑" pitchFamily="34" charset="-122"/>
              </a:rPr>
              <a:t>、江铃</a:t>
            </a:r>
            <a:r>
              <a:rPr lang="zh-CN" altLang="en-US" sz="1400" dirty="0" smtClean="0">
                <a:latin typeface="微软雅黑" pitchFamily="34" charset="-122"/>
                <a:ea typeface="微软雅黑" pitchFamily="34" charset="-122"/>
              </a:rPr>
              <a:t>控股</a:t>
            </a:r>
            <a:r>
              <a:rPr lang="en-US" altLang="zh-CN" sz="1400" dirty="0" smtClean="0">
                <a:latin typeface="微软雅黑" pitchFamily="34" charset="-122"/>
                <a:ea typeface="微软雅黑" pitchFamily="34" charset="-122"/>
              </a:rPr>
              <a:t>API</a:t>
            </a:r>
            <a:r>
              <a:rPr lang="zh-CN" altLang="en-US" sz="1400" dirty="0" smtClean="0">
                <a:latin typeface="微软雅黑" pitchFamily="34" charset="-122"/>
                <a:ea typeface="微软雅黑" pitchFamily="34" charset="-122"/>
              </a:rPr>
              <a:t>需求复杂，同时提出严格的跨平台数据同步要求，交付时间节点压力大，早期为避免车联网业务与其它物联网业务并存造成平台逻辑关系冲突；</a:t>
            </a:r>
            <a:r>
              <a:rPr lang="zh-CN" altLang="en-US" sz="1400" b="1" dirty="0" smtClean="0">
                <a:solidFill>
                  <a:srgbClr val="FF0000"/>
                </a:solidFill>
                <a:latin typeface="微软雅黑" pitchFamily="34" charset="-122"/>
                <a:ea typeface="微软雅黑" pitchFamily="34" charset="-122"/>
              </a:rPr>
              <a:t>建议新建</a:t>
            </a:r>
            <a:r>
              <a:rPr lang="zh-CN" altLang="en-US" sz="1400" b="1" dirty="0">
                <a:solidFill>
                  <a:srgbClr val="FF0000"/>
                </a:solidFill>
                <a:latin typeface="微软雅黑" pitchFamily="34" charset="-122"/>
                <a:ea typeface="微软雅黑" pitchFamily="34" charset="-122"/>
              </a:rPr>
              <a:t>车联网平台</a:t>
            </a:r>
            <a:r>
              <a:rPr lang="zh-CN" altLang="en-US" sz="1400" b="1" dirty="0" smtClean="0">
                <a:solidFill>
                  <a:srgbClr val="FF0000"/>
                </a:solidFill>
                <a:latin typeface="微软雅黑" pitchFamily="34" charset="-122"/>
                <a:ea typeface="微软雅黑" pitchFamily="34" charset="-122"/>
              </a:rPr>
              <a:t>，而不采取广东模式改造物联网管理平台对接客户平台（实施过程中证明广东模式存在极大问题）。</a:t>
            </a:r>
            <a:endParaRPr lang="en-US" altLang="zh-CN" sz="1400" b="1" dirty="0" smtClean="0">
              <a:solidFill>
                <a:srgbClr val="FF0000"/>
              </a:solidFill>
              <a:latin typeface="微软雅黑" pitchFamily="34" charset="-122"/>
              <a:ea typeface="微软雅黑" pitchFamily="34" charset="-122"/>
            </a:endParaRPr>
          </a:p>
          <a:p>
            <a:pPr>
              <a:lnSpc>
                <a:spcPct val="150000"/>
              </a:lnSpc>
            </a:pPr>
            <a:r>
              <a:rPr lang="en-US" altLang="zh-CN" sz="1400" dirty="0" smtClean="0">
                <a:latin typeface="微软雅黑" pitchFamily="34" charset="-122"/>
                <a:ea typeface="微软雅黑" pitchFamily="34" charset="-122"/>
              </a:rPr>
              <a:t>4</a:t>
            </a:r>
            <a:r>
              <a:rPr lang="zh-CN" altLang="en-US" sz="1400" dirty="0" smtClean="0">
                <a:latin typeface="微软雅黑" pitchFamily="34" charset="-122"/>
                <a:ea typeface="微软雅黑" pitchFamily="34" charset="-122"/>
              </a:rPr>
              <a:t>、目前集团公司面向车联网业务的支撑系统改造需求大部分由上海项目输出。采取上海模式后期可节约部分对接改造工作量。</a:t>
            </a:r>
            <a:endParaRPr lang="en-US" altLang="zh-CN" sz="1400" dirty="0" smtClean="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zh-CN" altLang="en-US" sz="1400" dirty="0" smtClean="0">
                <a:latin typeface="微软雅黑" pitchFamily="34" charset="-122"/>
                <a:ea typeface="微软雅黑" pitchFamily="34" charset="-122"/>
              </a:rPr>
              <a:t>综合考量</a:t>
            </a:r>
            <a:r>
              <a:rPr lang="zh-CN" altLang="en-US" sz="1400" dirty="0">
                <a:latin typeface="微软雅黑" pitchFamily="34" charset="-122"/>
                <a:ea typeface="微软雅黑" pitchFamily="34" charset="-122"/>
              </a:rPr>
              <a:t>后</a:t>
            </a:r>
            <a:r>
              <a:rPr lang="zh-CN" altLang="en-US" sz="1400" b="1" dirty="0" smtClean="0">
                <a:solidFill>
                  <a:srgbClr val="FF0000"/>
                </a:solidFill>
                <a:latin typeface="微软雅黑" pitchFamily="34" charset="-122"/>
                <a:ea typeface="微软雅黑" pitchFamily="34" charset="-122"/>
              </a:rPr>
              <a:t>建议</a:t>
            </a:r>
            <a:r>
              <a:rPr lang="zh-CN" altLang="en-US" sz="1400" b="1" dirty="0">
                <a:solidFill>
                  <a:srgbClr val="FF0000"/>
                </a:solidFill>
                <a:latin typeface="微软雅黑" pitchFamily="34" charset="-122"/>
                <a:ea typeface="微软雅黑" pitchFamily="34" charset="-122"/>
              </a:rPr>
              <a:t>参考上海方案新建车联网平台作为中转枢纽衔接内部支撑系统并对外客户开放接口</a:t>
            </a:r>
            <a:r>
              <a:rPr lang="zh-CN" altLang="en-US" sz="1400" dirty="0" smtClean="0">
                <a:latin typeface="微软雅黑" pitchFamily="34" charset="-122"/>
                <a:ea typeface="微软雅黑" pitchFamily="34" charset="-122"/>
              </a:rPr>
              <a:t>；</a:t>
            </a:r>
            <a:endParaRPr lang="en-US" altLang="zh-CN" sz="1400" dirty="0">
              <a:latin typeface="微软雅黑" pitchFamily="34" charset="-122"/>
              <a:ea typeface="微软雅黑" pitchFamily="34" charset="-122"/>
            </a:endParaRPr>
          </a:p>
        </p:txBody>
      </p:sp>
      <p:sp>
        <p:nvSpPr>
          <p:cNvPr id="10" name="TextBox 9"/>
          <p:cNvSpPr txBox="1">
            <a:spLocks noChangeArrowheads="1"/>
          </p:cNvSpPr>
          <p:nvPr/>
        </p:nvSpPr>
        <p:spPr bwMode="auto">
          <a:xfrm>
            <a:off x="3995936" y="764704"/>
            <a:ext cx="4592865" cy="369332"/>
          </a:xfrm>
          <a:prstGeom prst="rect">
            <a:avLst/>
          </a:prstGeom>
          <a:solidFill>
            <a:srgbClr val="92D050"/>
          </a:solidFill>
          <a:ln w="9525">
            <a:noFill/>
            <a:miter lim="800000"/>
            <a:headEnd/>
            <a:tailEnd/>
          </a:ln>
        </p:spPr>
        <p:txBody>
          <a:bodyPr wrap="square">
            <a:spAutoFit/>
          </a:bodyPr>
          <a:lstStyle/>
          <a:p>
            <a:pPr marL="358775" indent="-358775" algn="ctr" eaLnBrk="0" hangingPunct="0"/>
            <a:r>
              <a:rPr lang="zh-CN" altLang="en-US" b="1" dirty="0" smtClean="0">
                <a:latin typeface="微软雅黑" pitchFamily="34" charset="-122"/>
                <a:ea typeface="微软雅黑" pitchFamily="34" charset="-122"/>
              </a:rPr>
              <a:t>初步考虑选用上海模式</a:t>
            </a:r>
            <a:r>
              <a:rPr lang="zh-CN" altLang="en-US" dirty="0" smtClean="0">
                <a:latin typeface="微软雅黑" pitchFamily="34" charset="-122"/>
                <a:ea typeface="微软雅黑" pitchFamily="34" charset="-122"/>
              </a:rPr>
              <a:t>，理由如下</a:t>
            </a:r>
            <a:endParaRPr lang="zh-CN" altLang="en-US" b="1" dirty="0">
              <a:latin typeface="微软雅黑" pitchFamily="34" charset="-122"/>
              <a:ea typeface="微软雅黑"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1868821825"/>
              </p:ext>
            </p:extLst>
          </p:nvPr>
        </p:nvGraphicFramePr>
        <p:xfrm>
          <a:off x="251520" y="4831799"/>
          <a:ext cx="3456384" cy="1693545"/>
        </p:xfrm>
        <a:graphic>
          <a:graphicData uri="http://schemas.openxmlformats.org/drawingml/2006/table">
            <a:tbl>
              <a:tblPr>
                <a:tableStyleId>{5C22544A-7EE6-4342-B048-85BDC9FD1C3A}</a:tableStyleId>
              </a:tblPr>
              <a:tblGrid>
                <a:gridCol w="1224136"/>
                <a:gridCol w="432048"/>
                <a:gridCol w="504056"/>
                <a:gridCol w="360040"/>
                <a:gridCol w="936104"/>
              </a:tblGrid>
              <a:tr h="146865">
                <a:tc>
                  <a:txBody>
                    <a:bodyPr/>
                    <a:lstStyle/>
                    <a:p>
                      <a:pPr marL="0" algn="l" defTabSz="914400" rtl="0" eaLnBrk="1" fontAlgn="ctr" latinLnBrk="0" hangingPunct="1"/>
                      <a:r>
                        <a:rPr lang="zh-CN" altLang="en-US" sz="1200" b="1" kern="1200" dirty="0">
                          <a:solidFill>
                            <a:schemeClr val="lt1"/>
                          </a:solidFill>
                          <a:latin typeface="微软雅黑" pitchFamily="34" charset="-122"/>
                          <a:ea typeface="微软雅黑" pitchFamily="34" charset="-122"/>
                          <a:cs typeface="+mn-cs"/>
                        </a:rPr>
                        <a:t>　</a:t>
                      </a:r>
                    </a:p>
                  </a:txBody>
                  <a:tcPr marL="9525" marR="9525" marT="9525" marB="0" anchor="ctr">
                    <a:solidFill>
                      <a:schemeClr val="accent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200" b="1" kern="1200" dirty="0" smtClean="0">
                          <a:solidFill>
                            <a:schemeClr val="lt1"/>
                          </a:solidFill>
                          <a:latin typeface="微软雅黑" pitchFamily="34" charset="-122"/>
                          <a:ea typeface="微软雅黑" pitchFamily="34" charset="-122"/>
                          <a:cs typeface="+mn-cs"/>
                        </a:rPr>
                        <a:t>需求</a:t>
                      </a:r>
                    </a:p>
                    <a:p>
                      <a:pPr marL="0" algn="l" defTabSz="914400" rtl="0" eaLnBrk="1" fontAlgn="ctr" latinLnBrk="0" hangingPunct="1"/>
                      <a:r>
                        <a:rPr lang="zh-CN" altLang="en-US" sz="1200" b="1" kern="1200" dirty="0" smtClean="0">
                          <a:solidFill>
                            <a:schemeClr val="lt1"/>
                          </a:solidFill>
                          <a:latin typeface="微软雅黑" pitchFamily="34" charset="-122"/>
                          <a:ea typeface="微软雅黑" pitchFamily="34" charset="-122"/>
                          <a:cs typeface="+mn-cs"/>
                        </a:rPr>
                        <a:t>满足</a:t>
                      </a:r>
                      <a:endParaRPr lang="zh-CN" altLang="en-US" sz="1200" b="1" kern="1200" dirty="0">
                        <a:solidFill>
                          <a:schemeClr val="lt1"/>
                        </a:solidFill>
                        <a:latin typeface="微软雅黑" pitchFamily="34" charset="-122"/>
                        <a:ea typeface="微软雅黑" pitchFamily="34" charset="-122"/>
                        <a:cs typeface="+mn-cs"/>
                      </a:endParaRPr>
                    </a:p>
                  </a:txBody>
                  <a:tcPr marL="9525" marR="9525" marT="9525" marB="0" anchor="ctr">
                    <a:solidFill>
                      <a:schemeClr val="accent1"/>
                    </a:solidFill>
                  </a:tcPr>
                </a:tc>
                <a:tc>
                  <a:txBody>
                    <a:bodyPr/>
                    <a:lstStyle/>
                    <a:p>
                      <a:pPr marL="0" algn="l" defTabSz="914400" rtl="0" eaLnBrk="1" fontAlgn="ctr" latinLnBrk="0" hangingPunct="1"/>
                      <a:r>
                        <a:rPr lang="zh-CN" altLang="en-US" sz="1200" b="1" kern="1200" dirty="0">
                          <a:solidFill>
                            <a:schemeClr val="lt1"/>
                          </a:solidFill>
                          <a:latin typeface="微软雅黑" pitchFamily="34" charset="-122"/>
                          <a:ea typeface="微软雅黑" pitchFamily="34" charset="-122"/>
                          <a:cs typeface="+mn-cs"/>
                        </a:rPr>
                        <a:t>需求不满足</a:t>
                      </a:r>
                    </a:p>
                  </a:txBody>
                  <a:tcPr marL="9525" marR="9525" marT="9525" marB="0" anchor="ctr">
                    <a:solidFill>
                      <a:schemeClr val="accent1"/>
                    </a:solidFill>
                  </a:tcPr>
                </a:tc>
                <a:tc>
                  <a:txBody>
                    <a:bodyPr/>
                    <a:lstStyle/>
                    <a:p>
                      <a:pPr marL="0" algn="l" defTabSz="914400" rtl="0" eaLnBrk="1" fontAlgn="ctr" latinLnBrk="0" hangingPunct="1"/>
                      <a:r>
                        <a:rPr lang="zh-CN" altLang="en-US" sz="1200" b="1" kern="1200" dirty="0">
                          <a:solidFill>
                            <a:schemeClr val="lt1"/>
                          </a:solidFill>
                          <a:latin typeface="微软雅黑" pitchFamily="34" charset="-122"/>
                          <a:ea typeface="微软雅黑" pitchFamily="34" charset="-122"/>
                          <a:cs typeface="+mn-cs"/>
                        </a:rPr>
                        <a:t>合计</a:t>
                      </a:r>
                    </a:p>
                  </a:txBody>
                  <a:tcPr marL="9525" marR="9525" marT="9525" marB="0" anchor="ctr">
                    <a:solidFill>
                      <a:schemeClr val="accent1"/>
                    </a:solidFill>
                  </a:tcPr>
                </a:tc>
                <a:tc>
                  <a:txBody>
                    <a:bodyPr/>
                    <a:lstStyle/>
                    <a:p>
                      <a:pPr marL="0" algn="l" defTabSz="914400" rtl="0" eaLnBrk="1" fontAlgn="ctr" latinLnBrk="0" hangingPunct="1"/>
                      <a:r>
                        <a:rPr lang="zh-CN" altLang="en-US" sz="1200" b="1" kern="1200" dirty="0">
                          <a:solidFill>
                            <a:schemeClr val="lt1"/>
                          </a:solidFill>
                          <a:latin typeface="微软雅黑" pitchFamily="34" charset="-122"/>
                          <a:ea typeface="微软雅黑" pitchFamily="34" charset="-122"/>
                          <a:cs typeface="+mn-cs"/>
                        </a:rPr>
                        <a:t>需求满足度</a:t>
                      </a:r>
                    </a:p>
                  </a:txBody>
                  <a:tcPr marL="9525" marR="9525" marT="9525" marB="0" anchor="ctr">
                    <a:solidFill>
                      <a:schemeClr val="accent1"/>
                    </a:solidFill>
                  </a:tcPr>
                </a:tc>
              </a:tr>
              <a:tr h="339227">
                <a:tc>
                  <a:txBody>
                    <a:bodyPr/>
                    <a:lstStyle/>
                    <a:p>
                      <a:pPr marL="0" algn="l" defTabSz="914400" rtl="0" eaLnBrk="1" fontAlgn="b" latinLnBrk="0" hangingPunct="1"/>
                      <a:r>
                        <a:rPr lang="zh-CN" altLang="en-US" sz="1200" kern="1200" dirty="0">
                          <a:solidFill>
                            <a:schemeClr val="dk1"/>
                          </a:solidFill>
                          <a:latin typeface="微软雅黑" pitchFamily="34" charset="-122"/>
                          <a:ea typeface="微软雅黑" pitchFamily="34" charset="-122"/>
                          <a:cs typeface="+mn-cs"/>
                        </a:rPr>
                        <a:t>一阶段</a:t>
                      </a:r>
                      <a:r>
                        <a:rPr lang="zh-CN" altLang="en-US" sz="1200" kern="1200" dirty="0" smtClean="0">
                          <a:solidFill>
                            <a:schemeClr val="dk1"/>
                          </a:solidFill>
                          <a:latin typeface="微软雅黑" pitchFamily="34" charset="-122"/>
                          <a:ea typeface="微软雅黑" pitchFamily="34" charset="-122"/>
                          <a:cs typeface="+mn-cs"/>
                        </a:rPr>
                        <a:t>：</a:t>
                      </a:r>
                      <a:endParaRPr lang="en-US" altLang="zh-CN" sz="1200" kern="1200" dirty="0" smtClean="0">
                        <a:solidFill>
                          <a:schemeClr val="dk1"/>
                        </a:solidFill>
                        <a:latin typeface="微软雅黑" pitchFamily="34" charset="-122"/>
                        <a:ea typeface="微软雅黑" pitchFamily="34" charset="-122"/>
                        <a:cs typeface="+mn-cs"/>
                      </a:endParaRPr>
                    </a:p>
                    <a:p>
                      <a:pPr marL="0" algn="l" defTabSz="914400" rtl="0" eaLnBrk="1" fontAlgn="b" latinLnBrk="0" hangingPunct="1"/>
                      <a:r>
                        <a:rPr lang="zh-CN" altLang="en-US" sz="1200" kern="1200" dirty="0" smtClean="0">
                          <a:solidFill>
                            <a:schemeClr val="dk1"/>
                          </a:solidFill>
                          <a:latin typeface="微软雅黑" pitchFamily="34" charset="-122"/>
                          <a:ea typeface="微软雅黑" pitchFamily="34" charset="-122"/>
                          <a:cs typeface="+mn-cs"/>
                        </a:rPr>
                        <a:t>优先级</a:t>
                      </a:r>
                      <a:r>
                        <a:rPr lang="zh-CN" altLang="en-US" sz="1200" kern="1200" dirty="0">
                          <a:solidFill>
                            <a:schemeClr val="dk1"/>
                          </a:solidFill>
                          <a:latin typeface="微软雅黑" pitchFamily="34" charset="-122"/>
                          <a:ea typeface="微软雅黑" pitchFamily="34" charset="-122"/>
                          <a:cs typeface="+mn-cs"/>
                        </a:rPr>
                        <a:t>高的需求</a:t>
                      </a:r>
                    </a:p>
                  </a:txBody>
                  <a:tcPr marL="9525" marR="9525" marT="9525" marB="0" anchor="b">
                    <a:solidFill>
                      <a:srgbClr val="D0D8E8"/>
                    </a:solidFill>
                  </a:tcPr>
                </a:tc>
                <a:tc>
                  <a:txBody>
                    <a:bodyPr/>
                    <a:lstStyle/>
                    <a:p>
                      <a:pPr marL="0" algn="l" defTabSz="914400" rtl="0" eaLnBrk="1" fontAlgn="b" latinLnBrk="0" hangingPunct="1"/>
                      <a:r>
                        <a:rPr lang="en-US" altLang="zh-CN" sz="1200" kern="1200" dirty="0">
                          <a:solidFill>
                            <a:schemeClr val="dk1"/>
                          </a:solidFill>
                          <a:latin typeface="微软雅黑" pitchFamily="34" charset="-122"/>
                          <a:ea typeface="微软雅黑" pitchFamily="34" charset="-122"/>
                          <a:cs typeface="+mn-cs"/>
                        </a:rPr>
                        <a:t>16</a:t>
                      </a:r>
                    </a:p>
                  </a:txBody>
                  <a:tcPr marL="9525" marR="9525" marT="9525" marB="0" anchor="b">
                    <a:solidFill>
                      <a:srgbClr val="D0D8E8"/>
                    </a:solidFill>
                  </a:tcPr>
                </a:tc>
                <a:tc>
                  <a:txBody>
                    <a:bodyPr/>
                    <a:lstStyle/>
                    <a:p>
                      <a:pPr marL="0" algn="l" defTabSz="914400" rtl="0" eaLnBrk="1" fontAlgn="b" latinLnBrk="0" hangingPunct="1"/>
                      <a:r>
                        <a:rPr lang="en-US" altLang="zh-CN" sz="1200" kern="1200" dirty="0">
                          <a:solidFill>
                            <a:schemeClr val="dk1"/>
                          </a:solidFill>
                          <a:latin typeface="微软雅黑" pitchFamily="34" charset="-122"/>
                          <a:ea typeface="微软雅黑" pitchFamily="34" charset="-122"/>
                          <a:cs typeface="+mn-cs"/>
                        </a:rPr>
                        <a:t>14</a:t>
                      </a:r>
                    </a:p>
                  </a:txBody>
                  <a:tcPr marL="9525" marR="9525" marT="9525" marB="0" anchor="b">
                    <a:solidFill>
                      <a:srgbClr val="D0D8E8"/>
                    </a:solidFill>
                  </a:tcPr>
                </a:tc>
                <a:tc>
                  <a:txBody>
                    <a:bodyPr/>
                    <a:lstStyle/>
                    <a:p>
                      <a:pPr marL="0" algn="l" defTabSz="914400" rtl="0" eaLnBrk="1" fontAlgn="b" latinLnBrk="0" hangingPunct="1"/>
                      <a:r>
                        <a:rPr lang="en-US" altLang="zh-CN" sz="1200" kern="1200">
                          <a:solidFill>
                            <a:schemeClr val="dk1"/>
                          </a:solidFill>
                          <a:latin typeface="微软雅黑" pitchFamily="34" charset="-122"/>
                          <a:ea typeface="微软雅黑" pitchFamily="34" charset="-122"/>
                          <a:cs typeface="+mn-cs"/>
                        </a:rPr>
                        <a:t>30</a:t>
                      </a:r>
                    </a:p>
                  </a:txBody>
                  <a:tcPr marL="9525" marR="9525" marT="9525" marB="0" anchor="b">
                    <a:solidFill>
                      <a:srgbClr val="D0D8E8"/>
                    </a:solidFill>
                  </a:tcPr>
                </a:tc>
                <a:tc>
                  <a:txBody>
                    <a:bodyPr/>
                    <a:lstStyle/>
                    <a:p>
                      <a:pPr marL="0" algn="l" defTabSz="914400" rtl="0" eaLnBrk="1" fontAlgn="b" latinLnBrk="0" hangingPunct="1"/>
                      <a:r>
                        <a:rPr lang="en-US" altLang="zh-CN" sz="1200" kern="1200" dirty="0">
                          <a:solidFill>
                            <a:srgbClr val="FF0000"/>
                          </a:solidFill>
                          <a:latin typeface="微软雅黑" pitchFamily="34" charset="-122"/>
                          <a:ea typeface="微软雅黑" pitchFamily="34" charset="-122"/>
                          <a:cs typeface="+mn-cs"/>
                        </a:rPr>
                        <a:t>53.33%</a:t>
                      </a:r>
                    </a:p>
                  </a:txBody>
                  <a:tcPr marL="9525" marR="9525" marT="9525" marB="0" anchor="b">
                    <a:solidFill>
                      <a:srgbClr val="D0D8E8"/>
                    </a:solidFill>
                  </a:tcPr>
                </a:tc>
              </a:tr>
              <a:tr h="272761">
                <a:tc>
                  <a:txBody>
                    <a:bodyPr/>
                    <a:lstStyle/>
                    <a:p>
                      <a:pPr marL="0" algn="l" defTabSz="914400" rtl="0" eaLnBrk="1" fontAlgn="b" latinLnBrk="0" hangingPunct="1"/>
                      <a:r>
                        <a:rPr lang="zh-CN" altLang="en-US" sz="1200" kern="1200" dirty="0">
                          <a:solidFill>
                            <a:schemeClr val="dk1"/>
                          </a:solidFill>
                          <a:latin typeface="微软雅黑" pitchFamily="34" charset="-122"/>
                          <a:ea typeface="微软雅黑" pitchFamily="34" charset="-122"/>
                          <a:cs typeface="+mn-cs"/>
                        </a:rPr>
                        <a:t>二阶段</a:t>
                      </a:r>
                      <a:r>
                        <a:rPr lang="zh-CN" altLang="en-US" sz="1200" kern="1200" dirty="0" smtClean="0">
                          <a:solidFill>
                            <a:schemeClr val="dk1"/>
                          </a:solidFill>
                          <a:latin typeface="微软雅黑" pitchFamily="34" charset="-122"/>
                          <a:ea typeface="微软雅黑" pitchFamily="34" charset="-122"/>
                          <a:cs typeface="+mn-cs"/>
                        </a:rPr>
                        <a:t>：</a:t>
                      </a:r>
                      <a:endParaRPr lang="en-US" altLang="zh-CN" sz="1200" kern="1200" dirty="0" smtClean="0">
                        <a:solidFill>
                          <a:schemeClr val="dk1"/>
                        </a:solidFill>
                        <a:latin typeface="微软雅黑" pitchFamily="34" charset="-122"/>
                        <a:ea typeface="微软雅黑" pitchFamily="34" charset="-122"/>
                        <a:cs typeface="+mn-cs"/>
                      </a:endParaRPr>
                    </a:p>
                    <a:p>
                      <a:pPr marL="0" algn="l" defTabSz="914400" rtl="0" eaLnBrk="1" fontAlgn="b" latinLnBrk="0" hangingPunct="1"/>
                      <a:r>
                        <a:rPr lang="zh-CN" altLang="en-US" sz="1200" kern="1200" dirty="0" smtClean="0">
                          <a:solidFill>
                            <a:schemeClr val="dk1"/>
                          </a:solidFill>
                          <a:latin typeface="微软雅黑" pitchFamily="34" charset="-122"/>
                          <a:ea typeface="微软雅黑" pitchFamily="34" charset="-122"/>
                          <a:cs typeface="+mn-cs"/>
                        </a:rPr>
                        <a:t>优先级</a:t>
                      </a:r>
                      <a:r>
                        <a:rPr lang="zh-CN" altLang="en-US" sz="1200" kern="1200" dirty="0">
                          <a:solidFill>
                            <a:schemeClr val="dk1"/>
                          </a:solidFill>
                          <a:latin typeface="微软雅黑" pitchFamily="34" charset="-122"/>
                          <a:ea typeface="微软雅黑" pitchFamily="34" charset="-122"/>
                          <a:cs typeface="+mn-cs"/>
                        </a:rPr>
                        <a:t>中的需求</a:t>
                      </a:r>
                    </a:p>
                  </a:txBody>
                  <a:tcPr marL="9525" marR="9525" marT="9525" marB="0" anchor="b"/>
                </a:tc>
                <a:tc>
                  <a:txBody>
                    <a:bodyPr/>
                    <a:lstStyle/>
                    <a:p>
                      <a:pPr marL="0" algn="l" defTabSz="914400" rtl="0" eaLnBrk="1" fontAlgn="b" latinLnBrk="0" hangingPunct="1"/>
                      <a:r>
                        <a:rPr lang="en-US" altLang="zh-CN" sz="1200" kern="1200" dirty="0">
                          <a:solidFill>
                            <a:schemeClr val="dk1"/>
                          </a:solidFill>
                          <a:latin typeface="微软雅黑" pitchFamily="34" charset="-122"/>
                          <a:ea typeface="微软雅黑" pitchFamily="34" charset="-122"/>
                          <a:cs typeface="+mn-cs"/>
                        </a:rPr>
                        <a:t>3</a:t>
                      </a:r>
                    </a:p>
                  </a:txBody>
                  <a:tcPr marL="9525" marR="9525" marT="9525" marB="0" anchor="b"/>
                </a:tc>
                <a:tc>
                  <a:txBody>
                    <a:bodyPr/>
                    <a:lstStyle/>
                    <a:p>
                      <a:pPr marL="0" algn="l" defTabSz="914400" rtl="0" eaLnBrk="1" fontAlgn="b" latinLnBrk="0" hangingPunct="1"/>
                      <a:r>
                        <a:rPr lang="en-US" altLang="zh-CN" sz="1200" kern="1200" dirty="0">
                          <a:solidFill>
                            <a:schemeClr val="dk1"/>
                          </a:solidFill>
                          <a:latin typeface="微软雅黑" pitchFamily="34" charset="-122"/>
                          <a:ea typeface="微软雅黑" pitchFamily="34" charset="-122"/>
                          <a:cs typeface="+mn-cs"/>
                        </a:rPr>
                        <a:t>3</a:t>
                      </a:r>
                    </a:p>
                  </a:txBody>
                  <a:tcPr marL="9525" marR="9525" marT="9525" marB="0" anchor="b"/>
                </a:tc>
                <a:tc>
                  <a:txBody>
                    <a:bodyPr/>
                    <a:lstStyle/>
                    <a:p>
                      <a:pPr marL="0" algn="l" defTabSz="914400" rtl="0" eaLnBrk="1" fontAlgn="b" latinLnBrk="0" hangingPunct="1"/>
                      <a:r>
                        <a:rPr lang="en-US" altLang="zh-CN" sz="1200" kern="1200">
                          <a:solidFill>
                            <a:schemeClr val="dk1"/>
                          </a:solidFill>
                          <a:latin typeface="微软雅黑" pitchFamily="34" charset="-122"/>
                          <a:ea typeface="微软雅黑" pitchFamily="34" charset="-122"/>
                          <a:cs typeface="+mn-cs"/>
                        </a:rPr>
                        <a:t>6</a:t>
                      </a:r>
                    </a:p>
                  </a:txBody>
                  <a:tcPr marL="9525" marR="9525" marT="9525" marB="0" anchor="b"/>
                </a:tc>
                <a:tc>
                  <a:txBody>
                    <a:bodyPr/>
                    <a:lstStyle/>
                    <a:p>
                      <a:pPr marL="0" algn="l" defTabSz="914400" rtl="0" eaLnBrk="1" fontAlgn="b" latinLnBrk="0" hangingPunct="1"/>
                      <a:r>
                        <a:rPr lang="en-US" altLang="zh-CN" sz="1200" kern="1200" dirty="0">
                          <a:solidFill>
                            <a:srgbClr val="FF0000"/>
                          </a:solidFill>
                          <a:latin typeface="微软雅黑" pitchFamily="34" charset="-122"/>
                          <a:ea typeface="微软雅黑" pitchFamily="34" charset="-122"/>
                          <a:cs typeface="+mn-cs"/>
                        </a:rPr>
                        <a:t>50.00%</a:t>
                      </a:r>
                    </a:p>
                  </a:txBody>
                  <a:tcPr marL="9525" marR="9525" marT="9525" marB="0" anchor="b"/>
                </a:tc>
              </a:tr>
              <a:tr h="278303">
                <a:tc>
                  <a:txBody>
                    <a:bodyPr/>
                    <a:lstStyle/>
                    <a:p>
                      <a:pPr marL="0" algn="l" defTabSz="914400" rtl="0" eaLnBrk="1" fontAlgn="b" latinLnBrk="0" hangingPunct="1"/>
                      <a:r>
                        <a:rPr lang="zh-CN" altLang="en-US" sz="1200" kern="1200" dirty="0">
                          <a:solidFill>
                            <a:schemeClr val="dk1"/>
                          </a:solidFill>
                          <a:latin typeface="微软雅黑" pitchFamily="34" charset="-122"/>
                          <a:ea typeface="微软雅黑" pitchFamily="34" charset="-122"/>
                          <a:cs typeface="+mn-cs"/>
                        </a:rPr>
                        <a:t>三阶段</a:t>
                      </a:r>
                      <a:r>
                        <a:rPr lang="zh-CN" altLang="en-US" sz="1200" kern="1200" dirty="0" smtClean="0">
                          <a:solidFill>
                            <a:schemeClr val="dk1"/>
                          </a:solidFill>
                          <a:latin typeface="微软雅黑" pitchFamily="34" charset="-122"/>
                          <a:ea typeface="微软雅黑" pitchFamily="34" charset="-122"/>
                          <a:cs typeface="+mn-cs"/>
                        </a:rPr>
                        <a:t>：</a:t>
                      </a:r>
                      <a:endParaRPr lang="en-US" altLang="zh-CN" sz="1200" kern="1200" dirty="0" smtClean="0">
                        <a:solidFill>
                          <a:schemeClr val="dk1"/>
                        </a:solidFill>
                        <a:latin typeface="微软雅黑" pitchFamily="34" charset="-122"/>
                        <a:ea typeface="微软雅黑" pitchFamily="34" charset="-122"/>
                        <a:cs typeface="+mn-cs"/>
                      </a:endParaRPr>
                    </a:p>
                    <a:p>
                      <a:pPr marL="0" algn="l" defTabSz="914400" rtl="0" eaLnBrk="1" fontAlgn="b" latinLnBrk="0" hangingPunct="1"/>
                      <a:r>
                        <a:rPr lang="zh-CN" altLang="en-US" sz="1200" kern="1200" dirty="0" smtClean="0">
                          <a:solidFill>
                            <a:schemeClr val="dk1"/>
                          </a:solidFill>
                          <a:latin typeface="微软雅黑" pitchFamily="34" charset="-122"/>
                          <a:ea typeface="微软雅黑" pitchFamily="34" charset="-122"/>
                          <a:cs typeface="+mn-cs"/>
                        </a:rPr>
                        <a:t>优先级</a:t>
                      </a:r>
                      <a:r>
                        <a:rPr lang="zh-CN" altLang="en-US" sz="1200" kern="1200" dirty="0">
                          <a:solidFill>
                            <a:schemeClr val="dk1"/>
                          </a:solidFill>
                          <a:latin typeface="微软雅黑" pitchFamily="34" charset="-122"/>
                          <a:ea typeface="微软雅黑" pitchFamily="34" charset="-122"/>
                          <a:cs typeface="+mn-cs"/>
                        </a:rPr>
                        <a:t>低的需求</a:t>
                      </a:r>
                    </a:p>
                  </a:txBody>
                  <a:tcPr marL="9525" marR="9525" marT="9525" marB="0" anchor="b">
                    <a:solidFill>
                      <a:srgbClr val="D0D8E8"/>
                    </a:solidFill>
                  </a:tcPr>
                </a:tc>
                <a:tc>
                  <a:txBody>
                    <a:bodyPr/>
                    <a:lstStyle/>
                    <a:p>
                      <a:pPr marL="0" algn="l" defTabSz="914400" rtl="0" eaLnBrk="1" fontAlgn="b" latinLnBrk="0" hangingPunct="1"/>
                      <a:r>
                        <a:rPr lang="en-US" altLang="zh-CN" sz="1200" kern="1200">
                          <a:solidFill>
                            <a:schemeClr val="dk1"/>
                          </a:solidFill>
                          <a:latin typeface="微软雅黑" pitchFamily="34" charset="-122"/>
                          <a:ea typeface="微软雅黑" pitchFamily="34" charset="-122"/>
                          <a:cs typeface="+mn-cs"/>
                        </a:rPr>
                        <a:t>18</a:t>
                      </a:r>
                    </a:p>
                  </a:txBody>
                  <a:tcPr marL="9525" marR="9525" marT="9525" marB="0" anchor="b">
                    <a:solidFill>
                      <a:srgbClr val="D0D8E8"/>
                    </a:solidFill>
                  </a:tcPr>
                </a:tc>
                <a:tc>
                  <a:txBody>
                    <a:bodyPr/>
                    <a:lstStyle/>
                    <a:p>
                      <a:pPr marL="0" algn="l" defTabSz="914400" rtl="0" eaLnBrk="1" fontAlgn="b" latinLnBrk="0" hangingPunct="1"/>
                      <a:r>
                        <a:rPr lang="en-US" altLang="zh-CN" sz="1200" kern="1200" dirty="0">
                          <a:solidFill>
                            <a:schemeClr val="dk1"/>
                          </a:solidFill>
                          <a:latin typeface="微软雅黑" pitchFamily="34" charset="-122"/>
                          <a:ea typeface="微软雅黑" pitchFamily="34" charset="-122"/>
                          <a:cs typeface="+mn-cs"/>
                        </a:rPr>
                        <a:t>6</a:t>
                      </a:r>
                    </a:p>
                  </a:txBody>
                  <a:tcPr marL="9525" marR="9525" marT="9525" marB="0" anchor="b">
                    <a:solidFill>
                      <a:srgbClr val="D0D8E8"/>
                    </a:solidFill>
                  </a:tcPr>
                </a:tc>
                <a:tc>
                  <a:txBody>
                    <a:bodyPr/>
                    <a:lstStyle/>
                    <a:p>
                      <a:pPr marL="0" algn="l" defTabSz="914400" rtl="0" eaLnBrk="1" fontAlgn="b" latinLnBrk="0" hangingPunct="1"/>
                      <a:r>
                        <a:rPr lang="en-US" altLang="zh-CN" sz="1200" kern="1200" dirty="0">
                          <a:solidFill>
                            <a:schemeClr val="dk1"/>
                          </a:solidFill>
                          <a:latin typeface="微软雅黑" pitchFamily="34" charset="-122"/>
                          <a:ea typeface="微软雅黑" pitchFamily="34" charset="-122"/>
                          <a:cs typeface="+mn-cs"/>
                        </a:rPr>
                        <a:t>24</a:t>
                      </a:r>
                    </a:p>
                  </a:txBody>
                  <a:tcPr marL="9525" marR="9525" marT="9525" marB="0" anchor="b">
                    <a:solidFill>
                      <a:srgbClr val="D0D8E8"/>
                    </a:solidFill>
                  </a:tcPr>
                </a:tc>
                <a:tc>
                  <a:txBody>
                    <a:bodyPr/>
                    <a:lstStyle/>
                    <a:p>
                      <a:pPr marL="0" algn="l" defTabSz="914400" rtl="0" eaLnBrk="1" fontAlgn="b" latinLnBrk="0" hangingPunct="1"/>
                      <a:r>
                        <a:rPr lang="en-US" altLang="zh-CN" sz="1200" kern="1200" dirty="0">
                          <a:solidFill>
                            <a:srgbClr val="FF0000"/>
                          </a:solidFill>
                          <a:latin typeface="微软雅黑" pitchFamily="34" charset="-122"/>
                          <a:ea typeface="微软雅黑" pitchFamily="34" charset="-122"/>
                          <a:cs typeface="+mn-cs"/>
                        </a:rPr>
                        <a:t>75.00%</a:t>
                      </a:r>
                    </a:p>
                  </a:txBody>
                  <a:tcPr marL="9525" marR="9525" marT="9525" marB="0" anchor="b">
                    <a:solidFill>
                      <a:srgbClr val="D0D8E8"/>
                    </a:solidFill>
                  </a:tcPr>
                </a:tc>
              </a:tr>
              <a:tr h="155044">
                <a:tc>
                  <a:txBody>
                    <a:bodyPr/>
                    <a:lstStyle/>
                    <a:p>
                      <a:pPr marL="0" algn="l" defTabSz="914400" rtl="0" eaLnBrk="1" fontAlgn="b" latinLnBrk="0" hangingPunct="1"/>
                      <a:r>
                        <a:rPr lang="zh-CN" altLang="en-US" sz="1200" kern="1200" dirty="0">
                          <a:solidFill>
                            <a:schemeClr val="dk1"/>
                          </a:solidFill>
                          <a:latin typeface="微软雅黑" pitchFamily="34" charset="-122"/>
                          <a:ea typeface="微软雅黑" pitchFamily="34" charset="-122"/>
                          <a:cs typeface="+mn-cs"/>
                        </a:rPr>
                        <a:t>总需求</a:t>
                      </a:r>
                    </a:p>
                  </a:txBody>
                  <a:tcPr marL="9525" marR="9525" marT="9525" marB="0" anchor="b"/>
                </a:tc>
                <a:tc>
                  <a:txBody>
                    <a:bodyPr/>
                    <a:lstStyle/>
                    <a:p>
                      <a:pPr marL="0" algn="l" defTabSz="914400" rtl="0" eaLnBrk="1" fontAlgn="b" latinLnBrk="0" hangingPunct="1"/>
                      <a:r>
                        <a:rPr lang="en-US" altLang="zh-CN" sz="1200" kern="1200" dirty="0">
                          <a:solidFill>
                            <a:schemeClr val="dk1"/>
                          </a:solidFill>
                          <a:latin typeface="微软雅黑" pitchFamily="34" charset="-122"/>
                          <a:ea typeface="微软雅黑" pitchFamily="34" charset="-122"/>
                          <a:cs typeface="+mn-cs"/>
                        </a:rPr>
                        <a:t>37</a:t>
                      </a:r>
                    </a:p>
                  </a:txBody>
                  <a:tcPr marL="9525" marR="9525" marT="9525" marB="0" anchor="b"/>
                </a:tc>
                <a:tc>
                  <a:txBody>
                    <a:bodyPr/>
                    <a:lstStyle/>
                    <a:p>
                      <a:pPr marL="0" algn="l" defTabSz="914400" rtl="0" eaLnBrk="1" fontAlgn="b" latinLnBrk="0" hangingPunct="1"/>
                      <a:r>
                        <a:rPr lang="en-US" altLang="zh-CN" sz="1200" kern="1200">
                          <a:solidFill>
                            <a:schemeClr val="dk1"/>
                          </a:solidFill>
                          <a:latin typeface="微软雅黑" pitchFamily="34" charset="-122"/>
                          <a:ea typeface="微软雅黑" pitchFamily="34" charset="-122"/>
                          <a:cs typeface="+mn-cs"/>
                        </a:rPr>
                        <a:t>23</a:t>
                      </a:r>
                    </a:p>
                  </a:txBody>
                  <a:tcPr marL="9525" marR="9525" marT="9525" marB="0" anchor="b"/>
                </a:tc>
                <a:tc>
                  <a:txBody>
                    <a:bodyPr/>
                    <a:lstStyle/>
                    <a:p>
                      <a:pPr marL="0" algn="l" defTabSz="914400" rtl="0" eaLnBrk="1" fontAlgn="b" latinLnBrk="0" hangingPunct="1"/>
                      <a:r>
                        <a:rPr lang="en-US" altLang="zh-CN" sz="1200" kern="1200">
                          <a:solidFill>
                            <a:schemeClr val="dk1"/>
                          </a:solidFill>
                          <a:latin typeface="微软雅黑" pitchFamily="34" charset="-122"/>
                          <a:ea typeface="微软雅黑" pitchFamily="34" charset="-122"/>
                          <a:cs typeface="+mn-cs"/>
                        </a:rPr>
                        <a:t>60</a:t>
                      </a:r>
                    </a:p>
                  </a:txBody>
                  <a:tcPr marL="9525" marR="9525" marT="9525" marB="0" anchor="b"/>
                </a:tc>
                <a:tc>
                  <a:txBody>
                    <a:bodyPr/>
                    <a:lstStyle/>
                    <a:p>
                      <a:pPr marL="0" algn="l" defTabSz="914400" rtl="0" eaLnBrk="1" fontAlgn="b" latinLnBrk="0" hangingPunct="1"/>
                      <a:r>
                        <a:rPr lang="en-US" altLang="zh-CN" sz="1200" kern="1200" dirty="0">
                          <a:solidFill>
                            <a:srgbClr val="FF0000"/>
                          </a:solidFill>
                          <a:latin typeface="微软雅黑" pitchFamily="34" charset="-122"/>
                          <a:ea typeface="微软雅黑" pitchFamily="34" charset="-122"/>
                          <a:cs typeface="+mn-cs"/>
                        </a:rPr>
                        <a:t>61.67%</a:t>
                      </a:r>
                    </a:p>
                  </a:txBody>
                  <a:tcPr marL="9525" marR="9525" marT="9525" marB="0" anchor="b"/>
                </a:tc>
              </a:tr>
            </a:tbl>
          </a:graphicData>
        </a:graphic>
      </p:graphicFrame>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480" y="692696"/>
            <a:ext cx="3652440" cy="4066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886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spPr>
      <a:bodyPr wrap="none" anchor="ctr"/>
      <a:lstStyle>
        <a:defPPr>
          <a:defRPr dirty="0" smtClean="0"/>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7339</TotalTime>
  <Words>4202</Words>
  <Application>Microsoft Office PowerPoint</Application>
  <PresentationFormat>全屏显示(4:3)</PresentationFormat>
  <Paragraphs>611</Paragraphs>
  <Slides>27</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29" baseType="lpstr">
      <vt:lpstr>Office 主题</vt:lpstr>
      <vt:lpstr>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wanghuan</dc:creator>
  <cp:lastModifiedBy>高博</cp:lastModifiedBy>
  <cp:revision>714</cp:revision>
  <dcterms:created xsi:type="dcterms:W3CDTF">2017-04-27T06:00:30Z</dcterms:created>
  <dcterms:modified xsi:type="dcterms:W3CDTF">2017-06-06T10:25:56Z</dcterms:modified>
</cp:coreProperties>
</file>