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0" r:id="rId5"/>
  </p:sldMasterIdLst>
  <p:notesMasterIdLst>
    <p:notesMasterId r:id="rId31"/>
  </p:notesMasterIdLst>
  <p:handoutMasterIdLst>
    <p:handoutMasterId r:id="rId32"/>
  </p:handoutMasterIdLst>
  <p:sldIdLst>
    <p:sldId id="320" r:id="rId6"/>
    <p:sldId id="398" r:id="rId7"/>
    <p:sldId id="448" r:id="rId8"/>
    <p:sldId id="447" r:id="rId9"/>
    <p:sldId id="408" r:id="rId10"/>
    <p:sldId id="426" r:id="rId11"/>
    <p:sldId id="427" r:id="rId12"/>
    <p:sldId id="465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32" r:id="rId22"/>
    <p:sldId id="439" r:id="rId23"/>
    <p:sldId id="433" r:id="rId24"/>
    <p:sldId id="467" r:id="rId25"/>
    <p:sldId id="468" r:id="rId26"/>
    <p:sldId id="440" r:id="rId27"/>
    <p:sldId id="436" r:id="rId28"/>
    <p:sldId id="417" r:id="rId29"/>
    <p:sldId id="337" r:id="rId30"/>
  </p:sldIdLst>
  <p:sldSz cx="12192000" cy="6858000"/>
  <p:notesSz cx="6858000" cy="9144000"/>
  <p:defaultTextStyle>
    <a:lvl1pPr defTabSz="544195">
      <a:defRPr>
        <a:latin typeface="Calibri"/>
        <a:ea typeface="Calibri"/>
        <a:cs typeface="Calibri"/>
        <a:sym typeface="Calibri"/>
      </a:defRPr>
    </a:lvl1pPr>
    <a:lvl2pPr indent="457200" defTabSz="544195">
      <a:defRPr>
        <a:latin typeface="Calibri"/>
        <a:ea typeface="Calibri"/>
        <a:cs typeface="Calibri"/>
        <a:sym typeface="Calibri"/>
      </a:defRPr>
    </a:lvl2pPr>
    <a:lvl3pPr indent="914400" defTabSz="544195">
      <a:defRPr>
        <a:latin typeface="Calibri"/>
        <a:ea typeface="Calibri"/>
        <a:cs typeface="Calibri"/>
        <a:sym typeface="Calibri"/>
      </a:defRPr>
    </a:lvl3pPr>
    <a:lvl4pPr indent="1371600" defTabSz="544195">
      <a:defRPr>
        <a:latin typeface="Calibri"/>
        <a:ea typeface="Calibri"/>
        <a:cs typeface="Calibri"/>
        <a:sym typeface="Calibri"/>
      </a:defRPr>
    </a:lvl4pPr>
    <a:lvl5pPr indent="1828800" defTabSz="544195">
      <a:defRPr>
        <a:latin typeface="Calibri"/>
        <a:ea typeface="Calibri"/>
        <a:cs typeface="Calibri"/>
        <a:sym typeface="Calibri"/>
      </a:defRPr>
    </a:lvl5pPr>
    <a:lvl6pPr indent="2286000" defTabSz="544195">
      <a:defRPr>
        <a:latin typeface="Calibri"/>
        <a:ea typeface="Calibri"/>
        <a:cs typeface="Calibri"/>
        <a:sym typeface="Calibri"/>
      </a:defRPr>
    </a:lvl6pPr>
    <a:lvl7pPr indent="2743200" defTabSz="544195">
      <a:defRPr>
        <a:latin typeface="Calibri"/>
        <a:ea typeface="Calibri"/>
        <a:cs typeface="Calibri"/>
        <a:sym typeface="Calibri"/>
      </a:defRPr>
    </a:lvl7pPr>
    <a:lvl8pPr indent="3200400" defTabSz="544195">
      <a:defRPr>
        <a:latin typeface="Calibri"/>
        <a:ea typeface="Calibri"/>
        <a:cs typeface="Calibri"/>
        <a:sym typeface="Calibri"/>
      </a:defRPr>
    </a:lvl8pPr>
    <a:lvl9pPr indent="3657600" defTabSz="544195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pos="38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D9FC"/>
    <a:srgbClr val="F18001"/>
    <a:srgbClr val="FF9900"/>
    <a:srgbClr val="BDBFC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7B018BB-80A7-4F77-B60F-C8B233D01FF8}" styleName="">
    <a:wholeTbl>
      <a:tcTxStyle b="on" i="on"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Style>
        <a:tcBdr/>
        <a:fill>
          <a:solidFill>
            <a:srgbClr val="EFF3E9"/>
          </a:solidFill>
        </a:fill>
      </a:tcStyle>
    </a:band2H>
    <a:firstCol>
      <a:tcTxStyle b="on" i="on"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7" autoAdjust="0"/>
  </p:normalViewPr>
  <p:slideViewPr>
    <p:cSldViewPr snapToGrid="0" snapToObjects="1">
      <p:cViewPr varScale="1">
        <p:scale>
          <a:sx n="82" d="100"/>
          <a:sy n="82" d="100"/>
        </p:scale>
        <p:origin x="108" y="198"/>
      </p:cViewPr>
      <p:guideLst>
        <p:guide orient="horz" pos="2166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1" d="100"/>
          <a:sy n="51" d="100"/>
        </p:scale>
        <p:origin x="-291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54739-55AD-4923-9C81-87B8FD53678E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78352-F184-49C9-8048-9C54E1FAD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966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8186601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594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终端厂商：生产厂商，重点是关注终端的维护、修理，以及终端的产品质量，维修成本。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终端运营商：是业务部门，使用终端开展业务，重点是关注终端的使用情况、维护成本，对终端维护商需要考核，对部分智能终端有门户运营需求。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终端维护商：一般是生产商和运营商组建或是为其提供专业服务的公司，重点关注终端与维护人员的责任，考核维护人员的维护及时性、满意度。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终端维护满意度调查：终端维修后，将下发短信给终端使用者，使用者通过短信回复，评价维护人员满意度（类似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10086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客服的短信满意度反馈模式）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故障远程诊断及拨测：调取终端的日志信息到平台，由技术人员下载到本机分析；终端的网络连接情况拨测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cs typeface="Calibri"/>
              <a:sym typeface="Calibri"/>
            </a:endParaRPr>
          </a:p>
          <a:p>
            <a:pPr marL="0" marR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终端维护绩效考核</a:t>
            </a:r>
            <a:r>
              <a:rPr lang="zh-CN" altLang="en-US" dirty="0" smtClean="0">
                <a:solidFill>
                  <a:sysClr val="windowText" lastClr="000000"/>
                </a:solidFill>
                <a:latin typeface="+mj-lt"/>
                <a:ea typeface="+mj-ea"/>
              </a:rPr>
              <a:t>：终端运营商通过统计分析终端的运行状态数据，故障数据和修复</a:t>
            </a:r>
            <a:r>
              <a:rPr lang="zh-CN" altLang="en-US" baseline="0" dirty="0" smtClean="0">
                <a:solidFill>
                  <a:sysClr val="windowText" lastClr="000000"/>
                </a:solidFill>
                <a:latin typeface="+mj-lt"/>
                <a:ea typeface="+mj-ea"/>
              </a:rPr>
              <a:t>过程数据，评价维护厂商的绩效。</a:t>
            </a:r>
            <a:endParaRPr lang="en-US" altLang="zh-CN" baseline="0" dirty="0" smtClean="0">
              <a:solidFill>
                <a:sysClr val="windowText" lastClr="000000"/>
              </a:solidFill>
              <a:latin typeface="+mj-lt"/>
              <a:ea typeface="+mj-ea"/>
            </a:endParaRPr>
          </a:p>
          <a:p>
            <a:pPr marL="0" marR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>
                <a:solidFill>
                  <a:sysClr val="windowText" lastClr="000000"/>
                </a:solidFill>
                <a:latin typeface="+mj-lt"/>
                <a:ea typeface="+mj-ea"/>
              </a:rPr>
              <a:t>终端门户运营管理：一些智能终端有可能成为新的运营门户，如智能</a:t>
            </a:r>
            <a:r>
              <a:rPr lang="en-US" altLang="zh-CN" baseline="0" dirty="0" smtClean="0">
                <a:solidFill>
                  <a:sysClr val="windowText" lastClr="000000"/>
                </a:solidFill>
                <a:latin typeface="+mj-lt"/>
                <a:ea typeface="+mj-ea"/>
              </a:rPr>
              <a:t>POS</a:t>
            </a:r>
            <a:r>
              <a:rPr lang="zh-CN" altLang="en-US" baseline="0" dirty="0" smtClean="0">
                <a:solidFill>
                  <a:sysClr val="windowText" lastClr="000000"/>
                </a:solidFill>
                <a:latin typeface="+mj-lt"/>
                <a:ea typeface="+mj-ea"/>
              </a:rPr>
              <a:t>机的小票营销、立式终端的广告等</a:t>
            </a:r>
            <a:endParaRPr lang="en-US" altLang="zh-CN" baseline="0" dirty="0" smtClean="0">
              <a:solidFill>
                <a:sysClr val="windowText" lastClr="000000"/>
              </a:solidFill>
              <a:latin typeface="+mj-lt"/>
              <a:ea typeface="+mj-ea"/>
            </a:endParaRPr>
          </a:p>
          <a:p>
            <a:pPr marL="0" marR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>
              <a:solidFill>
                <a:sysClr val="windowText" lastClr="000000"/>
              </a:solidFill>
              <a:latin typeface="+mj-lt"/>
              <a:ea typeface="+mj-ea"/>
            </a:endParaRPr>
          </a:p>
          <a:p>
            <a:pPr marL="0" marR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>
                <a:solidFill>
                  <a:sysClr val="windowText" lastClr="000000"/>
                </a:solidFill>
                <a:latin typeface="+mj-lt"/>
                <a:ea typeface="+mj-ea"/>
              </a:rPr>
              <a:t>短彩信平台能力：主要提供终端维护告警提醒信息下发、用户满意度调查信息下发和回收，终端网络不通时的告警上报等。</a:t>
            </a:r>
            <a:endParaRPr lang="en-US" altLang="zh-CN" baseline="0" dirty="0" smtClean="0">
              <a:solidFill>
                <a:sysClr val="windowText" lastClr="000000"/>
              </a:solidFill>
              <a:latin typeface="+mj-lt"/>
              <a:ea typeface="+mj-ea"/>
            </a:endParaRPr>
          </a:p>
          <a:p>
            <a:pPr marL="0" marR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>
                <a:solidFill>
                  <a:sysClr val="windowText" lastClr="000000"/>
                </a:solidFill>
                <a:latin typeface="+mj-lt"/>
                <a:ea typeface="+mj-ea"/>
              </a:rPr>
              <a:t>维护维护工具：供终端维护人员使用，及时受理终端维护任务，接受终端位置信息，终端维护完成后关闭任务。</a:t>
            </a:r>
            <a:endParaRPr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1530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此流程是前装模式，并且是对于终端生产商比较强势的行业。</a:t>
            </a:r>
            <a:endParaRPr lang="en-US" altLang="zh-CN" dirty="0" smtClean="0"/>
          </a:p>
          <a:p>
            <a:r>
              <a:rPr lang="zh-CN" altLang="en-US" dirty="0" smtClean="0"/>
              <a:t>如果是终端运营商比较强势的行业，可以设计</a:t>
            </a:r>
            <a:r>
              <a:rPr lang="en-US" altLang="zh-CN" dirty="0" smtClean="0"/>
              <a:t>SIM</a:t>
            </a:r>
            <a:r>
              <a:rPr lang="zh-CN" altLang="en-US" dirty="0" smtClean="0"/>
              <a:t>卡是由运营商采购并内置于终端，流程变化不大。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141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zh-CN" altLang="en-US" sz="2400" spc="-5" dirty="0" smtClean="0">
                <a:latin typeface="Microsoft YaHei"/>
                <a:cs typeface="Microsoft YaHei"/>
              </a:rPr>
              <a:t>故障类告警：终端有硬件故障，自检中发现问题。此类告警一般在终端仍能运行，网络畅通时，通过网络接口上报，如果网络不通，则通过短信方式上报</a:t>
            </a:r>
          </a:p>
          <a:p>
            <a:pPr marL="12700">
              <a:lnSpc>
                <a:spcPct val="100000"/>
              </a:lnSpc>
            </a:pPr>
            <a:r>
              <a:rPr lang="zh-CN" altLang="en-US" sz="2400" spc="-5" dirty="0" smtClean="0">
                <a:latin typeface="Microsoft YaHei"/>
                <a:cs typeface="Microsoft YaHei"/>
              </a:rPr>
              <a:t>掉电告警：终端具备掉电最小系统的能力，在掉电时仍能保证基本的通信模组工作，此时可以进行掉电告警，告警可以通过网络接口上报，如果网络不通，则通过短信方式上报</a:t>
            </a:r>
          </a:p>
          <a:p>
            <a:pPr marL="12700">
              <a:lnSpc>
                <a:spcPct val="100000"/>
              </a:lnSpc>
            </a:pPr>
            <a:r>
              <a:rPr lang="zh-CN" altLang="en-US" sz="2400" spc="-5" dirty="0" smtClean="0">
                <a:latin typeface="Microsoft YaHei"/>
                <a:cs typeface="Microsoft YaHei"/>
              </a:rPr>
              <a:t>网络类告警：网络接口不通，无法访问指定的网络地址，通过通信接口上报</a:t>
            </a:r>
          </a:p>
          <a:p>
            <a:pPr marL="12700">
              <a:lnSpc>
                <a:spcPct val="100000"/>
              </a:lnSpc>
            </a:pPr>
            <a:r>
              <a:rPr lang="zh-CN" altLang="en-US" sz="2400" spc="-5" dirty="0" smtClean="0">
                <a:latin typeface="Microsoft YaHei"/>
                <a:cs typeface="Microsoft YaHei"/>
              </a:rPr>
              <a:t>耗材类告警：指的是类似缺纸、缺墨等缺少终端必须的耗材。</a:t>
            </a:r>
          </a:p>
          <a:p>
            <a:pPr marL="12700">
              <a:lnSpc>
                <a:spcPct val="100000"/>
              </a:lnSpc>
            </a:pPr>
            <a:r>
              <a:rPr lang="zh-CN" altLang="en-US" sz="2400" spc="-5" dirty="0" smtClean="0">
                <a:latin typeface="Microsoft YaHei"/>
                <a:cs typeface="Microsoft YaHei"/>
              </a:rPr>
              <a:t>环境类告警：温度、湿度、噪音等。</a:t>
            </a:r>
            <a:endParaRPr lang="en-US" altLang="zh-CN" sz="2400" spc="-5" dirty="0" smtClean="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endParaRPr lang="en-US" altLang="zh-CN" sz="2400" spc="-5" dirty="0" smtClean="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spc="-5" dirty="0" smtClean="0">
                <a:latin typeface="Microsoft YaHei"/>
                <a:cs typeface="Microsoft YaHei"/>
              </a:rPr>
              <a:t>另外，终端还有其他一些与卡相关的告警，这部分告警不是终端发出的，是平台自己来检测处理的，这部分将在卡管理里面详细说明，这里列一下：</a:t>
            </a:r>
            <a:endParaRPr lang="en-US" altLang="zh-CN" sz="2400" spc="-5" dirty="0" smtClean="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spc="-5" dirty="0" smtClean="0">
                <a:latin typeface="Microsoft YaHei"/>
                <a:cs typeface="Microsoft YaHei"/>
              </a:rPr>
              <a:t>位置类告警：终端位置移动（其实是检查到插在终端中的卡的位置移动），触发了告警预设条件。根本业务不同需要不同的设置，需要在卡告警管理里面具备告警条件设置功能。</a:t>
            </a:r>
            <a:endParaRPr lang="en-US" altLang="zh-CN" sz="2400" spc="-5" dirty="0" smtClean="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spc="-5" dirty="0" smtClean="0">
                <a:latin typeface="Microsoft YaHei"/>
                <a:cs typeface="Microsoft YaHei"/>
              </a:rPr>
              <a:t>绑定类告警：终端与绑定的卡有变化，此类告警的处理，可以是允许变化</a:t>
            </a:r>
            <a:r>
              <a:rPr lang="zh-CN" altLang="en-US" sz="2400" spc="-5" baseline="0" dirty="0" smtClean="0">
                <a:latin typeface="Microsoft YaHei"/>
                <a:cs typeface="Microsoft YaHei"/>
              </a:rPr>
              <a:t>，此时平台替换该终端绑定的卡，也可以设置不允许登录平台，或是线下联系处理等。</a:t>
            </a:r>
            <a:endParaRPr lang="en-US" altLang="zh-CN" sz="2400" spc="-5" baseline="0" dirty="0" smtClean="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endParaRPr lang="en-US" altLang="zh-CN" sz="2400" spc="-5" baseline="0" dirty="0" smtClean="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spc="-5" baseline="0" dirty="0" smtClean="0">
                <a:latin typeface="Microsoft YaHei"/>
                <a:cs typeface="Microsoft YaHei"/>
              </a:rPr>
              <a:t>以上告警及维护流程是完整流程，针对不同的业务终端，流程可定制，如可不需要满意度调查环节、定制任务自动分派环节等。</a:t>
            </a:r>
            <a:endParaRPr lang="zh-CN" altLang="en-US" sz="2400" dirty="0" smtClean="0">
              <a:latin typeface="Microsoft YaHei"/>
              <a:cs typeface="Microsoft YaHei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3550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90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1.jpg" descr="D:\设计\卓望\ppt-09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006475" y="0"/>
            <a:ext cx="9147175" cy="68611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5" name="Shape 25"/>
          <p:cNvSpPr/>
          <p:nvPr/>
        </p:nvSpPr>
        <p:spPr>
          <a:xfrm>
            <a:off x="10153650" y="0"/>
            <a:ext cx="2044700" cy="6859588"/>
          </a:xfrm>
          <a:prstGeom prst="rect">
            <a:avLst/>
          </a:prstGeom>
          <a:solidFill>
            <a:srgbClr val="F18101"/>
          </a:solidFill>
          <a:ln w="25400">
            <a:solidFill>
              <a:srgbClr val="F1810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2.png" descr="C:\Users\gaobo.ASPIRE\Desktop\未标题-4 副本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381500" y="352425"/>
            <a:ext cx="5834063" cy="60896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8" name="image3.png" descr="C:\Users\gaobo.ASPIRE\Desktop\未标题-1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2214563" y="2344738"/>
            <a:ext cx="1689101" cy="5683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9" name="image4.png" descr="C:\Users\gaobo.ASPIRE\Desktop\Aspire-BgLine02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4197350" y="2816225"/>
            <a:ext cx="8021639" cy="1460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0" name="image5.png" descr="C:\Users\gaobo.ASPIRE\Desktop\Aspire-BgLine01.png"/>
          <p:cNvPicPr/>
          <p:nvPr/>
        </p:nvPicPr>
        <p:blipFill>
          <a:blip/>
          <a:stretch>
            <a:fillRect/>
          </a:stretch>
        </p:blipFill>
        <p:spPr>
          <a:xfrm>
            <a:off x="0" y="2273300"/>
            <a:ext cx="1933575" cy="7112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 userDrawn="1"/>
        </p:nvSpPr>
        <p:spPr>
          <a:xfrm>
            <a:off x="323601" y="6679627"/>
            <a:ext cx="11544799" cy="189239"/>
          </a:xfrm>
          <a:prstGeom prst="rect">
            <a:avLst/>
          </a:prstGeom>
          <a:solidFill>
            <a:srgbClr val="F18001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9" name="image6.png" descr="C:\Users\gaobo.ASPIRE\Desktop\未标题-1.png"/>
          <p:cNvPicPr/>
          <p:nvPr userDrawn="1"/>
        </p:nvPicPr>
        <p:blipFill>
          <a:blip r:embed="rId2">
            <a:alphaModFix amt="17288"/>
          </a:blip>
          <a:stretch>
            <a:fillRect/>
          </a:stretch>
        </p:blipFill>
        <p:spPr>
          <a:xfrm>
            <a:off x="6446934" y="0"/>
            <a:ext cx="5751417" cy="60037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0" name="image8.png" descr="C:\Users\gaobo.ASPIRE\Desktop\公司\_常用素材\卓望模板\LOGO带圈R -01.png"/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222411" y="211620"/>
            <a:ext cx="1039952" cy="33546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1" name="Shape 51"/>
          <p:cNvSpPr/>
          <p:nvPr userDrawn="1"/>
        </p:nvSpPr>
        <p:spPr>
          <a:xfrm>
            <a:off x="1846140" y="544920"/>
            <a:ext cx="10022260" cy="1"/>
          </a:xfrm>
          <a:prstGeom prst="line">
            <a:avLst/>
          </a:prstGeom>
          <a:ln w="25400">
            <a:solidFill>
              <a:srgbClr val="F18001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54" name="Group 54"/>
          <p:cNvGrpSpPr/>
          <p:nvPr userDrawn="1"/>
        </p:nvGrpSpPr>
        <p:grpSpPr>
          <a:xfrm>
            <a:off x="276325" y="6634546"/>
            <a:ext cx="2377465" cy="254001"/>
            <a:chOff x="156245" y="32261"/>
            <a:chExt cx="2377464" cy="254000"/>
          </a:xfrm>
        </p:grpSpPr>
        <p:sp>
          <p:nvSpPr>
            <p:cNvPr id="52" name="Shape 52"/>
            <p:cNvSpPr/>
            <p:nvPr/>
          </p:nvSpPr>
          <p:spPr>
            <a:xfrm>
              <a:off x="156245" y="32261"/>
              <a:ext cx="1239832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9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900">
                  <a:solidFill>
                    <a:srgbClr val="FFFFFF"/>
                  </a:solidFill>
                </a:rPr>
                <a:t> 版权所有 © 卓望公司</a:t>
              </a:r>
            </a:p>
          </p:txBody>
        </p:sp>
        <p:sp>
          <p:nvSpPr>
            <p:cNvPr id="53" name="Shape 53"/>
            <p:cNvSpPr/>
            <p:nvPr/>
          </p:nvSpPr>
          <p:spPr>
            <a:xfrm>
              <a:off x="1355716" y="32261"/>
              <a:ext cx="1177994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9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900">
                  <a:solidFill>
                    <a:srgbClr val="FFFFFF"/>
                  </a:solidFill>
                </a:rPr>
                <a:t>Copyright © Aspire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 拷贝 1">
    <p:bg>
      <p:bgPr>
        <a:gradFill flip="none" rotWithShape="1">
          <a:gsLst>
            <a:gs pos="0">
              <a:srgbClr val="F2F2F2"/>
            </a:gs>
            <a:gs pos="50000">
              <a:srgbClr val="F2F2F2"/>
            </a:gs>
            <a:gs pos="100000">
              <a:srgbClr val="F2F2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6.png" descr="C:\Users\gaobo.ASPIRE\Desktop\未标题-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7132638" y="0"/>
            <a:ext cx="5065713" cy="52879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7" name="image7.png" descr="C:\Users\gaobo.ASPIRE\Desktop\未标题-1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997325"/>
            <a:ext cx="2743200" cy="286226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8" name="image8.png" descr="C:\Users\gaobo.ASPIRE\Desktop\公司\_常用素材\卓望模板\LOGO带圈R -01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355600" y="315913"/>
            <a:ext cx="1377950" cy="4445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9" name="Shape 59"/>
          <p:cNvSpPr/>
          <p:nvPr/>
        </p:nvSpPr>
        <p:spPr>
          <a:xfrm>
            <a:off x="1893888" y="371475"/>
            <a:ext cx="1" cy="333375"/>
          </a:xfrm>
          <a:prstGeom prst="line">
            <a:avLst/>
          </a:prstGeom>
          <a:ln w="25400">
            <a:solidFill>
              <a:srgbClr val="80808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2371097" y="424060"/>
            <a:ext cx="459741" cy="26390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defTabSz="544830"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/>
            </a:pPr>
            <a:r>
              <a:rPr sz="1400"/>
              <a:t>微力</a:t>
            </a:r>
          </a:p>
        </p:txBody>
      </p:sp>
      <p:pic>
        <p:nvPicPr>
          <p:cNvPr id="61" name="image9.png" descr="C:\Users\gaobo.ASPIRE\Desktop\未标题-1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2058988" y="315913"/>
            <a:ext cx="387351" cy="444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标题幻灯片">
    <p:bg>
      <p:bgPr>
        <a:gradFill flip="none" rotWithShape="1">
          <a:gsLst>
            <a:gs pos="0">
              <a:srgbClr val="F2F2F2"/>
            </a:gs>
            <a:gs pos="50000">
              <a:srgbClr val="F2F2F2"/>
            </a:gs>
            <a:gs pos="100000">
              <a:srgbClr val="F2F2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8.png" descr="C:\Users\gaobo.ASPIRE\Desktop\公司\_常用素材\卓望模板\LOGO带圈R -0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5600" y="315913"/>
            <a:ext cx="1377950" cy="4445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4" name="Shape 64"/>
          <p:cNvSpPr/>
          <p:nvPr/>
        </p:nvSpPr>
        <p:spPr>
          <a:xfrm>
            <a:off x="1893888" y="371475"/>
            <a:ext cx="1" cy="333375"/>
          </a:xfrm>
          <a:prstGeom prst="line">
            <a:avLst/>
          </a:prstGeom>
          <a:ln w="25400">
            <a:solidFill>
              <a:srgbClr val="80808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2371097" y="424060"/>
            <a:ext cx="459741" cy="26390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544830"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/>
            </a:pPr>
            <a:r>
              <a:rPr sz="1400"/>
              <a:t>微力</a:t>
            </a:r>
          </a:p>
        </p:txBody>
      </p:sp>
      <p:pic>
        <p:nvPicPr>
          <p:cNvPr id="66" name="image9.png" descr="C:\Users\gaobo.ASPIRE\Desktop\未标题-1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2058988" y="315913"/>
            <a:ext cx="387351" cy="444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标题幻灯片">
    <p:bg>
      <p:bgPr>
        <a:gradFill flip="none" rotWithShape="1">
          <a:gsLst>
            <a:gs pos="0">
              <a:srgbClr val="F2F2F2"/>
            </a:gs>
            <a:gs pos="50000">
              <a:srgbClr val="F2F2F2"/>
            </a:gs>
            <a:gs pos="100000">
              <a:srgbClr val="F2F2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image10.png" descr="C:\Users\gaobo.ASPIRE\Desktop\11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713287" y="352425"/>
            <a:ext cx="6708776" cy="650716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1" name="image3.png" descr="C:\Users\gaobo.ASPIRE\Desktop\未标题-1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2786063" y="3081338"/>
            <a:ext cx="2076451" cy="69691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-1270" y="0"/>
            <a:ext cx="12191647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ransition spd="med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indent="457200" algn="ctr">
        <a:defRPr sz="4400">
          <a:latin typeface="Calibri"/>
          <a:ea typeface="Calibri"/>
          <a:cs typeface="Calibri"/>
          <a:sym typeface="Calibri"/>
        </a:defRPr>
      </a:lvl6pPr>
      <a:lvl7pPr indent="914400" algn="ctr">
        <a:defRPr sz="4400">
          <a:latin typeface="Calibri"/>
          <a:ea typeface="Calibri"/>
          <a:cs typeface="Calibri"/>
          <a:sym typeface="Calibri"/>
        </a:defRPr>
      </a:lvl7pPr>
      <a:lvl8pPr indent="1371600" algn="ctr">
        <a:defRPr sz="4400">
          <a:latin typeface="Calibri"/>
          <a:ea typeface="Calibri"/>
          <a:cs typeface="Calibri"/>
          <a:sym typeface="Calibri"/>
        </a:defRPr>
      </a:lvl8pPr>
      <a:lvl9pPr indent="1828800"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590" indent="-32639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544195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544195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544195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544195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544195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544195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544195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544195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544195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 descr="ppt模版-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" y="0"/>
            <a:ext cx="1218564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1280576" y="6381333"/>
            <a:ext cx="685800" cy="339079"/>
          </a:xfrm>
          <a:prstGeom prst="rect">
            <a:avLst/>
          </a:prstGeom>
        </p:spPr>
        <p:txBody>
          <a:bodyPr lIns="108978" tIns="54489" rIns="108978" bIns="54489"/>
          <a:lstStyle>
            <a:lvl1pPr>
              <a:defRPr>
                <a:ea typeface="宋体" charset="-122"/>
              </a:defRPr>
            </a:lvl1pPr>
          </a:lstStyle>
          <a:p>
            <a:pPr algn="l" defTabSz="544891" rtl="0" fontAlgn="base">
              <a:spcBef>
                <a:spcPct val="0"/>
              </a:spcBef>
              <a:spcAft>
                <a:spcPct val="0"/>
              </a:spcAft>
              <a:defRPr/>
            </a:pPr>
            <a:fld id="{2987153B-2ECB-42B3-9EDC-A34897ED27AF}" type="slidenum">
              <a:rPr kumimoji="1" lang="zh-CN" altLang="zh-CN" kern="1200">
                <a:solidFill>
                  <a:prstClr val="black"/>
                </a:solidFill>
                <a:latin typeface="Calibri" pitchFamily="34" charset="0"/>
                <a:cs typeface="+mn-cs"/>
              </a:rPr>
              <a:pPr algn="l" defTabSz="544891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CN" altLang="en-US" kern="1200" dirty="0">
              <a:solidFill>
                <a:prstClr val="black"/>
              </a:solidFill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07614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defTabSz="544891" rtl="0" eaLnBrk="0" fontAlgn="base" hangingPunct="0">
        <a:spcBef>
          <a:spcPct val="0"/>
        </a:spcBef>
        <a:spcAft>
          <a:spcPct val="0"/>
        </a:spcAft>
        <a:defRPr kumimoji="1" sz="5200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defTabSz="544891" rtl="0" eaLnBrk="0" fontAlgn="base" hangingPunct="0">
        <a:spcBef>
          <a:spcPct val="0"/>
        </a:spcBef>
        <a:spcAft>
          <a:spcPct val="0"/>
        </a:spcAft>
        <a:defRPr kumimoji="1" sz="5200">
          <a:solidFill>
            <a:schemeClr val="tx1"/>
          </a:solidFill>
          <a:latin typeface="Calibri" charset="0"/>
          <a:ea typeface="宋体" charset="0"/>
          <a:cs typeface="宋体" charset="0"/>
        </a:defRPr>
      </a:lvl2pPr>
      <a:lvl3pPr algn="ctr" defTabSz="544891" rtl="0" eaLnBrk="0" fontAlgn="base" hangingPunct="0">
        <a:spcBef>
          <a:spcPct val="0"/>
        </a:spcBef>
        <a:spcAft>
          <a:spcPct val="0"/>
        </a:spcAft>
        <a:defRPr kumimoji="1" sz="5200">
          <a:solidFill>
            <a:schemeClr val="tx1"/>
          </a:solidFill>
          <a:latin typeface="Calibri" charset="0"/>
          <a:ea typeface="宋体" charset="0"/>
          <a:cs typeface="宋体" charset="0"/>
        </a:defRPr>
      </a:lvl3pPr>
      <a:lvl4pPr algn="ctr" defTabSz="544891" rtl="0" eaLnBrk="0" fontAlgn="base" hangingPunct="0">
        <a:spcBef>
          <a:spcPct val="0"/>
        </a:spcBef>
        <a:spcAft>
          <a:spcPct val="0"/>
        </a:spcAft>
        <a:defRPr kumimoji="1" sz="5200">
          <a:solidFill>
            <a:schemeClr val="tx1"/>
          </a:solidFill>
          <a:latin typeface="Calibri" charset="0"/>
          <a:ea typeface="宋体" charset="0"/>
          <a:cs typeface="宋体" charset="0"/>
        </a:defRPr>
      </a:lvl4pPr>
      <a:lvl5pPr algn="ctr" defTabSz="544891" rtl="0" eaLnBrk="0" fontAlgn="base" hangingPunct="0">
        <a:spcBef>
          <a:spcPct val="0"/>
        </a:spcBef>
        <a:spcAft>
          <a:spcPct val="0"/>
        </a:spcAft>
        <a:defRPr kumimoji="1" sz="5200">
          <a:solidFill>
            <a:schemeClr val="tx1"/>
          </a:solidFill>
          <a:latin typeface="Calibri" charset="0"/>
          <a:ea typeface="宋体" charset="0"/>
          <a:cs typeface="宋体" charset="0"/>
        </a:defRPr>
      </a:lvl5pPr>
      <a:lvl6pPr marL="544891" algn="ctr" defTabSz="544891" rtl="0" fontAlgn="base">
        <a:spcBef>
          <a:spcPct val="0"/>
        </a:spcBef>
        <a:spcAft>
          <a:spcPct val="0"/>
        </a:spcAft>
        <a:defRPr kumimoji="1" sz="5200">
          <a:solidFill>
            <a:schemeClr val="tx1"/>
          </a:solidFill>
          <a:latin typeface="Calibri" charset="0"/>
          <a:ea typeface="宋体" charset="0"/>
          <a:cs typeface="宋体" charset="0"/>
        </a:defRPr>
      </a:lvl6pPr>
      <a:lvl7pPr marL="1089782" algn="ctr" defTabSz="544891" rtl="0" fontAlgn="base">
        <a:spcBef>
          <a:spcPct val="0"/>
        </a:spcBef>
        <a:spcAft>
          <a:spcPct val="0"/>
        </a:spcAft>
        <a:defRPr kumimoji="1" sz="5200">
          <a:solidFill>
            <a:schemeClr val="tx1"/>
          </a:solidFill>
          <a:latin typeface="Calibri" charset="0"/>
          <a:ea typeface="宋体" charset="0"/>
          <a:cs typeface="宋体" charset="0"/>
        </a:defRPr>
      </a:lvl7pPr>
      <a:lvl8pPr marL="1634673" algn="ctr" defTabSz="544891" rtl="0" fontAlgn="base">
        <a:spcBef>
          <a:spcPct val="0"/>
        </a:spcBef>
        <a:spcAft>
          <a:spcPct val="0"/>
        </a:spcAft>
        <a:defRPr kumimoji="1" sz="5200">
          <a:solidFill>
            <a:schemeClr val="tx1"/>
          </a:solidFill>
          <a:latin typeface="Calibri" charset="0"/>
          <a:ea typeface="宋体" charset="0"/>
          <a:cs typeface="宋体" charset="0"/>
        </a:defRPr>
      </a:lvl8pPr>
      <a:lvl9pPr marL="2179564" algn="ctr" defTabSz="544891" rtl="0" fontAlgn="base">
        <a:spcBef>
          <a:spcPct val="0"/>
        </a:spcBef>
        <a:spcAft>
          <a:spcPct val="0"/>
        </a:spcAft>
        <a:defRPr kumimoji="1" sz="5200">
          <a:solidFill>
            <a:schemeClr val="tx1"/>
          </a:solidFill>
          <a:latin typeface="Calibri" charset="0"/>
          <a:ea typeface="宋体" charset="0"/>
          <a:cs typeface="宋体" charset="0"/>
        </a:defRPr>
      </a:lvl9pPr>
    </p:titleStyle>
    <p:bodyStyle>
      <a:lvl1pPr marL="408668" indent="-408668" algn="l" defTabSz="544891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800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885448" indent="-340557" algn="l" defTabSz="544891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2227" indent="-272445" algn="l" defTabSz="544891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7118" indent="-272445" algn="l" defTabSz="544891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52009" indent="-272445" algn="l" defTabSz="544891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6900" indent="-272445" algn="l" defTabSz="54489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1791" indent="-272445" algn="l" defTabSz="54489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6682" indent="-272445" algn="l" defTabSz="54489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31573" indent="-272445" algn="l" defTabSz="54489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448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891" algn="l" defTabSz="5448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782" algn="l" defTabSz="5448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4673" algn="l" defTabSz="5448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9564" algn="l" defTabSz="5448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455" algn="l" defTabSz="5448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9346" algn="l" defTabSz="5448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4237" algn="l" defTabSz="5448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9128" algn="l" defTabSz="5448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wmf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5"/>
          <p:cNvSpPr/>
          <p:nvPr/>
        </p:nvSpPr>
        <p:spPr>
          <a:xfrm>
            <a:off x="5517918" y="2041315"/>
            <a:ext cx="6232475" cy="569387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 anchor="ctr">
            <a:spAutoFit/>
          </a:bodyPr>
          <a:lstStyle>
            <a:lvl1pPr algn="r" defTabSz="584200">
              <a:defRPr sz="35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3200" dirty="0">
                <a:solidFill>
                  <a:schemeClr val="bg1"/>
                </a:solidFill>
              </a:rPr>
              <a:t>陕西</a:t>
            </a:r>
            <a:r>
              <a:rPr lang="zh-CN" altLang="en-US" sz="3200" dirty="0" smtClean="0">
                <a:solidFill>
                  <a:schemeClr val="bg1"/>
                </a:solidFill>
              </a:rPr>
              <a:t>移动</a:t>
            </a:r>
            <a:r>
              <a:rPr lang="zh-CN" altLang="en-US" sz="3200" dirty="0">
                <a:solidFill>
                  <a:schemeClr val="bg1"/>
                </a:solidFill>
              </a:rPr>
              <a:t>物</a:t>
            </a:r>
            <a:r>
              <a:rPr lang="zh-CN" altLang="en-US" sz="3200" dirty="0" smtClean="0">
                <a:solidFill>
                  <a:schemeClr val="bg1"/>
                </a:solidFill>
              </a:rPr>
              <a:t>联网支撑平台解决方案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7" name="Shape 77"/>
          <p:cNvSpPr/>
          <p:nvPr/>
        </p:nvSpPr>
        <p:spPr>
          <a:xfrm>
            <a:off x="9159940" y="3064981"/>
            <a:ext cx="2590453" cy="723275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 anchor="ctr">
            <a:spAutoFit/>
          </a:bodyPr>
          <a:lstStyle/>
          <a:p>
            <a:pPr lvl="0" algn="r" defTabSz="584200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FZLanTingHei-B-GBK"/>
                <a:sym typeface="FZLanTingHei-B-GBK"/>
              </a:rPr>
              <a:t>卓望数码技术（深圳）有限公司</a:t>
            </a:r>
            <a:endParaRPr lang="en-US" altLang="zh-CN" sz="14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FZLanTingHei-B-GBK"/>
              <a:sym typeface="FZLanTingHei-B-GBK"/>
            </a:endParaRPr>
          </a:p>
          <a:p>
            <a:pPr lvl="0" algn="r" defTabSz="584200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FZLanTingHei-B-GBK"/>
                <a:sym typeface="FZLanTingHei-B-GBK"/>
              </a:rPr>
              <a:t>2017-3</a:t>
            </a:r>
            <a:endParaRPr sz="1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FZLanTingHei-B-GBK"/>
              <a:sym typeface="FZLanTingHei-B-GBK"/>
            </a:endParaRPr>
          </a:p>
        </p:txBody>
      </p:sp>
    </p:spTree>
    <p:extLst>
      <p:ext uri="{BB962C8B-B14F-4D97-AF65-F5344CB8AC3E}">
        <p14:creationId xmlns:p14="http://schemas.microsoft.com/office/powerpoint/2010/main" val="24376238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8"/>
          <p:cNvSpPr/>
          <p:nvPr/>
        </p:nvSpPr>
        <p:spPr>
          <a:xfrm>
            <a:off x="1843698" y="181234"/>
            <a:ext cx="1015661" cy="369332"/>
          </a:xfrm>
          <a:prstGeom prst="rect">
            <a:avLst/>
          </a:prstGeom>
          <a:ln w="3175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rPr lang="zh-CN" altLang="en-US" dirty="0" smtClean="0"/>
              <a:t>业务管理</a:t>
            </a:r>
            <a:endParaRPr dirty="0"/>
          </a:p>
        </p:txBody>
      </p:sp>
      <p:grpSp>
        <p:nvGrpSpPr>
          <p:cNvPr id="67" name="组合 66"/>
          <p:cNvGrpSpPr/>
          <p:nvPr/>
        </p:nvGrpSpPr>
        <p:grpSpPr>
          <a:xfrm>
            <a:off x="203200" y="1611083"/>
            <a:ext cx="11800114" cy="5065479"/>
            <a:chOff x="203200" y="1064068"/>
            <a:chExt cx="11800114" cy="5452841"/>
          </a:xfrm>
        </p:grpSpPr>
        <p:sp>
          <p:nvSpPr>
            <p:cNvPr id="7" name="圆角矩形 6"/>
            <p:cNvSpPr/>
            <p:nvPr/>
          </p:nvSpPr>
          <p:spPr>
            <a:xfrm>
              <a:off x="7228110" y="1064068"/>
              <a:ext cx="4775204" cy="5452841"/>
            </a:xfrm>
            <a:prstGeom prst="roundRect">
              <a:avLst>
                <a:gd name="adj" fmla="val 2516"/>
              </a:avLst>
            </a:prstGeom>
            <a:noFill/>
            <a:ln w="12700" cap="flat">
              <a:solidFill>
                <a:schemeClr val="accent5">
                  <a:lumMod val="75000"/>
                </a:schemeClr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no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itchFamily="34" charset="-122"/>
                  <a:ea typeface="微软雅黑" pitchFamily="34" charset="-122"/>
                  <a:sym typeface="Calibri"/>
                </a:rPr>
                <a:t>企业自服务</a:t>
              </a:r>
              <a:endPara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03200" y="1064068"/>
              <a:ext cx="6894284" cy="5452840"/>
            </a:xfrm>
            <a:prstGeom prst="roundRect">
              <a:avLst>
                <a:gd name="adj" fmla="val 3532"/>
              </a:avLst>
            </a:prstGeom>
            <a:noFill/>
            <a:ln w="12700" cap="flat">
              <a:solidFill>
                <a:schemeClr val="accent5">
                  <a:lumMod val="75000"/>
                </a:schemeClr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no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itchFamily="34" charset="-122"/>
                  <a:ea typeface="微软雅黑" pitchFamily="34" charset="-122"/>
                  <a:sym typeface="Calibri"/>
                </a:rPr>
                <a:t>运营管理</a:t>
              </a:r>
              <a:endPara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7385818" y="3498121"/>
              <a:ext cx="2061028" cy="1865670"/>
            </a:xfrm>
            <a:prstGeom prst="roundRect">
              <a:avLst>
                <a:gd name="adj" fmla="val 4398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solidFill>
                <a:srgbClr val="4F81BD"/>
              </a:solidFill>
              <a:prstDash val="sysDash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no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itchFamily="34" charset="-122"/>
                  <a:ea typeface="微软雅黑" pitchFamily="34" charset="-122"/>
                  <a:sym typeface="Calibri"/>
                </a:rPr>
                <a:t>账单管理</a:t>
              </a:r>
              <a:endPara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7372338" y="1606461"/>
              <a:ext cx="4439491" cy="1775367"/>
            </a:xfrm>
            <a:prstGeom prst="roundRect">
              <a:avLst>
                <a:gd name="adj" fmla="val 6543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solidFill>
                <a:srgbClr val="4F81BD"/>
              </a:solidFill>
              <a:prstDash val="sysDash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no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6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业务办理</a:t>
              </a:r>
              <a:endPara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3722171" y="3981376"/>
              <a:ext cx="3244686" cy="1338873"/>
            </a:xfrm>
            <a:prstGeom prst="roundRect">
              <a:avLst>
                <a:gd name="adj" fmla="val 691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solidFill>
                <a:srgbClr val="4F81BD"/>
              </a:solidFill>
              <a:prstDash val="sysDash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no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itchFamily="34" charset="-122"/>
                  <a:ea typeface="微软雅黑" pitchFamily="34" charset="-122"/>
                  <a:sym typeface="Calibri"/>
                </a:rPr>
                <a:t>统计分析</a:t>
              </a:r>
              <a:endPara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391886" y="5459290"/>
              <a:ext cx="5399401" cy="90040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solidFill>
                <a:srgbClr val="4F81BD"/>
              </a:solidFill>
              <a:prstDash val="sysDash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no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itchFamily="34" charset="-122"/>
                  <a:ea typeface="微软雅黑" pitchFamily="34" charset="-122"/>
                  <a:sym typeface="Calibri"/>
                </a:rPr>
                <a:t>基础</a:t>
              </a:r>
              <a:r>
                <a:rPr lang="zh-CN" altLang="en-US" sz="16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能力</a:t>
              </a:r>
              <a:endParaRPr kumimoji="0" lang="en-US" altLang="zh-CN" sz="1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3722171" y="1582891"/>
              <a:ext cx="3244686" cy="2273160"/>
            </a:xfrm>
            <a:prstGeom prst="roundRect">
              <a:avLst>
                <a:gd name="adj" fmla="val 5953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solidFill>
                <a:srgbClr val="4F81BD"/>
              </a:solidFill>
              <a:prstDash val="sysDash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no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itchFamily="34" charset="-122"/>
                  <a:ea typeface="微软雅黑" pitchFamily="34" charset="-122"/>
                  <a:sym typeface="Calibri"/>
                </a:rPr>
                <a:t>业务办理</a:t>
              </a:r>
              <a:endPara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91887" y="1593506"/>
              <a:ext cx="3159970" cy="1435244"/>
            </a:xfrm>
            <a:prstGeom prst="roundRect">
              <a:avLst>
                <a:gd name="adj" fmla="val 8806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solidFill>
                <a:srgbClr val="4F81BD"/>
              </a:solidFill>
              <a:prstDash val="sysDash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noAutofit/>
            </a:bodyPr>
            <a:lstStyle/>
            <a:p>
              <a:pPr algn="ctr" rtl="0" latinLnBrk="1" hangingPunct="0"/>
              <a:r>
                <a:rPr lang="zh-CN" altLang="en-US" sz="16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物联网企业管理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95397" y="1991884"/>
              <a:ext cx="1393200" cy="340517"/>
            </a:xfrm>
            <a:prstGeom prst="roundRect">
              <a:avLst/>
            </a:prstGeom>
            <a:solidFill>
              <a:srgbClr val="FFFFFF"/>
            </a:solidFill>
            <a:ln w="25400" cap="flat">
              <a:noFill/>
              <a:prstDash val="solid"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开户管理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503920" y="1991884"/>
              <a:ext cx="1308163" cy="340517"/>
            </a:xfrm>
            <a:prstGeom prst="roundRect">
              <a:avLst/>
            </a:prstGeom>
            <a:solidFill>
              <a:srgbClr val="FFFFFF"/>
            </a:solidFill>
            <a:ln w="25400" cap="flat">
              <a:noFill/>
              <a:prstDash val="solid"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开户申请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008744" y="1991884"/>
              <a:ext cx="1393200" cy="340517"/>
            </a:xfrm>
            <a:prstGeom prst="roundRect">
              <a:avLst/>
            </a:prstGeom>
            <a:solidFill>
              <a:srgbClr val="FFFFFF"/>
            </a:solidFill>
            <a:ln w="25400" cap="flat">
              <a:noFill/>
              <a:prstDash val="solid"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业务审批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7503920" y="2441709"/>
              <a:ext cx="1308163" cy="340517"/>
            </a:xfrm>
            <a:prstGeom prst="roundRect">
              <a:avLst/>
            </a:prstGeom>
            <a:solidFill>
              <a:srgbClr val="FFFFFF"/>
            </a:solidFill>
            <a:ln w="25400" cap="flat">
              <a:noFill/>
              <a:prstDash val="solid"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itchFamily="34" charset="-122"/>
                  <a:ea typeface="微软雅黑" pitchFamily="34" charset="-122"/>
                  <a:sym typeface="Calibri"/>
                </a:rPr>
                <a:t>充值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缴费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0336075" y="1991884"/>
              <a:ext cx="1308163" cy="340517"/>
            </a:xfrm>
            <a:prstGeom prst="roundRect">
              <a:avLst/>
            </a:prstGeom>
            <a:solidFill>
              <a:srgbClr val="FFFFFF"/>
            </a:solidFill>
            <a:ln w="25400" cap="flat">
              <a:noFill/>
              <a:prstDash val="solid"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itchFamily="34" charset="-122"/>
                  <a:ea typeface="微软雅黑" pitchFamily="34" charset="-122"/>
                  <a:sym typeface="Calibri"/>
                </a:rPr>
                <a:t>套餐管理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719732" y="3981376"/>
              <a:ext cx="1393200" cy="340517"/>
            </a:xfrm>
            <a:prstGeom prst="roundRect">
              <a:avLst/>
            </a:prstGeom>
            <a:solidFill>
              <a:srgbClr val="FFFFFF"/>
            </a:solidFill>
            <a:ln w="25400" cap="flat">
              <a:noFill/>
              <a:prstDash val="solid"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itchFamily="34" charset="-122"/>
                  <a:ea typeface="微软雅黑" pitchFamily="34" charset="-122"/>
                  <a:sym typeface="Calibri"/>
                </a:rPr>
                <a:t>月账单管理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7503920" y="2891368"/>
              <a:ext cx="1308163" cy="340517"/>
            </a:xfrm>
            <a:prstGeom prst="roundRect">
              <a:avLst/>
            </a:prstGeom>
            <a:solidFill>
              <a:srgbClr val="FFFFFF"/>
            </a:solidFill>
            <a:ln w="25400" cap="flat">
              <a:noFill/>
              <a:prstDash val="solid"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接口能力申请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919997" y="2441709"/>
              <a:ext cx="1308163" cy="340517"/>
            </a:xfrm>
            <a:prstGeom prst="roundRect">
              <a:avLst/>
            </a:prstGeom>
            <a:solidFill>
              <a:srgbClr val="FFFFFF"/>
            </a:solidFill>
            <a:ln w="25400" cap="flat">
              <a:noFill/>
              <a:prstDash val="solid"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itchFamily="34" charset="-122"/>
                  <a:ea typeface="微软雅黑" pitchFamily="34" charset="-122"/>
                  <a:sym typeface="Calibri"/>
                </a:rPr>
                <a:t>业务查询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0336075" y="2441709"/>
              <a:ext cx="1308163" cy="340517"/>
            </a:xfrm>
            <a:prstGeom prst="roundRect">
              <a:avLst/>
            </a:prstGeom>
            <a:solidFill>
              <a:srgbClr val="FFFFFF"/>
            </a:solidFill>
            <a:ln w="25400" cap="flat">
              <a:noFill/>
              <a:prstDash val="solid"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卡异常管理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95397" y="2441709"/>
              <a:ext cx="1393200" cy="340517"/>
            </a:xfrm>
            <a:prstGeom prst="roundRect">
              <a:avLst/>
            </a:prstGeom>
            <a:solidFill>
              <a:srgbClr val="FFFFFF"/>
            </a:solidFill>
            <a:ln w="25400" cap="flat">
              <a:noFill/>
              <a:prstDash val="solid"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itchFamily="34" charset="-122"/>
                  <a:ea typeface="微软雅黑" pitchFamily="34" charset="-122"/>
                  <a:sym typeface="Calibri"/>
                </a:rPr>
                <a:t>卡绑定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91886" y="4499725"/>
              <a:ext cx="3159971" cy="820524"/>
            </a:xfrm>
            <a:prstGeom prst="roundRect">
              <a:avLst>
                <a:gd name="adj" fmla="val 902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solidFill>
                <a:srgbClr val="4F81BD"/>
              </a:solidFill>
              <a:prstDash val="sysDash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no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6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配置</a:t>
              </a:r>
              <a:r>
                <a:rPr lang="zh-CN" altLang="en-US" sz="16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管理</a:t>
              </a:r>
              <a:endPara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5395175" y="3365383"/>
              <a:ext cx="1393200" cy="340517"/>
            </a:xfrm>
            <a:prstGeom prst="roundRect">
              <a:avLst/>
            </a:prstGeom>
            <a:solidFill>
              <a:srgbClr val="FFFFFF"/>
            </a:solidFill>
            <a:ln w="25400" cap="flat">
              <a:noFill/>
              <a:prstDash val="solid"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卡套餐管理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391887" y="3126439"/>
              <a:ext cx="3159970" cy="1275445"/>
            </a:xfrm>
            <a:prstGeom prst="roundRect">
              <a:avLst>
                <a:gd name="adj" fmla="val 9118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solidFill>
                <a:srgbClr val="4F81BD"/>
              </a:solidFill>
              <a:prstDash val="sysDash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no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6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财务</a:t>
              </a:r>
              <a:r>
                <a:rPr kumimoji="0" lang="zh-CN" altLang="en-US" sz="16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itchFamily="34" charset="-122"/>
                  <a:ea typeface="微软雅黑" pitchFamily="34" charset="-122"/>
                  <a:sym typeface="Calibri"/>
                </a:rPr>
                <a:t>管理</a:t>
              </a:r>
              <a:endPara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495397" y="5843644"/>
              <a:ext cx="1219025" cy="340517"/>
            </a:xfrm>
            <a:prstGeom prst="roundRect">
              <a:avLst/>
            </a:prstGeom>
            <a:solidFill>
              <a:srgbClr val="FFFFFF"/>
            </a:solidFill>
            <a:ln w="25400" cap="flat">
              <a:noFill/>
              <a:prstDash val="solid"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告警</a:t>
              </a:r>
              <a:r>
                <a:rPr kumimoji="0" lang="zh-CN" altLang="en-US" sz="14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itchFamily="34" charset="-122"/>
                  <a:ea typeface="微软雅黑" pitchFamily="34" charset="-122"/>
                  <a:sym typeface="Calibri"/>
                </a:rPr>
                <a:t>管理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495397" y="4849707"/>
              <a:ext cx="1393200" cy="340517"/>
            </a:xfrm>
            <a:prstGeom prst="roundRect">
              <a:avLst/>
            </a:prstGeom>
            <a:solidFill>
              <a:srgbClr val="FFFFFF"/>
            </a:solidFill>
            <a:ln w="25400" cap="flat">
              <a:noFill/>
              <a:prstDash val="solid"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公告</a:t>
              </a:r>
              <a:r>
                <a:rPr kumimoji="0" lang="zh-CN" altLang="en-US" sz="14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itchFamily="34" charset="-122"/>
                  <a:ea typeface="微软雅黑" pitchFamily="34" charset="-122"/>
                  <a:sym typeface="Calibri"/>
                </a:rPr>
                <a:t>管理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2008744" y="4849707"/>
              <a:ext cx="1393200" cy="340517"/>
            </a:xfrm>
            <a:prstGeom prst="roundRect">
              <a:avLst/>
            </a:prstGeom>
            <a:solidFill>
              <a:srgbClr val="FFFFFF"/>
            </a:solidFill>
            <a:ln w="25400" cap="flat">
              <a:noFill/>
              <a:prstDash val="solid"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套餐计划</a:t>
              </a:r>
              <a:r>
                <a:rPr kumimoji="0" lang="zh-CN" altLang="en-US" sz="14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itchFamily="34" charset="-122"/>
                  <a:ea typeface="微软雅黑" pitchFamily="34" charset="-122"/>
                  <a:sym typeface="Calibri"/>
                </a:rPr>
                <a:t>管理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843082" y="3365383"/>
              <a:ext cx="1393200" cy="340517"/>
            </a:xfrm>
            <a:prstGeom prst="roundRect">
              <a:avLst/>
            </a:prstGeom>
            <a:solidFill>
              <a:srgbClr val="FFFFFF"/>
            </a:solidFill>
            <a:ln w="25400" cap="flat">
              <a:noFill/>
              <a:prstDash val="solid"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充</a:t>
              </a:r>
              <a:r>
                <a:rPr lang="zh-CN" altLang="en-US" sz="1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值缴费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927862" y="5478253"/>
              <a:ext cx="1038995" cy="89624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solidFill>
                <a:srgbClr val="4F81BD"/>
              </a:solidFill>
              <a:prstDash val="sysDash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itchFamily="34" charset="-122"/>
                  <a:ea typeface="微软雅黑" pitchFamily="34" charset="-122"/>
                  <a:sym typeface="Calibri"/>
                </a:rPr>
                <a:t>物联网能力接口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843082" y="4832225"/>
              <a:ext cx="1393200" cy="340517"/>
            </a:xfrm>
            <a:prstGeom prst="roundRect">
              <a:avLst/>
            </a:prstGeom>
            <a:solidFill>
              <a:srgbClr val="FFFFFF"/>
            </a:solidFill>
            <a:ln w="25400" cap="flat">
              <a:noFill/>
              <a:prstDash val="solid"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itchFamily="34" charset="-122"/>
                  <a:ea typeface="微软雅黑" pitchFamily="34" charset="-122"/>
                  <a:sym typeface="Calibri"/>
                </a:rPr>
                <a:t>数据轨迹分析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495397" y="3964672"/>
              <a:ext cx="1393200" cy="340517"/>
            </a:xfrm>
            <a:prstGeom prst="roundRect">
              <a:avLst/>
            </a:prstGeom>
            <a:solidFill>
              <a:srgbClr val="FFFFFF"/>
            </a:solidFill>
            <a:ln w="25400" cap="flat">
              <a:noFill/>
              <a:prstDash val="solid"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itchFamily="34" charset="-122"/>
                  <a:ea typeface="微软雅黑" pitchFamily="34" charset="-122"/>
                  <a:sym typeface="Calibri"/>
                </a:rPr>
                <a:t>对账管理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3843082" y="1991884"/>
              <a:ext cx="1393200" cy="340517"/>
            </a:xfrm>
            <a:prstGeom prst="roundRect">
              <a:avLst/>
            </a:prstGeom>
            <a:solidFill>
              <a:srgbClr val="FFFFFF"/>
            </a:solidFill>
            <a:ln w="25400" cap="flat">
              <a:noFill/>
              <a:prstDash val="solid"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集团套餐管理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5395175" y="1991884"/>
              <a:ext cx="1393200" cy="340517"/>
            </a:xfrm>
            <a:prstGeom prst="roundRect">
              <a:avLst/>
            </a:prstGeom>
            <a:solidFill>
              <a:srgbClr val="FFFFFF"/>
            </a:solidFill>
            <a:ln w="25400" cap="flat">
              <a:noFill/>
              <a:prstDash val="solid"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号码停开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3843082" y="2441709"/>
              <a:ext cx="1393200" cy="340517"/>
            </a:xfrm>
            <a:prstGeom prst="roundRect">
              <a:avLst/>
            </a:prstGeom>
            <a:solidFill>
              <a:srgbClr val="FFFFFF"/>
            </a:solidFill>
            <a:ln w="25400" cap="flat">
              <a:noFill/>
              <a:prstDash val="solid"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itchFamily="34" charset="-122"/>
                  <a:ea typeface="微软雅黑" pitchFamily="34" charset="-122"/>
                  <a:sym typeface="Calibri"/>
                </a:rPr>
                <a:t>APN</a:t>
              </a:r>
              <a:r>
                <a:rPr kumimoji="0" lang="zh-CN" altLang="en-US" sz="14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itchFamily="34" charset="-122"/>
                  <a:ea typeface="微软雅黑" pitchFamily="34" charset="-122"/>
                  <a:sym typeface="Calibri"/>
                </a:rPr>
                <a:t>切换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5395175" y="2441709"/>
              <a:ext cx="1393200" cy="340517"/>
            </a:xfrm>
            <a:prstGeom prst="roundRect">
              <a:avLst/>
            </a:prstGeom>
            <a:solidFill>
              <a:srgbClr val="FFFFFF"/>
            </a:solidFill>
            <a:ln w="25400" cap="flat">
              <a:noFill/>
              <a:prstDash val="solid"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 rtl="0" latinLnBrk="1" hangingPunct="0"/>
              <a:r>
                <a:rPr kumimoji="1"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GPRS 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停开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3843082" y="2891368"/>
              <a:ext cx="1393200" cy="340517"/>
            </a:xfrm>
            <a:prstGeom prst="roundRect">
              <a:avLst/>
            </a:prstGeom>
            <a:solidFill>
              <a:srgbClr val="FFFFFF"/>
            </a:solidFill>
            <a:ln w="25400" cap="flat">
              <a:noFill/>
              <a:prstDash val="solid"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itchFamily="34" charset="-122"/>
                  <a:ea typeface="微软雅黑" pitchFamily="34" charset="-122"/>
                  <a:sym typeface="Calibri"/>
                </a:rPr>
                <a:t>语音停开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395175" y="2891368"/>
              <a:ext cx="1393200" cy="340517"/>
            </a:xfrm>
            <a:prstGeom prst="roundRect">
              <a:avLst/>
            </a:prstGeom>
            <a:solidFill>
              <a:srgbClr val="FFFFFF"/>
            </a:solidFill>
            <a:ln w="25400" cap="flat">
              <a:noFill/>
              <a:prstDash val="solid"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 rtl="0" latinLnBrk="1" hangingPunct="0"/>
              <a:r>
                <a:rPr kumimoji="1" lang="zh-CN" altLang="en-US" sz="14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流量池管理 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495397" y="3530620"/>
              <a:ext cx="1393200" cy="340517"/>
            </a:xfrm>
            <a:prstGeom prst="roundRect">
              <a:avLst/>
            </a:prstGeom>
            <a:solidFill>
              <a:srgbClr val="FFFFFF"/>
            </a:solidFill>
            <a:ln w="25400" cap="flat">
              <a:noFill/>
              <a:prstDash val="solid"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itchFamily="34" charset="-122"/>
                  <a:ea typeface="微软雅黑" pitchFamily="34" charset="-122"/>
                  <a:sym typeface="Calibri"/>
                </a:rPr>
                <a:t>详单管理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2008744" y="3530620"/>
              <a:ext cx="1393200" cy="340517"/>
            </a:xfrm>
            <a:prstGeom prst="roundRect">
              <a:avLst/>
            </a:prstGeom>
            <a:solidFill>
              <a:srgbClr val="FFFFFF"/>
            </a:solidFill>
            <a:ln w="25400" cap="flat">
              <a:noFill/>
              <a:prstDash val="solid"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账单管理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2008744" y="3964672"/>
              <a:ext cx="1393200" cy="340517"/>
            </a:xfrm>
            <a:prstGeom prst="roundRect">
              <a:avLst/>
            </a:prstGeom>
            <a:solidFill>
              <a:srgbClr val="FFFFFF"/>
            </a:solidFill>
            <a:ln w="25400" cap="flat">
              <a:noFill/>
              <a:prstDash val="solid"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 rtl="0" latinLnBrk="1" hangingPunct="0"/>
              <a:r>
                <a:rPr lang="zh-CN" altLang="en-US" sz="1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卡台账管理</a:t>
              </a: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3843082" y="4375541"/>
              <a:ext cx="1393200" cy="340517"/>
            </a:xfrm>
            <a:prstGeom prst="roundRect">
              <a:avLst/>
            </a:prstGeom>
            <a:solidFill>
              <a:srgbClr val="FFFFFF"/>
            </a:solidFill>
            <a:ln w="25400" cap="flat">
              <a:noFill/>
              <a:prstDash val="solid"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集团数据分析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395175" y="4375541"/>
              <a:ext cx="1393200" cy="340517"/>
            </a:xfrm>
            <a:prstGeom prst="roundRect">
              <a:avLst/>
            </a:prstGeom>
            <a:solidFill>
              <a:srgbClr val="FFFFFF"/>
            </a:solidFill>
            <a:ln w="25400" cap="flat">
              <a:noFill/>
              <a:prstDash val="solid"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用户数据分析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1824487" y="5843644"/>
              <a:ext cx="1219025" cy="340517"/>
            </a:xfrm>
            <a:prstGeom prst="roundRect">
              <a:avLst/>
            </a:prstGeom>
            <a:solidFill>
              <a:srgbClr val="FFFFFF"/>
            </a:solidFill>
            <a:ln w="25400" cap="flat">
              <a:noFill/>
              <a:prstDash val="solid"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 rtl="0" latinLnBrk="1" hangingPunct="0"/>
              <a:r>
                <a:rPr lang="zh-CN" altLang="en-US" sz="1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业务鉴</a:t>
              </a:r>
              <a:r>
                <a:rPr lang="zh-CN" altLang="en-US" sz="1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权</a:t>
              </a:r>
              <a:endPara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3153577" y="5843644"/>
              <a:ext cx="1219025" cy="340517"/>
            </a:xfrm>
            <a:prstGeom prst="roundRect">
              <a:avLst/>
            </a:prstGeom>
            <a:solidFill>
              <a:srgbClr val="FFFFFF"/>
            </a:solidFill>
            <a:ln w="25400" cap="flat">
              <a:noFill/>
              <a:prstDash val="solid"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 rtl="0" latinLnBrk="1" hangingPunct="0"/>
              <a:r>
                <a:rPr lang="zh-CN" altLang="en-US" sz="1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接口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鉴</a:t>
              </a:r>
              <a:r>
                <a:rPr lang="zh-CN" altLang="en-US" sz="1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权</a:t>
              </a:r>
              <a:endPara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4482666" y="5843644"/>
              <a:ext cx="1219025" cy="340517"/>
            </a:xfrm>
            <a:prstGeom prst="roundRect">
              <a:avLst/>
            </a:prstGeom>
            <a:solidFill>
              <a:srgbClr val="FFFFFF"/>
            </a:solidFill>
            <a:ln w="25400" cap="flat">
              <a:noFill/>
              <a:prstDash val="solid"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 rtl="0" latinLnBrk="1" hangingPunct="0"/>
              <a:r>
                <a:rPr lang="zh-CN" altLang="en-US" sz="1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外部接口</a:t>
              </a:r>
              <a:endPara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5395175" y="4832225"/>
              <a:ext cx="1393200" cy="340517"/>
            </a:xfrm>
            <a:prstGeom prst="roundRect">
              <a:avLst/>
            </a:prstGeom>
            <a:solidFill>
              <a:srgbClr val="FFFFFF"/>
            </a:solidFill>
            <a:ln w="25400" cap="flat">
              <a:noFill/>
              <a:prstDash val="solid"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itchFamily="34" charset="-122"/>
                  <a:ea typeface="微软雅黑" pitchFamily="34" charset="-122"/>
                  <a:sym typeface="Calibri"/>
                </a:rPr>
                <a:t>号码打捞分析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8919997" y="1991884"/>
              <a:ext cx="1308163" cy="340517"/>
            </a:xfrm>
            <a:prstGeom prst="roundRect">
              <a:avLst/>
            </a:prstGeom>
            <a:solidFill>
              <a:srgbClr val="FFFFFF"/>
            </a:solidFill>
            <a:ln w="25400" cap="flat">
              <a:noFill/>
              <a:prstDash val="solid"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业务</a:t>
              </a:r>
              <a:r>
                <a:rPr lang="zh-CN" altLang="en-US" sz="1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申请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7719732" y="4844499"/>
              <a:ext cx="1393200" cy="340517"/>
            </a:xfrm>
            <a:prstGeom prst="roundRect">
              <a:avLst/>
            </a:prstGeom>
            <a:solidFill>
              <a:srgbClr val="FFFFFF"/>
            </a:solidFill>
            <a:ln w="25400" cap="flat">
              <a:noFill/>
              <a:prstDash val="solid"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itchFamily="34" charset="-122"/>
                  <a:ea typeface="微软雅黑" pitchFamily="34" charset="-122"/>
                  <a:sym typeface="Calibri"/>
                </a:rPr>
                <a:t>账单对账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7717851" y="4410814"/>
              <a:ext cx="1393200" cy="340517"/>
            </a:xfrm>
            <a:prstGeom prst="roundRect">
              <a:avLst/>
            </a:prstGeom>
            <a:solidFill>
              <a:srgbClr val="FFFFFF"/>
            </a:solidFill>
            <a:ln w="25400" cap="flat">
              <a:noFill/>
              <a:prstDash val="solid"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消费明细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7385818" y="5492407"/>
              <a:ext cx="4426011" cy="846593"/>
            </a:xfrm>
            <a:prstGeom prst="roundRect">
              <a:avLst>
                <a:gd name="adj" fmla="val 980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solidFill>
                <a:srgbClr val="4F81BD"/>
              </a:solidFill>
              <a:prstDash val="sysDash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no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6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统计分析</a:t>
              </a:r>
              <a:endPara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9782628" y="3486248"/>
              <a:ext cx="2061028" cy="1865670"/>
            </a:xfrm>
            <a:prstGeom prst="roundRect">
              <a:avLst>
                <a:gd name="adj" fmla="val 4398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solidFill>
                <a:srgbClr val="4F81BD"/>
              </a:solidFill>
              <a:prstDash val="sysDash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no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6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卡</a:t>
              </a:r>
              <a:r>
                <a:rPr kumimoji="0" lang="zh-CN" altLang="en-US" sz="16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itchFamily="34" charset="-122"/>
                  <a:ea typeface="微软雅黑" pitchFamily="34" charset="-122"/>
                  <a:sym typeface="Calibri"/>
                </a:rPr>
                <a:t>管理</a:t>
              </a:r>
              <a:endPara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10116492" y="3980526"/>
              <a:ext cx="1393200" cy="340517"/>
            </a:xfrm>
            <a:prstGeom prst="roundRect">
              <a:avLst/>
            </a:prstGeom>
            <a:solidFill>
              <a:srgbClr val="FFFFFF"/>
            </a:solidFill>
            <a:ln w="25400" cap="flat">
              <a:noFill/>
              <a:prstDash val="solid"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itchFamily="34" charset="-122"/>
                  <a:ea typeface="微软雅黑" pitchFamily="34" charset="-122"/>
                  <a:sym typeface="Calibri"/>
                </a:rPr>
                <a:t>流量控制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10099114" y="4430912"/>
              <a:ext cx="1393200" cy="340517"/>
            </a:xfrm>
            <a:prstGeom prst="roundRect">
              <a:avLst/>
            </a:prstGeom>
            <a:solidFill>
              <a:srgbClr val="FFFFFF"/>
            </a:solidFill>
            <a:ln w="25400" cap="flat">
              <a:noFill/>
              <a:prstDash val="solid"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itchFamily="34" charset="-122"/>
                  <a:ea typeface="微软雅黑" pitchFamily="34" charset="-122"/>
                  <a:sym typeface="Calibri"/>
                </a:rPr>
                <a:t>套餐管理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10116492" y="4880488"/>
              <a:ext cx="1393200" cy="340517"/>
            </a:xfrm>
            <a:prstGeom prst="roundRect">
              <a:avLst/>
            </a:prstGeom>
            <a:solidFill>
              <a:srgbClr val="FFFFFF"/>
            </a:solidFill>
            <a:ln w="25400" cap="flat">
              <a:noFill/>
              <a:prstDash val="solid"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位置信息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7471023" y="5843644"/>
              <a:ext cx="1241904" cy="340517"/>
            </a:xfrm>
            <a:prstGeom prst="roundRect">
              <a:avLst/>
            </a:prstGeom>
            <a:solidFill>
              <a:srgbClr val="FFFFFF"/>
            </a:solidFill>
            <a:ln w="25400" cap="flat">
              <a:noFill/>
              <a:prstDash val="solid"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itchFamily="34" charset="-122"/>
                  <a:ea typeface="微软雅黑" pitchFamily="34" charset="-122"/>
                  <a:sym typeface="Calibri"/>
                </a:rPr>
                <a:t>财务分析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8957503" y="5843644"/>
              <a:ext cx="1241904" cy="340517"/>
            </a:xfrm>
            <a:prstGeom prst="roundRect">
              <a:avLst/>
            </a:prstGeom>
            <a:solidFill>
              <a:srgbClr val="FFFFFF"/>
            </a:solidFill>
            <a:ln w="25400" cap="flat">
              <a:noFill/>
              <a:prstDash val="solid"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流量</a:t>
              </a:r>
              <a:r>
                <a:rPr kumimoji="0" lang="zh-CN" altLang="en-US" sz="14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itchFamily="34" charset="-122"/>
                  <a:ea typeface="微软雅黑" pitchFamily="34" charset="-122"/>
                  <a:sym typeface="Calibri"/>
                </a:rPr>
                <a:t>分析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10443984" y="5843644"/>
              <a:ext cx="1241904" cy="340517"/>
            </a:xfrm>
            <a:prstGeom prst="roundRect">
              <a:avLst/>
            </a:prstGeom>
            <a:solidFill>
              <a:srgbClr val="FFFFFF"/>
            </a:solidFill>
            <a:ln w="25400" cap="flat">
              <a:noFill/>
              <a:prstDash val="solid"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位置</a:t>
              </a:r>
              <a:r>
                <a:rPr kumimoji="0" lang="zh-CN" altLang="en-US" sz="14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itchFamily="34" charset="-122"/>
                  <a:ea typeface="微软雅黑" pitchFamily="34" charset="-122"/>
                  <a:sym typeface="Calibri"/>
                </a:rPr>
                <a:t>分析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8961630" y="2887519"/>
              <a:ext cx="1308163" cy="340517"/>
            </a:xfrm>
            <a:prstGeom prst="roundRect">
              <a:avLst/>
            </a:prstGeom>
            <a:solidFill>
              <a:srgbClr val="FFFFFF"/>
            </a:solidFill>
            <a:ln w="25400" cap="flat">
              <a:noFill/>
              <a:prstDash val="solid"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卡激活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90288" y="667659"/>
            <a:ext cx="11611428" cy="923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544195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平台基于运营管理门户和企业自服务门户，分别向运营人员提供企业管理、运营管理、业务办理等功能，向企业提供业务办理、账单管理、卡管理等功能。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10347245" y="3318504"/>
            <a:ext cx="1308163" cy="340517"/>
          </a:xfrm>
          <a:prstGeom prst="roundRect">
            <a:avLst/>
          </a:prstGeom>
          <a:solidFill>
            <a:srgbClr val="FFFFFF"/>
          </a:solidFill>
          <a:ln w="25400" cap="flat">
            <a:noFill/>
            <a:prstDash val="solid"/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终端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0841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直接箭头连接符 114"/>
          <p:cNvCxnSpPr/>
          <p:nvPr/>
        </p:nvCxnSpPr>
        <p:spPr>
          <a:xfrm>
            <a:off x="258091" y="2645900"/>
            <a:ext cx="11103429" cy="13337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hape 98"/>
          <p:cNvSpPr/>
          <p:nvPr/>
        </p:nvSpPr>
        <p:spPr>
          <a:xfrm>
            <a:off x="1843698" y="181234"/>
            <a:ext cx="2500041" cy="369332"/>
          </a:xfrm>
          <a:prstGeom prst="rect">
            <a:avLst/>
          </a:prstGeom>
          <a:ln w="3175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rPr lang="zh-CN" altLang="en-US" dirty="0" smtClean="0"/>
              <a:t>典型业务流程</a:t>
            </a:r>
            <a:r>
              <a:rPr lang="en-US" altLang="zh-CN" dirty="0" smtClean="0"/>
              <a:t>-</a:t>
            </a:r>
            <a:r>
              <a:rPr lang="zh-CN" altLang="en-US" dirty="0" smtClean="0"/>
              <a:t>业务流程</a:t>
            </a:r>
            <a:endParaRPr dirty="0"/>
          </a:p>
        </p:txBody>
      </p:sp>
      <p:sp>
        <p:nvSpPr>
          <p:cNvPr id="35" name="矩形 34"/>
          <p:cNvSpPr/>
          <p:nvPr/>
        </p:nvSpPr>
        <p:spPr>
          <a:xfrm>
            <a:off x="729920" y="876406"/>
            <a:ext cx="540531" cy="1292544"/>
          </a:xfrm>
          <a:prstGeom prst="rect">
            <a:avLst/>
          </a:prstGeom>
          <a:solidFill>
            <a:srgbClr val="FF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kern="1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流程介绍</a:t>
            </a:r>
            <a:endParaRPr lang="zh-CN" altLang="en-US" b="1" kern="1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91470" y="878701"/>
            <a:ext cx="10070050" cy="1292544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zh-CN" altLang="en-US" b="1" kern="1200" dirty="0">
              <a:solidFill>
                <a:srgbClr val="FFFFFF"/>
              </a:solidFill>
            </a:endParaRPr>
          </a:p>
        </p:txBody>
      </p:sp>
      <p:sp>
        <p:nvSpPr>
          <p:cNvPr id="37" name="内容占位符 2"/>
          <p:cNvSpPr txBox="1">
            <a:spLocks/>
          </p:cNvSpPr>
          <p:nvPr/>
        </p:nvSpPr>
        <p:spPr>
          <a:xfrm>
            <a:off x="1377991" y="876406"/>
            <a:ext cx="9983529" cy="129254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chemeClr val="tx1">
                  <a:lumMod val="50000"/>
                </a:schemeClr>
              </a:buClr>
              <a:buFont typeface="Wingdings" pitchFamily="2" charset="2"/>
              <a:buChar char="n"/>
              <a:defRPr sz="2000" b="1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chemeClr val="tx1">
                  <a:lumMod val="50000"/>
                </a:schemeClr>
              </a:buClr>
              <a:buFont typeface="Wingdings" pitchFamily="2" charset="2"/>
              <a:buChar char="l"/>
              <a:defRPr sz="18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chemeClr val="tx1">
                  <a:lumMod val="50000"/>
                </a:schemeClr>
              </a:buClr>
              <a:buFont typeface="Wingdings" pitchFamily="2" charset="2"/>
              <a:buChar char="ü"/>
              <a:defRPr sz="16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chemeClr val="tx1">
                  <a:lumMod val="50000"/>
                </a:schemeClr>
              </a:buClr>
              <a:buFont typeface="Arial" pitchFamily="34" charset="0"/>
              <a:buChar char="•"/>
              <a:defRPr sz="18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chemeClr val="tx1">
                  <a:lumMod val="50000"/>
                </a:schemeClr>
              </a:buClr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F9900"/>
              </a:buClr>
              <a:buChar char="»"/>
              <a:defRPr sz="16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F9900"/>
              </a:buClr>
              <a:buChar char="»"/>
              <a:defRPr sz="16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F9900"/>
              </a:buClr>
              <a:buChar char="»"/>
              <a:defRPr sz="16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F9900"/>
              </a:buClr>
              <a:buChar char="»"/>
              <a:defRPr sz="16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3F3F3F">
                  <a:lumMod val="50000"/>
                </a:srgbClr>
              </a:buClr>
              <a:buNone/>
            </a:pPr>
            <a:r>
              <a:rPr lang="zh-CN" altLang="en-US" sz="1400" kern="1200" dirty="0">
                <a:solidFill>
                  <a:srgbClr val="FF9A5B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物</a:t>
            </a:r>
            <a:r>
              <a:rPr lang="zh-CN" altLang="en-US" sz="1400" kern="1200" dirty="0" smtClean="0">
                <a:solidFill>
                  <a:srgbClr val="FF9A5B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联网企业侧流程概述：</a:t>
            </a:r>
            <a:r>
              <a:rPr lang="zh-CN" alt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企业</a:t>
            </a:r>
            <a:r>
              <a:rPr lang="zh-CN" altLang="en-US" sz="14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接入物联网支撑平台全流程，包括物联网企业开户申请、开展的业务申请、企业购卡、企业卡管理、以及卡使用等。</a:t>
            </a:r>
            <a:endParaRPr lang="zh-CN" altLang="en-US" sz="1400" kern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buClr>
                <a:srgbClr val="3F3F3F">
                  <a:lumMod val="50000"/>
                </a:srgbClr>
              </a:buClr>
              <a:buFont typeface="Wingdings" pitchFamily="2" charset="2"/>
              <a:buNone/>
            </a:pPr>
            <a:r>
              <a:rPr lang="zh-CN" altLang="en-US" sz="1400" kern="1200" dirty="0" smtClean="0">
                <a:solidFill>
                  <a:srgbClr val="FF9A5B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移动运营管理侧流程概述：</a:t>
            </a:r>
            <a:r>
              <a:rPr lang="zh-CN" altLang="en-US" sz="14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移动运营管理人员对物联网企业接入资质审核，企业申请的业务审核，以及物联网企业购卡、发卡管理，同时为物联网企业提供物联网卡激活能力和卡状态查询能力。</a:t>
            </a:r>
            <a:endParaRPr lang="en-US" altLang="zh-CN" sz="1400" kern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626861" y="2643596"/>
            <a:ext cx="2191882" cy="3374975"/>
          </a:xfrm>
          <a:prstGeom prst="roundRect">
            <a:avLst>
              <a:gd name="adj" fmla="val 4528"/>
            </a:avLst>
          </a:prstGeom>
          <a:noFill/>
          <a:ln w="952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858740" y="2640987"/>
            <a:ext cx="1767728" cy="3374975"/>
          </a:xfrm>
          <a:prstGeom prst="roundRect">
            <a:avLst>
              <a:gd name="adj" fmla="val 4528"/>
            </a:avLst>
          </a:prstGeom>
          <a:noFill/>
          <a:ln w="952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96978" y="2856413"/>
            <a:ext cx="1965684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商户自助注册，上传资料和账户信息。</a:t>
            </a:r>
            <a:endPara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9388" indent="-179388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610233" y="2856413"/>
            <a:ext cx="2208509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企业申请所需开展的业务信息，及用卡规模估计。</a:t>
            </a:r>
            <a:endPara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18741" y="2856413"/>
            <a:ext cx="2766593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物联网企业选择所需购买的物联网卡类型和数量，并支付购买</a:t>
            </a:r>
            <a:endPara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503885" y="2856413"/>
            <a:ext cx="2020817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按号码实时查询物联网卡的套餐信息、位置信息、流量信息等。</a:t>
            </a:r>
            <a:endPara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4818743" y="2640987"/>
            <a:ext cx="2749043" cy="3374975"/>
          </a:xfrm>
          <a:prstGeom prst="roundRect">
            <a:avLst>
              <a:gd name="adj" fmla="val 4528"/>
            </a:avLst>
          </a:prstGeom>
          <a:noFill/>
          <a:ln w="952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7567786" y="2629583"/>
            <a:ext cx="1903919" cy="3374975"/>
          </a:xfrm>
          <a:prstGeom prst="roundRect">
            <a:avLst>
              <a:gd name="adj" fmla="val 4528"/>
            </a:avLst>
          </a:prstGeom>
          <a:noFill/>
          <a:ln w="952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9475150" y="2645900"/>
            <a:ext cx="1886370" cy="3374975"/>
          </a:xfrm>
          <a:prstGeom prst="roundRect">
            <a:avLst>
              <a:gd name="adj" fmla="val 4528"/>
            </a:avLst>
          </a:prstGeom>
          <a:noFill/>
          <a:ln w="952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>
            <a:off x="256015" y="6013848"/>
            <a:ext cx="11103429" cy="13337"/>
          </a:xfrm>
          <a:prstGeom prst="straightConnector1">
            <a:avLst/>
          </a:prstGeom>
          <a:ln w="4445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1108050" y="2453845"/>
            <a:ext cx="1314464" cy="37044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 smtClean="0">
                <a:solidFill>
                  <a:srgbClr val="3F3F3F"/>
                </a:solidFill>
              </a:rPr>
              <a:t>开户申请</a:t>
            </a:r>
            <a:endParaRPr lang="zh-CN" altLang="en-US" sz="1400" b="1" dirty="0">
              <a:solidFill>
                <a:srgbClr val="3F3F3F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3075117" y="2453845"/>
            <a:ext cx="1314464" cy="37044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 smtClean="0">
                <a:solidFill>
                  <a:srgbClr val="3F3F3F"/>
                </a:solidFill>
              </a:rPr>
              <a:t>业务申请</a:t>
            </a:r>
            <a:endParaRPr lang="zh-CN" altLang="en-US" sz="1400" b="1" dirty="0">
              <a:solidFill>
                <a:srgbClr val="3F3F3F"/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5540328" y="2442429"/>
            <a:ext cx="1314464" cy="37044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 smtClean="0">
                <a:solidFill>
                  <a:srgbClr val="3F3F3F"/>
                </a:solidFill>
              </a:rPr>
              <a:t>购卡申请</a:t>
            </a:r>
            <a:endParaRPr lang="zh-CN" altLang="en-US" sz="1400" b="1" dirty="0">
              <a:solidFill>
                <a:srgbClr val="3F3F3F"/>
              </a:solidFill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9743693" y="2442429"/>
            <a:ext cx="1314464" cy="37044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 smtClean="0">
                <a:solidFill>
                  <a:srgbClr val="3F3F3F"/>
                </a:solidFill>
              </a:rPr>
              <a:t>卡使用</a:t>
            </a:r>
            <a:endParaRPr lang="zh-CN" altLang="en-US" sz="1400" b="1" dirty="0">
              <a:solidFill>
                <a:srgbClr val="3F3F3F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7886909" y="2442441"/>
            <a:ext cx="1314464" cy="37044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 smtClean="0">
                <a:solidFill>
                  <a:srgbClr val="3F3F3F"/>
                </a:solidFill>
              </a:rPr>
              <a:t>卡管理</a:t>
            </a:r>
            <a:endParaRPr lang="zh-CN" altLang="en-US" sz="1400" b="1" dirty="0">
              <a:solidFill>
                <a:srgbClr val="3F3F3F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1108050" y="5835295"/>
            <a:ext cx="1314464" cy="3704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 smtClean="0">
                <a:solidFill>
                  <a:srgbClr val="3F3F3F"/>
                </a:solidFill>
              </a:rPr>
              <a:t>开户审核</a:t>
            </a:r>
            <a:endParaRPr lang="zh-CN" altLang="en-US" sz="1400" b="1" dirty="0">
              <a:solidFill>
                <a:srgbClr val="3F3F3F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96978" y="4854187"/>
            <a:ext cx="1829883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移动专人审核商户资料核实企业真实身份</a:t>
            </a:r>
            <a:endParaRPr lang="en-US" altLang="zh-Hans" sz="14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3075117" y="5835295"/>
            <a:ext cx="1314464" cy="3704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rgbClr val="3F3F3F"/>
                </a:solidFill>
              </a:rPr>
              <a:t>业务</a:t>
            </a:r>
            <a:r>
              <a:rPr lang="zh-CN" altLang="en-US" sz="1400" b="1" dirty="0" smtClean="0">
                <a:solidFill>
                  <a:srgbClr val="3F3F3F"/>
                </a:solidFill>
              </a:rPr>
              <a:t>审批</a:t>
            </a:r>
            <a:endParaRPr lang="zh-CN" altLang="en-US" sz="1400" b="1" dirty="0">
              <a:solidFill>
                <a:srgbClr val="3F3F3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12" y="3788977"/>
            <a:ext cx="1390951" cy="92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圆角矩形 78"/>
          <p:cNvSpPr/>
          <p:nvPr/>
        </p:nvSpPr>
        <p:spPr>
          <a:xfrm>
            <a:off x="5540328" y="5835295"/>
            <a:ext cx="1314464" cy="3704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 smtClean="0">
                <a:solidFill>
                  <a:srgbClr val="3F3F3F"/>
                </a:solidFill>
              </a:rPr>
              <a:t>发卡登记</a:t>
            </a:r>
            <a:endParaRPr lang="zh-CN" altLang="en-US" sz="1400" b="1" dirty="0">
              <a:solidFill>
                <a:srgbClr val="3F3F3F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626468" y="4854187"/>
            <a:ext cx="2208509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移动运营人员审核企业开展利用物联网卡开展的业务是否合法、合规。</a:t>
            </a:r>
            <a:endPara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962358" y="3882131"/>
            <a:ext cx="1494768" cy="827602"/>
            <a:chOff x="2234731" y="2225463"/>
            <a:chExt cx="3058179" cy="1862846"/>
          </a:xfrm>
        </p:grpSpPr>
        <p:pic>
          <p:nvPicPr>
            <p:cNvPr id="86" name="图片 6" descr="2453bcbf786f3c2d2fe466485ecebff1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4731" y="2225463"/>
              <a:ext cx="3058179" cy="1862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0787" y="2405826"/>
              <a:ext cx="2147816" cy="1413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9" name="矩形 88"/>
          <p:cNvSpPr/>
          <p:nvPr/>
        </p:nvSpPr>
        <p:spPr>
          <a:xfrm>
            <a:off x="4834977" y="4854187"/>
            <a:ext cx="2732809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移动审核企业的购卡用途和购卡数量，及时登记无量网卡相管信息。</a:t>
            </a:r>
            <a:endPara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5071018" y="3777585"/>
            <a:ext cx="2286954" cy="1036694"/>
            <a:chOff x="5071018" y="3777585"/>
            <a:chExt cx="2286954" cy="1036694"/>
          </a:xfrm>
        </p:grpSpPr>
        <p:grpSp>
          <p:nvGrpSpPr>
            <p:cNvPr id="91" name="组合 90"/>
            <p:cNvGrpSpPr/>
            <p:nvPr/>
          </p:nvGrpSpPr>
          <p:grpSpPr>
            <a:xfrm>
              <a:off x="5071018" y="4117233"/>
              <a:ext cx="2286954" cy="697046"/>
              <a:chOff x="5071018" y="4117233"/>
              <a:chExt cx="2286954" cy="697046"/>
            </a:xfrm>
          </p:grpSpPr>
          <p:cxnSp>
            <p:nvCxnSpPr>
              <p:cNvPr id="55" name="直接箭头连接符 54"/>
              <p:cNvCxnSpPr>
                <a:endCxn id="43" idx="2"/>
              </p:cNvCxnSpPr>
              <p:nvPr/>
            </p:nvCxnSpPr>
            <p:spPr>
              <a:xfrm flipH="1" flipV="1">
                <a:off x="6163283" y="4117233"/>
                <a:ext cx="20509" cy="42330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endCxn id="43" idx="2"/>
              </p:cNvCxnSpPr>
              <p:nvPr/>
            </p:nvCxnSpPr>
            <p:spPr>
              <a:xfrm flipH="1" flipV="1">
                <a:off x="6163283" y="4117233"/>
                <a:ext cx="804768" cy="428527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圆角矩形 94"/>
              <p:cNvSpPr/>
              <p:nvPr/>
            </p:nvSpPr>
            <p:spPr>
              <a:xfrm>
                <a:off x="5071018" y="4540538"/>
                <a:ext cx="702343" cy="268519"/>
              </a:xfrm>
              <a:prstGeom prst="round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1100" dirty="0" smtClean="0">
                    <a:solidFill>
                      <a:srgbClr val="1F497D"/>
                    </a:solidFill>
                  </a:rPr>
                  <a:t>车联网</a:t>
                </a:r>
                <a:endParaRPr kumimoji="1" lang="zh-CN" altLang="en-US" sz="1100" dirty="0">
                  <a:solidFill>
                    <a:srgbClr val="1F497D"/>
                  </a:solidFill>
                </a:endParaRPr>
              </a:p>
            </p:txBody>
          </p:sp>
          <p:sp>
            <p:nvSpPr>
              <p:cNvPr id="96" name="圆角矩形 95"/>
              <p:cNvSpPr/>
              <p:nvPr/>
            </p:nvSpPr>
            <p:spPr>
              <a:xfrm>
                <a:off x="5871370" y="4540538"/>
                <a:ext cx="702343" cy="268519"/>
              </a:xfrm>
              <a:prstGeom prst="round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1100" dirty="0" smtClean="0">
                    <a:solidFill>
                      <a:srgbClr val="1F497D"/>
                    </a:solidFill>
                  </a:rPr>
                  <a:t>移动</a:t>
                </a:r>
                <a:r>
                  <a:rPr kumimoji="1" lang="en-US" altLang="zh-CN" sz="1100" dirty="0" smtClean="0">
                    <a:solidFill>
                      <a:srgbClr val="1F497D"/>
                    </a:solidFill>
                  </a:rPr>
                  <a:t>POS</a:t>
                </a:r>
                <a:endParaRPr kumimoji="1" lang="zh-CN" altLang="en-US" sz="1100" dirty="0">
                  <a:solidFill>
                    <a:srgbClr val="1F497D"/>
                  </a:solidFill>
                </a:endParaRPr>
              </a:p>
            </p:txBody>
          </p:sp>
          <p:sp>
            <p:nvSpPr>
              <p:cNvPr id="97" name="圆角矩形 96"/>
              <p:cNvSpPr/>
              <p:nvPr/>
            </p:nvSpPr>
            <p:spPr>
              <a:xfrm>
                <a:off x="6655629" y="4545760"/>
                <a:ext cx="702343" cy="268519"/>
              </a:xfrm>
              <a:prstGeom prst="round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1100" dirty="0" smtClean="0">
                    <a:solidFill>
                      <a:srgbClr val="1F497D"/>
                    </a:solidFill>
                  </a:rPr>
                  <a:t>抄表</a:t>
                </a:r>
                <a:endParaRPr kumimoji="1" lang="zh-CN" altLang="en-US" sz="1100" dirty="0">
                  <a:solidFill>
                    <a:srgbClr val="1F497D"/>
                  </a:solidFill>
                </a:endParaRPr>
              </a:p>
            </p:txBody>
          </p:sp>
          <p:cxnSp>
            <p:nvCxnSpPr>
              <p:cNvPr id="98" name="直接箭头连接符 97"/>
              <p:cNvCxnSpPr>
                <a:stCxn id="95" idx="0"/>
              </p:cNvCxnSpPr>
              <p:nvPr/>
            </p:nvCxnSpPr>
            <p:spPr>
              <a:xfrm flipV="1">
                <a:off x="5422190" y="4117233"/>
                <a:ext cx="750817" cy="42330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36"/>
            <p:cNvGrpSpPr/>
            <p:nvPr/>
          </p:nvGrpSpPr>
          <p:grpSpPr>
            <a:xfrm>
              <a:off x="5620963" y="3777585"/>
              <a:ext cx="1134280" cy="339648"/>
              <a:chOff x="927890" y="5214575"/>
              <a:chExt cx="725488" cy="684000"/>
            </a:xfrm>
          </p:grpSpPr>
          <p:sp>
            <p:nvSpPr>
              <p:cNvPr id="43" name="圆角矩形 42"/>
              <p:cNvSpPr/>
              <p:nvPr/>
            </p:nvSpPr>
            <p:spPr>
              <a:xfrm>
                <a:off x="927890" y="5214575"/>
                <a:ext cx="693738" cy="684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Text Box 3"/>
              <p:cNvSpPr txBox="1">
                <a:spLocks noChangeArrowheads="1"/>
              </p:cNvSpPr>
              <p:nvPr/>
            </p:nvSpPr>
            <p:spPr bwMode="auto">
              <a:xfrm>
                <a:off x="927890" y="5237515"/>
                <a:ext cx="725488" cy="6108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defRPr kumimoji="1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defTabSz="457200" rtl="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400" b="1" dirty="0" smtClean="0">
                    <a:solidFill>
                      <a:prstClr val="white"/>
                    </a:solidFill>
                    <a:latin typeface="微软雅黑"/>
                    <a:ea typeface="微软雅黑"/>
                  </a:rPr>
                  <a:t>物联网卡</a:t>
                </a:r>
                <a:endParaRPr lang="zh-CN" altLang="zh-CN" sz="1400" b="1" dirty="0">
                  <a:solidFill>
                    <a:prstClr val="white"/>
                  </a:solidFill>
                  <a:latin typeface="微软雅黑"/>
                  <a:ea typeface="微软雅黑"/>
                </a:endParaRPr>
              </a:p>
            </p:txBody>
          </p:sp>
        </p:grp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2078" y="3991133"/>
            <a:ext cx="528637" cy="60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551" y="4176096"/>
            <a:ext cx="418504" cy="239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2" name="直接连接符 101"/>
          <p:cNvCxnSpPr/>
          <p:nvPr/>
        </p:nvCxnSpPr>
        <p:spPr>
          <a:xfrm>
            <a:off x="10014055" y="4295932"/>
            <a:ext cx="548023" cy="1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ysDot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7" name="圆角矩形 106"/>
          <p:cNvSpPr/>
          <p:nvPr/>
        </p:nvSpPr>
        <p:spPr>
          <a:xfrm>
            <a:off x="9774099" y="5835295"/>
            <a:ext cx="1253653" cy="3704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rgbClr val="3F3F3F"/>
                </a:solidFill>
              </a:rPr>
              <a:t>物</a:t>
            </a:r>
            <a:r>
              <a:rPr lang="zh-CN" altLang="en-US" sz="1400" b="1" dirty="0" smtClean="0">
                <a:solidFill>
                  <a:srgbClr val="3F3F3F"/>
                </a:solidFill>
              </a:rPr>
              <a:t>联网能力</a:t>
            </a:r>
            <a:endParaRPr lang="zh-CN" altLang="en-US" sz="1400" b="1" dirty="0">
              <a:solidFill>
                <a:srgbClr val="3F3F3F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7503885" y="4854187"/>
            <a:ext cx="2020817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平台向企业提供无联网卡基础能力支撑，如卡激活，告警等。</a:t>
            </a:r>
            <a:endPara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996819" y="5835295"/>
            <a:ext cx="1094645" cy="3704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rgbClr val="3F3F3F"/>
                </a:solidFill>
              </a:rPr>
              <a:t>基础</a:t>
            </a:r>
            <a:r>
              <a:rPr lang="zh-CN" altLang="en-US" sz="1400" b="1" dirty="0" smtClean="0">
                <a:solidFill>
                  <a:srgbClr val="3F3F3F"/>
                </a:solidFill>
              </a:rPr>
              <a:t>能力</a:t>
            </a:r>
            <a:endParaRPr lang="zh-CN" altLang="en-US" sz="1400" b="1" dirty="0">
              <a:solidFill>
                <a:srgbClr val="3F3F3F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331" y="3943507"/>
            <a:ext cx="14097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矩形 111"/>
          <p:cNvSpPr/>
          <p:nvPr/>
        </p:nvSpPr>
        <p:spPr>
          <a:xfrm>
            <a:off x="9445470" y="2856413"/>
            <a:ext cx="2020816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企业使用物联网卡的通道能力开展业务。</a:t>
            </a:r>
            <a:endPara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445470" y="4854187"/>
            <a:ext cx="2020816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平台向物联网公司开放物联网接口能力，如位置信息等。</a:t>
            </a:r>
            <a:endPara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58091" y="2326317"/>
            <a:ext cx="704267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企业侧</a:t>
            </a:r>
            <a:endParaRPr kumimoji="0" lang="zh-CN" alt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58090" y="5623550"/>
            <a:ext cx="704267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kumimoji="0" lang="zh-CN" altLang="en-US" sz="1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侧</a:t>
            </a:r>
            <a:endParaRPr kumimoji="0" lang="zh-CN" alt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56012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8"/>
          <p:cNvSpPr/>
          <p:nvPr/>
        </p:nvSpPr>
        <p:spPr>
          <a:xfrm>
            <a:off x="1843698" y="181234"/>
            <a:ext cx="2500041" cy="369332"/>
          </a:xfrm>
          <a:prstGeom prst="rect">
            <a:avLst/>
          </a:prstGeom>
          <a:ln w="3175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rPr lang="zh-CN" altLang="en-US" dirty="0" smtClean="0"/>
              <a:t>典型业务流程</a:t>
            </a:r>
            <a:r>
              <a:rPr lang="en-US" altLang="zh-CN" dirty="0" smtClean="0"/>
              <a:t>-</a:t>
            </a:r>
            <a:r>
              <a:rPr lang="zh-CN" altLang="en-US" dirty="0" smtClean="0"/>
              <a:t>结算流程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11935" y="1955145"/>
            <a:ext cx="2614747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企业</a:t>
            </a: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账单</a:t>
            </a:r>
            <a:endParaRPr kumimoji="0" lang="en-US" altLang="zh-CN" sz="18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24" y="1955145"/>
            <a:ext cx="2614747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1" i="0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话单同步</a:t>
            </a:r>
            <a:endParaRPr kumimoji="0" lang="zh-CN" altLang="en-US" b="1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78257" y="1955145"/>
            <a:ext cx="2221434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财务结算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4148" y="5956313"/>
            <a:ext cx="2614747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账单</a:t>
            </a:r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派送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8739" y="5956313"/>
            <a:ext cx="2614747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卡台账管理</a:t>
            </a:r>
            <a:endParaRPr kumimoji="0" lang="en-US" altLang="zh-CN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28793" y="1965341"/>
            <a:ext cx="1947867" cy="15696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平台每天定时与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BOSS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同步企业的物联网卡话单详情，</a:t>
            </a:r>
            <a:endParaRPr lang="en-US" altLang="zh-CN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marR="0" indent="-285750" algn="l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话单清洗入库，话单稽核等。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2412" y="5037522"/>
            <a:ext cx="2195558" cy="107721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按卡号定时生成用户话费消费账单。</a:t>
            </a:r>
            <a:endParaRPr lang="en-US" altLang="zh-CN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marR="0" indent="-285750" algn="l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</a:pP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按卡号定时形成流量消费明细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9998" y="2074113"/>
            <a:ext cx="1947867" cy="107721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</a:pP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按月定时生成企业账单</a:t>
            </a:r>
            <a:endParaRPr kumimoji="0" lang="en-US" altLang="zh-CN" sz="1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  <a:p>
            <a:pPr marL="285750" marR="0" indent="-285750" algn="l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</a:pP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月与企业进行账单对账</a:t>
            </a:r>
            <a:endParaRPr lang="en-US" altLang="zh-CN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28381" y="5063762"/>
            <a:ext cx="1947867" cy="107721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电子账单和账单明细发送</a:t>
            </a:r>
            <a:endParaRPr lang="en-US" altLang="zh-CN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marR="0" indent="-285750" algn="l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</a:pP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纸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质账单投递等。</a:t>
            </a:r>
            <a:endParaRPr lang="en-US" altLang="zh-CN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16144" y="4032712"/>
            <a:ext cx="1947867" cy="206210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与企业进行资金结算</a:t>
            </a:r>
            <a:endParaRPr lang="en-US" altLang="zh-CN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marR="0" indent="-285750" algn="l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多维财务报表</a:t>
            </a:r>
            <a:endParaRPr lang="en-US" altLang="zh-CN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marR="0" indent="-285750" algn="l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统计分析，包括企业维度财务数据统计，卡类别维度财务数据统计</a:t>
            </a:r>
            <a:endParaRPr lang="en-US" altLang="zh-CN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92054" y="2598539"/>
            <a:ext cx="458137" cy="669298"/>
            <a:chOff x="6118306" y="1656487"/>
            <a:chExt cx="458137" cy="669298"/>
          </a:xfrm>
        </p:grpSpPr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6118306" y="1656487"/>
              <a:ext cx="458137" cy="669298"/>
            </a:xfrm>
            <a:custGeom>
              <a:avLst/>
              <a:gdLst>
                <a:gd name="T0" fmla="*/ 39 w 347"/>
                <a:gd name="T1" fmla="*/ 575 h 666"/>
                <a:gd name="T2" fmla="*/ 39 w 347"/>
                <a:gd name="T3" fmla="*/ 598 h 666"/>
                <a:gd name="T4" fmla="*/ 308 w 347"/>
                <a:gd name="T5" fmla="*/ 598 h 666"/>
                <a:gd name="T6" fmla="*/ 308 w 347"/>
                <a:gd name="T7" fmla="*/ 575 h 666"/>
                <a:gd name="T8" fmla="*/ 39 w 347"/>
                <a:gd name="T9" fmla="*/ 575 h 666"/>
                <a:gd name="T10" fmla="*/ 39 w 347"/>
                <a:gd name="T11" fmla="*/ 524 h 666"/>
                <a:gd name="T12" fmla="*/ 39 w 347"/>
                <a:gd name="T13" fmla="*/ 547 h 666"/>
                <a:gd name="T14" fmla="*/ 93 w 347"/>
                <a:gd name="T15" fmla="*/ 547 h 666"/>
                <a:gd name="T16" fmla="*/ 93 w 347"/>
                <a:gd name="T17" fmla="*/ 524 h 666"/>
                <a:gd name="T18" fmla="*/ 39 w 347"/>
                <a:gd name="T19" fmla="*/ 524 h 666"/>
                <a:gd name="T20" fmla="*/ 39 w 347"/>
                <a:gd name="T21" fmla="*/ 472 h 666"/>
                <a:gd name="T22" fmla="*/ 39 w 347"/>
                <a:gd name="T23" fmla="*/ 496 h 666"/>
                <a:gd name="T24" fmla="*/ 93 w 347"/>
                <a:gd name="T25" fmla="*/ 496 h 666"/>
                <a:gd name="T26" fmla="*/ 93 w 347"/>
                <a:gd name="T27" fmla="*/ 472 h 666"/>
                <a:gd name="T28" fmla="*/ 39 w 347"/>
                <a:gd name="T29" fmla="*/ 472 h 666"/>
                <a:gd name="T30" fmla="*/ 39 w 347"/>
                <a:gd name="T31" fmla="*/ 124 h 666"/>
                <a:gd name="T32" fmla="*/ 39 w 347"/>
                <a:gd name="T33" fmla="*/ 158 h 666"/>
                <a:gd name="T34" fmla="*/ 308 w 347"/>
                <a:gd name="T35" fmla="*/ 158 h 666"/>
                <a:gd name="T36" fmla="*/ 308 w 347"/>
                <a:gd name="T37" fmla="*/ 124 h 666"/>
                <a:gd name="T38" fmla="*/ 39 w 347"/>
                <a:gd name="T39" fmla="*/ 124 h 666"/>
                <a:gd name="T40" fmla="*/ 39 w 347"/>
                <a:gd name="T41" fmla="*/ 68 h 666"/>
                <a:gd name="T42" fmla="*/ 39 w 347"/>
                <a:gd name="T43" fmla="*/ 103 h 666"/>
                <a:gd name="T44" fmla="*/ 308 w 347"/>
                <a:gd name="T45" fmla="*/ 103 h 666"/>
                <a:gd name="T46" fmla="*/ 308 w 347"/>
                <a:gd name="T47" fmla="*/ 68 h 666"/>
                <a:gd name="T48" fmla="*/ 39 w 347"/>
                <a:gd name="T49" fmla="*/ 68 h 666"/>
                <a:gd name="T50" fmla="*/ 46 w 347"/>
                <a:gd name="T51" fmla="*/ 0 h 666"/>
                <a:gd name="T52" fmla="*/ 301 w 347"/>
                <a:gd name="T53" fmla="*/ 0 h 666"/>
                <a:gd name="T54" fmla="*/ 347 w 347"/>
                <a:gd name="T55" fmla="*/ 40 h 666"/>
                <a:gd name="T56" fmla="*/ 347 w 347"/>
                <a:gd name="T57" fmla="*/ 626 h 666"/>
                <a:gd name="T58" fmla="*/ 301 w 347"/>
                <a:gd name="T59" fmla="*/ 666 h 666"/>
                <a:gd name="T60" fmla="*/ 46 w 347"/>
                <a:gd name="T61" fmla="*/ 666 h 666"/>
                <a:gd name="T62" fmla="*/ 0 w 347"/>
                <a:gd name="T63" fmla="*/ 626 h 666"/>
                <a:gd name="T64" fmla="*/ 0 w 347"/>
                <a:gd name="T65" fmla="*/ 40 h 666"/>
                <a:gd name="T66" fmla="*/ 46 w 347"/>
                <a:gd name="T67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7" h="666">
                  <a:moveTo>
                    <a:pt x="39" y="575"/>
                  </a:moveTo>
                  <a:cubicBezTo>
                    <a:pt x="39" y="598"/>
                    <a:pt x="39" y="598"/>
                    <a:pt x="39" y="598"/>
                  </a:cubicBezTo>
                  <a:cubicBezTo>
                    <a:pt x="308" y="598"/>
                    <a:pt x="308" y="598"/>
                    <a:pt x="308" y="598"/>
                  </a:cubicBezTo>
                  <a:cubicBezTo>
                    <a:pt x="308" y="575"/>
                    <a:pt x="308" y="575"/>
                    <a:pt x="308" y="575"/>
                  </a:cubicBezTo>
                  <a:cubicBezTo>
                    <a:pt x="39" y="575"/>
                    <a:pt x="39" y="575"/>
                    <a:pt x="39" y="575"/>
                  </a:cubicBezTo>
                  <a:close/>
                  <a:moveTo>
                    <a:pt x="39" y="524"/>
                  </a:moveTo>
                  <a:cubicBezTo>
                    <a:pt x="39" y="547"/>
                    <a:pt x="39" y="547"/>
                    <a:pt x="39" y="547"/>
                  </a:cubicBezTo>
                  <a:cubicBezTo>
                    <a:pt x="93" y="547"/>
                    <a:pt x="93" y="547"/>
                    <a:pt x="93" y="547"/>
                  </a:cubicBezTo>
                  <a:cubicBezTo>
                    <a:pt x="93" y="524"/>
                    <a:pt x="93" y="524"/>
                    <a:pt x="93" y="524"/>
                  </a:cubicBezTo>
                  <a:cubicBezTo>
                    <a:pt x="39" y="524"/>
                    <a:pt x="39" y="524"/>
                    <a:pt x="39" y="524"/>
                  </a:cubicBezTo>
                  <a:close/>
                  <a:moveTo>
                    <a:pt x="39" y="472"/>
                  </a:moveTo>
                  <a:cubicBezTo>
                    <a:pt x="39" y="496"/>
                    <a:pt x="39" y="496"/>
                    <a:pt x="39" y="496"/>
                  </a:cubicBezTo>
                  <a:cubicBezTo>
                    <a:pt x="93" y="496"/>
                    <a:pt x="93" y="496"/>
                    <a:pt x="93" y="496"/>
                  </a:cubicBezTo>
                  <a:cubicBezTo>
                    <a:pt x="93" y="472"/>
                    <a:pt x="93" y="472"/>
                    <a:pt x="93" y="472"/>
                  </a:cubicBezTo>
                  <a:cubicBezTo>
                    <a:pt x="39" y="472"/>
                    <a:pt x="39" y="472"/>
                    <a:pt x="39" y="472"/>
                  </a:cubicBezTo>
                  <a:close/>
                  <a:moveTo>
                    <a:pt x="39" y="124"/>
                  </a:moveTo>
                  <a:cubicBezTo>
                    <a:pt x="39" y="158"/>
                    <a:pt x="39" y="158"/>
                    <a:pt x="39" y="158"/>
                  </a:cubicBezTo>
                  <a:cubicBezTo>
                    <a:pt x="308" y="158"/>
                    <a:pt x="308" y="158"/>
                    <a:pt x="308" y="158"/>
                  </a:cubicBezTo>
                  <a:cubicBezTo>
                    <a:pt x="308" y="124"/>
                    <a:pt x="308" y="124"/>
                    <a:pt x="308" y="124"/>
                  </a:cubicBezTo>
                  <a:cubicBezTo>
                    <a:pt x="39" y="124"/>
                    <a:pt x="39" y="124"/>
                    <a:pt x="39" y="124"/>
                  </a:cubicBezTo>
                  <a:close/>
                  <a:moveTo>
                    <a:pt x="39" y="68"/>
                  </a:moveTo>
                  <a:cubicBezTo>
                    <a:pt x="39" y="103"/>
                    <a:pt x="39" y="103"/>
                    <a:pt x="39" y="103"/>
                  </a:cubicBezTo>
                  <a:cubicBezTo>
                    <a:pt x="308" y="103"/>
                    <a:pt x="308" y="103"/>
                    <a:pt x="308" y="103"/>
                  </a:cubicBezTo>
                  <a:cubicBezTo>
                    <a:pt x="308" y="68"/>
                    <a:pt x="308" y="68"/>
                    <a:pt x="308" y="68"/>
                  </a:cubicBezTo>
                  <a:cubicBezTo>
                    <a:pt x="39" y="68"/>
                    <a:pt x="39" y="68"/>
                    <a:pt x="39" y="68"/>
                  </a:cubicBezTo>
                  <a:close/>
                  <a:moveTo>
                    <a:pt x="46" y="0"/>
                  </a:moveTo>
                  <a:cubicBezTo>
                    <a:pt x="301" y="0"/>
                    <a:pt x="301" y="0"/>
                    <a:pt x="301" y="0"/>
                  </a:cubicBezTo>
                  <a:cubicBezTo>
                    <a:pt x="326" y="0"/>
                    <a:pt x="347" y="18"/>
                    <a:pt x="347" y="40"/>
                  </a:cubicBezTo>
                  <a:cubicBezTo>
                    <a:pt x="347" y="626"/>
                    <a:pt x="347" y="626"/>
                    <a:pt x="347" y="626"/>
                  </a:cubicBezTo>
                  <a:cubicBezTo>
                    <a:pt x="347" y="648"/>
                    <a:pt x="326" y="666"/>
                    <a:pt x="301" y="666"/>
                  </a:cubicBezTo>
                  <a:cubicBezTo>
                    <a:pt x="46" y="666"/>
                    <a:pt x="46" y="666"/>
                    <a:pt x="46" y="666"/>
                  </a:cubicBezTo>
                  <a:cubicBezTo>
                    <a:pt x="21" y="666"/>
                    <a:pt x="0" y="648"/>
                    <a:pt x="0" y="62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21" y="0"/>
                    <a:pt x="46" y="0"/>
                  </a:cubicBezTo>
                  <a:close/>
                </a:path>
              </a:pathLst>
            </a:custGeom>
            <a:noFill/>
            <a:ln w="19050" cap="flat">
              <a:solidFill>
                <a:srgbClr val="FF99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32563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78014" y="1775579"/>
              <a:ext cx="370872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544195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</a:rPr>
                <a:t>¥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sym typeface="Calibri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215529" y="5120455"/>
            <a:ext cx="648000" cy="648000"/>
            <a:chOff x="3833460" y="2351911"/>
            <a:chExt cx="603147" cy="713536"/>
          </a:xfrm>
        </p:grpSpPr>
        <p:sp>
          <p:nvSpPr>
            <p:cNvPr id="36" name="Freeform 46"/>
            <p:cNvSpPr>
              <a:spLocks/>
            </p:cNvSpPr>
            <p:nvPr/>
          </p:nvSpPr>
          <p:spPr bwMode="auto">
            <a:xfrm>
              <a:off x="3876043" y="2351911"/>
              <a:ext cx="560564" cy="641075"/>
            </a:xfrm>
            <a:custGeom>
              <a:avLst/>
              <a:gdLst>
                <a:gd name="T0" fmla="*/ 1088 w 1217"/>
                <a:gd name="T1" fmla="*/ 44 h 1394"/>
                <a:gd name="T2" fmla="*/ 1088 w 1217"/>
                <a:gd name="T3" fmla="*/ 0 h 1394"/>
                <a:gd name="T4" fmla="*/ 129 w 1217"/>
                <a:gd name="T5" fmla="*/ 0 h 1394"/>
                <a:gd name="T6" fmla="*/ 79 w 1217"/>
                <a:gd name="T7" fmla="*/ 11 h 1394"/>
                <a:gd name="T8" fmla="*/ 22 w 1217"/>
                <a:gd name="T9" fmla="*/ 57 h 1394"/>
                <a:gd name="T10" fmla="*/ 0 w 1217"/>
                <a:gd name="T11" fmla="*/ 129 h 1394"/>
                <a:gd name="T12" fmla="*/ 0 w 1217"/>
                <a:gd name="T13" fmla="*/ 1266 h 1394"/>
                <a:gd name="T14" fmla="*/ 10 w 1217"/>
                <a:gd name="T15" fmla="*/ 1316 h 1394"/>
                <a:gd name="T16" fmla="*/ 57 w 1217"/>
                <a:gd name="T17" fmla="*/ 1372 h 1394"/>
                <a:gd name="T18" fmla="*/ 129 w 1217"/>
                <a:gd name="T19" fmla="*/ 1394 h 1394"/>
                <a:gd name="T20" fmla="*/ 1088 w 1217"/>
                <a:gd name="T21" fmla="*/ 1394 h 1394"/>
                <a:gd name="T22" fmla="*/ 1138 w 1217"/>
                <a:gd name="T23" fmla="*/ 1384 h 1394"/>
                <a:gd name="T24" fmla="*/ 1195 w 1217"/>
                <a:gd name="T25" fmla="*/ 1338 h 1394"/>
                <a:gd name="T26" fmla="*/ 1217 w 1217"/>
                <a:gd name="T27" fmla="*/ 1266 h 1394"/>
                <a:gd name="T28" fmla="*/ 1217 w 1217"/>
                <a:gd name="T29" fmla="*/ 129 h 1394"/>
                <a:gd name="T30" fmla="*/ 1207 w 1217"/>
                <a:gd name="T31" fmla="*/ 79 h 1394"/>
                <a:gd name="T32" fmla="*/ 1160 w 1217"/>
                <a:gd name="T33" fmla="*/ 22 h 1394"/>
                <a:gd name="T34" fmla="*/ 1088 w 1217"/>
                <a:gd name="T35" fmla="*/ 0 h 1394"/>
                <a:gd name="T36" fmla="*/ 1088 w 1217"/>
                <a:gd name="T37" fmla="*/ 44 h 1394"/>
                <a:gd name="T38" fmla="*/ 1088 w 1217"/>
                <a:gd name="T39" fmla="*/ 88 h 1394"/>
                <a:gd name="T40" fmla="*/ 1104 w 1217"/>
                <a:gd name="T41" fmla="*/ 91 h 1394"/>
                <a:gd name="T42" fmla="*/ 1122 w 1217"/>
                <a:gd name="T43" fmla="*/ 106 h 1394"/>
                <a:gd name="T44" fmla="*/ 1129 w 1217"/>
                <a:gd name="T45" fmla="*/ 129 h 1394"/>
                <a:gd name="T46" fmla="*/ 1129 w 1217"/>
                <a:gd name="T47" fmla="*/ 1266 h 1394"/>
                <a:gd name="T48" fmla="*/ 1126 w 1217"/>
                <a:gd name="T49" fmla="*/ 1282 h 1394"/>
                <a:gd name="T50" fmla="*/ 1111 w 1217"/>
                <a:gd name="T51" fmla="*/ 1300 h 1394"/>
                <a:gd name="T52" fmla="*/ 1088 w 1217"/>
                <a:gd name="T53" fmla="*/ 1307 h 1394"/>
                <a:gd name="T54" fmla="*/ 129 w 1217"/>
                <a:gd name="T55" fmla="*/ 1307 h 1394"/>
                <a:gd name="T56" fmla="*/ 113 w 1217"/>
                <a:gd name="T57" fmla="*/ 1304 h 1394"/>
                <a:gd name="T58" fmla="*/ 95 w 1217"/>
                <a:gd name="T59" fmla="*/ 1289 h 1394"/>
                <a:gd name="T60" fmla="*/ 88 w 1217"/>
                <a:gd name="T61" fmla="*/ 1266 h 1394"/>
                <a:gd name="T62" fmla="*/ 88 w 1217"/>
                <a:gd name="T63" fmla="*/ 129 h 1394"/>
                <a:gd name="T64" fmla="*/ 91 w 1217"/>
                <a:gd name="T65" fmla="*/ 113 h 1394"/>
                <a:gd name="T66" fmla="*/ 106 w 1217"/>
                <a:gd name="T67" fmla="*/ 95 h 1394"/>
                <a:gd name="T68" fmla="*/ 129 w 1217"/>
                <a:gd name="T69" fmla="*/ 88 h 1394"/>
                <a:gd name="T70" fmla="*/ 1088 w 1217"/>
                <a:gd name="T71" fmla="*/ 88 h 1394"/>
                <a:gd name="T72" fmla="*/ 1088 w 1217"/>
                <a:gd name="T73" fmla="*/ 44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17" h="1394">
                  <a:moveTo>
                    <a:pt x="1088" y="44"/>
                  </a:moveTo>
                  <a:cubicBezTo>
                    <a:pt x="1088" y="0"/>
                    <a:pt x="1088" y="0"/>
                    <a:pt x="108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1" y="0"/>
                    <a:pt x="94" y="4"/>
                    <a:pt x="79" y="11"/>
                  </a:cubicBezTo>
                  <a:cubicBezTo>
                    <a:pt x="56" y="20"/>
                    <a:pt x="36" y="37"/>
                    <a:pt x="22" y="57"/>
                  </a:cubicBezTo>
                  <a:cubicBezTo>
                    <a:pt x="8" y="78"/>
                    <a:pt x="0" y="103"/>
                    <a:pt x="0" y="129"/>
                  </a:cubicBezTo>
                  <a:cubicBezTo>
                    <a:pt x="0" y="1266"/>
                    <a:pt x="0" y="1266"/>
                    <a:pt x="0" y="1266"/>
                  </a:cubicBezTo>
                  <a:cubicBezTo>
                    <a:pt x="0" y="1283"/>
                    <a:pt x="4" y="1300"/>
                    <a:pt x="10" y="1316"/>
                  </a:cubicBezTo>
                  <a:cubicBezTo>
                    <a:pt x="20" y="1339"/>
                    <a:pt x="37" y="1358"/>
                    <a:pt x="57" y="1372"/>
                  </a:cubicBezTo>
                  <a:cubicBezTo>
                    <a:pt x="77" y="1386"/>
                    <a:pt x="102" y="1394"/>
                    <a:pt x="129" y="1394"/>
                  </a:cubicBezTo>
                  <a:cubicBezTo>
                    <a:pt x="1088" y="1394"/>
                    <a:pt x="1088" y="1394"/>
                    <a:pt x="1088" y="1394"/>
                  </a:cubicBezTo>
                  <a:cubicBezTo>
                    <a:pt x="1106" y="1394"/>
                    <a:pt x="1123" y="1391"/>
                    <a:pt x="1138" y="1384"/>
                  </a:cubicBezTo>
                  <a:cubicBezTo>
                    <a:pt x="1161" y="1374"/>
                    <a:pt x="1181" y="1358"/>
                    <a:pt x="1195" y="1338"/>
                  </a:cubicBezTo>
                  <a:cubicBezTo>
                    <a:pt x="1209" y="1317"/>
                    <a:pt x="1217" y="1292"/>
                    <a:pt x="1217" y="1266"/>
                  </a:cubicBezTo>
                  <a:cubicBezTo>
                    <a:pt x="1217" y="129"/>
                    <a:pt x="1217" y="129"/>
                    <a:pt x="1217" y="129"/>
                  </a:cubicBezTo>
                  <a:cubicBezTo>
                    <a:pt x="1217" y="111"/>
                    <a:pt x="1213" y="94"/>
                    <a:pt x="1207" y="79"/>
                  </a:cubicBezTo>
                  <a:cubicBezTo>
                    <a:pt x="1197" y="56"/>
                    <a:pt x="1180" y="36"/>
                    <a:pt x="1160" y="22"/>
                  </a:cubicBezTo>
                  <a:cubicBezTo>
                    <a:pt x="1140" y="9"/>
                    <a:pt x="1115" y="0"/>
                    <a:pt x="1088" y="0"/>
                  </a:cubicBezTo>
                  <a:cubicBezTo>
                    <a:pt x="1088" y="44"/>
                    <a:pt x="1088" y="44"/>
                    <a:pt x="1088" y="44"/>
                  </a:cubicBezTo>
                  <a:cubicBezTo>
                    <a:pt x="1088" y="88"/>
                    <a:pt x="1088" y="88"/>
                    <a:pt x="1088" y="88"/>
                  </a:cubicBezTo>
                  <a:cubicBezTo>
                    <a:pt x="1094" y="88"/>
                    <a:pt x="1099" y="89"/>
                    <a:pt x="1104" y="91"/>
                  </a:cubicBezTo>
                  <a:cubicBezTo>
                    <a:pt x="1111" y="94"/>
                    <a:pt x="1118" y="99"/>
                    <a:pt x="1122" y="106"/>
                  </a:cubicBezTo>
                  <a:cubicBezTo>
                    <a:pt x="1127" y="113"/>
                    <a:pt x="1129" y="120"/>
                    <a:pt x="1129" y="129"/>
                  </a:cubicBezTo>
                  <a:cubicBezTo>
                    <a:pt x="1129" y="1266"/>
                    <a:pt x="1129" y="1266"/>
                    <a:pt x="1129" y="1266"/>
                  </a:cubicBezTo>
                  <a:cubicBezTo>
                    <a:pt x="1129" y="1271"/>
                    <a:pt x="1128" y="1277"/>
                    <a:pt x="1126" y="1282"/>
                  </a:cubicBezTo>
                  <a:cubicBezTo>
                    <a:pt x="1123" y="1289"/>
                    <a:pt x="1118" y="1295"/>
                    <a:pt x="1111" y="1300"/>
                  </a:cubicBezTo>
                  <a:cubicBezTo>
                    <a:pt x="1104" y="1304"/>
                    <a:pt x="1097" y="1307"/>
                    <a:pt x="1088" y="1307"/>
                  </a:cubicBezTo>
                  <a:cubicBezTo>
                    <a:pt x="129" y="1307"/>
                    <a:pt x="129" y="1307"/>
                    <a:pt x="129" y="1307"/>
                  </a:cubicBezTo>
                  <a:cubicBezTo>
                    <a:pt x="123" y="1307"/>
                    <a:pt x="118" y="1306"/>
                    <a:pt x="113" y="1304"/>
                  </a:cubicBezTo>
                  <a:cubicBezTo>
                    <a:pt x="106" y="1301"/>
                    <a:pt x="99" y="1295"/>
                    <a:pt x="95" y="1289"/>
                  </a:cubicBezTo>
                  <a:cubicBezTo>
                    <a:pt x="90" y="1282"/>
                    <a:pt x="88" y="1274"/>
                    <a:pt x="88" y="1266"/>
                  </a:cubicBezTo>
                  <a:cubicBezTo>
                    <a:pt x="88" y="129"/>
                    <a:pt x="88" y="129"/>
                    <a:pt x="88" y="129"/>
                  </a:cubicBezTo>
                  <a:cubicBezTo>
                    <a:pt x="88" y="123"/>
                    <a:pt x="89" y="118"/>
                    <a:pt x="91" y="113"/>
                  </a:cubicBezTo>
                  <a:cubicBezTo>
                    <a:pt x="94" y="106"/>
                    <a:pt x="99" y="99"/>
                    <a:pt x="106" y="95"/>
                  </a:cubicBezTo>
                  <a:cubicBezTo>
                    <a:pt x="113" y="90"/>
                    <a:pt x="120" y="88"/>
                    <a:pt x="129" y="88"/>
                  </a:cubicBezTo>
                  <a:cubicBezTo>
                    <a:pt x="1088" y="88"/>
                    <a:pt x="1088" y="88"/>
                    <a:pt x="1088" y="88"/>
                  </a:cubicBezTo>
                  <a:lnTo>
                    <a:pt x="1088" y="4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47"/>
            <p:cNvSpPr>
              <a:spLocks/>
            </p:cNvSpPr>
            <p:nvPr/>
          </p:nvSpPr>
          <p:spPr bwMode="auto">
            <a:xfrm>
              <a:off x="3853587" y="2443494"/>
              <a:ext cx="520308" cy="601825"/>
            </a:xfrm>
            <a:custGeom>
              <a:avLst/>
              <a:gdLst>
                <a:gd name="T0" fmla="*/ 85 w 1129"/>
                <a:gd name="T1" fmla="*/ 0 h 1307"/>
                <a:gd name="T2" fmla="*/ 0 w 1129"/>
                <a:gd name="T3" fmla="*/ 85 h 1307"/>
                <a:gd name="T4" fmla="*/ 0 w 1129"/>
                <a:gd name="T5" fmla="*/ 1222 h 1307"/>
                <a:gd name="T6" fmla="*/ 85 w 1129"/>
                <a:gd name="T7" fmla="*/ 1307 h 1307"/>
                <a:gd name="T8" fmla="*/ 1044 w 1129"/>
                <a:gd name="T9" fmla="*/ 1307 h 1307"/>
                <a:gd name="T10" fmla="*/ 1129 w 1129"/>
                <a:gd name="T11" fmla="*/ 1222 h 1307"/>
                <a:gd name="T12" fmla="*/ 1129 w 1129"/>
                <a:gd name="T13" fmla="*/ 412 h 1307"/>
                <a:gd name="T14" fmla="*/ 562 w 1129"/>
                <a:gd name="T15" fmla="*/ 0 h 1307"/>
                <a:gd name="T16" fmla="*/ 85 w 1129"/>
                <a:gd name="T17" fmla="*/ 0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9" h="1307">
                  <a:moveTo>
                    <a:pt x="85" y="0"/>
                  </a:moveTo>
                  <a:cubicBezTo>
                    <a:pt x="38" y="0"/>
                    <a:pt x="0" y="38"/>
                    <a:pt x="0" y="85"/>
                  </a:cubicBezTo>
                  <a:cubicBezTo>
                    <a:pt x="0" y="1222"/>
                    <a:pt x="0" y="1222"/>
                    <a:pt x="0" y="1222"/>
                  </a:cubicBezTo>
                  <a:cubicBezTo>
                    <a:pt x="0" y="1269"/>
                    <a:pt x="38" y="1307"/>
                    <a:pt x="85" y="1307"/>
                  </a:cubicBezTo>
                  <a:cubicBezTo>
                    <a:pt x="1044" y="1307"/>
                    <a:pt x="1044" y="1307"/>
                    <a:pt x="1044" y="1307"/>
                  </a:cubicBezTo>
                  <a:cubicBezTo>
                    <a:pt x="1091" y="1307"/>
                    <a:pt x="1129" y="1269"/>
                    <a:pt x="1129" y="1222"/>
                  </a:cubicBezTo>
                  <a:cubicBezTo>
                    <a:pt x="1129" y="412"/>
                    <a:pt x="1129" y="412"/>
                    <a:pt x="1129" y="412"/>
                  </a:cubicBezTo>
                  <a:cubicBezTo>
                    <a:pt x="562" y="0"/>
                    <a:pt x="562" y="0"/>
                    <a:pt x="562" y="0"/>
                  </a:cubicBezTo>
                  <a:lnTo>
                    <a:pt x="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8"/>
            <p:cNvSpPr>
              <a:spLocks/>
            </p:cNvSpPr>
            <p:nvPr/>
          </p:nvSpPr>
          <p:spPr bwMode="auto">
            <a:xfrm>
              <a:off x="3833460" y="2424372"/>
              <a:ext cx="559557" cy="641075"/>
            </a:xfrm>
            <a:custGeom>
              <a:avLst/>
              <a:gdLst>
                <a:gd name="T0" fmla="*/ 129 w 1216"/>
                <a:gd name="T1" fmla="*/ 43 h 1394"/>
                <a:gd name="T2" fmla="*/ 129 w 1216"/>
                <a:gd name="T3" fmla="*/ 0 h 1394"/>
                <a:gd name="T4" fmla="*/ 79 w 1216"/>
                <a:gd name="T5" fmla="*/ 10 h 1394"/>
                <a:gd name="T6" fmla="*/ 22 w 1216"/>
                <a:gd name="T7" fmla="*/ 56 h 1394"/>
                <a:gd name="T8" fmla="*/ 0 w 1216"/>
                <a:gd name="T9" fmla="*/ 128 h 1394"/>
                <a:gd name="T10" fmla="*/ 0 w 1216"/>
                <a:gd name="T11" fmla="*/ 1265 h 1394"/>
                <a:gd name="T12" fmla="*/ 10 w 1216"/>
                <a:gd name="T13" fmla="*/ 1315 h 1394"/>
                <a:gd name="T14" fmla="*/ 57 w 1216"/>
                <a:gd name="T15" fmla="*/ 1372 h 1394"/>
                <a:gd name="T16" fmla="*/ 129 w 1216"/>
                <a:gd name="T17" fmla="*/ 1394 h 1394"/>
                <a:gd name="T18" fmla="*/ 1088 w 1216"/>
                <a:gd name="T19" fmla="*/ 1394 h 1394"/>
                <a:gd name="T20" fmla="*/ 1138 w 1216"/>
                <a:gd name="T21" fmla="*/ 1383 h 1394"/>
                <a:gd name="T22" fmla="*/ 1194 w 1216"/>
                <a:gd name="T23" fmla="*/ 1337 h 1394"/>
                <a:gd name="T24" fmla="*/ 1216 w 1216"/>
                <a:gd name="T25" fmla="*/ 1265 h 1394"/>
                <a:gd name="T26" fmla="*/ 1216 w 1216"/>
                <a:gd name="T27" fmla="*/ 433 h 1394"/>
                <a:gd name="T28" fmla="*/ 620 w 1216"/>
                <a:gd name="T29" fmla="*/ 0 h 1394"/>
                <a:gd name="T30" fmla="*/ 129 w 1216"/>
                <a:gd name="T31" fmla="*/ 0 h 1394"/>
                <a:gd name="T32" fmla="*/ 129 w 1216"/>
                <a:gd name="T33" fmla="*/ 43 h 1394"/>
                <a:gd name="T34" fmla="*/ 129 w 1216"/>
                <a:gd name="T35" fmla="*/ 87 h 1394"/>
                <a:gd name="T36" fmla="*/ 592 w 1216"/>
                <a:gd name="T37" fmla="*/ 87 h 1394"/>
                <a:gd name="T38" fmla="*/ 1129 w 1216"/>
                <a:gd name="T39" fmla="*/ 478 h 1394"/>
                <a:gd name="T40" fmla="*/ 1129 w 1216"/>
                <a:gd name="T41" fmla="*/ 1265 h 1394"/>
                <a:gd name="T42" fmla="*/ 1126 w 1216"/>
                <a:gd name="T43" fmla="*/ 1281 h 1394"/>
                <a:gd name="T44" fmla="*/ 1111 w 1216"/>
                <a:gd name="T45" fmla="*/ 1299 h 1394"/>
                <a:gd name="T46" fmla="*/ 1088 w 1216"/>
                <a:gd name="T47" fmla="*/ 1306 h 1394"/>
                <a:gd name="T48" fmla="*/ 129 w 1216"/>
                <a:gd name="T49" fmla="*/ 1306 h 1394"/>
                <a:gd name="T50" fmla="*/ 113 w 1216"/>
                <a:gd name="T51" fmla="*/ 1303 h 1394"/>
                <a:gd name="T52" fmla="*/ 94 w 1216"/>
                <a:gd name="T53" fmla="*/ 1288 h 1394"/>
                <a:gd name="T54" fmla="*/ 87 w 1216"/>
                <a:gd name="T55" fmla="*/ 1265 h 1394"/>
                <a:gd name="T56" fmla="*/ 87 w 1216"/>
                <a:gd name="T57" fmla="*/ 128 h 1394"/>
                <a:gd name="T58" fmla="*/ 91 w 1216"/>
                <a:gd name="T59" fmla="*/ 112 h 1394"/>
                <a:gd name="T60" fmla="*/ 106 w 1216"/>
                <a:gd name="T61" fmla="*/ 94 h 1394"/>
                <a:gd name="T62" fmla="*/ 129 w 1216"/>
                <a:gd name="T63" fmla="*/ 87 h 1394"/>
                <a:gd name="T64" fmla="*/ 129 w 1216"/>
                <a:gd name="T65" fmla="*/ 43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16" h="1394">
                  <a:moveTo>
                    <a:pt x="129" y="43"/>
                  </a:moveTo>
                  <a:cubicBezTo>
                    <a:pt x="129" y="0"/>
                    <a:pt x="129" y="0"/>
                    <a:pt x="129" y="0"/>
                  </a:cubicBezTo>
                  <a:cubicBezTo>
                    <a:pt x="111" y="0"/>
                    <a:pt x="94" y="3"/>
                    <a:pt x="79" y="10"/>
                  </a:cubicBezTo>
                  <a:cubicBezTo>
                    <a:pt x="55" y="20"/>
                    <a:pt x="36" y="36"/>
                    <a:pt x="22" y="56"/>
                  </a:cubicBezTo>
                  <a:cubicBezTo>
                    <a:pt x="8" y="77"/>
                    <a:pt x="0" y="102"/>
                    <a:pt x="0" y="128"/>
                  </a:cubicBezTo>
                  <a:cubicBezTo>
                    <a:pt x="0" y="1265"/>
                    <a:pt x="0" y="1265"/>
                    <a:pt x="0" y="1265"/>
                  </a:cubicBezTo>
                  <a:cubicBezTo>
                    <a:pt x="0" y="1283"/>
                    <a:pt x="4" y="1300"/>
                    <a:pt x="10" y="1315"/>
                  </a:cubicBezTo>
                  <a:cubicBezTo>
                    <a:pt x="20" y="1338"/>
                    <a:pt x="36" y="1358"/>
                    <a:pt x="57" y="1372"/>
                  </a:cubicBezTo>
                  <a:cubicBezTo>
                    <a:pt x="77" y="1385"/>
                    <a:pt x="102" y="1394"/>
                    <a:pt x="129" y="1394"/>
                  </a:cubicBezTo>
                  <a:cubicBezTo>
                    <a:pt x="1088" y="1394"/>
                    <a:pt x="1088" y="1394"/>
                    <a:pt x="1088" y="1394"/>
                  </a:cubicBezTo>
                  <a:cubicBezTo>
                    <a:pt x="1105" y="1394"/>
                    <a:pt x="1122" y="1390"/>
                    <a:pt x="1138" y="1383"/>
                  </a:cubicBezTo>
                  <a:cubicBezTo>
                    <a:pt x="1161" y="1374"/>
                    <a:pt x="1180" y="1357"/>
                    <a:pt x="1194" y="1337"/>
                  </a:cubicBezTo>
                  <a:cubicBezTo>
                    <a:pt x="1208" y="1316"/>
                    <a:pt x="1216" y="1291"/>
                    <a:pt x="1216" y="1265"/>
                  </a:cubicBezTo>
                  <a:cubicBezTo>
                    <a:pt x="1216" y="433"/>
                    <a:pt x="1216" y="433"/>
                    <a:pt x="1216" y="433"/>
                  </a:cubicBezTo>
                  <a:cubicBezTo>
                    <a:pt x="620" y="0"/>
                    <a:pt x="620" y="0"/>
                    <a:pt x="620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87"/>
                    <a:pt x="129" y="87"/>
                    <a:pt x="129" y="87"/>
                  </a:cubicBezTo>
                  <a:cubicBezTo>
                    <a:pt x="592" y="87"/>
                    <a:pt x="592" y="87"/>
                    <a:pt x="592" y="87"/>
                  </a:cubicBezTo>
                  <a:cubicBezTo>
                    <a:pt x="1129" y="478"/>
                    <a:pt x="1129" y="478"/>
                    <a:pt x="1129" y="478"/>
                  </a:cubicBezTo>
                  <a:cubicBezTo>
                    <a:pt x="1129" y="1265"/>
                    <a:pt x="1129" y="1265"/>
                    <a:pt x="1129" y="1265"/>
                  </a:cubicBezTo>
                  <a:cubicBezTo>
                    <a:pt x="1129" y="1271"/>
                    <a:pt x="1128" y="1276"/>
                    <a:pt x="1126" y="1281"/>
                  </a:cubicBezTo>
                  <a:cubicBezTo>
                    <a:pt x="1123" y="1288"/>
                    <a:pt x="1117" y="1295"/>
                    <a:pt x="1111" y="1299"/>
                  </a:cubicBezTo>
                  <a:cubicBezTo>
                    <a:pt x="1104" y="1304"/>
                    <a:pt x="1096" y="1306"/>
                    <a:pt x="1088" y="1306"/>
                  </a:cubicBezTo>
                  <a:cubicBezTo>
                    <a:pt x="129" y="1306"/>
                    <a:pt x="129" y="1306"/>
                    <a:pt x="129" y="1306"/>
                  </a:cubicBezTo>
                  <a:cubicBezTo>
                    <a:pt x="123" y="1306"/>
                    <a:pt x="117" y="1305"/>
                    <a:pt x="113" y="1303"/>
                  </a:cubicBezTo>
                  <a:cubicBezTo>
                    <a:pt x="105" y="1300"/>
                    <a:pt x="99" y="1295"/>
                    <a:pt x="94" y="1288"/>
                  </a:cubicBezTo>
                  <a:cubicBezTo>
                    <a:pt x="90" y="1281"/>
                    <a:pt x="87" y="1274"/>
                    <a:pt x="87" y="1265"/>
                  </a:cubicBezTo>
                  <a:cubicBezTo>
                    <a:pt x="87" y="128"/>
                    <a:pt x="87" y="128"/>
                    <a:pt x="87" y="128"/>
                  </a:cubicBezTo>
                  <a:cubicBezTo>
                    <a:pt x="87" y="122"/>
                    <a:pt x="88" y="117"/>
                    <a:pt x="91" y="112"/>
                  </a:cubicBezTo>
                  <a:cubicBezTo>
                    <a:pt x="94" y="105"/>
                    <a:pt x="99" y="99"/>
                    <a:pt x="106" y="94"/>
                  </a:cubicBezTo>
                  <a:cubicBezTo>
                    <a:pt x="112" y="90"/>
                    <a:pt x="120" y="87"/>
                    <a:pt x="129" y="87"/>
                  </a:cubicBezTo>
                  <a:cubicBezTo>
                    <a:pt x="129" y="43"/>
                    <a:pt x="129" y="43"/>
                    <a:pt x="129" y="43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9"/>
            <p:cNvSpPr>
              <a:spLocks/>
            </p:cNvSpPr>
            <p:nvPr/>
          </p:nvSpPr>
          <p:spPr bwMode="auto">
            <a:xfrm>
              <a:off x="4114244" y="2447520"/>
              <a:ext cx="252606" cy="191215"/>
            </a:xfrm>
            <a:custGeom>
              <a:avLst/>
              <a:gdLst>
                <a:gd name="T0" fmla="*/ 1 w 549"/>
                <a:gd name="T1" fmla="*/ 45 h 415"/>
                <a:gd name="T2" fmla="*/ 1 w 549"/>
                <a:gd name="T3" fmla="*/ 321 h 415"/>
                <a:gd name="T4" fmla="*/ 95 w 549"/>
                <a:gd name="T5" fmla="*/ 415 h 415"/>
                <a:gd name="T6" fmla="*/ 471 w 549"/>
                <a:gd name="T7" fmla="*/ 415 h 415"/>
                <a:gd name="T8" fmla="*/ 549 w 549"/>
                <a:gd name="T9" fmla="*/ 393 h 415"/>
                <a:gd name="T10" fmla="*/ 0 w 549"/>
                <a:gd name="T11" fmla="*/ 0 h 415"/>
                <a:gd name="T12" fmla="*/ 1 w 549"/>
                <a:gd name="T13" fmla="*/ 4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9" h="415">
                  <a:moveTo>
                    <a:pt x="1" y="45"/>
                  </a:moveTo>
                  <a:cubicBezTo>
                    <a:pt x="1" y="321"/>
                    <a:pt x="1" y="321"/>
                    <a:pt x="1" y="321"/>
                  </a:cubicBezTo>
                  <a:cubicBezTo>
                    <a:pt x="1" y="373"/>
                    <a:pt x="43" y="415"/>
                    <a:pt x="95" y="415"/>
                  </a:cubicBezTo>
                  <a:cubicBezTo>
                    <a:pt x="471" y="415"/>
                    <a:pt x="471" y="415"/>
                    <a:pt x="471" y="415"/>
                  </a:cubicBezTo>
                  <a:cubicBezTo>
                    <a:pt x="498" y="415"/>
                    <a:pt x="533" y="401"/>
                    <a:pt x="549" y="39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9"/>
                    <a:pt x="1" y="29"/>
                    <a:pt x="1" y="4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Oval 50"/>
            <p:cNvSpPr>
              <a:spLocks noChangeArrowheads="1"/>
            </p:cNvSpPr>
            <p:nvPr/>
          </p:nvSpPr>
          <p:spPr bwMode="auto">
            <a:xfrm>
              <a:off x="3949195" y="2492807"/>
              <a:ext cx="54345" cy="6239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51"/>
            <p:cNvSpPr>
              <a:spLocks/>
            </p:cNvSpPr>
            <p:nvPr/>
          </p:nvSpPr>
          <p:spPr bwMode="auto">
            <a:xfrm>
              <a:off x="3908939" y="2561242"/>
              <a:ext cx="131838" cy="65416"/>
            </a:xfrm>
            <a:custGeom>
              <a:avLst/>
              <a:gdLst>
                <a:gd name="T0" fmla="*/ 183 w 285"/>
                <a:gd name="T1" fmla="*/ 0 h 141"/>
                <a:gd name="T2" fmla="*/ 142 w 285"/>
                <a:gd name="T3" fmla="*/ 119 h 141"/>
                <a:gd name="T4" fmla="*/ 102 w 285"/>
                <a:gd name="T5" fmla="*/ 0 h 141"/>
                <a:gd name="T6" fmla="*/ 0 w 285"/>
                <a:gd name="T7" fmla="*/ 141 h 141"/>
                <a:gd name="T8" fmla="*/ 285 w 285"/>
                <a:gd name="T9" fmla="*/ 141 h 141"/>
                <a:gd name="T10" fmla="*/ 183 w 285"/>
                <a:gd name="T11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" h="141">
                  <a:moveTo>
                    <a:pt x="183" y="0"/>
                  </a:moveTo>
                  <a:cubicBezTo>
                    <a:pt x="142" y="119"/>
                    <a:pt x="142" y="119"/>
                    <a:pt x="142" y="119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36" y="0"/>
                    <a:pt x="0" y="63"/>
                    <a:pt x="0" y="141"/>
                  </a:cubicBezTo>
                  <a:cubicBezTo>
                    <a:pt x="285" y="141"/>
                    <a:pt x="285" y="141"/>
                    <a:pt x="285" y="141"/>
                  </a:cubicBezTo>
                  <a:cubicBezTo>
                    <a:pt x="285" y="63"/>
                    <a:pt x="249" y="0"/>
                    <a:pt x="1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52"/>
            <p:cNvSpPr>
              <a:spLocks/>
            </p:cNvSpPr>
            <p:nvPr/>
          </p:nvSpPr>
          <p:spPr bwMode="auto">
            <a:xfrm>
              <a:off x="3965297" y="2561242"/>
              <a:ext cx="20128" cy="41263"/>
            </a:xfrm>
            <a:custGeom>
              <a:avLst/>
              <a:gdLst>
                <a:gd name="T0" fmla="*/ 0 w 20"/>
                <a:gd name="T1" fmla="*/ 10 h 41"/>
                <a:gd name="T2" fmla="*/ 10 w 20"/>
                <a:gd name="T3" fmla="*/ 41 h 41"/>
                <a:gd name="T4" fmla="*/ 20 w 20"/>
                <a:gd name="T5" fmla="*/ 10 h 41"/>
                <a:gd name="T6" fmla="*/ 10 w 20"/>
                <a:gd name="T7" fmla="*/ 0 h 41"/>
                <a:gd name="T8" fmla="*/ 0 w 20"/>
                <a:gd name="T9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0" y="10"/>
                  </a:moveTo>
                  <a:lnTo>
                    <a:pt x="10" y="41"/>
                  </a:lnTo>
                  <a:lnTo>
                    <a:pt x="20" y="10"/>
                  </a:lnTo>
                  <a:lnTo>
                    <a:pt x="1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53"/>
            <p:cNvSpPr>
              <a:spLocks/>
            </p:cNvSpPr>
            <p:nvPr/>
          </p:nvSpPr>
          <p:spPr bwMode="auto">
            <a:xfrm>
              <a:off x="4025681" y="2672952"/>
              <a:ext cx="264683" cy="22141"/>
            </a:xfrm>
            <a:custGeom>
              <a:avLst/>
              <a:gdLst>
                <a:gd name="T0" fmla="*/ 556 w 576"/>
                <a:gd name="T1" fmla="*/ 0 h 48"/>
                <a:gd name="T2" fmla="*/ 20 w 576"/>
                <a:gd name="T3" fmla="*/ 0 h 48"/>
                <a:gd name="T4" fmla="*/ 0 w 576"/>
                <a:gd name="T5" fmla="*/ 20 h 48"/>
                <a:gd name="T6" fmla="*/ 0 w 576"/>
                <a:gd name="T7" fmla="*/ 28 h 48"/>
                <a:gd name="T8" fmla="*/ 20 w 576"/>
                <a:gd name="T9" fmla="*/ 48 h 48"/>
                <a:gd name="T10" fmla="*/ 556 w 576"/>
                <a:gd name="T11" fmla="*/ 48 h 48"/>
                <a:gd name="T12" fmla="*/ 576 w 576"/>
                <a:gd name="T13" fmla="*/ 28 h 48"/>
                <a:gd name="T14" fmla="*/ 576 w 576"/>
                <a:gd name="T15" fmla="*/ 20 h 48"/>
                <a:gd name="T16" fmla="*/ 556 w 576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48">
                  <a:moveTo>
                    <a:pt x="556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9"/>
                    <a:pt x="9" y="48"/>
                    <a:pt x="20" y="48"/>
                  </a:cubicBezTo>
                  <a:cubicBezTo>
                    <a:pt x="556" y="48"/>
                    <a:pt x="556" y="48"/>
                    <a:pt x="556" y="48"/>
                  </a:cubicBezTo>
                  <a:cubicBezTo>
                    <a:pt x="567" y="48"/>
                    <a:pt x="576" y="39"/>
                    <a:pt x="576" y="28"/>
                  </a:cubicBezTo>
                  <a:cubicBezTo>
                    <a:pt x="576" y="20"/>
                    <a:pt x="576" y="20"/>
                    <a:pt x="576" y="20"/>
                  </a:cubicBezTo>
                  <a:cubicBezTo>
                    <a:pt x="576" y="9"/>
                    <a:pt x="567" y="0"/>
                    <a:pt x="556" y="0"/>
                  </a:cubicBezTo>
                  <a:close/>
                </a:path>
              </a:pathLst>
            </a:custGeom>
            <a:solidFill>
              <a:srgbClr val="00A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54"/>
            <p:cNvSpPr>
              <a:spLocks/>
            </p:cNvSpPr>
            <p:nvPr/>
          </p:nvSpPr>
          <p:spPr bwMode="auto">
            <a:xfrm>
              <a:off x="4025681" y="2724278"/>
              <a:ext cx="264683" cy="22141"/>
            </a:xfrm>
            <a:custGeom>
              <a:avLst/>
              <a:gdLst>
                <a:gd name="T0" fmla="*/ 556 w 576"/>
                <a:gd name="T1" fmla="*/ 0 h 48"/>
                <a:gd name="T2" fmla="*/ 20 w 576"/>
                <a:gd name="T3" fmla="*/ 0 h 48"/>
                <a:gd name="T4" fmla="*/ 0 w 576"/>
                <a:gd name="T5" fmla="*/ 20 h 48"/>
                <a:gd name="T6" fmla="*/ 0 w 576"/>
                <a:gd name="T7" fmla="*/ 28 h 48"/>
                <a:gd name="T8" fmla="*/ 20 w 576"/>
                <a:gd name="T9" fmla="*/ 48 h 48"/>
                <a:gd name="T10" fmla="*/ 556 w 576"/>
                <a:gd name="T11" fmla="*/ 48 h 48"/>
                <a:gd name="T12" fmla="*/ 576 w 576"/>
                <a:gd name="T13" fmla="*/ 28 h 48"/>
                <a:gd name="T14" fmla="*/ 576 w 576"/>
                <a:gd name="T15" fmla="*/ 20 h 48"/>
                <a:gd name="T16" fmla="*/ 556 w 576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48">
                  <a:moveTo>
                    <a:pt x="556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9"/>
                    <a:pt x="9" y="48"/>
                    <a:pt x="20" y="48"/>
                  </a:cubicBezTo>
                  <a:cubicBezTo>
                    <a:pt x="556" y="48"/>
                    <a:pt x="556" y="48"/>
                    <a:pt x="556" y="48"/>
                  </a:cubicBezTo>
                  <a:cubicBezTo>
                    <a:pt x="567" y="48"/>
                    <a:pt x="576" y="39"/>
                    <a:pt x="576" y="28"/>
                  </a:cubicBezTo>
                  <a:cubicBezTo>
                    <a:pt x="576" y="20"/>
                    <a:pt x="576" y="20"/>
                    <a:pt x="576" y="20"/>
                  </a:cubicBezTo>
                  <a:cubicBezTo>
                    <a:pt x="576" y="9"/>
                    <a:pt x="567" y="0"/>
                    <a:pt x="556" y="0"/>
                  </a:cubicBezTo>
                  <a:close/>
                </a:path>
              </a:pathLst>
            </a:custGeom>
            <a:solidFill>
              <a:srgbClr val="00A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55"/>
            <p:cNvSpPr>
              <a:spLocks/>
            </p:cNvSpPr>
            <p:nvPr/>
          </p:nvSpPr>
          <p:spPr bwMode="auto">
            <a:xfrm>
              <a:off x="4025681" y="2775605"/>
              <a:ext cx="264683" cy="22141"/>
            </a:xfrm>
            <a:custGeom>
              <a:avLst/>
              <a:gdLst>
                <a:gd name="T0" fmla="*/ 556 w 576"/>
                <a:gd name="T1" fmla="*/ 0 h 48"/>
                <a:gd name="T2" fmla="*/ 20 w 576"/>
                <a:gd name="T3" fmla="*/ 0 h 48"/>
                <a:gd name="T4" fmla="*/ 0 w 576"/>
                <a:gd name="T5" fmla="*/ 20 h 48"/>
                <a:gd name="T6" fmla="*/ 0 w 576"/>
                <a:gd name="T7" fmla="*/ 28 h 48"/>
                <a:gd name="T8" fmla="*/ 20 w 576"/>
                <a:gd name="T9" fmla="*/ 48 h 48"/>
                <a:gd name="T10" fmla="*/ 556 w 576"/>
                <a:gd name="T11" fmla="*/ 48 h 48"/>
                <a:gd name="T12" fmla="*/ 576 w 576"/>
                <a:gd name="T13" fmla="*/ 28 h 48"/>
                <a:gd name="T14" fmla="*/ 576 w 576"/>
                <a:gd name="T15" fmla="*/ 20 h 48"/>
                <a:gd name="T16" fmla="*/ 556 w 576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48">
                  <a:moveTo>
                    <a:pt x="556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9"/>
                    <a:pt x="9" y="48"/>
                    <a:pt x="20" y="48"/>
                  </a:cubicBezTo>
                  <a:cubicBezTo>
                    <a:pt x="556" y="48"/>
                    <a:pt x="556" y="48"/>
                    <a:pt x="556" y="48"/>
                  </a:cubicBezTo>
                  <a:cubicBezTo>
                    <a:pt x="567" y="48"/>
                    <a:pt x="576" y="39"/>
                    <a:pt x="576" y="28"/>
                  </a:cubicBezTo>
                  <a:cubicBezTo>
                    <a:pt x="576" y="20"/>
                    <a:pt x="576" y="20"/>
                    <a:pt x="576" y="20"/>
                  </a:cubicBezTo>
                  <a:cubicBezTo>
                    <a:pt x="576" y="9"/>
                    <a:pt x="567" y="0"/>
                    <a:pt x="556" y="0"/>
                  </a:cubicBezTo>
                  <a:close/>
                </a:path>
              </a:pathLst>
            </a:custGeom>
            <a:solidFill>
              <a:srgbClr val="00A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56"/>
            <p:cNvSpPr>
              <a:spLocks/>
            </p:cNvSpPr>
            <p:nvPr/>
          </p:nvSpPr>
          <p:spPr bwMode="auto">
            <a:xfrm>
              <a:off x="4025681" y="2826931"/>
              <a:ext cx="264683" cy="22141"/>
            </a:xfrm>
            <a:custGeom>
              <a:avLst/>
              <a:gdLst>
                <a:gd name="T0" fmla="*/ 556 w 576"/>
                <a:gd name="T1" fmla="*/ 0 h 48"/>
                <a:gd name="T2" fmla="*/ 20 w 576"/>
                <a:gd name="T3" fmla="*/ 0 h 48"/>
                <a:gd name="T4" fmla="*/ 0 w 576"/>
                <a:gd name="T5" fmla="*/ 20 h 48"/>
                <a:gd name="T6" fmla="*/ 0 w 576"/>
                <a:gd name="T7" fmla="*/ 28 h 48"/>
                <a:gd name="T8" fmla="*/ 20 w 576"/>
                <a:gd name="T9" fmla="*/ 48 h 48"/>
                <a:gd name="T10" fmla="*/ 556 w 576"/>
                <a:gd name="T11" fmla="*/ 48 h 48"/>
                <a:gd name="T12" fmla="*/ 576 w 576"/>
                <a:gd name="T13" fmla="*/ 28 h 48"/>
                <a:gd name="T14" fmla="*/ 576 w 576"/>
                <a:gd name="T15" fmla="*/ 20 h 48"/>
                <a:gd name="T16" fmla="*/ 556 w 576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48">
                  <a:moveTo>
                    <a:pt x="556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9"/>
                    <a:pt x="9" y="48"/>
                    <a:pt x="20" y="48"/>
                  </a:cubicBezTo>
                  <a:cubicBezTo>
                    <a:pt x="556" y="48"/>
                    <a:pt x="556" y="48"/>
                    <a:pt x="556" y="48"/>
                  </a:cubicBezTo>
                  <a:cubicBezTo>
                    <a:pt x="567" y="48"/>
                    <a:pt x="576" y="39"/>
                    <a:pt x="576" y="28"/>
                  </a:cubicBezTo>
                  <a:cubicBezTo>
                    <a:pt x="576" y="20"/>
                    <a:pt x="576" y="20"/>
                    <a:pt x="576" y="20"/>
                  </a:cubicBezTo>
                  <a:cubicBezTo>
                    <a:pt x="576" y="9"/>
                    <a:pt x="567" y="0"/>
                    <a:pt x="556" y="0"/>
                  </a:cubicBezTo>
                  <a:close/>
                </a:path>
              </a:pathLst>
            </a:custGeom>
            <a:solidFill>
              <a:srgbClr val="00A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57"/>
            <p:cNvSpPr>
              <a:spLocks/>
            </p:cNvSpPr>
            <p:nvPr/>
          </p:nvSpPr>
          <p:spPr bwMode="auto">
            <a:xfrm>
              <a:off x="3927054" y="2672952"/>
              <a:ext cx="59378" cy="22141"/>
            </a:xfrm>
            <a:custGeom>
              <a:avLst/>
              <a:gdLst>
                <a:gd name="T0" fmla="*/ 124 w 128"/>
                <a:gd name="T1" fmla="*/ 0 h 48"/>
                <a:gd name="T2" fmla="*/ 4 w 128"/>
                <a:gd name="T3" fmla="*/ 0 h 48"/>
                <a:gd name="T4" fmla="*/ 0 w 128"/>
                <a:gd name="T5" fmla="*/ 20 h 48"/>
                <a:gd name="T6" fmla="*/ 0 w 128"/>
                <a:gd name="T7" fmla="*/ 28 h 48"/>
                <a:gd name="T8" fmla="*/ 4 w 128"/>
                <a:gd name="T9" fmla="*/ 48 h 48"/>
                <a:gd name="T10" fmla="*/ 124 w 128"/>
                <a:gd name="T11" fmla="*/ 48 h 48"/>
                <a:gd name="T12" fmla="*/ 128 w 128"/>
                <a:gd name="T13" fmla="*/ 28 h 48"/>
                <a:gd name="T14" fmla="*/ 128 w 128"/>
                <a:gd name="T15" fmla="*/ 20 h 48"/>
                <a:gd name="T16" fmla="*/ 124 w 128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48">
                  <a:moveTo>
                    <a:pt x="12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9"/>
                    <a:pt x="0" y="2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9"/>
                    <a:pt x="2" y="48"/>
                    <a:pt x="4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6" y="48"/>
                    <a:pt x="128" y="39"/>
                    <a:pt x="128" y="28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9"/>
                    <a:pt x="126" y="0"/>
                    <a:pt x="124" y="0"/>
                  </a:cubicBezTo>
                  <a:close/>
                </a:path>
              </a:pathLst>
            </a:custGeom>
            <a:solidFill>
              <a:srgbClr val="00A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8"/>
            <p:cNvSpPr>
              <a:spLocks/>
            </p:cNvSpPr>
            <p:nvPr/>
          </p:nvSpPr>
          <p:spPr bwMode="auto">
            <a:xfrm>
              <a:off x="3927054" y="2724278"/>
              <a:ext cx="59378" cy="22141"/>
            </a:xfrm>
            <a:custGeom>
              <a:avLst/>
              <a:gdLst>
                <a:gd name="T0" fmla="*/ 124 w 128"/>
                <a:gd name="T1" fmla="*/ 0 h 48"/>
                <a:gd name="T2" fmla="*/ 4 w 128"/>
                <a:gd name="T3" fmla="*/ 0 h 48"/>
                <a:gd name="T4" fmla="*/ 0 w 128"/>
                <a:gd name="T5" fmla="*/ 20 h 48"/>
                <a:gd name="T6" fmla="*/ 0 w 128"/>
                <a:gd name="T7" fmla="*/ 28 h 48"/>
                <a:gd name="T8" fmla="*/ 4 w 128"/>
                <a:gd name="T9" fmla="*/ 48 h 48"/>
                <a:gd name="T10" fmla="*/ 124 w 128"/>
                <a:gd name="T11" fmla="*/ 48 h 48"/>
                <a:gd name="T12" fmla="*/ 128 w 128"/>
                <a:gd name="T13" fmla="*/ 28 h 48"/>
                <a:gd name="T14" fmla="*/ 128 w 128"/>
                <a:gd name="T15" fmla="*/ 20 h 48"/>
                <a:gd name="T16" fmla="*/ 124 w 128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48">
                  <a:moveTo>
                    <a:pt x="12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9"/>
                    <a:pt x="0" y="2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9"/>
                    <a:pt x="2" y="48"/>
                    <a:pt x="4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6" y="48"/>
                    <a:pt x="128" y="39"/>
                    <a:pt x="128" y="28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9"/>
                    <a:pt x="126" y="0"/>
                    <a:pt x="124" y="0"/>
                  </a:cubicBezTo>
                  <a:close/>
                </a:path>
              </a:pathLst>
            </a:custGeom>
            <a:solidFill>
              <a:srgbClr val="00A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9"/>
            <p:cNvSpPr>
              <a:spLocks/>
            </p:cNvSpPr>
            <p:nvPr/>
          </p:nvSpPr>
          <p:spPr bwMode="auto">
            <a:xfrm>
              <a:off x="3927054" y="2775605"/>
              <a:ext cx="59378" cy="22141"/>
            </a:xfrm>
            <a:custGeom>
              <a:avLst/>
              <a:gdLst>
                <a:gd name="T0" fmla="*/ 124 w 128"/>
                <a:gd name="T1" fmla="*/ 0 h 48"/>
                <a:gd name="T2" fmla="*/ 4 w 128"/>
                <a:gd name="T3" fmla="*/ 0 h 48"/>
                <a:gd name="T4" fmla="*/ 0 w 128"/>
                <a:gd name="T5" fmla="*/ 20 h 48"/>
                <a:gd name="T6" fmla="*/ 0 w 128"/>
                <a:gd name="T7" fmla="*/ 28 h 48"/>
                <a:gd name="T8" fmla="*/ 4 w 128"/>
                <a:gd name="T9" fmla="*/ 48 h 48"/>
                <a:gd name="T10" fmla="*/ 124 w 128"/>
                <a:gd name="T11" fmla="*/ 48 h 48"/>
                <a:gd name="T12" fmla="*/ 128 w 128"/>
                <a:gd name="T13" fmla="*/ 28 h 48"/>
                <a:gd name="T14" fmla="*/ 128 w 128"/>
                <a:gd name="T15" fmla="*/ 20 h 48"/>
                <a:gd name="T16" fmla="*/ 124 w 128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48">
                  <a:moveTo>
                    <a:pt x="12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9"/>
                    <a:pt x="0" y="2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9"/>
                    <a:pt x="2" y="48"/>
                    <a:pt x="4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6" y="48"/>
                    <a:pt x="128" y="39"/>
                    <a:pt x="128" y="28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9"/>
                    <a:pt x="126" y="0"/>
                    <a:pt x="124" y="0"/>
                  </a:cubicBezTo>
                  <a:close/>
                </a:path>
              </a:pathLst>
            </a:custGeom>
            <a:solidFill>
              <a:srgbClr val="00A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60"/>
            <p:cNvSpPr>
              <a:spLocks/>
            </p:cNvSpPr>
            <p:nvPr/>
          </p:nvSpPr>
          <p:spPr bwMode="auto">
            <a:xfrm>
              <a:off x="3927054" y="2826931"/>
              <a:ext cx="59378" cy="22141"/>
            </a:xfrm>
            <a:custGeom>
              <a:avLst/>
              <a:gdLst>
                <a:gd name="T0" fmla="*/ 124 w 128"/>
                <a:gd name="T1" fmla="*/ 0 h 48"/>
                <a:gd name="T2" fmla="*/ 4 w 128"/>
                <a:gd name="T3" fmla="*/ 0 h 48"/>
                <a:gd name="T4" fmla="*/ 0 w 128"/>
                <a:gd name="T5" fmla="*/ 20 h 48"/>
                <a:gd name="T6" fmla="*/ 0 w 128"/>
                <a:gd name="T7" fmla="*/ 28 h 48"/>
                <a:gd name="T8" fmla="*/ 4 w 128"/>
                <a:gd name="T9" fmla="*/ 48 h 48"/>
                <a:gd name="T10" fmla="*/ 124 w 128"/>
                <a:gd name="T11" fmla="*/ 48 h 48"/>
                <a:gd name="T12" fmla="*/ 128 w 128"/>
                <a:gd name="T13" fmla="*/ 28 h 48"/>
                <a:gd name="T14" fmla="*/ 128 w 128"/>
                <a:gd name="T15" fmla="*/ 20 h 48"/>
                <a:gd name="T16" fmla="*/ 124 w 128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48">
                  <a:moveTo>
                    <a:pt x="12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9"/>
                    <a:pt x="0" y="2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9"/>
                    <a:pt x="2" y="48"/>
                    <a:pt x="4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6" y="48"/>
                    <a:pt x="128" y="39"/>
                    <a:pt x="128" y="28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9"/>
                    <a:pt x="126" y="0"/>
                    <a:pt x="124" y="0"/>
                  </a:cubicBezTo>
                  <a:close/>
                </a:path>
              </a:pathLst>
            </a:custGeom>
            <a:solidFill>
              <a:srgbClr val="00A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2049" name="直接连接符 2048"/>
          <p:cNvCxnSpPr/>
          <p:nvPr/>
        </p:nvCxnSpPr>
        <p:spPr>
          <a:xfrm>
            <a:off x="1550191" y="3267837"/>
            <a:ext cx="1665338" cy="1852618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bevel/>
            <a:headEnd type="none" w="med" len="med"/>
            <a:tailEnd type="arrow" w="med" len="med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4" name="组合 53"/>
          <p:cNvGrpSpPr/>
          <p:nvPr/>
        </p:nvGrpSpPr>
        <p:grpSpPr>
          <a:xfrm>
            <a:off x="5528866" y="2621587"/>
            <a:ext cx="656342" cy="655463"/>
            <a:chOff x="7704137" y="2796381"/>
            <a:chExt cx="1350667" cy="1327983"/>
          </a:xfrm>
        </p:grpSpPr>
        <p:pic>
          <p:nvPicPr>
            <p:cNvPr id="55" name="Picture 4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5362" y="2796381"/>
              <a:ext cx="296863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7908925" y="3207544"/>
              <a:ext cx="785813" cy="90488"/>
            </a:xfrm>
            <a:custGeom>
              <a:avLst/>
              <a:gdLst>
                <a:gd name="T0" fmla="*/ 293 w 293"/>
                <a:gd name="T1" fmla="*/ 17 h 34"/>
                <a:gd name="T2" fmla="*/ 276 w 293"/>
                <a:gd name="T3" fmla="*/ 34 h 34"/>
                <a:gd name="T4" fmla="*/ 17 w 293"/>
                <a:gd name="T5" fmla="*/ 34 h 34"/>
                <a:gd name="T6" fmla="*/ 0 w 293"/>
                <a:gd name="T7" fmla="*/ 17 h 34"/>
                <a:gd name="T8" fmla="*/ 0 w 293"/>
                <a:gd name="T9" fmla="*/ 17 h 34"/>
                <a:gd name="T10" fmla="*/ 17 w 293"/>
                <a:gd name="T11" fmla="*/ 0 h 34"/>
                <a:gd name="T12" fmla="*/ 276 w 293"/>
                <a:gd name="T13" fmla="*/ 0 h 34"/>
                <a:gd name="T14" fmla="*/ 293 w 293"/>
                <a:gd name="T15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3" h="34">
                  <a:moveTo>
                    <a:pt x="293" y="17"/>
                  </a:moveTo>
                  <a:cubicBezTo>
                    <a:pt x="293" y="26"/>
                    <a:pt x="286" y="34"/>
                    <a:pt x="27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7" y="34"/>
                    <a:pt x="0" y="26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7" y="0"/>
                    <a:pt x="17" y="0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86" y="0"/>
                    <a:pt x="293" y="7"/>
                    <a:pt x="293" y="17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5"/>
            <p:cNvSpPr>
              <a:spLocks/>
            </p:cNvSpPr>
            <p:nvPr/>
          </p:nvSpPr>
          <p:spPr bwMode="auto">
            <a:xfrm>
              <a:off x="7908925" y="3026569"/>
              <a:ext cx="638175" cy="92075"/>
            </a:xfrm>
            <a:custGeom>
              <a:avLst/>
              <a:gdLst>
                <a:gd name="T0" fmla="*/ 238 w 238"/>
                <a:gd name="T1" fmla="*/ 17 h 34"/>
                <a:gd name="T2" fmla="*/ 221 w 238"/>
                <a:gd name="T3" fmla="*/ 34 h 34"/>
                <a:gd name="T4" fmla="*/ 17 w 238"/>
                <a:gd name="T5" fmla="*/ 34 h 34"/>
                <a:gd name="T6" fmla="*/ 0 w 238"/>
                <a:gd name="T7" fmla="*/ 17 h 34"/>
                <a:gd name="T8" fmla="*/ 0 w 238"/>
                <a:gd name="T9" fmla="*/ 17 h 34"/>
                <a:gd name="T10" fmla="*/ 17 w 238"/>
                <a:gd name="T11" fmla="*/ 0 h 34"/>
                <a:gd name="T12" fmla="*/ 221 w 238"/>
                <a:gd name="T13" fmla="*/ 0 h 34"/>
                <a:gd name="T14" fmla="*/ 238 w 238"/>
                <a:gd name="T15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8" h="34">
                  <a:moveTo>
                    <a:pt x="238" y="17"/>
                  </a:moveTo>
                  <a:cubicBezTo>
                    <a:pt x="238" y="27"/>
                    <a:pt x="230" y="34"/>
                    <a:pt x="221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7" y="34"/>
                    <a:pt x="0" y="2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0" y="0"/>
                    <a:pt x="238" y="8"/>
                    <a:pt x="238" y="17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6"/>
            <p:cNvSpPr>
              <a:spLocks/>
            </p:cNvSpPr>
            <p:nvPr/>
          </p:nvSpPr>
          <p:spPr bwMode="auto">
            <a:xfrm>
              <a:off x="7908925" y="3383756"/>
              <a:ext cx="785813" cy="92075"/>
            </a:xfrm>
            <a:custGeom>
              <a:avLst/>
              <a:gdLst>
                <a:gd name="T0" fmla="*/ 293 w 293"/>
                <a:gd name="T1" fmla="*/ 17 h 34"/>
                <a:gd name="T2" fmla="*/ 276 w 293"/>
                <a:gd name="T3" fmla="*/ 34 h 34"/>
                <a:gd name="T4" fmla="*/ 17 w 293"/>
                <a:gd name="T5" fmla="*/ 34 h 34"/>
                <a:gd name="T6" fmla="*/ 0 w 293"/>
                <a:gd name="T7" fmla="*/ 17 h 34"/>
                <a:gd name="T8" fmla="*/ 0 w 293"/>
                <a:gd name="T9" fmla="*/ 17 h 34"/>
                <a:gd name="T10" fmla="*/ 17 w 293"/>
                <a:gd name="T11" fmla="*/ 0 h 34"/>
                <a:gd name="T12" fmla="*/ 276 w 293"/>
                <a:gd name="T13" fmla="*/ 0 h 34"/>
                <a:gd name="T14" fmla="*/ 293 w 293"/>
                <a:gd name="T15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3" h="34">
                  <a:moveTo>
                    <a:pt x="293" y="17"/>
                  </a:moveTo>
                  <a:cubicBezTo>
                    <a:pt x="293" y="27"/>
                    <a:pt x="286" y="34"/>
                    <a:pt x="27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7" y="34"/>
                    <a:pt x="0" y="2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86" y="0"/>
                    <a:pt x="293" y="8"/>
                    <a:pt x="293" y="17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7"/>
            <p:cNvSpPr>
              <a:spLocks/>
            </p:cNvSpPr>
            <p:nvPr/>
          </p:nvSpPr>
          <p:spPr bwMode="auto">
            <a:xfrm>
              <a:off x="7908925" y="3564731"/>
              <a:ext cx="592138" cy="90488"/>
            </a:xfrm>
            <a:custGeom>
              <a:avLst/>
              <a:gdLst>
                <a:gd name="T0" fmla="*/ 221 w 221"/>
                <a:gd name="T1" fmla="*/ 17 h 34"/>
                <a:gd name="T2" fmla="*/ 204 w 221"/>
                <a:gd name="T3" fmla="*/ 34 h 34"/>
                <a:gd name="T4" fmla="*/ 17 w 221"/>
                <a:gd name="T5" fmla="*/ 34 h 34"/>
                <a:gd name="T6" fmla="*/ 0 w 221"/>
                <a:gd name="T7" fmla="*/ 17 h 34"/>
                <a:gd name="T8" fmla="*/ 0 w 221"/>
                <a:gd name="T9" fmla="*/ 17 h 34"/>
                <a:gd name="T10" fmla="*/ 17 w 221"/>
                <a:gd name="T11" fmla="*/ 0 h 34"/>
                <a:gd name="T12" fmla="*/ 204 w 221"/>
                <a:gd name="T13" fmla="*/ 0 h 34"/>
                <a:gd name="T14" fmla="*/ 221 w 221"/>
                <a:gd name="T15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1" h="34">
                  <a:moveTo>
                    <a:pt x="221" y="17"/>
                  </a:moveTo>
                  <a:cubicBezTo>
                    <a:pt x="221" y="26"/>
                    <a:pt x="213" y="34"/>
                    <a:pt x="204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7" y="34"/>
                    <a:pt x="0" y="26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7" y="0"/>
                    <a:pt x="17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13" y="0"/>
                    <a:pt x="221" y="7"/>
                    <a:pt x="221" y="17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8"/>
            <p:cNvSpPr>
              <a:spLocks/>
            </p:cNvSpPr>
            <p:nvPr/>
          </p:nvSpPr>
          <p:spPr bwMode="auto">
            <a:xfrm>
              <a:off x="7908925" y="3740944"/>
              <a:ext cx="592138" cy="92075"/>
            </a:xfrm>
            <a:custGeom>
              <a:avLst/>
              <a:gdLst>
                <a:gd name="T0" fmla="*/ 221 w 221"/>
                <a:gd name="T1" fmla="*/ 17 h 34"/>
                <a:gd name="T2" fmla="*/ 204 w 221"/>
                <a:gd name="T3" fmla="*/ 34 h 34"/>
                <a:gd name="T4" fmla="*/ 17 w 221"/>
                <a:gd name="T5" fmla="*/ 34 h 34"/>
                <a:gd name="T6" fmla="*/ 0 w 221"/>
                <a:gd name="T7" fmla="*/ 17 h 34"/>
                <a:gd name="T8" fmla="*/ 0 w 221"/>
                <a:gd name="T9" fmla="*/ 17 h 34"/>
                <a:gd name="T10" fmla="*/ 17 w 221"/>
                <a:gd name="T11" fmla="*/ 0 h 34"/>
                <a:gd name="T12" fmla="*/ 204 w 221"/>
                <a:gd name="T13" fmla="*/ 0 h 34"/>
                <a:gd name="T14" fmla="*/ 221 w 221"/>
                <a:gd name="T15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1" h="34">
                  <a:moveTo>
                    <a:pt x="221" y="17"/>
                  </a:moveTo>
                  <a:cubicBezTo>
                    <a:pt x="221" y="27"/>
                    <a:pt x="213" y="34"/>
                    <a:pt x="204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7" y="34"/>
                    <a:pt x="0" y="2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13" y="0"/>
                    <a:pt x="221" y="8"/>
                    <a:pt x="221" y="17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9"/>
            <p:cNvSpPr>
              <a:spLocks/>
            </p:cNvSpPr>
            <p:nvPr/>
          </p:nvSpPr>
          <p:spPr bwMode="auto">
            <a:xfrm>
              <a:off x="8608717" y="3679863"/>
              <a:ext cx="446087" cy="444501"/>
            </a:xfrm>
            <a:custGeom>
              <a:avLst/>
              <a:gdLst>
                <a:gd name="T0" fmla="*/ 3 w 166"/>
                <a:gd name="T1" fmla="*/ 53 h 166"/>
                <a:gd name="T2" fmla="*/ 3 w 166"/>
                <a:gd name="T3" fmla="*/ 41 h 166"/>
                <a:gd name="T4" fmla="*/ 41 w 166"/>
                <a:gd name="T5" fmla="*/ 3 h 166"/>
                <a:gd name="T6" fmla="*/ 53 w 166"/>
                <a:gd name="T7" fmla="*/ 3 h 166"/>
                <a:gd name="T8" fmla="*/ 162 w 166"/>
                <a:gd name="T9" fmla="*/ 113 h 166"/>
                <a:gd name="T10" fmla="*/ 162 w 166"/>
                <a:gd name="T11" fmla="*/ 125 h 166"/>
                <a:gd name="T12" fmla="*/ 125 w 166"/>
                <a:gd name="T13" fmla="*/ 162 h 166"/>
                <a:gd name="T14" fmla="*/ 113 w 166"/>
                <a:gd name="T15" fmla="*/ 162 h 166"/>
                <a:gd name="T16" fmla="*/ 3 w 166"/>
                <a:gd name="T17" fmla="*/ 5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166">
                  <a:moveTo>
                    <a:pt x="3" y="53"/>
                  </a:moveTo>
                  <a:cubicBezTo>
                    <a:pt x="0" y="49"/>
                    <a:pt x="0" y="44"/>
                    <a:pt x="3" y="41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4" y="0"/>
                    <a:pt x="49" y="0"/>
                    <a:pt x="53" y="3"/>
                  </a:cubicBezTo>
                  <a:cubicBezTo>
                    <a:pt x="162" y="113"/>
                    <a:pt x="162" y="113"/>
                    <a:pt x="162" y="113"/>
                  </a:cubicBezTo>
                  <a:cubicBezTo>
                    <a:pt x="166" y="116"/>
                    <a:pt x="166" y="122"/>
                    <a:pt x="162" y="125"/>
                  </a:cubicBezTo>
                  <a:cubicBezTo>
                    <a:pt x="125" y="162"/>
                    <a:pt x="125" y="162"/>
                    <a:pt x="125" y="162"/>
                  </a:cubicBezTo>
                  <a:cubicBezTo>
                    <a:pt x="122" y="166"/>
                    <a:pt x="116" y="166"/>
                    <a:pt x="113" y="162"/>
                  </a:cubicBezTo>
                  <a:lnTo>
                    <a:pt x="3" y="53"/>
                  </a:ln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0"/>
            <p:cNvSpPr>
              <a:spLocks/>
            </p:cNvSpPr>
            <p:nvPr/>
          </p:nvSpPr>
          <p:spPr bwMode="auto">
            <a:xfrm>
              <a:off x="8920162" y="3991769"/>
              <a:ext cx="117475" cy="117475"/>
            </a:xfrm>
            <a:custGeom>
              <a:avLst/>
              <a:gdLst>
                <a:gd name="T0" fmla="*/ 0 w 44"/>
                <a:gd name="T1" fmla="*/ 39 h 44"/>
                <a:gd name="T2" fmla="*/ 19 w 44"/>
                <a:gd name="T3" fmla="*/ 39 h 44"/>
                <a:gd name="T4" fmla="*/ 39 w 44"/>
                <a:gd name="T5" fmla="*/ 19 h 44"/>
                <a:gd name="T6" fmla="*/ 39 w 44"/>
                <a:gd name="T7" fmla="*/ 0 h 44"/>
                <a:gd name="T8" fmla="*/ 0 w 44"/>
                <a:gd name="T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4">
                  <a:moveTo>
                    <a:pt x="0" y="39"/>
                  </a:moveTo>
                  <a:cubicBezTo>
                    <a:pt x="6" y="44"/>
                    <a:pt x="14" y="44"/>
                    <a:pt x="19" y="3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4" y="14"/>
                    <a:pt x="44" y="6"/>
                    <a:pt x="39" y="0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1"/>
            <p:cNvSpPr>
              <a:spLocks/>
            </p:cNvSpPr>
            <p:nvPr/>
          </p:nvSpPr>
          <p:spPr bwMode="auto">
            <a:xfrm>
              <a:off x="8551862" y="3623469"/>
              <a:ext cx="139700" cy="139700"/>
            </a:xfrm>
            <a:custGeom>
              <a:avLst/>
              <a:gdLst>
                <a:gd name="T0" fmla="*/ 6 w 52"/>
                <a:gd name="T1" fmla="*/ 50 h 52"/>
                <a:gd name="T2" fmla="*/ 3 w 52"/>
                <a:gd name="T3" fmla="*/ 49 h 52"/>
                <a:gd name="T4" fmla="*/ 0 w 52"/>
                <a:gd name="T5" fmla="*/ 4 h 52"/>
                <a:gd name="T6" fmla="*/ 4 w 52"/>
                <a:gd name="T7" fmla="*/ 0 h 52"/>
                <a:gd name="T8" fmla="*/ 49 w 52"/>
                <a:gd name="T9" fmla="*/ 3 h 52"/>
                <a:gd name="T10" fmla="*/ 50 w 52"/>
                <a:gd name="T11" fmla="*/ 6 h 52"/>
                <a:gd name="T12" fmla="*/ 6 w 52"/>
                <a:gd name="T13" fmla="*/ 5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52">
                  <a:moveTo>
                    <a:pt x="6" y="50"/>
                  </a:moveTo>
                  <a:cubicBezTo>
                    <a:pt x="5" y="52"/>
                    <a:pt x="3" y="51"/>
                    <a:pt x="3" y="4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2" y="5"/>
                    <a:pt x="50" y="6"/>
                  </a:cubicBezTo>
                  <a:lnTo>
                    <a:pt x="6" y="50"/>
                  </a:ln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2"/>
            <p:cNvSpPr>
              <a:spLocks/>
            </p:cNvSpPr>
            <p:nvPr/>
          </p:nvSpPr>
          <p:spPr bwMode="auto">
            <a:xfrm>
              <a:off x="7704137" y="2810669"/>
              <a:ext cx="1193800" cy="1241425"/>
            </a:xfrm>
            <a:custGeom>
              <a:avLst/>
              <a:gdLst>
                <a:gd name="T0" fmla="*/ 441 w 445"/>
                <a:gd name="T1" fmla="*/ 72 h 463"/>
                <a:gd name="T2" fmla="*/ 373 w 445"/>
                <a:gd name="T3" fmla="*/ 4 h 463"/>
                <a:gd name="T4" fmla="*/ 364 w 445"/>
                <a:gd name="T5" fmla="*/ 0 h 463"/>
                <a:gd name="T6" fmla="*/ 81 w 445"/>
                <a:gd name="T7" fmla="*/ 0 h 463"/>
                <a:gd name="T8" fmla="*/ 0 w 445"/>
                <a:gd name="T9" fmla="*/ 81 h 463"/>
                <a:gd name="T10" fmla="*/ 0 w 445"/>
                <a:gd name="T11" fmla="*/ 381 h 463"/>
                <a:gd name="T12" fmla="*/ 81 w 445"/>
                <a:gd name="T13" fmla="*/ 463 h 463"/>
                <a:gd name="T14" fmla="*/ 364 w 445"/>
                <a:gd name="T15" fmla="*/ 463 h 463"/>
                <a:gd name="T16" fmla="*/ 399 w 445"/>
                <a:gd name="T17" fmla="*/ 454 h 463"/>
                <a:gd name="T18" fmla="*/ 379 w 445"/>
                <a:gd name="T19" fmla="*/ 433 h 463"/>
                <a:gd name="T20" fmla="*/ 364 w 445"/>
                <a:gd name="T21" fmla="*/ 436 h 463"/>
                <a:gd name="T22" fmla="*/ 81 w 445"/>
                <a:gd name="T23" fmla="*/ 436 h 463"/>
                <a:gd name="T24" fmla="*/ 27 w 445"/>
                <a:gd name="T25" fmla="*/ 381 h 463"/>
                <a:gd name="T26" fmla="*/ 27 w 445"/>
                <a:gd name="T27" fmla="*/ 81 h 463"/>
                <a:gd name="T28" fmla="*/ 81 w 445"/>
                <a:gd name="T29" fmla="*/ 27 h 463"/>
                <a:gd name="T30" fmla="*/ 358 w 445"/>
                <a:gd name="T31" fmla="*/ 27 h 463"/>
                <a:gd name="T32" fmla="*/ 418 w 445"/>
                <a:gd name="T33" fmla="*/ 87 h 463"/>
                <a:gd name="T34" fmla="*/ 418 w 445"/>
                <a:gd name="T35" fmla="*/ 337 h 463"/>
                <a:gd name="T36" fmla="*/ 445 w 445"/>
                <a:gd name="T37" fmla="*/ 364 h 463"/>
                <a:gd name="T38" fmla="*/ 445 w 445"/>
                <a:gd name="T39" fmla="*/ 81 h 463"/>
                <a:gd name="T40" fmla="*/ 441 w 445"/>
                <a:gd name="T41" fmla="*/ 72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5" h="463">
                  <a:moveTo>
                    <a:pt x="441" y="72"/>
                  </a:moveTo>
                  <a:cubicBezTo>
                    <a:pt x="373" y="4"/>
                    <a:pt x="373" y="4"/>
                    <a:pt x="373" y="4"/>
                  </a:cubicBezTo>
                  <a:cubicBezTo>
                    <a:pt x="371" y="1"/>
                    <a:pt x="367" y="0"/>
                    <a:pt x="364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6"/>
                    <a:pt x="0" y="81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0" y="426"/>
                    <a:pt x="36" y="463"/>
                    <a:pt x="81" y="463"/>
                  </a:cubicBezTo>
                  <a:cubicBezTo>
                    <a:pt x="364" y="463"/>
                    <a:pt x="364" y="463"/>
                    <a:pt x="364" y="463"/>
                  </a:cubicBezTo>
                  <a:cubicBezTo>
                    <a:pt x="377" y="463"/>
                    <a:pt x="389" y="459"/>
                    <a:pt x="399" y="454"/>
                  </a:cubicBezTo>
                  <a:cubicBezTo>
                    <a:pt x="379" y="433"/>
                    <a:pt x="379" y="433"/>
                    <a:pt x="379" y="433"/>
                  </a:cubicBezTo>
                  <a:cubicBezTo>
                    <a:pt x="374" y="435"/>
                    <a:pt x="369" y="435"/>
                    <a:pt x="364" y="436"/>
                  </a:cubicBezTo>
                  <a:cubicBezTo>
                    <a:pt x="81" y="436"/>
                    <a:pt x="81" y="436"/>
                    <a:pt x="81" y="436"/>
                  </a:cubicBezTo>
                  <a:cubicBezTo>
                    <a:pt x="52" y="435"/>
                    <a:pt x="27" y="411"/>
                    <a:pt x="27" y="3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7" y="51"/>
                    <a:pt x="52" y="27"/>
                    <a:pt x="81" y="27"/>
                  </a:cubicBezTo>
                  <a:cubicBezTo>
                    <a:pt x="358" y="27"/>
                    <a:pt x="358" y="27"/>
                    <a:pt x="358" y="27"/>
                  </a:cubicBezTo>
                  <a:cubicBezTo>
                    <a:pt x="418" y="87"/>
                    <a:pt x="418" y="87"/>
                    <a:pt x="418" y="87"/>
                  </a:cubicBezTo>
                  <a:cubicBezTo>
                    <a:pt x="418" y="337"/>
                    <a:pt x="418" y="337"/>
                    <a:pt x="418" y="337"/>
                  </a:cubicBezTo>
                  <a:cubicBezTo>
                    <a:pt x="445" y="364"/>
                    <a:pt x="445" y="364"/>
                    <a:pt x="445" y="364"/>
                  </a:cubicBezTo>
                  <a:cubicBezTo>
                    <a:pt x="445" y="81"/>
                    <a:pt x="445" y="81"/>
                    <a:pt x="445" y="81"/>
                  </a:cubicBezTo>
                  <a:cubicBezTo>
                    <a:pt x="445" y="78"/>
                    <a:pt x="444" y="74"/>
                    <a:pt x="441" y="72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2055" name="直接连接符 2054"/>
          <p:cNvCxnSpPr/>
          <p:nvPr/>
        </p:nvCxnSpPr>
        <p:spPr>
          <a:xfrm flipV="1">
            <a:off x="3863529" y="3228980"/>
            <a:ext cx="1665338" cy="1891476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bevel/>
            <a:headEnd type="none" w="med" len="med"/>
            <a:tailEnd type="arrow" w="med" len="med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72" name="组合 71"/>
          <p:cNvGrpSpPr/>
          <p:nvPr/>
        </p:nvGrpSpPr>
        <p:grpSpPr>
          <a:xfrm>
            <a:off x="10266177" y="2609188"/>
            <a:ext cx="647802" cy="648000"/>
            <a:chOff x="10279063" y="681038"/>
            <a:chExt cx="1397000" cy="1506538"/>
          </a:xfrm>
        </p:grpSpPr>
        <p:sp>
          <p:nvSpPr>
            <p:cNvPr id="73" name="Freeform 38"/>
            <p:cNvSpPr>
              <a:spLocks noEditPoints="1"/>
            </p:cNvSpPr>
            <p:nvPr/>
          </p:nvSpPr>
          <p:spPr bwMode="auto">
            <a:xfrm>
              <a:off x="10279063" y="681038"/>
              <a:ext cx="1397000" cy="1038225"/>
            </a:xfrm>
            <a:custGeom>
              <a:avLst/>
              <a:gdLst>
                <a:gd name="T0" fmla="*/ 83 w 489"/>
                <a:gd name="T1" fmla="*/ 363 h 363"/>
                <a:gd name="T2" fmla="*/ 0 w 489"/>
                <a:gd name="T3" fmla="*/ 280 h 363"/>
                <a:gd name="T4" fmla="*/ 0 w 489"/>
                <a:gd name="T5" fmla="*/ 280 h 363"/>
                <a:gd name="T6" fmla="*/ 0 w 489"/>
                <a:gd name="T7" fmla="*/ 83 h 363"/>
                <a:gd name="T8" fmla="*/ 83 w 489"/>
                <a:gd name="T9" fmla="*/ 0 h 363"/>
                <a:gd name="T10" fmla="*/ 83 w 489"/>
                <a:gd name="T11" fmla="*/ 0 h 363"/>
                <a:gd name="T12" fmla="*/ 406 w 489"/>
                <a:gd name="T13" fmla="*/ 0 h 363"/>
                <a:gd name="T14" fmla="*/ 489 w 489"/>
                <a:gd name="T15" fmla="*/ 83 h 363"/>
                <a:gd name="T16" fmla="*/ 489 w 489"/>
                <a:gd name="T17" fmla="*/ 83 h 363"/>
                <a:gd name="T18" fmla="*/ 489 w 489"/>
                <a:gd name="T19" fmla="*/ 280 h 363"/>
                <a:gd name="T20" fmla="*/ 406 w 489"/>
                <a:gd name="T21" fmla="*/ 363 h 363"/>
                <a:gd name="T22" fmla="*/ 406 w 489"/>
                <a:gd name="T23" fmla="*/ 363 h 363"/>
                <a:gd name="T24" fmla="*/ 83 w 489"/>
                <a:gd name="T25" fmla="*/ 363 h 363"/>
                <a:gd name="T26" fmla="*/ 43 w 489"/>
                <a:gd name="T27" fmla="*/ 83 h 363"/>
                <a:gd name="T28" fmla="*/ 43 w 489"/>
                <a:gd name="T29" fmla="*/ 280 h 363"/>
                <a:gd name="T30" fmla="*/ 83 w 489"/>
                <a:gd name="T31" fmla="*/ 320 h 363"/>
                <a:gd name="T32" fmla="*/ 83 w 489"/>
                <a:gd name="T33" fmla="*/ 320 h 363"/>
                <a:gd name="T34" fmla="*/ 406 w 489"/>
                <a:gd name="T35" fmla="*/ 320 h 363"/>
                <a:gd name="T36" fmla="*/ 446 w 489"/>
                <a:gd name="T37" fmla="*/ 280 h 363"/>
                <a:gd name="T38" fmla="*/ 446 w 489"/>
                <a:gd name="T39" fmla="*/ 280 h 363"/>
                <a:gd name="T40" fmla="*/ 446 w 489"/>
                <a:gd name="T41" fmla="*/ 83 h 363"/>
                <a:gd name="T42" fmla="*/ 406 w 489"/>
                <a:gd name="T43" fmla="*/ 43 h 363"/>
                <a:gd name="T44" fmla="*/ 406 w 489"/>
                <a:gd name="T45" fmla="*/ 43 h 363"/>
                <a:gd name="T46" fmla="*/ 83 w 489"/>
                <a:gd name="T47" fmla="*/ 43 h 363"/>
                <a:gd name="T48" fmla="*/ 43 w 489"/>
                <a:gd name="T49" fmla="*/ 8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9" h="363">
                  <a:moveTo>
                    <a:pt x="83" y="363"/>
                  </a:moveTo>
                  <a:cubicBezTo>
                    <a:pt x="37" y="363"/>
                    <a:pt x="0" y="326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38"/>
                    <a:pt x="37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51" y="0"/>
                    <a:pt x="489" y="38"/>
                    <a:pt x="489" y="83"/>
                  </a:cubicBezTo>
                  <a:cubicBezTo>
                    <a:pt x="489" y="83"/>
                    <a:pt x="489" y="83"/>
                    <a:pt x="489" y="83"/>
                  </a:cubicBezTo>
                  <a:cubicBezTo>
                    <a:pt x="489" y="280"/>
                    <a:pt x="489" y="280"/>
                    <a:pt x="489" y="280"/>
                  </a:cubicBezTo>
                  <a:cubicBezTo>
                    <a:pt x="489" y="326"/>
                    <a:pt x="451" y="363"/>
                    <a:pt x="406" y="363"/>
                  </a:cubicBezTo>
                  <a:cubicBezTo>
                    <a:pt x="406" y="363"/>
                    <a:pt x="406" y="363"/>
                    <a:pt x="406" y="363"/>
                  </a:cubicBezTo>
                  <a:cubicBezTo>
                    <a:pt x="83" y="363"/>
                    <a:pt x="83" y="363"/>
                    <a:pt x="83" y="363"/>
                  </a:cubicBezTo>
                  <a:close/>
                  <a:moveTo>
                    <a:pt x="43" y="83"/>
                  </a:moveTo>
                  <a:cubicBezTo>
                    <a:pt x="43" y="280"/>
                    <a:pt x="43" y="280"/>
                    <a:pt x="43" y="280"/>
                  </a:cubicBezTo>
                  <a:cubicBezTo>
                    <a:pt x="43" y="302"/>
                    <a:pt x="61" y="320"/>
                    <a:pt x="83" y="320"/>
                  </a:cubicBezTo>
                  <a:cubicBezTo>
                    <a:pt x="83" y="320"/>
                    <a:pt x="83" y="320"/>
                    <a:pt x="83" y="320"/>
                  </a:cubicBezTo>
                  <a:cubicBezTo>
                    <a:pt x="406" y="320"/>
                    <a:pt x="406" y="320"/>
                    <a:pt x="406" y="320"/>
                  </a:cubicBezTo>
                  <a:cubicBezTo>
                    <a:pt x="428" y="320"/>
                    <a:pt x="446" y="302"/>
                    <a:pt x="446" y="280"/>
                  </a:cubicBezTo>
                  <a:cubicBezTo>
                    <a:pt x="446" y="280"/>
                    <a:pt x="446" y="280"/>
                    <a:pt x="446" y="280"/>
                  </a:cubicBezTo>
                  <a:cubicBezTo>
                    <a:pt x="446" y="83"/>
                    <a:pt x="446" y="83"/>
                    <a:pt x="446" y="83"/>
                  </a:cubicBezTo>
                  <a:cubicBezTo>
                    <a:pt x="446" y="61"/>
                    <a:pt x="428" y="43"/>
                    <a:pt x="406" y="43"/>
                  </a:cubicBezTo>
                  <a:cubicBezTo>
                    <a:pt x="406" y="43"/>
                    <a:pt x="406" y="43"/>
                    <a:pt x="406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61" y="43"/>
                    <a:pt x="43" y="61"/>
                    <a:pt x="43" y="8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39"/>
            <p:cNvSpPr>
              <a:spLocks/>
            </p:cNvSpPr>
            <p:nvPr/>
          </p:nvSpPr>
          <p:spPr bwMode="auto">
            <a:xfrm>
              <a:off x="10655300" y="1741488"/>
              <a:ext cx="639763" cy="446088"/>
            </a:xfrm>
            <a:custGeom>
              <a:avLst/>
              <a:gdLst>
                <a:gd name="T0" fmla="*/ 219 w 224"/>
                <a:gd name="T1" fmla="*/ 119 h 156"/>
                <a:gd name="T2" fmla="*/ 130 w 224"/>
                <a:gd name="T3" fmla="*/ 15 h 156"/>
                <a:gd name="T4" fmla="*/ 112 w 224"/>
                <a:gd name="T5" fmla="*/ 0 h 156"/>
                <a:gd name="T6" fmla="*/ 95 w 224"/>
                <a:gd name="T7" fmla="*/ 15 h 156"/>
                <a:gd name="T8" fmla="*/ 6 w 224"/>
                <a:gd name="T9" fmla="*/ 119 h 156"/>
                <a:gd name="T10" fmla="*/ 8 w 224"/>
                <a:gd name="T11" fmla="*/ 140 h 156"/>
                <a:gd name="T12" fmla="*/ 30 w 224"/>
                <a:gd name="T13" fmla="*/ 138 h 156"/>
                <a:gd name="T14" fmla="*/ 96 w 224"/>
                <a:gd name="T15" fmla="*/ 64 h 156"/>
                <a:gd name="T16" fmla="*/ 96 w 224"/>
                <a:gd name="T17" fmla="*/ 140 h 156"/>
                <a:gd name="T18" fmla="*/ 112 w 224"/>
                <a:gd name="T19" fmla="*/ 156 h 156"/>
                <a:gd name="T20" fmla="*/ 129 w 224"/>
                <a:gd name="T21" fmla="*/ 140 h 156"/>
                <a:gd name="T22" fmla="*/ 129 w 224"/>
                <a:gd name="T23" fmla="*/ 64 h 156"/>
                <a:gd name="T24" fmla="*/ 195 w 224"/>
                <a:gd name="T25" fmla="*/ 138 h 156"/>
                <a:gd name="T26" fmla="*/ 216 w 224"/>
                <a:gd name="T27" fmla="*/ 140 h 156"/>
                <a:gd name="T28" fmla="*/ 219 w 224"/>
                <a:gd name="T29" fmla="*/ 119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" h="156">
                  <a:moveTo>
                    <a:pt x="219" y="119"/>
                  </a:moveTo>
                  <a:cubicBezTo>
                    <a:pt x="130" y="15"/>
                    <a:pt x="130" y="15"/>
                    <a:pt x="130" y="15"/>
                  </a:cubicBezTo>
                  <a:cubicBezTo>
                    <a:pt x="130" y="15"/>
                    <a:pt x="118" y="0"/>
                    <a:pt x="112" y="0"/>
                  </a:cubicBezTo>
                  <a:cubicBezTo>
                    <a:pt x="107" y="0"/>
                    <a:pt x="95" y="15"/>
                    <a:pt x="95" y="15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0" y="126"/>
                    <a:pt x="2" y="135"/>
                    <a:pt x="8" y="140"/>
                  </a:cubicBezTo>
                  <a:cubicBezTo>
                    <a:pt x="15" y="146"/>
                    <a:pt x="25" y="144"/>
                    <a:pt x="30" y="138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140"/>
                    <a:pt x="96" y="140"/>
                    <a:pt x="96" y="140"/>
                  </a:cubicBezTo>
                  <a:cubicBezTo>
                    <a:pt x="96" y="149"/>
                    <a:pt x="103" y="156"/>
                    <a:pt x="112" y="156"/>
                  </a:cubicBezTo>
                  <a:cubicBezTo>
                    <a:pt x="121" y="156"/>
                    <a:pt x="129" y="149"/>
                    <a:pt x="129" y="140"/>
                  </a:cubicBezTo>
                  <a:cubicBezTo>
                    <a:pt x="129" y="64"/>
                    <a:pt x="129" y="64"/>
                    <a:pt x="129" y="64"/>
                  </a:cubicBezTo>
                  <a:cubicBezTo>
                    <a:pt x="195" y="138"/>
                    <a:pt x="195" y="138"/>
                    <a:pt x="195" y="138"/>
                  </a:cubicBezTo>
                  <a:cubicBezTo>
                    <a:pt x="200" y="144"/>
                    <a:pt x="210" y="146"/>
                    <a:pt x="216" y="140"/>
                  </a:cubicBezTo>
                  <a:cubicBezTo>
                    <a:pt x="223" y="135"/>
                    <a:pt x="224" y="126"/>
                    <a:pt x="219" y="119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0"/>
            <p:cNvSpPr>
              <a:spLocks/>
            </p:cNvSpPr>
            <p:nvPr/>
          </p:nvSpPr>
          <p:spPr bwMode="auto">
            <a:xfrm>
              <a:off x="10493375" y="952501"/>
              <a:ext cx="968375" cy="503238"/>
            </a:xfrm>
            <a:custGeom>
              <a:avLst/>
              <a:gdLst>
                <a:gd name="T0" fmla="*/ 3 w 339"/>
                <a:gd name="T1" fmla="*/ 169 h 176"/>
                <a:gd name="T2" fmla="*/ 4 w 339"/>
                <a:gd name="T3" fmla="*/ 155 h 176"/>
                <a:gd name="T4" fmla="*/ 4 w 339"/>
                <a:gd name="T5" fmla="*/ 155 h 176"/>
                <a:gd name="T6" fmla="*/ 57 w 339"/>
                <a:gd name="T7" fmla="*/ 102 h 176"/>
                <a:gd name="T8" fmla="*/ 66 w 339"/>
                <a:gd name="T9" fmla="*/ 99 h 176"/>
                <a:gd name="T10" fmla="*/ 66 w 339"/>
                <a:gd name="T11" fmla="*/ 99 h 176"/>
                <a:gd name="T12" fmla="*/ 72 w 339"/>
                <a:gd name="T13" fmla="*/ 105 h 176"/>
                <a:gd name="T14" fmla="*/ 72 w 339"/>
                <a:gd name="T15" fmla="*/ 105 h 176"/>
                <a:gd name="T16" fmla="*/ 83 w 339"/>
                <a:gd name="T17" fmla="*/ 144 h 176"/>
                <a:gd name="T18" fmla="*/ 166 w 339"/>
                <a:gd name="T19" fmla="*/ 12 h 176"/>
                <a:gd name="T20" fmla="*/ 176 w 339"/>
                <a:gd name="T21" fmla="*/ 7 h 176"/>
                <a:gd name="T22" fmla="*/ 176 w 339"/>
                <a:gd name="T23" fmla="*/ 7 h 176"/>
                <a:gd name="T24" fmla="*/ 182 w 339"/>
                <a:gd name="T25" fmla="*/ 16 h 176"/>
                <a:gd name="T26" fmla="*/ 182 w 339"/>
                <a:gd name="T27" fmla="*/ 16 h 176"/>
                <a:gd name="T28" fmla="*/ 181 w 339"/>
                <a:gd name="T29" fmla="*/ 99 h 176"/>
                <a:gd name="T30" fmla="*/ 221 w 339"/>
                <a:gd name="T31" fmla="*/ 59 h 176"/>
                <a:gd name="T32" fmla="*/ 228 w 339"/>
                <a:gd name="T33" fmla="*/ 57 h 176"/>
                <a:gd name="T34" fmla="*/ 228 w 339"/>
                <a:gd name="T35" fmla="*/ 57 h 176"/>
                <a:gd name="T36" fmla="*/ 234 w 339"/>
                <a:gd name="T37" fmla="*/ 61 h 176"/>
                <a:gd name="T38" fmla="*/ 234 w 339"/>
                <a:gd name="T39" fmla="*/ 61 h 176"/>
                <a:gd name="T40" fmla="*/ 246 w 339"/>
                <a:gd name="T41" fmla="*/ 84 h 176"/>
                <a:gd name="T42" fmla="*/ 322 w 339"/>
                <a:gd name="T43" fmla="*/ 5 h 176"/>
                <a:gd name="T44" fmla="*/ 335 w 339"/>
                <a:gd name="T45" fmla="*/ 4 h 176"/>
                <a:gd name="T46" fmla="*/ 335 w 339"/>
                <a:gd name="T47" fmla="*/ 4 h 176"/>
                <a:gd name="T48" fmla="*/ 335 w 339"/>
                <a:gd name="T49" fmla="*/ 18 h 176"/>
                <a:gd name="T50" fmla="*/ 335 w 339"/>
                <a:gd name="T51" fmla="*/ 18 h 176"/>
                <a:gd name="T52" fmla="*/ 251 w 339"/>
                <a:gd name="T53" fmla="*/ 106 h 176"/>
                <a:gd name="T54" fmla="*/ 243 w 339"/>
                <a:gd name="T55" fmla="*/ 110 h 176"/>
                <a:gd name="T56" fmla="*/ 243 w 339"/>
                <a:gd name="T57" fmla="*/ 110 h 176"/>
                <a:gd name="T58" fmla="*/ 236 w 339"/>
                <a:gd name="T59" fmla="*/ 106 h 176"/>
                <a:gd name="T60" fmla="*/ 236 w 339"/>
                <a:gd name="T61" fmla="*/ 106 h 176"/>
                <a:gd name="T62" fmla="*/ 224 w 339"/>
                <a:gd name="T63" fmla="*/ 81 h 176"/>
                <a:gd name="T64" fmla="*/ 177 w 339"/>
                <a:gd name="T65" fmla="*/ 126 h 176"/>
                <a:gd name="T66" fmla="*/ 168 w 339"/>
                <a:gd name="T67" fmla="*/ 127 h 176"/>
                <a:gd name="T68" fmla="*/ 168 w 339"/>
                <a:gd name="T69" fmla="*/ 127 h 176"/>
                <a:gd name="T70" fmla="*/ 163 w 339"/>
                <a:gd name="T71" fmla="*/ 119 h 176"/>
                <a:gd name="T72" fmla="*/ 163 w 339"/>
                <a:gd name="T73" fmla="*/ 119 h 176"/>
                <a:gd name="T74" fmla="*/ 164 w 339"/>
                <a:gd name="T75" fmla="*/ 49 h 176"/>
                <a:gd name="T76" fmla="*/ 88 w 339"/>
                <a:gd name="T77" fmla="*/ 171 h 176"/>
                <a:gd name="T78" fmla="*/ 79 w 339"/>
                <a:gd name="T79" fmla="*/ 176 h 176"/>
                <a:gd name="T80" fmla="*/ 79 w 339"/>
                <a:gd name="T81" fmla="*/ 176 h 176"/>
                <a:gd name="T82" fmla="*/ 71 w 339"/>
                <a:gd name="T83" fmla="*/ 170 h 176"/>
                <a:gd name="T84" fmla="*/ 71 w 339"/>
                <a:gd name="T85" fmla="*/ 170 h 176"/>
                <a:gd name="T86" fmla="*/ 59 w 339"/>
                <a:gd name="T87" fmla="*/ 126 h 176"/>
                <a:gd name="T88" fmla="*/ 16 w 339"/>
                <a:gd name="T89" fmla="*/ 170 h 176"/>
                <a:gd name="T90" fmla="*/ 16 w 339"/>
                <a:gd name="T91" fmla="*/ 170 h 176"/>
                <a:gd name="T92" fmla="*/ 7 w 339"/>
                <a:gd name="T93" fmla="*/ 172 h 176"/>
                <a:gd name="T94" fmla="*/ 7 w 339"/>
                <a:gd name="T95" fmla="*/ 172 h 176"/>
                <a:gd name="T96" fmla="*/ 3 w 339"/>
                <a:gd name="T97" fmla="*/ 16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9" h="176">
                  <a:moveTo>
                    <a:pt x="3" y="169"/>
                  </a:moveTo>
                  <a:cubicBezTo>
                    <a:pt x="0" y="166"/>
                    <a:pt x="0" y="159"/>
                    <a:pt x="4" y="155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99"/>
                    <a:pt x="63" y="98"/>
                    <a:pt x="66" y="99"/>
                  </a:cubicBezTo>
                  <a:cubicBezTo>
                    <a:pt x="66" y="99"/>
                    <a:pt x="66" y="99"/>
                    <a:pt x="66" y="99"/>
                  </a:cubicBezTo>
                  <a:cubicBezTo>
                    <a:pt x="69" y="100"/>
                    <a:pt x="71" y="102"/>
                    <a:pt x="72" y="105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83" y="144"/>
                    <a:pt x="83" y="144"/>
                    <a:pt x="83" y="144"/>
                  </a:cubicBezTo>
                  <a:cubicBezTo>
                    <a:pt x="166" y="12"/>
                    <a:pt x="166" y="12"/>
                    <a:pt x="166" y="12"/>
                  </a:cubicBezTo>
                  <a:cubicBezTo>
                    <a:pt x="168" y="8"/>
                    <a:pt x="172" y="6"/>
                    <a:pt x="176" y="7"/>
                  </a:cubicBezTo>
                  <a:cubicBezTo>
                    <a:pt x="176" y="7"/>
                    <a:pt x="176" y="7"/>
                    <a:pt x="176" y="7"/>
                  </a:cubicBezTo>
                  <a:cubicBezTo>
                    <a:pt x="180" y="8"/>
                    <a:pt x="182" y="12"/>
                    <a:pt x="182" y="16"/>
                  </a:cubicBezTo>
                  <a:cubicBezTo>
                    <a:pt x="182" y="16"/>
                    <a:pt x="182" y="16"/>
                    <a:pt x="182" y="16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221" y="59"/>
                    <a:pt x="221" y="59"/>
                    <a:pt x="221" y="59"/>
                  </a:cubicBezTo>
                  <a:cubicBezTo>
                    <a:pt x="223" y="57"/>
                    <a:pt x="226" y="57"/>
                    <a:pt x="228" y="57"/>
                  </a:cubicBezTo>
                  <a:cubicBezTo>
                    <a:pt x="228" y="57"/>
                    <a:pt x="228" y="57"/>
                    <a:pt x="228" y="57"/>
                  </a:cubicBezTo>
                  <a:cubicBezTo>
                    <a:pt x="231" y="58"/>
                    <a:pt x="233" y="59"/>
                    <a:pt x="234" y="61"/>
                  </a:cubicBezTo>
                  <a:cubicBezTo>
                    <a:pt x="234" y="61"/>
                    <a:pt x="234" y="61"/>
                    <a:pt x="234" y="61"/>
                  </a:cubicBezTo>
                  <a:cubicBezTo>
                    <a:pt x="246" y="84"/>
                    <a:pt x="246" y="84"/>
                    <a:pt x="246" y="84"/>
                  </a:cubicBezTo>
                  <a:cubicBezTo>
                    <a:pt x="322" y="5"/>
                    <a:pt x="322" y="5"/>
                    <a:pt x="322" y="5"/>
                  </a:cubicBezTo>
                  <a:cubicBezTo>
                    <a:pt x="326" y="1"/>
                    <a:pt x="331" y="0"/>
                    <a:pt x="335" y="4"/>
                  </a:cubicBezTo>
                  <a:cubicBezTo>
                    <a:pt x="335" y="4"/>
                    <a:pt x="335" y="4"/>
                    <a:pt x="335" y="4"/>
                  </a:cubicBezTo>
                  <a:cubicBezTo>
                    <a:pt x="339" y="8"/>
                    <a:pt x="339" y="14"/>
                    <a:pt x="335" y="18"/>
                  </a:cubicBezTo>
                  <a:cubicBezTo>
                    <a:pt x="335" y="18"/>
                    <a:pt x="335" y="18"/>
                    <a:pt x="335" y="18"/>
                  </a:cubicBezTo>
                  <a:cubicBezTo>
                    <a:pt x="251" y="106"/>
                    <a:pt x="251" y="106"/>
                    <a:pt x="251" y="106"/>
                  </a:cubicBezTo>
                  <a:cubicBezTo>
                    <a:pt x="249" y="109"/>
                    <a:pt x="246" y="110"/>
                    <a:pt x="243" y="110"/>
                  </a:cubicBezTo>
                  <a:cubicBezTo>
                    <a:pt x="243" y="110"/>
                    <a:pt x="243" y="110"/>
                    <a:pt x="243" y="110"/>
                  </a:cubicBezTo>
                  <a:cubicBezTo>
                    <a:pt x="240" y="110"/>
                    <a:pt x="238" y="108"/>
                    <a:pt x="236" y="106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4" y="81"/>
                    <a:pt x="224" y="81"/>
                    <a:pt x="224" y="81"/>
                  </a:cubicBezTo>
                  <a:cubicBezTo>
                    <a:pt x="177" y="126"/>
                    <a:pt x="177" y="126"/>
                    <a:pt x="177" y="126"/>
                  </a:cubicBezTo>
                  <a:cubicBezTo>
                    <a:pt x="174" y="128"/>
                    <a:pt x="171" y="129"/>
                    <a:pt x="168" y="127"/>
                  </a:cubicBezTo>
                  <a:cubicBezTo>
                    <a:pt x="168" y="127"/>
                    <a:pt x="168" y="127"/>
                    <a:pt x="168" y="127"/>
                  </a:cubicBezTo>
                  <a:cubicBezTo>
                    <a:pt x="165" y="126"/>
                    <a:pt x="163" y="123"/>
                    <a:pt x="163" y="119"/>
                  </a:cubicBezTo>
                  <a:cubicBezTo>
                    <a:pt x="163" y="119"/>
                    <a:pt x="163" y="119"/>
                    <a:pt x="163" y="119"/>
                  </a:cubicBezTo>
                  <a:cubicBezTo>
                    <a:pt x="164" y="49"/>
                    <a:pt x="164" y="49"/>
                    <a:pt x="164" y="49"/>
                  </a:cubicBezTo>
                  <a:cubicBezTo>
                    <a:pt x="88" y="171"/>
                    <a:pt x="88" y="171"/>
                    <a:pt x="88" y="171"/>
                  </a:cubicBezTo>
                  <a:cubicBezTo>
                    <a:pt x="86" y="174"/>
                    <a:pt x="82" y="176"/>
                    <a:pt x="79" y="176"/>
                  </a:cubicBezTo>
                  <a:cubicBezTo>
                    <a:pt x="79" y="176"/>
                    <a:pt x="79" y="176"/>
                    <a:pt x="79" y="176"/>
                  </a:cubicBezTo>
                  <a:cubicBezTo>
                    <a:pt x="75" y="176"/>
                    <a:pt x="72" y="173"/>
                    <a:pt x="71" y="170"/>
                  </a:cubicBezTo>
                  <a:cubicBezTo>
                    <a:pt x="71" y="170"/>
                    <a:pt x="71" y="170"/>
                    <a:pt x="71" y="170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16" y="170"/>
                    <a:pt x="16" y="170"/>
                    <a:pt x="16" y="170"/>
                  </a:cubicBezTo>
                  <a:cubicBezTo>
                    <a:pt x="16" y="170"/>
                    <a:pt x="16" y="170"/>
                    <a:pt x="16" y="170"/>
                  </a:cubicBezTo>
                  <a:cubicBezTo>
                    <a:pt x="14" y="172"/>
                    <a:pt x="10" y="173"/>
                    <a:pt x="7" y="172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6" y="172"/>
                    <a:pt x="4" y="171"/>
                    <a:pt x="3" y="169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6" name="Freeform 10"/>
          <p:cNvSpPr>
            <a:spLocks noEditPoints="1"/>
          </p:cNvSpPr>
          <p:nvPr/>
        </p:nvSpPr>
        <p:spPr bwMode="auto">
          <a:xfrm>
            <a:off x="7842206" y="5229608"/>
            <a:ext cx="758632" cy="429694"/>
          </a:xfrm>
          <a:custGeom>
            <a:avLst/>
            <a:gdLst>
              <a:gd name="T0" fmla="*/ 89 w 286"/>
              <a:gd name="T1" fmla="*/ 53 h 217"/>
              <a:gd name="T2" fmla="*/ 197 w 286"/>
              <a:gd name="T3" fmla="*/ 51 h 217"/>
              <a:gd name="T4" fmla="*/ 187 w 286"/>
              <a:gd name="T5" fmla="*/ 60 h 217"/>
              <a:gd name="T6" fmla="*/ 100 w 286"/>
              <a:gd name="T7" fmla="*/ 62 h 217"/>
              <a:gd name="T8" fmla="*/ 120 w 286"/>
              <a:gd name="T9" fmla="*/ 80 h 217"/>
              <a:gd name="T10" fmla="*/ 166 w 286"/>
              <a:gd name="T11" fmla="*/ 78 h 217"/>
              <a:gd name="T12" fmla="*/ 144 w 286"/>
              <a:gd name="T13" fmla="*/ 55 h 217"/>
              <a:gd name="T14" fmla="*/ 144 w 286"/>
              <a:gd name="T15" fmla="*/ 82 h 217"/>
              <a:gd name="T16" fmla="*/ 144 w 286"/>
              <a:gd name="T17" fmla="*/ 115 h 217"/>
              <a:gd name="T18" fmla="*/ 144 w 286"/>
              <a:gd name="T19" fmla="*/ 82 h 217"/>
              <a:gd name="T20" fmla="*/ 11 w 286"/>
              <a:gd name="T21" fmla="*/ 206 h 217"/>
              <a:gd name="T22" fmla="*/ 11 w 286"/>
              <a:gd name="T23" fmla="*/ 217 h 217"/>
              <a:gd name="T24" fmla="*/ 284 w 286"/>
              <a:gd name="T25" fmla="*/ 204 h 217"/>
              <a:gd name="T26" fmla="*/ 282 w 286"/>
              <a:gd name="T27" fmla="*/ 177 h 217"/>
              <a:gd name="T28" fmla="*/ 255 w 286"/>
              <a:gd name="T29" fmla="*/ 21 h 217"/>
              <a:gd name="T30" fmla="*/ 52 w 286"/>
              <a:gd name="T31" fmla="*/ 0 h 217"/>
              <a:gd name="T32" fmla="*/ 31 w 286"/>
              <a:gd name="T33" fmla="*/ 134 h 217"/>
              <a:gd name="T34" fmla="*/ 2 w 286"/>
              <a:gd name="T35" fmla="*/ 189 h 217"/>
              <a:gd name="T36" fmla="*/ 275 w 286"/>
              <a:gd name="T37" fmla="*/ 194 h 217"/>
              <a:gd name="T38" fmla="*/ 282 w 286"/>
              <a:gd name="T39" fmla="*/ 177 h 217"/>
              <a:gd name="T40" fmla="*/ 49 w 286"/>
              <a:gd name="T41" fmla="*/ 17 h 217"/>
              <a:gd name="T42" fmla="*/ 230 w 286"/>
              <a:gd name="T43" fmla="*/ 14 h 217"/>
              <a:gd name="T44" fmla="*/ 240 w 286"/>
              <a:gd name="T45" fmla="*/ 24 h 217"/>
              <a:gd name="T46" fmla="*/ 237 w 286"/>
              <a:gd name="T47" fmla="*/ 127 h 217"/>
              <a:gd name="T48" fmla="*/ 56 w 286"/>
              <a:gd name="T49" fmla="*/ 130 h 217"/>
              <a:gd name="T50" fmla="*/ 46 w 286"/>
              <a:gd name="T51" fmla="*/ 120 h 217"/>
              <a:gd name="T52" fmla="*/ 43 w 286"/>
              <a:gd name="T53" fmla="*/ 143 h 217"/>
              <a:gd name="T54" fmla="*/ 248 w 286"/>
              <a:gd name="T55" fmla="*/ 151 h 217"/>
              <a:gd name="T56" fmla="*/ 43 w 286"/>
              <a:gd name="T57" fmla="*/ 143 h 217"/>
              <a:gd name="T58" fmla="*/ 252 w 286"/>
              <a:gd name="T59" fmla="*/ 157 h 217"/>
              <a:gd name="T60" fmla="*/ 29 w 286"/>
              <a:gd name="T61" fmla="*/ 165 h 217"/>
              <a:gd name="T62" fmla="*/ 97 w 286"/>
              <a:gd name="T63" fmla="*/ 179 h 217"/>
              <a:gd name="T64" fmla="*/ 25 w 286"/>
              <a:gd name="T65" fmla="*/ 171 h 217"/>
              <a:gd name="T66" fmla="*/ 97 w 286"/>
              <a:gd name="T67" fmla="*/ 179 h 217"/>
              <a:gd name="T68" fmla="*/ 186 w 286"/>
              <a:gd name="T69" fmla="*/ 171 h 217"/>
              <a:gd name="T70" fmla="*/ 266 w 286"/>
              <a:gd name="T71" fmla="*/ 179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86" h="217">
                <a:moveTo>
                  <a:pt x="100" y="62"/>
                </a:moveTo>
                <a:cubicBezTo>
                  <a:pt x="89" y="53"/>
                  <a:pt x="89" y="53"/>
                  <a:pt x="89" y="53"/>
                </a:cubicBezTo>
                <a:cubicBezTo>
                  <a:pt x="102" y="38"/>
                  <a:pt x="122" y="28"/>
                  <a:pt x="144" y="28"/>
                </a:cubicBezTo>
                <a:cubicBezTo>
                  <a:pt x="165" y="28"/>
                  <a:pt x="184" y="37"/>
                  <a:pt x="197" y="51"/>
                </a:cubicBezTo>
                <a:cubicBezTo>
                  <a:pt x="191" y="56"/>
                  <a:pt x="191" y="56"/>
                  <a:pt x="191" y="56"/>
                </a:cubicBezTo>
                <a:cubicBezTo>
                  <a:pt x="187" y="60"/>
                  <a:pt x="187" y="60"/>
                  <a:pt x="187" y="60"/>
                </a:cubicBezTo>
                <a:cubicBezTo>
                  <a:pt x="176" y="49"/>
                  <a:pt x="161" y="41"/>
                  <a:pt x="144" y="41"/>
                </a:cubicBezTo>
                <a:cubicBezTo>
                  <a:pt x="126" y="41"/>
                  <a:pt x="110" y="50"/>
                  <a:pt x="100" y="62"/>
                </a:cubicBezTo>
                <a:close/>
                <a:moveTo>
                  <a:pt x="110" y="71"/>
                </a:moveTo>
                <a:cubicBezTo>
                  <a:pt x="120" y="80"/>
                  <a:pt x="120" y="80"/>
                  <a:pt x="120" y="80"/>
                </a:cubicBezTo>
                <a:cubicBezTo>
                  <a:pt x="126" y="73"/>
                  <a:pt x="134" y="69"/>
                  <a:pt x="144" y="69"/>
                </a:cubicBezTo>
                <a:cubicBezTo>
                  <a:pt x="153" y="69"/>
                  <a:pt x="160" y="72"/>
                  <a:pt x="166" y="78"/>
                </a:cubicBezTo>
                <a:cubicBezTo>
                  <a:pt x="176" y="69"/>
                  <a:pt x="176" y="69"/>
                  <a:pt x="176" y="69"/>
                </a:cubicBezTo>
                <a:cubicBezTo>
                  <a:pt x="168" y="60"/>
                  <a:pt x="157" y="55"/>
                  <a:pt x="144" y="55"/>
                </a:cubicBezTo>
                <a:cubicBezTo>
                  <a:pt x="130" y="55"/>
                  <a:pt x="118" y="61"/>
                  <a:pt x="110" y="71"/>
                </a:cubicBezTo>
                <a:close/>
                <a:moveTo>
                  <a:pt x="144" y="82"/>
                </a:moveTo>
                <a:cubicBezTo>
                  <a:pt x="135" y="82"/>
                  <a:pt x="128" y="90"/>
                  <a:pt x="128" y="99"/>
                </a:cubicBezTo>
                <a:cubicBezTo>
                  <a:pt x="128" y="108"/>
                  <a:pt x="135" y="115"/>
                  <a:pt x="144" y="115"/>
                </a:cubicBezTo>
                <a:cubicBezTo>
                  <a:pt x="153" y="115"/>
                  <a:pt x="160" y="108"/>
                  <a:pt x="160" y="99"/>
                </a:cubicBezTo>
                <a:cubicBezTo>
                  <a:pt x="160" y="90"/>
                  <a:pt x="153" y="82"/>
                  <a:pt x="144" y="82"/>
                </a:cubicBezTo>
                <a:close/>
                <a:moveTo>
                  <a:pt x="275" y="206"/>
                </a:moveTo>
                <a:cubicBezTo>
                  <a:pt x="11" y="206"/>
                  <a:pt x="11" y="206"/>
                  <a:pt x="11" y="206"/>
                </a:cubicBezTo>
                <a:cubicBezTo>
                  <a:pt x="8" y="206"/>
                  <a:pt x="5" y="205"/>
                  <a:pt x="2" y="204"/>
                </a:cubicBezTo>
                <a:cubicBezTo>
                  <a:pt x="2" y="207"/>
                  <a:pt x="2" y="217"/>
                  <a:pt x="11" y="217"/>
                </a:cubicBezTo>
                <a:cubicBezTo>
                  <a:pt x="13" y="217"/>
                  <a:pt x="273" y="217"/>
                  <a:pt x="275" y="217"/>
                </a:cubicBezTo>
                <a:cubicBezTo>
                  <a:pt x="284" y="217"/>
                  <a:pt x="284" y="207"/>
                  <a:pt x="284" y="204"/>
                </a:cubicBezTo>
                <a:cubicBezTo>
                  <a:pt x="281" y="205"/>
                  <a:pt x="278" y="206"/>
                  <a:pt x="275" y="206"/>
                </a:cubicBezTo>
                <a:close/>
                <a:moveTo>
                  <a:pt x="282" y="177"/>
                </a:moveTo>
                <a:cubicBezTo>
                  <a:pt x="255" y="134"/>
                  <a:pt x="255" y="134"/>
                  <a:pt x="255" y="134"/>
                </a:cubicBezTo>
                <a:cubicBezTo>
                  <a:pt x="255" y="21"/>
                  <a:pt x="255" y="21"/>
                  <a:pt x="255" y="21"/>
                </a:cubicBezTo>
                <a:cubicBezTo>
                  <a:pt x="255" y="9"/>
                  <a:pt x="245" y="0"/>
                  <a:pt x="234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1" y="0"/>
                  <a:pt x="31" y="9"/>
                  <a:pt x="31" y="21"/>
                </a:cubicBezTo>
                <a:cubicBezTo>
                  <a:pt x="31" y="134"/>
                  <a:pt x="31" y="134"/>
                  <a:pt x="31" y="134"/>
                </a:cubicBezTo>
                <a:cubicBezTo>
                  <a:pt x="4" y="177"/>
                  <a:pt x="4" y="177"/>
                  <a:pt x="4" y="177"/>
                </a:cubicBezTo>
                <a:cubicBezTo>
                  <a:pt x="1" y="181"/>
                  <a:pt x="0" y="185"/>
                  <a:pt x="2" y="189"/>
                </a:cubicBezTo>
                <a:cubicBezTo>
                  <a:pt x="4" y="192"/>
                  <a:pt x="7" y="194"/>
                  <a:pt x="11" y="194"/>
                </a:cubicBezTo>
                <a:cubicBezTo>
                  <a:pt x="275" y="194"/>
                  <a:pt x="275" y="194"/>
                  <a:pt x="275" y="194"/>
                </a:cubicBezTo>
                <a:cubicBezTo>
                  <a:pt x="279" y="194"/>
                  <a:pt x="283" y="192"/>
                  <a:pt x="284" y="188"/>
                </a:cubicBezTo>
                <a:cubicBezTo>
                  <a:pt x="286" y="184"/>
                  <a:pt x="284" y="180"/>
                  <a:pt x="282" y="177"/>
                </a:cubicBezTo>
                <a:close/>
                <a:moveTo>
                  <a:pt x="46" y="24"/>
                </a:moveTo>
                <a:cubicBezTo>
                  <a:pt x="46" y="22"/>
                  <a:pt x="47" y="19"/>
                  <a:pt x="49" y="17"/>
                </a:cubicBezTo>
                <a:cubicBezTo>
                  <a:pt x="51" y="15"/>
                  <a:pt x="53" y="14"/>
                  <a:pt x="56" y="14"/>
                </a:cubicBezTo>
                <a:cubicBezTo>
                  <a:pt x="230" y="14"/>
                  <a:pt x="230" y="14"/>
                  <a:pt x="230" y="14"/>
                </a:cubicBezTo>
                <a:cubicBezTo>
                  <a:pt x="233" y="14"/>
                  <a:pt x="235" y="15"/>
                  <a:pt x="237" y="17"/>
                </a:cubicBezTo>
                <a:cubicBezTo>
                  <a:pt x="239" y="19"/>
                  <a:pt x="240" y="22"/>
                  <a:pt x="240" y="24"/>
                </a:cubicBezTo>
                <a:cubicBezTo>
                  <a:pt x="240" y="120"/>
                  <a:pt x="240" y="120"/>
                  <a:pt x="240" y="120"/>
                </a:cubicBezTo>
                <a:cubicBezTo>
                  <a:pt x="240" y="123"/>
                  <a:pt x="239" y="125"/>
                  <a:pt x="237" y="127"/>
                </a:cubicBezTo>
                <a:cubicBezTo>
                  <a:pt x="235" y="129"/>
                  <a:pt x="233" y="130"/>
                  <a:pt x="230" y="130"/>
                </a:cubicBezTo>
                <a:cubicBezTo>
                  <a:pt x="228" y="130"/>
                  <a:pt x="56" y="130"/>
                  <a:pt x="56" y="130"/>
                </a:cubicBezTo>
                <a:cubicBezTo>
                  <a:pt x="53" y="130"/>
                  <a:pt x="51" y="129"/>
                  <a:pt x="49" y="127"/>
                </a:cubicBezTo>
                <a:cubicBezTo>
                  <a:pt x="47" y="125"/>
                  <a:pt x="46" y="123"/>
                  <a:pt x="46" y="120"/>
                </a:cubicBezTo>
                <a:lnTo>
                  <a:pt x="46" y="24"/>
                </a:lnTo>
                <a:close/>
                <a:moveTo>
                  <a:pt x="43" y="143"/>
                </a:moveTo>
                <a:cubicBezTo>
                  <a:pt x="243" y="143"/>
                  <a:pt x="243" y="143"/>
                  <a:pt x="243" y="143"/>
                </a:cubicBezTo>
                <a:cubicBezTo>
                  <a:pt x="248" y="151"/>
                  <a:pt x="248" y="151"/>
                  <a:pt x="248" y="151"/>
                </a:cubicBezTo>
                <a:cubicBezTo>
                  <a:pt x="38" y="151"/>
                  <a:pt x="38" y="151"/>
                  <a:pt x="38" y="151"/>
                </a:cubicBezTo>
                <a:lnTo>
                  <a:pt x="43" y="143"/>
                </a:lnTo>
                <a:close/>
                <a:moveTo>
                  <a:pt x="34" y="157"/>
                </a:moveTo>
                <a:cubicBezTo>
                  <a:pt x="252" y="157"/>
                  <a:pt x="252" y="157"/>
                  <a:pt x="252" y="157"/>
                </a:cubicBezTo>
                <a:cubicBezTo>
                  <a:pt x="257" y="165"/>
                  <a:pt x="257" y="165"/>
                  <a:pt x="257" y="165"/>
                </a:cubicBezTo>
                <a:cubicBezTo>
                  <a:pt x="29" y="165"/>
                  <a:pt x="29" y="165"/>
                  <a:pt x="29" y="165"/>
                </a:cubicBezTo>
                <a:lnTo>
                  <a:pt x="34" y="157"/>
                </a:lnTo>
                <a:close/>
                <a:moveTo>
                  <a:pt x="97" y="179"/>
                </a:moveTo>
                <a:cubicBezTo>
                  <a:pt x="20" y="179"/>
                  <a:pt x="20" y="179"/>
                  <a:pt x="20" y="179"/>
                </a:cubicBezTo>
                <a:cubicBezTo>
                  <a:pt x="25" y="171"/>
                  <a:pt x="25" y="171"/>
                  <a:pt x="25" y="171"/>
                </a:cubicBezTo>
                <a:cubicBezTo>
                  <a:pt x="100" y="171"/>
                  <a:pt x="100" y="171"/>
                  <a:pt x="100" y="171"/>
                </a:cubicBezTo>
                <a:lnTo>
                  <a:pt x="97" y="179"/>
                </a:lnTo>
                <a:close/>
                <a:moveTo>
                  <a:pt x="189" y="179"/>
                </a:moveTo>
                <a:cubicBezTo>
                  <a:pt x="186" y="171"/>
                  <a:pt x="186" y="171"/>
                  <a:pt x="186" y="171"/>
                </a:cubicBezTo>
                <a:cubicBezTo>
                  <a:pt x="261" y="171"/>
                  <a:pt x="261" y="171"/>
                  <a:pt x="261" y="171"/>
                </a:cubicBezTo>
                <a:cubicBezTo>
                  <a:pt x="266" y="179"/>
                  <a:pt x="266" y="179"/>
                  <a:pt x="266" y="179"/>
                </a:cubicBezTo>
                <a:lnTo>
                  <a:pt x="189" y="17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061" name="直接连接符 2060"/>
          <p:cNvCxnSpPr/>
          <p:nvPr/>
        </p:nvCxnSpPr>
        <p:spPr>
          <a:xfrm>
            <a:off x="6249998" y="3277050"/>
            <a:ext cx="1592208" cy="1930233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bevel/>
            <a:headEnd type="none" w="med" len="med"/>
            <a:tailEnd type="arrow" w="med" len="med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63" name="直接连接符 2062"/>
          <p:cNvCxnSpPr/>
          <p:nvPr/>
        </p:nvCxnSpPr>
        <p:spPr>
          <a:xfrm flipV="1">
            <a:off x="8600838" y="3086961"/>
            <a:ext cx="1665339" cy="2120323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bevel/>
            <a:headEnd type="none" w="med" len="med"/>
            <a:tailEnd type="arrow" w="med" len="med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3" name="矩形 92"/>
          <p:cNvSpPr/>
          <p:nvPr/>
        </p:nvSpPr>
        <p:spPr>
          <a:xfrm>
            <a:off x="729920" y="711200"/>
            <a:ext cx="540531" cy="1132114"/>
          </a:xfrm>
          <a:prstGeom prst="rect">
            <a:avLst/>
          </a:prstGeom>
          <a:solidFill>
            <a:srgbClr val="FF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kern="1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流程介绍</a:t>
            </a:r>
            <a:endParaRPr lang="zh-CN" altLang="en-US" b="1" kern="1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291470" y="711200"/>
            <a:ext cx="10070050" cy="1132114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平台每天凌晨自动从</a:t>
            </a:r>
            <a:r>
              <a:rPr lang="en-US" altLang="zh-CN" sz="16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BOSS</a:t>
            </a:r>
            <a:r>
              <a:rPr lang="zh-CN" altLang="en-US" sz="16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侧同步物联网卡号码的话单信息，并做话单信息入库处理，同时根据号码生成相应的台账，供企业或用户查询。另外，平台每月定时根据物联网卡企业所关联的物联网（行业）卡号生成企业的账单，并及时与企业进行费用结算。</a:t>
            </a:r>
            <a:endParaRPr lang="zh-CN" altLang="en-US" sz="1600" b="1" kern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内容占位符 2"/>
          <p:cNvSpPr txBox="1">
            <a:spLocks/>
          </p:cNvSpPr>
          <p:nvPr/>
        </p:nvSpPr>
        <p:spPr>
          <a:xfrm>
            <a:off x="1377991" y="711200"/>
            <a:ext cx="9983529" cy="100740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chemeClr val="tx1">
                  <a:lumMod val="50000"/>
                </a:schemeClr>
              </a:buClr>
              <a:buFont typeface="Wingdings" pitchFamily="2" charset="2"/>
              <a:buChar char="n"/>
              <a:defRPr sz="2000" b="1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chemeClr val="tx1">
                  <a:lumMod val="50000"/>
                </a:schemeClr>
              </a:buClr>
              <a:buFont typeface="Wingdings" pitchFamily="2" charset="2"/>
              <a:buChar char="l"/>
              <a:defRPr sz="18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chemeClr val="tx1">
                  <a:lumMod val="50000"/>
                </a:schemeClr>
              </a:buClr>
              <a:buFont typeface="Wingdings" pitchFamily="2" charset="2"/>
              <a:buChar char="ü"/>
              <a:defRPr sz="16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chemeClr val="tx1">
                  <a:lumMod val="50000"/>
                </a:schemeClr>
              </a:buClr>
              <a:buFont typeface="Arial" pitchFamily="34" charset="0"/>
              <a:buChar char="•"/>
              <a:defRPr sz="18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chemeClr val="tx1">
                  <a:lumMod val="50000"/>
                </a:schemeClr>
              </a:buClr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F9900"/>
              </a:buClr>
              <a:buChar char="»"/>
              <a:defRPr sz="16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F9900"/>
              </a:buClr>
              <a:buChar char="»"/>
              <a:defRPr sz="16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F9900"/>
              </a:buClr>
              <a:buChar char="»"/>
              <a:defRPr sz="16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F9900"/>
              </a:buClr>
              <a:buChar char="»"/>
              <a:defRPr sz="16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3F3F3F">
                  <a:lumMod val="50000"/>
                </a:srgbClr>
              </a:buClr>
              <a:buNone/>
            </a:pPr>
            <a:endParaRPr lang="en-US" altLang="zh-CN" sz="1400" kern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7556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83"/>
          <p:cNvSpPr/>
          <p:nvPr/>
        </p:nvSpPr>
        <p:spPr>
          <a:xfrm>
            <a:off x="1803335" y="181234"/>
            <a:ext cx="561341" cy="396241"/>
          </a:xfrm>
          <a:prstGeom prst="rect">
            <a:avLst/>
          </a:prstGeom>
          <a:ln w="3175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t>目录</a:t>
            </a:r>
          </a:p>
        </p:txBody>
      </p:sp>
      <p:sp>
        <p:nvSpPr>
          <p:cNvPr id="32" name="Shape 79"/>
          <p:cNvSpPr/>
          <p:nvPr/>
        </p:nvSpPr>
        <p:spPr>
          <a:xfrm rot="10800000">
            <a:off x="4244011" y="1413755"/>
            <a:ext cx="575310" cy="48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25" y="0"/>
                </a:moveTo>
                <a:cubicBezTo>
                  <a:pt x="4695" y="0"/>
                  <a:pt x="3796" y="970"/>
                  <a:pt x="3575" y="2238"/>
                </a:cubicBezTo>
                <a:lnTo>
                  <a:pt x="0" y="4672"/>
                </a:lnTo>
                <a:lnTo>
                  <a:pt x="3486" y="7034"/>
                </a:lnTo>
                <a:lnTo>
                  <a:pt x="3486" y="18793"/>
                </a:lnTo>
                <a:cubicBezTo>
                  <a:pt x="3486" y="20336"/>
                  <a:pt x="4531" y="21600"/>
                  <a:pt x="5825" y="21600"/>
                </a:cubicBezTo>
                <a:lnTo>
                  <a:pt x="19246" y="21600"/>
                </a:lnTo>
                <a:cubicBezTo>
                  <a:pt x="20540" y="21600"/>
                  <a:pt x="21600" y="20336"/>
                  <a:pt x="21600" y="18793"/>
                </a:cubicBezTo>
                <a:lnTo>
                  <a:pt x="21600" y="2789"/>
                </a:lnTo>
                <a:cubicBezTo>
                  <a:pt x="21600" y="1247"/>
                  <a:pt x="20540" y="0"/>
                  <a:pt x="19246" y="0"/>
                </a:cubicBezTo>
                <a:lnTo>
                  <a:pt x="5825" y="0"/>
                </a:ln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Shape 80"/>
          <p:cNvSpPr/>
          <p:nvPr/>
        </p:nvSpPr>
        <p:spPr>
          <a:xfrm rot="10800000">
            <a:off x="4244011" y="2063450"/>
            <a:ext cx="575310" cy="48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25" y="0"/>
                </a:moveTo>
                <a:cubicBezTo>
                  <a:pt x="4695" y="0"/>
                  <a:pt x="3796" y="970"/>
                  <a:pt x="3575" y="2238"/>
                </a:cubicBezTo>
                <a:lnTo>
                  <a:pt x="0" y="4672"/>
                </a:lnTo>
                <a:lnTo>
                  <a:pt x="3486" y="7034"/>
                </a:lnTo>
                <a:lnTo>
                  <a:pt x="3486" y="18793"/>
                </a:lnTo>
                <a:cubicBezTo>
                  <a:pt x="3486" y="20336"/>
                  <a:pt x="4531" y="21600"/>
                  <a:pt x="5825" y="21600"/>
                </a:cubicBezTo>
                <a:lnTo>
                  <a:pt x="19246" y="21600"/>
                </a:lnTo>
                <a:cubicBezTo>
                  <a:pt x="20540" y="21600"/>
                  <a:pt x="21600" y="20336"/>
                  <a:pt x="21600" y="18793"/>
                </a:cubicBezTo>
                <a:lnTo>
                  <a:pt x="21600" y="2789"/>
                </a:lnTo>
                <a:cubicBezTo>
                  <a:pt x="21600" y="1247"/>
                  <a:pt x="20540" y="0"/>
                  <a:pt x="19246" y="0"/>
                </a:cubicBezTo>
                <a:lnTo>
                  <a:pt x="5825" y="0"/>
                </a:lnTo>
                <a:close/>
              </a:path>
            </a:pathLst>
          </a:custGeom>
          <a:solidFill>
            <a:srgbClr val="F18001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Shape 84"/>
          <p:cNvSpPr/>
          <p:nvPr/>
        </p:nvSpPr>
        <p:spPr>
          <a:xfrm>
            <a:off x="4988866" y="1480085"/>
            <a:ext cx="2077492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rPr lang="zh-CN" altLang="en-US" dirty="0" smtClean="0"/>
              <a:t>项目背景及痛点分析</a:t>
            </a:r>
            <a:endParaRPr dirty="0"/>
          </a:p>
        </p:txBody>
      </p:sp>
      <p:sp>
        <p:nvSpPr>
          <p:cNvPr id="36" name="Shape 85"/>
          <p:cNvSpPr/>
          <p:nvPr/>
        </p:nvSpPr>
        <p:spPr>
          <a:xfrm>
            <a:off x="4418636" y="1501385"/>
            <a:ext cx="238125" cy="39624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7" name="Shape 86"/>
          <p:cNvSpPr/>
          <p:nvPr/>
        </p:nvSpPr>
        <p:spPr>
          <a:xfrm>
            <a:off x="4988866" y="1839495"/>
            <a:ext cx="2915285" cy="0"/>
          </a:xfrm>
          <a:prstGeom prst="line">
            <a:avLst/>
          </a:prstGeom>
          <a:ln w="12700">
            <a:solidFill>
              <a:srgbClr val="EA870E"/>
            </a:solidFill>
          </a:ln>
        </p:spPr>
        <p:txBody>
          <a:bodyPr lIns="0" tIns="0" rIns="0" bIns="0"/>
          <a:lstStyle/>
          <a:p>
            <a:pPr defTabSz="457200"/>
            <a:endParaRPr sz="1200">
              <a:latin typeface="+mn-lt"/>
              <a:ea typeface="+mn-ea"/>
              <a:cs typeface="+mn-cs"/>
            </a:endParaRPr>
          </a:p>
        </p:txBody>
      </p:sp>
      <p:sp>
        <p:nvSpPr>
          <p:cNvPr id="38" name="Shape 87"/>
          <p:cNvSpPr/>
          <p:nvPr/>
        </p:nvSpPr>
        <p:spPr>
          <a:xfrm>
            <a:off x="4988866" y="2106630"/>
            <a:ext cx="1384995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rPr lang="zh-CN" altLang="en-US" dirty="0" smtClean="0"/>
              <a:t>技术解决方案</a:t>
            </a:r>
            <a:endParaRPr dirty="0"/>
          </a:p>
        </p:txBody>
      </p:sp>
      <p:sp>
        <p:nvSpPr>
          <p:cNvPr id="39" name="Shape 88"/>
          <p:cNvSpPr/>
          <p:nvPr/>
        </p:nvSpPr>
        <p:spPr>
          <a:xfrm>
            <a:off x="4988866" y="2465405"/>
            <a:ext cx="2915285" cy="0"/>
          </a:xfrm>
          <a:prstGeom prst="line">
            <a:avLst/>
          </a:prstGeom>
          <a:ln w="12700">
            <a:solidFill>
              <a:srgbClr val="EA870E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" name="Shape 93"/>
          <p:cNvSpPr/>
          <p:nvPr/>
        </p:nvSpPr>
        <p:spPr>
          <a:xfrm>
            <a:off x="4409746" y="2151080"/>
            <a:ext cx="135255" cy="27686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FFFF"/>
                </a:solidFill>
              </a:rPr>
              <a:t>2</a:t>
            </a:r>
            <a:r>
              <a:rPr lang="en-US" dirty="0" smtClean="0">
                <a:solidFill>
                  <a:srgbClr val="FFFFFF"/>
                </a:solidFill>
              </a:rPr>
              <a:t>  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4" name="Shape 80"/>
          <p:cNvSpPr/>
          <p:nvPr/>
        </p:nvSpPr>
        <p:spPr>
          <a:xfrm rot="10800000">
            <a:off x="4257346" y="4708073"/>
            <a:ext cx="575310" cy="48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25" y="0"/>
                </a:moveTo>
                <a:cubicBezTo>
                  <a:pt x="4695" y="0"/>
                  <a:pt x="3796" y="970"/>
                  <a:pt x="3575" y="2238"/>
                </a:cubicBezTo>
                <a:lnTo>
                  <a:pt x="0" y="4672"/>
                </a:lnTo>
                <a:lnTo>
                  <a:pt x="3486" y="7034"/>
                </a:lnTo>
                <a:lnTo>
                  <a:pt x="3486" y="18793"/>
                </a:lnTo>
                <a:cubicBezTo>
                  <a:pt x="3486" y="20336"/>
                  <a:pt x="4531" y="21600"/>
                  <a:pt x="5825" y="21600"/>
                </a:cubicBezTo>
                <a:lnTo>
                  <a:pt x="19246" y="21600"/>
                </a:lnTo>
                <a:cubicBezTo>
                  <a:pt x="20540" y="21600"/>
                  <a:pt x="21600" y="20336"/>
                  <a:pt x="21600" y="18793"/>
                </a:cubicBezTo>
                <a:lnTo>
                  <a:pt x="21600" y="2789"/>
                </a:lnTo>
                <a:cubicBezTo>
                  <a:pt x="21600" y="1247"/>
                  <a:pt x="20540" y="0"/>
                  <a:pt x="19246" y="0"/>
                </a:cubicBezTo>
                <a:lnTo>
                  <a:pt x="5825" y="0"/>
                </a:ln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5" name="Shape 87"/>
          <p:cNvSpPr/>
          <p:nvPr/>
        </p:nvSpPr>
        <p:spPr>
          <a:xfrm>
            <a:off x="5002201" y="4751253"/>
            <a:ext cx="1384995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rPr lang="zh-CN" altLang="en-US" dirty="0" smtClean="0"/>
              <a:t>项目实施计划</a:t>
            </a:r>
            <a:endParaRPr dirty="0"/>
          </a:p>
        </p:txBody>
      </p:sp>
      <p:sp>
        <p:nvSpPr>
          <p:cNvPr id="46" name="Shape 88"/>
          <p:cNvSpPr/>
          <p:nvPr/>
        </p:nvSpPr>
        <p:spPr>
          <a:xfrm>
            <a:off x="5002201" y="5110028"/>
            <a:ext cx="2915285" cy="0"/>
          </a:xfrm>
          <a:prstGeom prst="line">
            <a:avLst/>
          </a:prstGeom>
          <a:ln w="12700">
            <a:solidFill>
              <a:srgbClr val="EA870E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7" name="Shape 93"/>
          <p:cNvSpPr/>
          <p:nvPr/>
        </p:nvSpPr>
        <p:spPr>
          <a:xfrm>
            <a:off x="4423081" y="4795703"/>
            <a:ext cx="272510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lang="en-US" altLang="zh-CN" dirty="0" smtClean="0">
                <a:solidFill>
                  <a:srgbClr val="FFFFFF"/>
                </a:solidFill>
              </a:rPr>
              <a:t>3</a:t>
            </a:r>
            <a:r>
              <a:rPr lang="en-US" dirty="0" smtClean="0">
                <a:solidFill>
                  <a:srgbClr val="FFFFFF"/>
                </a:solidFill>
              </a:rPr>
              <a:t>  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9" name="Shape 80"/>
          <p:cNvSpPr/>
          <p:nvPr/>
        </p:nvSpPr>
        <p:spPr>
          <a:xfrm rot="10800000">
            <a:off x="4936508" y="2703530"/>
            <a:ext cx="575310" cy="48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25" y="0"/>
                </a:moveTo>
                <a:cubicBezTo>
                  <a:pt x="4695" y="0"/>
                  <a:pt x="3796" y="970"/>
                  <a:pt x="3575" y="2238"/>
                </a:cubicBezTo>
                <a:lnTo>
                  <a:pt x="0" y="4672"/>
                </a:lnTo>
                <a:lnTo>
                  <a:pt x="3486" y="7034"/>
                </a:lnTo>
                <a:lnTo>
                  <a:pt x="3486" y="18793"/>
                </a:lnTo>
                <a:cubicBezTo>
                  <a:pt x="3486" y="20336"/>
                  <a:pt x="4531" y="21600"/>
                  <a:pt x="5825" y="21600"/>
                </a:cubicBezTo>
                <a:lnTo>
                  <a:pt x="19246" y="21600"/>
                </a:lnTo>
                <a:cubicBezTo>
                  <a:pt x="20540" y="21600"/>
                  <a:pt x="21600" y="20336"/>
                  <a:pt x="21600" y="18793"/>
                </a:cubicBezTo>
                <a:lnTo>
                  <a:pt x="21600" y="2789"/>
                </a:lnTo>
                <a:cubicBezTo>
                  <a:pt x="21600" y="1247"/>
                  <a:pt x="20540" y="0"/>
                  <a:pt x="19246" y="0"/>
                </a:cubicBezTo>
                <a:lnTo>
                  <a:pt x="5825" y="0"/>
                </a:ln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Shape 87"/>
          <p:cNvSpPr/>
          <p:nvPr/>
        </p:nvSpPr>
        <p:spPr>
          <a:xfrm>
            <a:off x="5681363" y="2746710"/>
            <a:ext cx="923330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rPr lang="zh-CN" altLang="en-US" dirty="0"/>
              <a:t>业务</a:t>
            </a:r>
            <a:r>
              <a:rPr lang="zh-CN" altLang="en-US" dirty="0" smtClean="0"/>
              <a:t>管理</a:t>
            </a:r>
            <a:endParaRPr dirty="0"/>
          </a:p>
        </p:txBody>
      </p:sp>
      <p:sp>
        <p:nvSpPr>
          <p:cNvPr id="21" name="Shape 88"/>
          <p:cNvSpPr/>
          <p:nvPr/>
        </p:nvSpPr>
        <p:spPr>
          <a:xfrm flipV="1">
            <a:off x="5681364" y="3105484"/>
            <a:ext cx="2222787" cy="0"/>
          </a:xfrm>
          <a:prstGeom prst="line">
            <a:avLst/>
          </a:prstGeom>
          <a:ln w="12700">
            <a:solidFill>
              <a:srgbClr val="EA870E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" name="Shape 93"/>
          <p:cNvSpPr/>
          <p:nvPr/>
        </p:nvSpPr>
        <p:spPr>
          <a:xfrm>
            <a:off x="5010803" y="2791160"/>
            <a:ext cx="325410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FFFFFF"/>
                </a:solidFill>
              </a:rPr>
              <a:t>2.1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8" name="Shape 80"/>
          <p:cNvSpPr/>
          <p:nvPr/>
        </p:nvSpPr>
        <p:spPr>
          <a:xfrm rot="10800000">
            <a:off x="4936507" y="3343610"/>
            <a:ext cx="575310" cy="48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25" y="0"/>
                </a:moveTo>
                <a:cubicBezTo>
                  <a:pt x="4695" y="0"/>
                  <a:pt x="3796" y="970"/>
                  <a:pt x="3575" y="2238"/>
                </a:cubicBezTo>
                <a:lnTo>
                  <a:pt x="0" y="4672"/>
                </a:lnTo>
                <a:lnTo>
                  <a:pt x="3486" y="7034"/>
                </a:lnTo>
                <a:lnTo>
                  <a:pt x="3486" y="18793"/>
                </a:lnTo>
                <a:cubicBezTo>
                  <a:pt x="3486" y="20336"/>
                  <a:pt x="4531" y="21600"/>
                  <a:pt x="5825" y="21600"/>
                </a:cubicBezTo>
                <a:lnTo>
                  <a:pt x="19246" y="21600"/>
                </a:lnTo>
                <a:cubicBezTo>
                  <a:pt x="20540" y="21600"/>
                  <a:pt x="21600" y="20336"/>
                  <a:pt x="21600" y="18793"/>
                </a:cubicBezTo>
                <a:lnTo>
                  <a:pt x="21600" y="2789"/>
                </a:lnTo>
                <a:cubicBezTo>
                  <a:pt x="21600" y="1247"/>
                  <a:pt x="20540" y="0"/>
                  <a:pt x="19246" y="0"/>
                </a:cubicBezTo>
                <a:lnTo>
                  <a:pt x="5825" y="0"/>
                </a:lnTo>
                <a:close/>
              </a:path>
            </a:pathLst>
          </a:custGeom>
          <a:solidFill>
            <a:srgbClr val="F18001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Shape 87"/>
          <p:cNvSpPr/>
          <p:nvPr/>
        </p:nvSpPr>
        <p:spPr>
          <a:xfrm>
            <a:off x="5681362" y="3386790"/>
            <a:ext cx="692497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rPr lang="zh-CN" altLang="en-US" dirty="0" smtClean="0"/>
              <a:t>卡管理</a:t>
            </a:r>
            <a:endParaRPr dirty="0"/>
          </a:p>
        </p:txBody>
      </p:sp>
      <p:sp>
        <p:nvSpPr>
          <p:cNvPr id="50" name="Shape 88"/>
          <p:cNvSpPr/>
          <p:nvPr/>
        </p:nvSpPr>
        <p:spPr>
          <a:xfrm flipV="1">
            <a:off x="5681363" y="3745564"/>
            <a:ext cx="2222787" cy="0"/>
          </a:xfrm>
          <a:prstGeom prst="line">
            <a:avLst/>
          </a:prstGeom>
          <a:ln w="12700">
            <a:solidFill>
              <a:srgbClr val="EA870E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1" name="Shape 93"/>
          <p:cNvSpPr/>
          <p:nvPr/>
        </p:nvSpPr>
        <p:spPr>
          <a:xfrm>
            <a:off x="5026042" y="3431240"/>
            <a:ext cx="325410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FFFFFF"/>
                </a:solidFill>
              </a:rPr>
              <a:t>2.2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52" name="Shape 80"/>
          <p:cNvSpPr/>
          <p:nvPr/>
        </p:nvSpPr>
        <p:spPr>
          <a:xfrm rot="10800000">
            <a:off x="4951746" y="3983690"/>
            <a:ext cx="575310" cy="48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25" y="0"/>
                </a:moveTo>
                <a:cubicBezTo>
                  <a:pt x="4695" y="0"/>
                  <a:pt x="3796" y="970"/>
                  <a:pt x="3575" y="2238"/>
                </a:cubicBezTo>
                <a:lnTo>
                  <a:pt x="0" y="4672"/>
                </a:lnTo>
                <a:lnTo>
                  <a:pt x="3486" y="7034"/>
                </a:lnTo>
                <a:lnTo>
                  <a:pt x="3486" y="18793"/>
                </a:lnTo>
                <a:cubicBezTo>
                  <a:pt x="3486" y="20336"/>
                  <a:pt x="4531" y="21600"/>
                  <a:pt x="5825" y="21600"/>
                </a:cubicBezTo>
                <a:lnTo>
                  <a:pt x="19246" y="21600"/>
                </a:lnTo>
                <a:cubicBezTo>
                  <a:pt x="20540" y="21600"/>
                  <a:pt x="21600" y="20336"/>
                  <a:pt x="21600" y="18793"/>
                </a:cubicBezTo>
                <a:lnTo>
                  <a:pt x="21600" y="2789"/>
                </a:lnTo>
                <a:cubicBezTo>
                  <a:pt x="21600" y="1247"/>
                  <a:pt x="20540" y="0"/>
                  <a:pt x="19246" y="0"/>
                </a:cubicBezTo>
                <a:lnTo>
                  <a:pt x="5825" y="0"/>
                </a:ln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3" name="Shape 87"/>
          <p:cNvSpPr/>
          <p:nvPr/>
        </p:nvSpPr>
        <p:spPr>
          <a:xfrm>
            <a:off x="5696601" y="4026870"/>
            <a:ext cx="923330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rPr lang="zh-CN" altLang="en-US" dirty="0" smtClean="0"/>
              <a:t>终端管理</a:t>
            </a:r>
            <a:endParaRPr dirty="0"/>
          </a:p>
        </p:txBody>
      </p:sp>
      <p:sp>
        <p:nvSpPr>
          <p:cNvPr id="54" name="Shape 88"/>
          <p:cNvSpPr/>
          <p:nvPr/>
        </p:nvSpPr>
        <p:spPr>
          <a:xfrm flipV="1">
            <a:off x="5696602" y="4385644"/>
            <a:ext cx="2222787" cy="0"/>
          </a:xfrm>
          <a:prstGeom prst="line">
            <a:avLst/>
          </a:prstGeom>
          <a:ln w="12700">
            <a:solidFill>
              <a:srgbClr val="EA870E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5" name="Shape 93"/>
          <p:cNvSpPr/>
          <p:nvPr/>
        </p:nvSpPr>
        <p:spPr>
          <a:xfrm>
            <a:off x="5041281" y="4071320"/>
            <a:ext cx="325410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FFFFFF"/>
                </a:solidFill>
              </a:rPr>
              <a:t>2.3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1786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051973" y="2751820"/>
            <a:ext cx="7837977" cy="361744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algn="ctr" rtl="0" latinLnBrk="1" hangingPunct="0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卡管理功能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516384" y="3381829"/>
            <a:ext cx="1738596" cy="2772228"/>
          </a:xfrm>
          <a:prstGeom prst="roundRect">
            <a:avLst>
              <a:gd name="adj" fmla="val 5814"/>
            </a:avLst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SIM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卡管理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2" name="Shape 98"/>
          <p:cNvSpPr/>
          <p:nvPr/>
        </p:nvSpPr>
        <p:spPr>
          <a:xfrm>
            <a:off x="1843698" y="181234"/>
            <a:ext cx="1708158" cy="369332"/>
          </a:xfrm>
          <a:prstGeom prst="rect">
            <a:avLst/>
          </a:prstGeom>
          <a:ln w="3175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卡管理功能设计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05560" y="3911984"/>
            <a:ext cx="1371646" cy="396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SIM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卡导入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05560" y="4458637"/>
            <a:ext cx="1371646" cy="396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algn="ctr" rtl="0" latinLnBrk="1" hangingPunct="0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号码激活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99859" y="5005290"/>
            <a:ext cx="1371646" cy="396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algn="ctr" rtl="0" latinLnBrk="1" hangingPunct="0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机卡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绑定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99859" y="5551942"/>
            <a:ext cx="1371646" cy="396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SIM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卡信息查询</a:t>
            </a:r>
            <a:endParaRPr kumimoji="0" lang="en-US" altLang="zh-CN" sz="14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60613" y="827313"/>
            <a:ext cx="9875687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b="1" dirty="0" smtClean="0">
                <a:solidFill>
                  <a:srgbClr val="F180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物联网卡管理：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提供对物联网卡的全生命周期管理，主要包括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卡管理、号码管理和监控告警等功能。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0614" y="1260799"/>
            <a:ext cx="9875686" cy="137268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algn="l" rtl="0" latinLnBrk="1" hangingPunct="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1600" b="1" dirty="0" smtClean="0">
                <a:solidFill>
                  <a:srgbClr val="F180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</a:t>
            </a:r>
            <a:r>
              <a:rPr lang="zh-CN" altLang="en-US" sz="1600" b="1" dirty="0" smtClean="0">
                <a:solidFill>
                  <a:srgbClr val="F180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卡管理：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提供对物联网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卡信息导入、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卡的基本信息查询，机卡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绑定、号码激活等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操作。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 rtl="0" latinLnBrk="1" hangingPunct="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 smtClean="0">
                <a:solidFill>
                  <a:srgbClr val="F180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号码管理</a:t>
            </a:r>
            <a:r>
              <a:rPr lang="zh-CN" altLang="en-US" sz="1600" b="1" dirty="0">
                <a:solidFill>
                  <a:srgbClr val="F180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提供对物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联网卡的信息查询、停机开机、实名认证、状态查询、套餐余量查询、套餐变更、账单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详单查询等操作。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 rtl="0" latinLnBrk="1" hangingPunct="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 smtClean="0">
                <a:solidFill>
                  <a:srgbClr val="F180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监控告警：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提供对物联网卡的使用监控、异常告警。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370498" y="3381829"/>
            <a:ext cx="3258263" cy="2772228"/>
          </a:xfrm>
          <a:prstGeom prst="roundRect">
            <a:avLst>
              <a:gd name="adj" fmla="val 5797"/>
            </a:avLst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号码管理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544820" y="3911984"/>
            <a:ext cx="1371646" cy="396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algn="ctr" rtl="0" latinLnBrk="1" hangingPunct="0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号码信息查询</a:t>
            </a:r>
          </a:p>
        </p:txBody>
      </p:sp>
      <p:sp>
        <p:nvSpPr>
          <p:cNvPr id="33" name="矩形 32"/>
          <p:cNvSpPr/>
          <p:nvPr/>
        </p:nvSpPr>
        <p:spPr>
          <a:xfrm>
            <a:off x="6081322" y="3911984"/>
            <a:ext cx="1371646" cy="396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状态查询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544820" y="4458637"/>
            <a:ext cx="1371646" cy="396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余量查询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81322" y="4458637"/>
            <a:ext cx="1371646" cy="396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停机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/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开机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544820" y="5005290"/>
            <a:ext cx="1371646" cy="396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实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名认证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81322" y="5005290"/>
            <a:ext cx="1371646" cy="396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套餐变更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44820" y="5551942"/>
            <a:ext cx="1371646" cy="396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账单查询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81322" y="5551942"/>
            <a:ext cx="1371646" cy="396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详单查询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7722651" y="3381829"/>
            <a:ext cx="1738596" cy="2772228"/>
          </a:xfrm>
          <a:prstGeom prst="roundRect">
            <a:avLst>
              <a:gd name="adj" fmla="val 5814"/>
            </a:avLst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告警管理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06126" y="3911984"/>
            <a:ext cx="1371646" cy="39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流量告警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906126" y="4458637"/>
            <a:ext cx="1371646" cy="39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机卡分离告警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906126" y="5005290"/>
            <a:ext cx="1371646" cy="39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停机告警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906126" y="5551942"/>
            <a:ext cx="1371646" cy="39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异常使用告警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89370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圆角矩形 190"/>
          <p:cNvSpPr/>
          <p:nvPr/>
        </p:nvSpPr>
        <p:spPr>
          <a:xfrm>
            <a:off x="327054" y="806545"/>
            <a:ext cx="6085976" cy="2686919"/>
          </a:xfrm>
          <a:prstGeom prst="roundRect">
            <a:avLst>
              <a:gd name="adj" fmla="val 6060"/>
            </a:avLst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圆角矩形 181"/>
          <p:cNvSpPr/>
          <p:nvPr/>
        </p:nvSpPr>
        <p:spPr>
          <a:xfrm>
            <a:off x="6597695" y="837810"/>
            <a:ext cx="5279631" cy="2686919"/>
          </a:xfrm>
          <a:prstGeom prst="roundRect">
            <a:avLst>
              <a:gd name="adj" fmla="val 6060"/>
            </a:avLst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圆角矩形 179"/>
          <p:cNvSpPr/>
          <p:nvPr/>
        </p:nvSpPr>
        <p:spPr>
          <a:xfrm>
            <a:off x="327054" y="3922881"/>
            <a:ext cx="11563267" cy="2448797"/>
          </a:xfrm>
          <a:prstGeom prst="roundRect">
            <a:avLst>
              <a:gd name="adj" fmla="val 6060"/>
            </a:avLst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hape 98"/>
          <p:cNvSpPr/>
          <p:nvPr/>
        </p:nvSpPr>
        <p:spPr>
          <a:xfrm>
            <a:off x="1843698" y="181234"/>
            <a:ext cx="2169823" cy="369332"/>
          </a:xfrm>
          <a:prstGeom prst="rect">
            <a:avLst/>
          </a:prstGeom>
          <a:ln w="3175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rPr lang="zh-CN" altLang="en-US" dirty="0" smtClean="0"/>
              <a:t>卡管理典型业务流程</a:t>
            </a:r>
            <a:endParaRPr dirty="0"/>
          </a:p>
        </p:txBody>
      </p:sp>
      <p:grpSp>
        <p:nvGrpSpPr>
          <p:cNvPr id="12" name="组合 11"/>
          <p:cNvGrpSpPr/>
          <p:nvPr/>
        </p:nvGrpSpPr>
        <p:grpSpPr>
          <a:xfrm>
            <a:off x="665104" y="1229994"/>
            <a:ext cx="761782" cy="651401"/>
            <a:chOff x="519112" y="2791619"/>
            <a:chExt cx="1555751" cy="1330325"/>
          </a:xfrm>
          <a:solidFill>
            <a:schemeClr val="bg1">
              <a:lumMod val="75000"/>
            </a:schemeClr>
          </a:solidFill>
        </p:grpSpPr>
        <p:sp>
          <p:nvSpPr>
            <p:cNvPr id="13" name="Freeform 34"/>
            <p:cNvSpPr>
              <a:spLocks/>
            </p:cNvSpPr>
            <p:nvPr/>
          </p:nvSpPr>
          <p:spPr bwMode="auto">
            <a:xfrm>
              <a:off x="598487" y="2874169"/>
              <a:ext cx="539750" cy="73025"/>
            </a:xfrm>
            <a:custGeom>
              <a:avLst/>
              <a:gdLst>
                <a:gd name="T0" fmla="*/ 201 w 201"/>
                <a:gd name="T1" fmla="*/ 27 h 27"/>
                <a:gd name="T2" fmla="*/ 174 w 201"/>
                <a:gd name="T3" fmla="*/ 0 h 27"/>
                <a:gd name="T4" fmla="*/ 27 w 201"/>
                <a:gd name="T5" fmla="*/ 0 h 27"/>
                <a:gd name="T6" fmla="*/ 0 w 201"/>
                <a:gd name="T7" fmla="*/ 27 h 27"/>
                <a:gd name="T8" fmla="*/ 201 w 201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27">
                  <a:moveTo>
                    <a:pt x="201" y="27"/>
                  </a:moveTo>
                  <a:cubicBezTo>
                    <a:pt x="201" y="12"/>
                    <a:pt x="189" y="0"/>
                    <a:pt x="17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lnTo>
                    <a:pt x="201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35"/>
            <p:cNvSpPr>
              <a:spLocks/>
            </p:cNvSpPr>
            <p:nvPr/>
          </p:nvSpPr>
          <p:spPr bwMode="auto">
            <a:xfrm>
              <a:off x="722312" y="2791619"/>
              <a:ext cx="292100" cy="69850"/>
            </a:xfrm>
            <a:custGeom>
              <a:avLst/>
              <a:gdLst>
                <a:gd name="T0" fmla="*/ 109 w 109"/>
                <a:gd name="T1" fmla="*/ 13 h 26"/>
                <a:gd name="T2" fmla="*/ 96 w 109"/>
                <a:gd name="T3" fmla="*/ 26 h 26"/>
                <a:gd name="T4" fmla="*/ 13 w 109"/>
                <a:gd name="T5" fmla="*/ 26 h 26"/>
                <a:gd name="T6" fmla="*/ 0 w 109"/>
                <a:gd name="T7" fmla="*/ 13 h 26"/>
                <a:gd name="T8" fmla="*/ 0 w 109"/>
                <a:gd name="T9" fmla="*/ 13 h 26"/>
                <a:gd name="T10" fmla="*/ 13 w 109"/>
                <a:gd name="T11" fmla="*/ 0 h 26"/>
                <a:gd name="T12" fmla="*/ 96 w 109"/>
                <a:gd name="T13" fmla="*/ 0 h 26"/>
                <a:gd name="T14" fmla="*/ 109 w 109"/>
                <a:gd name="T15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26">
                  <a:moveTo>
                    <a:pt x="109" y="13"/>
                  </a:moveTo>
                  <a:cubicBezTo>
                    <a:pt x="109" y="20"/>
                    <a:pt x="103" y="26"/>
                    <a:pt x="96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5" y="26"/>
                    <a:pt x="0" y="20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3" y="0"/>
                    <a:pt x="109" y="6"/>
                    <a:pt x="10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36"/>
            <p:cNvSpPr>
              <a:spLocks/>
            </p:cNvSpPr>
            <p:nvPr/>
          </p:nvSpPr>
          <p:spPr bwMode="auto">
            <a:xfrm>
              <a:off x="598487" y="3966369"/>
              <a:ext cx="539750" cy="73025"/>
            </a:xfrm>
            <a:custGeom>
              <a:avLst/>
              <a:gdLst>
                <a:gd name="T0" fmla="*/ 201 w 201"/>
                <a:gd name="T1" fmla="*/ 0 h 27"/>
                <a:gd name="T2" fmla="*/ 174 w 201"/>
                <a:gd name="T3" fmla="*/ 27 h 27"/>
                <a:gd name="T4" fmla="*/ 27 w 201"/>
                <a:gd name="T5" fmla="*/ 27 h 27"/>
                <a:gd name="T6" fmla="*/ 0 w 201"/>
                <a:gd name="T7" fmla="*/ 0 h 27"/>
                <a:gd name="T8" fmla="*/ 201 w 201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27">
                  <a:moveTo>
                    <a:pt x="201" y="0"/>
                  </a:moveTo>
                  <a:cubicBezTo>
                    <a:pt x="201" y="15"/>
                    <a:pt x="189" y="27"/>
                    <a:pt x="174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12" y="27"/>
                    <a:pt x="0" y="15"/>
                    <a:pt x="0" y="0"/>
                  </a:cubicBezTo>
                  <a:lnTo>
                    <a:pt x="20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7"/>
            <p:cNvSpPr>
              <a:spLocks/>
            </p:cNvSpPr>
            <p:nvPr/>
          </p:nvSpPr>
          <p:spPr bwMode="auto">
            <a:xfrm>
              <a:off x="722312" y="4055269"/>
              <a:ext cx="292100" cy="66675"/>
            </a:xfrm>
            <a:custGeom>
              <a:avLst/>
              <a:gdLst>
                <a:gd name="T0" fmla="*/ 109 w 109"/>
                <a:gd name="T1" fmla="*/ 13 h 25"/>
                <a:gd name="T2" fmla="*/ 96 w 109"/>
                <a:gd name="T3" fmla="*/ 0 h 25"/>
                <a:gd name="T4" fmla="*/ 13 w 109"/>
                <a:gd name="T5" fmla="*/ 0 h 25"/>
                <a:gd name="T6" fmla="*/ 0 w 109"/>
                <a:gd name="T7" fmla="*/ 13 h 25"/>
                <a:gd name="T8" fmla="*/ 0 w 109"/>
                <a:gd name="T9" fmla="*/ 13 h 25"/>
                <a:gd name="T10" fmla="*/ 13 w 109"/>
                <a:gd name="T11" fmla="*/ 25 h 25"/>
                <a:gd name="T12" fmla="*/ 96 w 109"/>
                <a:gd name="T13" fmla="*/ 25 h 25"/>
                <a:gd name="T14" fmla="*/ 109 w 109"/>
                <a:gd name="T15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25">
                  <a:moveTo>
                    <a:pt x="109" y="13"/>
                  </a:moveTo>
                  <a:cubicBezTo>
                    <a:pt x="109" y="6"/>
                    <a:pt x="103" y="0"/>
                    <a:pt x="96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0"/>
                    <a:pt x="5" y="25"/>
                    <a:pt x="13" y="25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103" y="25"/>
                    <a:pt x="109" y="20"/>
                    <a:pt x="10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8"/>
            <p:cNvSpPr>
              <a:spLocks noEditPoints="1"/>
            </p:cNvSpPr>
            <p:nvPr/>
          </p:nvSpPr>
          <p:spPr bwMode="auto">
            <a:xfrm>
              <a:off x="1250950" y="3088481"/>
              <a:ext cx="823913" cy="738188"/>
            </a:xfrm>
            <a:custGeom>
              <a:avLst/>
              <a:gdLst>
                <a:gd name="T0" fmla="*/ 285 w 307"/>
                <a:gd name="T1" fmla="*/ 0 h 275"/>
                <a:gd name="T2" fmla="*/ 22 w 307"/>
                <a:gd name="T3" fmla="*/ 0 h 275"/>
                <a:gd name="T4" fmla="*/ 0 w 307"/>
                <a:gd name="T5" fmla="*/ 22 h 275"/>
                <a:gd name="T6" fmla="*/ 0 w 307"/>
                <a:gd name="T7" fmla="*/ 252 h 275"/>
                <a:gd name="T8" fmla="*/ 22 w 307"/>
                <a:gd name="T9" fmla="*/ 275 h 275"/>
                <a:gd name="T10" fmla="*/ 164 w 307"/>
                <a:gd name="T11" fmla="*/ 275 h 275"/>
                <a:gd name="T12" fmla="*/ 164 w 307"/>
                <a:gd name="T13" fmla="*/ 175 h 275"/>
                <a:gd name="T14" fmla="*/ 195 w 307"/>
                <a:gd name="T15" fmla="*/ 144 h 275"/>
                <a:gd name="T16" fmla="*/ 307 w 307"/>
                <a:gd name="T17" fmla="*/ 144 h 275"/>
                <a:gd name="T18" fmla="*/ 307 w 307"/>
                <a:gd name="T19" fmla="*/ 22 h 275"/>
                <a:gd name="T20" fmla="*/ 285 w 307"/>
                <a:gd name="T21" fmla="*/ 0 h 275"/>
                <a:gd name="T22" fmla="*/ 57 w 307"/>
                <a:gd name="T23" fmla="*/ 249 h 275"/>
                <a:gd name="T24" fmla="*/ 24 w 307"/>
                <a:gd name="T25" fmla="*/ 249 h 275"/>
                <a:gd name="T26" fmla="*/ 24 w 307"/>
                <a:gd name="T27" fmla="*/ 216 h 275"/>
                <a:gd name="T28" fmla="*/ 57 w 307"/>
                <a:gd name="T29" fmla="*/ 216 h 275"/>
                <a:gd name="T30" fmla="*/ 57 w 307"/>
                <a:gd name="T31" fmla="*/ 249 h 275"/>
                <a:gd name="T32" fmla="*/ 57 w 307"/>
                <a:gd name="T33" fmla="*/ 59 h 275"/>
                <a:gd name="T34" fmla="*/ 24 w 307"/>
                <a:gd name="T35" fmla="*/ 59 h 275"/>
                <a:gd name="T36" fmla="*/ 24 w 307"/>
                <a:gd name="T37" fmla="*/ 26 h 275"/>
                <a:gd name="T38" fmla="*/ 57 w 307"/>
                <a:gd name="T39" fmla="*/ 26 h 275"/>
                <a:gd name="T40" fmla="*/ 57 w 307"/>
                <a:gd name="T41" fmla="*/ 59 h 275"/>
                <a:gd name="T42" fmla="*/ 132 w 307"/>
                <a:gd name="T43" fmla="*/ 249 h 275"/>
                <a:gd name="T44" fmla="*/ 99 w 307"/>
                <a:gd name="T45" fmla="*/ 249 h 275"/>
                <a:gd name="T46" fmla="*/ 99 w 307"/>
                <a:gd name="T47" fmla="*/ 216 h 275"/>
                <a:gd name="T48" fmla="*/ 132 w 307"/>
                <a:gd name="T49" fmla="*/ 216 h 275"/>
                <a:gd name="T50" fmla="*/ 132 w 307"/>
                <a:gd name="T51" fmla="*/ 249 h 275"/>
                <a:gd name="T52" fmla="*/ 132 w 307"/>
                <a:gd name="T53" fmla="*/ 59 h 275"/>
                <a:gd name="T54" fmla="*/ 99 w 307"/>
                <a:gd name="T55" fmla="*/ 59 h 275"/>
                <a:gd name="T56" fmla="*/ 99 w 307"/>
                <a:gd name="T57" fmla="*/ 26 h 275"/>
                <a:gd name="T58" fmla="*/ 132 w 307"/>
                <a:gd name="T59" fmla="*/ 26 h 275"/>
                <a:gd name="T60" fmla="*/ 132 w 307"/>
                <a:gd name="T61" fmla="*/ 59 h 275"/>
                <a:gd name="T62" fmla="*/ 208 w 307"/>
                <a:gd name="T63" fmla="*/ 59 h 275"/>
                <a:gd name="T64" fmla="*/ 175 w 307"/>
                <a:gd name="T65" fmla="*/ 59 h 275"/>
                <a:gd name="T66" fmla="*/ 175 w 307"/>
                <a:gd name="T67" fmla="*/ 26 h 275"/>
                <a:gd name="T68" fmla="*/ 208 w 307"/>
                <a:gd name="T69" fmla="*/ 26 h 275"/>
                <a:gd name="T70" fmla="*/ 208 w 307"/>
                <a:gd name="T71" fmla="*/ 59 h 275"/>
                <a:gd name="T72" fmla="*/ 283 w 307"/>
                <a:gd name="T73" fmla="*/ 59 h 275"/>
                <a:gd name="T74" fmla="*/ 250 w 307"/>
                <a:gd name="T75" fmla="*/ 59 h 275"/>
                <a:gd name="T76" fmla="*/ 250 w 307"/>
                <a:gd name="T77" fmla="*/ 26 h 275"/>
                <a:gd name="T78" fmla="*/ 283 w 307"/>
                <a:gd name="T79" fmla="*/ 26 h 275"/>
                <a:gd name="T80" fmla="*/ 283 w 307"/>
                <a:gd name="T81" fmla="*/ 5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7" h="275">
                  <a:moveTo>
                    <a:pt x="285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0" y="265"/>
                    <a:pt x="10" y="275"/>
                    <a:pt x="22" y="275"/>
                  </a:cubicBezTo>
                  <a:cubicBezTo>
                    <a:pt x="164" y="275"/>
                    <a:pt x="164" y="275"/>
                    <a:pt x="164" y="275"/>
                  </a:cubicBezTo>
                  <a:cubicBezTo>
                    <a:pt x="164" y="175"/>
                    <a:pt x="164" y="175"/>
                    <a:pt x="164" y="175"/>
                  </a:cubicBezTo>
                  <a:cubicBezTo>
                    <a:pt x="164" y="158"/>
                    <a:pt x="178" y="144"/>
                    <a:pt x="195" y="144"/>
                  </a:cubicBezTo>
                  <a:cubicBezTo>
                    <a:pt x="307" y="144"/>
                    <a:pt x="307" y="144"/>
                    <a:pt x="307" y="144"/>
                  </a:cubicBezTo>
                  <a:cubicBezTo>
                    <a:pt x="307" y="22"/>
                    <a:pt x="307" y="22"/>
                    <a:pt x="307" y="22"/>
                  </a:cubicBezTo>
                  <a:cubicBezTo>
                    <a:pt x="307" y="10"/>
                    <a:pt x="297" y="0"/>
                    <a:pt x="285" y="0"/>
                  </a:cubicBezTo>
                  <a:close/>
                  <a:moveTo>
                    <a:pt x="57" y="249"/>
                  </a:moveTo>
                  <a:cubicBezTo>
                    <a:pt x="24" y="249"/>
                    <a:pt x="24" y="249"/>
                    <a:pt x="24" y="249"/>
                  </a:cubicBezTo>
                  <a:cubicBezTo>
                    <a:pt x="24" y="216"/>
                    <a:pt x="24" y="216"/>
                    <a:pt x="24" y="216"/>
                  </a:cubicBezTo>
                  <a:cubicBezTo>
                    <a:pt x="57" y="216"/>
                    <a:pt x="57" y="216"/>
                    <a:pt x="57" y="216"/>
                  </a:cubicBezTo>
                  <a:lnTo>
                    <a:pt x="57" y="249"/>
                  </a:lnTo>
                  <a:close/>
                  <a:moveTo>
                    <a:pt x="57" y="59"/>
                  </a:moveTo>
                  <a:cubicBezTo>
                    <a:pt x="24" y="59"/>
                    <a:pt x="24" y="59"/>
                    <a:pt x="24" y="59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57" y="26"/>
                    <a:pt x="57" y="26"/>
                    <a:pt x="57" y="26"/>
                  </a:cubicBezTo>
                  <a:lnTo>
                    <a:pt x="57" y="59"/>
                  </a:lnTo>
                  <a:close/>
                  <a:moveTo>
                    <a:pt x="132" y="249"/>
                  </a:moveTo>
                  <a:cubicBezTo>
                    <a:pt x="99" y="249"/>
                    <a:pt x="99" y="249"/>
                    <a:pt x="99" y="249"/>
                  </a:cubicBezTo>
                  <a:cubicBezTo>
                    <a:pt x="99" y="216"/>
                    <a:pt x="99" y="216"/>
                    <a:pt x="99" y="216"/>
                  </a:cubicBezTo>
                  <a:cubicBezTo>
                    <a:pt x="132" y="216"/>
                    <a:pt x="132" y="216"/>
                    <a:pt x="132" y="216"/>
                  </a:cubicBezTo>
                  <a:lnTo>
                    <a:pt x="132" y="249"/>
                  </a:lnTo>
                  <a:close/>
                  <a:moveTo>
                    <a:pt x="132" y="59"/>
                  </a:moveTo>
                  <a:cubicBezTo>
                    <a:pt x="99" y="59"/>
                    <a:pt x="99" y="59"/>
                    <a:pt x="99" y="59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132" y="26"/>
                    <a:pt x="132" y="26"/>
                    <a:pt x="132" y="26"/>
                  </a:cubicBezTo>
                  <a:lnTo>
                    <a:pt x="132" y="59"/>
                  </a:lnTo>
                  <a:close/>
                  <a:moveTo>
                    <a:pt x="208" y="59"/>
                  </a:moveTo>
                  <a:cubicBezTo>
                    <a:pt x="175" y="59"/>
                    <a:pt x="175" y="59"/>
                    <a:pt x="175" y="59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208" y="26"/>
                    <a:pt x="208" y="26"/>
                    <a:pt x="208" y="26"/>
                  </a:cubicBezTo>
                  <a:lnTo>
                    <a:pt x="208" y="59"/>
                  </a:lnTo>
                  <a:close/>
                  <a:moveTo>
                    <a:pt x="283" y="59"/>
                  </a:moveTo>
                  <a:cubicBezTo>
                    <a:pt x="250" y="59"/>
                    <a:pt x="250" y="59"/>
                    <a:pt x="250" y="59"/>
                  </a:cubicBezTo>
                  <a:cubicBezTo>
                    <a:pt x="250" y="26"/>
                    <a:pt x="250" y="26"/>
                    <a:pt x="250" y="26"/>
                  </a:cubicBezTo>
                  <a:cubicBezTo>
                    <a:pt x="283" y="26"/>
                    <a:pt x="283" y="26"/>
                    <a:pt x="283" y="26"/>
                  </a:cubicBezTo>
                  <a:lnTo>
                    <a:pt x="283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39"/>
            <p:cNvSpPr>
              <a:spLocks noEditPoints="1"/>
            </p:cNvSpPr>
            <p:nvPr/>
          </p:nvSpPr>
          <p:spPr bwMode="auto">
            <a:xfrm>
              <a:off x="519112" y="2967831"/>
              <a:ext cx="696913" cy="979488"/>
            </a:xfrm>
            <a:custGeom>
              <a:avLst/>
              <a:gdLst>
                <a:gd name="T0" fmla="*/ 238 w 260"/>
                <a:gd name="T1" fmla="*/ 0 h 365"/>
                <a:gd name="T2" fmla="*/ 23 w 260"/>
                <a:gd name="T3" fmla="*/ 0 h 365"/>
                <a:gd name="T4" fmla="*/ 0 w 260"/>
                <a:gd name="T5" fmla="*/ 22 h 365"/>
                <a:gd name="T6" fmla="*/ 0 w 260"/>
                <a:gd name="T7" fmla="*/ 342 h 365"/>
                <a:gd name="T8" fmla="*/ 23 w 260"/>
                <a:gd name="T9" fmla="*/ 365 h 365"/>
                <a:gd name="T10" fmla="*/ 238 w 260"/>
                <a:gd name="T11" fmla="*/ 365 h 365"/>
                <a:gd name="T12" fmla="*/ 260 w 260"/>
                <a:gd name="T13" fmla="*/ 342 h 365"/>
                <a:gd name="T14" fmla="*/ 260 w 260"/>
                <a:gd name="T15" fmla="*/ 22 h 365"/>
                <a:gd name="T16" fmla="*/ 238 w 260"/>
                <a:gd name="T17" fmla="*/ 0 h 365"/>
                <a:gd name="T18" fmla="*/ 32 w 260"/>
                <a:gd name="T19" fmla="*/ 318 h 365"/>
                <a:gd name="T20" fmla="*/ 21 w 260"/>
                <a:gd name="T21" fmla="*/ 306 h 365"/>
                <a:gd name="T22" fmla="*/ 32 w 260"/>
                <a:gd name="T23" fmla="*/ 295 h 365"/>
                <a:gd name="T24" fmla="*/ 43 w 260"/>
                <a:gd name="T25" fmla="*/ 306 h 365"/>
                <a:gd name="T26" fmla="*/ 32 w 260"/>
                <a:gd name="T27" fmla="*/ 318 h 365"/>
                <a:gd name="T28" fmla="*/ 43 w 260"/>
                <a:gd name="T29" fmla="*/ 271 h 365"/>
                <a:gd name="T30" fmla="*/ 32 w 260"/>
                <a:gd name="T31" fmla="*/ 282 h 365"/>
                <a:gd name="T32" fmla="*/ 21 w 260"/>
                <a:gd name="T33" fmla="*/ 271 h 365"/>
                <a:gd name="T34" fmla="*/ 21 w 260"/>
                <a:gd name="T35" fmla="*/ 58 h 365"/>
                <a:gd name="T36" fmla="*/ 32 w 260"/>
                <a:gd name="T37" fmla="*/ 47 h 365"/>
                <a:gd name="T38" fmla="*/ 43 w 260"/>
                <a:gd name="T39" fmla="*/ 58 h 365"/>
                <a:gd name="T40" fmla="*/ 43 w 260"/>
                <a:gd name="T41" fmla="*/ 27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0" h="365">
                  <a:moveTo>
                    <a:pt x="238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0" y="355"/>
                    <a:pt x="10" y="365"/>
                    <a:pt x="23" y="365"/>
                  </a:cubicBezTo>
                  <a:cubicBezTo>
                    <a:pt x="238" y="365"/>
                    <a:pt x="238" y="365"/>
                    <a:pt x="238" y="365"/>
                  </a:cubicBezTo>
                  <a:cubicBezTo>
                    <a:pt x="250" y="365"/>
                    <a:pt x="260" y="355"/>
                    <a:pt x="260" y="342"/>
                  </a:cubicBezTo>
                  <a:cubicBezTo>
                    <a:pt x="260" y="22"/>
                    <a:pt x="260" y="22"/>
                    <a:pt x="260" y="22"/>
                  </a:cubicBezTo>
                  <a:cubicBezTo>
                    <a:pt x="260" y="10"/>
                    <a:pt x="250" y="0"/>
                    <a:pt x="238" y="0"/>
                  </a:cubicBezTo>
                  <a:close/>
                  <a:moveTo>
                    <a:pt x="32" y="318"/>
                  </a:moveTo>
                  <a:cubicBezTo>
                    <a:pt x="26" y="318"/>
                    <a:pt x="21" y="313"/>
                    <a:pt x="21" y="306"/>
                  </a:cubicBezTo>
                  <a:cubicBezTo>
                    <a:pt x="21" y="300"/>
                    <a:pt x="26" y="295"/>
                    <a:pt x="32" y="295"/>
                  </a:cubicBezTo>
                  <a:cubicBezTo>
                    <a:pt x="38" y="295"/>
                    <a:pt x="43" y="300"/>
                    <a:pt x="43" y="306"/>
                  </a:cubicBezTo>
                  <a:cubicBezTo>
                    <a:pt x="43" y="313"/>
                    <a:pt x="38" y="318"/>
                    <a:pt x="32" y="318"/>
                  </a:cubicBezTo>
                  <a:close/>
                  <a:moveTo>
                    <a:pt x="43" y="271"/>
                  </a:moveTo>
                  <a:cubicBezTo>
                    <a:pt x="43" y="277"/>
                    <a:pt x="38" y="282"/>
                    <a:pt x="32" y="282"/>
                  </a:cubicBezTo>
                  <a:cubicBezTo>
                    <a:pt x="26" y="282"/>
                    <a:pt x="21" y="277"/>
                    <a:pt x="21" y="271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1" y="52"/>
                    <a:pt x="26" y="47"/>
                    <a:pt x="32" y="47"/>
                  </a:cubicBezTo>
                  <a:cubicBezTo>
                    <a:pt x="38" y="47"/>
                    <a:pt x="43" y="52"/>
                    <a:pt x="43" y="58"/>
                  </a:cubicBezTo>
                  <a:lnTo>
                    <a:pt x="43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771431" y="1197020"/>
            <a:ext cx="805546" cy="717348"/>
            <a:chOff x="411163" y="573088"/>
            <a:chExt cx="1739900" cy="1549400"/>
          </a:xfrm>
        </p:grpSpPr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411163" y="622300"/>
              <a:ext cx="1739900" cy="857250"/>
            </a:xfrm>
            <a:custGeom>
              <a:avLst/>
              <a:gdLst>
                <a:gd name="T0" fmla="*/ 544 w 595"/>
                <a:gd name="T1" fmla="*/ 283 h 293"/>
                <a:gd name="T2" fmla="*/ 297 w 595"/>
                <a:gd name="T3" fmla="*/ 69 h 293"/>
                <a:gd name="T4" fmla="*/ 51 w 595"/>
                <a:gd name="T5" fmla="*/ 283 h 293"/>
                <a:gd name="T6" fmla="*/ 10 w 595"/>
                <a:gd name="T7" fmla="*/ 280 h 293"/>
                <a:gd name="T8" fmla="*/ 10 w 595"/>
                <a:gd name="T9" fmla="*/ 280 h 293"/>
                <a:gd name="T10" fmla="*/ 13 w 595"/>
                <a:gd name="T11" fmla="*/ 239 h 293"/>
                <a:gd name="T12" fmla="*/ 13 w 595"/>
                <a:gd name="T13" fmla="*/ 239 h 293"/>
                <a:gd name="T14" fmla="*/ 279 w 595"/>
                <a:gd name="T15" fmla="*/ 9 h 293"/>
                <a:gd name="T16" fmla="*/ 316 w 595"/>
                <a:gd name="T17" fmla="*/ 9 h 293"/>
                <a:gd name="T18" fmla="*/ 316 w 595"/>
                <a:gd name="T19" fmla="*/ 9 h 293"/>
                <a:gd name="T20" fmla="*/ 581 w 595"/>
                <a:gd name="T21" fmla="*/ 239 h 293"/>
                <a:gd name="T22" fmla="*/ 584 w 595"/>
                <a:gd name="T23" fmla="*/ 280 h 293"/>
                <a:gd name="T24" fmla="*/ 584 w 595"/>
                <a:gd name="T25" fmla="*/ 280 h 293"/>
                <a:gd name="T26" fmla="*/ 563 w 595"/>
                <a:gd name="T27" fmla="*/ 290 h 293"/>
                <a:gd name="T28" fmla="*/ 563 w 595"/>
                <a:gd name="T29" fmla="*/ 290 h 293"/>
                <a:gd name="T30" fmla="*/ 544 w 595"/>
                <a:gd name="T31" fmla="*/ 28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5" h="293">
                  <a:moveTo>
                    <a:pt x="544" y="283"/>
                  </a:moveTo>
                  <a:cubicBezTo>
                    <a:pt x="297" y="69"/>
                    <a:pt x="297" y="69"/>
                    <a:pt x="297" y="69"/>
                  </a:cubicBezTo>
                  <a:cubicBezTo>
                    <a:pt x="51" y="283"/>
                    <a:pt x="51" y="283"/>
                    <a:pt x="51" y="283"/>
                  </a:cubicBezTo>
                  <a:cubicBezTo>
                    <a:pt x="39" y="293"/>
                    <a:pt x="21" y="292"/>
                    <a:pt x="10" y="280"/>
                  </a:cubicBezTo>
                  <a:cubicBezTo>
                    <a:pt x="10" y="280"/>
                    <a:pt x="10" y="280"/>
                    <a:pt x="10" y="280"/>
                  </a:cubicBezTo>
                  <a:cubicBezTo>
                    <a:pt x="0" y="268"/>
                    <a:pt x="1" y="250"/>
                    <a:pt x="13" y="239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279" y="9"/>
                    <a:pt x="279" y="9"/>
                    <a:pt x="279" y="9"/>
                  </a:cubicBezTo>
                  <a:cubicBezTo>
                    <a:pt x="289" y="0"/>
                    <a:pt x="305" y="0"/>
                    <a:pt x="316" y="9"/>
                  </a:cubicBezTo>
                  <a:cubicBezTo>
                    <a:pt x="316" y="9"/>
                    <a:pt x="316" y="9"/>
                    <a:pt x="316" y="9"/>
                  </a:cubicBezTo>
                  <a:cubicBezTo>
                    <a:pt x="581" y="239"/>
                    <a:pt x="581" y="239"/>
                    <a:pt x="581" y="239"/>
                  </a:cubicBezTo>
                  <a:cubicBezTo>
                    <a:pt x="593" y="250"/>
                    <a:pt x="595" y="268"/>
                    <a:pt x="584" y="280"/>
                  </a:cubicBezTo>
                  <a:cubicBezTo>
                    <a:pt x="584" y="280"/>
                    <a:pt x="584" y="280"/>
                    <a:pt x="584" y="280"/>
                  </a:cubicBezTo>
                  <a:cubicBezTo>
                    <a:pt x="579" y="286"/>
                    <a:pt x="571" y="290"/>
                    <a:pt x="563" y="290"/>
                  </a:cubicBezTo>
                  <a:cubicBezTo>
                    <a:pt x="563" y="290"/>
                    <a:pt x="563" y="290"/>
                    <a:pt x="563" y="290"/>
                  </a:cubicBezTo>
                  <a:cubicBezTo>
                    <a:pt x="556" y="290"/>
                    <a:pt x="549" y="287"/>
                    <a:pt x="544" y="28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612776" y="868363"/>
              <a:ext cx="1336675" cy="1254125"/>
            </a:xfrm>
            <a:custGeom>
              <a:avLst/>
              <a:gdLst>
                <a:gd name="T0" fmla="*/ 457 w 457"/>
                <a:gd name="T1" fmla="*/ 198 h 429"/>
                <a:gd name="T2" fmla="*/ 228 w 457"/>
                <a:gd name="T3" fmla="*/ 0 h 429"/>
                <a:gd name="T4" fmla="*/ 0 w 457"/>
                <a:gd name="T5" fmla="*/ 198 h 429"/>
                <a:gd name="T6" fmla="*/ 0 w 457"/>
                <a:gd name="T7" fmla="*/ 198 h 429"/>
                <a:gd name="T8" fmla="*/ 0 w 457"/>
                <a:gd name="T9" fmla="*/ 385 h 429"/>
                <a:gd name="T10" fmla="*/ 44 w 457"/>
                <a:gd name="T11" fmla="*/ 429 h 429"/>
                <a:gd name="T12" fmla="*/ 169 w 457"/>
                <a:gd name="T13" fmla="*/ 429 h 429"/>
                <a:gd name="T14" fmla="*/ 169 w 457"/>
                <a:gd name="T15" fmla="*/ 254 h 429"/>
                <a:gd name="T16" fmla="*/ 195 w 457"/>
                <a:gd name="T17" fmla="*/ 228 h 429"/>
                <a:gd name="T18" fmla="*/ 261 w 457"/>
                <a:gd name="T19" fmla="*/ 228 h 429"/>
                <a:gd name="T20" fmla="*/ 288 w 457"/>
                <a:gd name="T21" fmla="*/ 254 h 429"/>
                <a:gd name="T22" fmla="*/ 288 w 457"/>
                <a:gd name="T23" fmla="*/ 429 h 429"/>
                <a:gd name="T24" fmla="*/ 413 w 457"/>
                <a:gd name="T25" fmla="*/ 429 h 429"/>
                <a:gd name="T26" fmla="*/ 457 w 457"/>
                <a:gd name="T27" fmla="*/ 385 h 429"/>
                <a:gd name="T28" fmla="*/ 457 w 457"/>
                <a:gd name="T29" fmla="*/ 198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7" h="429">
                  <a:moveTo>
                    <a:pt x="457" y="198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385"/>
                    <a:pt x="0" y="385"/>
                    <a:pt x="0" y="385"/>
                  </a:cubicBezTo>
                  <a:cubicBezTo>
                    <a:pt x="0" y="409"/>
                    <a:pt x="20" y="429"/>
                    <a:pt x="44" y="429"/>
                  </a:cubicBezTo>
                  <a:cubicBezTo>
                    <a:pt x="169" y="429"/>
                    <a:pt x="169" y="429"/>
                    <a:pt x="169" y="429"/>
                  </a:cubicBezTo>
                  <a:cubicBezTo>
                    <a:pt x="169" y="254"/>
                    <a:pt x="169" y="254"/>
                    <a:pt x="169" y="254"/>
                  </a:cubicBezTo>
                  <a:cubicBezTo>
                    <a:pt x="169" y="239"/>
                    <a:pt x="181" y="228"/>
                    <a:pt x="195" y="228"/>
                  </a:cubicBezTo>
                  <a:cubicBezTo>
                    <a:pt x="261" y="228"/>
                    <a:pt x="261" y="228"/>
                    <a:pt x="261" y="228"/>
                  </a:cubicBezTo>
                  <a:cubicBezTo>
                    <a:pt x="276" y="228"/>
                    <a:pt x="288" y="239"/>
                    <a:pt x="288" y="254"/>
                  </a:cubicBezTo>
                  <a:cubicBezTo>
                    <a:pt x="288" y="429"/>
                    <a:pt x="288" y="429"/>
                    <a:pt x="288" y="429"/>
                  </a:cubicBezTo>
                  <a:cubicBezTo>
                    <a:pt x="413" y="429"/>
                    <a:pt x="413" y="429"/>
                    <a:pt x="413" y="429"/>
                  </a:cubicBezTo>
                  <a:cubicBezTo>
                    <a:pt x="437" y="429"/>
                    <a:pt x="457" y="409"/>
                    <a:pt x="457" y="385"/>
                  </a:cubicBezTo>
                  <a:cubicBezTo>
                    <a:pt x="457" y="198"/>
                    <a:pt x="457" y="198"/>
                    <a:pt x="457" y="198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1693863" y="833438"/>
              <a:ext cx="182563" cy="236538"/>
            </a:xfrm>
            <a:custGeom>
              <a:avLst/>
              <a:gdLst>
                <a:gd name="T0" fmla="*/ 62 w 62"/>
                <a:gd name="T1" fmla="*/ 13 h 81"/>
                <a:gd name="T2" fmla="*/ 49 w 62"/>
                <a:gd name="T3" fmla="*/ 0 h 81"/>
                <a:gd name="T4" fmla="*/ 13 w 62"/>
                <a:gd name="T5" fmla="*/ 0 h 81"/>
                <a:gd name="T6" fmla="*/ 0 w 62"/>
                <a:gd name="T7" fmla="*/ 13 h 81"/>
                <a:gd name="T8" fmla="*/ 0 w 62"/>
                <a:gd name="T9" fmla="*/ 27 h 81"/>
                <a:gd name="T10" fmla="*/ 62 w 62"/>
                <a:gd name="T11" fmla="*/ 81 h 81"/>
                <a:gd name="T12" fmla="*/ 62 w 62"/>
                <a:gd name="T13" fmla="*/ 1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81">
                  <a:moveTo>
                    <a:pt x="62" y="13"/>
                  </a:moveTo>
                  <a:cubicBezTo>
                    <a:pt x="62" y="6"/>
                    <a:pt x="56" y="0"/>
                    <a:pt x="49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2" y="81"/>
                    <a:pt x="62" y="81"/>
                    <a:pt x="62" y="81"/>
                  </a:cubicBezTo>
                  <a:lnTo>
                    <a:pt x="62" y="13"/>
                  </a:ln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9"/>
            <p:cNvSpPr>
              <a:spLocks/>
            </p:cNvSpPr>
            <p:nvPr/>
          </p:nvSpPr>
          <p:spPr bwMode="auto">
            <a:xfrm>
              <a:off x="1776413" y="573088"/>
              <a:ext cx="263525" cy="260350"/>
            </a:xfrm>
            <a:custGeom>
              <a:avLst/>
              <a:gdLst>
                <a:gd name="T0" fmla="*/ 76 w 90"/>
                <a:gd name="T1" fmla="*/ 5 h 89"/>
                <a:gd name="T2" fmla="*/ 1 w 90"/>
                <a:gd name="T3" fmla="*/ 78 h 89"/>
                <a:gd name="T4" fmla="*/ 54 w 90"/>
                <a:gd name="T5" fmla="*/ 24 h 89"/>
                <a:gd name="T6" fmla="*/ 3 w 90"/>
                <a:gd name="T7" fmla="*/ 81 h 89"/>
                <a:gd name="T8" fmla="*/ 76 w 90"/>
                <a:gd name="T9" fmla="*/ 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9">
                  <a:moveTo>
                    <a:pt x="76" y="5"/>
                  </a:moveTo>
                  <a:cubicBezTo>
                    <a:pt x="0" y="0"/>
                    <a:pt x="0" y="63"/>
                    <a:pt x="1" y="78"/>
                  </a:cubicBezTo>
                  <a:cubicBezTo>
                    <a:pt x="13" y="66"/>
                    <a:pt x="29" y="42"/>
                    <a:pt x="54" y="24"/>
                  </a:cubicBezTo>
                  <a:cubicBezTo>
                    <a:pt x="54" y="24"/>
                    <a:pt x="34" y="56"/>
                    <a:pt x="3" y="81"/>
                  </a:cubicBezTo>
                  <a:cubicBezTo>
                    <a:pt x="90" y="89"/>
                    <a:pt x="76" y="5"/>
                    <a:pt x="76" y="5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0"/>
            <p:cNvSpPr>
              <a:spLocks/>
            </p:cNvSpPr>
            <p:nvPr/>
          </p:nvSpPr>
          <p:spPr bwMode="auto">
            <a:xfrm>
              <a:off x="1585913" y="631825"/>
              <a:ext cx="190500" cy="187325"/>
            </a:xfrm>
            <a:custGeom>
              <a:avLst/>
              <a:gdLst>
                <a:gd name="T0" fmla="*/ 29 w 65"/>
                <a:gd name="T1" fmla="*/ 25 h 64"/>
                <a:gd name="T2" fmla="*/ 61 w 65"/>
                <a:gd name="T3" fmla="*/ 53 h 64"/>
                <a:gd name="T4" fmla="*/ 8 w 65"/>
                <a:gd name="T5" fmla="*/ 5 h 64"/>
                <a:gd name="T6" fmla="*/ 58 w 65"/>
                <a:gd name="T7" fmla="*/ 56 h 64"/>
                <a:gd name="T8" fmla="*/ 29 w 65"/>
                <a:gd name="T9" fmla="*/ 2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4">
                  <a:moveTo>
                    <a:pt x="29" y="25"/>
                  </a:moveTo>
                  <a:cubicBezTo>
                    <a:pt x="29" y="25"/>
                    <a:pt x="48" y="37"/>
                    <a:pt x="61" y="53"/>
                  </a:cubicBezTo>
                  <a:cubicBezTo>
                    <a:pt x="62" y="43"/>
                    <a:pt x="65" y="0"/>
                    <a:pt x="8" y="5"/>
                  </a:cubicBezTo>
                  <a:cubicBezTo>
                    <a:pt x="8" y="5"/>
                    <a:pt x="0" y="64"/>
                    <a:pt x="58" y="56"/>
                  </a:cubicBezTo>
                  <a:cubicBezTo>
                    <a:pt x="47" y="47"/>
                    <a:pt x="35" y="31"/>
                    <a:pt x="29" y="25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14059" y="1949342"/>
            <a:ext cx="1044114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制卡公司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1423568" y="1452031"/>
            <a:ext cx="1232983" cy="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TextBox 31"/>
          <p:cNvSpPr txBox="1"/>
          <p:nvPr/>
        </p:nvSpPr>
        <p:spPr>
          <a:xfrm>
            <a:off x="1225169" y="1082862"/>
            <a:ext cx="1478882" cy="27699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1</a:t>
            </a: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、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SIM</a:t>
            </a: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卡信息录入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3498112" y="1662093"/>
            <a:ext cx="1273319" cy="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TextBox 34"/>
          <p:cNvSpPr txBox="1"/>
          <p:nvPr/>
        </p:nvSpPr>
        <p:spPr>
          <a:xfrm>
            <a:off x="3474097" y="1337963"/>
            <a:ext cx="1321348" cy="24621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2</a:t>
            </a:r>
            <a:r>
              <a:rPr kumimoji="0" lang="zh-CN" altLang="en-US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、物联网卡批量发放</a:t>
            </a: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52147" y="1899674"/>
            <a:ext cx="1044114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合作伙伴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cxnSp>
        <p:nvCxnSpPr>
          <p:cNvPr id="38" name="直接箭头连接符 37"/>
          <p:cNvCxnSpPr>
            <a:stCxn id="36" idx="2"/>
          </p:cNvCxnSpPr>
          <p:nvPr/>
        </p:nvCxnSpPr>
        <p:spPr>
          <a:xfrm>
            <a:off x="5174204" y="2207449"/>
            <a:ext cx="0" cy="683649"/>
          </a:xfrm>
          <a:prstGeom prst="straightConnector1">
            <a:avLst/>
          </a:prstGeom>
          <a:noFill/>
          <a:ln w="25400" cap="flat">
            <a:solidFill>
              <a:schemeClr val="bg1">
                <a:lumMod val="65000"/>
              </a:schemeClr>
            </a:solidFill>
            <a:prstDash val="sysDash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/>
          <p:cNvSpPr txBox="1"/>
          <p:nvPr/>
        </p:nvSpPr>
        <p:spPr>
          <a:xfrm>
            <a:off x="5205564" y="2317103"/>
            <a:ext cx="1259031" cy="4001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4</a:t>
            </a:r>
            <a:r>
              <a:rPr kumimoji="0" lang="zh-CN" altLang="en-US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、物联网卡集成</a:t>
            </a:r>
            <a:endParaRPr kumimoji="0" lang="en-US" altLang="zh-CN" sz="1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机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卡绑定</a:t>
            </a: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3498112" y="1980159"/>
            <a:ext cx="1273319" cy="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TextBox 41"/>
          <p:cNvSpPr txBox="1"/>
          <p:nvPr/>
        </p:nvSpPr>
        <p:spPr>
          <a:xfrm>
            <a:off x="3474097" y="1685338"/>
            <a:ext cx="1321348" cy="24621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3</a:t>
            </a:r>
            <a:r>
              <a:rPr kumimoji="0" lang="zh-CN" altLang="en-US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、机卡绑定</a:t>
            </a:r>
            <a:r>
              <a:rPr kumimoji="0" lang="en-US" altLang="zh-CN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/</a:t>
            </a:r>
            <a:r>
              <a:rPr kumimoji="0" lang="zh-CN" altLang="en-US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激活</a:t>
            </a: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flipH="1">
            <a:off x="3203078" y="3112143"/>
            <a:ext cx="1755261" cy="0"/>
          </a:xfrm>
          <a:prstGeom prst="straightConnector1">
            <a:avLst/>
          </a:prstGeom>
          <a:noFill/>
          <a:ln w="25400" cap="flat">
            <a:solidFill>
              <a:schemeClr val="bg1">
                <a:lumMod val="65000"/>
              </a:schemeClr>
            </a:solidFill>
            <a:prstDash val="sysDash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TextBox 45"/>
          <p:cNvSpPr txBox="1"/>
          <p:nvPr/>
        </p:nvSpPr>
        <p:spPr>
          <a:xfrm>
            <a:off x="3390119" y="2761557"/>
            <a:ext cx="1321348" cy="24621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、当前状态</a:t>
            </a:r>
            <a:r>
              <a:rPr kumimoji="0" lang="zh-CN" altLang="en-US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采集</a:t>
            </a: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21" y="2772190"/>
            <a:ext cx="528637" cy="60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直接箭头连接符 49"/>
          <p:cNvCxnSpPr>
            <a:stCxn id="47" idx="0"/>
          </p:cNvCxnSpPr>
          <p:nvPr/>
        </p:nvCxnSpPr>
        <p:spPr>
          <a:xfrm flipH="1" flipV="1">
            <a:off x="2928039" y="2113862"/>
            <a:ext cx="1" cy="658328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/>
          <p:cNvSpPr txBox="1"/>
          <p:nvPr/>
        </p:nvSpPr>
        <p:spPr>
          <a:xfrm>
            <a:off x="2928040" y="2299893"/>
            <a:ext cx="1321348" cy="24621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6</a:t>
            </a:r>
            <a:r>
              <a:rPr kumimoji="0" lang="zh-CN" altLang="en-US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、状态数据同步</a:t>
            </a: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3498112" y="1285860"/>
            <a:ext cx="1273319" cy="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TextBox 53"/>
          <p:cNvSpPr txBox="1"/>
          <p:nvPr/>
        </p:nvSpPr>
        <p:spPr>
          <a:xfrm>
            <a:off x="3303968" y="979519"/>
            <a:ext cx="1700107" cy="24621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kumimoji="0" lang="zh-CN" altLang="en-US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、物联网卡状态查询</a:t>
            </a: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410148" y="1862241"/>
            <a:ext cx="1044114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物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联网平台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7840672" y="2867469"/>
            <a:ext cx="460203" cy="454298"/>
            <a:chOff x="7876515" y="2027592"/>
            <a:chExt cx="250450" cy="444259"/>
          </a:xfrm>
        </p:grpSpPr>
        <p:sp>
          <p:nvSpPr>
            <p:cNvPr id="58" name="Oval 18"/>
            <p:cNvSpPr>
              <a:spLocks noChangeArrowheads="1"/>
            </p:cNvSpPr>
            <p:nvPr/>
          </p:nvSpPr>
          <p:spPr bwMode="auto">
            <a:xfrm>
              <a:off x="7936202" y="2027592"/>
              <a:ext cx="131077" cy="177598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9"/>
            <p:cNvSpPr>
              <a:spLocks/>
            </p:cNvSpPr>
            <p:nvPr/>
          </p:nvSpPr>
          <p:spPr bwMode="auto">
            <a:xfrm>
              <a:off x="7896020" y="2219419"/>
              <a:ext cx="211439" cy="252432"/>
            </a:xfrm>
            <a:custGeom>
              <a:avLst/>
              <a:gdLst>
                <a:gd name="T0" fmla="*/ 201 w 301"/>
                <a:gd name="T1" fmla="*/ 0 h 266"/>
                <a:gd name="T2" fmla="*/ 151 w 301"/>
                <a:gd name="T3" fmla="*/ 67 h 266"/>
                <a:gd name="T4" fmla="*/ 101 w 301"/>
                <a:gd name="T5" fmla="*/ 0 h 266"/>
                <a:gd name="T6" fmla="*/ 0 w 301"/>
                <a:gd name="T7" fmla="*/ 144 h 266"/>
                <a:gd name="T8" fmla="*/ 0 w 301"/>
                <a:gd name="T9" fmla="*/ 235 h 266"/>
                <a:gd name="T10" fmla="*/ 0 w 301"/>
                <a:gd name="T11" fmla="*/ 235 h 266"/>
                <a:gd name="T12" fmla="*/ 151 w 301"/>
                <a:gd name="T13" fmla="*/ 266 h 266"/>
                <a:gd name="T14" fmla="*/ 301 w 301"/>
                <a:gd name="T15" fmla="*/ 235 h 266"/>
                <a:gd name="T16" fmla="*/ 301 w 301"/>
                <a:gd name="T17" fmla="*/ 235 h 266"/>
                <a:gd name="T18" fmla="*/ 301 w 301"/>
                <a:gd name="T19" fmla="*/ 144 h 266"/>
                <a:gd name="T20" fmla="*/ 201 w 301"/>
                <a:gd name="T2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1" h="266">
                  <a:moveTo>
                    <a:pt x="201" y="0"/>
                  </a:moveTo>
                  <a:cubicBezTo>
                    <a:pt x="151" y="67"/>
                    <a:pt x="151" y="67"/>
                    <a:pt x="151" y="67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42" y="21"/>
                    <a:pt x="0" y="78"/>
                    <a:pt x="0" y="144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3" y="252"/>
                    <a:pt x="69" y="266"/>
                    <a:pt x="151" y="266"/>
                  </a:cubicBezTo>
                  <a:cubicBezTo>
                    <a:pt x="232" y="266"/>
                    <a:pt x="298" y="252"/>
                    <a:pt x="301" y="235"/>
                  </a:cubicBezTo>
                  <a:cubicBezTo>
                    <a:pt x="301" y="235"/>
                    <a:pt x="301" y="235"/>
                    <a:pt x="301" y="235"/>
                  </a:cubicBezTo>
                  <a:cubicBezTo>
                    <a:pt x="301" y="144"/>
                    <a:pt x="301" y="144"/>
                    <a:pt x="301" y="144"/>
                  </a:cubicBezTo>
                  <a:cubicBezTo>
                    <a:pt x="301" y="78"/>
                    <a:pt x="259" y="21"/>
                    <a:pt x="201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0"/>
            <p:cNvSpPr>
              <a:spLocks/>
            </p:cNvSpPr>
            <p:nvPr/>
          </p:nvSpPr>
          <p:spPr bwMode="auto">
            <a:xfrm>
              <a:off x="7991597" y="2210987"/>
              <a:ext cx="21066" cy="16864"/>
            </a:xfrm>
            <a:custGeom>
              <a:avLst/>
              <a:gdLst>
                <a:gd name="T0" fmla="*/ 30 w 30"/>
                <a:gd name="T1" fmla="*/ 1 h 18"/>
                <a:gd name="T2" fmla="*/ 15 w 30"/>
                <a:gd name="T3" fmla="*/ 0 h 18"/>
                <a:gd name="T4" fmla="*/ 1 w 30"/>
                <a:gd name="T5" fmla="*/ 1 h 18"/>
                <a:gd name="T6" fmla="*/ 7 w 30"/>
                <a:gd name="T7" fmla="*/ 18 h 18"/>
                <a:gd name="T8" fmla="*/ 24 w 30"/>
                <a:gd name="T9" fmla="*/ 18 h 18"/>
                <a:gd name="T10" fmla="*/ 30 w 30"/>
                <a:gd name="T11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8">
                  <a:moveTo>
                    <a:pt x="30" y="1"/>
                  </a:moveTo>
                  <a:cubicBezTo>
                    <a:pt x="25" y="0"/>
                    <a:pt x="20" y="0"/>
                    <a:pt x="15" y="0"/>
                  </a:cubicBezTo>
                  <a:cubicBezTo>
                    <a:pt x="10" y="0"/>
                    <a:pt x="6" y="0"/>
                    <a:pt x="1" y="1"/>
                  </a:cubicBezTo>
                  <a:cubicBezTo>
                    <a:pt x="1" y="1"/>
                    <a:pt x="0" y="11"/>
                    <a:pt x="7" y="18"/>
                  </a:cubicBezTo>
                  <a:cubicBezTo>
                    <a:pt x="7" y="18"/>
                    <a:pt x="18" y="18"/>
                    <a:pt x="24" y="18"/>
                  </a:cubicBezTo>
                  <a:cubicBezTo>
                    <a:pt x="24" y="18"/>
                    <a:pt x="30" y="12"/>
                    <a:pt x="30" y="1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auto">
            <a:xfrm>
              <a:off x="7990037" y="2230486"/>
              <a:ext cx="23407" cy="43214"/>
            </a:xfrm>
            <a:custGeom>
              <a:avLst/>
              <a:gdLst>
                <a:gd name="T0" fmla="*/ 15 w 60"/>
                <a:gd name="T1" fmla="*/ 0 h 82"/>
                <a:gd name="T2" fmla="*/ 47 w 60"/>
                <a:gd name="T3" fmla="*/ 0 h 82"/>
                <a:gd name="T4" fmla="*/ 60 w 60"/>
                <a:gd name="T5" fmla="*/ 47 h 82"/>
                <a:gd name="T6" fmla="*/ 31 w 60"/>
                <a:gd name="T7" fmla="*/ 82 h 82"/>
                <a:gd name="T8" fmla="*/ 0 w 60"/>
                <a:gd name="T9" fmla="*/ 47 h 82"/>
                <a:gd name="T10" fmla="*/ 15 w 60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82">
                  <a:moveTo>
                    <a:pt x="15" y="0"/>
                  </a:moveTo>
                  <a:lnTo>
                    <a:pt x="47" y="0"/>
                  </a:lnTo>
                  <a:lnTo>
                    <a:pt x="60" y="47"/>
                  </a:lnTo>
                  <a:lnTo>
                    <a:pt x="31" y="82"/>
                  </a:lnTo>
                  <a:lnTo>
                    <a:pt x="0" y="4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2"/>
            <p:cNvSpPr>
              <a:spLocks/>
            </p:cNvSpPr>
            <p:nvPr/>
          </p:nvSpPr>
          <p:spPr bwMode="auto">
            <a:xfrm>
              <a:off x="7876515" y="2246823"/>
              <a:ext cx="17555" cy="32147"/>
            </a:xfrm>
            <a:custGeom>
              <a:avLst/>
              <a:gdLst>
                <a:gd name="T0" fmla="*/ 23 w 45"/>
                <a:gd name="T1" fmla="*/ 61 h 61"/>
                <a:gd name="T2" fmla="*/ 45 w 45"/>
                <a:gd name="T3" fmla="*/ 34 h 61"/>
                <a:gd name="T4" fmla="*/ 34 w 45"/>
                <a:gd name="T5" fmla="*/ 0 h 61"/>
                <a:gd name="T6" fmla="*/ 11 w 45"/>
                <a:gd name="T7" fmla="*/ 0 h 61"/>
                <a:gd name="T8" fmla="*/ 0 w 45"/>
                <a:gd name="T9" fmla="*/ 34 h 61"/>
                <a:gd name="T10" fmla="*/ 23 w 4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61">
                  <a:moveTo>
                    <a:pt x="23" y="61"/>
                  </a:moveTo>
                  <a:lnTo>
                    <a:pt x="45" y="34"/>
                  </a:lnTo>
                  <a:lnTo>
                    <a:pt x="34" y="0"/>
                  </a:lnTo>
                  <a:lnTo>
                    <a:pt x="11" y="0"/>
                  </a:lnTo>
                  <a:lnTo>
                    <a:pt x="0" y="34"/>
                  </a:lnTo>
                  <a:lnTo>
                    <a:pt x="23" y="61"/>
                  </a:ln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4"/>
            <p:cNvSpPr>
              <a:spLocks/>
            </p:cNvSpPr>
            <p:nvPr/>
          </p:nvSpPr>
          <p:spPr bwMode="auto">
            <a:xfrm>
              <a:off x="7878075" y="2231540"/>
              <a:ext cx="15214" cy="13702"/>
            </a:xfrm>
            <a:custGeom>
              <a:avLst/>
              <a:gdLst>
                <a:gd name="T0" fmla="*/ 18 w 22"/>
                <a:gd name="T1" fmla="*/ 14 h 14"/>
                <a:gd name="T2" fmla="*/ 22 w 22"/>
                <a:gd name="T3" fmla="*/ 1 h 14"/>
                <a:gd name="T4" fmla="*/ 11 w 22"/>
                <a:gd name="T5" fmla="*/ 0 h 14"/>
                <a:gd name="T6" fmla="*/ 0 w 22"/>
                <a:gd name="T7" fmla="*/ 1 h 14"/>
                <a:gd name="T8" fmla="*/ 5 w 22"/>
                <a:gd name="T9" fmla="*/ 14 h 14"/>
                <a:gd name="T10" fmla="*/ 18 w 22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4">
                  <a:moveTo>
                    <a:pt x="18" y="14"/>
                  </a:moveTo>
                  <a:cubicBezTo>
                    <a:pt x="18" y="14"/>
                    <a:pt x="22" y="9"/>
                    <a:pt x="22" y="1"/>
                  </a:cubicBezTo>
                  <a:cubicBezTo>
                    <a:pt x="18" y="0"/>
                    <a:pt x="15" y="0"/>
                    <a:pt x="11" y="0"/>
                  </a:cubicBezTo>
                  <a:cubicBezTo>
                    <a:pt x="7" y="0"/>
                    <a:pt x="4" y="0"/>
                    <a:pt x="0" y="1"/>
                  </a:cubicBezTo>
                  <a:cubicBezTo>
                    <a:pt x="0" y="1"/>
                    <a:pt x="0" y="8"/>
                    <a:pt x="5" y="14"/>
                  </a:cubicBezTo>
                  <a:cubicBezTo>
                    <a:pt x="5" y="14"/>
                    <a:pt x="13" y="14"/>
                    <a:pt x="18" y="14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26"/>
            <p:cNvSpPr>
              <a:spLocks/>
            </p:cNvSpPr>
            <p:nvPr/>
          </p:nvSpPr>
          <p:spPr bwMode="auto">
            <a:xfrm>
              <a:off x="8110971" y="2231540"/>
              <a:ext cx="15214" cy="13702"/>
            </a:xfrm>
            <a:custGeom>
              <a:avLst/>
              <a:gdLst>
                <a:gd name="T0" fmla="*/ 17 w 22"/>
                <a:gd name="T1" fmla="*/ 14 h 14"/>
                <a:gd name="T2" fmla="*/ 22 w 22"/>
                <a:gd name="T3" fmla="*/ 1 h 14"/>
                <a:gd name="T4" fmla="*/ 11 w 22"/>
                <a:gd name="T5" fmla="*/ 0 h 14"/>
                <a:gd name="T6" fmla="*/ 0 w 22"/>
                <a:gd name="T7" fmla="*/ 1 h 14"/>
                <a:gd name="T8" fmla="*/ 5 w 22"/>
                <a:gd name="T9" fmla="*/ 14 h 14"/>
                <a:gd name="T10" fmla="*/ 17 w 22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4">
                  <a:moveTo>
                    <a:pt x="17" y="14"/>
                  </a:moveTo>
                  <a:cubicBezTo>
                    <a:pt x="17" y="14"/>
                    <a:pt x="22" y="9"/>
                    <a:pt x="22" y="1"/>
                  </a:cubicBezTo>
                  <a:cubicBezTo>
                    <a:pt x="18" y="0"/>
                    <a:pt x="15" y="0"/>
                    <a:pt x="11" y="0"/>
                  </a:cubicBezTo>
                  <a:cubicBezTo>
                    <a:pt x="7" y="0"/>
                    <a:pt x="4" y="0"/>
                    <a:pt x="0" y="1"/>
                  </a:cubicBezTo>
                  <a:cubicBezTo>
                    <a:pt x="0" y="1"/>
                    <a:pt x="0" y="8"/>
                    <a:pt x="5" y="14"/>
                  </a:cubicBezTo>
                  <a:cubicBezTo>
                    <a:pt x="5" y="14"/>
                    <a:pt x="13" y="14"/>
                    <a:pt x="17" y="14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27"/>
            <p:cNvSpPr>
              <a:spLocks/>
            </p:cNvSpPr>
            <p:nvPr/>
          </p:nvSpPr>
          <p:spPr bwMode="auto">
            <a:xfrm>
              <a:off x="8109410" y="2246823"/>
              <a:ext cx="17555" cy="32147"/>
            </a:xfrm>
            <a:custGeom>
              <a:avLst/>
              <a:gdLst>
                <a:gd name="T0" fmla="*/ 24 w 45"/>
                <a:gd name="T1" fmla="*/ 61 h 61"/>
                <a:gd name="T2" fmla="*/ 45 w 45"/>
                <a:gd name="T3" fmla="*/ 34 h 61"/>
                <a:gd name="T4" fmla="*/ 34 w 45"/>
                <a:gd name="T5" fmla="*/ 0 h 61"/>
                <a:gd name="T6" fmla="*/ 11 w 45"/>
                <a:gd name="T7" fmla="*/ 0 h 61"/>
                <a:gd name="T8" fmla="*/ 0 w 45"/>
                <a:gd name="T9" fmla="*/ 34 h 61"/>
                <a:gd name="T10" fmla="*/ 24 w 4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61">
                  <a:moveTo>
                    <a:pt x="24" y="61"/>
                  </a:moveTo>
                  <a:lnTo>
                    <a:pt x="45" y="34"/>
                  </a:lnTo>
                  <a:lnTo>
                    <a:pt x="34" y="0"/>
                  </a:lnTo>
                  <a:lnTo>
                    <a:pt x="11" y="0"/>
                  </a:lnTo>
                  <a:lnTo>
                    <a:pt x="0" y="34"/>
                  </a:lnTo>
                  <a:lnTo>
                    <a:pt x="24" y="61"/>
                  </a:ln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9958994" y="2629969"/>
            <a:ext cx="717144" cy="522365"/>
            <a:chOff x="4553126" y="745329"/>
            <a:chExt cx="1865136" cy="1066802"/>
          </a:xfrm>
        </p:grpSpPr>
        <p:sp>
          <p:nvSpPr>
            <p:cNvPr id="77" name="Freeform 16"/>
            <p:cNvSpPr>
              <a:spLocks noEditPoints="1"/>
            </p:cNvSpPr>
            <p:nvPr/>
          </p:nvSpPr>
          <p:spPr bwMode="auto">
            <a:xfrm>
              <a:off x="4553126" y="745329"/>
              <a:ext cx="403224" cy="1041400"/>
            </a:xfrm>
            <a:custGeom>
              <a:avLst/>
              <a:gdLst>
                <a:gd name="T0" fmla="*/ 105 w 150"/>
                <a:gd name="T1" fmla="*/ 0 h 388"/>
                <a:gd name="T2" fmla="*/ 44 w 150"/>
                <a:gd name="T3" fmla="*/ 0 h 388"/>
                <a:gd name="T4" fmla="*/ 0 w 150"/>
                <a:gd name="T5" fmla="*/ 45 h 388"/>
                <a:gd name="T6" fmla="*/ 0 w 150"/>
                <a:gd name="T7" fmla="*/ 343 h 388"/>
                <a:gd name="T8" fmla="*/ 44 w 150"/>
                <a:gd name="T9" fmla="*/ 388 h 388"/>
                <a:gd name="T10" fmla="*/ 105 w 150"/>
                <a:gd name="T11" fmla="*/ 388 h 388"/>
                <a:gd name="T12" fmla="*/ 150 w 150"/>
                <a:gd name="T13" fmla="*/ 343 h 388"/>
                <a:gd name="T14" fmla="*/ 150 w 150"/>
                <a:gd name="T15" fmla="*/ 45 h 388"/>
                <a:gd name="T16" fmla="*/ 105 w 150"/>
                <a:gd name="T17" fmla="*/ 0 h 388"/>
                <a:gd name="T18" fmla="*/ 75 w 150"/>
                <a:gd name="T19" fmla="*/ 223 h 388"/>
                <a:gd name="T20" fmla="*/ 62 w 150"/>
                <a:gd name="T21" fmla="*/ 211 h 388"/>
                <a:gd name="T22" fmla="*/ 75 w 150"/>
                <a:gd name="T23" fmla="*/ 198 h 388"/>
                <a:gd name="T24" fmla="*/ 87 w 150"/>
                <a:gd name="T25" fmla="*/ 211 h 388"/>
                <a:gd name="T26" fmla="*/ 75 w 150"/>
                <a:gd name="T27" fmla="*/ 223 h 388"/>
                <a:gd name="T28" fmla="*/ 69 w 150"/>
                <a:gd name="T29" fmla="*/ 179 h 388"/>
                <a:gd name="T30" fmla="*/ 75 w 150"/>
                <a:gd name="T31" fmla="*/ 174 h 388"/>
                <a:gd name="T32" fmla="*/ 80 w 150"/>
                <a:gd name="T33" fmla="*/ 179 h 388"/>
                <a:gd name="T34" fmla="*/ 75 w 150"/>
                <a:gd name="T35" fmla="*/ 185 h 388"/>
                <a:gd name="T36" fmla="*/ 69 w 150"/>
                <a:gd name="T37" fmla="*/ 179 h 388"/>
                <a:gd name="T38" fmla="*/ 119 w 150"/>
                <a:gd name="T39" fmla="*/ 94 h 388"/>
                <a:gd name="T40" fmla="*/ 30 w 150"/>
                <a:gd name="T41" fmla="*/ 94 h 388"/>
                <a:gd name="T42" fmla="*/ 26 w 150"/>
                <a:gd name="T43" fmla="*/ 90 h 388"/>
                <a:gd name="T44" fmla="*/ 30 w 150"/>
                <a:gd name="T45" fmla="*/ 85 h 388"/>
                <a:gd name="T46" fmla="*/ 119 w 150"/>
                <a:gd name="T47" fmla="*/ 85 h 388"/>
                <a:gd name="T48" fmla="*/ 123 w 150"/>
                <a:gd name="T49" fmla="*/ 90 h 388"/>
                <a:gd name="T50" fmla="*/ 119 w 150"/>
                <a:gd name="T51" fmla="*/ 94 h 388"/>
                <a:gd name="T52" fmla="*/ 119 w 150"/>
                <a:gd name="T53" fmla="*/ 72 h 388"/>
                <a:gd name="T54" fmla="*/ 30 w 150"/>
                <a:gd name="T55" fmla="*/ 72 h 388"/>
                <a:gd name="T56" fmla="*/ 26 w 150"/>
                <a:gd name="T57" fmla="*/ 67 h 388"/>
                <a:gd name="T58" fmla="*/ 30 w 150"/>
                <a:gd name="T59" fmla="*/ 63 h 388"/>
                <a:gd name="T60" fmla="*/ 119 w 150"/>
                <a:gd name="T61" fmla="*/ 63 h 388"/>
                <a:gd name="T62" fmla="*/ 123 w 150"/>
                <a:gd name="T63" fmla="*/ 67 h 388"/>
                <a:gd name="T64" fmla="*/ 119 w 150"/>
                <a:gd name="T65" fmla="*/ 72 h 388"/>
                <a:gd name="T66" fmla="*/ 119 w 150"/>
                <a:gd name="T67" fmla="*/ 49 h 388"/>
                <a:gd name="T68" fmla="*/ 30 w 150"/>
                <a:gd name="T69" fmla="*/ 49 h 388"/>
                <a:gd name="T70" fmla="*/ 26 w 150"/>
                <a:gd name="T71" fmla="*/ 45 h 388"/>
                <a:gd name="T72" fmla="*/ 30 w 150"/>
                <a:gd name="T73" fmla="*/ 40 h 388"/>
                <a:gd name="T74" fmla="*/ 119 w 150"/>
                <a:gd name="T75" fmla="*/ 40 h 388"/>
                <a:gd name="T76" fmla="*/ 123 w 150"/>
                <a:gd name="T77" fmla="*/ 45 h 388"/>
                <a:gd name="T78" fmla="*/ 119 w 150"/>
                <a:gd name="T79" fmla="*/ 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0" h="388">
                  <a:moveTo>
                    <a:pt x="105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343"/>
                    <a:pt x="0" y="343"/>
                    <a:pt x="0" y="343"/>
                  </a:cubicBezTo>
                  <a:cubicBezTo>
                    <a:pt x="0" y="368"/>
                    <a:pt x="20" y="388"/>
                    <a:pt x="44" y="388"/>
                  </a:cubicBezTo>
                  <a:cubicBezTo>
                    <a:pt x="105" y="388"/>
                    <a:pt x="105" y="388"/>
                    <a:pt x="105" y="388"/>
                  </a:cubicBezTo>
                  <a:cubicBezTo>
                    <a:pt x="130" y="388"/>
                    <a:pt x="150" y="368"/>
                    <a:pt x="150" y="343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0" y="20"/>
                    <a:pt x="130" y="0"/>
                    <a:pt x="105" y="0"/>
                  </a:cubicBezTo>
                  <a:close/>
                  <a:moveTo>
                    <a:pt x="75" y="223"/>
                  </a:moveTo>
                  <a:cubicBezTo>
                    <a:pt x="68" y="223"/>
                    <a:pt x="62" y="218"/>
                    <a:pt x="62" y="211"/>
                  </a:cubicBezTo>
                  <a:cubicBezTo>
                    <a:pt x="62" y="204"/>
                    <a:pt x="68" y="198"/>
                    <a:pt x="75" y="198"/>
                  </a:cubicBezTo>
                  <a:cubicBezTo>
                    <a:pt x="82" y="198"/>
                    <a:pt x="87" y="204"/>
                    <a:pt x="87" y="211"/>
                  </a:cubicBezTo>
                  <a:cubicBezTo>
                    <a:pt x="87" y="218"/>
                    <a:pt x="82" y="223"/>
                    <a:pt x="75" y="223"/>
                  </a:cubicBezTo>
                  <a:close/>
                  <a:moveTo>
                    <a:pt x="69" y="179"/>
                  </a:moveTo>
                  <a:cubicBezTo>
                    <a:pt x="69" y="176"/>
                    <a:pt x="72" y="174"/>
                    <a:pt x="75" y="174"/>
                  </a:cubicBezTo>
                  <a:cubicBezTo>
                    <a:pt x="78" y="174"/>
                    <a:pt x="80" y="176"/>
                    <a:pt x="80" y="179"/>
                  </a:cubicBezTo>
                  <a:cubicBezTo>
                    <a:pt x="80" y="182"/>
                    <a:pt x="78" y="185"/>
                    <a:pt x="75" y="185"/>
                  </a:cubicBezTo>
                  <a:cubicBezTo>
                    <a:pt x="72" y="185"/>
                    <a:pt x="69" y="182"/>
                    <a:pt x="69" y="179"/>
                  </a:cubicBezTo>
                  <a:close/>
                  <a:moveTo>
                    <a:pt x="119" y="94"/>
                  </a:moveTo>
                  <a:cubicBezTo>
                    <a:pt x="30" y="94"/>
                    <a:pt x="30" y="94"/>
                    <a:pt x="30" y="94"/>
                  </a:cubicBezTo>
                  <a:cubicBezTo>
                    <a:pt x="28" y="94"/>
                    <a:pt x="26" y="92"/>
                    <a:pt x="26" y="90"/>
                  </a:cubicBezTo>
                  <a:cubicBezTo>
                    <a:pt x="26" y="87"/>
                    <a:pt x="28" y="85"/>
                    <a:pt x="30" y="85"/>
                  </a:cubicBezTo>
                  <a:cubicBezTo>
                    <a:pt x="119" y="85"/>
                    <a:pt x="119" y="85"/>
                    <a:pt x="119" y="85"/>
                  </a:cubicBezTo>
                  <a:cubicBezTo>
                    <a:pt x="121" y="85"/>
                    <a:pt x="123" y="87"/>
                    <a:pt x="123" y="90"/>
                  </a:cubicBezTo>
                  <a:cubicBezTo>
                    <a:pt x="123" y="92"/>
                    <a:pt x="121" y="94"/>
                    <a:pt x="119" y="94"/>
                  </a:cubicBezTo>
                  <a:close/>
                  <a:moveTo>
                    <a:pt x="119" y="72"/>
                  </a:moveTo>
                  <a:cubicBezTo>
                    <a:pt x="30" y="72"/>
                    <a:pt x="30" y="72"/>
                    <a:pt x="30" y="72"/>
                  </a:cubicBezTo>
                  <a:cubicBezTo>
                    <a:pt x="28" y="72"/>
                    <a:pt x="26" y="70"/>
                    <a:pt x="26" y="67"/>
                  </a:cubicBezTo>
                  <a:cubicBezTo>
                    <a:pt x="26" y="65"/>
                    <a:pt x="28" y="63"/>
                    <a:pt x="30" y="63"/>
                  </a:cubicBezTo>
                  <a:cubicBezTo>
                    <a:pt x="119" y="63"/>
                    <a:pt x="119" y="63"/>
                    <a:pt x="119" y="63"/>
                  </a:cubicBezTo>
                  <a:cubicBezTo>
                    <a:pt x="121" y="63"/>
                    <a:pt x="123" y="65"/>
                    <a:pt x="123" y="67"/>
                  </a:cubicBezTo>
                  <a:cubicBezTo>
                    <a:pt x="123" y="70"/>
                    <a:pt x="121" y="72"/>
                    <a:pt x="119" y="72"/>
                  </a:cubicBezTo>
                  <a:close/>
                  <a:moveTo>
                    <a:pt x="119" y="49"/>
                  </a:moveTo>
                  <a:cubicBezTo>
                    <a:pt x="30" y="49"/>
                    <a:pt x="30" y="49"/>
                    <a:pt x="30" y="49"/>
                  </a:cubicBezTo>
                  <a:cubicBezTo>
                    <a:pt x="28" y="49"/>
                    <a:pt x="26" y="47"/>
                    <a:pt x="26" y="45"/>
                  </a:cubicBezTo>
                  <a:cubicBezTo>
                    <a:pt x="26" y="42"/>
                    <a:pt x="28" y="40"/>
                    <a:pt x="30" y="40"/>
                  </a:cubicBezTo>
                  <a:cubicBezTo>
                    <a:pt x="119" y="40"/>
                    <a:pt x="119" y="40"/>
                    <a:pt x="119" y="40"/>
                  </a:cubicBezTo>
                  <a:cubicBezTo>
                    <a:pt x="121" y="40"/>
                    <a:pt x="123" y="42"/>
                    <a:pt x="123" y="45"/>
                  </a:cubicBezTo>
                  <a:cubicBezTo>
                    <a:pt x="123" y="47"/>
                    <a:pt x="121" y="49"/>
                    <a:pt x="119" y="4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7"/>
            <p:cNvSpPr>
              <a:spLocks noEditPoints="1"/>
            </p:cNvSpPr>
            <p:nvPr/>
          </p:nvSpPr>
          <p:spPr bwMode="auto">
            <a:xfrm>
              <a:off x="5173662" y="745331"/>
              <a:ext cx="1244600" cy="869950"/>
            </a:xfrm>
            <a:custGeom>
              <a:avLst/>
              <a:gdLst>
                <a:gd name="T0" fmla="*/ 407 w 464"/>
                <a:gd name="T1" fmla="*/ 0 h 324"/>
                <a:gd name="T2" fmla="*/ 57 w 464"/>
                <a:gd name="T3" fmla="*/ 0 h 324"/>
                <a:gd name="T4" fmla="*/ 0 w 464"/>
                <a:gd name="T5" fmla="*/ 57 h 324"/>
                <a:gd name="T6" fmla="*/ 0 w 464"/>
                <a:gd name="T7" fmla="*/ 267 h 324"/>
                <a:gd name="T8" fmla="*/ 57 w 464"/>
                <a:gd name="T9" fmla="*/ 324 h 324"/>
                <a:gd name="T10" fmla="*/ 407 w 464"/>
                <a:gd name="T11" fmla="*/ 324 h 324"/>
                <a:gd name="T12" fmla="*/ 464 w 464"/>
                <a:gd name="T13" fmla="*/ 267 h 324"/>
                <a:gd name="T14" fmla="*/ 464 w 464"/>
                <a:gd name="T15" fmla="*/ 57 h 324"/>
                <a:gd name="T16" fmla="*/ 407 w 464"/>
                <a:gd name="T17" fmla="*/ 0 h 324"/>
                <a:gd name="T18" fmla="*/ 351 w 464"/>
                <a:gd name="T19" fmla="*/ 312 h 324"/>
                <a:gd name="T20" fmla="*/ 305 w 464"/>
                <a:gd name="T21" fmla="*/ 312 h 324"/>
                <a:gd name="T22" fmla="*/ 300 w 464"/>
                <a:gd name="T23" fmla="*/ 306 h 324"/>
                <a:gd name="T24" fmla="*/ 305 w 464"/>
                <a:gd name="T25" fmla="*/ 301 h 324"/>
                <a:gd name="T26" fmla="*/ 351 w 464"/>
                <a:gd name="T27" fmla="*/ 301 h 324"/>
                <a:gd name="T28" fmla="*/ 357 w 464"/>
                <a:gd name="T29" fmla="*/ 306 h 324"/>
                <a:gd name="T30" fmla="*/ 351 w 464"/>
                <a:gd name="T31" fmla="*/ 312 h 324"/>
                <a:gd name="T32" fmla="*/ 371 w 464"/>
                <a:gd name="T33" fmla="*/ 312 h 324"/>
                <a:gd name="T34" fmla="*/ 365 w 464"/>
                <a:gd name="T35" fmla="*/ 306 h 324"/>
                <a:gd name="T36" fmla="*/ 371 w 464"/>
                <a:gd name="T37" fmla="*/ 300 h 324"/>
                <a:gd name="T38" fmla="*/ 377 w 464"/>
                <a:gd name="T39" fmla="*/ 306 h 324"/>
                <a:gd name="T40" fmla="*/ 371 w 464"/>
                <a:gd name="T41" fmla="*/ 312 h 324"/>
                <a:gd name="T42" fmla="*/ 431 w 464"/>
                <a:gd name="T43" fmla="*/ 267 h 324"/>
                <a:gd name="T44" fmla="*/ 407 w 464"/>
                <a:gd name="T45" fmla="*/ 291 h 324"/>
                <a:gd name="T46" fmla="*/ 57 w 464"/>
                <a:gd name="T47" fmla="*/ 291 h 324"/>
                <a:gd name="T48" fmla="*/ 33 w 464"/>
                <a:gd name="T49" fmla="*/ 267 h 324"/>
                <a:gd name="T50" fmla="*/ 33 w 464"/>
                <a:gd name="T51" fmla="*/ 57 h 324"/>
                <a:gd name="T52" fmla="*/ 57 w 464"/>
                <a:gd name="T53" fmla="*/ 33 h 324"/>
                <a:gd name="T54" fmla="*/ 407 w 464"/>
                <a:gd name="T55" fmla="*/ 33 h 324"/>
                <a:gd name="T56" fmla="*/ 431 w 464"/>
                <a:gd name="T57" fmla="*/ 57 h 324"/>
                <a:gd name="T58" fmla="*/ 431 w 464"/>
                <a:gd name="T59" fmla="*/ 26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4" h="324">
                  <a:moveTo>
                    <a:pt x="407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98"/>
                    <a:pt x="25" y="324"/>
                    <a:pt x="57" y="324"/>
                  </a:cubicBezTo>
                  <a:cubicBezTo>
                    <a:pt x="407" y="324"/>
                    <a:pt x="407" y="324"/>
                    <a:pt x="407" y="324"/>
                  </a:cubicBezTo>
                  <a:cubicBezTo>
                    <a:pt x="439" y="324"/>
                    <a:pt x="464" y="298"/>
                    <a:pt x="464" y="267"/>
                  </a:cubicBezTo>
                  <a:cubicBezTo>
                    <a:pt x="464" y="57"/>
                    <a:pt x="464" y="57"/>
                    <a:pt x="464" y="57"/>
                  </a:cubicBezTo>
                  <a:cubicBezTo>
                    <a:pt x="464" y="26"/>
                    <a:pt x="439" y="0"/>
                    <a:pt x="407" y="0"/>
                  </a:cubicBezTo>
                  <a:close/>
                  <a:moveTo>
                    <a:pt x="351" y="312"/>
                  </a:moveTo>
                  <a:cubicBezTo>
                    <a:pt x="305" y="312"/>
                    <a:pt x="305" y="312"/>
                    <a:pt x="305" y="312"/>
                  </a:cubicBezTo>
                  <a:cubicBezTo>
                    <a:pt x="302" y="312"/>
                    <a:pt x="300" y="310"/>
                    <a:pt x="300" y="306"/>
                  </a:cubicBezTo>
                  <a:cubicBezTo>
                    <a:pt x="300" y="303"/>
                    <a:pt x="302" y="301"/>
                    <a:pt x="305" y="301"/>
                  </a:cubicBezTo>
                  <a:cubicBezTo>
                    <a:pt x="351" y="301"/>
                    <a:pt x="351" y="301"/>
                    <a:pt x="351" y="301"/>
                  </a:cubicBezTo>
                  <a:cubicBezTo>
                    <a:pt x="355" y="301"/>
                    <a:pt x="357" y="303"/>
                    <a:pt x="357" y="306"/>
                  </a:cubicBezTo>
                  <a:cubicBezTo>
                    <a:pt x="357" y="310"/>
                    <a:pt x="355" y="312"/>
                    <a:pt x="351" y="312"/>
                  </a:cubicBezTo>
                  <a:close/>
                  <a:moveTo>
                    <a:pt x="371" y="312"/>
                  </a:moveTo>
                  <a:cubicBezTo>
                    <a:pt x="368" y="312"/>
                    <a:pt x="365" y="310"/>
                    <a:pt x="365" y="306"/>
                  </a:cubicBezTo>
                  <a:cubicBezTo>
                    <a:pt x="365" y="303"/>
                    <a:pt x="368" y="300"/>
                    <a:pt x="371" y="300"/>
                  </a:cubicBezTo>
                  <a:cubicBezTo>
                    <a:pt x="374" y="300"/>
                    <a:pt x="377" y="303"/>
                    <a:pt x="377" y="306"/>
                  </a:cubicBezTo>
                  <a:cubicBezTo>
                    <a:pt x="377" y="310"/>
                    <a:pt x="374" y="312"/>
                    <a:pt x="371" y="312"/>
                  </a:cubicBezTo>
                  <a:close/>
                  <a:moveTo>
                    <a:pt x="431" y="267"/>
                  </a:moveTo>
                  <a:cubicBezTo>
                    <a:pt x="431" y="280"/>
                    <a:pt x="420" y="291"/>
                    <a:pt x="407" y="291"/>
                  </a:cubicBezTo>
                  <a:cubicBezTo>
                    <a:pt x="57" y="291"/>
                    <a:pt x="57" y="291"/>
                    <a:pt x="57" y="291"/>
                  </a:cubicBezTo>
                  <a:cubicBezTo>
                    <a:pt x="44" y="291"/>
                    <a:pt x="33" y="280"/>
                    <a:pt x="33" y="267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3" y="44"/>
                    <a:pt x="44" y="33"/>
                    <a:pt x="57" y="33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420" y="33"/>
                    <a:pt x="431" y="44"/>
                    <a:pt x="431" y="57"/>
                  </a:cubicBezTo>
                  <a:lnTo>
                    <a:pt x="431" y="267"/>
                  </a:ln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8"/>
            <p:cNvSpPr>
              <a:spLocks/>
            </p:cNvSpPr>
            <p:nvPr/>
          </p:nvSpPr>
          <p:spPr bwMode="auto">
            <a:xfrm>
              <a:off x="5465762" y="1567656"/>
              <a:ext cx="660400" cy="244475"/>
            </a:xfrm>
            <a:custGeom>
              <a:avLst/>
              <a:gdLst>
                <a:gd name="T0" fmla="*/ 242 w 246"/>
                <a:gd name="T1" fmla="*/ 79 h 91"/>
                <a:gd name="T2" fmla="*/ 230 w 246"/>
                <a:gd name="T3" fmla="*/ 78 h 91"/>
                <a:gd name="T4" fmla="*/ 174 w 246"/>
                <a:gd name="T5" fmla="*/ 57 h 91"/>
                <a:gd name="T6" fmla="*/ 167 w 246"/>
                <a:gd name="T7" fmla="*/ 48 h 91"/>
                <a:gd name="T8" fmla="*/ 167 w 246"/>
                <a:gd name="T9" fmla="*/ 0 h 91"/>
                <a:gd name="T10" fmla="*/ 78 w 246"/>
                <a:gd name="T11" fmla="*/ 0 h 91"/>
                <a:gd name="T12" fmla="*/ 78 w 246"/>
                <a:gd name="T13" fmla="*/ 48 h 91"/>
                <a:gd name="T14" fmla="*/ 75 w 246"/>
                <a:gd name="T15" fmla="*/ 60 h 91"/>
                <a:gd name="T16" fmla="*/ 32 w 246"/>
                <a:gd name="T17" fmla="*/ 76 h 91"/>
                <a:gd name="T18" fmla="*/ 17 w 246"/>
                <a:gd name="T19" fmla="*/ 79 h 91"/>
                <a:gd name="T20" fmla="*/ 8 w 246"/>
                <a:gd name="T21" fmla="*/ 79 h 91"/>
                <a:gd name="T22" fmla="*/ 0 w 246"/>
                <a:gd name="T23" fmla="*/ 85 h 91"/>
                <a:gd name="T24" fmla="*/ 0 w 246"/>
                <a:gd name="T25" fmla="*/ 85 h 91"/>
                <a:gd name="T26" fmla="*/ 8 w 246"/>
                <a:gd name="T27" fmla="*/ 91 h 91"/>
                <a:gd name="T28" fmla="*/ 238 w 246"/>
                <a:gd name="T29" fmla="*/ 91 h 91"/>
                <a:gd name="T30" fmla="*/ 246 w 246"/>
                <a:gd name="T31" fmla="*/ 85 h 91"/>
                <a:gd name="T32" fmla="*/ 246 w 246"/>
                <a:gd name="T33" fmla="*/ 85 h 91"/>
                <a:gd name="T34" fmla="*/ 242 w 246"/>
                <a:gd name="T35" fmla="*/ 7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6" h="91">
                  <a:moveTo>
                    <a:pt x="242" y="79"/>
                  </a:moveTo>
                  <a:cubicBezTo>
                    <a:pt x="240" y="79"/>
                    <a:pt x="234" y="78"/>
                    <a:pt x="230" y="78"/>
                  </a:cubicBezTo>
                  <a:cubicBezTo>
                    <a:pt x="174" y="57"/>
                    <a:pt x="174" y="57"/>
                    <a:pt x="174" y="57"/>
                  </a:cubicBezTo>
                  <a:cubicBezTo>
                    <a:pt x="171" y="56"/>
                    <a:pt x="167" y="52"/>
                    <a:pt x="167" y="48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52"/>
                    <a:pt x="77" y="57"/>
                    <a:pt x="75" y="60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29" y="77"/>
                    <a:pt x="22" y="79"/>
                    <a:pt x="17" y="79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4" y="79"/>
                    <a:pt x="0" y="82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8"/>
                    <a:pt x="4" y="91"/>
                    <a:pt x="8" y="91"/>
                  </a:cubicBezTo>
                  <a:cubicBezTo>
                    <a:pt x="238" y="91"/>
                    <a:pt x="238" y="91"/>
                    <a:pt x="238" y="91"/>
                  </a:cubicBezTo>
                  <a:cubicBezTo>
                    <a:pt x="242" y="91"/>
                    <a:pt x="246" y="88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6" y="82"/>
                    <a:pt x="244" y="79"/>
                    <a:pt x="242" y="79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9"/>
            <p:cNvSpPr>
              <a:spLocks/>
            </p:cNvSpPr>
            <p:nvPr/>
          </p:nvSpPr>
          <p:spPr bwMode="auto">
            <a:xfrm>
              <a:off x="5302250" y="861219"/>
              <a:ext cx="987425" cy="638175"/>
            </a:xfrm>
            <a:custGeom>
              <a:avLst/>
              <a:gdLst>
                <a:gd name="T0" fmla="*/ 368 w 368"/>
                <a:gd name="T1" fmla="*/ 216 h 238"/>
                <a:gd name="T2" fmla="*/ 346 w 368"/>
                <a:gd name="T3" fmla="*/ 238 h 238"/>
                <a:gd name="T4" fmla="*/ 22 w 368"/>
                <a:gd name="T5" fmla="*/ 238 h 238"/>
                <a:gd name="T6" fmla="*/ 0 w 368"/>
                <a:gd name="T7" fmla="*/ 216 h 238"/>
                <a:gd name="T8" fmla="*/ 0 w 368"/>
                <a:gd name="T9" fmla="*/ 23 h 238"/>
                <a:gd name="T10" fmla="*/ 22 w 368"/>
                <a:gd name="T11" fmla="*/ 0 h 238"/>
                <a:gd name="T12" fmla="*/ 346 w 368"/>
                <a:gd name="T13" fmla="*/ 0 h 238"/>
                <a:gd name="T14" fmla="*/ 368 w 368"/>
                <a:gd name="T15" fmla="*/ 23 h 238"/>
                <a:gd name="T16" fmla="*/ 368 w 368"/>
                <a:gd name="T17" fmla="*/ 216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8" h="238">
                  <a:moveTo>
                    <a:pt x="368" y="216"/>
                  </a:moveTo>
                  <a:cubicBezTo>
                    <a:pt x="368" y="228"/>
                    <a:pt x="358" y="238"/>
                    <a:pt x="346" y="238"/>
                  </a:cubicBezTo>
                  <a:cubicBezTo>
                    <a:pt x="22" y="238"/>
                    <a:pt x="22" y="238"/>
                    <a:pt x="22" y="238"/>
                  </a:cubicBezTo>
                  <a:cubicBezTo>
                    <a:pt x="10" y="238"/>
                    <a:pt x="0" y="228"/>
                    <a:pt x="0" y="21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58" y="0"/>
                    <a:pt x="368" y="10"/>
                    <a:pt x="368" y="23"/>
                  </a:cubicBezTo>
                  <a:lnTo>
                    <a:pt x="368" y="216"/>
                  </a:ln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614554" y="1216837"/>
            <a:ext cx="692142" cy="677715"/>
            <a:chOff x="550862" y="596106"/>
            <a:chExt cx="1495425" cy="1365250"/>
          </a:xfrm>
        </p:grpSpPr>
        <p:sp>
          <p:nvSpPr>
            <p:cNvPr id="82" name="Freeform 6"/>
            <p:cNvSpPr>
              <a:spLocks noEditPoints="1"/>
            </p:cNvSpPr>
            <p:nvPr/>
          </p:nvSpPr>
          <p:spPr bwMode="auto">
            <a:xfrm>
              <a:off x="550862" y="1583531"/>
              <a:ext cx="1495425" cy="377825"/>
            </a:xfrm>
            <a:custGeom>
              <a:avLst/>
              <a:gdLst>
                <a:gd name="T0" fmla="*/ 555 w 557"/>
                <a:gd name="T1" fmla="*/ 113 h 141"/>
                <a:gd name="T2" fmla="*/ 554 w 557"/>
                <a:gd name="T3" fmla="*/ 109 h 141"/>
                <a:gd name="T4" fmla="*/ 513 w 557"/>
                <a:gd name="T5" fmla="*/ 23 h 141"/>
                <a:gd name="T6" fmla="*/ 490 w 557"/>
                <a:gd name="T7" fmla="*/ 0 h 141"/>
                <a:gd name="T8" fmla="*/ 69 w 557"/>
                <a:gd name="T9" fmla="*/ 0 h 141"/>
                <a:gd name="T10" fmla="*/ 46 w 557"/>
                <a:gd name="T11" fmla="*/ 23 h 141"/>
                <a:gd name="T12" fmla="*/ 4 w 557"/>
                <a:gd name="T13" fmla="*/ 109 h 141"/>
                <a:gd name="T14" fmla="*/ 0 w 557"/>
                <a:gd name="T15" fmla="*/ 121 h 141"/>
                <a:gd name="T16" fmla="*/ 22 w 557"/>
                <a:gd name="T17" fmla="*/ 141 h 141"/>
                <a:gd name="T18" fmla="*/ 535 w 557"/>
                <a:gd name="T19" fmla="*/ 141 h 141"/>
                <a:gd name="T20" fmla="*/ 557 w 557"/>
                <a:gd name="T21" fmla="*/ 121 h 141"/>
                <a:gd name="T22" fmla="*/ 555 w 557"/>
                <a:gd name="T23" fmla="*/ 113 h 141"/>
                <a:gd name="T24" fmla="*/ 327 w 557"/>
                <a:gd name="T25" fmla="*/ 128 h 141"/>
                <a:gd name="T26" fmla="*/ 230 w 557"/>
                <a:gd name="T27" fmla="*/ 128 h 141"/>
                <a:gd name="T28" fmla="*/ 225 w 557"/>
                <a:gd name="T29" fmla="*/ 123 h 141"/>
                <a:gd name="T30" fmla="*/ 230 w 557"/>
                <a:gd name="T31" fmla="*/ 118 h 141"/>
                <a:gd name="T32" fmla="*/ 327 w 557"/>
                <a:gd name="T33" fmla="*/ 118 h 141"/>
                <a:gd name="T34" fmla="*/ 332 w 557"/>
                <a:gd name="T35" fmla="*/ 123 h 141"/>
                <a:gd name="T36" fmla="*/ 327 w 557"/>
                <a:gd name="T37" fmla="*/ 12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7" h="141">
                  <a:moveTo>
                    <a:pt x="555" y="113"/>
                  </a:moveTo>
                  <a:cubicBezTo>
                    <a:pt x="555" y="112"/>
                    <a:pt x="555" y="111"/>
                    <a:pt x="554" y="109"/>
                  </a:cubicBezTo>
                  <a:cubicBezTo>
                    <a:pt x="513" y="23"/>
                    <a:pt x="513" y="23"/>
                    <a:pt x="513" y="23"/>
                  </a:cubicBezTo>
                  <a:cubicBezTo>
                    <a:pt x="506" y="9"/>
                    <a:pt x="503" y="0"/>
                    <a:pt x="49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56" y="0"/>
                    <a:pt x="52" y="10"/>
                    <a:pt x="46" y="23"/>
                  </a:cubicBezTo>
                  <a:cubicBezTo>
                    <a:pt x="4" y="109"/>
                    <a:pt x="4" y="109"/>
                    <a:pt x="4" y="109"/>
                  </a:cubicBezTo>
                  <a:cubicBezTo>
                    <a:pt x="1" y="112"/>
                    <a:pt x="0" y="116"/>
                    <a:pt x="0" y="121"/>
                  </a:cubicBezTo>
                  <a:cubicBezTo>
                    <a:pt x="0" y="132"/>
                    <a:pt x="10" y="141"/>
                    <a:pt x="22" y="141"/>
                  </a:cubicBezTo>
                  <a:cubicBezTo>
                    <a:pt x="535" y="141"/>
                    <a:pt x="535" y="141"/>
                    <a:pt x="535" y="141"/>
                  </a:cubicBezTo>
                  <a:cubicBezTo>
                    <a:pt x="547" y="141"/>
                    <a:pt x="557" y="132"/>
                    <a:pt x="557" y="121"/>
                  </a:cubicBezTo>
                  <a:cubicBezTo>
                    <a:pt x="557" y="118"/>
                    <a:pt x="556" y="115"/>
                    <a:pt x="555" y="113"/>
                  </a:cubicBezTo>
                  <a:close/>
                  <a:moveTo>
                    <a:pt x="327" y="128"/>
                  </a:moveTo>
                  <a:cubicBezTo>
                    <a:pt x="230" y="128"/>
                    <a:pt x="230" y="128"/>
                    <a:pt x="230" y="128"/>
                  </a:cubicBezTo>
                  <a:cubicBezTo>
                    <a:pt x="227" y="128"/>
                    <a:pt x="225" y="126"/>
                    <a:pt x="225" y="123"/>
                  </a:cubicBezTo>
                  <a:cubicBezTo>
                    <a:pt x="225" y="120"/>
                    <a:pt x="227" y="118"/>
                    <a:pt x="230" y="118"/>
                  </a:cubicBezTo>
                  <a:cubicBezTo>
                    <a:pt x="327" y="118"/>
                    <a:pt x="327" y="118"/>
                    <a:pt x="327" y="118"/>
                  </a:cubicBezTo>
                  <a:cubicBezTo>
                    <a:pt x="329" y="118"/>
                    <a:pt x="332" y="120"/>
                    <a:pt x="332" y="123"/>
                  </a:cubicBezTo>
                  <a:cubicBezTo>
                    <a:pt x="332" y="126"/>
                    <a:pt x="329" y="128"/>
                    <a:pt x="327" y="128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7"/>
            <p:cNvSpPr>
              <a:spLocks noEditPoints="1"/>
            </p:cNvSpPr>
            <p:nvPr/>
          </p:nvSpPr>
          <p:spPr bwMode="auto">
            <a:xfrm>
              <a:off x="1063625" y="842169"/>
              <a:ext cx="496888" cy="446088"/>
            </a:xfrm>
            <a:custGeom>
              <a:avLst/>
              <a:gdLst>
                <a:gd name="T0" fmla="*/ 161 w 185"/>
                <a:gd name="T1" fmla="*/ 97 h 166"/>
                <a:gd name="T2" fmla="*/ 47 w 185"/>
                <a:gd name="T3" fmla="*/ 166 h 166"/>
                <a:gd name="T4" fmla="*/ 2 w 185"/>
                <a:gd name="T5" fmla="*/ 111 h 166"/>
                <a:gd name="T6" fmla="*/ 116 w 185"/>
                <a:gd name="T7" fmla="*/ 0 h 166"/>
                <a:gd name="T8" fmla="*/ 146 w 185"/>
                <a:gd name="T9" fmla="*/ 20 h 166"/>
                <a:gd name="T10" fmla="*/ 44 w 185"/>
                <a:gd name="T11" fmla="*/ 98 h 166"/>
                <a:gd name="T12" fmla="*/ 44 w 185"/>
                <a:gd name="T13" fmla="*/ 108 h 166"/>
                <a:gd name="T14" fmla="*/ 70 w 185"/>
                <a:gd name="T15" fmla="*/ 129 h 166"/>
                <a:gd name="T16" fmla="*/ 157 w 185"/>
                <a:gd name="T17" fmla="*/ 81 h 166"/>
                <a:gd name="T18" fmla="*/ 161 w 185"/>
                <a:gd name="T19" fmla="*/ 97 h 166"/>
                <a:gd name="T20" fmla="*/ 109 w 185"/>
                <a:gd name="T21" fmla="*/ 29 h 166"/>
                <a:gd name="T22" fmla="*/ 104 w 185"/>
                <a:gd name="T23" fmla="*/ 24 h 166"/>
                <a:gd name="T24" fmla="*/ 47 w 185"/>
                <a:gd name="T25" fmla="*/ 78 h 166"/>
                <a:gd name="T26" fmla="*/ 109 w 185"/>
                <a:gd name="T27" fmla="*/ 2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5" h="166">
                  <a:moveTo>
                    <a:pt x="161" y="97"/>
                  </a:moveTo>
                  <a:cubicBezTo>
                    <a:pt x="137" y="128"/>
                    <a:pt x="89" y="166"/>
                    <a:pt x="47" y="166"/>
                  </a:cubicBezTo>
                  <a:cubicBezTo>
                    <a:pt x="17" y="166"/>
                    <a:pt x="2" y="139"/>
                    <a:pt x="2" y="111"/>
                  </a:cubicBezTo>
                  <a:cubicBezTo>
                    <a:pt x="0" y="56"/>
                    <a:pt x="61" y="0"/>
                    <a:pt x="116" y="0"/>
                  </a:cubicBezTo>
                  <a:cubicBezTo>
                    <a:pt x="129" y="0"/>
                    <a:pt x="146" y="3"/>
                    <a:pt x="146" y="20"/>
                  </a:cubicBezTo>
                  <a:cubicBezTo>
                    <a:pt x="146" y="41"/>
                    <a:pt x="125" y="72"/>
                    <a:pt x="44" y="98"/>
                  </a:cubicBezTo>
                  <a:cubicBezTo>
                    <a:pt x="44" y="108"/>
                    <a:pt x="44" y="108"/>
                    <a:pt x="44" y="108"/>
                  </a:cubicBezTo>
                  <a:cubicBezTo>
                    <a:pt x="42" y="124"/>
                    <a:pt x="56" y="129"/>
                    <a:pt x="70" y="129"/>
                  </a:cubicBezTo>
                  <a:cubicBezTo>
                    <a:pt x="100" y="129"/>
                    <a:pt x="135" y="98"/>
                    <a:pt x="157" y="81"/>
                  </a:cubicBezTo>
                  <a:cubicBezTo>
                    <a:pt x="157" y="81"/>
                    <a:pt x="185" y="65"/>
                    <a:pt x="161" y="97"/>
                  </a:cubicBezTo>
                  <a:close/>
                  <a:moveTo>
                    <a:pt x="109" y="29"/>
                  </a:moveTo>
                  <a:cubicBezTo>
                    <a:pt x="109" y="26"/>
                    <a:pt x="107" y="24"/>
                    <a:pt x="104" y="24"/>
                  </a:cubicBezTo>
                  <a:cubicBezTo>
                    <a:pt x="83" y="30"/>
                    <a:pt x="58" y="50"/>
                    <a:pt x="47" y="78"/>
                  </a:cubicBezTo>
                  <a:cubicBezTo>
                    <a:pt x="84" y="65"/>
                    <a:pt x="109" y="36"/>
                    <a:pt x="109" y="29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8"/>
            <p:cNvSpPr>
              <a:spLocks noEditPoints="1"/>
            </p:cNvSpPr>
            <p:nvPr/>
          </p:nvSpPr>
          <p:spPr bwMode="auto">
            <a:xfrm>
              <a:off x="620712" y="596106"/>
              <a:ext cx="1355725" cy="944563"/>
            </a:xfrm>
            <a:custGeom>
              <a:avLst/>
              <a:gdLst>
                <a:gd name="T0" fmla="*/ 443 w 505"/>
                <a:gd name="T1" fmla="*/ 0 h 352"/>
                <a:gd name="T2" fmla="*/ 62 w 505"/>
                <a:gd name="T3" fmla="*/ 0 h 352"/>
                <a:gd name="T4" fmla="*/ 0 w 505"/>
                <a:gd name="T5" fmla="*/ 62 h 352"/>
                <a:gd name="T6" fmla="*/ 0 w 505"/>
                <a:gd name="T7" fmla="*/ 290 h 352"/>
                <a:gd name="T8" fmla="*/ 62 w 505"/>
                <a:gd name="T9" fmla="*/ 352 h 352"/>
                <a:gd name="T10" fmla="*/ 443 w 505"/>
                <a:gd name="T11" fmla="*/ 352 h 352"/>
                <a:gd name="T12" fmla="*/ 505 w 505"/>
                <a:gd name="T13" fmla="*/ 290 h 352"/>
                <a:gd name="T14" fmla="*/ 505 w 505"/>
                <a:gd name="T15" fmla="*/ 62 h 352"/>
                <a:gd name="T16" fmla="*/ 443 w 505"/>
                <a:gd name="T17" fmla="*/ 0 h 352"/>
                <a:gd name="T18" fmla="*/ 382 w 505"/>
                <a:gd name="T19" fmla="*/ 339 h 352"/>
                <a:gd name="T20" fmla="*/ 332 w 505"/>
                <a:gd name="T21" fmla="*/ 339 h 352"/>
                <a:gd name="T22" fmla="*/ 326 w 505"/>
                <a:gd name="T23" fmla="*/ 333 h 352"/>
                <a:gd name="T24" fmla="*/ 332 w 505"/>
                <a:gd name="T25" fmla="*/ 327 h 352"/>
                <a:gd name="T26" fmla="*/ 382 w 505"/>
                <a:gd name="T27" fmla="*/ 327 h 352"/>
                <a:gd name="T28" fmla="*/ 389 w 505"/>
                <a:gd name="T29" fmla="*/ 333 h 352"/>
                <a:gd name="T30" fmla="*/ 382 w 505"/>
                <a:gd name="T31" fmla="*/ 339 h 352"/>
                <a:gd name="T32" fmla="*/ 403 w 505"/>
                <a:gd name="T33" fmla="*/ 339 h 352"/>
                <a:gd name="T34" fmla="*/ 397 w 505"/>
                <a:gd name="T35" fmla="*/ 333 h 352"/>
                <a:gd name="T36" fmla="*/ 403 w 505"/>
                <a:gd name="T37" fmla="*/ 326 h 352"/>
                <a:gd name="T38" fmla="*/ 410 w 505"/>
                <a:gd name="T39" fmla="*/ 333 h 352"/>
                <a:gd name="T40" fmla="*/ 403 w 505"/>
                <a:gd name="T41" fmla="*/ 339 h 352"/>
                <a:gd name="T42" fmla="*/ 469 w 505"/>
                <a:gd name="T43" fmla="*/ 290 h 352"/>
                <a:gd name="T44" fmla="*/ 443 w 505"/>
                <a:gd name="T45" fmla="*/ 316 h 352"/>
                <a:gd name="T46" fmla="*/ 62 w 505"/>
                <a:gd name="T47" fmla="*/ 316 h 352"/>
                <a:gd name="T48" fmla="*/ 36 w 505"/>
                <a:gd name="T49" fmla="*/ 290 h 352"/>
                <a:gd name="T50" fmla="*/ 36 w 505"/>
                <a:gd name="T51" fmla="*/ 62 h 352"/>
                <a:gd name="T52" fmla="*/ 62 w 505"/>
                <a:gd name="T53" fmla="*/ 36 h 352"/>
                <a:gd name="T54" fmla="*/ 443 w 505"/>
                <a:gd name="T55" fmla="*/ 36 h 352"/>
                <a:gd name="T56" fmla="*/ 469 w 505"/>
                <a:gd name="T57" fmla="*/ 62 h 352"/>
                <a:gd name="T58" fmla="*/ 469 w 505"/>
                <a:gd name="T59" fmla="*/ 29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5" h="352">
                  <a:moveTo>
                    <a:pt x="443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24"/>
                    <a:pt x="28" y="352"/>
                    <a:pt x="62" y="352"/>
                  </a:cubicBezTo>
                  <a:cubicBezTo>
                    <a:pt x="443" y="352"/>
                    <a:pt x="443" y="352"/>
                    <a:pt x="443" y="352"/>
                  </a:cubicBezTo>
                  <a:cubicBezTo>
                    <a:pt x="477" y="352"/>
                    <a:pt x="505" y="324"/>
                    <a:pt x="505" y="290"/>
                  </a:cubicBezTo>
                  <a:cubicBezTo>
                    <a:pt x="505" y="62"/>
                    <a:pt x="505" y="62"/>
                    <a:pt x="505" y="62"/>
                  </a:cubicBezTo>
                  <a:cubicBezTo>
                    <a:pt x="505" y="28"/>
                    <a:pt x="477" y="0"/>
                    <a:pt x="443" y="0"/>
                  </a:cubicBezTo>
                  <a:close/>
                  <a:moveTo>
                    <a:pt x="382" y="339"/>
                  </a:moveTo>
                  <a:cubicBezTo>
                    <a:pt x="332" y="339"/>
                    <a:pt x="332" y="339"/>
                    <a:pt x="332" y="339"/>
                  </a:cubicBezTo>
                  <a:cubicBezTo>
                    <a:pt x="329" y="339"/>
                    <a:pt x="326" y="336"/>
                    <a:pt x="326" y="333"/>
                  </a:cubicBezTo>
                  <a:cubicBezTo>
                    <a:pt x="326" y="329"/>
                    <a:pt x="329" y="327"/>
                    <a:pt x="332" y="327"/>
                  </a:cubicBezTo>
                  <a:cubicBezTo>
                    <a:pt x="382" y="327"/>
                    <a:pt x="382" y="327"/>
                    <a:pt x="382" y="327"/>
                  </a:cubicBezTo>
                  <a:cubicBezTo>
                    <a:pt x="386" y="327"/>
                    <a:pt x="389" y="329"/>
                    <a:pt x="389" y="333"/>
                  </a:cubicBezTo>
                  <a:cubicBezTo>
                    <a:pt x="389" y="336"/>
                    <a:pt x="386" y="339"/>
                    <a:pt x="382" y="339"/>
                  </a:cubicBezTo>
                  <a:close/>
                  <a:moveTo>
                    <a:pt x="403" y="339"/>
                  </a:moveTo>
                  <a:cubicBezTo>
                    <a:pt x="400" y="339"/>
                    <a:pt x="397" y="337"/>
                    <a:pt x="397" y="333"/>
                  </a:cubicBezTo>
                  <a:cubicBezTo>
                    <a:pt x="397" y="329"/>
                    <a:pt x="400" y="326"/>
                    <a:pt x="403" y="326"/>
                  </a:cubicBezTo>
                  <a:cubicBezTo>
                    <a:pt x="407" y="326"/>
                    <a:pt x="410" y="329"/>
                    <a:pt x="410" y="333"/>
                  </a:cubicBezTo>
                  <a:cubicBezTo>
                    <a:pt x="410" y="337"/>
                    <a:pt x="407" y="339"/>
                    <a:pt x="403" y="339"/>
                  </a:cubicBezTo>
                  <a:close/>
                  <a:moveTo>
                    <a:pt x="469" y="290"/>
                  </a:moveTo>
                  <a:cubicBezTo>
                    <a:pt x="469" y="304"/>
                    <a:pt x="457" y="316"/>
                    <a:pt x="443" y="316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48" y="316"/>
                    <a:pt x="36" y="304"/>
                    <a:pt x="36" y="290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6" y="48"/>
                    <a:pt x="48" y="36"/>
                    <a:pt x="62" y="36"/>
                  </a:cubicBezTo>
                  <a:cubicBezTo>
                    <a:pt x="443" y="36"/>
                    <a:pt x="443" y="36"/>
                    <a:pt x="443" y="36"/>
                  </a:cubicBezTo>
                  <a:cubicBezTo>
                    <a:pt x="457" y="36"/>
                    <a:pt x="469" y="48"/>
                    <a:pt x="469" y="62"/>
                  </a:cubicBezTo>
                  <a:lnTo>
                    <a:pt x="469" y="290"/>
                  </a:ln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7738608" y="1090831"/>
            <a:ext cx="562267" cy="571885"/>
            <a:chOff x="4144963" y="4737100"/>
            <a:chExt cx="2093912" cy="1970088"/>
          </a:xfrm>
        </p:grpSpPr>
        <p:sp>
          <p:nvSpPr>
            <p:cNvPr id="87" name="Freeform 70"/>
            <p:cNvSpPr>
              <a:spLocks/>
            </p:cNvSpPr>
            <p:nvPr/>
          </p:nvSpPr>
          <p:spPr bwMode="auto">
            <a:xfrm>
              <a:off x="5437188" y="5337175"/>
              <a:ext cx="801687" cy="1370013"/>
            </a:xfrm>
            <a:custGeom>
              <a:avLst/>
              <a:gdLst>
                <a:gd name="T0" fmla="*/ 484 w 505"/>
                <a:gd name="T1" fmla="*/ 0 h 863"/>
                <a:gd name="T2" fmla="*/ 505 w 505"/>
                <a:gd name="T3" fmla="*/ 0 h 863"/>
                <a:gd name="T4" fmla="*/ 502 w 505"/>
                <a:gd name="T5" fmla="*/ 39 h 863"/>
                <a:gd name="T6" fmla="*/ 469 w 505"/>
                <a:gd name="T7" fmla="*/ 164 h 863"/>
                <a:gd name="T8" fmla="*/ 392 w 505"/>
                <a:gd name="T9" fmla="*/ 247 h 863"/>
                <a:gd name="T10" fmla="*/ 339 w 505"/>
                <a:gd name="T11" fmla="*/ 295 h 863"/>
                <a:gd name="T12" fmla="*/ 273 w 505"/>
                <a:gd name="T13" fmla="*/ 390 h 863"/>
                <a:gd name="T14" fmla="*/ 256 w 505"/>
                <a:gd name="T15" fmla="*/ 417 h 863"/>
                <a:gd name="T16" fmla="*/ 247 w 505"/>
                <a:gd name="T17" fmla="*/ 432 h 863"/>
                <a:gd name="T18" fmla="*/ 226 w 505"/>
                <a:gd name="T19" fmla="*/ 500 h 863"/>
                <a:gd name="T20" fmla="*/ 229 w 505"/>
                <a:gd name="T21" fmla="*/ 616 h 863"/>
                <a:gd name="T22" fmla="*/ 256 w 505"/>
                <a:gd name="T23" fmla="*/ 789 h 863"/>
                <a:gd name="T24" fmla="*/ 267 w 505"/>
                <a:gd name="T25" fmla="*/ 857 h 863"/>
                <a:gd name="T26" fmla="*/ 232 w 505"/>
                <a:gd name="T27" fmla="*/ 863 h 863"/>
                <a:gd name="T28" fmla="*/ 205 w 505"/>
                <a:gd name="T29" fmla="*/ 863 h 863"/>
                <a:gd name="T30" fmla="*/ 175 w 505"/>
                <a:gd name="T31" fmla="*/ 726 h 863"/>
                <a:gd name="T32" fmla="*/ 152 w 505"/>
                <a:gd name="T33" fmla="*/ 619 h 863"/>
                <a:gd name="T34" fmla="*/ 140 w 505"/>
                <a:gd name="T35" fmla="*/ 557 h 863"/>
                <a:gd name="T36" fmla="*/ 131 w 505"/>
                <a:gd name="T37" fmla="*/ 524 h 863"/>
                <a:gd name="T38" fmla="*/ 125 w 505"/>
                <a:gd name="T39" fmla="*/ 536 h 863"/>
                <a:gd name="T40" fmla="*/ 104 w 505"/>
                <a:gd name="T41" fmla="*/ 604 h 863"/>
                <a:gd name="T42" fmla="*/ 89 w 505"/>
                <a:gd name="T43" fmla="*/ 732 h 863"/>
                <a:gd name="T44" fmla="*/ 89 w 505"/>
                <a:gd name="T45" fmla="*/ 830 h 863"/>
                <a:gd name="T46" fmla="*/ 89 w 505"/>
                <a:gd name="T47" fmla="*/ 860 h 863"/>
                <a:gd name="T48" fmla="*/ 59 w 505"/>
                <a:gd name="T49" fmla="*/ 863 h 863"/>
                <a:gd name="T50" fmla="*/ 39 w 505"/>
                <a:gd name="T51" fmla="*/ 863 h 863"/>
                <a:gd name="T52" fmla="*/ 36 w 505"/>
                <a:gd name="T53" fmla="*/ 842 h 863"/>
                <a:gd name="T54" fmla="*/ 12 w 505"/>
                <a:gd name="T55" fmla="*/ 720 h 863"/>
                <a:gd name="T56" fmla="*/ 0 w 505"/>
                <a:gd name="T57" fmla="*/ 583 h 863"/>
                <a:gd name="T58" fmla="*/ 42 w 505"/>
                <a:gd name="T59" fmla="*/ 440 h 863"/>
                <a:gd name="T60" fmla="*/ 86 w 505"/>
                <a:gd name="T61" fmla="*/ 321 h 863"/>
                <a:gd name="T62" fmla="*/ 95 w 505"/>
                <a:gd name="T63" fmla="*/ 289 h 863"/>
                <a:gd name="T64" fmla="*/ 77 w 505"/>
                <a:gd name="T65" fmla="*/ 256 h 863"/>
                <a:gd name="T66" fmla="*/ 42 w 505"/>
                <a:gd name="T67" fmla="*/ 146 h 863"/>
                <a:gd name="T68" fmla="*/ 45 w 505"/>
                <a:gd name="T69" fmla="*/ 30 h 863"/>
                <a:gd name="T70" fmla="*/ 71 w 505"/>
                <a:gd name="T71" fmla="*/ 0 h 863"/>
                <a:gd name="T72" fmla="*/ 89 w 505"/>
                <a:gd name="T73" fmla="*/ 24 h 863"/>
                <a:gd name="T74" fmla="*/ 89 w 505"/>
                <a:gd name="T75" fmla="*/ 116 h 863"/>
                <a:gd name="T76" fmla="*/ 89 w 505"/>
                <a:gd name="T77" fmla="*/ 143 h 863"/>
                <a:gd name="T78" fmla="*/ 98 w 505"/>
                <a:gd name="T79" fmla="*/ 164 h 863"/>
                <a:gd name="T80" fmla="*/ 140 w 505"/>
                <a:gd name="T81" fmla="*/ 229 h 863"/>
                <a:gd name="T82" fmla="*/ 166 w 505"/>
                <a:gd name="T83" fmla="*/ 238 h 863"/>
                <a:gd name="T84" fmla="*/ 181 w 505"/>
                <a:gd name="T85" fmla="*/ 271 h 863"/>
                <a:gd name="T86" fmla="*/ 146 w 505"/>
                <a:gd name="T87" fmla="*/ 336 h 863"/>
                <a:gd name="T88" fmla="*/ 116 w 505"/>
                <a:gd name="T89" fmla="*/ 375 h 863"/>
                <a:gd name="T90" fmla="*/ 122 w 505"/>
                <a:gd name="T91" fmla="*/ 411 h 863"/>
                <a:gd name="T92" fmla="*/ 131 w 505"/>
                <a:gd name="T93" fmla="*/ 440 h 863"/>
                <a:gd name="T94" fmla="*/ 166 w 505"/>
                <a:gd name="T95" fmla="*/ 417 h 863"/>
                <a:gd name="T96" fmla="*/ 193 w 505"/>
                <a:gd name="T97" fmla="*/ 399 h 863"/>
                <a:gd name="T98" fmla="*/ 193 w 505"/>
                <a:gd name="T99" fmla="*/ 312 h 863"/>
                <a:gd name="T100" fmla="*/ 193 w 505"/>
                <a:gd name="T101" fmla="*/ 277 h 863"/>
                <a:gd name="T102" fmla="*/ 229 w 505"/>
                <a:gd name="T103" fmla="*/ 262 h 863"/>
                <a:gd name="T104" fmla="*/ 256 w 505"/>
                <a:gd name="T105" fmla="*/ 238 h 863"/>
                <a:gd name="T106" fmla="*/ 315 w 505"/>
                <a:gd name="T107" fmla="*/ 220 h 863"/>
                <a:gd name="T108" fmla="*/ 398 w 505"/>
                <a:gd name="T109" fmla="*/ 170 h 863"/>
                <a:gd name="T110" fmla="*/ 434 w 505"/>
                <a:gd name="T111" fmla="*/ 51 h 863"/>
                <a:gd name="T112" fmla="*/ 443 w 505"/>
                <a:gd name="T113" fmla="*/ 9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05" h="863">
                  <a:moveTo>
                    <a:pt x="446" y="0"/>
                  </a:moveTo>
                  <a:lnTo>
                    <a:pt x="455" y="0"/>
                  </a:lnTo>
                  <a:lnTo>
                    <a:pt x="463" y="0"/>
                  </a:lnTo>
                  <a:lnTo>
                    <a:pt x="472" y="0"/>
                  </a:lnTo>
                  <a:lnTo>
                    <a:pt x="478" y="0"/>
                  </a:lnTo>
                  <a:lnTo>
                    <a:pt x="484" y="0"/>
                  </a:lnTo>
                  <a:lnTo>
                    <a:pt x="490" y="0"/>
                  </a:lnTo>
                  <a:lnTo>
                    <a:pt x="499" y="0"/>
                  </a:lnTo>
                  <a:lnTo>
                    <a:pt x="502" y="0"/>
                  </a:lnTo>
                  <a:lnTo>
                    <a:pt x="505" y="0"/>
                  </a:lnTo>
                  <a:lnTo>
                    <a:pt x="505" y="0"/>
                  </a:lnTo>
                  <a:lnTo>
                    <a:pt x="505" y="0"/>
                  </a:lnTo>
                  <a:lnTo>
                    <a:pt x="505" y="0"/>
                  </a:lnTo>
                  <a:lnTo>
                    <a:pt x="505" y="0"/>
                  </a:lnTo>
                  <a:lnTo>
                    <a:pt x="505" y="6"/>
                  </a:lnTo>
                  <a:lnTo>
                    <a:pt x="505" y="15"/>
                  </a:lnTo>
                  <a:lnTo>
                    <a:pt x="502" y="27"/>
                  </a:lnTo>
                  <a:lnTo>
                    <a:pt x="502" y="39"/>
                  </a:lnTo>
                  <a:lnTo>
                    <a:pt x="499" y="57"/>
                  </a:lnTo>
                  <a:lnTo>
                    <a:pt x="496" y="71"/>
                  </a:lnTo>
                  <a:lnTo>
                    <a:pt x="490" y="89"/>
                  </a:lnTo>
                  <a:lnTo>
                    <a:pt x="481" y="128"/>
                  </a:lnTo>
                  <a:lnTo>
                    <a:pt x="475" y="146"/>
                  </a:lnTo>
                  <a:lnTo>
                    <a:pt x="469" y="164"/>
                  </a:lnTo>
                  <a:lnTo>
                    <a:pt x="460" y="179"/>
                  </a:lnTo>
                  <a:lnTo>
                    <a:pt x="452" y="193"/>
                  </a:lnTo>
                  <a:lnTo>
                    <a:pt x="443" y="205"/>
                  </a:lnTo>
                  <a:lnTo>
                    <a:pt x="431" y="217"/>
                  </a:lnTo>
                  <a:lnTo>
                    <a:pt x="410" y="232"/>
                  </a:lnTo>
                  <a:lnTo>
                    <a:pt x="392" y="247"/>
                  </a:lnTo>
                  <a:lnTo>
                    <a:pt x="377" y="262"/>
                  </a:lnTo>
                  <a:lnTo>
                    <a:pt x="362" y="274"/>
                  </a:lnTo>
                  <a:lnTo>
                    <a:pt x="354" y="283"/>
                  </a:lnTo>
                  <a:lnTo>
                    <a:pt x="345" y="289"/>
                  </a:lnTo>
                  <a:lnTo>
                    <a:pt x="342" y="295"/>
                  </a:lnTo>
                  <a:lnTo>
                    <a:pt x="339" y="295"/>
                  </a:lnTo>
                  <a:lnTo>
                    <a:pt x="324" y="318"/>
                  </a:lnTo>
                  <a:lnTo>
                    <a:pt x="312" y="336"/>
                  </a:lnTo>
                  <a:lnTo>
                    <a:pt x="300" y="354"/>
                  </a:lnTo>
                  <a:lnTo>
                    <a:pt x="288" y="366"/>
                  </a:lnTo>
                  <a:lnTo>
                    <a:pt x="282" y="378"/>
                  </a:lnTo>
                  <a:lnTo>
                    <a:pt x="273" y="390"/>
                  </a:lnTo>
                  <a:lnTo>
                    <a:pt x="267" y="396"/>
                  </a:lnTo>
                  <a:lnTo>
                    <a:pt x="264" y="405"/>
                  </a:lnTo>
                  <a:lnTo>
                    <a:pt x="261" y="408"/>
                  </a:lnTo>
                  <a:lnTo>
                    <a:pt x="258" y="414"/>
                  </a:lnTo>
                  <a:lnTo>
                    <a:pt x="256" y="417"/>
                  </a:lnTo>
                  <a:lnTo>
                    <a:pt x="256" y="417"/>
                  </a:lnTo>
                  <a:lnTo>
                    <a:pt x="253" y="420"/>
                  </a:lnTo>
                  <a:lnTo>
                    <a:pt x="253" y="420"/>
                  </a:lnTo>
                  <a:lnTo>
                    <a:pt x="253" y="420"/>
                  </a:lnTo>
                  <a:lnTo>
                    <a:pt x="250" y="423"/>
                  </a:lnTo>
                  <a:lnTo>
                    <a:pt x="250" y="426"/>
                  </a:lnTo>
                  <a:lnTo>
                    <a:pt x="247" y="432"/>
                  </a:lnTo>
                  <a:lnTo>
                    <a:pt x="244" y="440"/>
                  </a:lnTo>
                  <a:lnTo>
                    <a:pt x="241" y="449"/>
                  </a:lnTo>
                  <a:lnTo>
                    <a:pt x="238" y="458"/>
                  </a:lnTo>
                  <a:lnTo>
                    <a:pt x="232" y="470"/>
                  </a:lnTo>
                  <a:lnTo>
                    <a:pt x="229" y="485"/>
                  </a:lnTo>
                  <a:lnTo>
                    <a:pt x="226" y="500"/>
                  </a:lnTo>
                  <a:lnTo>
                    <a:pt x="226" y="515"/>
                  </a:lnTo>
                  <a:lnTo>
                    <a:pt x="223" y="533"/>
                  </a:lnTo>
                  <a:lnTo>
                    <a:pt x="223" y="551"/>
                  </a:lnTo>
                  <a:lnTo>
                    <a:pt x="223" y="571"/>
                  </a:lnTo>
                  <a:lnTo>
                    <a:pt x="226" y="595"/>
                  </a:lnTo>
                  <a:lnTo>
                    <a:pt x="229" y="616"/>
                  </a:lnTo>
                  <a:lnTo>
                    <a:pt x="235" y="664"/>
                  </a:lnTo>
                  <a:lnTo>
                    <a:pt x="244" y="708"/>
                  </a:lnTo>
                  <a:lnTo>
                    <a:pt x="247" y="732"/>
                  </a:lnTo>
                  <a:lnTo>
                    <a:pt x="250" y="750"/>
                  </a:lnTo>
                  <a:lnTo>
                    <a:pt x="253" y="771"/>
                  </a:lnTo>
                  <a:lnTo>
                    <a:pt x="256" y="789"/>
                  </a:lnTo>
                  <a:lnTo>
                    <a:pt x="258" y="804"/>
                  </a:lnTo>
                  <a:lnTo>
                    <a:pt x="261" y="818"/>
                  </a:lnTo>
                  <a:lnTo>
                    <a:pt x="264" y="830"/>
                  </a:lnTo>
                  <a:lnTo>
                    <a:pt x="264" y="842"/>
                  </a:lnTo>
                  <a:lnTo>
                    <a:pt x="267" y="851"/>
                  </a:lnTo>
                  <a:lnTo>
                    <a:pt x="267" y="857"/>
                  </a:lnTo>
                  <a:lnTo>
                    <a:pt x="267" y="860"/>
                  </a:lnTo>
                  <a:lnTo>
                    <a:pt x="270" y="863"/>
                  </a:lnTo>
                  <a:lnTo>
                    <a:pt x="258" y="863"/>
                  </a:lnTo>
                  <a:lnTo>
                    <a:pt x="247" y="863"/>
                  </a:lnTo>
                  <a:lnTo>
                    <a:pt x="241" y="863"/>
                  </a:lnTo>
                  <a:lnTo>
                    <a:pt x="232" y="863"/>
                  </a:lnTo>
                  <a:lnTo>
                    <a:pt x="226" y="863"/>
                  </a:lnTo>
                  <a:lnTo>
                    <a:pt x="220" y="863"/>
                  </a:lnTo>
                  <a:lnTo>
                    <a:pt x="214" y="863"/>
                  </a:lnTo>
                  <a:lnTo>
                    <a:pt x="208" y="863"/>
                  </a:lnTo>
                  <a:lnTo>
                    <a:pt x="205" y="863"/>
                  </a:lnTo>
                  <a:lnTo>
                    <a:pt x="205" y="863"/>
                  </a:lnTo>
                  <a:lnTo>
                    <a:pt x="205" y="863"/>
                  </a:lnTo>
                  <a:lnTo>
                    <a:pt x="199" y="830"/>
                  </a:lnTo>
                  <a:lnTo>
                    <a:pt x="193" y="804"/>
                  </a:lnTo>
                  <a:lnTo>
                    <a:pt x="187" y="777"/>
                  </a:lnTo>
                  <a:lnTo>
                    <a:pt x="181" y="750"/>
                  </a:lnTo>
                  <a:lnTo>
                    <a:pt x="175" y="726"/>
                  </a:lnTo>
                  <a:lnTo>
                    <a:pt x="172" y="705"/>
                  </a:lnTo>
                  <a:lnTo>
                    <a:pt x="166" y="684"/>
                  </a:lnTo>
                  <a:lnTo>
                    <a:pt x="163" y="667"/>
                  </a:lnTo>
                  <a:lnTo>
                    <a:pt x="160" y="649"/>
                  </a:lnTo>
                  <a:lnTo>
                    <a:pt x="154" y="634"/>
                  </a:lnTo>
                  <a:lnTo>
                    <a:pt x="152" y="619"/>
                  </a:lnTo>
                  <a:lnTo>
                    <a:pt x="149" y="604"/>
                  </a:lnTo>
                  <a:lnTo>
                    <a:pt x="149" y="592"/>
                  </a:lnTo>
                  <a:lnTo>
                    <a:pt x="146" y="583"/>
                  </a:lnTo>
                  <a:lnTo>
                    <a:pt x="143" y="574"/>
                  </a:lnTo>
                  <a:lnTo>
                    <a:pt x="140" y="565"/>
                  </a:lnTo>
                  <a:lnTo>
                    <a:pt x="140" y="557"/>
                  </a:lnTo>
                  <a:lnTo>
                    <a:pt x="137" y="551"/>
                  </a:lnTo>
                  <a:lnTo>
                    <a:pt x="137" y="542"/>
                  </a:lnTo>
                  <a:lnTo>
                    <a:pt x="134" y="533"/>
                  </a:lnTo>
                  <a:lnTo>
                    <a:pt x="134" y="527"/>
                  </a:lnTo>
                  <a:lnTo>
                    <a:pt x="134" y="524"/>
                  </a:lnTo>
                  <a:lnTo>
                    <a:pt x="131" y="524"/>
                  </a:lnTo>
                  <a:lnTo>
                    <a:pt x="131" y="524"/>
                  </a:lnTo>
                  <a:lnTo>
                    <a:pt x="131" y="521"/>
                  </a:lnTo>
                  <a:lnTo>
                    <a:pt x="131" y="524"/>
                  </a:lnTo>
                  <a:lnTo>
                    <a:pt x="131" y="527"/>
                  </a:lnTo>
                  <a:lnTo>
                    <a:pt x="128" y="530"/>
                  </a:lnTo>
                  <a:lnTo>
                    <a:pt x="125" y="536"/>
                  </a:lnTo>
                  <a:lnTo>
                    <a:pt x="122" y="542"/>
                  </a:lnTo>
                  <a:lnTo>
                    <a:pt x="119" y="551"/>
                  </a:lnTo>
                  <a:lnTo>
                    <a:pt x="116" y="562"/>
                  </a:lnTo>
                  <a:lnTo>
                    <a:pt x="110" y="574"/>
                  </a:lnTo>
                  <a:lnTo>
                    <a:pt x="107" y="589"/>
                  </a:lnTo>
                  <a:lnTo>
                    <a:pt x="104" y="604"/>
                  </a:lnTo>
                  <a:lnTo>
                    <a:pt x="101" y="622"/>
                  </a:lnTo>
                  <a:lnTo>
                    <a:pt x="95" y="640"/>
                  </a:lnTo>
                  <a:lnTo>
                    <a:pt x="95" y="661"/>
                  </a:lnTo>
                  <a:lnTo>
                    <a:pt x="92" y="684"/>
                  </a:lnTo>
                  <a:lnTo>
                    <a:pt x="89" y="708"/>
                  </a:lnTo>
                  <a:lnTo>
                    <a:pt x="89" y="732"/>
                  </a:lnTo>
                  <a:lnTo>
                    <a:pt x="89" y="756"/>
                  </a:lnTo>
                  <a:lnTo>
                    <a:pt x="89" y="777"/>
                  </a:lnTo>
                  <a:lnTo>
                    <a:pt x="89" y="792"/>
                  </a:lnTo>
                  <a:lnTo>
                    <a:pt x="89" y="807"/>
                  </a:lnTo>
                  <a:lnTo>
                    <a:pt x="89" y="821"/>
                  </a:lnTo>
                  <a:lnTo>
                    <a:pt x="89" y="830"/>
                  </a:lnTo>
                  <a:lnTo>
                    <a:pt x="89" y="839"/>
                  </a:lnTo>
                  <a:lnTo>
                    <a:pt x="89" y="845"/>
                  </a:lnTo>
                  <a:lnTo>
                    <a:pt x="89" y="851"/>
                  </a:lnTo>
                  <a:lnTo>
                    <a:pt x="89" y="857"/>
                  </a:lnTo>
                  <a:lnTo>
                    <a:pt x="89" y="860"/>
                  </a:lnTo>
                  <a:lnTo>
                    <a:pt x="89" y="860"/>
                  </a:lnTo>
                  <a:lnTo>
                    <a:pt x="89" y="863"/>
                  </a:lnTo>
                  <a:lnTo>
                    <a:pt x="89" y="863"/>
                  </a:lnTo>
                  <a:lnTo>
                    <a:pt x="80" y="863"/>
                  </a:lnTo>
                  <a:lnTo>
                    <a:pt x="74" y="863"/>
                  </a:lnTo>
                  <a:lnTo>
                    <a:pt x="65" y="863"/>
                  </a:lnTo>
                  <a:lnTo>
                    <a:pt x="59" y="863"/>
                  </a:lnTo>
                  <a:lnTo>
                    <a:pt x="51" y="863"/>
                  </a:lnTo>
                  <a:lnTo>
                    <a:pt x="45" y="863"/>
                  </a:lnTo>
                  <a:lnTo>
                    <a:pt x="42" y="863"/>
                  </a:lnTo>
                  <a:lnTo>
                    <a:pt x="42" y="863"/>
                  </a:lnTo>
                  <a:lnTo>
                    <a:pt x="39" y="863"/>
                  </a:lnTo>
                  <a:lnTo>
                    <a:pt x="39" y="863"/>
                  </a:lnTo>
                  <a:lnTo>
                    <a:pt x="39" y="863"/>
                  </a:lnTo>
                  <a:lnTo>
                    <a:pt x="39" y="860"/>
                  </a:lnTo>
                  <a:lnTo>
                    <a:pt x="39" y="857"/>
                  </a:lnTo>
                  <a:lnTo>
                    <a:pt x="39" y="854"/>
                  </a:lnTo>
                  <a:lnTo>
                    <a:pt x="36" y="848"/>
                  </a:lnTo>
                  <a:lnTo>
                    <a:pt x="36" y="842"/>
                  </a:lnTo>
                  <a:lnTo>
                    <a:pt x="33" y="827"/>
                  </a:lnTo>
                  <a:lnTo>
                    <a:pt x="27" y="809"/>
                  </a:lnTo>
                  <a:lnTo>
                    <a:pt x="24" y="792"/>
                  </a:lnTo>
                  <a:lnTo>
                    <a:pt x="18" y="768"/>
                  </a:lnTo>
                  <a:lnTo>
                    <a:pt x="15" y="747"/>
                  </a:lnTo>
                  <a:lnTo>
                    <a:pt x="12" y="720"/>
                  </a:lnTo>
                  <a:lnTo>
                    <a:pt x="6" y="696"/>
                  </a:lnTo>
                  <a:lnTo>
                    <a:pt x="3" y="673"/>
                  </a:lnTo>
                  <a:lnTo>
                    <a:pt x="3" y="649"/>
                  </a:lnTo>
                  <a:lnTo>
                    <a:pt x="0" y="625"/>
                  </a:lnTo>
                  <a:lnTo>
                    <a:pt x="0" y="604"/>
                  </a:lnTo>
                  <a:lnTo>
                    <a:pt x="0" y="583"/>
                  </a:lnTo>
                  <a:lnTo>
                    <a:pt x="3" y="565"/>
                  </a:lnTo>
                  <a:lnTo>
                    <a:pt x="9" y="548"/>
                  </a:lnTo>
                  <a:lnTo>
                    <a:pt x="15" y="530"/>
                  </a:lnTo>
                  <a:lnTo>
                    <a:pt x="21" y="509"/>
                  </a:lnTo>
                  <a:lnTo>
                    <a:pt x="27" y="488"/>
                  </a:lnTo>
                  <a:lnTo>
                    <a:pt x="42" y="440"/>
                  </a:lnTo>
                  <a:lnTo>
                    <a:pt x="51" y="420"/>
                  </a:lnTo>
                  <a:lnTo>
                    <a:pt x="56" y="396"/>
                  </a:lnTo>
                  <a:lnTo>
                    <a:pt x="65" y="375"/>
                  </a:lnTo>
                  <a:lnTo>
                    <a:pt x="71" y="354"/>
                  </a:lnTo>
                  <a:lnTo>
                    <a:pt x="80" y="336"/>
                  </a:lnTo>
                  <a:lnTo>
                    <a:pt x="86" y="321"/>
                  </a:lnTo>
                  <a:lnTo>
                    <a:pt x="89" y="307"/>
                  </a:lnTo>
                  <a:lnTo>
                    <a:pt x="92" y="298"/>
                  </a:lnTo>
                  <a:lnTo>
                    <a:pt x="95" y="295"/>
                  </a:lnTo>
                  <a:lnTo>
                    <a:pt x="95" y="292"/>
                  </a:lnTo>
                  <a:lnTo>
                    <a:pt x="95" y="289"/>
                  </a:lnTo>
                  <a:lnTo>
                    <a:pt x="95" y="289"/>
                  </a:lnTo>
                  <a:lnTo>
                    <a:pt x="95" y="289"/>
                  </a:lnTo>
                  <a:lnTo>
                    <a:pt x="95" y="286"/>
                  </a:lnTo>
                  <a:lnTo>
                    <a:pt x="92" y="280"/>
                  </a:lnTo>
                  <a:lnTo>
                    <a:pt x="86" y="274"/>
                  </a:lnTo>
                  <a:lnTo>
                    <a:pt x="83" y="265"/>
                  </a:lnTo>
                  <a:lnTo>
                    <a:pt x="77" y="256"/>
                  </a:lnTo>
                  <a:lnTo>
                    <a:pt x="71" y="244"/>
                  </a:lnTo>
                  <a:lnTo>
                    <a:pt x="65" y="232"/>
                  </a:lnTo>
                  <a:lnTo>
                    <a:pt x="56" y="205"/>
                  </a:lnTo>
                  <a:lnTo>
                    <a:pt x="48" y="176"/>
                  </a:lnTo>
                  <a:lnTo>
                    <a:pt x="45" y="161"/>
                  </a:lnTo>
                  <a:lnTo>
                    <a:pt x="42" y="146"/>
                  </a:lnTo>
                  <a:lnTo>
                    <a:pt x="39" y="131"/>
                  </a:lnTo>
                  <a:lnTo>
                    <a:pt x="39" y="116"/>
                  </a:lnTo>
                  <a:lnTo>
                    <a:pt x="42" y="89"/>
                  </a:lnTo>
                  <a:lnTo>
                    <a:pt x="42" y="65"/>
                  </a:lnTo>
                  <a:lnTo>
                    <a:pt x="45" y="45"/>
                  </a:lnTo>
                  <a:lnTo>
                    <a:pt x="45" y="30"/>
                  </a:lnTo>
                  <a:lnTo>
                    <a:pt x="48" y="15"/>
                  </a:lnTo>
                  <a:lnTo>
                    <a:pt x="48" y="6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62" y="0"/>
                  </a:lnTo>
                  <a:lnTo>
                    <a:pt x="71" y="0"/>
                  </a:lnTo>
                  <a:lnTo>
                    <a:pt x="80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89" y="24"/>
                  </a:lnTo>
                  <a:lnTo>
                    <a:pt x="89" y="48"/>
                  </a:lnTo>
                  <a:lnTo>
                    <a:pt x="89" y="65"/>
                  </a:lnTo>
                  <a:lnTo>
                    <a:pt x="89" y="83"/>
                  </a:lnTo>
                  <a:lnTo>
                    <a:pt x="89" y="95"/>
                  </a:lnTo>
                  <a:lnTo>
                    <a:pt x="89" y="107"/>
                  </a:lnTo>
                  <a:lnTo>
                    <a:pt x="89" y="116"/>
                  </a:lnTo>
                  <a:lnTo>
                    <a:pt x="89" y="125"/>
                  </a:lnTo>
                  <a:lnTo>
                    <a:pt x="89" y="131"/>
                  </a:lnTo>
                  <a:lnTo>
                    <a:pt x="89" y="134"/>
                  </a:lnTo>
                  <a:lnTo>
                    <a:pt x="89" y="137"/>
                  </a:lnTo>
                  <a:lnTo>
                    <a:pt x="89" y="140"/>
                  </a:lnTo>
                  <a:lnTo>
                    <a:pt x="89" y="143"/>
                  </a:lnTo>
                  <a:lnTo>
                    <a:pt x="89" y="143"/>
                  </a:lnTo>
                  <a:lnTo>
                    <a:pt x="89" y="143"/>
                  </a:lnTo>
                  <a:lnTo>
                    <a:pt x="92" y="146"/>
                  </a:lnTo>
                  <a:lnTo>
                    <a:pt x="92" y="152"/>
                  </a:lnTo>
                  <a:lnTo>
                    <a:pt x="95" y="158"/>
                  </a:lnTo>
                  <a:lnTo>
                    <a:pt x="98" y="164"/>
                  </a:lnTo>
                  <a:lnTo>
                    <a:pt x="101" y="173"/>
                  </a:lnTo>
                  <a:lnTo>
                    <a:pt x="110" y="190"/>
                  </a:lnTo>
                  <a:lnTo>
                    <a:pt x="122" y="208"/>
                  </a:lnTo>
                  <a:lnTo>
                    <a:pt x="128" y="214"/>
                  </a:lnTo>
                  <a:lnTo>
                    <a:pt x="131" y="223"/>
                  </a:lnTo>
                  <a:lnTo>
                    <a:pt x="140" y="229"/>
                  </a:lnTo>
                  <a:lnTo>
                    <a:pt x="146" y="232"/>
                  </a:lnTo>
                  <a:lnTo>
                    <a:pt x="152" y="235"/>
                  </a:lnTo>
                  <a:lnTo>
                    <a:pt x="157" y="238"/>
                  </a:lnTo>
                  <a:lnTo>
                    <a:pt x="163" y="238"/>
                  </a:lnTo>
                  <a:lnTo>
                    <a:pt x="166" y="238"/>
                  </a:lnTo>
                  <a:lnTo>
                    <a:pt x="166" y="238"/>
                  </a:lnTo>
                  <a:lnTo>
                    <a:pt x="166" y="244"/>
                  </a:lnTo>
                  <a:lnTo>
                    <a:pt x="166" y="250"/>
                  </a:lnTo>
                  <a:lnTo>
                    <a:pt x="166" y="256"/>
                  </a:lnTo>
                  <a:lnTo>
                    <a:pt x="169" y="262"/>
                  </a:lnTo>
                  <a:lnTo>
                    <a:pt x="175" y="268"/>
                  </a:lnTo>
                  <a:lnTo>
                    <a:pt x="181" y="271"/>
                  </a:lnTo>
                  <a:lnTo>
                    <a:pt x="187" y="274"/>
                  </a:lnTo>
                  <a:lnTo>
                    <a:pt x="193" y="274"/>
                  </a:lnTo>
                  <a:lnTo>
                    <a:pt x="178" y="292"/>
                  </a:lnTo>
                  <a:lnTo>
                    <a:pt x="166" y="309"/>
                  </a:lnTo>
                  <a:lnTo>
                    <a:pt x="154" y="324"/>
                  </a:lnTo>
                  <a:lnTo>
                    <a:pt x="146" y="336"/>
                  </a:lnTo>
                  <a:lnTo>
                    <a:pt x="140" y="345"/>
                  </a:lnTo>
                  <a:lnTo>
                    <a:pt x="134" y="354"/>
                  </a:lnTo>
                  <a:lnTo>
                    <a:pt x="128" y="363"/>
                  </a:lnTo>
                  <a:lnTo>
                    <a:pt x="122" y="369"/>
                  </a:lnTo>
                  <a:lnTo>
                    <a:pt x="119" y="372"/>
                  </a:lnTo>
                  <a:lnTo>
                    <a:pt x="116" y="375"/>
                  </a:lnTo>
                  <a:lnTo>
                    <a:pt x="113" y="381"/>
                  </a:lnTo>
                  <a:lnTo>
                    <a:pt x="113" y="381"/>
                  </a:lnTo>
                  <a:lnTo>
                    <a:pt x="113" y="381"/>
                  </a:lnTo>
                  <a:lnTo>
                    <a:pt x="116" y="393"/>
                  </a:lnTo>
                  <a:lnTo>
                    <a:pt x="119" y="402"/>
                  </a:lnTo>
                  <a:lnTo>
                    <a:pt x="122" y="411"/>
                  </a:lnTo>
                  <a:lnTo>
                    <a:pt x="125" y="417"/>
                  </a:lnTo>
                  <a:lnTo>
                    <a:pt x="125" y="423"/>
                  </a:lnTo>
                  <a:lnTo>
                    <a:pt x="128" y="429"/>
                  </a:lnTo>
                  <a:lnTo>
                    <a:pt x="131" y="434"/>
                  </a:lnTo>
                  <a:lnTo>
                    <a:pt x="131" y="440"/>
                  </a:lnTo>
                  <a:lnTo>
                    <a:pt x="131" y="440"/>
                  </a:lnTo>
                  <a:lnTo>
                    <a:pt x="131" y="443"/>
                  </a:lnTo>
                  <a:lnTo>
                    <a:pt x="131" y="443"/>
                  </a:lnTo>
                  <a:lnTo>
                    <a:pt x="143" y="434"/>
                  </a:lnTo>
                  <a:lnTo>
                    <a:pt x="152" y="429"/>
                  </a:lnTo>
                  <a:lnTo>
                    <a:pt x="160" y="423"/>
                  </a:lnTo>
                  <a:lnTo>
                    <a:pt x="166" y="417"/>
                  </a:lnTo>
                  <a:lnTo>
                    <a:pt x="172" y="411"/>
                  </a:lnTo>
                  <a:lnTo>
                    <a:pt x="178" y="408"/>
                  </a:lnTo>
                  <a:lnTo>
                    <a:pt x="184" y="402"/>
                  </a:lnTo>
                  <a:lnTo>
                    <a:pt x="190" y="399"/>
                  </a:lnTo>
                  <a:lnTo>
                    <a:pt x="193" y="399"/>
                  </a:lnTo>
                  <a:lnTo>
                    <a:pt x="193" y="399"/>
                  </a:lnTo>
                  <a:lnTo>
                    <a:pt x="193" y="399"/>
                  </a:lnTo>
                  <a:lnTo>
                    <a:pt x="193" y="375"/>
                  </a:lnTo>
                  <a:lnTo>
                    <a:pt x="193" y="357"/>
                  </a:lnTo>
                  <a:lnTo>
                    <a:pt x="193" y="339"/>
                  </a:lnTo>
                  <a:lnTo>
                    <a:pt x="193" y="324"/>
                  </a:lnTo>
                  <a:lnTo>
                    <a:pt x="193" y="312"/>
                  </a:lnTo>
                  <a:lnTo>
                    <a:pt x="193" y="304"/>
                  </a:lnTo>
                  <a:lnTo>
                    <a:pt x="193" y="295"/>
                  </a:lnTo>
                  <a:lnTo>
                    <a:pt x="193" y="289"/>
                  </a:lnTo>
                  <a:lnTo>
                    <a:pt x="193" y="283"/>
                  </a:lnTo>
                  <a:lnTo>
                    <a:pt x="193" y="280"/>
                  </a:lnTo>
                  <a:lnTo>
                    <a:pt x="193" y="277"/>
                  </a:lnTo>
                  <a:lnTo>
                    <a:pt x="193" y="274"/>
                  </a:lnTo>
                  <a:lnTo>
                    <a:pt x="193" y="274"/>
                  </a:lnTo>
                  <a:lnTo>
                    <a:pt x="193" y="274"/>
                  </a:lnTo>
                  <a:lnTo>
                    <a:pt x="205" y="271"/>
                  </a:lnTo>
                  <a:lnTo>
                    <a:pt x="217" y="268"/>
                  </a:lnTo>
                  <a:lnTo>
                    <a:pt x="229" y="262"/>
                  </a:lnTo>
                  <a:lnTo>
                    <a:pt x="235" y="256"/>
                  </a:lnTo>
                  <a:lnTo>
                    <a:pt x="244" y="250"/>
                  </a:lnTo>
                  <a:lnTo>
                    <a:pt x="250" y="244"/>
                  </a:lnTo>
                  <a:lnTo>
                    <a:pt x="253" y="238"/>
                  </a:lnTo>
                  <a:lnTo>
                    <a:pt x="253" y="238"/>
                  </a:lnTo>
                  <a:lnTo>
                    <a:pt x="256" y="238"/>
                  </a:lnTo>
                  <a:lnTo>
                    <a:pt x="258" y="235"/>
                  </a:lnTo>
                  <a:lnTo>
                    <a:pt x="267" y="235"/>
                  </a:lnTo>
                  <a:lnTo>
                    <a:pt x="276" y="232"/>
                  </a:lnTo>
                  <a:lnTo>
                    <a:pt x="288" y="229"/>
                  </a:lnTo>
                  <a:lnTo>
                    <a:pt x="300" y="226"/>
                  </a:lnTo>
                  <a:lnTo>
                    <a:pt x="315" y="220"/>
                  </a:lnTo>
                  <a:lnTo>
                    <a:pt x="330" y="214"/>
                  </a:lnTo>
                  <a:lnTo>
                    <a:pt x="345" y="208"/>
                  </a:lnTo>
                  <a:lnTo>
                    <a:pt x="359" y="199"/>
                  </a:lnTo>
                  <a:lnTo>
                    <a:pt x="374" y="190"/>
                  </a:lnTo>
                  <a:lnTo>
                    <a:pt x="386" y="182"/>
                  </a:lnTo>
                  <a:lnTo>
                    <a:pt x="398" y="170"/>
                  </a:lnTo>
                  <a:lnTo>
                    <a:pt x="407" y="158"/>
                  </a:lnTo>
                  <a:lnTo>
                    <a:pt x="416" y="143"/>
                  </a:lnTo>
                  <a:lnTo>
                    <a:pt x="419" y="128"/>
                  </a:lnTo>
                  <a:lnTo>
                    <a:pt x="425" y="98"/>
                  </a:lnTo>
                  <a:lnTo>
                    <a:pt x="431" y="74"/>
                  </a:lnTo>
                  <a:lnTo>
                    <a:pt x="434" y="51"/>
                  </a:lnTo>
                  <a:lnTo>
                    <a:pt x="437" y="42"/>
                  </a:lnTo>
                  <a:lnTo>
                    <a:pt x="437" y="33"/>
                  </a:lnTo>
                  <a:lnTo>
                    <a:pt x="440" y="24"/>
                  </a:lnTo>
                  <a:lnTo>
                    <a:pt x="440" y="18"/>
                  </a:lnTo>
                  <a:lnTo>
                    <a:pt x="443" y="12"/>
                  </a:lnTo>
                  <a:lnTo>
                    <a:pt x="443" y="9"/>
                  </a:lnTo>
                  <a:lnTo>
                    <a:pt x="443" y="3"/>
                  </a:lnTo>
                  <a:lnTo>
                    <a:pt x="443" y="0"/>
                  </a:lnTo>
                  <a:lnTo>
                    <a:pt x="443" y="0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Rectangle 71"/>
            <p:cNvSpPr>
              <a:spLocks noChangeArrowheads="1"/>
            </p:cNvSpPr>
            <p:nvPr/>
          </p:nvSpPr>
          <p:spPr bwMode="auto">
            <a:xfrm>
              <a:off x="5549900" y="4737100"/>
              <a:ext cx="581025" cy="561975"/>
            </a:xfrm>
            <a:prstGeom prst="rect">
              <a:avLst/>
            </a:prstGeom>
            <a:solidFill>
              <a:srgbClr val="00A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72"/>
            <p:cNvSpPr>
              <a:spLocks/>
            </p:cNvSpPr>
            <p:nvPr/>
          </p:nvSpPr>
          <p:spPr bwMode="auto">
            <a:xfrm>
              <a:off x="5645150" y="5394325"/>
              <a:ext cx="287337" cy="282575"/>
            </a:xfrm>
            <a:custGeom>
              <a:avLst/>
              <a:gdLst>
                <a:gd name="T0" fmla="*/ 0 w 181"/>
                <a:gd name="T1" fmla="*/ 89 h 178"/>
                <a:gd name="T2" fmla="*/ 3 w 181"/>
                <a:gd name="T3" fmla="*/ 71 h 178"/>
                <a:gd name="T4" fmla="*/ 9 w 181"/>
                <a:gd name="T5" fmla="*/ 56 h 178"/>
                <a:gd name="T6" fmla="*/ 18 w 181"/>
                <a:gd name="T7" fmla="*/ 41 h 178"/>
                <a:gd name="T8" fmla="*/ 26 w 181"/>
                <a:gd name="T9" fmla="*/ 26 h 178"/>
                <a:gd name="T10" fmla="*/ 41 w 181"/>
                <a:gd name="T11" fmla="*/ 15 h 178"/>
                <a:gd name="T12" fmla="*/ 56 w 181"/>
                <a:gd name="T13" fmla="*/ 9 h 178"/>
                <a:gd name="T14" fmla="*/ 74 w 181"/>
                <a:gd name="T15" fmla="*/ 3 h 178"/>
                <a:gd name="T16" fmla="*/ 92 w 181"/>
                <a:gd name="T17" fmla="*/ 0 h 178"/>
                <a:gd name="T18" fmla="*/ 110 w 181"/>
                <a:gd name="T19" fmla="*/ 3 h 178"/>
                <a:gd name="T20" fmla="*/ 125 w 181"/>
                <a:gd name="T21" fmla="*/ 9 h 178"/>
                <a:gd name="T22" fmla="*/ 139 w 181"/>
                <a:gd name="T23" fmla="*/ 15 h 178"/>
                <a:gd name="T24" fmla="*/ 154 w 181"/>
                <a:gd name="T25" fmla="*/ 26 h 178"/>
                <a:gd name="T26" fmla="*/ 166 w 181"/>
                <a:gd name="T27" fmla="*/ 41 h 178"/>
                <a:gd name="T28" fmla="*/ 172 w 181"/>
                <a:gd name="T29" fmla="*/ 56 h 178"/>
                <a:gd name="T30" fmla="*/ 178 w 181"/>
                <a:gd name="T31" fmla="*/ 71 h 178"/>
                <a:gd name="T32" fmla="*/ 181 w 181"/>
                <a:gd name="T33" fmla="*/ 89 h 178"/>
                <a:gd name="T34" fmla="*/ 178 w 181"/>
                <a:gd name="T35" fmla="*/ 107 h 178"/>
                <a:gd name="T36" fmla="*/ 172 w 181"/>
                <a:gd name="T37" fmla="*/ 125 h 178"/>
                <a:gd name="T38" fmla="*/ 166 w 181"/>
                <a:gd name="T39" fmla="*/ 140 h 178"/>
                <a:gd name="T40" fmla="*/ 154 w 181"/>
                <a:gd name="T41" fmla="*/ 154 h 178"/>
                <a:gd name="T42" fmla="*/ 139 w 181"/>
                <a:gd name="T43" fmla="*/ 163 h 178"/>
                <a:gd name="T44" fmla="*/ 125 w 181"/>
                <a:gd name="T45" fmla="*/ 172 h 178"/>
                <a:gd name="T46" fmla="*/ 110 w 181"/>
                <a:gd name="T47" fmla="*/ 178 h 178"/>
                <a:gd name="T48" fmla="*/ 92 w 181"/>
                <a:gd name="T49" fmla="*/ 178 h 178"/>
                <a:gd name="T50" fmla="*/ 74 w 181"/>
                <a:gd name="T51" fmla="*/ 178 h 178"/>
                <a:gd name="T52" fmla="*/ 56 w 181"/>
                <a:gd name="T53" fmla="*/ 172 h 178"/>
                <a:gd name="T54" fmla="*/ 41 w 181"/>
                <a:gd name="T55" fmla="*/ 163 h 178"/>
                <a:gd name="T56" fmla="*/ 26 w 181"/>
                <a:gd name="T57" fmla="*/ 154 h 178"/>
                <a:gd name="T58" fmla="*/ 18 w 181"/>
                <a:gd name="T59" fmla="*/ 140 h 178"/>
                <a:gd name="T60" fmla="*/ 9 w 181"/>
                <a:gd name="T61" fmla="*/ 125 h 178"/>
                <a:gd name="T62" fmla="*/ 3 w 181"/>
                <a:gd name="T63" fmla="*/ 107 h 178"/>
                <a:gd name="T64" fmla="*/ 0 w 181"/>
                <a:gd name="T65" fmla="*/ 8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1" h="178">
                  <a:moveTo>
                    <a:pt x="0" y="89"/>
                  </a:moveTo>
                  <a:lnTo>
                    <a:pt x="3" y="71"/>
                  </a:lnTo>
                  <a:lnTo>
                    <a:pt x="9" y="56"/>
                  </a:lnTo>
                  <a:lnTo>
                    <a:pt x="18" y="41"/>
                  </a:lnTo>
                  <a:lnTo>
                    <a:pt x="26" y="26"/>
                  </a:lnTo>
                  <a:lnTo>
                    <a:pt x="41" y="15"/>
                  </a:lnTo>
                  <a:lnTo>
                    <a:pt x="56" y="9"/>
                  </a:lnTo>
                  <a:lnTo>
                    <a:pt x="74" y="3"/>
                  </a:lnTo>
                  <a:lnTo>
                    <a:pt x="92" y="0"/>
                  </a:lnTo>
                  <a:lnTo>
                    <a:pt x="110" y="3"/>
                  </a:lnTo>
                  <a:lnTo>
                    <a:pt x="125" y="9"/>
                  </a:lnTo>
                  <a:lnTo>
                    <a:pt x="139" y="15"/>
                  </a:lnTo>
                  <a:lnTo>
                    <a:pt x="154" y="26"/>
                  </a:lnTo>
                  <a:lnTo>
                    <a:pt x="166" y="41"/>
                  </a:lnTo>
                  <a:lnTo>
                    <a:pt x="172" y="56"/>
                  </a:lnTo>
                  <a:lnTo>
                    <a:pt x="178" y="71"/>
                  </a:lnTo>
                  <a:lnTo>
                    <a:pt x="181" y="89"/>
                  </a:lnTo>
                  <a:lnTo>
                    <a:pt x="178" y="107"/>
                  </a:lnTo>
                  <a:lnTo>
                    <a:pt x="172" y="125"/>
                  </a:lnTo>
                  <a:lnTo>
                    <a:pt x="166" y="140"/>
                  </a:lnTo>
                  <a:lnTo>
                    <a:pt x="154" y="154"/>
                  </a:lnTo>
                  <a:lnTo>
                    <a:pt x="139" y="163"/>
                  </a:lnTo>
                  <a:lnTo>
                    <a:pt x="125" y="172"/>
                  </a:lnTo>
                  <a:lnTo>
                    <a:pt x="110" y="178"/>
                  </a:lnTo>
                  <a:lnTo>
                    <a:pt x="92" y="178"/>
                  </a:lnTo>
                  <a:lnTo>
                    <a:pt x="74" y="178"/>
                  </a:lnTo>
                  <a:lnTo>
                    <a:pt x="56" y="172"/>
                  </a:lnTo>
                  <a:lnTo>
                    <a:pt x="41" y="163"/>
                  </a:lnTo>
                  <a:lnTo>
                    <a:pt x="26" y="154"/>
                  </a:lnTo>
                  <a:lnTo>
                    <a:pt x="18" y="140"/>
                  </a:lnTo>
                  <a:lnTo>
                    <a:pt x="9" y="125"/>
                  </a:lnTo>
                  <a:lnTo>
                    <a:pt x="3" y="107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73"/>
            <p:cNvSpPr>
              <a:spLocks/>
            </p:cNvSpPr>
            <p:nvPr/>
          </p:nvSpPr>
          <p:spPr bwMode="auto">
            <a:xfrm>
              <a:off x="5616575" y="5772150"/>
              <a:ext cx="127000" cy="268288"/>
            </a:xfrm>
            <a:custGeom>
              <a:avLst/>
              <a:gdLst>
                <a:gd name="T0" fmla="*/ 80 w 80"/>
                <a:gd name="T1" fmla="*/ 0 h 169"/>
                <a:gd name="T2" fmla="*/ 80 w 80"/>
                <a:gd name="T3" fmla="*/ 125 h 169"/>
                <a:gd name="T4" fmla="*/ 18 w 80"/>
                <a:gd name="T5" fmla="*/ 169 h 169"/>
                <a:gd name="T6" fmla="*/ 0 w 80"/>
                <a:gd name="T7" fmla="*/ 107 h 169"/>
                <a:gd name="T8" fmla="*/ 80 w 80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69">
                  <a:moveTo>
                    <a:pt x="80" y="0"/>
                  </a:moveTo>
                  <a:lnTo>
                    <a:pt x="80" y="125"/>
                  </a:lnTo>
                  <a:lnTo>
                    <a:pt x="18" y="169"/>
                  </a:lnTo>
                  <a:lnTo>
                    <a:pt x="0" y="107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A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74"/>
            <p:cNvSpPr>
              <a:spLocks noChangeArrowheads="1"/>
            </p:cNvSpPr>
            <p:nvPr/>
          </p:nvSpPr>
          <p:spPr bwMode="auto">
            <a:xfrm>
              <a:off x="4824413" y="5653088"/>
              <a:ext cx="579437" cy="1054100"/>
            </a:xfrm>
            <a:prstGeom prst="rect">
              <a:avLst/>
            </a:prstGeom>
            <a:solidFill>
              <a:srgbClr val="00A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Rectangle 75"/>
            <p:cNvSpPr>
              <a:spLocks noChangeArrowheads="1"/>
            </p:cNvSpPr>
            <p:nvPr/>
          </p:nvSpPr>
          <p:spPr bwMode="auto">
            <a:xfrm>
              <a:off x="4144963" y="5903913"/>
              <a:ext cx="579437" cy="803275"/>
            </a:xfrm>
            <a:prstGeom prst="rect">
              <a:avLst/>
            </a:prstGeom>
            <a:solidFill>
              <a:srgbClr val="00A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10023091" y="1061180"/>
            <a:ext cx="692142" cy="677715"/>
            <a:chOff x="550862" y="596106"/>
            <a:chExt cx="1495425" cy="1365250"/>
          </a:xfrm>
        </p:grpSpPr>
        <p:sp>
          <p:nvSpPr>
            <p:cNvPr id="94" name="Freeform 6"/>
            <p:cNvSpPr>
              <a:spLocks noEditPoints="1"/>
            </p:cNvSpPr>
            <p:nvPr/>
          </p:nvSpPr>
          <p:spPr bwMode="auto">
            <a:xfrm>
              <a:off x="550862" y="1583531"/>
              <a:ext cx="1495425" cy="377825"/>
            </a:xfrm>
            <a:custGeom>
              <a:avLst/>
              <a:gdLst>
                <a:gd name="T0" fmla="*/ 555 w 557"/>
                <a:gd name="T1" fmla="*/ 113 h 141"/>
                <a:gd name="T2" fmla="*/ 554 w 557"/>
                <a:gd name="T3" fmla="*/ 109 h 141"/>
                <a:gd name="T4" fmla="*/ 513 w 557"/>
                <a:gd name="T5" fmla="*/ 23 h 141"/>
                <a:gd name="T6" fmla="*/ 490 w 557"/>
                <a:gd name="T7" fmla="*/ 0 h 141"/>
                <a:gd name="T8" fmla="*/ 69 w 557"/>
                <a:gd name="T9" fmla="*/ 0 h 141"/>
                <a:gd name="T10" fmla="*/ 46 w 557"/>
                <a:gd name="T11" fmla="*/ 23 h 141"/>
                <a:gd name="T12" fmla="*/ 4 w 557"/>
                <a:gd name="T13" fmla="*/ 109 h 141"/>
                <a:gd name="T14" fmla="*/ 0 w 557"/>
                <a:gd name="T15" fmla="*/ 121 h 141"/>
                <a:gd name="T16" fmla="*/ 22 w 557"/>
                <a:gd name="T17" fmla="*/ 141 h 141"/>
                <a:gd name="T18" fmla="*/ 535 w 557"/>
                <a:gd name="T19" fmla="*/ 141 h 141"/>
                <a:gd name="T20" fmla="*/ 557 w 557"/>
                <a:gd name="T21" fmla="*/ 121 h 141"/>
                <a:gd name="T22" fmla="*/ 555 w 557"/>
                <a:gd name="T23" fmla="*/ 113 h 141"/>
                <a:gd name="T24" fmla="*/ 327 w 557"/>
                <a:gd name="T25" fmla="*/ 128 h 141"/>
                <a:gd name="T26" fmla="*/ 230 w 557"/>
                <a:gd name="T27" fmla="*/ 128 h 141"/>
                <a:gd name="T28" fmla="*/ 225 w 557"/>
                <a:gd name="T29" fmla="*/ 123 h 141"/>
                <a:gd name="T30" fmla="*/ 230 w 557"/>
                <a:gd name="T31" fmla="*/ 118 h 141"/>
                <a:gd name="T32" fmla="*/ 327 w 557"/>
                <a:gd name="T33" fmla="*/ 118 h 141"/>
                <a:gd name="T34" fmla="*/ 332 w 557"/>
                <a:gd name="T35" fmla="*/ 123 h 141"/>
                <a:gd name="T36" fmla="*/ 327 w 557"/>
                <a:gd name="T37" fmla="*/ 12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7" h="141">
                  <a:moveTo>
                    <a:pt x="555" y="113"/>
                  </a:moveTo>
                  <a:cubicBezTo>
                    <a:pt x="555" y="112"/>
                    <a:pt x="555" y="111"/>
                    <a:pt x="554" y="109"/>
                  </a:cubicBezTo>
                  <a:cubicBezTo>
                    <a:pt x="513" y="23"/>
                    <a:pt x="513" y="23"/>
                    <a:pt x="513" y="23"/>
                  </a:cubicBezTo>
                  <a:cubicBezTo>
                    <a:pt x="506" y="9"/>
                    <a:pt x="503" y="0"/>
                    <a:pt x="49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56" y="0"/>
                    <a:pt x="52" y="10"/>
                    <a:pt x="46" y="23"/>
                  </a:cubicBezTo>
                  <a:cubicBezTo>
                    <a:pt x="4" y="109"/>
                    <a:pt x="4" y="109"/>
                    <a:pt x="4" y="109"/>
                  </a:cubicBezTo>
                  <a:cubicBezTo>
                    <a:pt x="1" y="112"/>
                    <a:pt x="0" y="116"/>
                    <a:pt x="0" y="121"/>
                  </a:cubicBezTo>
                  <a:cubicBezTo>
                    <a:pt x="0" y="132"/>
                    <a:pt x="10" y="141"/>
                    <a:pt x="22" y="141"/>
                  </a:cubicBezTo>
                  <a:cubicBezTo>
                    <a:pt x="535" y="141"/>
                    <a:pt x="535" y="141"/>
                    <a:pt x="535" y="141"/>
                  </a:cubicBezTo>
                  <a:cubicBezTo>
                    <a:pt x="547" y="141"/>
                    <a:pt x="557" y="132"/>
                    <a:pt x="557" y="121"/>
                  </a:cubicBezTo>
                  <a:cubicBezTo>
                    <a:pt x="557" y="118"/>
                    <a:pt x="556" y="115"/>
                    <a:pt x="555" y="113"/>
                  </a:cubicBezTo>
                  <a:close/>
                  <a:moveTo>
                    <a:pt x="327" y="128"/>
                  </a:moveTo>
                  <a:cubicBezTo>
                    <a:pt x="230" y="128"/>
                    <a:pt x="230" y="128"/>
                    <a:pt x="230" y="128"/>
                  </a:cubicBezTo>
                  <a:cubicBezTo>
                    <a:pt x="227" y="128"/>
                    <a:pt x="225" y="126"/>
                    <a:pt x="225" y="123"/>
                  </a:cubicBezTo>
                  <a:cubicBezTo>
                    <a:pt x="225" y="120"/>
                    <a:pt x="227" y="118"/>
                    <a:pt x="230" y="118"/>
                  </a:cubicBezTo>
                  <a:cubicBezTo>
                    <a:pt x="327" y="118"/>
                    <a:pt x="327" y="118"/>
                    <a:pt x="327" y="118"/>
                  </a:cubicBezTo>
                  <a:cubicBezTo>
                    <a:pt x="329" y="118"/>
                    <a:pt x="332" y="120"/>
                    <a:pt x="332" y="123"/>
                  </a:cubicBezTo>
                  <a:cubicBezTo>
                    <a:pt x="332" y="126"/>
                    <a:pt x="329" y="128"/>
                    <a:pt x="327" y="128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7"/>
            <p:cNvSpPr>
              <a:spLocks noEditPoints="1"/>
            </p:cNvSpPr>
            <p:nvPr/>
          </p:nvSpPr>
          <p:spPr bwMode="auto">
            <a:xfrm>
              <a:off x="1063625" y="842169"/>
              <a:ext cx="496888" cy="446088"/>
            </a:xfrm>
            <a:custGeom>
              <a:avLst/>
              <a:gdLst>
                <a:gd name="T0" fmla="*/ 161 w 185"/>
                <a:gd name="T1" fmla="*/ 97 h 166"/>
                <a:gd name="T2" fmla="*/ 47 w 185"/>
                <a:gd name="T3" fmla="*/ 166 h 166"/>
                <a:gd name="T4" fmla="*/ 2 w 185"/>
                <a:gd name="T5" fmla="*/ 111 h 166"/>
                <a:gd name="T6" fmla="*/ 116 w 185"/>
                <a:gd name="T7" fmla="*/ 0 h 166"/>
                <a:gd name="T8" fmla="*/ 146 w 185"/>
                <a:gd name="T9" fmla="*/ 20 h 166"/>
                <a:gd name="T10" fmla="*/ 44 w 185"/>
                <a:gd name="T11" fmla="*/ 98 h 166"/>
                <a:gd name="T12" fmla="*/ 44 w 185"/>
                <a:gd name="T13" fmla="*/ 108 h 166"/>
                <a:gd name="T14" fmla="*/ 70 w 185"/>
                <a:gd name="T15" fmla="*/ 129 h 166"/>
                <a:gd name="T16" fmla="*/ 157 w 185"/>
                <a:gd name="T17" fmla="*/ 81 h 166"/>
                <a:gd name="T18" fmla="*/ 161 w 185"/>
                <a:gd name="T19" fmla="*/ 97 h 166"/>
                <a:gd name="T20" fmla="*/ 109 w 185"/>
                <a:gd name="T21" fmla="*/ 29 h 166"/>
                <a:gd name="T22" fmla="*/ 104 w 185"/>
                <a:gd name="T23" fmla="*/ 24 h 166"/>
                <a:gd name="T24" fmla="*/ 47 w 185"/>
                <a:gd name="T25" fmla="*/ 78 h 166"/>
                <a:gd name="T26" fmla="*/ 109 w 185"/>
                <a:gd name="T27" fmla="*/ 2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5" h="166">
                  <a:moveTo>
                    <a:pt x="161" y="97"/>
                  </a:moveTo>
                  <a:cubicBezTo>
                    <a:pt x="137" y="128"/>
                    <a:pt x="89" y="166"/>
                    <a:pt x="47" y="166"/>
                  </a:cubicBezTo>
                  <a:cubicBezTo>
                    <a:pt x="17" y="166"/>
                    <a:pt x="2" y="139"/>
                    <a:pt x="2" y="111"/>
                  </a:cubicBezTo>
                  <a:cubicBezTo>
                    <a:pt x="0" y="56"/>
                    <a:pt x="61" y="0"/>
                    <a:pt x="116" y="0"/>
                  </a:cubicBezTo>
                  <a:cubicBezTo>
                    <a:pt x="129" y="0"/>
                    <a:pt x="146" y="3"/>
                    <a:pt x="146" y="20"/>
                  </a:cubicBezTo>
                  <a:cubicBezTo>
                    <a:pt x="146" y="41"/>
                    <a:pt x="125" y="72"/>
                    <a:pt x="44" y="98"/>
                  </a:cubicBezTo>
                  <a:cubicBezTo>
                    <a:pt x="44" y="108"/>
                    <a:pt x="44" y="108"/>
                    <a:pt x="44" y="108"/>
                  </a:cubicBezTo>
                  <a:cubicBezTo>
                    <a:pt x="42" y="124"/>
                    <a:pt x="56" y="129"/>
                    <a:pt x="70" y="129"/>
                  </a:cubicBezTo>
                  <a:cubicBezTo>
                    <a:pt x="100" y="129"/>
                    <a:pt x="135" y="98"/>
                    <a:pt x="157" y="81"/>
                  </a:cubicBezTo>
                  <a:cubicBezTo>
                    <a:pt x="157" y="81"/>
                    <a:pt x="185" y="65"/>
                    <a:pt x="161" y="97"/>
                  </a:cubicBezTo>
                  <a:close/>
                  <a:moveTo>
                    <a:pt x="109" y="29"/>
                  </a:moveTo>
                  <a:cubicBezTo>
                    <a:pt x="109" y="26"/>
                    <a:pt x="107" y="24"/>
                    <a:pt x="104" y="24"/>
                  </a:cubicBezTo>
                  <a:cubicBezTo>
                    <a:pt x="83" y="30"/>
                    <a:pt x="58" y="50"/>
                    <a:pt x="47" y="78"/>
                  </a:cubicBezTo>
                  <a:cubicBezTo>
                    <a:pt x="84" y="65"/>
                    <a:pt x="109" y="36"/>
                    <a:pt x="109" y="29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8"/>
            <p:cNvSpPr>
              <a:spLocks noEditPoints="1"/>
            </p:cNvSpPr>
            <p:nvPr/>
          </p:nvSpPr>
          <p:spPr bwMode="auto">
            <a:xfrm>
              <a:off x="620712" y="596106"/>
              <a:ext cx="1355725" cy="944563"/>
            </a:xfrm>
            <a:custGeom>
              <a:avLst/>
              <a:gdLst>
                <a:gd name="T0" fmla="*/ 443 w 505"/>
                <a:gd name="T1" fmla="*/ 0 h 352"/>
                <a:gd name="T2" fmla="*/ 62 w 505"/>
                <a:gd name="T3" fmla="*/ 0 h 352"/>
                <a:gd name="T4" fmla="*/ 0 w 505"/>
                <a:gd name="T5" fmla="*/ 62 h 352"/>
                <a:gd name="T6" fmla="*/ 0 w 505"/>
                <a:gd name="T7" fmla="*/ 290 h 352"/>
                <a:gd name="T8" fmla="*/ 62 w 505"/>
                <a:gd name="T9" fmla="*/ 352 h 352"/>
                <a:gd name="T10" fmla="*/ 443 w 505"/>
                <a:gd name="T11" fmla="*/ 352 h 352"/>
                <a:gd name="T12" fmla="*/ 505 w 505"/>
                <a:gd name="T13" fmla="*/ 290 h 352"/>
                <a:gd name="T14" fmla="*/ 505 w 505"/>
                <a:gd name="T15" fmla="*/ 62 h 352"/>
                <a:gd name="T16" fmla="*/ 443 w 505"/>
                <a:gd name="T17" fmla="*/ 0 h 352"/>
                <a:gd name="T18" fmla="*/ 382 w 505"/>
                <a:gd name="T19" fmla="*/ 339 h 352"/>
                <a:gd name="T20" fmla="*/ 332 w 505"/>
                <a:gd name="T21" fmla="*/ 339 h 352"/>
                <a:gd name="T22" fmla="*/ 326 w 505"/>
                <a:gd name="T23" fmla="*/ 333 h 352"/>
                <a:gd name="T24" fmla="*/ 332 w 505"/>
                <a:gd name="T25" fmla="*/ 327 h 352"/>
                <a:gd name="T26" fmla="*/ 382 w 505"/>
                <a:gd name="T27" fmla="*/ 327 h 352"/>
                <a:gd name="T28" fmla="*/ 389 w 505"/>
                <a:gd name="T29" fmla="*/ 333 h 352"/>
                <a:gd name="T30" fmla="*/ 382 w 505"/>
                <a:gd name="T31" fmla="*/ 339 h 352"/>
                <a:gd name="T32" fmla="*/ 403 w 505"/>
                <a:gd name="T33" fmla="*/ 339 h 352"/>
                <a:gd name="T34" fmla="*/ 397 w 505"/>
                <a:gd name="T35" fmla="*/ 333 h 352"/>
                <a:gd name="T36" fmla="*/ 403 w 505"/>
                <a:gd name="T37" fmla="*/ 326 h 352"/>
                <a:gd name="T38" fmla="*/ 410 w 505"/>
                <a:gd name="T39" fmla="*/ 333 h 352"/>
                <a:gd name="T40" fmla="*/ 403 w 505"/>
                <a:gd name="T41" fmla="*/ 339 h 352"/>
                <a:gd name="T42" fmla="*/ 469 w 505"/>
                <a:gd name="T43" fmla="*/ 290 h 352"/>
                <a:gd name="T44" fmla="*/ 443 w 505"/>
                <a:gd name="T45" fmla="*/ 316 h 352"/>
                <a:gd name="T46" fmla="*/ 62 w 505"/>
                <a:gd name="T47" fmla="*/ 316 h 352"/>
                <a:gd name="T48" fmla="*/ 36 w 505"/>
                <a:gd name="T49" fmla="*/ 290 h 352"/>
                <a:gd name="T50" fmla="*/ 36 w 505"/>
                <a:gd name="T51" fmla="*/ 62 h 352"/>
                <a:gd name="T52" fmla="*/ 62 w 505"/>
                <a:gd name="T53" fmla="*/ 36 h 352"/>
                <a:gd name="T54" fmla="*/ 443 w 505"/>
                <a:gd name="T55" fmla="*/ 36 h 352"/>
                <a:gd name="T56" fmla="*/ 469 w 505"/>
                <a:gd name="T57" fmla="*/ 62 h 352"/>
                <a:gd name="T58" fmla="*/ 469 w 505"/>
                <a:gd name="T59" fmla="*/ 29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5" h="352">
                  <a:moveTo>
                    <a:pt x="443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24"/>
                    <a:pt x="28" y="352"/>
                    <a:pt x="62" y="352"/>
                  </a:cubicBezTo>
                  <a:cubicBezTo>
                    <a:pt x="443" y="352"/>
                    <a:pt x="443" y="352"/>
                    <a:pt x="443" y="352"/>
                  </a:cubicBezTo>
                  <a:cubicBezTo>
                    <a:pt x="477" y="352"/>
                    <a:pt x="505" y="324"/>
                    <a:pt x="505" y="290"/>
                  </a:cubicBezTo>
                  <a:cubicBezTo>
                    <a:pt x="505" y="62"/>
                    <a:pt x="505" y="62"/>
                    <a:pt x="505" y="62"/>
                  </a:cubicBezTo>
                  <a:cubicBezTo>
                    <a:pt x="505" y="28"/>
                    <a:pt x="477" y="0"/>
                    <a:pt x="443" y="0"/>
                  </a:cubicBezTo>
                  <a:close/>
                  <a:moveTo>
                    <a:pt x="382" y="339"/>
                  </a:moveTo>
                  <a:cubicBezTo>
                    <a:pt x="332" y="339"/>
                    <a:pt x="332" y="339"/>
                    <a:pt x="332" y="339"/>
                  </a:cubicBezTo>
                  <a:cubicBezTo>
                    <a:pt x="329" y="339"/>
                    <a:pt x="326" y="336"/>
                    <a:pt x="326" y="333"/>
                  </a:cubicBezTo>
                  <a:cubicBezTo>
                    <a:pt x="326" y="329"/>
                    <a:pt x="329" y="327"/>
                    <a:pt x="332" y="327"/>
                  </a:cubicBezTo>
                  <a:cubicBezTo>
                    <a:pt x="382" y="327"/>
                    <a:pt x="382" y="327"/>
                    <a:pt x="382" y="327"/>
                  </a:cubicBezTo>
                  <a:cubicBezTo>
                    <a:pt x="386" y="327"/>
                    <a:pt x="389" y="329"/>
                    <a:pt x="389" y="333"/>
                  </a:cubicBezTo>
                  <a:cubicBezTo>
                    <a:pt x="389" y="336"/>
                    <a:pt x="386" y="339"/>
                    <a:pt x="382" y="339"/>
                  </a:cubicBezTo>
                  <a:close/>
                  <a:moveTo>
                    <a:pt x="403" y="339"/>
                  </a:moveTo>
                  <a:cubicBezTo>
                    <a:pt x="400" y="339"/>
                    <a:pt x="397" y="337"/>
                    <a:pt x="397" y="333"/>
                  </a:cubicBezTo>
                  <a:cubicBezTo>
                    <a:pt x="397" y="329"/>
                    <a:pt x="400" y="326"/>
                    <a:pt x="403" y="326"/>
                  </a:cubicBezTo>
                  <a:cubicBezTo>
                    <a:pt x="407" y="326"/>
                    <a:pt x="410" y="329"/>
                    <a:pt x="410" y="333"/>
                  </a:cubicBezTo>
                  <a:cubicBezTo>
                    <a:pt x="410" y="337"/>
                    <a:pt x="407" y="339"/>
                    <a:pt x="403" y="339"/>
                  </a:cubicBezTo>
                  <a:close/>
                  <a:moveTo>
                    <a:pt x="469" y="290"/>
                  </a:moveTo>
                  <a:cubicBezTo>
                    <a:pt x="469" y="304"/>
                    <a:pt x="457" y="316"/>
                    <a:pt x="443" y="316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48" y="316"/>
                    <a:pt x="36" y="304"/>
                    <a:pt x="36" y="290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6" y="48"/>
                    <a:pt x="48" y="36"/>
                    <a:pt x="62" y="36"/>
                  </a:cubicBezTo>
                  <a:cubicBezTo>
                    <a:pt x="443" y="36"/>
                    <a:pt x="443" y="36"/>
                    <a:pt x="443" y="36"/>
                  </a:cubicBezTo>
                  <a:cubicBezTo>
                    <a:pt x="457" y="36"/>
                    <a:pt x="469" y="48"/>
                    <a:pt x="469" y="62"/>
                  </a:cubicBezTo>
                  <a:lnTo>
                    <a:pt x="469" y="290"/>
                  </a:ln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98" name="直接箭头连接符 97"/>
          <p:cNvCxnSpPr/>
          <p:nvPr/>
        </p:nvCxnSpPr>
        <p:spPr>
          <a:xfrm>
            <a:off x="8419605" y="1333961"/>
            <a:ext cx="1603486" cy="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0" name="TextBox 99"/>
          <p:cNvSpPr txBox="1"/>
          <p:nvPr/>
        </p:nvSpPr>
        <p:spPr>
          <a:xfrm>
            <a:off x="8419604" y="988026"/>
            <a:ext cx="1635815" cy="24621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1</a:t>
            </a:r>
            <a:r>
              <a:rPr kumimoji="0" lang="zh-CN" altLang="en-US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、办理充值</a:t>
            </a:r>
            <a:r>
              <a:rPr kumimoji="0" lang="en-US" altLang="zh-CN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/</a:t>
            </a:r>
            <a:r>
              <a:rPr kumimoji="0" lang="zh-CN" altLang="en-US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套餐变更</a:t>
            </a: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476796" y="1706247"/>
            <a:ext cx="1044114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合作伙伴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853350" y="1772516"/>
            <a:ext cx="1044114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物联网平台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847104" y="3185689"/>
            <a:ext cx="1044114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BOSS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cxnSp>
        <p:nvCxnSpPr>
          <p:cNvPr id="105" name="直接箭头连接符 104"/>
          <p:cNvCxnSpPr>
            <a:stCxn id="102" idx="2"/>
          </p:cNvCxnSpPr>
          <p:nvPr/>
        </p:nvCxnSpPr>
        <p:spPr>
          <a:xfrm flipH="1">
            <a:off x="10369161" y="2080291"/>
            <a:ext cx="6246" cy="495758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10436864" y="2175941"/>
            <a:ext cx="1248455" cy="4001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、充值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套餐变更同步</a:t>
            </a: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cxnSp>
        <p:nvCxnSpPr>
          <p:cNvPr id="108" name="直接箭头连接符 107"/>
          <p:cNvCxnSpPr/>
          <p:nvPr/>
        </p:nvCxnSpPr>
        <p:spPr>
          <a:xfrm flipV="1">
            <a:off x="10109011" y="2080291"/>
            <a:ext cx="5022" cy="495758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2" name="TextBox 111"/>
          <p:cNvSpPr txBox="1"/>
          <p:nvPr/>
        </p:nvSpPr>
        <p:spPr>
          <a:xfrm>
            <a:off x="9310255" y="2219181"/>
            <a:ext cx="745165" cy="4001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、处理结果</a:t>
            </a: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H="1" flipV="1">
            <a:off x="8419605" y="1530064"/>
            <a:ext cx="1603486" cy="13157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5" name="TextBox 114"/>
          <p:cNvSpPr txBox="1"/>
          <p:nvPr/>
        </p:nvSpPr>
        <p:spPr>
          <a:xfrm>
            <a:off x="8411415" y="1570153"/>
            <a:ext cx="1635815" cy="24621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4</a:t>
            </a:r>
            <a:r>
              <a:rPr kumimoji="0" lang="zh-CN" altLang="en-US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、办理结果</a:t>
            </a: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cxnSp>
        <p:nvCxnSpPr>
          <p:cNvPr id="117" name="直接箭头连接符 116"/>
          <p:cNvCxnSpPr>
            <a:stCxn id="102" idx="1"/>
            <a:endCxn id="66" idx="0"/>
          </p:cNvCxnSpPr>
          <p:nvPr/>
        </p:nvCxnSpPr>
        <p:spPr>
          <a:xfrm flipH="1">
            <a:off x="8293088" y="1926404"/>
            <a:ext cx="1560262" cy="1163634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8" name="TextBox 117"/>
          <p:cNvSpPr txBox="1"/>
          <p:nvPr/>
        </p:nvSpPr>
        <p:spPr>
          <a:xfrm rot="19423296">
            <a:off x="8139618" y="2258320"/>
            <a:ext cx="1635815" cy="24621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kumimoji="0" lang="zh-CN" altLang="en-US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、业务变更通知</a:t>
            </a: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4864775" y="2905298"/>
            <a:ext cx="565150" cy="311151"/>
            <a:chOff x="4256088" y="117475"/>
            <a:chExt cx="565150" cy="311151"/>
          </a:xfrm>
          <a:solidFill>
            <a:schemeClr val="bg1">
              <a:lumMod val="65000"/>
            </a:schemeClr>
          </a:solidFill>
        </p:grpSpPr>
        <p:sp>
          <p:nvSpPr>
            <p:cNvPr id="120" name="Freeform 28"/>
            <p:cNvSpPr>
              <a:spLocks noEditPoints="1"/>
            </p:cNvSpPr>
            <p:nvPr/>
          </p:nvSpPr>
          <p:spPr bwMode="auto">
            <a:xfrm>
              <a:off x="4256088" y="117475"/>
              <a:ext cx="565150" cy="282575"/>
            </a:xfrm>
            <a:custGeom>
              <a:avLst/>
              <a:gdLst>
                <a:gd name="T0" fmla="*/ 1064 w 1068"/>
                <a:gd name="T1" fmla="*/ 441 h 534"/>
                <a:gd name="T2" fmla="*/ 1043 w 1068"/>
                <a:gd name="T3" fmla="*/ 426 h 534"/>
                <a:gd name="T4" fmla="*/ 1036 w 1068"/>
                <a:gd name="T5" fmla="*/ 426 h 534"/>
                <a:gd name="T6" fmla="*/ 1005 w 1068"/>
                <a:gd name="T7" fmla="*/ 332 h 534"/>
                <a:gd name="T8" fmla="*/ 970 w 1068"/>
                <a:gd name="T9" fmla="*/ 279 h 534"/>
                <a:gd name="T10" fmla="*/ 918 w 1068"/>
                <a:gd name="T11" fmla="*/ 237 h 534"/>
                <a:gd name="T12" fmla="*/ 875 w 1068"/>
                <a:gd name="T13" fmla="*/ 195 h 534"/>
                <a:gd name="T14" fmla="*/ 807 w 1068"/>
                <a:gd name="T15" fmla="*/ 102 h 534"/>
                <a:gd name="T16" fmla="*/ 723 w 1068"/>
                <a:gd name="T17" fmla="*/ 39 h 534"/>
                <a:gd name="T18" fmla="*/ 627 w 1068"/>
                <a:gd name="T19" fmla="*/ 5 h 534"/>
                <a:gd name="T20" fmla="*/ 524 w 1068"/>
                <a:gd name="T21" fmla="*/ 1 h 534"/>
                <a:gd name="T22" fmla="*/ 424 w 1068"/>
                <a:gd name="T23" fmla="*/ 26 h 534"/>
                <a:gd name="T24" fmla="*/ 331 w 1068"/>
                <a:gd name="T25" fmla="*/ 78 h 534"/>
                <a:gd name="T26" fmla="*/ 253 w 1068"/>
                <a:gd name="T27" fmla="*/ 157 h 534"/>
                <a:gd name="T28" fmla="*/ 208 w 1068"/>
                <a:gd name="T29" fmla="*/ 234 h 534"/>
                <a:gd name="T30" fmla="*/ 152 w 1068"/>
                <a:gd name="T31" fmla="*/ 241 h 534"/>
                <a:gd name="T32" fmla="*/ 105 w 1068"/>
                <a:gd name="T33" fmla="*/ 262 h 534"/>
                <a:gd name="T34" fmla="*/ 54 w 1068"/>
                <a:gd name="T35" fmla="*/ 312 h 534"/>
                <a:gd name="T36" fmla="*/ 14 w 1068"/>
                <a:gd name="T37" fmla="*/ 405 h 534"/>
                <a:gd name="T38" fmla="*/ 0 w 1068"/>
                <a:gd name="T39" fmla="*/ 508 h 534"/>
                <a:gd name="T40" fmla="*/ 135 w 1068"/>
                <a:gd name="T41" fmla="*/ 521 h 534"/>
                <a:gd name="T42" fmla="*/ 126 w 1068"/>
                <a:gd name="T43" fmla="*/ 478 h 534"/>
                <a:gd name="T44" fmla="*/ 138 w 1068"/>
                <a:gd name="T45" fmla="*/ 426 h 534"/>
                <a:gd name="T46" fmla="*/ 167 w 1068"/>
                <a:gd name="T47" fmla="*/ 385 h 534"/>
                <a:gd name="T48" fmla="*/ 211 w 1068"/>
                <a:gd name="T49" fmla="*/ 357 h 534"/>
                <a:gd name="T50" fmla="*/ 262 w 1068"/>
                <a:gd name="T51" fmla="*/ 347 h 534"/>
                <a:gd name="T52" fmla="*/ 303 w 1068"/>
                <a:gd name="T53" fmla="*/ 353 h 534"/>
                <a:gd name="T54" fmla="*/ 349 w 1068"/>
                <a:gd name="T55" fmla="*/ 377 h 534"/>
                <a:gd name="T56" fmla="*/ 383 w 1068"/>
                <a:gd name="T57" fmla="*/ 415 h 534"/>
                <a:gd name="T58" fmla="*/ 398 w 1068"/>
                <a:gd name="T59" fmla="*/ 464 h 534"/>
                <a:gd name="T60" fmla="*/ 396 w 1068"/>
                <a:gd name="T61" fmla="*/ 507 h 534"/>
                <a:gd name="T62" fmla="*/ 722 w 1068"/>
                <a:gd name="T63" fmla="*/ 534 h 534"/>
                <a:gd name="T64" fmla="*/ 708 w 1068"/>
                <a:gd name="T65" fmla="*/ 478 h 534"/>
                <a:gd name="T66" fmla="*/ 715 w 1068"/>
                <a:gd name="T67" fmla="*/ 438 h 534"/>
                <a:gd name="T68" fmla="*/ 739 w 1068"/>
                <a:gd name="T69" fmla="*/ 394 h 534"/>
                <a:gd name="T70" fmla="*/ 779 w 1068"/>
                <a:gd name="T71" fmla="*/ 363 h 534"/>
                <a:gd name="T72" fmla="*/ 831 w 1068"/>
                <a:gd name="T73" fmla="*/ 347 h 534"/>
                <a:gd name="T74" fmla="*/ 871 w 1068"/>
                <a:gd name="T75" fmla="*/ 349 h 534"/>
                <a:gd name="T76" fmla="*/ 917 w 1068"/>
                <a:gd name="T77" fmla="*/ 367 h 534"/>
                <a:gd name="T78" fmla="*/ 953 w 1068"/>
                <a:gd name="T79" fmla="*/ 399 h 534"/>
                <a:gd name="T80" fmla="*/ 976 w 1068"/>
                <a:gd name="T81" fmla="*/ 441 h 534"/>
                <a:gd name="T82" fmla="*/ 981 w 1068"/>
                <a:gd name="T83" fmla="*/ 476 h 534"/>
                <a:gd name="T84" fmla="*/ 980 w 1068"/>
                <a:gd name="T85" fmla="*/ 492 h 534"/>
                <a:gd name="T86" fmla="*/ 1040 w 1068"/>
                <a:gd name="T87" fmla="*/ 534 h 534"/>
                <a:gd name="T88" fmla="*/ 1050 w 1068"/>
                <a:gd name="T89" fmla="*/ 518 h 534"/>
                <a:gd name="T90" fmla="*/ 1067 w 1068"/>
                <a:gd name="T91" fmla="*/ 496 h 534"/>
                <a:gd name="T92" fmla="*/ 530 w 1068"/>
                <a:gd name="T93" fmla="*/ 258 h 534"/>
                <a:gd name="T94" fmla="*/ 286 w 1068"/>
                <a:gd name="T95" fmla="*/ 255 h 534"/>
                <a:gd name="T96" fmla="*/ 306 w 1068"/>
                <a:gd name="T97" fmla="*/ 195 h 534"/>
                <a:gd name="T98" fmla="*/ 356 w 1068"/>
                <a:gd name="T99" fmla="*/ 137 h 534"/>
                <a:gd name="T100" fmla="*/ 433 w 1068"/>
                <a:gd name="T101" fmla="*/ 94 h 534"/>
                <a:gd name="T102" fmla="*/ 530 w 1068"/>
                <a:gd name="T103" fmla="*/ 73 h 534"/>
                <a:gd name="T104" fmla="*/ 589 w 1068"/>
                <a:gd name="T105" fmla="*/ 74 h 534"/>
                <a:gd name="T106" fmla="*/ 679 w 1068"/>
                <a:gd name="T107" fmla="*/ 98 h 534"/>
                <a:gd name="T108" fmla="*/ 750 w 1068"/>
                <a:gd name="T109" fmla="*/ 143 h 534"/>
                <a:gd name="T110" fmla="*/ 796 w 1068"/>
                <a:gd name="T111" fmla="*/ 199 h 534"/>
                <a:gd name="T112" fmla="*/ 816 w 1068"/>
                <a:gd name="T113" fmla="*/ 258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68" h="534">
                  <a:moveTo>
                    <a:pt x="1068" y="464"/>
                  </a:moveTo>
                  <a:lnTo>
                    <a:pt x="1068" y="464"/>
                  </a:lnTo>
                  <a:lnTo>
                    <a:pt x="1067" y="451"/>
                  </a:lnTo>
                  <a:lnTo>
                    <a:pt x="1064" y="441"/>
                  </a:lnTo>
                  <a:lnTo>
                    <a:pt x="1058" y="434"/>
                  </a:lnTo>
                  <a:lnTo>
                    <a:pt x="1053" y="430"/>
                  </a:lnTo>
                  <a:lnTo>
                    <a:pt x="1047" y="427"/>
                  </a:lnTo>
                  <a:lnTo>
                    <a:pt x="1043" y="426"/>
                  </a:lnTo>
                  <a:lnTo>
                    <a:pt x="1037" y="426"/>
                  </a:lnTo>
                  <a:lnTo>
                    <a:pt x="1037" y="426"/>
                  </a:lnTo>
                  <a:lnTo>
                    <a:pt x="1036" y="426"/>
                  </a:lnTo>
                  <a:lnTo>
                    <a:pt x="1036" y="426"/>
                  </a:lnTo>
                  <a:lnTo>
                    <a:pt x="1029" y="394"/>
                  </a:lnTo>
                  <a:lnTo>
                    <a:pt x="1019" y="361"/>
                  </a:lnTo>
                  <a:lnTo>
                    <a:pt x="1012" y="346"/>
                  </a:lnTo>
                  <a:lnTo>
                    <a:pt x="1005" y="332"/>
                  </a:lnTo>
                  <a:lnTo>
                    <a:pt x="998" y="318"/>
                  </a:lnTo>
                  <a:lnTo>
                    <a:pt x="990" y="304"/>
                  </a:lnTo>
                  <a:lnTo>
                    <a:pt x="980" y="290"/>
                  </a:lnTo>
                  <a:lnTo>
                    <a:pt x="970" y="279"/>
                  </a:lnTo>
                  <a:lnTo>
                    <a:pt x="959" y="266"/>
                  </a:lnTo>
                  <a:lnTo>
                    <a:pt x="946" y="256"/>
                  </a:lnTo>
                  <a:lnTo>
                    <a:pt x="934" y="246"/>
                  </a:lnTo>
                  <a:lnTo>
                    <a:pt x="918" y="237"/>
                  </a:lnTo>
                  <a:lnTo>
                    <a:pt x="904" y="228"/>
                  </a:lnTo>
                  <a:lnTo>
                    <a:pt x="887" y="223"/>
                  </a:lnTo>
                  <a:lnTo>
                    <a:pt x="887" y="223"/>
                  </a:lnTo>
                  <a:lnTo>
                    <a:pt x="875" y="195"/>
                  </a:lnTo>
                  <a:lnTo>
                    <a:pt x="861" y="168"/>
                  </a:lnTo>
                  <a:lnTo>
                    <a:pt x="844" y="144"/>
                  </a:lnTo>
                  <a:lnTo>
                    <a:pt x="827" y="122"/>
                  </a:lnTo>
                  <a:lnTo>
                    <a:pt x="807" y="102"/>
                  </a:lnTo>
                  <a:lnTo>
                    <a:pt x="788" y="82"/>
                  </a:lnTo>
                  <a:lnTo>
                    <a:pt x="768" y="67"/>
                  </a:lnTo>
                  <a:lnTo>
                    <a:pt x="746" y="52"/>
                  </a:lnTo>
                  <a:lnTo>
                    <a:pt x="723" y="39"/>
                  </a:lnTo>
                  <a:lnTo>
                    <a:pt x="700" y="28"/>
                  </a:lnTo>
                  <a:lnTo>
                    <a:pt x="676" y="19"/>
                  </a:lnTo>
                  <a:lnTo>
                    <a:pt x="651" y="11"/>
                  </a:lnTo>
                  <a:lnTo>
                    <a:pt x="627" y="5"/>
                  </a:lnTo>
                  <a:lnTo>
                    <a:pt x="602" y="3"/>
                  </a:lnTo>
                  <a:lnTo>
                    <a:pt x="575" y="0"/>
                  </a:lnTo>
                  <a:lnTo>
                    <a:pt x="550" y="0"/>
                  </a:lnTo>
                  <a:lnTo>
                    <a:pt x="524" y="1"/>
                  </a:lnTo>
                  <a:lnTo>
                    <a:pt x="498" y="5"/>
                  </a:lnTo>
                  <a:lnTo>
                    <a:pt x="473" y="10"/>
                  </a:lnTo>
                  <a:lnTo>
                    <a:pt x="447" y="17"/>
                  </a:lnTo>
                  <a:lnTo>
                    <a:pt x="424" y="26"/>
                  </a:lnTo>
                  <a:lnTo>
                    <a:pt x="398" y="36"/>
                  </a:lnTo>
                  <a:lnTo>
                    <a:pt x="376" y="49"/>
                  </a:lnTo>
                  <a:lnTo>
                    <a:pt x="352" y="61"/>
                  </a:lnTo>
                  <a:lnTo>
                    <a:pt x="331" y="78"/>
                  </a:lnTo>
                  <a:lnTo>
                    <a:pt x="310" y="95"/>
                  </a:lnTo>
                  <a:lnTo>
                    <a:pt x="289" y="113"/>
                  </a:lnTo>
                  <a:lnTo>
                    <a:pt x="271" y="134"/>
                  </a:lnTo>
                  <a:lnTo>
                    <a:pt x="253" y="157"/>
                  </a:lnTo>
                  <a:lnTo>
                    <a:pt x="236" y="181"/>
                  </a:lnTo>
                  <a:lnTo>
                    <a:pt x="222" y="207"/>
                  </a:lnTo>
                  <a:lnTo>
                    <a:pt x="208" y="234"/>
                  </a:lnTo>
                  <a:lnTo>
                    <a:pt x="208" y="234"/>
                  </a:lnTo>
                  <a:lnTo>
                    <a:pt x="192" y="234"/>
                  </a:lnTo>
                  <a:lnTo>
                    <a:pt x="178" y="235"/>
                  </a:lnTo>
                  <a:lnTo>
                    <a:pt x="164" y="238"/>
                  </a:lnTo>
                  <a:lnTo>
                    <a:pt x="152" y="241"/>
                  </a:lnTo>
                  <a:lnTo>
                    <a:pt x="139" y="245"/>
                  </a:lnTo>
                  <a:lnTo>
                    <a:pt x="126" y="251"/>
                  </a:lnTo>
                  <a:lnTo>
                    <a:pt x="115" y="256"/>
                  </a:lnTo>
                  <a:lnTo>
                    <a:pt x="105" y="262"/>
                  </a:lnTo>
                  <a:lnTo>
                    <a:pt x="96" y="269"/>
                  </a:lnTo>
                  <a:lnTo>
                    <a:pt x="86" y="277"/>
                  </a:lnTo>
                  <a:lnTo>
                    <a:pt x="69" y="294"/>
                  </a:lnTo>
                  <a:lnTo>
                    <a:pt x="54" y="312"/>
                  </a:lnTo>
                  <a:lnTo>
                    <a:pt x="41" y="333"/>
                  </a:lnTo>
                  <a:lnTo>
                    <a:pt x="30" y="357"/>
                  </a:lnTo>
                  <a:lnTo>
                    <a:pt x="21" y="381"/>
                  </a:lnTo>
                  <a:lnTo>
                    <a:pt x="14" y="405"/>
                  </a:lnTo>
                  <a:lnTo>
                    <a:pt x="9" y="431"/>
                  </a:lnTo>
                  <a:lnTo>
                    <a:pt x="5" y="457"/>
                  </a:lnTo>
                  <a:lnTo>
                    <a:pt x="2" y="483"/>
                  </a:lnTo>
                  <a:lnTo>
                    <a:pt x="0" y="508"/>
                  </a:lnTo>
                  <a:lnTo>
                    <a:pt x="0" y="534"/>
                  </a:lnTo>
                  <a:lnTo>
                    <a:pt x="141" y="534"/>
                  </a:lnTo>
                  <a:lnTo>
                    <a:pt x="141" y="534"/>
                  </a:lnTo>
                  <a:lnTo>
                    <a:pt x="135" y="521"/>
                  </a:lnTo>
                  <a:lnTo>
                    <a:pt x="131" y="507"/>
                  </a:lnTo>
                  <a:lnTo>
                    <a:pt x="128" y="492"/>
                  </a:lnTo>
                  <a:lnTo>
                    <a:pt x="126" y="478"/>
                  </a:lnTo>
                  <a:lnTo>
                    <a:pt x="126" y="478"/>
                  </a:lnTo>
                  <a:lnTo>
                    <a:pt x="128" y="464"/>
                  </a:lnTo>
                  <a:lnTo>
                    <a:pt x="129" y="451"/>
                  </a:lnTo>
                  <a:lnTo>
                    <a:pt x="134" y="438"/>
                  </a:lnTo>
                  <a:lnTo>
                    <a:pt x="138" y="426"/>
                  </a:lnTo>
                  <a:lnTo>
                    <a:pt x="143" y="415"/>
                  </a:lnTo>
                  <a:lnTo>
                    <a:pt x="150" y="405"/>
                  </a:lnTo>
                  <a:lnTo>
                    <a:pt x="157" y="394"/>
                  </a:lnTo>
                  <a:lnTo>
                    <a:pt x="167" y="385"/>
                  </a:lnTo>
                  <a:lnTo>
                    <a:pt x="177" y="377"/>
                  </a:lnTo>
                  <a:lnTo>
                    <a:pt x="187" y="368"/>
                  </a:lnTo>
                  <a:lnTo>
                    <a:pt x="198" y="363"/>
                  </a:lnTo>
                  <a:lnTo>
                    <a:pt x="211" y="357"/>
                  </a:lnTo>
                  <a:lnTo>
                    <a:pt x="223" y="353"/>
                  </a:lnTo>
                  <a:lnTo>
                    <a:pt x="236" y="349"/>
                  </a:lnTo>
                  <a:lnTo>
                    <a:pt x="250" y="347"/>
                  </a:lnTo>
                  <a:lnTo>
                    <a:pt x="262" y="347"/>
                  </a:lnTo>
                  <a:lnTo>
                    <a:pt x="262" y="347"/>
                  </a:lnTo>
                  <a:lnTo>
                    <a:pt x="276" y="347"/>
                  </a:lnTo>
                  <a:lnTo>
                    <a:pt x="290" y="349"/>
                  </a:lnTo>
                  <a:lnTo>
                    <a:pt x="303" y="353"/>
                  </a:lnTo>
                  <a:lnTo>
                    <a:pt x="316" y="357"/>
                  </a:lnTo>
                  <a:lnTo>
                    <a:pt x="328" y="363"/>
                  </a:lnTo>
                  <a:lnTo>
                    <a:pt x="339" y="368"/>
                  </a:lnTo>
                  <a:lnTo>
                    <a:pt x="349" y="377"/>
                  </a:lnTo>
                  <a:lnTo>
                    <a:pt x="359" y="385"/>
                  </a:lnTo>
                  <a:lnTo>
                    <a:pt x="369" y="394"/>
                  </a:lnTo>
                  <a:lnTo>
                    <a:pt x="376" y="405"/>
                  </a:lnTo>
                  <a:lnTo>
                    <a:pt x="383" y="415"/>
                  </a:lnTo>
                  <a:lnTo>
                    <a:pt x="389" y="426"/>
                  </a:lnTo>
                  <a:lnTo>
                    <a:pt x="393" y="438"/>
                  </a:lnTo>
                  <a:lnTo>
                    <a:pt x="397" y="451"/>
                  </a:lnTo>
                  <a:lnTo>
                    <a:pt x="398" y="464"/>
                  </a:lnTo>
                  <a:lnTo>
                    <a:pt x="400" y="478"/>
                  </a:lnTo>
                  <a:lnTo>
                    <a:pt x="400" y="478"/>
                  </a:lnTo>
                  <a:lnTo>
                    <a:pt x="398" y="492"/>
                  </a:lnTo>
                  <a:lnTo>
                    <a:pt x="396" y="507"/>
                  </a:lnTo>
                  <a:lnTo>
                    <a:pt x="391" y="521"/>
                  </a:lnTo>
                  <a:lnTo>
                    <a:pt x="386" y="534"/>
                  </a:lnTo>
                  <a:lnTo>
                    <a:pt x="722" y="534"/>
                  </a:lnTo>
                  <a:lnTo>
                    <a:pt x="722" y="534"/>
                  </a:lnTo>
                  <a:lnTo>
                    <a:pt x="716" y="521"/>
                  </a:lnTo>
                  <a:lnTo>
                    <a:pt x="712" y="507"/>
                  </a:lnTo>
                  <a:lnTo>
                    <a:pt x="709" y="492"/>
                  </a:lnTo>
                  <a:lnTo>
                    <a:pt x="708" y="478"/>
                  </a:lnTo>
                  <a:lnTo>
                    <a:pt x="708" y="478"/>
                  </a:lnTo>
                  <a:lnTo>
                    <a:pt x="709" y="464"/>
                  </a:lnTo>
                  <a:lnTo>
                    <a:pt x="711" y="451"/>
                  </a:lnTo>
                  <a:lnTo>
                    <a:pt x="715" y="438"/>
                  </a:lnTo>
                  <a:lnTo>
                    <a:pt x="719" y="426"/>
                  </a:lnTo>
                  <a:lnTo>
                    <a:pt x="725" y="415"/>
                  </a:lnTo>
                  <a:lnTo>
                    <a:pt x="732" y="405"/>
                  </a:lnTo>
                  <a:lnTo>
                    <a:pt x="739" y="394"/>
                  </a:lnTo>
                  <a:lnTo>
                    <a:pt x="749" y="385"/>
                  </a:lnTo>
                  <a:lnTo>
                    <a:pt x="758" y="377"/>
                  </a:lnTo>
                  <a:lnTo>
                    <a:pt x="768" y="368"/>
                  </a:lnTo>
                  <a:lnTo>
                    <a:pt x="779" y="363"/>
                  </a:lnTo>
                  <a:lnTo>
                    <a:pt x="792" y="357"/>
                  </a:lnTo>
                  <a:lnTo>
                    <a:pt x="805" y="353"/>
                  </a:lnTo>
                  <a:lnTo>
                    <a:pt x="817" y="349"/>
                  </a:lnTo>
                  <a:lnTo>
                    <a:pt x="831" y="347"/>
                  </a:lnTo>
                  <a:lnTo>
                    <a:pt x="844" y="347"/>
                  </a:lnTo>
                  <a:lnTo>
                    <a:pt x="844" y="347"/>
                  </a:lnTo>
                  <a:lnTo>
                    <a:pt x="858" y="347"/>
                  </a:lnTo>
                  <a:lnTo>
                    <a:pt x="871" y="349"/>
                  </a:lnTo>
                  <a:lnTo>
                    <a:pt x="883" y="351"/>
                  </a:lnTo>
                  <a:lnTo>
                    <a:pt x="894" y="356"/>
                  </a:lnTo>
                  <a:lnTo>
                    <a:pt x="907" y="361"/>
                  </a:lnTo>
                  <a:lnTo>
                    <a:pt x="917" y="367"/>
                  </a:lnTo>
                  <a:lnTo>
                    <a:pt x="928" y="374"/>
                  </a:lnTo>
                  <a:lnTo>
                    <a:pt x="936" y="381"/>
                  </a:lnTo>
                  <a:lnTo>
                    <a:pt x="946" y="389"/>
                  </a:lnTo>
                  <a:lnTo>
                    <a:pt x="953" y="399"/>
                  </a:lnTo>
                  <a:lnTo>
                    <a:pt x="960" y="409"/>
                  </a:lnTo>
                  <a:lnTo>
                    <a:pt x="967" y="419"/>
                  </a:lnTo>
                  <a:lnTo>
                    <a:pt x="971" y="430"/>
                  </a:lnTo>
                  <a:lnTo>
                    <a:pt x="976" y="441"/>
                  </a:lnTo>
                  <a:lnTo>
                    <a:pt x="978" y="454"/>
                  </a:lnTo>
                  <a:lnTo>
                    <a:pt x="980" y="465"/>
                  </a:lnTo>
                  <a:lnTo>
                    <a:pt x="980" y="465"/>
                  </a:lnTo>
                  <a:lnTo>
                    <a:pt x="981" y="476"/>
                  </a:lnTo>
                  <a:lnTo>
                    <a:pt x="981" y="476"/>
                  </a:lnTo>
                  <a:lnTo>
                    <a:pt x="981" y="478"/>
                  </a:lnTo>
                  <a:lnTo>
                    <a:pt x="981" y="478"/>
                  </a:lnTo>
                  <a:lnTo>
                    <a:pt x="980" y="492"/>
                  </a:lnTo>
                  <a:lnTo>
                    <a:pt x="977" y="507"/>
                  </a:lnTo>
                  <a:lnTo>
                    <a:pt x="973" y="521"/>
                  </a:lnTo>
                  <a:lnTo>
                    <a:pt x="967" y="534"/>
                  </a:lnTo>
                  <a:lnTo>
                    <a:pt x="1040" y="534"/>
                  </a:lnTo>
                  <a:lnTo>
                    <a:pt x="1040" y="534"/>
                  </a:lnTo>
                  <a:lnTo>
                    <a:pt x="1041" y="521"/>
                  </a:lnTo>
                  <a:lnTo>
                    <a:pt x="1041" y="521"/>
                  </a:lnTo>
                  <a:lnTo>
                    <a:pt x="1050" y="518"/>
                  </a:lnTo>
                  <a:lnTo>
                    <a:pt x="1055" y="515"/>
                  </a:lnTo>
                  <a:lnTo>
                    <a:pt x="1061" y="510"/>
                  </a:lnTo>
                  <a:lnTo>
                    <a:pt x="1064" y="503"/>
                  </a:lnTo>
                  <a:lnTo>
                    <a:pt x="1067" y="496"/>
                  </a:lnTo>
                  <a:lnTo>
                    <a:pt x="1068" y="486"/>
                  </a:lnTo>
                  <a:lnTo>
                    <a:pt x="1068" y="464"/>
                  </a:lnTo>
                  <a:lnTo>
                    <a:pt x="1068" y="464"/>
                  </a:lnTo>
                  <a:close/>
                  <a:moveTo>
                    <a:pt x="530" y="258"/>
                  </a:moveTo>
                  <a:lnTo>
                    <a:pt x="288" y="258"/>
                  </a:lnTo>
                  <a:lnTo>
                    <a:pt x="288" y="258"/>
                  </a:lnTo>
                  <a:lnTo>
                    <a:pt x="286" y="255"/>
                  </a:lnTo>
                  <a:lnTo>
                    <a:pt x="286" y="255"/>
                  </a:lnTo>
                  <a:lnTo>
                    <a:pt x="288" y="239"/>
                  </a:lnTo>
                  <a:lnTo>
                    <a:pt x="292" y="224"/>
                  </a:lnTo>
                  <a:lnTo>
                    <a:pt x="297" y="209"/>
                  </a:lnTo>
                  <a:lnTo>
                    <a:pt x="306" y="195"/>
                  </a:lnTo>
                  <a:lnTo>
                    <a:pt x="316" y="179"/>
                  </a:lnTo>
                  <a:lnTo>
                    <a:pt x="327" y="165"/>
                  </a:lnTo>
                  <a:lnTo>
                    <a:pt x="341" y="151"/>
                  </a:lnTo>
                  <a:lnTo>
                    <a:pt x="356" y="137"/>
                  </a:lnTo>
                  <a:lnTo>
                    <a:pt x="373" y="124"/>
                  </a:lnTo>
                  <a:lnTo>
                    <a:pt x="391" y="113"/>
                  </a:lnTo>
                  <a:lnTo>
                    <a:pt x="412" y="103"/>
                  </a:lnTo>
                  <a:lnTo>
                    <a:pt x="433" y="94"/>
                  </a:lnTo>
                  <a:lnTo>
                    <a:pt x="456" y="85"/>
                  </a:lnTo>
                  <a:lnTo>
                    <a:pt x="480" y="80"/>
                  </a:lnTo>
                  <a:lnTo>
                    <a:pt x="505" y="75"/>
                  </a:lnTo>
                  <a:lnTo>
                    <a:pt x="530" y="73"/>
                  </a:lnTo>
                  <a:lnTo>
                    <a:pt x="530" y="258"/>
                  </a:lnTo>
                  <a:close/>
                  <a:moveTo>
                    <a:pt x="589" y="258"/>
                  </a:moveTo>
                  <a:lnTo>
                    <a:pt x="589" y="74"/>
                  </a:lnTo>
                  <a:lnTo>
                    <a:pt x="589" y="74"/>
                  </a:lnTo>
                  <a:lnTo>
                    <a:pt x="614" y="77"/>
                  </a:lnTo>
                  <a:lnTo>
                    <a:pt x="637" y="82"/>
                  </a:lnTo>
                  <a:lnTo>
                    <a:pt x="659" y="89"/>
                  </a:lnTo>
                  <a:lnTo>
                    <a:pt x="679" y="98"/>
                  </a:lnTo>
                  <a:lnTo>
                    <a:pt x="698" y="108"/>
                  </a:lnTo>
                  <a:lnTo>
                    <a:pt x="718" y="117"/>
                  </a:lnTo>
                  <a:lnTo>
                    <a:pt x="735" y="130"/>
                  </a:lnTo>
                  <a:lnTo>
                    <a:pt x="750" y="143"/>
                  </a:lnTo>
                  <a:lnTo>
                    <a:pt x="764" y="155"/>
                  </a:lnTo>
                  <a:lnTo>
                    <a:pt x="777" y="169"/>
                  </a:lnTo>
                  <a:lnTo>
                    <a:pt x="788" y="183"/>
                  </a:lnTo>
                  <a:lnTo>
                    <a:pt x="796" y="199"/>
                  </a:lnTo>
                  <a:lnTo>
                    <a:pt x="805" y="213"/>
                  </a:lnTo>
                  <a:lnTo>
                    <a:pt x="810" y="228"/>
                  </a:lnTo>
                  <a:lnTo>
                    <a:pt x="814" y="242"/>
                  </a:lnTo>
                  <a:lnTo>
                    <a:pt x="816" y="258"/>
                  </a:lnTo>
                  <a:lnTo>
                    <a:pt x="589" y="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21" name="Freeform 29"/>
            <p:cNvSpPr>
              <a:spLocks noEditPoints="1"/>
            </p:cNvSpPr>
            <p:nvPr/>
          </p:nvSpPr>
          <p:spPr bwMode="auto">
            <a:xfrm>
              <a:off x="4641851" y="312738"/>
              <a:ext cx="122238" cy="115888"/>
            </a:xfrm>
            <a:custGeom>
              <a:avLst/>
              <a:gdLst>
                <a:gd name="T0" fmla="*/ 115 w 231"/>
                <a:gd name="T1" fmla="*/ 0 h 221"/>
                <a:gd name="T2" fmla="*/ 92 w 231"/>
                <a:gd name="T3" fmla="*/ 1 h 221"/>
                <a:gd name="T4" fmla="*/ 70 w 231"/>
                <a:gd name="T5" fmla="*/ 8 h 221"/>
                <a:gd name="T6" fmla="*/ 50 w 231"/>
                <a:gd name="T7" fmla="*/ 18 h 221"/>
                <a:gd name="T8" fmla="*/ 34 w 231"/>
                <a:gd name="T9" fmla="*/ 32 h 221"/>
                <a:gd name="T10" fmla="*/ 20 w 231"/>
                <a:gd name="T11" fmla="*/ 48 h 221"/>
                <a:gd name="T12" fmla="*/ 8 w 231"/>
                <a:gd name="T13" fmla="*/ 67 h 221"/>
                <a:gd name="T14" fmla="*/ 1 w 231"/>
                <a:gd name="T15" fmla="*/ 88 h 221"/>
                <a:gd name="T16" fmla="*/ 0 w 231"/>
                <a:gd name="T17" fmla="*/ 111 h 221"/>
                <a:gd name="T18" fmla="*/ 0 w 231"/>
                <a:gd name="T19" fmla="*/ 122 h 221"/>
                <a:gd name="T20" fmla="*/ 4 w 231"/>
                <a:gd name="T21" fmla="*/ 143 h 221"/>
                <a:gd name="T22" fmla="*/ 14 w 231"/>
                <a:gd name="T23" fmla="*/ 162 h 221"/>
                <a:gd name="T24" fmla="*/ 27 w 231"/>
                <a:gd name="T25" fmla="*/ 181 h 221"/>
                <a:gd name="T26" fmla="*/ 42 w 231"/>
                <a:gd name="T27" fmla="*/ 195 h 221"/>
                <a:gd name="T28" fmla="*/ 60 w 231"/>
                <a:gd name="T29" fmla="*/ 207 h 221"/>
                <a:gd name="T30" fmla="*/ 81 w 231"/>
                <a:gd name="T31" fmla="*/ 216 h 221"/>
                <a:gd name="T32" fmla="*/ 104 w 231"/>
                <a:gd name="T33" fmla="*/ 220 h 221"/>
                <a:gd name="T34" fmla="*/ 115 w 231"/>
                <a:gd name="T35" fmla="*/ 221 h 221"/>
                <a:gd name="T36" fmla="*/ 139 w 231"/>
                <a:gd name="T37" fmla="*/ 218 h 221"/>
                <a:gd name="T38" fmla="*/ 161 w 231"/>
                <a:gd name="T39" fmla="*/ 211 h 221"/>
                <a:gd name="T40" fmla="*/ 181 w 231"/>
                <a:gd name="T41" fmla="*/ 202 h 221"/>
                <a:gd name="T42" fmla="*/ 198 w 231"/>
                <a:gd name="T43" fmla="*/ 188 h 221"/>
                <a:gd name="T44" fmla="*/ 212 w 231"/>
                <a:gd name="T45" fmla="*/ 172 h 221"/>
                <a:gd name="T46" fmla="*/ 223 w 231"/>
                <a:gd name="T47" fmla="*/ 153 h 221"/>
                <a:gd name="T48" fmla="*/ 228 w 231"/>
                <a:gd name="T49" fmla="*/ 132 h 221"/>
                <a:gd name="T50" fmla="*/ 231 w 231"/>
                <a:gd name="T51" fmla="*/ 111 h 221"/>
                <a:gd name="T52" fmla="*/ 231 w 231"/>
                <a:gd name="T53" fmla="*/ 98 h 221"/>
                <a:gd name="T54" fmla="*/ 226 w 231"/>
                <a:gd name="T55" fmla="*/ 77 h 221"/>
                <a:gd name="T56" fmla="*/ 217 w 231"/>
                <a:gd name="T57" fmla="*/ 57 h 221"/>
                <a:gd name="T58" fmla="*/ 205 w 231"/>
                <a:gd name="T59" fmla="*/ 39 h 221"/>
                <a:gd name="T60" fmla="*/ 189 w 231"/>
                <a:gd name="T61" fmla="*/ 25 h 221"/>
                <a:gd name="T62" fmla="*/ 171 w 231"/>
                <a:gd name="T63" fmla="*/ 13 h 221"/>
                <a:gd name="T64" fmla="*/ 150 w 231"/>
                <a:gd name="T65" fmla="*/ 4 h 221"/>
                <a:gd name="T66" fmla="*/ 128 w 231"/>
                <a:gd name="T67" fmla="*/ 0 h 221"/>
                <a:gd name="T68" fmla="*/ 115 w 231"/>
                <a:gd name="T69" fmla="*/ 0 h 221"/>
                <a:gd name="T70" fmla="*/ 116 w 231"/>
                <a:gd name="T71" fmla="*/ 153 h 221"/>
                <a:gd name="T72" fmla="*/ 98 w 231"/>
                <a:gd name="T73" fmla="*/ 148 h 221"/>
                <a:gd name="T74" fmla="*/ 84 w 231"/>
                <a:gd name="T75" fmla="*/ 139 h 221"/>
                <a:gd name="T76" fmla="*/ 74 w 231"/>
                <a:gd name="T77" fmla="*/ 125 h 221"/>
                <a:gd name="T78" fmla="*/ 71 w 231"/>
                <a:gd name="T79" fmla="*/ 108 h 221"/>
                <a:gd name="T80" fmla="*/ 71 w 231"/>
                <a:gd name="T81" fmla="*/ 98 h 221"/>
                <a:gd name="T82" fmla="*/ 78 w 231"/>
                <a:gd name="T83" fmla="*/ 83 h 221"/>
                <a:gd name="T84" fmla="*/ 91 w 231"/>
                <a:gd name="T85" fmla="*/ 70 h 221"/>
                <a:gd name="T86" fmla="*/ 107 w 231"/>
                <a:gd name="T87" fmla="*/ 63 h 221"/>
                <a:gd name="T88" fmla="*/ 116 w 231"/>
                <a:gd name="T89" fmla="*/ 62 h 221"/>
                <a:gd name="T90" fmla="*/ 133 w 231"/>
                <a:gd name="T91" fmla="*/ 66 h 221"/>
                <a:gd name="T92" fmla="*/ 147 w 231"/>
                <a:gd name="T93" fmla="*/ 76 h 221"/>
                <a:gd name="T94" fmla="*/ 157 w 231"/>
                <a:gd name="T95" fmla="*/ 90 h 221"/>
                <a:gd name="T96" fmla="*/ 161 w 231"/>
                <a:gd name="T97" fmla="*/ 108 h 221"/>
                <a:gd name="T98" fmla="*/ 160 w 231"/>
                <a:gd name="T99" fmla="*/ 116 h 221"/>
                <a:gd name="T100" fmla="*/ 153 w 231"/>
                <a:gd name="T101" fmla="*/ 132 h 221"/>
                <a:gd name="T102" fmla="*/ 142 w 231"/>
                <a:gd name="T103" fmla="*/ 144 h 221"/>
                <a:gd name="T104" fmla="*/ 125 w 231"/>
                <a:gd name="T105" fmla="*/ 151 h 221"/>
                <a:gd name="T106" fmla="*/ 116 w 231"/>
                <a:gd name="T107" fmla="*/ 15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1" h="221">
                  <a:moveTo>
                    <a:pt x="115" y="0"/>
                  </a:moveTo>
                  <a:lnTo>
                    <a:pt x="115" y="0"/>
                  </a:lnTo>
                  <a:lnTo>
                    <a:pt x="104" y="0"/>
                  </a:lnTo>
                  <a:lnTo>
                    <a:pt x="92" y="1"/>
                  </a:lnTo>
                  <a:lnTo>
                    <a:pt x="81" y="4"/>
                  </a:lnTo>
                  <a:lnTo>
                    <a:pt x="70" y="8"/>
                  </a:lnTo>
                  <a:lnTo>
                    <a:pt x="60" y="13"/>
                  </a:lnTo>
                  <a:lnTo>
                    <a:pt x="50" y="18"/>
                  </a:lnTo>
                  <a:lnTo>
                    <a:pt x="42" y="25"/>
                  </a:lnTo>
                  <a:lnTo>
                    <a:pt x="34" y="32"/>
                  </a:lnTo>
                  <a:lnTo>
                    <a:pt x="27" y="39"/>
                  </a:lnTo>
                  <a:lnTo>
                    <a:pt x="20" y="48"/>
                  </a:lnTo>
                  <a:lnTo>
                    <a:pt x="14" y="57"/>
                  </a:lnTo>
                  <a:lnTo>
                    <a:pt x="8" y="67"/>
                  </a:lnTo>
                  <a:lnTo>
                    <a:pt x="4" y="77"/>
                  </a:lnTo>
                  <a:lnTo>
                    <a:pt x="1" y="88"/>
                  </a:lnTo>
                  <a:lnTo>
                    <a:pt x="0" y="98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22"/>
                  </a:lnTo>
                  <a:lnTo>
                    <a:pt x="1" y="132"/>
                  </a:lnTo>
                  <a:lnTo>
                    <a:pt x="4" y="143"/>
                  </a:lnTo>
                  <a:lnTo>
                    <a:pt x="8" y="153"/>
                  </a:lnTo>
                  <a:lnTo>
                    <a:pt x="14" y="162"/>
                  </a:lnTo>
                  <a:lnTo>
                    <a:pt x="20" y="172"/>
                  </a:lnTo>
                  <a:lnTo>
                    <a:pt x="27" y="181"/>
                  </a:lnTo>
                  <a:lnTo>
                    <a:pt x="34" y="188"/>
                  </a:lnTo>
                  <a:lnTo>
                    <a:pt x="42" y="195"/>
                  </a:lnTo>
                  <a:lnTo>
                    <a:pt x="50" y="202"/>
                  </a:lnTo>
                  <a:lnTo>
                    <a:pt x="60" y="207"/>
                  </a:lnTo>
                  <a:lnTo>
                    <a:pt x="70" y="211"/>
                  </a:lnTo>
                  <a:lnTo>
                    <a:pt x="81" y="216"/>
                  </a:lnTo>
                  <a:lnTo>
                    <a:pt x="92" y="218"/>
                  </a:lnTo>
                  <a:lnTo>
                    <a:pt x="104" y="220"/>
                  </a:lnTo>
                  <a:lnTo>
                    <a:pt x="115" y="221"/>
                  </a:lnTo>
                  <a:lnTo>
                    <a:pt x="115" y="221"/>
                  </a:lnTo>
                  <a:lnTo>
                    <a:pt x="128" y="220"/>
                  </a:lnTo>
                  <a:lnTo>
                    <a:pt x="139" y="218"/>
                  </a:lnTo>
                  <a:lnTo>
                    <a:pt x="150" y="216"/>
                  </a:lnTo>
                  <a:lnTo>
                    <a:pt x="161" y="211"/>
                  </a:lnTo>
                  <a:lnTo>
                    <a:pt x="171" y="207"/>
                  </a:lnTo>
                  <a:lnTo>
                    <a:pt x="181" y="202"/>
                  </a:lnTo>
                  <a:lnTo>
                    <a:pt x="189" y="195"/>
                  </a:lnTo>
                  <a:lnTo>
                    <a:pt x="198" y="188"/>
                  </a:lnTo>
                  <a:lnTo>
                    <a:pt x="205" y="181"/>
                  </a:lnTo>
                  <a:lnTo>
                    <a:pt x="212" y="172"/>
                  </a:lnTo>
                  <a:lnTo>
                    <a:pt x="217" y="162"/>
                  </a:lnTo>
                  <a:lnTo>
                    <a:pt x="223" y="153"/>
                  </a:lnTo>
                  <a:lnTo>
                    <a:pt x="226" y="143"/>
                  </a:lnTo>
                  <a:lnTo>
                    <a:pt x="228" y="132"/>
                  </a:lnTo>
                  <a:lnTo>
                    <a:pt x="231" y="122"/>
                  </a:lnTo>
                  <a:lnTo>
                    <a:pt x="231" y="111"/>
                  </a:lnTo>
                  <a:lnTo>
                    <a:pt x="231" y="111"/>
                  </a:lnTo>
                  <a:lnTo>
                    <a:pt x="231" y="98"/>
                  </a:lnTo>
                  <a:lnTo>
                    <a:pt x="228" y="88"/>
                  </a:lnTo>
                  <a:lnTo>
                    <a:pt x="226" y="77"/>
                  </a:lnTo>
                  <a:lnTo>
                    <a:pt x="223" y="67"/>
                  </a:lnTo>
                  <a:lnTo>
                    <a:pt x="217" y="57"/>
                  </a:lnTo>
                  <a:lnTo>
                    <a:pt x="212" y="48"/>
                  </a:lnTo>
                  <a:lnTo>
                    <a:pt x="205" y="39"/>
                  </a:lnTo>
                  <a:lnTo>
                    <a:pt x="198" y="32"/>
                  </a:lnTo>
                  <a:lnTo>
                    <a:pt x="189" y="25"/>
                  </a:lnTo>
                  <a:lnTo>
                    <a:pt x="181" y="18"/>
                  </a:lnTo>
                  <a:lnTo>
                    <a:pt x="171" y="13"/>
                  </a:lnTo>
                  <a:lnTo>
                    <a:pt x="161" y="8"/>
                  </a:lnTo>
                  <a:lnTo>
                    <a:pt x="150" y="4"/>
                  </a:lnTo>
                  <a:lnTo>
                    <a:pt x="139" y="1"/>
                  </a:lnTo>
                  <a:lnTo>
                    <a:pt x="128" y="0"/>
                  </a:lnTo>
                  <a:lnTo>
                    <a:pt x="115" y="0"/>
                  </a:lnTo>
                  <a:lnTo>
                    <a:pt x="115" y="0"/>
                  </a:lnTo>
                  <a:close/>
                  <a:moveTo>
                    <a:pt x="116" y="153"/>
                  </a:moveTo>
                  <a:lnTo>
                    <a:pt x="116" y="153"/>
                  </a:lnTo>
                  <a:lnTo>
                    <a:pt x="107" y="151"/>
                  </a:lnTo>
                  <a:lnTo>
                    <a:pt x="98" y="148"/>
                  </a:lnTo>
                  <a:lnTo>
                    <a:pt x="91" y="144"/>
                  </a:lnTo>
                  <a:lnTo>
                    <a:pt x="84" y="139"/>
                  </a:lnTo>
                  <a:lnTo>
                    <a:pt x="78" y="132"/>
                  </a:lnTo>
                  <a:lnTo>
                    <a:pt x="74" y="125"/>
                  </a:lnTo>
                  <a:lnTo>
                    <a:pt x="71" y="116"/>
                  </a:lnTo>
                  <a:lnTo>
                    <a:pt x="71" y="108"/>
                  </a:lnTo>
                  <a:lnTo>
                    <a:pt x="71" y="108"/>
                  </a:lnTo>
                  <a:lnTo>
                    <a:pt x="71" y="98"/>
                  </a:lnTo>
                  <a:lnTo>
                    <a:pt x="74" y="90"/>
                  </a:lnTo>
                  <a:lnTo>
                    <a:pt x="78" y="83"/>
                  </a:lnTo>
                  <a:lnTo>
                    <a:pt x="84" y="76"/>
                  </a:lnTo>
                  <a:lnTo>
                    <a:pt x="91" y="70"/>
                  </a:lnTo>
                  <a:lnTo>
                    <a:pt x="98" y="66"/>
                  </a:lnTo>
                  <a:lnTo>
                    <a:pt x="107" y="63"/>
                  </a:lnTo>
                  <a:lnTo>
                    <a:pt x="116" y="62"/>
                  </a:lnTo>
                  <a:lnTo>
                    <a:pt x="116" y="62"/>
                  </a:lnTo>
                  <a:lnTo>
                    <a:pt x="125" y="63"/>
                  </a:lnTo>
                  <a:lnTo>
                    <a:pt x="133" y="66"/>
                  </a:lnTo>
                  <a:lnTo>
                    <a:pt x="142" y="70"/>
                  </a:lnTo>
                  <a:lnTo>
                    <a:pt x="147" y="76"/>
                  </a:lnTo>
                  <a:lnTo>
                    <a:pt x="153" y="83"/>
                  </a:lnTo>
                  <a:lnTo>
                    <a:pt x="157" y="90"/>
                  </a:lnTo>
                  <a:lnTo>
                    <a:pt x="160" y="98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0" y="116"/>
                  </a:lnTo>
                  <a:lnTo>
                    <a:pt x="157" y="125"/>
                  </a:lnTo>
                  <a:lnTo>
                    <a:pt x="153" y="132"/>
                  </a:lnTo>
                  <a:lnTo>
                    <a:pt x="147" y="139"/>
                  </a:lnTo>
                  <a:lnTo>
                    <a:pt x="142" y="144"/>
                  </a:lnTo>
                  <a:lnTo>
                    <a:pt x="133" y="148"/>
                  </a:lnTo>
                  <a:lnTo>
                    <a:pt x="125" y="151"/>
                  </a:lnTo>
                  <a:lnTo>
                    <a:pt x="116" y="153"/>
                  </a:lnTo>
                  <a:lnTo>
                    <a:pt x="116" y="1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22" name="Freeform 30"/>
            <p:cNvSpPr>
              <a:spLocks noEditPoints="1"/>
            </p:cNvSpPr>
            <p:nvPr/>
          </p:nvSpPr>
          <p:spPr bwMode="auto">
            <a:xfrm>
              <a:off x="4333876" y="312738"/>
              <a:ext cx="122238" cy="115888"/>
            </a:xfrm>
            <a:custGeom>
              <a:avLst/>
              <a:gdLst>
                <a:gd name="T0" fmla="*/ 114 w 231"/>
                <a:gd name="T1" fmla="*/ 0 h 221"/>
                <a:gd name="T2" fmla="*/ 92 w 231"/>
                <a:gd name="T3" fmla="*/ 1 h 221"/>
                <a:gd name="T4" fmla="*/ 70 w 231"/>
                <a:gd name="T5" fmla="*/ 8 h 221"/>
                <a:gd name="T6" fmla="*/ 50 w 231"/>
                <a:gd name="T7" fmla="*/ 18 h 221"/>
                <a:gd name="T8" fmla="*/ 33 w 231"/>
                <a:gd name="T9" fmla="*/ 32 h 221"/>
                <a:gd name="T10" fmla="*/ 19 w 231"/>
                <a:gd name="T11" fmla="*/ 48 h 221"/>
                <a:gd name="T12" fmla="*/ 8 w 231"/>
                <a:gd name="T13" fmla="*/ 67 h 221"/>
                <a:gd name="T14" fmla="*/ 1 w 231"/>
                <a:gd name="T15" fmla="*/ 88 h 221"/>
                <a:gd name="T16" fmla="*/ 0 w 231"/>
                <a:gd name="T17" fmla="*/ 111 h 221"/>
                <a:gd name="T18" fmla="*/ 0 w 231"/>
                <a:gd name="T19" fmla="*/ 122 h 221"/>
                <a:gd name="T20" fmla="*/ 5 w 231"/>
                <a:gd name="T21" fmla="*/ 143 h 221"/>
                <a:gd name="T22" fmla="*/ 14 w 231"/>
                <a:gd name="T23" fmla="*/ 162 h 221"/>
                <a:gd name="T24" fmla="*/ 26 w 231"/>
                <a:gd name="T25" fmla="*/ 181 h 221"/>
                <a:gd name="T26" fmla="*/ 42 w 231"/>
                <a:gd name="T27" fmla="*/ 195 h 221"/>
                <a:gd name="T28" fmla="*/ 60 w 231"/>
                <a:gd name="T29" fmla="*/ 207 h 221"/>
                <a:gd name="T30" fmla="*/ 81 w 231"/>
                <a:gd name="T31" fmla="*/ 216 h 221"/>
                <a:gd name="T32" fmla="*/ 103 w 231"/>
                <a:gd name="T33" fmla="*/ 220 h 221"/>
                <a:gd name="T34" fmla="*/ 114 w 231"/>
                <a:gd name="T35" fmla="*/ 221 h 221"/>
                <a:gd name="T36" fmla="*/ 138 w 231"/>
                <a:gd name="T37" fmla="*/ 218 h 221"/>
                <a:gd name="T38" fmla="*/ 161 w 231"/>
                <a:gd name="T39" fmla="*/ 211 h 221"/>
                <a:gd name="T40" fmla="*/ 180 w 231"/>
                <a:gd name="T41" fmla="*/ 202 h 221"/>
                <a:gd name="T42" fmla="*/ 197 w 231"/>
                <a:gd name="T43" fmla="*/ 188 h 221"/>
                <a:gd name="T44" fmla="*/ 211 w 231"/>
                <a:gd name="T45" fmla="*/ 172 h 221"/>
                <a:gd name="T46" fmla="*/ 222 w 231"/>
                <a:gd name="T47" fmla="*/ 153 h 221"/>
                <a:gd name="T48" fmla="*/ 229 w 231"/>
                <a:gd name="T49" fmla="*/ 132 h 221"/>
                <a:gd name="T50" fmla="*/ 231 w 231"/>
                <a:gd name="T51" fmla="*/ 111 h 221"/>
                <a:gd name="T52" fmla="*/ 231 w 231"/>
                <a:gd name="T53" fmla="*/ 98 h 221"/>
                <a:gd name="T54" fmla="*/ 225 w 231"/>
                <a:gd name="T55" fmla="*/ 77 h 221"/>
                <a:gd name="T56" fmla="*/ 217 w 231"/>
                <a:gd name="T57" fmla="*/ 57 h 221"/>
                <a:gd name="T58" fmla="*/ 204 w 231"/>
                <a:gd name="T59" fmla="*/ 39 h 221"/>
                <a:gd name="T60" fmla="*/ 189 w 231"/>
                <a:gd name="T61" fmla="*/ 25 h 221"/>
                <a:gd name="T62" fmla="*/ 170 w 231"/>
                <a:gd name="T63" fmla="*/ 13 h 221"/>
                <a:gd name="T64" fmla="*/ 149 w 231"/>
                <a:gd name="T65" fmla="*/ 4 h 221"/>
                <a:gd name="T66" fmla="*/ 127 w 231"/>
                <a:gd name="T67" fmla="*/ 0 h 221"/>
                <a:gd name="T68" fmla="*/ 114 w 231"/>
                <a:gd name="T69" fmla="*/ 0 h 221"/>
                <a:gd name="T70" fmla="*/ 110 w 231"/>
                <a:gd name="T71" fmla="*/ 153 h 221"/>
                <a:gd name="T72" fmla="*/ 92 w 231"/>
                <a:gd name="T73" fmla="*/ 148 h 221"/>
                <a:gd name="T74" fmla="*/ 78 w 231"/>
                <a:gd name="T75" fmla="*/ 139 h 221"/>
                <a:gd name="T76" fmla="*/ 68 w 231"/>
                <a:gd name="T77" fmla="*/ 125 h 221"/>
                <a:gd name="T78" fmla="*/ 65 w 231"/>
                <a:gd name="T79" fmla="*/ 108 h 221"/>
                <a:gd name="T80" fmla="*/ 65 w 231"/>
                <a:gd name="T81" fmla="*/ 98 h 221"/>
                <a:gd name="T82" fmla="*/ 72 w 231"/>
                <a:gd name="T83" fmla="*/ 83 h 221"/>
                <a:gd name="T84" fmla="*/ 85 w 231"/>
                <a:gd name="T85" fmla="*/ 70 h 221"/>
                <a:gd name="T86" fmla="*/ 100 w 231"/>
                <a:gd name="T87" fmla="*/ 63 h 221"/>
                <a:gd name="T88" fmla="*/ 110 w 231"/>
                <a:gd name="T89" fmla="*/ 62 h 221"/>
                <a:gd name="T90" fmla="*/ 127 w 231"/>
                <a:gd name="T91" fmla="*/ 66 h 221"/>
                <a:gd name="T92" fmla="*/ 142 w 231"/>
                <a:gd name="T93" fmla="*/ 76 h 221"/>
                <a:gd name="T94" fmla="*/ 152 w 231"/>
                <a:gd name="T95" fmla="*/ 90 h 221"/>
                <a:gd name="T96" fmla="*/ 155 w 231"/>
                <a:gd name="T97" fmla="*/ 108 h 221"/>
                <a:gd name="T98" fmla="*/ 154 w 231"/>
                <a:gd name="T99" fmla="*/ 116 h 221"/>
                <a:gd name="T100" fmla="*/ 148 w 231"/>
                <a:gd name="T101" fmla="*/ 132 h 221"/>
                <a:gd name="T102" fmla="*/ 135 w 231"/>
                <a:gd name="T103" fmla="*/ 144 h 221"/>
                <a:gd name="T104" fmla="*/ 119 w 231"/>
                <a:gd name="T105" fmla="*/ 151 h 221"/>
                <a:gd name="T106" fmla="*/ 110 w 231"/>
                <a:gd name="T107" fmla="*/ 15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1" h="221">
                  <a:moveTo>
                    <a:pt x="114" y="0"/>
                  </a:moveTo>
                  <a:lnTo>
                    <a:pt x="114" y="0"/>
                  </a:lnTo>
                  <a:lnTo>
                    <a:pt x="103" y="0"/>
                  </a:lnTo>
                  <a:lnTo>
                    <a:pt x="92" y="1"/>
                  </a:lnTo>
                  <a:lnTo>
                    <a:pt x="81" y="4"/>
                  </a:lnTo>
                  <a:lnTo>
                    <a:pt x="70" y="8"/>
                  </a:lnTo>
                  <a:lnTo>
                    <a:pt x="60" y="13"/>
                  </a:lnTo>
                  <a:lnTo>
                    <a:pt x="50" y="18"/>
                  </a:lnTo>
                  <a:lnTo>
                    <a:pt x="42" y="25"/>
                  </a:lnTo>
                  <a:lnTo>
                    <a:pt x="33" y="32"/>
                  </a:lnTo>
                  <a:lnTo>
                    <a:pt x="26" y="39"/>
                  </a:lnTo>
                  <a:lnTo>
                    <a:pt x="19" y="48"/>
                  </a:lnTo>
                  <a:lnTo>
                    <a:pt x="14" y="57"/>
                  </a:lnTo>
                  <a:lnTo>
                    <a:pt x="8" y="67"/>
                  </a:lnTo>
                  <a:lnTo>
                    <a:pt x="5" y="77"/>
                  </a:lnTo>
                  <a:lnTo>
                    <a:pt x="1" y="88"/>
                  </a:lnTo>
                  <a:lnTo>
                    <a:pt x="0" y="98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22"/>
                  </a:lnTo>
                  <a:lnTo>
                    <a:pt x="1" y="132"/>
                  </a:lnTo>
                  <a:lnTo>
                    <a:pt x="5" y="143"/>
                  </a:lnTo>
                  <a:lnTo>
                    <a:pt x="8" y="153"/>
                  </a:lnTo>
                  <a:lnTo>
                    <a:pt x="14" y="162"/>
                  </a:lnTo>
                  <a:lnTo>
                    <a:pt x="19" y="172"/>
                  </a:lnTo>
                  <a:lnTo>
                    <a:pt x="26" y="181"/>
                  </a:lnTo>
                  <a:lnTo>
                    <a:pt x="33" y="188"/>
                  </a:lnTo>
                  <a:lnTo>
                    <a:pt x="42" y="195"/>
                  </a:lnTo>
                  <a:lnTo>
                    <a:pt x="50" y="202"/>
                  </a:lnTo>
                  <a:lnTo>
                    <a:pt x="60" y="207"/>
                  </a:lnTo>
                  <a:lnTo>
                    <a:pt x="70" y="211"/>
                  </a:lnTo>
                  <a:lnTo>
                    <a:pt x="81" y="216"/>
                  </a:lnTo>
                  <a:lnTo>
                    <a:pt x="92" y="218"/>
                  </a:lnTo>
                  <a:lnTo>
                    <a:pt x="103" y="220"/>
                  </a:lnTo>
                  <a:lnTo>
                    <a:pt x="114" y="221"/>
                  </a:lnTo>
                  <a:lnTo>
                    <a:pt x="114" y="221"/>
                  </a:lnTo>
                  <a:lnTo>
                    <a:pt x="127" y="220"/>
                  </a:lnTo>
                  <a:lnTo>
                    <a:pt x="138" y="218"/>
                  </a:lnTo>
                  <a:lnTo>
                    <a:pt x="149" y="216"/>
                  </a:lnTo>
                  <a:lnTo>
                    <a:pt x="161" y="211"/>
                  </a:lnTo>
                  <a:lnTo>
                    <a:pt x="170" y="207"/>
                  </a:lnTo>
                  <a:lnTo>
                    <a:pt x="180" y="202"/>
                  </a:lnTo>
                  <a:lnTo>
                    <a:pt x="189" y="195"/>
                  </a:lnTo>
                  <a:lnTo>
                    <a:pt x="197" y="188"/>
                  </a:lnTo>
                  <a:lnTo>
                    <a:pt x="204" y="181"/>
                  </a:lnTo>
                  <a:lnTo>
                    <a:pt x="211" y="172"/>
                  </a:lnTo>
                  <a:lnTo>
                    <a:pt x="217" y="162"/>
                  </a:lnTo>
                  <a:lnTo>
                    <a:pt x="222" y="153"/>
                  </a:lnTo>
                  <a:lnTo>
                    <a:pt x="225" y="143"/>
                  </a:lnTo>
                  <a:lnTo>
                    <a:pt x="229" y="132"/>
                  </a:lnTo>
                  <a:lnTo>
                    <a:pt x="231" y="122"/>
                  </a:lnTo>
                  <a:lnTo>
                    <a:pt x="231" y="111"/>
                  </a:lnTo>
                  <a:lnTo>
                    <a:pt x="231" y="111"/>
                  </a:lnTo>
                  <a:lnTo>
                    <a:pt x="231" y="98"/>
                  </a:lnTo>
                  <a:lnTo>
                    <a:pt x="229" y="88"/>
                  </a:lnTo>
                  <a:lnTo>
                    <a:pt x="225" y="77"/>
                  </a:lnTo>
                  <a:lnTo>
                    <a:pt x="222" y="67"/>
                  </a:lnTo>
                  <a:lnTo>
                    <a:pt x="217" y="57"/>
                  </a:lnTo>
                  <a:lnTo>
                    <a:pt x="211" y="48"/>
                  </a:lnTo>
                  <a:lnTo>
                    <a:pt x="204" y="39"/>
                  </a:lnTo>
                  <a:lnTo>
                    <a:pt x="197" y="32"/>
                  </a:lnTo>
                  <a:lnTo>
                    <a:pt x="189" y="25"/>
                  </a:lnTo>
                  <a:lnTo>
                    <a:pt x="180" y="18"/>
                  </a:lnTo>
                  <a:lnTo>
                    <a:pt x="170" y="13"/>
                  </a:lnTo>
                  <a:lnTo>
                    <a:pt x="161" y="8"/>
                  </a:lnTo>
                  <a:lnTo>
                    <a:pt x="149" y="4"/>
                  </a:lnTo>
                  <a:lnTo>
                    <a:pt x="138" y="1"/>
                  </a:lnTo>
                  <a:lnTo>
                    <a:pt x="127" y="0"/>
                  </a:lnTo>
                  <a:lnTo>
                    <a:pt x="114" y="0"/>
                  </a:lnTo>
                  <a:lnTo>
                    <a:pt x="114" y="0"/>
                  </a:lnTo>
                  <a:close/>
                  <a:moveTo>
                    <a:pt x="110" y="153"/>
                  </a:moveTo>
                  <a:lnTo>
                    <a:pt x="110" y="153"/>
                  </a:lnTo>
                  <a:lnTo>
                    <a:pt x="100" y="151"/>
                  </a:lnTo>
                  <a:lnTo>
                    <a:pt x="92" y="148"/>
                  </a:lnTo>
                  <a:lnTo>
                    <a:pt x="85" y="144"/>
                  </a:lnTo>
                  <a:lnTo>
                    <a:pt x="78" y="139"/>
                  </a:lnTo>
                  <a:lnTo>
                    <a:pt x="72" y="132"/>
                  </a:lnTo>
                  <a:lnTo>
                    <a:pt x="68" y="125"/>
                  </a:lnTo>
                  <a:lnTo>
                    <a:pt x="65" y="116"/>
                  </a:lnTo>
                  <a:lnTo>
                    <a:pt x="65" y="108"/>
                  </a:lnTo>
                  <a:lnTo>
                    <a:pt x="65" y="108"/>
                  </a:lnTo>
                  <a:lnTo>
                    <a:pt x="65" y="98"/>
                  </a:lnTo>
                  <a:lnTo>
                    <a:pt x="68" y="90"/>
                  </a:lnTo>
                  <a:lnTo>
                    <a:pt x="72" y="83"/>
                  </a:lnTo>
                  <a:lnTo>
                    <a:pt x="78" y="76"/>
                  </a:lnTo>
                  <a:lnTo>
                    <a:pt x="85" y="70"/>
                  </a:lnTo>
                  <a:lnTo>
                    <a:pt x="92" y="66"/>
                  </a:lnTo>
                  <a:lnTo>
                    <a:pt x="100" y="63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19" y="63"/>
                  </a:lnTo>
                  <a:lnTo>
                    <a:pt x="127" y="66"/>
                  </a:lnTo>
                  <a:lnTo>
                    <a:pt x="135" y="70"/>
                  </a:lnTo>
                  <a:lnTo>
                    <a:pt x="142" y="76"/>
                  </a:lnTo>
                  <a:lnTo>
                    <a:pt x="148" y="83"/>
                  </a:lnTo>
                  <a:lnTo>
                    <a:pt x="152" y="90"/>
                  </a:lnTo>
                  <a:lnTo>
                    <a:pt x="154" y="98"/>
                  </a:lnTo>
                  <a:lnTo>
                    <a:pt x="155" y="108"/>
                  </a:lnTo>
                  <a:lnTo>
                    <a:pt x="155" y="108"/>
                  </a:lnTo>
                  <a:lnTo>
                    <a:pt x="154" y="116"/>
                  </a:lnTo>
                  <a:lnTo>
                    <a:pt x="152" y="125"/>
                  </a:lnTo>
                  <a:lnTo>
                    <a:pt x="148" y="132"/>
                  </a:lnTo>
                  <a:lnTo>
                    <a:pt x="142" y="139"/>
                  </a:lnTo>
                  <a:lnTo>
                    <a:pt x="135" y="144"/>
                  </a:lnTo>
                  <a:lnTo>
                    <a:pt x="127" y="148"/>
                  </a:lnTo>
                  <a:lnTo>
                    <a:pt x="119" y="151"/>
                  </a:lnTo>
                  <a:lnTo>
                    <a:pt x="110" y="153"/>
                  </a:lnTo>
                  <a:lnTo>
                    <a:pt x="110" y="1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990" y="5653082"/>
            <a:ext cx="528637" cy="60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4" name="组合 123"/>
          <p:cNvGrpSpPr/>
          <p:nvPr/>
        </p:nvGrpSpPr>
        <p:grpSpPr>
          <a:xfrm>
            <a:off x="4121985" y="4150774"/>
            <a:ext cx="692142" cy="677715"/>
            <a:chOff x="550862" y="596106"/>
            <a:chExt cx="1495425" cy="1365250"/>
          </a:xfrm>
        </p:grpSpPr>
        <p:sp>
          <p:nvSpPr>
            <p:cNvPr id="125" name="Freeform 6"/>
            <p:cNvSpPr>
              <a:spLocks noEditPoints="1"/>
            </p:cNvSpPr>
            <p:nvPr/>
          </p:nvSpPr>
          <p:spPr bwMode="auto">
            <a:xfrm>
              <a:off x="550862" y="1583531"/>
              <a:ext cx="1495425" cy="377825"/>
            </a:xfrm>
            <a:custGeom>
              <a:avLst/>
              <a:gdLst>
                <a:gd name="T0" fmla="*/ 555 w 557"/>
                <a:gd name="T1" fmla="*/ 113 h 141"/>
                <a:gd name="T2" fmla="*/ 554 w 557"/>
                <a:gd name="T3" fmla="*/ 109 h 141"/>
                <a:gd name="T4" fmla="*/ 513 w 557"/>
                <a:gd name="T5" fmla="*/ 23 h 141"/>
                <a:gd name="T6" fmla="*/ 490 w 557"/>
                <a:gd name="T7" fmla="*/ 0 h 141"/>
                <a:gd name="T8" fmla="*/ 69 w 557"/>
                <a:gd name="T9" fmla="*/ 0 h 141"/>
                <a:gd name="T10" fmla="*/ 46 w 557"/>
                <a:gd name="T11" fmla="*/ 23 h 141"/>
                <a:gd name="T12" fmla="*/ 4 w 557"/>
                <a:gd name="T13" fmla="*/ 109 h 141"/>
                <a:gd name="T14" fmla="*/ 0 w 557"/>
                <a:gd name="T15" fmla="*/ 121 h 141"/>
                <a:gd name="T16" fmla="*/ 22 w 557"/>
                <a:gd name="T17" fmla="*/ 141 h 141"/>
                <a:gd name="T18" fmla="*/ 535 w 557"/>
                <a:gd name="T19" fmla="*/ 141 h 141"/>
                <a:gd name="T20" fmla="*/ 557 w 557"/>
                <a:gd name="T21" fmla="*/ 121 h 141"/>
                <a:gd name="T22" fmla="*/ 555 w 557"/>
                <a:gd name="T23" fmla="*/ 113 h 141"/>
                <a:gd name="T24" fmla="*/ 327 w 557"/>
                <a:gd name="T25" fmla="*/ 128 h 141"/>
                <a:gd name="T26" fmla="*/ 230 w 557"/>
                <a:gd name="T27" fmla="*/ 128 h 141"/>
                <a:gd name="T28" fmla="*/ 225 w 557"/>
                <a:gd name="T29" fmla="*/ 123 h 141"/>
                <a:gd name="T30" fmla="*/ 230 w 557"/>
                <a:gd name="T31" fmla="*/ 118 h 141"/>
                <a:gd name="T32" fmla="*/ 327 w 557"/>
                <a:gd name="T33" fmla="*/ 118 h 141"/>
                <a:gd name="T34" fmla="*/ 332 w 557"/>
                <a:gd name="T35" fmla="*/ 123 h 141"/>
                <a:gd name="T36" fmla="*/ 327 w 557"/>
                <a:gd name="T37" fmla="*/ 12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7" h="141">
                  <a:moveTo>
                    <a:pt x="555" y="113"/>
                  </a:moveTo>
                  <a:cubicBezTo>
                    <a:pt x="555" y="112"/>
                    <a:pt x="555" y="111"/>
                    <a:pt x="554" y="109"/>
                  </a:cubicBezTo>
                  <a:cubicBezTo>
                    <a:pt x="513" y="23"/>
                    <a:pt x="513" y="23"/>
                    <a:pt x="513" y="23"/>
                  </a:cubicBezTo>
                  <a:cubicBezTo>
                    <a:pt x="506" y="9"/>
                    <a:pt x="503" y="0"/>
                    <a:pt x="49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56" y="0"/>
                    <a:pt x="52" y="10"/>
                    <a:pt x="46" y="23"/>
                  </a:cubicBezTo>
                  <a:cubicBezTo>
                    <a:pt x="4" y="109"/>
                    <a:pt x="4" y="109"/>
                    <a:pt x="4" y="109"/>
                  </a:cubicBezTo>
                  <a:cubicBezTo>
                    <a:pt x="1" y="112"/>
                    <a:pt x="0" y="116"/>
                    <a:pt x="0" y="121"/>
                  </a:cubicBezTo>
                  <a:cubicBezTo>
                    <a:pt x="0" y="132"/>
                    <a:pt x="10" y="141"/>
                    <a:pt x="22" y="141"/>
                  </a:cubicBezTo>
                  <a:cubicBezTo>
                    <a:pt x="535" y="141"/>
                    <a:pt x="535" y="141"/>
                    <a:pt x="535" y="141"/>
                  </a:cubicBezTo>
                  <a:cubicBezTo>
                    <a:pt x="547" y="141"/>
                    <a:pt x="557" y="132"/>
                    <a:pt x="557" y="121"/>
                  </a:cubicBezTo>
                  <a:cubicBezTo>
                    <a:pt x="557" y="118"/>
                    <a:pt x="556" y="115"/>
                    <a:pt x="555" y="113"/>
                  </a:cubicBezTo>
                  <a:close/>
                  <a:moveTo>
                    <a:pt x="327" y="128"/>
                  </a:moveTo>
                  <a:cubicBezTo>
                    <a:pt x="230" y="128"/>
                    <a:pt x="230" y="128"/>
                    <a:pt x="230" y="128"/>
                  </a:cubicBezTo>
                  <a:cubicBezTo>
                    <a:pt x="227" y="128"/>
                    <a:pt x="225" y="126"/>
                    <a:pt x="225" y="123"/>
                  </a:cubicBezTo>
                  <a:cubicBezTo>
                    <a:pt x="225" y="120"/>
                    <a:pt x="227" y="118"/>
                    <a:pt x="230" y="118"/>
                  </a:cubicBezTo>
                  <a:cubicBezTo>
                    <a:pt x="327" y="118"/>
                    <a:pt x="327" y="118"/>
                    <a:pt x="327" y="118"/>
                  </a:cubicBezTo>
                  <a:cubicBezTo>
                    <a:pt x="329" y="118"/>
                    <a:pt x="332" y="120"/>
                    <a:pt x="332" y="123"/>
                  </a:cubicBezTo>
                  <a:cubicBezTo>
                    <a:pt x="332" y="126"/>
                    <a:pt x="329" y="128"/>
                    <a:pt x="327" y="128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7"/>
            <p:cNvSpPr>
              <a:spLocks noEditPoints="1"/>
            </p:cNvSpPr>
            <p:nvPr/>
          </p:nvSpPr>
          <p:spPr bwMode="auto">
            <a:xfrm>
              <a:off x="1063625" y="842169"/>
              <a:ext cx="496888" cy="446088"/>
            </a:xfrm>
            <a:custGeom>
              <a:avLst/>
              <a:gdLst>
                <a:gd name="T0" fmla="*/ 161 w 185"/>
                <a:gd name="T1" fmla="*/ 97 h 166"/>
                <a:gd name="T2" fmla="*/ 47 w 185"/>
                <a:gd name="T3" fmla="*/ 166 h 166"/>
                <a:gd name="T4" fmla="*/ 2 w 185"/>
                <a:gd name="T5" fmla="*/ 111 h 166"/>
                <a:gd name="T6" fmla="*/ 116 w 185"/>
                <a:gd name="T7" fmla="*/ 0 h 166"/>
                <a:gd name="T8" fmla="*/ 146 w 185"/>
                <a:gd name="T9" fmla="*/ 20 h 166"/>
                <a:gd name="T10" fmla="*/ 44 w 185"/>
                <a:gd name="T11" fmla="*/ 98 h 166"/>
                <a:gd name="T12" fmla="*/ 44 w 185"/>
                <a:gd name="T13" fmla="*/ 108 h 166"/>
                <a:gd name="T14" fmla="*/ 70 w 185"/>
                <a:gd name="T15" fmla="*/ 129 h 166"/>
                <a:gd name="T16" fmla="*/ 157 w 185"/>
                <a:gd name="T17" fmla="*/ 81 h 166"/>
                <a:gd name="T18" fmla="*/ 161 w 185"/>
                <a:gd name="T19" fmla="*/ 97 h 166"/>
                <a:gd name="T20" fmla="*/ 109 w 185"/>
                <a:gd name="T21" fmla="*/ 29 h 166"/>
                <a:gd name="T22" fmla="*/ 104 w 185"/>
                <a:gd name="T23" fmla="*/ 24 h 166"/>
                <a:gd name="T24" fmla="*/ 47 w 185"/>
                <a:gd name="T25" fmla="*/ 78 h 166"/>
                <a:gd name="T26" fmla="*/ 109 w 185"/>
                <a:gd name="T27" fmla="*/ 2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5" h="166">
                  <a:moveTo>
                    <a:pt x="161" y="97"/>
                  </a:moveTo>
                  <a:cubicBezTo>
                    <a:pt x="137" y="128"/>
                    <a:pt x="89" y="166"/>
                    <a:pt x="47" y="166"/>
                  </a:cubicBezTo>
                  <a:cubicBezTo>
                    <a:pt x="17" y="166"/>
                    <a:pt x="2" y="139"/>
                    <a:pt x="2" y="111"/>
                  </a:cubicBezTo>
                  <a:cubicBezTo>
                    <a:pt x="0" y="56"/>
                    <a:pt x="61" y="0"/>
                    <a:pt x="116" y="0"/>
                  </a:cubicBezTo>
                  <a:cubicBezTo>
                    <a:pt x="129" y="0"/>
                    <a:pt x="146" y="3"/>
                    <a:pt x="146" y="20"/>
                  </a:cubicBezTo>
                  <a:cubicBezTo>
                    <a:pt x="146" y="41"/>
                    <a:pt x="125" y="72"/>
                    <a:pt x="44" y="98"/>
                  </a:cubicBezTo>
                  <a:cubicBezTo>
                    <a:pt x="44" y="108"/>
                    <a:pt x="44" y="108"/>
                    <a:pt x="44" y="108"/>
                  </a:cubicBezTo>
                  <a:cubicBezTo>
                    <a:pt x="42" y="124"/>
                    <a:pt x="56" y="129"/>
                    <a:pt x="70" y="129"/>
                  </a:cubicBezTo>
                  <a:cubicBezTo>
                    <a:pt x="100" y="129"/>
                    <a:pt x="135" y="98"/>
                    <a:pt x="157" y="81"/>
                  </a:cubicBezTo>
                  <a:cubicBezTo>
                    <a:pt x="157" y="81"/>
                    <a:pt x="185" y="65"/>
                    <a:pt x="161" y="97"/>
                  </a:cubicBezTo>
                  <a:close/>
                  <a:moveTo>
                    <a:pt x="109" y="29"/>
                  </a:moveTo>
                  <a:cubicBezTo>
                    <a:pt x="109" y="26"/>
                    <a:pt x="107" y="24"/>
                    <a:pt x="104" y="24"/>
                  </a:cubicBezTo>
                  <a:cubicBezTo>
                    <a:pt x="83" y="30"/>
                    <a:pt x="58" y="50"/>
                    <a:pt x="47" y="78"/>
                  </a:cubicBezTo>
                  <a:cubicBezTo>
                    <a:pt x="84" y="65"/>
                    <a:pt x="109" y="36"/>
                    <a:pt x="109" y="29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8"/>
            <p:cNvSpPr>
              <a:spLocks noEditPoints="1"/>
            </p:cNvSpPr>
            <p:nvPr/>
          </p:nvSpPr>
          <p:spPr bwMode="auto">
            <a:xfrm>
              <a:off x="620712" y="596106"/>
              <a:ext cx="1355725" cy="944563"/>
            </a:xfrm>
            <a:custGeom>
              <a:avLst/>
              <a:gdLst>
                <a:gd name="T0" fmla="*/ 443 w 505"/>
                <a:gd name="T1" fmla="*/ 0 h 352"/>
                <a:gd name="T2" fmla="*/ 62 w 505"/>
                <a:gd name="T3" fmla="*/ 0 h 352"/>
                <a:gd name="T4" fmla="*/ 0 w 505"/>
                <a:gd name="T5" fmla="*/ 62 h 352"/>
                <a:gd name="T6" fmla="*/ 0 w 505"/>
                <a:gd name="T7" fmla="*/ 290 h 352"/>
                <a:gd name="T8" fmla="*/ 62 w 505"/>
                <a:gd name="T9" fmla="*/ 352 h 352"/>
                <a:gd name="T10" fmla="*/ 443 w 505"/>
                <a:gd name="T11" fmla="*/ 352 h 352"/>
                <a:gd name="T12" fmla="*/ 505 w 505"/>
                <a:gd name="T13" fmla="*/ 290 h 352"/>
                <a:gd name="T14" fmla="*/ 505 w 505"/>
                <a:gd name="T15" fmla="*/ 62 h 352"/>
                <a:gd name="T16" fmla="*/ 443 w 505"/>
                <a:gd name="T17" fmla="*/ 0 h 352"/>
                <a:gd name="T18" fmla="*/ 382 w 505"/>
                <a:gd name="T19" fmla="*/ 339 h 352"/>
                <a:gd name="T20" fmla="*/ 332 w 505"/>
                <a:gd name="T21" fmla="*/ 339 h 352"/>
                <a:gd name="T22" fmla="*/ 326 w 505"/>
                <a:gd name="T23" fmla="*/ 333 h 352"/>
                <a:gd name="T24" fmla="*/ 332 w 505"/>
                <a:gd name="T25" fmla="*/ 327 h 352"/>
                <a:gd name="T26" fmla="*/ 382 w 505"/>
                <a:gd name="T27" fmla="*/ 327 h 352"/>
                <a:gd name="T28" fmla="*/ 389 w 505"/>
                <a:gd name="T29" fmla="*/ 333 h 352"/>
                <a:gd name="T30" fmla="*/ 382 w 505"/>
                <a:gd name="T31" fmla="*/ 339 h 352"/>
                <a:gd name="T32" fmla="*/ 403 w 505"/>
                <a:gd name="T33" fmla="*/ 339 h 352"/>
                <a:gd name="T34" fmla="*/ 397 w 505"/>
                <a:gd name="T35" fmla="*/ 333 h 352"/>
                <a:gd name="T36" fmla="*/ 403 w 505"/>
                <a:gd name="T37" fmla="*/ 326 h 352"/>
                <a:gd name="T38" fmla="*/ 410 w 505"/>
                <a:gd name="T39" fmla="*/ 333 h 352"/>
                <a:gd name="T40" fmla="*/ 403 w 505"/>
                <a:gd name="T41" fmla="*/ 339 h 352"/>
                <a:gd name="T42" fmla="*/ 469 w 505"/>
                <a:gd name="T43" fmla="*/ 290 h 352"/>
                <a:gd name="T44" fmla="*/ 443 w 505"/>
                <a:gd name="T45" fmla="*/ 316 h 352"/>
                <a:gd name="T46" fmla="*/ 62 w 505"/>
                <a:gd name="T47" fmla="*/ 316 h 352"/>
                <a:gd name="T48" fmla="*/ 36 w 505"/>
                <a:gd name="T49" fmla="*/ 290 h 352"/>
                <a:gd name="T50" fmla="*/ 36 w 505"/>
                <a:gd name="T51" fmla="*/ 62 h 352"/>
                <a:gd name="T52" fmla="*/ 62 w 505"/>
                <a:gd name="T53" fmla="*/ 36 h 352"/>
                <a:gd name="T54" fmla="*/ 443 w 505"/>
                <a:gd name="T55" fmla="*/ 36 h 352"/>
                <a:gd name="T56" fmla="*/ 469 w 505"/>
                <a:gd name="T57" fmla="*/ 62 h 352"/>
                <a:gd name="T58" fmla="*/ 469 w 505"/>
                <a:gd name="T59" fmla="*/ 29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5" h="352">
                  <a:moveTo>
                    <a:pt x="443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24"/>
                    <a:pt x="28" y="352"/>
                    <a:pt x="62" y="352"/>
                  </a:cubicBezTo>
                  <a:cubicBezTo>
                    <a:pt x="443" y="352"/>
                    <a:pt x="443" y="352"/>
                    <a:pt x="443" y="352"/>
                  </a:cubicBezTo>
                  <a:cubicBezTo>
                    <a:pt x="477" y="352"/>
                    <a:pt x="505" y="324"/>
                    <a:pt x="505" y="290"/>
                  </a:cubicBezTo>
                  <a:cubicBezTo>
                    <a:pt x="505" y="62"/>
                    <a:pt x="505" y="62"/>
                    <a:pt x="505" y="62"/>
                  </a:cubicBezTo>
                  <a:cubicBezTo>
                    <a:pt x="505" y="28"/>
                    <a:pt x="477" y="0"/>
                    <a:pt x="443" y="0"/>
                  </a:cubicBezTo>
                  <a:close/>
                  <a:moveTo>
                    <a:pt x="382" y="339"/>
                  </a:moveTo>
                  <a:cubicBezTo>
                    <a:pt x="332" y="339"/>
                    <a:pt x="332" y="339"/>
                    <a:pt x="332" y="339"/>
                  </a:cubicBezTo>
                  <a:cubicBezTo>
                    <a:pt x="329" y="339"/>
                    <a:pt x="326" y="336"/>
                    <a:pt x="326" y="333"/>
                  </a:cubicBezTo>
                  <a:cubicBezTo>
                    <a:pt x="326" y="329"/>
                    <a:pt x="329" y="327"/>
                    <a:pt x="332" y="327"/>
                  </a:cubicBezTo>
                  <a:cubicBezTo>
                    <a:pt x="382" y="327"/>
                    <a:pt x="382" y="327"/>
                    <a:pt x="382" y="327"/>
                  </a:cubicBezTo>
                  <a:cubicBezTo>
                    <a:pt x="386" y="327"/>
                    <a:pt x="389" y="329"/>
                    <a:pt x="389" y="333"/>
                  </a:cubicBezTo>
                  <a:cubicBezTo>
                    <a:pt x="389" y="336"/>
                    <a:pt x="386" y="339"/>
                    <a:pt x="382" y="339"/>
                  </a:cubicBezTo>
                  <a:close/>
                  <a:moveTo>
                    <a:pt x="403" y="339"/>
                  </a:moveTo>
                  <a:cubicBezTo>
                    <a:pt x="400" y="339"/>
                    <a:pt x="397" y="337"/>
                    <a:pt x="397" y="333"/>
                  </a:cubicBezTo>
                  <a:cubicBezTo>
                    <a:pt x="397" y="329"/>
                    <a:pt x="400" y="326"/>
                    <a:pt x="403" y="326"/>
                  </a:cubicBezTo>
                  <a:cubicBezTo>
                    <a:pt x="407" y="326"/>
                    <a:pt x="410" y="329"/>
                    <a:pt x="410" y="333"/>
                  </a:cubicBezTo>
                  <a:cubicBezTo>
                    <a:pt x="410" y="337"/>
                    <a:pt x="407" y="339"/>
                    <a:pt x="403" y="339"/>
                  </a:cubicBezTo>
                  <a:close/>
                  <a:moveTo>
                    <a:pt x="469" y="290"/>
                  </a:moveTo>
                  <a:cubicBezTo>
                    <a:pt x="469" y="304"/>
                    <a:pt x="457" y="316"/>
                    <a:pt x="443" y="316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48" y="316"/>
                    <a:pt x="36" y="304"/>
                    <a:pt x="36" y="290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6" y="48"/>
                    <a:pt x="48" y="36"/>
                    <a:pt x="62" y="36"/>
                  </a:cubicBezTo>
                  <a:cubicBezTo>
                    <a:pt x="443" y="36"/>
                    <a:pt x="443" y="36"/>
                    <a:pt x="443" y="36"/>
                  </a:cubicBezTo>
                  <a:cubicBezTo>
                    <a:pt x="457" y="36"/>
                    <a:pt x="469" y="48"/>
                    <a:pt x="469" y="62"/>
                  </a:cubicBezTo>
                  <a:lnTo>
                    <a:pt x="469" y="290"/>
                  </a:ln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1725394" y="4134456"/>
            <a:ext cx="486829" cy="573881"/>
            <a:chOff x="7773988" y="1477962"/>
            <a:chExt cx="730250" cy="785813"/>
          </a:xfrm>
        </p:grpSpPr>
        <p:sp>
          <p:nvSpPr>
            <p:cNvPr id="129" name="Freeform 315"/>
            <p:cNvSpPr>
              <a:spLocks/>
            </p:cNvSpPr>
            <p:nvPr/>
          </p:nvSpPr>
          <p:spPr bwMode="auto">
            <a:xfrm>
              <a:off x="7773988" y="1804987"/>
              <a:ext cx="406400" cy="458788"/>
            </a:xfrm>
            <a:custGeom>
              <a:avLst/>
              <a:gdLst>
                <a:gd name="T0" fmla="*/ 212 w 256"/>
                <a:gd name="T1" fmla="*/ 289 h 289"/>
                <a:gd name="T2" fmla="*/ 24 w 256"/>
                <a:gd name="T3" fmla="*/ 289 h 289"/>
                <a:gd name="T4" fmla="*/ 24 w 256"/>
                <a:gd name="T5" fmla="*/ 28 h 289"/>
                <a:gd name="T6" fmla="*/ 0 w 256"/>
                <a:gd name="T7" fmla="*/ 28 h 289"/>
                <a:gd name="T8" fmla="*/ 0 w 256"/>
                <a:gd name="T9" fmla="*/ 0 h 289"/>
                <a:gd name="T10" fmla="*/ 256 w 256"/>
                <a:gd name="T11" fmla="*/ 0 h 289"/>
                <a:gd name="T12" fmla="*/ 256 w 256"/>
                <a:gd name="T13" fmla="*/ 28 h 289"/>
                <a:gd name="T14" fmla="*/ 212 w 256"/>
                <a:gd name="T15" fmla="*/ 28 h 289"/>
                <a:gd name="T16" fmla="*/ 212 w 256"/>
                <a:gd name="T17" fmla="*/ 2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89">
                  <a:moveTo>
                    <a:pt x="212" y="289"/>
                  </a:moveTo>
                  <a:lnTo>
                    <a:pt x="24" y="289"/>
                  </a:lnTo>
                  <a:lnTo>
                    <a:pt x="24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8"/>
                  </a:lnTo>
                  <a:lnTo>
                    <a:pt x="212" y="28"/>
                  </a:lnTo>
                  <a:lnTo>
                    <a:pt x="212" y="289"/>
                  </a:lnTo>
                  <a:close/>
                </a:path>
              </a:pathLst>
            </a:custGeom>
            <a:solidFill>
              <a:srgbClr val="F4A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316"/>
            <p:cNvSpPr>
              <a:spLocks/>
            </p:cNvSpPr>
            <p:nvPr/>
          </p:nvSpPr>
          <p:spPr bwMode="auto">
            <a:xfrm>
              <a:off x="8040688" y="1592262"/>
              <a:ext cx="415925" cy="671513"/>
            </a:xfrm>
            <a:custGeom>
              <a:avLst/>
              <a:gdLst>
                <a:gd name="T0" fmla="*/ 0 w 131"/>
                <a:gd name="T1" fmla="*/ 19 h 211"/>
                <a:gd name="T2" fmla="*/ 18 w 131"/>
                <a:gd name="T3" fmla="*/ 0 h 211"/>
                <a:gd name="T4" fmla="*/ 51 w 131"/>
                <a:gd name="T5" fmla="*/ 30 h 211"/>
                <a:gd name="T6" fmla="*/ 48 w 131"/>
                <a:gd name="T7" fmla="*/ 33 h 211"/>
                <a:gd name="T8" fmla="*/ 50 w 131"/>
                <a:gd name="T9" fmla="*/ 36 h 211"/>
                <a:gd name="T10" fmla="*/ 46 w 131"/>
                <a:gd name="T11" fmla="*/ 39 h 211"/>
                <a:gd name="T12" fmla="*/ 60 w 131"/>
                <a:gd name="T13" fmla="*/ 41 h 211"/>
                <a:gd name="T14" fmla="*/ 89 w 131"/>
                <a:gd name="T15" fmla="*/ 35 h 211"/>
                <a:gd name="T16" fmla="*/ 96 w 131"/>
                <a:gd name="T17" fmla="*/ 26 h 211"/>
                <a:gd name="T18" fmla="*/ 115 w 131"/>
                <a:gd name="T19" fmla="*/ 15 h 211"/>
                <a:gd name="T20" fmla="*/ 131 w 131"/>
                <a:gd name="T21" fmla="*/ 30 h 211"/>
                <a:gd name="T22" fmla="*/ 131 w 131"/>
                <a:gd name="T23" fmla="*/ 33 h 211"/>
                <a:gd name="T24" fmla="*/ 122 w 131"/>
                <a:gd name="T25" fmla="*/ 109 h 211"/>
                <a:gd name="T26" fmla="*/ 119 w 131"/>
                <a:gd name="T27" fmla="*/ 122 h 211"/>
                <a:gd name="T28" fmla="*/ 110 w 131"/>
                <a:gd name="T29" fmla="*/ 132 h 211"/>
                <a:gd name="T30" fmla="*/ 57 w 131"/>
                <a:gd name="T31" fmla="*/ 140 h 211"/>
                <a:gd name="T32" fmla="*/ 56 w 131"/>
                <a:gd name="T33" fmla="*/ 140 h 211"/>
                <a:gd name="T34" fmla="*/ 55 w 131"/>
                <a:gd name="T35" fmla="*/ 140 h 211"/>
                <a:gd name="T36" fmla="*/ 55 w 131"/>
                <a:gd name="T37" fmla="*/ 145 h 211"/>
                <a:gd name="T38" fmla="*/ 55 w 131"/>
                <a:gd name="T39" fmla="*/ 195 h 211"/>
                <a:gd name="T40" fmla="*/ 46 w 131"/>
                <a:gd name="T41" fmla="*/ 209 h 211"/>
                <a:gd name="T42" fmla="*/ 31 w 131"/>
                <a:gd name="T43" fmla="*/ 200 h 211"/>
                <a:gd name="T44" fmla="*/ 29 w 131"/>
                <a:gd name="T45" fmla="*/ 170 h 211"/>
                <a:gd name="T46" fmla="*/ 31 w 131"/>
                <a:gd name="T47" fmla="*/ 138 h 211"/>
                <a:gd name="T48" fmla="*/ 34 w 131"/>
                <a:gd name="T49" fmla="*/ 130 h 211"/>
                <a:gd name="T50" fmla="*/ 52 w 131"/>
                <a:gd name="T51" fmla="*/ 116 h 211"/>
                <a:gd name="T52" fmla="*/ 80 w 131"/>
                <a:gd name="T53" fmla="*/ 111 h 211"/>
                <a:gd name="T54" fmla="*/ 85 w 131"/>
                <a:gd name="T55" fmla="*/ 107 h 211"/>
                <a:gd name="T56" fmla="*/ 92 w 131"/>
                <a:gd name="T57" fmla="*/ 61 h 211"/>
                <a:gd name="T58" fmla="*/ 92 w 131"/>
                <a:gd name="T59" fmla="*/ 60 h 211"/>
                <a:gd name="T60" fmla="*/ 82 w 131"/>
                <a:gd name="T61" fmla="*/ 63 h 211"/>
                <a:gd name="T62" fmla="*/ 53 w 131"/>
                <a:gd name="T63" fmla="*/ 63 h 211"/>
                <a:gd name="T64" fmla="*/ 36 w 131"/>
                <a:gd name="T65" fmla="*/ 60 h 211"/>
                <a:gd name="T66" fmla="*/ 27 w 131"/>
                <a:gd name="T67" fmla="*/ 46 h 211"/>
                <a:gd name="T68" fmla="*/ 26 w 131"/>
                <a:gd name="T69" fmla="*/ 43 h 211"/>
                <a:gd name="T70" fmla="*/ 2 w 131"/>
                <a:gd name="T71" fmla="*/ 21 h 211"/>
                <a:gd name="T72" fmla="*/ 0 w 131"/>
                <a:gd name="T73" fmla="*/ 1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1" h="211">
                  <a:moveTo>
                    <a:pt x="0" y="19"/>
                  </a:moveTo>
                  <a:cubicBezTo>
                    <a:pt x="6" y="12"/>
                    <a:pt x="12" y="6"/>
                    <a:pt x="18" y="0"/>
                  </a:cubicBezTo>
                  <a:cubicBezTo>
                    <a:pt x="29" y="10"/>
                    <a:pt x="40" y="20"/>
                    <a:pt x="51" y="30"/>
                  </a:cubicBezTo>
                  <a:cubicBezTo>
                    <a:pt x="50" y="31"/>
                    <a:pt x="49" y="32"/>
                    <a:pt x="48" y="33"/>
                  </a:cubicBezTo>
                  <a:cubicBezTo>
                    <a:pt x="49" y="34"/>
                    <a:pt x="49" y="35"/>
                    <a:pt x="50" y="36"/>
                  </a:cubicBezTo>
                  <a:cubicBezTo>
                    <a:pt x="49" y="37"/>
                    <a:pt x="48" y="37"/>
                    <a:pt x="46" y="39"/>
                  </a:cubicBezTo>
                  <a:cubicBezTo>
                    <a:pt x="51" y="39"/>
                    <a:pt x="55" y="40"/>
                    <a:pt x="60" y="41"/>
                  </a:cubicBezTo>
                  <a:cubicBezTo>
                    <a:pt x="70" y="42"/>
                    <a:pt x="80" y="41"/>
                    <a:pt x="89" y="35"/>
                  </a:cubicBezTo>
                  <a:cubicBezTo>
                    <a:pt x="92" y="32"/>
                    <a:pt x="95" y="30"/>
                    <a:pt x="96" y="26"/>
                  </a:cubicBezTo>
                  <a:cubicBezTo>
                    <a:pt x="100" y="18"/>
                    <a:pt x="107" y="15"/>
                    <a:pt x="115" y="15"/>
                  </a:cubicBezTo>
                  <a:cubicBezTo>
                    <a:pt x="122" y="16"/>
                    <a:pt x="129" y="23"/>
                    <a:pt x="131" y="30"/>
                  </a:cubicBezTo>
                  <a:cubicBezTo>
                    <a:pt x="131" y="31"/>
                    <a:pt x="131" y="32"/>
                    <a:pt x="131" y="33"/>
                  </a:cubicBezTo>
                  <a:cubicBezTo>
                    <a:pt x="129" y="59"/>
                    <a:pt x="128" y="84"/>
                    <a:pt x="122" y="109"/>
                  </a:cubicBezTo>
                  <a:cubicBezTo>
                    <a:pt x="121" y="114"/>
                    <a:pt x="120" y="118"/>
                    <a:pt x="119" y="122"/>
                  </a:cubicBezTo>
                  <a:cubicBezTo>
                    <a:pt x="118" y="127"/>
                    <a:pt x="114" y="130"/>
                    <a:pt x="110" y="132"/>
                  </a:cubicBezTo>
                  <a:cubicBezTo>
                    <a:pt x="93" y="140"/>
                    <a:pt x="75" y="142"/>
                    <a:pt x="57" y="140"/>
                  </a:cubicBezTo>
                  <a:cubicBezTo>
                    <a:pt x="57" y="140"/>
                    <a:pt x="56" y="140"/>
                    <a:pt x="56" y="140"/>
                  </a:cubicBezTo>
                  <a:cubicBezTo>
                    <a:pt x="56" y="140"/>
                    <a:pt x="56" y="140"/>
                    <a:pt x="55" y="140"/>
                  </a:cubicBezTo>
                  <a:cubicBezTo>
                    <a:pt x="55" y="142"/>
                    <a:pt x="55" y="144"/>
                    <a:pt x="55" y="145"/>
                  </a:cubicBezTo>
                  <a:cubicBezTo>
                    <a:pt x="53" y="162"/>
                    <a:pt x="53" y="178"/>
                    <a:pt x="55" y="195"/>
                  </a:cubicBezTo>
                  <a:cubicBezTo>
                    <a:pt x="56" y="202"/>
                    <a:pt x="52" y="208"/>
                    <a:pt x="46" y="209"/>
                  </a:cubicBezTo>
                  <a:cubicBezTo>
                    <a:pt x="39" y="211"/>
                    <a:pt x="32" y="207"/>
                    <a:pt x="31" y="200"/>
                  </a:cubicBezTo>
                  <a:cubicBezTo>
                    <a:pt x="30" y="190"/>
                    <a:pt x="29" y="180"/>
                    <a:pt x="29" y="170"/>
                  </a:cubicBezTo>
                  <a:cubicBezTo>
                    <a:pt x="28" y="159"/>
                    <a:pt x="29" y="148"/>
                    <a:pt x="31" y="138"/>
                  </a:cubicBezTo>
                  <a:cubicBezTo>
                    <a:pt x="32" y="135"/>
                    <a:pt x="33" y="133"/>
                    <a:pt x="34" y="130"/>
                  </a:cubicBezTo>
                  <a:cubicBezTo>
                    <a:pt x="37" y="122"/>
                    <a:pt x="44" y="118"/>
                    <a:pt x="52" y="116"/>
                  </a:cubicBezTo>
                  <a:cubicBezTo>
                    <a:pt x="61" y="113"/>
                    <a:pt x="71" y="112"/>
                    <a:pt x="80" y="111"/>
                  </a:cubicBezTo>
                  <a:cubicBezTo>
                    <a:pt x="84" y="111"/>
                    <a:pt x="84" y="111"/>
                    <a:pt x="85" y="107"/>
                  </a:cubicBezTo>
                  <a:cubicBezTo>
                    <a:pt x="88" y="92"/>
                    <a:pt x="90" y="77"/>
                    <a:pt x="92" y="61"/>
                  </a:cubicBezTo>
                  <a:cubicBezTo>
                    <a:pt x="92" y="61"/>
                    <a:pt x="92" y="61"/>
                    <a:pt x="92" y="60"/>
                  </a:cubicBezTo>
                  <a:cubicBezTo>
                    <a:pt x="88" y="61"/>
                    <a:pt x="85" y="62"/>
                    <a:pt x="82" y="63"/>
                  </a:cubicBezTo>
                  <a:cubicBezTo>
                    <a:pt x="72" y="65"/>
                    <a:pt x="63" y="65"/>
                    <a:pt x="53" y="63"/>
                  </a:cubicBezTo>
                  <a:cubicBezTo>
                    <a:pt x="47" y="63"/>
                    <a:pt x="42" y="62"/>
                    <a:pt x="36" y="60"/>
                  </a:cubicBezTo>
                  <a:cubicBezTo>
                    <a:pt x="28" y="59"/>
                    <a:pt x="25" y="54"/>
                    <a:pt x="27" y="46"/>
                  </a:cubicBezTo>
                  <a:cubicBezTo>
                    <a:pt x="27" y="45"/>
                    <a:pt x="27" y="44"/>
                    <a:pt x="26" y="43"/>
                  </a:cubicBezTo>
                  <a:cubicBezTo>
                    <a:pt x="18" y="36"/>
                    <a:pt x="10" y="28"/>
                    <a:pt x="2" y="21"/>
                  </a:cubicBezTo>
                  <a:cubicBezTo>
                    <a:pt x="1" y="20"/>
                    <a:pt x="1" y="20"/>
                    <a:pt x="0" y="19"/>
                  </a:cubicBezTo>
                </a:path>
              </a:pathLst>
            </a:custGeom>
            <a:solidFill>
              <a:srgbClr val="F4A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317"/>
            <p:cNvSpPr>
              <a:spLocks/>
            </p:cNvSpPr>
            <p:nvPr/>
          </p:nvSpPr>
          <p:spPr bwMode="auto">
            <a:xfrm>
              <a:off x="8228013" y="1852612"/>
              <a:ext cx="276225" cy="398463"/>
            </a:xfrm>
            <a:custGeom>
              <a:avLst/>
              <a:gdLst>
                <a:gd name="T0" fmla="*/ 39 w 87"/>
                <a:gd name="T1" fmla="*/ 108 h 125"/>
                <a:gd name="T2" fmla="*/ 48 w 87"/>
                <a:gd name="T3" fmla="*/ 111 h 125"/>
                <a:gd name="T4" fmla="*/ 52 w 87"/>
                <a:gd name="T5" fmla="*/ 118 h 125"/>
                <a:gd name="T6" fmla="*/ 50 w 87"/>
                <a:gd name="T7" fmla="*/ 119 h 125"/>
                <a:gd name="T8" fmla="*/ 46 w 87"/>
                <a:gd name="T9" fmla="*/ 118 h 125"/>
                <a:gd name="T10" fmla="*/ 45 w 87"/>
                <a:gd name="T11" fmla="*/ 118 h 125"/>
                <a:gd name="T12" fmla="*/ 44 w 87"/>
                <a:gd name="T13" fmla="*/ 125 h 125"/>
                <a:gd name="T14" fmla="*/ 34 w 87"/>
                <a:gd name="T15" fmla="*/ 114 h 125"/>
                <a:gd name="T16" fmla="*/ 20 w 87"/>
                <a:gd name="T17" fmla="*/ 125 h 125"/>
                <a:gd name="T18" fmla="*/ 22 w 87"/>
                <a:gd name="T19" fmla="*/ 115 h 125"/>
                <a:gd name="T20" fmla="*/ 31 w 87"/>
                <a:gd name="T21" fmla="*/ 109 h 125"/>
                <a:gd name="T22" fmla="*/ 33 w 87"/>
                <a:gd name="T23" fmla="*/ 107 h 125"/>
                <a:gd name="T24" fmla="*/ 33 w 87"/>
                <a:gd name="T25" fmla="*/ 81 h 125"/>
                <a:gd name="T26" fmla="*/ 33 w 87"/>
                <a:gd name="T27" fmla="*/ 80 h 125"/>
                <a:gd name="T28" fmla="*/ 27 w 87"/>
                <a:gd name="T29" fmla="*/ 81 h 125"/>
                <a:gd name="T30" fmla="*/ 7 w 87"/>
                <a:gd name="T31" fmla="*/ 81 h 125"/>
                <a:gd name="T32" fmla="*/ 1 w 87"/>
                <a:gd name="T33" fmla="*/ 73 h 125"/>
                <a:gd name="T34" fmla="*/ 12 w 87"/>
                <a:gd name="T35" fmla="*/ 65 h 125"/>
                <a:gd name="T36" fmla="*/ 43 w 87"/>
                <a:gd name="T37" fmla="*/ 62 h 125"/>
                <a:gd name="T38" fmla="*/ 70 w 87"/>
                <a:gd name="T39" fmla="*/ 31 h 125"/>
                <a:gd name="T40" fmla="*/ 73 w 87"/>
                <a:gd name="T41" fmla="*/ 11 h 125"/>
                <a:gd name="T42" fmla="*/ 81 w 87"/>
                <a:gd name="T43" fmla="*/ 1 h 125"/>
                <a:gd name="T44" fmla="*/ 87 w 87"/>
                <a:gd name="T45" fmla="*/ 5 h 125"/>
                <a:gd name="T46" fmla="*/ 86 w 87"/>
                <a:gd name="T47" fmla="*/ 23 h 125"/>
                <a:gd name="T48" fmla="*/ 72 w 87"/>
                <a:gd name="T49" fmla="*/ 58 h 125"/>
                <a:gd name="T50" fmla="*/ 52 w 87"/>
                <a:gd name="T51" fmla="*/ 73 h 125"/>
                <a:gd name="T52" fmla="*/ 41 w 87"/>
                <a:gd name="T53" fmla="*/ 77 h 125"/>
                <a:gd name="T54" fmla="*/ 39 w 87"/>
                <a:gd name="T55" fmla="*/ 79 h 125"/>
                <a:gd name="T56" fmla="*/ 39 w 87"/>
                <a:gd name="T57" fmla="*/ 10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" h="125">
                  <a:moveTo>
                    <a:pt x="39" y="108"/>
                  </a:moveTo>
                  <a:cubicBezTo>
                    <a:pt x="43" y="109"/>
                    <a:pt x="46" y="110"/>
                    <a:pt x="48" y="111"/>
                  </a:cubicBezTo>
                  <a:cubicBezTo>
                    <a:pt x="52" y="112"/>
                    <a:pt x="53" y="115"/>
                    <a:pt x="52" y="118"/>
                  </a:cubicBezTo>
                  <a:cubicBezTo>
                    <a:pt x="52" y="120"/>
                    <a:pt x="51" y="120"/>
                    <a:pt x="50" y="119"/>
                  </a:cubicBezTo>
                  <a:cubicBezTo>
                    <a:pt x="48" y="119"/>
                    <a:pt x="47" y="119"/>
                    <a:pt x="46" y="118"/>
                  </a:cubicBezTo>
                  <a:cubicBezTo>
                    <a:pt x="45" y="118"/>
                    <a:pt x="45" y="118"/>
                    <a:pt x="45" y="118"/>
                  </a:cubicBezTo>
                  <a:cubicBezTo>
                    <a:pt x="45" y="120"/>
                    <a:pt x="44" y="123"/>
                    <a:pt x="44" y="125"/>
                  </a:cubicBezTo>
                  <a:cubicBezTo>
                    <a:pt x="38" y="122"/>
                    <a:pt x="36" y="120"/>
                    <a:pt x="34" y="114"/>
                  </a:cubicBezTo>
                  <a:cubicBezTo>
                    <a:pt x="30" y="119"/>
                    <a:pt x="26" y="123"/>
                    <a:pt x="20" y="125"/>
                  </a:cubicBezTo>
                  <a:cubicBezTo>
                    <a:pt x="18" y="122"/>
                    <a:pt x="19" y="117"/>
                    <a:pt x="22" y="115"/>
                  </a:cubicBezTo>
                  <a:cubicBezTo>
                    <a:pt x="25" y="113"/>
                    <a:pt x="28" y="111"/>
                    <a:pt x="31" y="109"/>
                  </a:cubicBezTo>
                  <a:cubicBezTo>
                    <a:pt x="32" y="109"/>
                    <a:pt x="33" y="108"/>
                    <a:pt x="33" y="107"/>
                  </a:cubicBezTo>
                  <a:cubicBezTo>
                    <a:pt x="33" y="99"/>
                    <a:pt x="33" y="90"/>
                    <a:pt x="33" y="81"/>
                  </a:cubicBezTo>
                  <a:cubicBezTo>
                    <a:pt x="33" y="81"/>
                    <a:pt x="33" y="81"/>
                    <a:pt x="33" y="80"/>
                  </a:cubicBezTo>
                  <a:cubicBezTo>
                    <a:pt x="31" y="81"/>
                    <a:pt x="29" y="81"/>
                    <a:pt x="27" y="81"/>
                  </a:cubicBezTo>
                  <a:cubicBezTo>
                    <a:pt x="20" y="81"/>
                    <a:pt x="13" y="81"/>
                    <a:pt x="7" y="81"/>
                  </a:cubicBezTo>
                  <a:cubicBezTo>
                    <a:pt x="2" y="81"/>
                    <a:pt x="0" y="78"/>
                    <a:pt x="1" y="73"/>
                  </a:cubicBezTo>
                  <a:cubicBezTo>
                    <a:pt x="3" y="68"/>
                    <a:pt x="7" y="65"/>
                    <a:pt x="12" y="65"/>
                  </a:cubicBezTo>
                  <a:cubicBezTo>
                    <a:pt x="23" y="66"/>
                    <a:pt x="33" y="65"/>
                    <a:pt x="43" y="62"/>
                  </a:cubicBezTo>
                  <a:cubicBezTo>
                    <a:pt x="58" y="57"/>
                    <a:pt x="67" y="46"/>
                    <a:pt x="70" y="31"/>
                  </a:cubicBezTo>
                  <a:cubicBezTo>
                    <a:pt x="72" y="24"/>
                    <a:pt x="72" y="18"/>
                    <a:pt x="73" y="11"/>
                  </a:cubicBezTo>
                  <a:cubicBezTo>
                    <a:pt x="73" y="6"/>
                    <a:pt x="76" y="2"/>
                    <a:pt x="81" y="1"/>
                  </a:cubicBezTo>
                  <a:cubicBezTo>
                    <a:pt x="84" y="0"/>
                    <a:pt x="87" y="2"/>
                    <a:pt x="87" y="5"/>
                  </a:cubicBezTo>
                  <a:cubicBezTo>
                    <a:pt x="87" y="11"/>
                    <a:pt x="87" y="17"/>
                    <a:pt x="86" y="23"/>
                  </a:cubicBezTo>
                  <a:cubicBezTo>
                    <a:pt x="84" y="36"/>
                    <a:pt x="80" y="48"/>
                    <a:pt x="72" y="58"/>
                  </a:cubicBezTo>
                  <a:cubicBezTo>
                    <a:pt x="66" y="64"/>
                    <a:pt x="59" y="69"/>
                    <a:pt x="52" y="73"/>
                  </a:cubicBezTo>
                  <a:cubicBezTo>
                    <a:pt x="48" y="74"/>
                    <a:pt x="45" y="76"/>
                    <a:pt x="41" y="77"/>
                  </a:cubicBezTo>
                  <a:cubicBezTo>
                    <a:pt x="40" y="78"/>
                    <a:pt x="39" y="79"/>
                    <a:pt x="39" y="79"/>
                  </a:cubicBezTo>
                  <a:cubicBezTo>
                    <a:pt x="39" y="89"/>
                    <a:pt x="39" y="99"/>
                    <a:pt x="39" y="108"/>
                  </a:cubicBezTo>
                </a:path>
              </a:pathLst>
            </a:custGeom>
            <a:solidFill>
              <a:srgbClr val="F4A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318"/>
            <p:cNvSpPr>
              <a:spLocks/>
            </p:cNvSpPr>
            <p:nvPr/>
          </p:nvSpPr>
          <p:spPr bwMode="auto">
            <a:xfrm>
              <a:off x="8291513" y="1477962"/>
              <a:ext cx="136525" cy="136525"/>
            </a:xfrm>
            <a:custGeom>
              <a:avLst/>
              <a:gdLst>
                <a:gd name="T0" fmla="*/ 22 w 43"/>
                <a:gd name="T1" fmla="*/ 1 h 43"/>
                <a:gd name="T2" fmla="*/ 43 w 43"/>
                <a:gd name="T3" fmla="*/ 22 h 43"/>
                <a:gd name="T4" fmla="*/ 22 w 43"/>
                <a:gd name="T5" fmla="*/ 43 h 43"/>
                <a:gd name="T6" fmla="*/ 1 w 43"/>
                <a:gd name="T7" fmla="*/ 21 h 43"/>
                <a:gd name="T8" fmla="*/ 22 w 43"/>
                <a:gd name="T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22" y="1"/>
                  </a:moveTo>
                  <a:cubicBezTo>
                    <a:pt x="34" y="1"/>
                    <a:pt x="43" y="10"/>
                    <a:pt x="43" y="22"/>
                  </a:cubicBezTo>
                  <a:cubicBezTo>
                    <a:pt x="42" y="34"/>
                    <a:pt x="33" y="43"/>
                    <a:pt x="22" y="43"/>
                  </a:cubicBezTo>
                  <a:cubicBezTo>
                    <a:pt x="10" y="42"/>
                    <a:pt x="0" y="33"/>
                    <a:pt x="1" y="21"/>
                  </a:cubicBezTo>
                  <a:cubicBezTo>
                    <a:pt x="1" y="10"/>
                    <a:pt x="11" y="0"/>
                    <a:pt x="22" y="1"/>
                  </a:cubicBezTo>
                </a:path>
              </a:pathLst>
            </a:custGeom>
            <a:solidFill>
              <a:srgbClr val="F4A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134" name="直接箭头连接符 133"/>
          <p:cNvCxnSpPr/>
          <p:nvPr/>
        </p:nvCxnSpPr>
        <p:spPr>
          <a:xfrm>
            <a:off x="2338898" y="5967018"/>
            <a:ext cx="1670560" cy="0"/>
          </a:xfrm>
          <a:prstGeom prst="straightConnector1">
            <a:avLst/>
          </a:prstGeom>
          <a:noFill/>
          <a:ln w="25400" cap="flat">
            <a:solidFill>
              <a:schemeClr val="bg1">
                <a:lumMod val="65000"/>
              </a:schemeClr>
            </a:solidFill>
            <a:prstDash val="sysDash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6" name="TextBox 135"/>
          <p:cNvSpPr txBox="1"/>
          <p:nvPr/>
        </p:nvSpPr>
        <p:spPr>
          <a:xfrm>
            <a:off x="2459578" y="5653082"/>
            <a:ext cx="1321348" cy="24621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、异常数据采集</a:t>
            </a: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cxnSp>
        <p:nvCxnSpPr>
          <p:cNvPr id="138" name="直接箭头连接符 137"/>
          <p:cNvCxnSpPr>
            <a:stCxn id="123" idx="0"/>
          </p:cNvCxnSpPr>
          <p:nvPr/>
        </p:nvCxnSpPr>
        <p:spPr>
          <a:xfrm flipH="1" flipV="1">
            <a:off x="4359312" y="5152338"/>
            <a:ext cx="0" cy="500744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9" name="TextBox 138"/>
          <p:cNvSpPr txBox="1"/>
          <p:nvPr/>
        </p:nvSpPr>
        <p:spPr>
          <a:xfrm>
            <a:off x="4442480" y="5247168"/>
            <a:ext cx="1011797" cy="4001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、告警信息上报</a:t>
            </a: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cxnSp>
        <p:nvCxnSpPr>
          <p:cNvPr id="141" name="直接箭头连接符 140"/>
          <p:cNvCxnSpPr/>
          <p:nvPr/>
        </p:nvCxnSpPr>
        <p:spPr>
          <a:xfrm flipH="1">
            <a:off x="2338898" y="4408064"/>
            <a:ext cx="1743873" cy="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3" name="TextBox 142"/>
          <p:cNvSpPr txBox="1"/>
          <p:nvPr/>
        </p:nvSpPr>
        <p:spPr>
          <a:xfrm>
            <a:off x="9072568" y="4808285"/>
            <a:ext cx="1044114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物联网平台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812970" y="4095662"/>
            <a:ext cx="1011797" cy="24621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、告警通知</a:t>
            </a: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cxnSp>
        <p:nvCxnSpPr>
          <p:cNvPr id="147" name="直接箭头连接符 146"/>
          <p:cNvCxnSpPr>
            <a:stCxn id="148" idx="2"/>
          </p:cNvCxnSpPr>
          <p:nvPr/>
        </p:nvCxnSpPr>
        <p:spPr>
          <a:xfrm>
            <a:off x="1968809" y="5006837"/>
            <a:ext cx="0" cy="646245"/>
          </a:xfrm>
          <a:prstGeom prst="straightConnector1">
            <a:avLst/>
          </a:prstGeom>
          <a:noFill/>
          <a:ln w="25400" cap="flat">
            <a:solidFill>
              <a:schemeClr val="bg1">
                <a:lumMod val="65000"/>
              </a:schemeClr>
            </a:solidFill>
            <a:prstDash val="sysDash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TextBox 147"/>
          <p:cNvSpPr txBox="1"/>
          <p:nvPr/>
        </p:nvSpPr>
        <p:spPr>
          <a:xfrm>
            <a:off x="1446752" y="4699062"/>
            <a:ext cx="1044114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合作伙伴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041832" y="5191460"/>
            <a:ext cx="1011797" cy="24621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、故障处理</a:t>
            </a: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cxnSp>
        <p:nvCxnSpPr>
          <p:cNvPr id="152" name="直接箭头连接符 151"/>
          <p:cNvCxnSpPr/>
          <p:nvPr/>
        </p:nvCxnSpPr>
        <p:spPr>
          <a:xfrm>
            <a:off x="2338898" y="4640935"/>
            <a:ext cx="1724623" cy="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3" name="TextBox 152"/>
          <p:cNvSpPr txBox="1"/>
          <p:nvPr/>
        </p:nvSpPr>
        <p:spPr>
          <a:xfrm>
            <a:off x="2646422" y="4689990"/>
            <a:ext cx="1353224" cy="24621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、故障处理结果</a:t>
            </a: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9242309" y="4106671"/>
            <a:ext cx="692142" cy="677715"/>
            <a:chOff x="550862" y="596106"/>
            <a:chExt cx="1495425" cy="1365250"/>
          </a:xfrm>
        </p:grpSpPr>
        <p:sp>
          <p:nvSpPr>
            <p:cNvPr id="157" name="Freeform 6"/>
            <p:cNvSpPr>
              <a:spLocks noEditPoints="1"/>
            </p:cNvSpPr>
            <p:nvPr/>
          </p:nvSpPr>
          <p:spPr bwMode="auto">
            <a:xfrm>
              <a:off x="550862" y="1583531"/>
              <a:ext cx="1495425" cy="377825"/>
            </a:xfrm>
            <a:custGeom>
              <a:avLst/>
              <a:gdLst>
                <a:gd name="T0" fmla="*/ 555 w 557"/>
                <a:gd name="T1" fmla="*/ 113 h 141"/>
                <a:gd name="T2" fmla="*/ 554 w 557"/>
                <a:gd name="T3" fmla="*/ 109 h 141"/>
                <a:gd name="T4" fmla="*/ 513 w 557"/>
                <a:gd name="T5" fmla="*/ 23 h 141"/>
                <a:gd name="T6" fmla="*/ 490 w 557"/>
                <a:gd name="T7" fmla="*/ 0 h 141"/>
                <a:gd name="T8" fmla="*/ 69 w 557"/>
                <a:gd name="T9" fmla="*/ 0 h 141"/>
                <a:gd name="T10" fmla="*/ 46 w 557"/>
                <a:gd name="T11" fmla="*/ 23 h 141"/>
                <a:gd name="T12" fmla="*/ 4 w 557"/>
                <a:gd name="T13" fmla="*/ 109 h 141"/>
                <a:gd name="T14" fmla="*/ 0 w 557"/>
                <a:gd name="T15" fmla="*/ 121 h 141"/>
                <a:gd name="T16" fmla="*/ 22 w 557"/>
                <a:gd name="T17" fmla="*/ 141 h 141"/>
                <a:gd name="T18" fmla="*/ 535 w 557"/>
                <a:gd name="T19" fmla="*/ 141 h 141"/>
                <a:gd name="T20" fmla="*/ 557 w 557"/>
                <a:gd name="T21" fmla="*/ 121 h 141"/>
                <a:gd name="T22" fmla="*/ 555 w 557"/>
                <a:gd name="T23" fmla="*/ 113 h 141"/>
                <a:gd name="T24" fmla="*/ 327 w 557"/>
                <a:gd name="T25" fmla="*/ 128 h 141"/>
                <a:gd name="T26" fmla="*/ 230 w 557"/>
                <a:gd name="T27" fmla="*/ 128 h 141"/>
                <a:gd name="T28" fmla="*/ 225 w 557"/>
                <a:gd name="T29" fmla="*/ 123 h 141"/>
                <a:gd name="T30" fmla="*/ 230 w 557"/>
                <a:gd name="T31" fmla="*/ 118 h 141"/>
                <a:gd name="T32" fmla="*/ 327 w 557"/>
                <a:gd name="T33" fmla="*/ 118 h 141"/>
                <a:gd name="T34" fmla="*/ 332 w 557"/>
                <a:gd name="T35" fmla="*/ 123 h 141"/>
                <a:gd name="T36" fmla="*/ 327 w 557"/>
                <a:gd name="T37" fmla="*/ 12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7" h="141">
                  <a:moveTo>
                    <a:pt x="555" y="113"/>
                  </a:moveTo>
                  <a:cubicBezTo>
                    <a:pt x="555" y="112"/>
                    <a:pt x="555" y="111"/>
                    <a:pt x="554" y="109"/>
                  </a:cubicBezTo>
                  <a:cubicBezTo>
                    <a:pt x="513" y="23"/>
                    <a:pt x="513" y="23"/>
                    <a:pt x="513" y="23"/>
                  </a:cubicBezTo>
                  <a:cubicBezTo>
                    <a:pt x="506" y="9"/>
                    <a:pt x="503" y="0"/>
                    <a:pt x="49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56" y="0"/>
                    <a:pt x="52" y="10"/>
                    <a:pt x="46" y="23"/>
                  </a:cubicBezTo>
                  <a:cubicBezTo>
                    <a:pt x="4" y="109"/>
                    <a:pt x="4" y="109"/>
                    <a:pt x="4" y="109"/>
                  </a:cubicBezTo>
                  <a:cubicBezTo>
                    <a:pt x="1" y="112"/>
                    <a:pt x="0" y="116"/>
                    <a:pt x="0" y="121"/>
                  </a:cubicBezTo>
                  <a:cubicBezTo>
                    <a:pt x="0" y="132"/>
                    <a:pt x="10" y="141"/>
                    <a:pt x="22" y="141"/>
                  </a:cubicBezTo>
                  <a:cubicBezTo>
                    <a:pt x="535" y="141"/>
                    <a:pt x="535" y="141"/>
                    <a:pt x="535" y="141"/>
                  </a:cubicBezTo>
                  <a:cubicBezTo>
                    <a:pt x="547" y="141"/>
                    <a:pt x="557" y="132"/>
                    <a:pt x="557" y="121"/>
                  </a:cubicBezTo>
                  <a:cubicBezTo>
                    <a:pt x="557" y="118"/>
                    <a:pt x="556" y="115"/>
                    <a:pt x="555" y="113"/>
                  </a:cubicBezTo>
                  <a:close/>
                  <a:moveTo>
                    <a:pt x="327" y="128"/>
                  </a:moveTo>
                  <a:cubicBezTo>
                    <a:pt x="230" y="128"/>
                    <a:pt x="230" y="128"/>
                    <a:pt x="230" y="128"/>
                  </a:cubicBezTo>
                  <a:cubicBezTo>
                    <a:pt x="227" y="128"/>
                    <a:pt x="225" y="126"/>
                    <a:pt x="225" y="123"/>
                  </a:cubicBezTo>
                  <a:cubicBezTo>
                    <a:pt x="225" y="120"/>
                    <a:pt x="227" y="118"/>
                    <a:pt x="230" y="118"/>
                  </a:cubicBezTo>
                  <a:cubicBezTo>
                    <a:pt x="327" y="118"/>
                    <a:pt x="327" y="118"/>
                    <a:pt x="327" y="118"/>
                  </a:cubicBezTo>
                  <a:cubicBezTo>
                    <a:pt x="329" y="118"/>
                    <a:pt x="332" y="120"/>
                    <a:pt x="332" y="123"/>
                  </a:cubicBezTo>
                  <a:cubicBezTo>
                    <a:pt x="332" y="126"/>
                    <a:pt x="329" y="128"/>
                    <a:pt x="327" y="128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7"/>
            <p:cNvSpPr>
              <a:spLocks noEditPoints="1"/>
            </p:cNvSpPr>
            <p:nvPr/>
          </p:nvSpPr>
          <p:spPr bwMode="auto">
            <a:xfrm>
              <a:off x="1063625" y="842169"/>
              <a:ext cx="496888" cy="446088"/>
            </a:xfrm>
            <a:custGeom>
              <a:avLst/>
              <a:gdLst>
                <a:gd name="T0" fmla="*/ 161 w 185"/>
                <a:gd name="T1" fmla="*/ 97 h 166"/>
                <a:gd name="T2" fmla="*/ 47 w 185"/>
                <a:gd name="T3" fmla="*/ 166 h 166"/>
                <a:gd name="T4" fmla="*/ 2 w 185"/>
                <a:gd name="T5" fmla="*/ 111 h 166"/>
                <a:gd name="T6" fmla="*/ 116 w 185"/>
                <a:gd name="T7" fmla="*/ 0 h 166"/>
                <a:gd name="T8" fmla="*/ 146 w 185"/>
                <a:gd name="T9" fmla="*/ 20 h 166"/>
                <a:gd name="T10" fmla="*/ 44 w 185"/>
                <a:gd name="T11" fmla="*/ 98 h 166"/>
                <a:gd name="T12" fmla="*/ 44 w 185"/>
                <a:gd name="T13" fmla="*/ 108 h 166"/>
                <a:gd name="T14" fmla="*/ 70 w 185"/>
                <a:gd name="T15" fmla="*/ 129 h 166"/>
                <a:gd name="T16" fmla="*/ 157 w 185"/>
                <a:gd name="T17" fmla="*/ 81 h 166"/>
                <a:gd name="T18" fmla="*/ 161 w 185"/>
                <a:gd name="T19" fmla="*/ 97 h 166"/>
                <a:gd name="T20" fmla="*/ 109 w 185"/>
                <a:gd name="T21" fmla="*/ 29 h 166"/>
                <a:gd name="T22" fmla="*/ 104 w 185"/>
                <a:gd name="T23" fmla="*/ 24 h 166"/>
                <a:gd name="T24" fmla="*/ 47 w 185"/>
                <a:gd name="T25" fmla="*/ 78 h 166"/>
                <a:gd name="T26" fmla="*/ 109 w 185"/>
                <a:gd name="T27" fmla="*/ 2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5" h="166">
                  <a:moveTo>
                    <a:pt x="161" y="97"/>
                  </a:moveTo>
                  <a:cubicBezTo>
                    <a:pt x="137" y="128"/>
                    <a:pt x="89" y="166"/>
                    <a:pt x="47" y="166"/>
                  </a:cubicBezTo>
                  <a:cubicBezTo>
                    <a:pt x="17" y="166"/>
                    <a:pt x="2" y="139"/>
                    <a:pt x="2" y="111"/>
                  </a:cubicBezTo>
                  <a:cubicBezTo>
                    <a:pt x="0" y="56"/>
                    <a:pt x="61" y="0"/>
                    <a:pt x="116" y="0"/>
                  </a:cubicBezTo>
                  <a:cubicBezTo>
                    <a:pt x="129" y="0"/>
                    <a:pt x="146" y="3"/>
                    <a:pt x="146" y="20"/>
                  </a:cubicBezTo>
                  <a:cubicBezTo>
                    <a:pt x="146" y="41"/>
                    <a:pt x="125" y="72"/>
                    <a:pt x="44" y="98"/>
                  </a:cubicBezTo>
                  <a:cubicBezTo>
                    <a:pt x="44" y="108"/>
                    <a:pt x="44" y="108"/>
                    <a:pt x="44" y="108"/>
                  </a:cubicBezTo>
                  <a:cubicBezTo>
                    <a:pt x="42" y="124"/>
                    <a:pt x="56" y="129"/>
                    <a:pt x="70" y="129"/>
                  </a:cubicBezTo>
                  <a:cubicBezTo>
                    <a:pt x="100" y="129"/>
                    <a:pt x="135" y="98"/>
                    <a:pt x="157" y="81"/>
                  </a:cubicBezTo>
                  <a:cubicBezTo>
                    <a:pt x="157" y="81"/>
                    <a:pt x="185" y="65"/>
                    <a:pt x="161" y="97"/>
                  </a:cubicBezTo>
                  <a:close/>
                  <a:moveTo>
                    <a:pt x="109" y="29"/>
                  </a:moveTo>
                  <a:cubicBezTo>
                    <a:pt x="109" y="26"/>
                    <a:pt x="107" y="24"/>
                    <a:pt x="104" y="24"/>
                  </a:cubicBezTo>
                  <a:cubicBezTo>
                    <a:pt x="83" y="30"/>
                    <a:pt x="58" y="50"/>
                    <a:pt x="47" y="78"/>
                  </a:cubicBezTo>
                  <a:cubicBezTo>
                    <a:pt x="84" y="65"/>
                    <a:pt x="109" y="36"/>
                    <a:pt x="109" y="29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8"/>
            <p:cNvSpPr>
              <a:spLocks noEditPoints="1"/>
            </p:cNvSpPr>
            <p:nvPr/>
          </p:nvSpPr>
          <p:spPr bwMode="auto">
            <a:xfrm>
              <a:off x="620712" y="596106"/>
              <a:ext cx="1355725" cy="944563"/>
            </a:xfrm>
            <a:custGeom>
              <a:avLst/>
              <a:gdLst>
                <a:gd name="T0" fmla="*/ 443 w 505"/>
                <a:gd name="T1" fmla="*/ 0 h 352"/>
                <a:gd name="T2" fmla="*/ 62 w 505"/>
                <a:gd name="T3" fmla="*/ 0 h 352"/>
                <a:gd name="T4" fmla="*/ 0 w 505"/>
                <a:gd name="T5" fmla="*/ 62 h 352"/>
                <a:gd name="T6" fmla="*/ 0 w 505"/>
                <a:gd name="T7" fmla="*/ 290 h 352"/>
                <a:gd name="T8" fmla="*/ 62 w 505"/>
                <a:gd name="T9" fmla="*/ 352 h 352"/>
                <a:gd name="T10" fmla="*/ 443 w 505"/>
                <a:gd name="T11" fmla="*/ 352 h 352"/>
                <a:gd name="T12" fmla="*/ 505 w 505"/>
                <a:gd name="T13" fmla="*/ 290 h 352"/>
                <a:gd name="T14" fmla="*/ 505 w 505"/>
                <a:gd name="T15" fmla="*/ 62 h 352"/>
                <a:gd name="T16" fmla="*/ 443 w 505"/>
                <a:gd name="T17" fmla="*/ 0 h 352"/>
                <a:gd name="T18" fmla="*/ 382 w 505"/>
                <a:gd name="T19" fmla="*/ 339 h 352"/>
                <a:gd name="T20" fmla="*/ 332 w 505"/>
                <a:gd name="T21" fmla="*/ 339 h 352"/>
                <a:gd name="T22" fmla="*/ 326 w 505"/>
                <a:gd name="T23" fmla="*/ 333 h 352"/>
                <a:gd name="T24" fmla="*/ 332 w 505"/>
                <a:gd name="T25" fmla="*/ 327 h 352"/>
                <a:gd name="T26" fmla="*/ 382 w 505"/>
                <a:gd name="T27" fmla="*/ 327 h 352"/>
                <a:gd name="T28" fmla="*/ 389 w 505"/>
                <a:gd name="T29" fmla="*/ 333 h 352"/>
                <a:gd name="T30" fmla="*/ 382 w 505"/>
                <a:gd name="T31" fmla="*/ 339 h 352"/>
                <a:gd name="T32" fmla="*/ 403 w 505"/>
                <a:gd name="T33" fmla="*/ 339 h 352"/>
                <a:gd name="T34" fmla="*/ 397 w 505"/>
                <a:gd name="T35" fmla="*/ 333 h 352"/>
                <a:gd name="T36" fmla="*/ 403 w 505"/>
                <a:gd name="T37" fmla="*/ 326 h 352"/>
                <a:gd name="T38" fmla="*/ 410 w 505"/>
                <a:gd name="T39" fmla="*/ 333 h 352"/>
                <a:gd name="T40" fmla="*/ 403 w 505"/>
                <a:gd name="T41" fmla="*/ 339 h 352"/>
                <a:gd name="T42" fmla="*/ 469 w 505"/>
                <a:gd name="T43" fmla="*/ 290 h 352"/>
                <a:gd name="T44" fmla="*/ 443 w 505"/>
                <a:gd name="T45" fmla="*/ 316 h 352"/>
                <a:gd name="T46" fmla="*/ 62 w 505"/>
                <a:gd name="T47" fmla="*/ 316 h 352"/>
                <a:gd name="T48" fmla="*/ 36 w 505"/>
                <a:gd name="T49" fmla="*/ 290 h 352"/>
                <a:gd name="T50" fmla="*/ 36 w 505"/>
                <a:gd name="T51" fmla="*/ 62 h 352"/>
                <a:gd name="T52" fmla="*/ 62 w 505"/>
                <a:gd name="T53" fmla="*/ 36 h 352"/>
                <a:gd name="T54" fmla="*/ 443 w 505"/>
                <a:gd name="T55" fmla="*/ 36 h 352"/>
                <a:gd name="T56" fmla="*/ 469 w 505"/>
                <a:gd name="T57" fmla="*/ 62 h 352"/>
                <a:gd name="T58" fmla="*/ 469 w 505"/>
                <a:gd name="T59" fmla="*/ 29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5" h="352">
                  <a:moveTo>
                    <a:pt x="443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24"/>
                    <a:pt x="28" y="352"/>
                    <a:pt x="62" y="352"/>
                  </a:cubicBezTo>
                  <a:cubicBezTo>
                    <a:pt x="443" y="352"/>
                    <a:pt x="443" y="352"/>
                    <a:pt x="443" y="352"/>
                  </a:cubicBezTo>
                  <a:cubicBezTo>
                    <a:pt x="477" y="352"/>
                    <a:pt x="505" y="324"/>
                    <a:pt x="505" y="290"/>
                  </a:cubicBezTo>
                  <a:cubicBezTo>
                    <a:pt x="505" y="62"/>
                    <a:pt x="505" y="62"/>
                    <a:pt x="505" y="62"/>
                  </a:cubicBezTo>
                  <a:cubicBezTo>
                    <a:pt x="505" y="28"/>
                    <a:pt x="477" y="0"/>
                    <a:pt x="443" y="0"/>
                  </a:cubicBezTo>
                  <a:close/>
                  <a:moveTo>
                    <a:pt x="382" y="339"/>
                  </a:moveTo>
                  <a:cubicBezTo>
                    <a:pt x="332" y="339"/>
                    <a:pt x="332" y="339"/>
                    <a:pt x="332" y="339"/>
                  </a:cubicBezTo>
                  <a:cubicBezTo>
                    <a:pt x="329" y="339"/>
                    <a:pt x="326" y="336"/>
                    <a:pt x="326" y="333"/>
                  </a:cubicBezTo>
                  <a:cubicBezTo>
                    <a:pt x="326" y="329"/>
                    <a:pt x="329" y="327"/>
                    <a:pt x="332" y="327"/>
                  </a:cubicBezTo>
                  <a:cubicBezTo>
                    <a:pt x="382" y="327"/>
                    <a:pt x="382" y="327"/>
                    <a:pt x="382" y="327"/>
                  </a:cubicBezTo>
                  <a:cubicBezTo>
                    <a:pt x="386" y="327"/>
                    <a:pt x="389" y="329"/>
                    <a:pt x="389" y="333"/>
                  </a:cubicBezTo>
                  <a:cubicBezTo>
                    <a:pt x="389" y="336"/>
                    <a:pt x="386" y="339"/>
                    <a:pt x="382" y="339"/>
                  </a:cubicBezTo>
                  <a:close/>
                  <a:moveTo>
                    <a:pt x="403" y="339"/>
                  </a:moveTo>
                  <a:cubicBezTo>
                    <a:pt x="400" y="339"/>
                    <a:pt x="397" y="337"/>
                    <a:pt x="397" y="333"/>
                  </a:cubicBezTo>
                  <a:cubicBezTo>
                    <a:pt x="397" y="329"/>
                    <a:pt x="400" y="326"/>
                    <a:pt x="403" y="326"/>
                  </a:cubicBezTo>
                  <a:cubicBezTo>
                    <a:pt x="407" y="326"/>
                    <a:pt x="410" y="329"/>
                    <a:pt x="410" y="333"/>
                  </a:cubicBezTo>
                  <a:cubicBezTo>
                    <a:pt x="410" y="337"/>
                    <a:pt x="407" y="339"/>
                    <a:pt x="403" y="339"/>
                  </a:cubicBezTo>
                  <a:close/>
                  <a:moveTo>
                    <a:pt x="469" y="290"/>
                  </a:moveTo>
                  <a:cubicBezTo>
                    <a:pt x="469" y="304"/>
                    <a:pt x="457" y="316"/>
                    <a:pt x="443" y="316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48" y="316"/>
                    <a:pt x="36" y="304"/>
                    <a:pt x="36" y="290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6" y="48"/>
                    <a:pt x="48" y="36"/>
                    <a:pt x="62" y="36"/>
                  </a:cubicBezTo>
                  <a:cubicBezTo>
                    <a:pt x="443" y="36"/>
                    <a:pt x="443" y="36"/>
                    <a:pt x="443" y="36"/>
                  </a:cubicBezTo>
                  <a:cubicBezTo>
                    <a:pt x="457" y="36"/>
                    <a:pt x="469" y="48"/>
                    <a:pt x="469" y="62"/>
                  </a:cubicBezTo>
                  <a:lnTo>
                    <a:pt x="469" y="290"/>
                  </a:ln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9219732" y="5508743"/>
            <a:ext cx="717144" cy="522365"/>
            <a:chOff x="4553126" y="745329"/>
            <a:chExt cx="1865136" cy="1066802"/>
          </a:xfrm>
        </p:grpSpPr>
        <p:sp>
          <p:nvSpPr>
            <p:cNvPr id="161" name="Freeform 16"/>
            <p:cNvSpPr>
              <a:spLocks noEditPoints="1"/>
            </p:cNvSpPr>
            <p:nvPr/>
          </p:nvSpPr>
          <p:spPr bwMode="auto">
            <a:xfrm>
              <a:off x="4553126" y="745329"/>
              <a:ext cx="403224" cy="1041400"/>
            </a:xfrm>
            <a:custGeom>
              <a:avLst/>
              <a:gdLst>
                <a:gd name="T0" fmla="*/ 105 w 150"/>
                <a:gd name="T1" fmla="*/ 0 h 388"/>
                <a:gd name="T2" fmla="*/ 44 w 150"/>
                <a:gd name="T3" fmla="*/ 0 h 388"/>
                <a:gd name="T4" fmla="*/ 0 w 150"/>
                <a:gd name="T5" fmla="*/ 45 h 388"/>
                <a:gd name="T6" fmla="*/ 0 w 150"/>
                <a:gd name="T7" fmla="*/ 343 h 388"/>
                <a:gd name="T8" fmla="*/ 44 w 150"/>
                <a:gd name="T9" fmla="*/ 388 h 388"/>
                <a:gd name="T10" fmla="*/ 105 w 150"/>
                <a:gd name="T11" fmla="*/ 388 h 388"/>
                <a:gd name="T12" fmla="*/ 150 w 150"/>
                <a:gd name="T13" fmla="*/ 343 h 388"/>
                <a:gd name="T14" fmla="*/ 150 w 150"/>
                <a:gd name="T15" fmla="*/ 45 h 388"/>
                <a:gd name="T16" fmla="*/ 105 w 150"/>
                <a:gd name="T17" fmla="*/ 0 h 388"/>
                <a:gd name="T18" fmla="*/ 75 w 150"/>
                <a:gd name="T19" fmla="*/ 223 h 388"/>
                <a:gd name="T20" fmla="*/ 62 w 150"/>
                <a:gd name="T21" fmla="*/ 211 h 388"/>
                <a:gd name="T22" fmla="*/ 75 w 150"/>
                <a:gd name="T23" fmla="*/ 198 h 388"/>
                <a:gd name="T24" fmla="*/ 87 w 150"/>
                <a:gd name="T25" fmla="*/ 211 h 388"/>
                <a:gd name="T26" fmla="*/ 75 w 150"/>
                <a:gd name="T27" fmla="*/ 223 h 388"/>
                <a:gd name="T28" fmla="*/ 69 w 150"/>
                <a:gd name="T29" fmla="*/ 179 h 388"/>
                <a:gd name="T30" fmla="*/ 75 w 150"/>
                <a:gd name="T31" fmla="*/ 174 h 388"/>
                <a:gd name="T32" fmla="*/ 80 w 150"/>
                <a:gd name="T33" fmla="*/ 179 h 388"/>
                <a:gd name="T34" fmla="*/ 75 w 150"/>
                <a:gd name="T35" fmla="*/ 185 h 388"/>
                <a:gd name="T36" fmla="*/ 69 w 150"/>
                <a:gd name="T37" fmla="*/ 179 h 388"/>
                <a:gd name="T38" fmla="*/ 119 w 150"/>
                <a:gd name="T39" fmla="*/ 94 h 388"/>
                <a:gd name="T40" fmla="*/ 30 w 150"/>
                <a:gd name="T41" fmla="*/ 94 h 388"/>
                <a:gd name="T42" fmla="*/ 26 w 150"/>
                <a:gd name="T43" fmla="*/ 90 h 388"/>
                <a:gd name="T44" fmla="*/ 30 w 150"/>
                <a:gd name="T45" fmla="*/ 85 h 388"/>
                <a:gd name="T46" fmla="*/ 119 w 150"/>
                <a:gd name="T47" fmla="*/ 85 h 388"/>
                <a:gd name="T48" fmla="*/ 123 w 150"/>
                <a:gd name="T49" fmla="*/ 90 h 388"/>
                <a:gd name="T50" fmla="*/ 119 w 150"/>
                <a:gd name="T51" fmla="*/ 94 h 388"/>
                <a:gd name="T52" fmla="*/ 119 w 150"/>
                <a:gd name="T53" fmla="*/ 72 h 388"/>
                <a:gd name="T54" fmla="*/ 30 w 150"/>
                <a:gd name="T55" fmla="*/ 72 h 388"/>
                <a:gd name="T56" fmla="*/ 26 w 150"/>
                <a:gd name="T57" fmla="*/ 67 h 388"/>
                <a:gd name="T58" fmla="*/ 30 w 150"/>
                <a:gd name="T59" fmla="*/ 63 h 388"/>
                <a:gd name="T60" fmla="*/ 119 w 150"/>
                <a:gd name="T61" fmla="*/ 63 h 388"/>
                <a:gd name="T62" fmla="*/ 123 w 150"/>
                <a:gd name="T63" fmla="*/ 67 h 388"/>
                <a:gd name="T64" fmla="*/ 119 w 150"/>
                <a:gd name="T65" fmla="*/ 72 h 388"/>
                <a:gd name="T66" fmla="*/ 119 w 150"/>
                <a:gd name="T67" fmla="*/ 49 h 388"/>
                <a:gd name="T68" fmla="*/ 30 w 150"/>
                <a:gd name="T69" fmla="*/ 49 h 388"/>
                <a:gd name="T70" fmla="*/ 26 w 150"/>
                <a:gd name="T71" fmla="*/ 45 h 388"/>
                <a:gd name="T72" fmla="*/ 30 w 150"/>
                <a:gd name="T73" fmla="*/ 40 h 388"/>
                <a:gd name="T74" fmla="*/ 119 w 150"/>
                <a:gd name="T75" fmla="*/ 40 h 388"/>
                <a:gd name="T76" fmla="*/ 123 w 150"/>
                <a:gd name="T77" fmla="*/ 45 h 388"/>
                <a:gd name="T78" fmla="*/ 119 w 150"/>
                <a:gd name="T79" fmla="*/ 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0" h="388">
                  <a:moveTo>
                    <a:pt x="105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343"/>
                    <a:pt x="0" y="343"/>
                    <a:pt x="0" y="343"/>
                  </a:cubicBezTo>
                  <a:cubicBezTo>
                    <a:pt x="0" y="368"/>
                    <a:pt x="20" y="388"/>
                    <a:pt x="44" y="388"/>
                  </a:cubicBezTo>
                  <a:cubicBezTo>
                    <a:pt x="105" y="388"/>
                    <a:pt x="105" y="388"/>
                    <a:pt x="105" y="388"/>
                  </a:cubicBezTo>
                  <a:cubicBezTo>
                    <a:pt x="130" y="388"/>
                    <a:pt x="150" y="368"/>
                    <a:pt x="150" y="343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0" y="20"/>
                    <a:pt x="130" y="0"/>
                    <a:pt x="105" y="0"/>
                  </a:cubicBezTo>
                  <a:close/>
                  <a:moveTo>
                    <a:pt x="75" y="223"/>
                  </a:moveTo>
                  <a:cubicBezTo>
                    <a:pt x="68" y="223"/>
                    <a:pt x="62" y="218"/>
                    <a:pt x="62" y="211"/>
                  </a:cubicBezTo>
                  <a:cubicBezTo>
                    <a:pt x="62" y="204"/>
                    <a:pt x="68" y="198"/>
                    <a:pt x="75" y="198"/>
                  </a:cubicBezTo>
                  <a:cubicBezTo>
                    <a:pt x="82" y="198"/>
                    <a:pt x="87" y="204"/>
                    <a:pt x="87" y="211"/>
                  </a:cubicBezTo>
                  <a:cubicBezTo>
                    <a:pt x="87" y="218"/>
                    <a:pt x="82" y="223"/>
                    <a:pt x="75" y="223"/>
                  </a:cubicBezTo>
                  <a:close/>
                  <a:moveTo>
                    <a:pt x="69" y="179"/>
                  </a:moveTo>
                  <a:cubicBezTo>
                    <a:pt x="69" y="176"/>
                    <a:pt x="72" y="174"/>
                    <a:pt x="75" y="174"/>
                  </a:cubicBezTo>
                  <a:cubicBezTo>
                    <a:pt x="78" y="174"/>
                    <a:pt x="80" y="176"/>
                    <a:pt x="80" y="179"/>
                  </a:cubicBezTo>
                  <a:cubicBezTo>
                    <a:pt x="80" y="182"/>
                    <a:pt x="78" y="185"/>
                    <a:pt x="75" y="185"/>
                  </a:cubicBezTo>
                  <a:cubicBezTo>
                    <a:pt x="72" y="185"/>
                    <a:pt x="69" y="182"/>
                    <a:pt x="69" y="179"/>
                  </a:cubicBezTo>
                  <a:close/>
                  <a:moveTo>
                    <a:pt x="119" y="94"/>
                  </a:moveTo>
                  <a:cubicBezTo>
                    <a:pt x="30" y="94"/>
                    <a:pt x="30" y="94"/>
                    <a:pt x="30" y="94"/>
                  </a:cubicBezTo>
                  <a:cubicBezTo>
                    <a:pt x="28" y="94"/>
                    <a:pt x="26" y="92"/>
                    <a:pt x="26" y="90"/>
                  </a:cubicBezTo>
                  <a:cubicBezTo>
                    <a:pt x="26" y="87"/>
                    <a:pt x="28" y="85"/>
                    <a:pt x="30" y="85"/>
                  </a:cubicBezTo>
                  <a:cubicBezTo>
                    <a:pt x="119" y="85"/>
                    <a:pt x="119" y="85"/>
                    <a:pt x="119" y="85"/>
                  </a:cubicBezTo>
                  <a:cubicBezTo>
                    <a:pt x="121" y="85"/>
                    <a:pt x="123" y="87"/>
                    <a:pt x="123" y="90"/>
                  </a:cubicBezTo>
                  <a:cubicBezTo>
                    <a:pt x="123" y="92"/>
                    <a:pt x="121" y="94"/>
                    <a:pt x="119" y="94"/>
                  </a:cubicBezTo>
                  <a:close/>
                  <a:moveTo>
                    <a:pt x="119" y="72"/>
                  </a:moveTo>
                  <a:cubicBezTo>
                    <a:pt x="30" y="72"/>
                    <a:pt x="30" y="72"/>
                    <a:pt x="30" y="72"/>
                  </a:cubicBezTo>
                  <a:cubicBezTo>
                    <a:pt x="28" y="72"/>
                    <a:pt x="26" y="70"/>
                    <a:pt x="26" y="67"/>
                  </a:cubicBezTo>
                  <a:cubicBezTo>
                    <a:pt x="26" y="65"/>
                    <a:pt x="28" y="63"/>
                    <a:pt x="30" y="63"/>
                  </a:cubicBezTo>
                  <a:cubicBezTo>
                    <a:pt x="119" y="63"/>
                    <a:pt x="119" y="63"/>
                    <a:pt x="119" y="63"/>
                  </a:cubicBezTo>
                  <a:cubicBezTo>
                    <a:pt x="121" y="63"/>
                    <a:pt x="123" y="65"/>
                    <a:pt x="123" y="67"/>
                  </a:cubicBezTo>
                  <a:cubicBezTo>
                    <a:pt x="123" y="70"/>
                    <a:pt x="121" y="72"/>
                    <a:pt x="119" y="72"/>
                  </a:cubicBezTo>
                  <a:close/>
                  <a:moveTo>
                    <a:pt x="119" y="49"/>
                  </a:moveTo>
                  <a:cubicBezTo>
                    <a:pt x="30" y="49"/>
                    <a:pt x="30" y="49"/>
                    <a:pt x="30" y="49"/>
                  </a:cubicBezTo>
                  <a:cubicBezTo>
                    <a:pt x="28" y="49"/>
                    <a:pt x="26" y="47"/>
                    <a:pt x="26" y="45"/>
                  </a:cubicBezTo>
                  <a:cubicBezTo>
                    <a:pt x="26" y="42"/>
                    <a:pt x="28" y="40"/>
                    <a:pt x="30" y="40"/>
                  </a:cubicBezTo>
                  <a:cubicBezTo>
                    <a:pt x="119" y="40"/>
                    <a:pt x="119" y="40"/>
                    <a:pt x="119" y="40"/>
                  </a:cubicBezTo>
                  <a:cubicBezTo>
                    <a:pt x="121" y="40"/>
                    <a:pt x="123" y="42"/>
                    <a:pt x="123" y="45"/>
                  </a:cubicBezTo>
                  <a:cubicBezTo>
                    <a:pt x="123" y="47"/>
                    <a:pt x="121" y="49"/>
                    <a:pt x="119" y="4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7"/>
            <p:cNvSpPr>
              <a:spLocks noEditPoints="1"/>
            </p:cNvSpPr>
            <p:nvPr/>
          </p:nvSpPr>
          <p:spPr bwMode="auto">
            <a:xfrm>
              <a:off x="5173662" y="745331"/>
              <a:ext cx="1244600" cy="869950"/>
            </a:xfrm>
            <a:custGeom>
              <a:avLst/>
              <a:gdLst>
                <a:gd name="T0" fmla="*/ 407 w 464"/>
                <a:gd name="T1" fmla="*/ 0 h 324"/>
                <a:gd name="T2" fmla="*/ 57 w 464"/>
                <a:gd name="T3" fmla="*/ 0 h 324"/>
                <a:gd name="T4" fmla="*/ 0 w 464"/>
                <a:gd name="T5" fmla="*/ 57 h 324"/>
                <a:gd name="T6" fmla="*/ 0 w 464"/>
                <a:gd name="T7" fmla="*/ 267 h 324"/>
                <a:gd name="T8" fmla="*/ 57 w 464"/>
                <a:gd name="T9" fmla="*/ 324 h 324"/>
                <a:gd name="T10" fmla="*/ 407 w 464"/>
                <a:gd name="T11" fmla="*/ 324 h 324"/>
                <a:gd name="T12" fmla="*/ 464 w 464"/>
                <a:gd name="T13" fmla="*/ 267 h 324"/>
                <a:gd name="T14" fmla="*/ 464 w 464"/>
                <a:gd name="T15" fmla="*/ 57 h 324"/>
                <a:gd name="T16" fmla="*/ 407 w 464"/>
                <a:gd name="T17" fmla="*/ 0 h 324"/>
                <a:gd name="T18" fmla="*/ 351 w 464"/>
                <a:gd name="T19" fmla="*/ 312 h 324"/>
                <a:gd name="T20" fmla="*/ 305 w 464"/>
                <a:gd name="T21" fmla="*/ 312 h 324"/>
                <a:gd name="T22" fmla="*/ 300 w 464"/>
                <a:gd name="T23" fmla="*/ 306 h 324"/>
                <a:gd name="T24" fmla="*/ 305 w 464"/>
                <a:gd name="T25" fmla="*/ 301 h 324"/>
                <a:gd name="T26" fmla="*/ 351 w 464"/>
                <a:gd name="T27" fmla="*/ 301 h 324"/>
                <a:gd name="T28" fmla="*/ 357 w 464"/>
                <a:gd name="T29" fmla="*/ 306 h 324"/>
                <a:gd name="T30" fmla="*/ 351 w 464"/>
                <a:gd name="T31" fmla="*/ 312 h 324"/>
                <a:gd name="T32" fmla="*/ 371 w 464"/>
                <a:gd name="T33" fmla="*/ 312 h 324"/>
                <a:gd name="T34" fmla="*/ 365 w 464"/>
                <a:gd name="T35" fmla="*/ 306 h 324"/>
                <a:gd name="T36" fmla="*/ 371 w 464"/>
                <a:gd name="T37" fmla="*/ 300 h 324"/>
                <a:gd name="T38" fmla="*/ 377 w 464"/>
                <a:gd name="T39" fmla="*/ 306 h 324"/>
                <a:gd name="T40" fmla="*/ 371 w 464"/>
                <a:gd name="T41" fmla="*/ 312 h 324"/>
                <a:gd name="T42" fmla="*/ 431 w 464"/>
                <a:gd name="T43" fmla="*/ 267 h 324"/>
                <a:gd name="T44" fmla="*/ 407 w 464"/>
                <a:gd name="T45" fmla="*/ 291 h 324"/>
                <a:gd name="T46" fmla="*/ 57 w 464"/>
                <a:gd name="T47" fmla="*/ 291 h 324"/>
                <a:gd name="T48" fmla="*/ 33 w 464"/>
                <a:gd name="T49" fmla="*/ 267 h 324"/>
                <a:gd name="T50" fmla="*/ 33 w 464"/>
                <a:gd name="T51" fmla="*/ 57 h 324"/>
                <a:gd name="T52" fmla="*/ 57 w 464"/>
                <a:gd name="T53" fmla="*/ 33 h 324"/>
                <a:gd name="T54" fmla="*/ 407 w 464"/>
                <a:gd name="T55" fmla="*/ 33 h 324"/>
                <a:gd name="T56" fmla="*/ 431 w 464"/>
                <a:gd name="T57" fmla="*/ 57 h 324"/>
                <a:gd name="T58" fmla="*/ 431 w 464"/>
                <a:gd name="T59" fmla="*/ 26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4" h="324">
                  <a:moveTo>
                    <a:pt x="407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98"/>
                    <a:pt x="25" y="324"/>
                    <a:pt x="57" y="324"/>
                  </a:cubicBezTo>
                  <a:cubicBezTo>
                    <a:pt x="407" y="324"/>
                    <a:pt x="407" y="324"/>
                    <a:pt x="407" y="324"/>
                  </a:cubicBezTo>
                  <a:cubicBezTo>
                    <a:pt x="439" y="324"/>
                    <a:pt x="464" y="298"/>
                    <a:pt x="464" y="267"/>
                  </a:cubicBezTo>
                  <a:cubicBezTo>
                    <a:pt x="464" y="57"/>
                    <a:pt x="464" y="57"/>
                    <a:pt x="464" y="57"/>
                  </a:cubicBezTo>
                  <a:cubicBezTo>
                    <a:pt x="464" y="26"/>
                    <a:pt x="439" y="0"/>
                    <a:pt x="407" y="0"/>
                  </a:cubicBezTo>
                  <a:close/>
                  <a:moveTo>
                    <a:pt x="351" y="312"/>
                  </a:moveTo>
                  <a:cubicBezTo>
                    <a:pt x="305" y="312"/>
                    <a:pt x="305" y="312"/>
                    <a:pt x="305" y="312"/>
                  </a:cubicBezTo>
                  <a:cubicBezTo>
                    <a:pt x="302" y="312"/>
                    <a:pt x="300" y="310"/>
                    <a:pt x="300" y="306"/>
                  </a:cubicBezTo>
                  <a:cubicBezTo>
                    <a:pt x="300" y="303"/>
                    <a:pt x="302" y="301"/>
                    <a:pt x="305" y="301"/>
                  </a:cubicBezTo>
                  <a:cubicBezTo>
                    <a:pt x="351" y="301"/>
                    <a:pt x="351" y="301"/>
                    <a:pt x="351" y="301"/>
                  </a:cubicBezTo>
                  <a:cubicBezTo>
                    <a:pt x="355" y="301"/>
                    <a:pt x="357" y="303"/>
                    <a:pt x="357" y="306"/>
                  </a:cubicBezTo>
                  <a:cubicBezTo>
                    <a:pt x="357" y="310"/>
                    <a:pt x="355" y="312"/>
                    <a:pt x="351" y="312"/>
                  </a:cubicBezTo>
                  <a:close/>
                  <a:moveTo>
                    <a:pt x="371" y="312"/>
                  </a:moveTo>
                  <a:cubicBezTo>
                    <a:pt x="368" y="312"/>
                    <a:pt x="365" y="310"/>
                    <a:pt x="365" y="306"/>
                  </a:cubicBezTo>
                  <a:cubicBezTo>
                    <a:pt x="365" y="303"/>
                    <a:pt x="368" y="300"/>
                    <a:pt x="371" y="300"/>
                  </a:cubicBezTo>
                  <a:cubicBezTo>
                    <a:pt x="374" y="300"/>
                    <a:pt x="377" y="303"/>
                    <a:pt x="377" y="306"/>
                  </a:cubicBezTo>
                  <a:cubicBezTo>
                    <a:pt x="377" y="310"/>
                    <a:pt x="374" y="312"/>
                    <a:pt x="371" y="312"/>
                  </a:cubicBezTo>
                  <a:close/>
                  <a:moveTo>
                    <a:pt x="431" y="267"/>
                  </a:moveTo>
                  <a:cubicBezTo>
                    <a:pt x="431" y="280"/>
                    <a:pt x="420" y="291"/>
                    <a:pt x="407" y="291"/>
                  </a:cubicBezTo>
                  <a:cubicBezTo>
                    <a:pt x="57" y="291"/>
                    <a:pt x="57" y="291"/>
                    <a:pt x="57" y="291"/>
                  </a:cubicBezTo>
                  <a:cubicBezTo>
                    <a:pt x="44" y="291"/>
                    <a:pt x="33" y="280"/>
                    <a:pt x="33" y="267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3" y="44"/>
                    <a:pt x="44" y="33"/>
                    <a:pt x="57" y="33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420" y="33"/>
                    <a:pt x="431" y="44"/>
                    <a:pt x="431" y="57"/>
                  </a:cubicBezTo>
                  <a:lnTo>
                    <a:pt x="431" y="267"/>
                  </a:ln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auto">
            <a:xfrm>
              <a:off x="5465762" y="1567656"/>
              <a:ext cx="660400" cy="244475"/>
            </a:xfrm>
            <a:custGeom>
              <a:avLst/>
              <a:gdLst>
                <a:gd name="T0" fmla="*/ 242 w 246"/>
                <a:gd name="T1" fmla="*/ 79 h 91"/>
                <a:gd name="T2" fmla="*/ 230 w 246"/>
                <a:gd name="T3" fmla="*/ 78 h 91"/>
                <a:gd name="T4" fmla="*/ 174 w 246"/>
                <a:gd name="T5" fmla="*/ 57 h 91"/>
                <a:gd name="T6" fmla="*/ 167 w 246"/>
                <a:gd name="T7" fmla="*/ 48 h 91"/>
                <a:gd name="T8" fmla="*/ 167 w 246"/>
                <a:gd name="T9" fmla="*/ 0 h 91"/>
                <a:gd name="T10" fmla="*/ 78 w 246"/>
                <a:gd name="T11" fmla="*/ 0 h 91"/>
                <a:gd name="T12" fmla="*/ 78 w 246"/>
                <a:gd name="T13" fmla="*/ 48 h 91"/>
                <a:gd name="T14" fmla="*/ 75 w 246"/>
                <a:gd name="T15" fmla="*/ 60 h 91"/>
                <a:gd name="T16" fmla="*/ 32 w 246"/>
                <a:gd name="T17" fmla="*/ 76 h 91"/>
                <a:gd name="T18" fmla="*/ 17 w 246"/>
                <a:gd name="T19" fmla="*/ 79 h 91"/>
                <a:gd name="T20" fmla="*/ 8 w 246"/>
                <a:gd name="T21" fmla="*/ 79 h 91"/>
                <a:gd name="T22" fmla="*/ 0 w 246"/>
                <a:gd name="T23" fmla="*/ 85 h 91"/>
                <a:gd name="T24" fmla="*/ 0 w 246"/>
                <a:gd name="T25" fmla="*/ 85 h 91"/>
                <a:gd name="T26" fmla="*/ 8 w 246"/>
                <a:gd name="T27" fmla="*/ 91 h 91"/>
                <a:gd name="T28" fmla="*/ 238 w 246"/>
                <a:gd name="T29" fmla="*/ 91 h 91"/>
                <a:gd name="T30" fmla="*/ 246 w 246"/>
                <a:gd name="T31" fmla="*/ 85 h 91"/>
                <a:gd name="T32" fmla="*/ 246 w 246"/>
                <a:gd name="T33" fmla="*/ 85 h 91"/>
                <a:gd name="T34" fmla="*/ 242 w 246"/>
                <a:gd name="T35" fmla="*/ 7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6" h="91">
                  <a:moveTo>
                    <a:pt x="242" y="79"/>
                  </a:moveTo>
                  <a:cubicBezTo>
                    <a:pt x="240" y="79"/>
                    <a:pt x="234" y="78"/>
                    <a:pt x="230" y="78"/>
                  </a:cubicBezTo>
                  <a:cubicBezTo>
                    <a:pt x="174" y="57"/>
                    <a:pt x="174" y="57"/>
                    <a:pt x="174" y="57"/>
                  </a:cubicBezTo>
                  <a:cubicBezTo>
                    <a:pt x="171" y="56"/>
                    <a:pt x="167" y="52"/>
                    <a:pt x="167" y="48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52"/>
                    <a:pt x="77" y="57"/>
                    <a:pt x="75" y="60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29" y="77"/>
                    <a:pt x="22" y="79"/>
                    <a:pt x="17" y="79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4" y="79"/>
                    <a:pt x="0" y="82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8"/>
                    <a:pt x="4" y="91"/>
                    <a:pt x="8" y="91"/>
                  </a:cubicBezTo>
                  <a:cubicBezTo>
                    <a:pt x="238" y="91"/>
                    <a:pt x="238" y="91"/>
                    <a:pt x="238" y="91"/>
                  </a:cubicBezTo>
                  <a:cubicBezTo>
                    <a:pt x="242" y="91"/>
                    <a:pt x="246" y="88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6" y="82"/>
                    <a:pt x="244" y="79"/>
                    <a:pt x="242" y="79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auto">
            <a:xfrm>
              <a:off x="5302250" y="861219"/>
              <a:ext cx="987425" cy="638175"/>
            </a:xfrm>
            <a:custGeom>
              <a:avLst/>
              <a:gdLst>
                <a:gd name="T0" fmla="*/ 368 w 368"/>
                <a:gd name="T1" fmla="*/ 216 h 238"/>
                <a:gd name="T2" fmla="*/ 346 w 368"/>
                <a:gd name="T3" fmla="*/ 238 h 238"/>
                <a:gd name="T4" fmla="*/ 22 w 368"/>
                <a:gd name="T5" fmla="*/ 238 h 238"/>
                <a:gd name="T6" fmla="*/ 0 w 368"/>
                <a:gd name="T7" fmla="*/ 216 h 238"/>
                <a:gd name="T8" fmla="*/ 0 w 368"/>
                <a:gd name="T9" fmla="*/ 23 h 238"/>
                <a:gd name="T10" fmla="*/ 22 w 368"/>
                <a:gd name="T11" fmla="*/ 0 h 238"/>
                <a:gd name="T12" fmla="*/ 346 w 368"/>
                <a:gd name="T13" fmla="*/ 0 h 238"/>
                <a:gd name="T14" fmla="*/ 368 w 368"/>
                <a:gd name="T15" fmla="*/ 23 h 238"/>
                <a:gd name="T16" fmla="*/ 368 w 368"/>
                <a:gd name="T17" fmla="*/ 216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8" h="238">
                  <a:moveTo>
                    <a:pt x="368" y="216"/>
                  </a:moveTo>
                  <a:cubicBezTo>
                    <a:pt x="368" y="228"/>
                    <a:pt x="358" y="238"/>
                    <a:pt x="346" y="238"/>
                  </a:cubicBezTo>
                  <a:cubicBezTo>
                    <a:pt x="22" y="238"/>
                    <a:pt x="22" y="238"/>
                    <a:pt x="22" y="238"/>
                  </a:cubicBezTo>
                  <a:cubicBezTo>
                    <a:pt x="10" y="238"/>
                    <a:pt x="0" y="228"/>
                    <a:pt x="0" y="21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58" y="0"/>
                    <a:pt x="368" y="10"/>
                    <a:pt x="368" y="23"/>
                  </a:cubicBezTo>
                  <a:lnTo>
                    <a:pt x="368" y="216"/>
                  </a:ln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7015073" y="4282978"/>
            <a:ext cx="486829" cy="573881"/>
            <a:chOff x="7773988" y="1477962"/>
            <a:chExt cx="730250" cy="785813"/>
          </a:xfrm>
        </p:grpSpPr>
        <p:sp>
          <p:nvSpPr>
            <p:cNvPr id="166" name="Freeform 315"/>
            <p:cNvSpPr>
              <a:spLocks/>
            </p:cNvSpPr>
            <p:nvPr/>
          </p:nvSpPr>
          <p:spPr bwMode="auto">
            <a:xfrm>
              <a:off x="7773988" y="1804987"/>
              <a:ext cx="406400" cy="458788"/>
            </a:xfrm>
            <a:custGeom>
              <a:avLst/>
              <a:gdLst>
                <a:gd name="T0" fmla="*/ 212 w 256"/>
                <a:gd name="T1" fmla="*/ 289 h 289"/>
                <a:gd name="T2" fmla="*/ 24 w 256"/>
                <a:gd name="T3" fmla="*/ 289 h 289"/>
                <a:gd name="T4" fmla="*/ 24 w 256"/>
                <a:gd name="T5" fmla="*/ 28 h 289"/>
                <a:gd name="T6" fmla="*/ 0 w 256"/>
                <a:gd name="T7" fmla="*/ 28 h 289"/>
                <a:gd name="T8" fmla="*/ 0 w 256"/>
                <a:gd name="T9" fmla="*/ 0 h 289"/>
                <a:gd name="T10" fmla="*/ 256 w 256"/>
                <a:gd name="T11" fmla="*/ 0 h 289"/>
                <a:gd name="T12" fmla="*/ 256 w 256"/>
                <a:gd name="T13" fmla="*/ 28 h 289"/>
                <a:gd name="T14" fmla="*/ 212 w 256"/>
                <a:gd name="T15" fmla="*/ 28 h 289"/>
                <a:gd name="T16" fmla="*/ 212 w 256"/>
                <a:gd name="T17" fmla="*/ 2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89">
                  <a:moveTo>
                    <a:pt x="212" y="289"/>
                  </a:moveTo>
                  <a:lnTo>
                    <a:pt x="24" y="289"/>
                  </a:lnTo>
                  <a:lnTo>
                    <a:pt x="24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8"/>
                  </a:lnTo>
                  <a:lnTo>
                    <a:pt x="212" y="28"/>
                  </a:lnTo>
                  <a:lnTo>
                    <a:pt x="212" y="289"/>
                  </a:lnTo>
                  <a:close/>
                </a:path>
              </a:pathLst>
            </a:custGeom>
            <a:solidFill>
              <a:srgbClr val="F4A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316"/>
            <p:cNvSpPr>
              <a:spLocks/>
            </p:cNvSpPr>
            <p:nvPr/>
          </p:nvSpPr>
          <p:spPr bwMode="auto">
            <a:xfrm>
              <a:off x="8040688" y="1592262"/>
              <a:ext cx="415925" cy="671513"/>
            </a:xfrm>
            <a:custGeom>
              <a:avLst/>
              <a:gdLst>
                <a:gd name="T0" fmla="*/ 0 w 131"/>
                <a:gd name="T1" fmla="*/ 19 h 211"/>
                <a:gd name="T2" fmla="*/ 18 w 131"/>
                <a:gd name="T3" fmla="*/ 0 h 211"/>
                <a:gd name="T4" fmla="*/ 51 w 131"/>
                <a:gd name="T5" fmla="*/ 30 h 211"/>
                <a:gd name="T6" fmla="*/ 48 w 131"/>
                <a:gd name="T7" fmla="*/ 33 h 211"/>
                <a:gd name="T8" fmla="*/ 50 w 131"/>
                <a:gd name="T9" fmla="*/ 36 h 211"/>
                <a:gd name="T10" fmla="*/ 46 w 131"/>
                <a:gd name="T11" fmla="*/ 39 h 211"/>
                <a:gd name="T12" fmla="*/ 60 w 131"/>
                <a:gd name="T13" fmla="*/ 41 h 211"/>
                <a:gd name="T14" fmla="*/ 89 w 131"/>
                <a:gd name="T15" fmla="*/ 35 h 211"/>
                <a:gd name="T16" fmla="*/ 96 w 131"/>
                <a:gd name="T17" fmla="*/ 26 h 211"/>
                <a:gd name="T18" fmla="*/ 115 w 131"/>
                <a:gd name="T19" fmla="*/ 15 h 211"/>
                <a:gd name="T20" fmla="*/ 131 w 131"/>
                <a:gd name="T21" fmla="*/ 30 h 211"/>
                <a:gd name="T22" fmla="*/ 131 w 131"/>
                <a:gd name="T23" fmla="*/ 33 h 211"/>
                <a:gd name="T24" fmla="*/ 122 w 131"/>
                <a:gd name="T25" fmla="*/ 109 h 211"/>
                <a:gd name="T26" fmla="*/ 119 w 131"/>
                <a:gd name="T27" fmla="*/ 122 h 211"/>
                <a:gd name="T28" fmla="*/ 110 w 131"/>
                <a:gd name="T29" fmla="*/ 132 h 211"/>
                <a:gd name="T30" fmla="*/ 57 w 131"/>
                <a:gd name="T31" fmla="*/ 140 h 211"/>
                <a:gd name="T32" fmla="*/ 56 w 131"/>
                <a:gd name="T33" fmla="*/ 140 h 211"/>
                <a:gd name="T34" fmla="*/ 55 w 131"/>
                <a:gd name="T35" fmla="*/ 140 h 211"/>
                <a:gd name="T36" fmla="*/ 55 w 131"/>
                <a:gd name="T37" fmla="*/ 145 h 211"/>
                <a:gd name="T38" fmla="*/ 55 w 131"/>
                <a:gd name="T39" fmla="*/ 195 h 211"/>
                <a:gd name="T40" fmla="*/ 46 w 131"/>
                <a:gd name="T41" fmla="*/ 209 h 211"/>
                <a:gd name="T42" fmla="*/ 31 w 131"/>
                <a:gd name="T43" fmla="*/ 200 h 211"/>
                <a:gd name="T44" fmla="*/ 29 w 131"/>
                <a:gd name="T45" fmla="*/ 170 h 211"/>
                <a:gd name="T46" fmla="*/ 31 w 131"/>
                <a:gd name="T47" fmla="*/ 138 h 211"/>
                <a:gd name="T48" fmla="*/ 34 w 131"/>
                <a:gd name="T49" fmla="*/ 130 h 211"/>
                <a:gd name="T50" fmla="*/ 52 w 131"/>
                <a:gd name="T51" fmla="*/ 116 h 211"/>
                <a:gd name="T52" fmla="*/ 80 w 131"/>
                <a:gd name="T53" fmla="*/ 111 h 211"/>
                <a:gd name="T54" fmla="*/ 85 w 131"/>
                <a:gd name="T55" fmla="*/ 107 h 211"/>
                <a:gd name="T56" fmla="*/ 92 w 131"/>
                <a:gd name="T57" fmla="*/ 61 h 211"/>
                <a:gd name="T58" fmla="*/ 92 w 131"/>
                <a:gd name="T59" fmla="*/ 60 h 211"/>
                <a:gd name="T60" fmla="*/ 82 w 131"/>
                <a:gd name="T61" fmla="*/ 63 h 211"/>
                <a:gd name="T62" fmla="*/ 53 w 131"/>
                <a:gd name="T63" fmla="*/ 63 h 211"/>
                <a:gd name="T64" fmla="*/ 36 w 131"/>
                <a:gd name="T65" fmla="*/ 60 h 211"/>
                <a:gd name="T66" fmla="*/ 27 w 131"/>
                <a:gd name="T67" fmla="*/ 46 h 211"/>
                <a:gd name="T68" fmla="*/ 26 w 131"/>
                <a:gd name="T69" fmla="*/ 43 h 211"/>
                <a:gd name="T70" fmla="*/ 2 w 131"/>
                <a:gd name="T71" fmla="*/ 21 h 211"/>
                <a:gd name="T72" fmla="*/ 0 w 131"/>
                <a:gd name="T73" fmla="*/ 1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1" h="211">
                  <a:moveTo>
                    <a:pt x="0" y="19"/>
                  </a:moveTo>
                  <a:cubicBezTo>
                    <a:pt x="6" y="12"/>
                    <a:pt x="12" y="6"/>
                    <a:pt x="18" y="0"/>
                  </a:cubicBezTo>
                  <a:cubicBezTo>
                    <a:pt x="29" y="10"/>
                    <a:pt x="40" y="20"/>
                    <a:pt x="51" y="30"/>
                  </a:cubicBezTo>
                  <a:cubicBezTo>
                    <a:pt x="50" y="31"/>
                    <a:pt x="49" y="32"/>
                    <a:pt x="48" y="33"/>
                  </a:cubicBezTo>
                  <a:cubicBezTo>
                    <a:pt x="49" y="34"/>
                    <a:pt x="49" y="35"/>
                    <a:pt x="50" y="36"/>
                  </a:cubicBezTo>
                  <a:cubicBezTo>
                    <a:pt x="49" y="37"/>
                    <a:pt x="48" y="37"/>
                    <a:pt x="46" y="39"/>
                  </a:cubicBezTo>
                  <a:cubicBezTo>
                    <a:pt x="51" y="39"/>
                    <a:pt x="55" y="40"/>
                    <a:pt x="60" y="41"/>
                  </a:cubicBezTo>
                  <a:cubicBezTo>
                    <a:pt x="70" y="42"/>
                    <a:pt x="80" y="41"/>
                    <a:pt x="89" y="35"/>
                  </a:cubicBezTo>
                  <a:cubicBezTo>
                    <a:pt x="92" y="32"/>
                    <a:pt x="95" y="30"/>
                    <a:pt x="96" y="26"/>
                  </a:cubicBezTo>
                  <a:cubicBezTo>
                    <a:pt x="100" y="18"/>
                    <a:pt x="107" y="15"/>
                    <a:pt x="115" y="15"/>
                  </a:cubicBezTo>
                  <a:cubicBezTo>
                    <a:pt x="122" y="16"/>
                    <a:pt x="129" y="23"/>
                    <a:pt x="131" y="30"/>
                  </a:cubicBezTo>
                  <a:cubicBezTo>
                    <a:pt x="131" y="31"/>
                    <a:pt x="131" y="32"/>
                    <a:pt x="131" y="33"/>
                  </a:cubicBezTo>
                  <a:cubicBezTo>
                    <a:pt x="129" y="59"/>
                    <a:pt x="128" y="84"/>
                    <a:pt x="122" y="109"/>
                  </a:cubicBezTo>
                  <a:cubicBezTo>
                    <a:pt x="121" y="114"/>
                    <a:pt x="120" y="118"/>
                    <a:pt x="119" y="122"/>
                  </a:cubicBezTo>
                  <a:cubicBezTo>
                    <a:pt x="118" y="127"/>
                    <a:pt x="114" y="130"/>
                    <a:pt x="110" y="132"/>
                  </a:cubicBezTo>
                  <a:cubicBezTo>
                    <a:pt x="93" y="140"/>
                    <a:pt x="75" y="142"/>
                    <a:pt x="57" y="140"/>
                  </a:cubicBezTo>
                  <a:cubicBezTo>
                    <a:pt x="57" y="140"/>
                    <a:pt x="56" y="140"/>
                    <a:pt x="56" y="140"/>
                  </a:cubicBezTo>
                  <a:cubicBezTo>
                    <a:pt x="56" y="140"/>
                    <a:pt x="56" y="140"/>
                    <a:pt x="55" y="140"/>
                  </a:cubicBezTo>
                  <a:cubicBezTo>
                    <a:pt x="55" y="142"/>
                    <a:pt x="55" y="144"/>
                    <a:pt x="55" y="145"/>
                  </a:cubicBezTo>
                  <a:cubicBezTo>
                    <a:pt x="53" y="162"/>
                    <a:pt x="53" y="178"/>
                    <a:pt x="55" y="195"/>
                  </a:cubicBezTo>
                  <a:cubicBezTo>
                    <a:pt x="56" y="202"/>
                    <a:pt x="52" y="208"/>
                    <a:pt x="46" y="209"/>
                  </a:cubicBezTo>
                  <a:cubicBezTo>
                    <a:pt x="39" y="211"/>
                    <a:pt x="32" y="207"/>
                    <a:pt x="31" y="200"/>
                  </a:cubicBezTo>
                  <a:cubicBezTo>
                    <a:pt x="30" y="190"/>
                    <a:pt x="29" y="180"/>
                    <a:pt x="29" y="170"/>
                  </a:cubicBezTo>
                  <a:cubicBezTo>
                    <a:pt x="28" y="159"/>
                    <a:pt x="29" y="148"/>
                    <a:pt x="31" y="138"/>
                  </a:cubicBezTo>
                  <a:cubicBezTo>
                    <a:pt x="32" y="135"/>
                    <a:pt x="33" y="133"/>
                    <a:pt x="34" y="130"/>
                  </a:cubicBezTo>
                  <a:cubicBezTo>
                    <a:pt x="37" y="122"/>
                    <a:pt x="44" y="118"/>
                    <a:pt x="52" y="116"/>
                  </a:cubicBezTo>
                  <a:cubicBezTo>
                    <a:pt x="61" y="113"/>
                    <a:pt x="71" y="112"/>
                    <a:pt x="80" y="111"/>
                  </a:cubicBezTo>
                  <a:cubicBezTo>
                    <a:pt x="84" y="111"/>
                    <a:pt x="84" y="111"/>
                    <a:pt x="85" y="107"/>
                  </a:cubicBezTo>
                  <a:cubicBezTo>
                    <a:pt x="88" y="92"/>
                    <a:pt x="90" y="77"/>
                    <a:pt x="92" y="61"/>
                  </a:cubicBezTo>
                  <a:cubicBezTo>
                    <a:pt x="92" y="61"/>
                    <a:pt x="92" y="61"/>
                    <a:pt x="92" y="60"/>
                  </a:cubicBezTo>
                  <a:cubicBezTo>
                    <a:pt x="88" y="61"/>
                    <a:pt x="85" y="62"/>
                    <a:pt x="82" y="63"/>
                  </a:cubicBezTo>
                  <a:cubicBezTo>
                    <a:pt x="72" y="65"/>
                    <a:pt x="63" y="65"/>
                    <a:pt x="53" y="63"/>
                  </a:cubicBezTo>
                  <a:cubicBezTo>
                    <a:pt x="47" y="63"/>
                    <a:pt x="42" y="62"/>
                    <a:pt x="36" y="60"/>
                  </a:cubicBezTo>
                  <a:cubicBezTo>
                    <a:pt x="28" y="59"/>
                    <a:pt x="25" y="54"/>
                    <a:pt x="27" y="46"/>
                  </a:cubicBezTo>
                  <a:cubicBezTo>
                    <a:pt x="27" y="45"/>
                    <a:pt x="27" y="44"/>
                    <a:pt x="26" y="43"/>
                  </a:cubicBezTo>
                  <a:cubicBezTo>
                    <a:pt x="18" y="36"/>
                    <a:pt x="10" y="28"/>
                    <a:pt x="2" y="21"/>
                  </a:cubicBezTo>
                  <a:cubicBezTo>
                    <a:pt x="1" y="20"/>
                    <a:pt x="1" y="20"/>
                    <a:pt x="0" y="19"/>
                  </a:cubicBezTo>
                </a:path>
              </a:pathLst>
            </a:custGeom>
            <a:solidFill>
              <a:srgbClr val="F4A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317"/>
            <p:cNvSpPr>
              <a:spLocks/>
            </p:cNvSpPr>
            <p:nvPr/>
          </p:nvSpPr>
          <p:spPr bwMode="auto">
            <a:xfrm>
              <a:off x="8228013" y="1852612"/>
              <a:ext cx="276225" cy="398463"/>
            </a:xfrm>
            <a:custGeom>
              <a:avLst/>
              <a:gdLst>
                <a:gd name="T0" fmla="*/ 39 w 87"/>
                <a:gd name="T1" fmla="*/ 108 h 125"/>
                <a:gd name="T2" fmla="*/ 48 w 87"/>
                <a:gd name="T3" fmla="*/ 111 h 125"/>
                <a:gd name="T4" fmla="*/ 52 w 87"/>
                <a:gd name="T5" fmla="*/ 118 h 125"/>
                <a:gd name="T6" fmla="*/ 50 w 87"/>
                <a:gd name="T7" fmla="*/ 119 h 125"/>
                <a:gd name="T8" fmla="*/ 46 w 87"/>
                <a:gd name="T9" fmla="*/ 118 h 125"/>
                <a:gd name="T10" fmla="*/ 45 w 87"/>
                <a:gd name="T11" fmla="*/ 118 h 125"/>
                <a:gd name="T12" fmla="*/ 44 w 87"/>
                <a:gd name="T13" fmla="*/ 125 h 125"/>
                <a:gd name="T14" fmla="*/ 34 w 87"/>
                <a:gd name="T15" fmla="*/ 114 h 125"/>
                <a:gd name="T16" fmla="*/ 20 w 87"/>
                <a:gd name="T17" fmla="*/ 125 h 125"/>
                <a:gd name="T18" fmla="*/ 22 w 87"/>
                <a:gd name="T19" fmla="*/ 115 h 125"/>
                <a:gd name="T20" fmla="*/ 31 w 87"/>
                <a:gd name="T21" fmla="*/ 109 h 125"/>
                <a:gd name="T22" fmla="*/ 33 w 87"/>
                <a:gd name="T23" fmla="*/ 107 h 125"/>
                <a:gd name="T24" fmla="*/ 33 w 87"/>
                <a:gd name="T25" fmla="*/ 81 h 125"/>
                <a:gd name="T26" fmla="*/ 33 w 87"/>
                <a:gd name="T27" fmla="*/ 80 h 125"/>
                <a:gd name="T28" fmla="*/ 27 w 87"/>
                <a:gd name="T29" fmla="*/ 81 h 125"/>
                <a:gd name="T30" fmla="*/ 7 w 87"/>
                <a:gd name="T31" fmla="*/ 81 h 125"/>
                <a:gd name="T32" fmla="*/ 1 w 87"/>
                <a:gd name="T33" fmla="*/ 73 h 125"/>
                <a:gd name="T34" fmla="*/ 12 w 87"/>
                <a:gd name="T35" fmla="*/ 65 h 125"/>
                <a:gd name="T36" fmla="*/ 43 w 87"/>
                <a:gd name="T37" fmla="*/ 62 h 125"/>
                <a:gd name="T38" fmla="*/ 70 w 87"/>
                <a:gd name="T39" fmla="*/ 31 h 125"/>
                <a:gd name="T40" fmla="*/ 73 w 87"/>
                <a:gd name="T41" fmla="*/ 11 h 125"/>
                <a:gd name="T42" fmla="*/ 81 w 87"/>
                <a:gd name="T43" fmla="*/ 1 h 125"/>
                <a:gd name="T44" fmla="*/ 87 w 87"/>
                <a:gd name="T45" fmla="*/ 5 h 125"/>
                <a:gd name="T46" fmla="*/ 86 w 87"/>
                <a:gd name="T47" fmla="*/ 23 h 125"/>
                <a:gd name="T48" fmla="*/ 72 w 87"/>
                <a:gd name="T49" fmla="*/ 58 h 125"/>
                <a:gd name="T50" fmla="*/ 52 w 87"/>
                <a:gd name="T51" fmla="*/ 73 h 125"/>
                <a:gd name="T52" fmla="*/ 41 w 87"/>
                <a:gd name="T53" fmla="*/ 77 h 125"/>
                <a:gd name="T54" fmla="*/ 39 w 87"/>
                <a:gd name="T55" fmla="*/ 79 h 125"/>
                <a:gd name="T56" fmla="*/ 39 w 87"/>
                <a:gd name="T57" fmla="*/ 10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" h="125">
                  <a:moveTo>
                    <a:pt x="39" y="108"/>
                  </a:moveTo>
                  <a:cubicBezTo>
                    <a:pt x="43" y="109"/>
                    <a:pt x="46" y="110"/>
                    <a:pt x="48" y="111"/>
                  </a:cubicBezTo>
                  <a:cubicBezTo>
                    <a:pt x="52" y="112"/>
                    <a:pt x="53" y="115"/>
                    <a:pt x="52" y="118"/>
                  </a:cubicBezTo>
                  <a:cubicBezTo>
                    <a:pt x="52" y="120"/>
                    <a:pt x="51" y="120"/>
                    <a:pt x="50" y="119"/>
                  </a:cubicBezTo>
                  <a:cubicBezTo>
                    <a:pt x="48" y="119"/>
                    <a:pt x="47" y="119"/>
                    <a:pt x="46" y="118"/>
                  </a:cubicBezTo>
                  <a:cubicBezTo>
                    <a:pt x="45" y="118"/>
                    <a:pt x="45" y="118"/>
                    <a:pt x="45" y="118"/>
                  </a:cubicBezTo>
                  <a:cubicBezTo>
                    <a:pt x="45" y="120"/>
                    <a:pt x="44" y="123"/>
                    <a:pt x="44" y="125"/>
                  </a:cubicBezTo>
                  <a:cubicBezTo>
                    <a:pt x="38" y="122"/>
                    <a:pt x="36" y="120"/>
                    <a:pt x="34" y="114"/>
                  </a:cubicBezTo>
                  <a:cubicBezTo>
                    <a:pt x="30" y="119"/>
                    <a:pt x="26" y="123"/>
                    <a:pt x="20" y="125"/>
                  </a:cubicBezTo>
                  <a:cubicBezTo>
                    <a:pt x="18" y="122"/>
                    <a:pt x="19" y="117"/>
                    <a:pt x="22" y="115"/>
                  </a:cubicBezTo>
                  <a:cubicBezTo>
                    <a:pt x="25" y="113"/>
                    <a:pt x="28" y="111"/>
                    <a:pt x="31" y="109"/>
                  </a:cubicBezTo>
                  <a:cubicBezTo>
                    <a:pt x="32" y="109"/>
                    <a:pt x="33" y="108"/>
                    <a:pt x="33" y="107"/>
                  </a:cubicBezTo>
                  <a:cubicBezTo>
                    <a:pt x="33" y="99"/>
                    <a:pt x="33" y="90"/>
                    <a:pt x="33" y="81"/>
                  </a:cubicBezTo>
                  <a:cubicBezTo>
                    <a:pt x="33" y="81"/>
                    <a:pt x="33" y="81"/>
                    <a:pt x="33" y="80"/>
                  </a:cubicBezTo>
                  <a:cubicBezTo>
                    <a:pt x="31" y="81"/>
                    <a:pt x="29" y="81"/>
                    <a:pt x="27" y="81"/>
                  </a:cubicBezTo>
                  <a:cubicBezTo>
                    <a:pt x="20" y="81"/>
                    <a:pt x="13" y="81"/>
                    <a:pt x="7" y="81"/>
                  </a:cubicBezTo>
                  <a:cubicBezTo>
                    <a:pt x="2" y="81"/>
                    <a:pt x="0" y="78"/>
                    <a:pt x="1" y="73"/>
                  </a:cubicBezTo>
                  <a:cubicBezTo>
                    <a:pt x="3" y="68"/>
                    <a:pt x="7" y="65"/>
                    <a:pt x="12" y="65"/>
                  </a:cubicBezTo>
                  <a:cubicBezTo>
                    <a:pt x="23" y="66"/>
                    <a:pt x="33" y="65"/>
                    <a:pt x="43" y="62"/>
                  </a:cubicBezTo>
                  <a:cubicBezTo>
                    <a:pt x="58" y="57"/>
                    <a:pt x="67" y="46"/>
                    <a:pt x="70" y="31"/>
                  </a:cubicBezTo>
                  <a:cubicBezTo>
                    <a:pt x="72" y="24"/>
                    <a:pt x="72" y="18"/>
                    <a:pt x="73" y="11"/>
                  </a:cubicBezTo>
                  <a:cubicBezTo>
                    <a:pt x="73" y="6"/>
                    <a:pt x="76" y="2"/>
                    <a:pt x="81" y="1"/>
                  </a:cubicBezTo>
                  <a:cubicBezTo>
                    <a:pt x="84" y="0"/>
                    <a:pt x="87" y="2"/>
                    <a:pt x="87" y="5"/>
                  </a:cubicBezTo>
                  <a:cubicBezTo>
                    <a:pt x="87" y="11"/>
                    <a:pt x="87" y="17"/>
                    <a:pt x="86" y="23"/>
                  </a:cubicBezTo>
                  <a:cubicBezTo>
                    <a:pt x="84" y="36"/>
                    <a:pt x="80" y="48"/>
                    <a:pt x="72" y="58"/>
                  </a:cubicBezTo>
                  <a:cubicBezTo>
                    <a:pt x="66" y="64"/>
                    <a:pt x="59" y="69"/>
                    <a:pt x="52" y="73"/>
                  </a:cubicBezTo>
                  <a:cubicBezTo>
                    <a:pt x="48" y="74"/>
                    <a:pt x="45" y="76"/>
                    <a:pt x="41" y="77"/>
                  </a:cubicBezTo>
                  <a:cubicBezTo>
                    <a:pt x="40" y="78"/>
                    <a:pt x="39" y="79"/>
                    <a:pt x="39" y="79"/>
                  </a:cubicBezTo>
                  <a:cubicBezTo>
                    <a:pt x="39" y="89"/>
                    <a:pt x="39" y="99"/>
                    <a:pt x="39" y="108"/>
                  </a:cubicBezTo>
                </a:path>
              </a:pathLst>
            </a:custGeom>
            <a:solidFill>
              <a:srgbClr val="F4A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318"/>
            <p:cNvSpPr>
              <a:spLocks/>
            </p:cNvSpPr>
            <p:nvPr/>
          </p:nvSpPr>
          <p:spPr bwMode="auto">
            <a:xfrm>
              <a:off x="8291513" y="1477962"/>
              <a:ext cx="136525" cy="136525"/>
            </a:xfrm>
            <a:custGeom>
              <a:avLst/>
              <a:gdLst>
                <a:gd name="T0" fmla="*/ 22 w 43"/>
                <a:gd name="T1" fmla="*/ 1 h 43"/>
                <a:gd name="T2" fmla="*/ 43 w 43"/>
                <a:gd name="T3" fmla="*/ 22 h 43"/>
                <a:gd name="T4" fmla="*/ 22 w 43"/>
                <a:gd name="T5" fmla="*/ 43 h 43"/>
                <a:gd name="T6" fmla="*/ 1 w 43"/>
                <a:gd name="T7" fmla="*/ 21 h 43"/>
                <a:gd name="T8" fmla="*/ 22 w 43"/>
                <a:gd name="T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22" y="1"/>
                  </a:moveTo>
                  <a:cubicBezTo>
                    <a:pt x="34" y="1"/>
                    <a:pt x="43" y="10"/>
                    <a:pt x="43" y="22"/>
                  </a:cubicBezTo>
                  <a:cubicBezTo>
                    <a:pt x="42" y="34"/>
                    <a:pt x="33" y="43"/>
                    <a:pt x="22" y="43"/>
                  </a:cubicBezTo>
                  <a:cubicBezTo>
                    <a:pt x="10" y="42"/>
                    <a:pt x="0" y="33"/>
                    <a:pt x="1" y="21"/>
                  </a:cubicBezTo>
                  <a:cubicBezTo>
                    <a:pt x="1" y="10"/>
                    <a:pt x="11" y="0"/>
                    <a:pt x="22" y="1"/>
                  </a:cubicBezTo>
                </a:path>
              </a:pathLst>
            </a:custGeom>
            <a:solidFill>
              <a:srgbClr val="F4A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171" name="直接箭头连接符 170"/>
          <p:cNvCxnSpPr/>
          <p:nvPr/>
        </p:nvCxnSpPr>
        <p:spPr>
          <a:xfrm flipV="1">
            <a:off x="9617657" y="5147280"/>
            <a:ext cx="0" cy="314805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2" name="TextBox 171"/>
          <p:cNvSpPr txBox="1"/>
          <p:nvPr/>
        </p:nvSpPr>
        <p:spPr>
          <a:xfrm>
            <a:off x="9095600" y="6022659"/>
            <a:ext cx="1044114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BOSS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7805007" y="4734712"/>
            <a:ext cx="1248455" cy="24621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、充值变更套餐</a:t>
            </a: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cxnSp>
        <p:nvCxnSpPr>
          <p:cNvPr id="175" name="直接箭头连接符 174"/>
          <p:cNvCxnSpPr/>
          <p:nvPr/>
        </p:nvCxnSpPr>
        <p:spPr>
          <a:xfrm flipH="1" flipV="1">
            <a:off x="7671500" y="4463133"/>
            <a:ext cx="1546229" cy="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6" name="TextBox 175"/>
          <p:cNvSpPr txBox="1"/>
          <p:nvPr/>
        </p:nvSpPr>
        <p:spPr>
          <a:xfrm>
            <a:off x="9692285" y="5166056"/>
            <a:ext cx="1493875" cy="24621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rtl="0" latinLnBrk="1" hangingPunct="0"/>
            <a:r>
              <a:rPr lang="en-US" altLang="zh-CN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、套餐</a:t>
            </a:r>
            <a:r>
              <a:rPr lang="en-US" altLang="zh-CN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\</a:t>
            </a: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账户数据采集</a:t>
            </a: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cxnSp>
        <p:nvCxnSpPr>
          <p:cNvPr id="178" name="直接箭头连接符 177"/>
          <p:cNvCxnSpPr/>
          <p:nvPr/>
        </p:nvCxnSpPr>
        <p:spPr>
          <a:xfrm>
            <a:off x="7671500" y="4689332"/>
            <a:ext cx="1546229" cy="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9" name="TextBox 178"/>
          <p:cNvSpPr txBox="1"/>
          <p:nvPr/>
        </p:nvSpPr>
        <p:spPr>
          <a:xfrm>
            <a:off x="7793916" y="4173261"/>
            <a:ext cx="1423813" cy="24621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、套餐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\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账户不足提醒</a:t>
            </a: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93616" y="653145"/>
            <a:ext cx="1454428" cy="36933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SIM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卡管理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93616" y="3686544"/>
            <a:ext cx="1454428" cy="36933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告警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管理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923891" y="4123721"/>
            <a:ext cx="369330" cy="16524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45719" tIns="45719" rIns="45719" bIns="45719" numCol="1" spcCol="38100" rtlCol="0" anchor="t">
            <a:sp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设备告警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6413030" y="4123721"/>
            <a:ext cx="369330" cy="16524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45719" tIns="45719" rIns="45719" bIns="45719" numCol="1" spcCol="38100" rtlCol="0" anchor="t">
            <a:sp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套餐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\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账户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告警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cxnSp>
        <p:nvCxnSpPr>
          <p:cNvPr id="190" name="直接连接符 189"/>
          <p:cNvCxnSpPr/>
          <p:nvPr/>
        </p:nvCxnSpPr>
        <p:spPr>
          <a:xfrm>
            <a:off x="6095691" y="4296370"/>
            <a:ext cx="0" cy="1479821"/>
          </a:xfrm>
          <a:prstGeom prst="line">
            <a:avLst/>
          </a:prstGeom>
          <a:noFill/>
          <a:ln w="19050" cap="flat">
            <a:solidFill>
              <a:schemeClr val="bg1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2" name="TextBox 191"/>
          <p:cNvSpPr txBox="1"/>
          <p:nvPr/>
        </p:nvSpPr>
        <p:spPr>
          <a:xfrm>
            <a:off x="6848064" y="691850"/>
            <a:ext cx="1454428" cy="36933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号码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管理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945998" y="4882315"/>
            <a:ext cx="1044114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物联网平台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694494" y="4930141"/>
            <a:ext cx="1044114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合作伙伴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cxnSp>
        <p:nvCxnSpPr>
          <p:cNvPr id="142" name="直接箭头连接符 141"/>
          <p:cNvCxnSpPr/>
          <p:nvPr/>
        </p:nvCxnSpPr>
        <p:spPr>
          <a:xfrm>
            <a:off x="9344291" y="5164521"/>
            <a:ext cx="0" cy="338512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4" name="TextBox 143"/>
          <p:cNvSpPr txBox="1"/>
          <p:nvPr/>
        </p:nvSpPr>
        <p:spPr>
          <a:xfrm>
            <a:off x="7893468" y="5217941"/>
            <a:ext cx="1493875" cy="24621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rtl="0" latinLnBrk="1" hangingPunct="0"/>
            <a:r>
              <a:rPr lang="en-US" altLang="zh-CN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套餐</a:t>
            </a:r>
            <a:r>
              <a:rPr lang="en-US" altLang="zh-CN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\</a:t>
            </a: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账户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数据同步</a:t>
            </a: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grpSp>
        <p:nvGrpSpPr>
          <p:cNvPr id="146" name="组合 145"/>
          <p:cNvGrpSpPr/>
          <p:nvPr/>
        </p:nvGrpSpPr>
        <p:grpSpPr>
          <a:xfrm>
            <a:off x="1682035" y="5743725"/>
            <a:ext cx="565150" cy="311151"/>
            <a:chOff x="4256088" y="117475"/>
            <a:chExt cx="565150" cy="311151"/>
          </a:xfrm>
          <a:solidFill>
            <a:schemeClr val="bg1">
              <a:lumMod val="65000"/>
            </a:schemeClr>
          </a:solidFill>
        </p:grpSpPr>
        <p:sp>
          <p:nvSpPr>
            <p:cNvPr id="149" name="Freeform 28"/>
            <p:cNvSpPr>
              <a:spLocks noEditPoints="1"/>
            </p:cNvSpPr>
            <p:nvPr/>
          </p:nvSpPr>
          <p:spPr bwMode="auto">
            <a:xfrm>
              <a:off x="4256088" y="117475"/>
              <a:ext cx="565150" cy="282575"/>
            </a:xfrm>
            <a:custGeom>
              <a:avLst/>
              <a:gdLst>
                <a:gd name="T0" fmla="*/ 1064 w 1068"/>
                <a:gd name="T1" fmla="*/ 441 h 534"/>
                <a:gd name="T2" fmla="*/ 1043 w 1068"/>
                <a:gd name="T3" fmla="*/ 426 h 534"/>
                <a:gd name="T4" fmla="*/ 1036 w 1068"/>
                <a:gd name="T5" fmla="*/ 426 h 534"/>
                <a:gd name="T6" fmla="*/ 1005 w 1068"/>
                <a:gd name="T7" fmla="*/ 332 h 534"/>
                <a:gd name="T8" fmla="*/ 970 w 1068"/>
                <a:gd name="T9" fmla="*/ 279 h 534"/>
                <a:gd name="T10" fmla="*/ 918 w 1068"/>
                <a:gd name="T11" fmla="*/ 237 h 534"/>
                <a:gd name="T12" fmla="*/ 875 w 1068"/>
                <a:gd name="T13" fmla="*/ 195 h 534"/>
                <a:gd name="T14" fmla="*/ 807 w 1068"/>
                <a:gd name="T15" fmla="*/ 102 h 534"/>
                <a:gd name="T16" fmla="*/ 723 w 1068"/>
                <a:gd name="T17" fmla="*/ 39 h 534"/>
                <a:gd name="T18" fmla="*/ 627 w 1068"/>
                <a:gd name="T19" fmla="*/ 5 h 534"/>
                <a:gd name="T20" fmla="*/ 524 w 1068"/>
                <a:gd name="T21" fmla="*/ 1 h 534"/>
                <a:gd name="T22" fmla="*/ 424 w 1068"/>
                <a:gd name="T23" fmla="*/ 26 h 534"/>
                <a:gd name="T24" fmla="*/ 331 w 1068"/>
                <a:gd name="T25" fmla="*/ 78 h 534"/>
                <a:gd name="T26" fmla="*/ 253 w 1068"/>
                <a:gd name="T27" fmla="*/ 157 h 534"/>
                <a:gd name="T28" fmla="*/ 208 w 1068"/>
                <a:gd name="T29" fmla="*/ 234 h 534"/>
                <a:gd name="T30" fmla="*/ 152 w 1068"/>
                <a:gd name="T31" fmla="*/ 241 h 534"/>
                <a:gd name="T32" fmla="*/ 105 w 1068"/>
                <a:gd name="T33" fmla="*/ 262 h 534"/>
                <a:gd name="T34" fmla="*/ 54 w 1068"/>
                <a:gd name="T35" fmla="*/ 312 h 534"/>
                <a:gd name="T36" fmla="*/ 14 w 1068"/>
                <a:gd name="T37" fmla="*/ 405 h 534"/>
                <a:gd name="T38" fmla="*/ 0 w 1068"/>
                <a:gd name="T39" fmla="*/ 508 h 534"/>
                <a:gd name="T40" fmla="*/ 135 w 1068"/>
                <a:gd name="T41" fmla="*/ 521 h 534"/>
                <a:gd name="T42" fmla="*/ 126 w 1068"/>
                <a:gd name="T43" fmla="*/ 478 h 534"/>
                <a:gd name="T44" fmla="*/ 138 w 1068"/>
                <a:gd name="T45" fmla="*/ 426 h 534"/>
                <a:gd name="T46" fmla="*/ 167 w 1068"/>
                <a:gd name="T47" fmla="*/ 385 h 534"/>
                <a:gd name="T48" fmla="*/ 211 w 1068"/>
                <a:gd name="T49" fmla="*/ 357 h 534"/>
                <a:gd name="T50" fmla="*/ 262 w 1068"/>
                <a:gd name="T51" fmla="*/ 347 h 534"/>
                <a:gd name="T52" fmla="*/ 303 w 1068"/>
                <a:gd name="T53" fmla="*/ 353 h 534"/>
                <a:gd name="T54" fmla="*/ 349 w 1068"/>
                <a:gd name="T55" fmla="*/ 377 h 534"/>
                <a:gd name="T56" fmla="*/ 383 w 1068"/>
                <a:gd name="T57" fmla="*/ 415 h 534"/>
                <a:gd name="T58" fmla="*/ 398 w 1068"/>
                <a:gd name="T59" fmla="*/ 464 h 534"/>
                <a:gd name="T60" fmla="*/ 396 w 1068"/>
                <a:gd name="T61" fmla="*/ 507 h 534"/>
                <a:gd name="T62" fmla="*/ 722 w 1068"/>
                <a:gd name="T63" fmla="*/ 534 h 534"/>
                <a:gd name="T64" fmla="*/ 708 w 1068"/>
                <a:gd name="T65" fmla="*/ 478 h 534"/>
                <a:gd name="T66" fmla="*/ 715 w 1068"/>
                <a:gd name="T67" fmla="*/ 438 h 534"/>
                <a:gd name="T68" fmla="*/ 739 w 1068"/>
                <a:gd name="T69" fmla="*/ 394 h 534"/>
                <a:gd name="T70" fmla="*/ 779 w 1068"/>
                <a:gd name="T71" fmla="*/ 363 h 534"/>
                <a:gd name="T72" fmla="*/ 831 w 1068"/>
                <a:gd name="T73" fmla="*/ 347 h 534"/>
                <a:gd name="T74" fmla="*/ 871 w 1068"/>
                <a:gd name="T75" fmla="*/ 349 h 534"/>
                <a:gd name="T76" fmla="*/ 917 w 1068"/>
                <a:gd name="T77" fmla="*/ 367 h 534"/>
                <a:gd name="T78" fmla="*/ 953 w 1068"/>
                <a:gd name="T79" fmla="*/ 399 h 534"/>
                <a:gd name="T80" fmla="*/ 976 w 1068"/>
                <a:gd name="T81" fmla="*/ 441 h 534"/>
                <a:gd name="T82" fmla="*/ 981 w 1068"/>
                <a:gd name="T83" fmla="*/ 476 h 534"/>
                <a:gd name="T84" fmla="*/ 980 w 1068"/>
                <a:gd name="T85" fmla="*/ 492 h 534"/>
                <a:gd name="T86" fmla="*/ 1040 w 1068"/>
                <a:gd name="T87" fmla="*/ 534 h 534"/>
                <a:gd name="T88" fmla="*/ 1050 w 1068"/>
                <a:gd name="T89" fmla="*/ 518 h 534"/>
                <a:gd name="T90" fmla="*/ 1067 w 1068"/>
                <a:gd name="T91" fmla="*/ 496 h 534"/>
                <a:gd name="T92" fmla="*/ 530 w 1068"/>
                <a:gd name="T93" fmla="*/ 258 h 534"/>
                <a:gd name="T94" fmla="*/ 286 w 1068"/>
                <a:gd name="T95" fmla="*/ 255 h 534"/>
                <a:gd name="T96" fmla="*/ 306 w 1068"/>
                <a:gd name="T97" fmla="*/ 195 h 534"/>
                <a:gd name="T98" fmla="*/ 356 w 1068"/>
                <a:gd name="T99" fmla="*/ 137 h 534"/>
                <a:gd name="T100" fmla="*/ 433 w 1068"/>
                <a:gd name="T101" fmla="*/ 94 h 534"/>
                <a:gd name="T102" fmla="*/ 530 w 1068"/>
                <a:gd name="T103" fmla="*/ 73 h 534"/>
                <a:gd name="T104" fmla="*/ 589 w 1068"/>
                <a:gd name="T105" fmla="*/ 74 h 534"/>
                <a:gd name="T106" fmla="*/ 679 w 1068"/>
                <a:gd name="T107" fmla="*/ 98 h 534"/>
                <a:gd name="T108" fmla="*/ 750 w 1068"/>
                <a:gd name="T109" fmla="*/ 143 h 534"/>
                <a:gd name="T110" fmla="*/ 796 w 1068"/>
                <a:gd name="T111" fmla="*/ 199 h 534"/>
                <a:gd name="T112" fmla="*/ 816 w 1068"/>
                <a:gd name="T113" fmla="*/ 258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68" h="534">
                  <a:moveTo>
                    <a:pt x="1068" y="464"/>
                  </a:moveTo>
                  <a:lnTo>
                    <a:pt x="1068" y="464"/>
                  </a:lnTo>
                  <a:lnTo>
                    <a:pt x="1067" y="451"/>
                  </a:lnTo>
                  <a:lnTo>
                    <a:pt x="1064" y="441"/>
                  </a:lnTo>
                  <a:lnTo>
                    <a:pt x="1058" y="434"/>
                  </a:lnTo>
                  <a:lnTo>
                    <a:pt x="1053" y="430"/>
                  </a:lnTo>
                  <a:lnTo>
                    <a:pt x="1047" y="427"/>
                  </a:lnTo>
                  <a:lnTo>
                    <a:pt x="1043" y="426"/>
                  </a:lnTo>
                  <a:lnTo>
                    <a:pt x="1037" y="426"/>
                  </a:lnTo>
                  <a:lnTo>
                    <a:pt x="1037" y="426"/>
                  </a:lnTo>
                  <a:lnTo>
                    <a:pt x="1036" y="426"/>
                  </a:lnTo>
                  <a:lnTo>
                    <a:pt x="1036" y="426"/>
                  </a:lnTo>
                  <a:lnTo>
                    <a:pt x="1029" y="394"/>
                  </a:lnTo>
                  <a:lnTo>
                    <a:pt x="1019" y="361"/>
                  </a:lnTo>
                  <a:lnTo>
                    <a:pt x="1012" y="346"/>
                  </a:lnTo>
                  <a:lnTo>
                    <a:pt x="1005" y="332"/>
                  </a:lnTo>
                  <a:lnTo>
                    <a:pt x="998" y="318"/>
                  </a:lnTo>
                  <a:lnTo>
                    <a:pt x="990" y="304"/>
                  </a:lnTo>
                  <a:lnTo>
                    <a:pt x="980" y="290"/>
                  </a:lnTo>
                  <a:lnTo>
                    <a:pt x="970" y="279"/>
                  </a:lnTo>
                  <a:lnTo>
                    <a:pt x="959" y="266"/>
                  </a:lnTo>
                  <a:lnTo>
                    <a:pt x="946" y="256"/>
                  </a:lnTo>
                  <a:lnTo>
                    <a:pt x="934" y="246"/>
                  </a:lnTo>
                  <a:lnTo>
                    <a:pt x="918" y="237"/>
                  </a:lnTo>
                  <a:lnTo>
                    <a:pt x="904" y="228"/>
                  </a:lnTo>
                  <a:lnTo>
                    <a:pt x="887" y="223"/>
                  </a:lnTo>
                  <a:lnTo>
                    <a:pt x="887" y="223"/>
                  </a:lnTo>
                  <a:lnTo>
                    <a:pt x="875" y="195"/>
                  </a:lnTo>
                  <a:lnTo>
                    <a:pt x="861" y="168"/>
                  </a:lnTo>
                  <a:lnTo>
                    <a:pt x="844" y="144"/>
                  </a:lnTo>
                  <a:lnTo>
                    <a:pt x="827" y="122"/>
                  </a:lnTo>
                  <a:lnTo>
                    <a:pt x="807" y="102"/>
                  </a:lnTo>
                  <a:lnTo>
                    <a:pt x="788" y="82"/>
                  </a:lnTo>
                  <a:lnTo>
                    <a:pt x="768" y="67"/>
                  </a:lnTo>
                  <a:lnTo>
                    <a:pt x="746" y="52"/>
                  </a:lnTo>
                  <a:lnTo>
                    <a:pt x="723" y="39"/>
                  </a:lnTo>
                  <a:lnTo>
                    <a:pt x="700" y="28"/>
                  </a:lnTo>
                  <a:lnTo>
                    <a:pt x="676" y="19"/>
                  </a:lnTo>
                  <a:lnTo>
                    <a:pt x="651" y="11"/>
                  </a:lnTo>
                  <a:lnTo>
                    <a:pt x="627" y="5"/>
                  </a:lnTo>
                  <a:lnTo>
                    <a:pt x="602" y="3"/>
                  </a:lnTo>
                  <a:lnTo>
                    <a:pt x="575" y="0"/>
                  </a:lnTo>
                  <a:lnTo>
                    <a:pt x="550" y="0"/>
                  </a:lnTo>
                  <a:lnTo>
                    <a:pt x="524" y="1"/>
                  </a:lnTo>
                  <a:lnTo>
                    <a:pt x="498" y="5"/>
                  </a:lnTo>
                  <a:lnTo>
                    <a:pt x="473" y="10"/>
                  </a:lnTo>
                  <a:lnTo>
                    <a:pt x="447" y="17"/>
                  </a:lnTo>
                  <a:lnTo>
                    <a:pt x="424" y="26"/>
                  </a:lnTo>
                  <a:lnTo>
                    <a:pt x="398" y="36"/>
                  </a:lnTo>
                  <a:lnTo>
                    <a:pt x="376" y="49"/>
                  </a:lnTo>
                  <a:lnTo>
                    <a:pt x="352" y="61"/>
                  </a:lnTo>
                  <a:lnTo>
                    <a:pt x="331" y="78"/>
                  </a:lnTo>
                  <a:lnTo>
                    <a:pt x="310" y="95"/>
                  </a:lnTo>
                  <a:lnTo>
                    <a:pt x="289" y="113"/>
                  </a:lnTo>
                  <a:lnTo>
                    <a:pt x="271" y="134"/>
                  </a:lnTo>
                  <a:lnTo>
                    <a:pt x="253" y="157"/>
                  </a:lnTo>
                  <a:lnTo>
                    <a:pt x="236" y="181"/>
                  </a:lnTo>
                  <a:lnTo>
                    <a:pt x="222" y="207"/>
                  </a:lnTo>
                  <a:lnTo>
                    <a:pt x="208" y="234"/>
                  </a:lnTo>
                  <a:lnTo>
                    <a:pt x="208" y="234"/>
                  </a:lnTo>
                  <a:lnTo>
                    <a:pt x="192" y="234"/>
                  </a:lnTo>
                  <a:lnTo>
                    <a:pt x="178" y="235"/>
                  </a:lnTo>
                  <a:lnTo>
                    <a:pt x="164" y="238"/>
                  </a:lnTo>
                  <a:lnTo>
                    <a:pt x="152" y="241"/>
                  </a:lnTo>
                  <a:lnTo>
                    <a:pt x="139" y="245"/>
                  </a:lnTo>
                  <a:lnTo>
                    <a:pt x="126" y="251"/>
                  </a:lnTo>
                  <a:lnTo>
                    <a:pt x="115" y="256"/>
                  </a:lnTo>
                  <a:lnTo>
                    <a:pt x="105" y="262"/>
                  </a:lnTo>
                  <a:lnTo>
                    <a:pt x="96" y="269"/>
                  </a:lnTo>
                  <a:lnTo>
                    <a:pt x="86" y="277"/>
                  </a:lnTo>
                  <a:lnTo>
                    <a:pt x="69" y="294"/>
                  </a:lnTo>
                  <a:lnTo>
                    <a:pt x="54" y="312"/>
                  </a:lnTo>
                  <a:lnTo>
                    <a:pt x="41" y="333"/>
                  </a:lnTo>
                  <a:lnTo>
                    <a:pt x="30" y="357"/>
                  </a:lnTo>
                  <a:lnTo>
                    <a:pt x="21" y="381"/>
                  </a:lnTo>
                  <a:lnTo>
                    <a:pt x="14" y="405"/>
                  </a:lnTo>
                  <a:lnTo>
                    <a:pt x="9" y="431"/>
                  </a:lnTo>
                  <a:lnTo>
                    <a:pt x="5" y="457"/>
                  </a:lnTo>
                  <a:lnTo>
                    <a:pt x="2" y="483"/>
                  </a:lnTo>
                  <a:lnTo>
                    <a:pt x="0" y="508"/>
                  </a:lnTo>
                  <a:lnTo>
                    <a:pt x="0" y="534"/>
                  </a:lnTo>
                  <a:lnTo>
                    <a:pt x="141" y="534"/>
                  </a:lnTo>
                  <a:lnTo>
                    <a:pt x="141" y="534"/>
                  </a:lnTo>
                  <a:lnTo>
                    <a:pt x="135" y="521"/>
                  </a:lnTo>
                  <a:lnTo>
                    <a:pt x="131" y="507"/>
                  </a:lnTo>
                  <a:lnTo>
                    <a:pt x="128" y="492"/>
                  </a:lnTo>
                  <a:lnTo>
                    <a:pt x="126" y="478"/>
                  </a:lnTo>
                  <a:lnTo>
                    <a:pt x="126" y="478"/>
                  </a:lnTo>
                  <a:lnTo>
                    <a:pt x="128" y="464"/>
                  </a:lnTo>
                  <a:lnTo>
                    <a:pt x="129" y="451"/>
                  </a:lnTo>
                  <a:lnTo>
                    <a:pt x="134" y="438"/>
                  </a:lnTo>
                  <a:lnTo>
                    <a:pt x="138" y="426"/>
                  </a:lnTo>
                  <a:lnTo>
                    <a:pt x="143" y="415"/>
                  </a:lnTo>
                  <a:lnTo>
                    <a:pt x="150" y="405"/>
                  </a:lnTo>
                  <a:lnTo>
                    <a:pt x="157" y="394"/>
                  </a:lnTo>
                  <a:lnTo>
                    <a:pt x="167" y="385"/>
                  </a:lnTo>
                  <a:lnTo>
                    <a:pt x="177" y="377"/>
                  </a:lnTo>
                  <a:lnTo>
                    <a:pt x="187" y="368"/>
                  </a:lnTo>
                  <a:lnTo>
                    <a:pt x="198" y="363"/>
                  </a:lnTo>
                  <a:lnTo>
                    <a:pt x="211" y="357"/>
                  </a:lnTo>
                  <a:lnTo>
                    <a:pt x="223" y="353"/>
                  </a:lnTo>
                  <a:lnTo>
                    <a:pt x="236" y="349"/>
                  </a:lnTo>
                  <a:lnTo>
                    <a:pt x="250" y="347"/>
                  </a:lnTo>
                  <a:lnTo>
                    <a:pt x="262" y="347"/>
                  </a:lnTo>
                  <a:lnTo>
                    <a:pt x="262" y="347"/>
                  </a:lnTo>
                  <a:lnTo>
                    <a:pt x="276" y="347"/>
                  </a:lnTo>
                  <a:lnTo>
                    <a:pt x="290" y="349"/>
                  </a:lnTo>
                  <a:lnTo>
                    <a:pt x="303" y="353"/>
                  </a:lnTo>
                  <a:lnTo>
                    <a:pt x="316" y="357"/>
                  </a:lnTo>
                  <a:lnTo>
                    <a:pt x="328" y="363"/>
                  </a:lnTo>
                  <a:lnTo>
                    <a:pt x="339" y="368"/>
                  </a:lnTo>
                  <a:lnTo>
                    <a:pt x="349" y="377"/>
                  </a:lnTo>
                  <a:lnTo>
                    <a:pt x="359" y="385"/>
                  </a:lnTo>
                  <a:lnTo>
                    <a:pt x="369" y="394"/>
                  </a:lnTo>
                  <a:lnTo>
                    <a:pt x="376" y="405"/>
                  </a:lnTo>
                  <a:lnTo>
                    <a:pt x="383" y="415"/>
                  </a:lnTo>
                  <a:lnTo>
                    <a:pt x="389" y="426"/>
                  </a:lnTo>
                  <a:lnTo>
                    <a:pt x="393" y="438"/>
                  </a:lnTo>
                  <a:lnTo>
                    <a:pt x="397" y="451"/>
                  </a:lnTo>
                  <a:lnTo>
                    <a:pt x="398" y="464"/>
                  </a:lnTo>
                  <a:lnTo>
                    <a:pt x="400" y="478"/>
                  </a:lnTo>
                  <a:lnTo>
                    <a:pt x="400" y="478"/>
                  </a:lnTo>
                  <a:lnTo>
                    <a:pt x="398" y="492"/>
                  </a:lnTo>
                  <a:lnTo>
                    <a:pt x="396" y="507"/>
                  </a:lnTo>
                  <a:lnTo>
                    <a:pt x="391" y="521"/>
                  </a:lnTo>
                  <a:lnTo>
                    <a:pt x="386" y="534"/>
                  </a:lnTo>
                  <a:lnTo>
                    <a:pt x="722" y="534"/>
                  </a:lnTo>
                  <a:lnTo>
                    <a:pt x="722" y="534"/>
                  </a:lnTo>
                  <a:lnTo>
                    <a:pt x="716" y="521"/>
                  </a:lnTo>
                  <a:lnTo>
                    <a:pt x="712" y="507"/>
                  </a:lnTo>
                  <a:lnTo>
                    <a:pt x="709" y="492"/>
                  </a:lnTo>
                  <a:lnTo>
                    <a:pt x="708" y="478"/>
                  </a:lnTo>
                  <a:lnTo>
                    <a:pt x="708" y="478"/>
                  </a:lnTo>
                  <a:lnTo>
                    <a:pt x="709" y="464"/>
                  </a:lnTo>
                  <a:lnTo>
                    <a:pt x="711" y="451"/>
                  </a:lnTo>
                  <a:lnTo>
                    <a:pt x="715" y="438"/>
                  </a:lnTo>
                  <a:lnTo>
                    <a:pt x="719" y="426"/>
                  </a:lnTo>
                  <a:lnTo>
                    <a:pt x="725" y="415"/>
                  </a:lnTo>
                  <a:lnTo>
                    <a:pt x="732" y="405"/>
                  </a:lnTo>
                  <a:lnTo>
                    <a:pt x="739" y="394"/>
                  </a:lnTo>
                  <a:lnTo>
                    <a:pt x="749" y="385"/>
                  </a:lnTo>
                  <a:lnTo>
                    <a:pt x="758" y="377"/>
                  </a:lnTo>
                  <a:lnTo>
                    <a:pt x="768" y="368"/>
                  </a:lnTo>
                  <a:lnTo>
                    <a:pt x="779" y="363"/>
                  </a:lnTo>
                  <a:lnTo>
                    <a:pt x="792" y="357"/>
                  </a:lnTo>
                  <a:lnTo>
                    <a:pt x="805" y="353"/>
                  </a:lnTo>
                  <a:lnTo>
                    <a:pt x="817" y="349"/>
                  </a:lnTo>
                  <a:lnTo>
                    <a:pt x="831" y="347"/>
                  </a:lnTo>
                  <a:lnTo>
                    <a:pt x="844" y="347"/>
                  </a:lnTo>
                  <a:lnTo>
                    <a:pt x="844" y="347"/>
                  </a:lnTo>
                  <a:lnTo>
                    <a:pt x="858" y="347"/>
                  </a:lnTo>
                  <a:lnTo>
                    <a:pt x="871" y="349"/>
                  </a:lnTo>
                  <a:lnTo>
                    <a:pt x="883" y="351"/>
                  </a:lnTo>
                  <a:lnTo>
                    <a:pt x="894" y="356"/>
                  </a:lnTo>
                  <a:lnTo>
                    <a:pt x="907" y="361"/>
                  </a:lnTo>
                  <a:lnTo>
                    <a:pt x="917" y="367"/>
                  </a:lnTo>
                  <a:lnTo>
                    <a:pt x="928" y="374"/>
                  </a:lnTo>
                  <a:lnTo>
                    <a:pt x="936" y="381"/>
                  </a:lnTo>
                  <a:lnTo>
                    <a:pt x="946" y="389"/>
                  </a:lnTo>
                  <a:lnTo>
                    <a:pt x="953" y="399"/>
                  </a:lnTo>
                  <a:lnTo>
                    <a:pt x="960" y="409"/>
                  </a:lnTo>
                  <a:lnTo>
                    <a:pt x="967" y="419"/>
                  </a:lnTo>
                  <a:lnTo>
                    <a:pt x="971" y="430"/>
                  </a:lnTo>
                  <a:lnTo>
                    <a:pt x="976" y="441"/>
                  </a:lnTo>
                  <a:lnTo>
                    <a:pt x="978" y="454"/>
                  </a:lnTo>
                  <a:lnTo>
                    <a:pt x="980" y="465"/>
                  </a:lnTo>
                  <a:lnTo>
                    <a:pt x="980" y="465"/>
                  </a:lnTo>
                  <a:lnTo>
                    <a:pt x="981" y="476"/>
                  </a:lnTo>
                  <a:lnTo>
                    <a:pt x="981" y="476"/>
                  </a:lnTo>
                  <a:lnTo>
                    <a:pt x="981" y="478"/>
                  </a:lnTo>
                  <a:lnTo>
                    <a:pt x="981" y="478"/>
                  </a:lnTo>
                  <a:lnTo>
                    <a:pt x="980" y="492"/>
                  </a:lnTo>
                  <a:lnTo>
                    <a:pt x="977" y="507"/>
                  </a:lnTo>
                  <a:lnTo>
                    <a:pt x="973" y="521"/>
                  </a:lnTo>
                  <a:lnTo>
                    <a:pt x="967" y="534"/>
                  </a:lnTo>
                  <a:lnTo>
                    <a:pt x="1040" y="534"/>
                  </a:lnTo>
                  <a:lnTo>
                    <a:pt x="1040" y="534"/>
                  </a:lnTo>
                  <a:lnTo>
                    <a:pt x="1041" y="521"/>
                  </a:lnTo>
                  <a:lnTo>
                    <a:pt x="1041" y="521"/>
                  </a:lnTo>
                  <a:lnTo>
                    <a:pt x="1050" y="518"/>
                  </a:lnTo>
                  <a:lnTo>
                    <a:pt x="1055" y="515"/>
                  </a:lnTo>
                  <a:lnTo>
                    <a:pt x="1061" y="510"/>
                  </a:lnTo>
                  <a:lnTo>
                    <a:pt x="1064" y="503"/>
                  </a:lnTo>
                  <a:lnTo>
                    <a:pt x="1067" y="496"/>
                  </a:lnTo>
                  <a:lnTo>
                    <a:pt x="1068" y="486"/>
                  </a:lnTo>
                  <a:lnTo>
                    <a:pt x="1068" y="464"/>
                  </a:lnTo>
                  <a:lnTo>
                    <a:pt x="1068" y="464"/>
                  </a:lnTo>
                  <a:close/>
                  <a:moveTo>
                    <a:pt x="530" y="258"/>
                  </a:moveTo>
                  <a:lnTo>
                    <a:pt x="288" y="258"/>
                  </a:lnTo>
                  <a:lnTo>
                    <a:pt x="288" y="258"/>
                  </a:lnTo>
                  <a:lnTo>
                    <a:pt x="286" y="255"/>
                  </a:lnTo>
                  <a:lnTo>
                    <a:pt x="286" y="255"/>
                  </a:lnTo>
                  <a:lnTo>
                    <a:pt x="288" y="239"/>
                  </a:lnTo>
                  <a:lnTo>
                    <a:pt x="292" y="224"/>
                  </a:lnTo>
                  <a:lnTo>
                    <a:pt x="297" y="209"/>
                  </a:lnTo>
                  <a:lnTo>
                    <a:pt x="306" y="195"/>
                  </a:lnTo>
                  <a:lnTo>
                    <a:pt x="316" y="179"/>
                  </a:lnTo>
                  <a:lnTo>
                    <a:pt x="327" y="165"/>
                  </a:lnTo>
                  <a:lnTo>
                    <a:pt x="341" y="151"/>
                  </a:lnTo>
                  <a:lnTo>
                    <a:pt x="356" y="137"/>
                  </a:lnTo>
                  <a:lnTo>
                    <a:pt x="373" y="124"/>
                  </a:lnTo>
                  <a:lnTo>
                    <a:pt x="391" y="113"/>
                  </a:lnTo>
                  <a:lnTo>
                    <a:pt x="412" y="103"/>
                  </a:lnTo>
                  <a:lnTo>
                    <a:pt x="433" y="94"/>
                  </a:lnTo>
                  <a:lnTo>
                    <a:pt x="456" y="85"/>
                  </a:lnTo>
                  <a:lnTo>
                    <a:pt x="480" y="80"/>
                  </a:lnTo>
                  <a:lnTo>
                    <a:pt x="505" y="75"/>
                  </a:lnTo>
                  <a:lnTo>
                    <a:pt x="530" y="73"/>
                  </a:lnTo>
                  <a:lnTo>
                    <a:pt x="530" y="258"/>
                  </a:lnTo>
                  <a:close/>
                  <a:moveTo>
                    <a:pt x="589" y="258"/>
                  </a:moveTo>
                  <a:lnTo>
                    <a:pt x="589" y="74"/>
                  </a:lnTo>
                  <a:lnTo>
                    <a:pt x="589" y="74"/>
                  </a:lnTo>
                  <a:lnTo>
                    <a:pt x="614" y="77"/>
                  </a:lnTo>
                  <a:lnTo>
                    <a:pt x="637" y="82"/>
                  </a:lnTo>
                  <a:lnTo>
                    <a:pt x="659" y="89"/>
                  </a:lnTo>
                  <a:lnTo>
                    <a:pt x="679" y="98"/>
                  </a:lnTo>
                  <a:lnTo>
                    <a:pt x="698" y="108"/>
                  </a:lnTo>
                  <a:lnTo>
                    <a:pt x="718" y="117"/>
                  </a:lnTo>
                  <a:lnTo>
                    <a:pt x="735" y="130"/>
                  </a:lnTo>
                  <a:lnTo>
                    <a:pt x="750" y="143"/>
                  </a:lnTo>
                  <a:lnTo>
                    <a:pt x="764" y="155"/>
                  </a:lnTo>
                  <a:lnTo>
                    <a:pt x="777" y="169"/>
                  </a:lnTo>
                  <a:lnTo>
                    <a:pt x="788" y="183"/>
                  </a:lnTo>
                  <a:lnTo>
                    <a:pt x="796" y="199"/>
                  </a:lnTo>
                  <a:lnTo>
                    <a:pt x="805" y="213"/>
                  </a:lnTo>
                  <a:lnTo>
                    <a:pt x="810" y="228"/>
                  </a:lnTo>
                  <a:lnTo>
                    <a:pt x="814" y="242"/>
                  </a:lnTo>
                  <a:lnTo>
                    <a:pt x="816" y="258"/>
                  </a:lnTo>
                  <a:lnTo>
                    <a:pt x="589" y="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1" name="Freeform 29"/>
            <p:cNvSpPr>
              <a:spLocks noEditPoints="1"/>
            </p:cNvSpPr>
            <p:nvPr/>
          </p:nvSpPr>
          <p:spPr bwMode="auto">
            <a:xfrm>
              <a:off x="4641851" y="312738"/>
              <a:ext cx="122238" cy="115888"/>
            </a:xfrm>
            <a:custGeom>
              <a:avLst/>
              <a:gdLst>
                <a:gd name="T0" fmla="*/ 115 w 231"/>
                <a:gd name="T1" fmla="*/ 0 h 221"/>
                <a:gd name="T2" fmla="*/ 92 w 231"/>
                <a:gd name="T3" fmla="*/ 1 h 221"/>
                <a:gd name="T4" fmla="*/ 70 w 231"/>
                <a:gd name="T5" fmla="*/ 8 h 221"/>
                <a:gd name="T6" fmla="*/ 50 w 231"/>
                <a:gd name="T7" fmla="*/ 18 h 221"/>
                <a:gd name="T8" fmla="*/ 34 w 231"/>
                <a:gd name="T9" fmla="*/ 32 h 221"/>
                <a:gd name="T10" fmla="*/ 20 w 231"/>
                <a:gd name="T11" fmla="*/ 48 h 221"/>
                <a:gd name="T12" fmla="*/ 8 w 231"/>
                <a:gd name="T13" fmla="*/ 67 h 221"/>
                <a:gd name="T14" fmla="*/ 1 w 231"/>
                <a:gd name="T15" fmla="*/ 88 h 221"/>
                <a:gd name="T16" fmla="*/ 0 w 231"/>
                <a:gd name="T17" fmla="*/ 111 h 221"/>
                <a:gd name="T18" fmla="*/ 0 w 231"/>
                <a:gd name="T19" fmla="*/ 122 h 221"/>
                <a:gd name="T20" fmla="*/ 4 w 231"/>
                <a:gd name="T21" fmla="*/ 143 h 221"/>
                <a:gd name="T22" fmla="*/ 14 w 231"/>
                <a:gd name="T23" fmla="*/ 162 h 221"/>
                <a:gd name="T24" fmla="*/ 27 w 231"/>
                <a:gd name="T25" fmla="*/ 181 h 221"/>
                <a:gd name="T26" fmla="*/ 42 w 231"/>
                <a:gd name="T27" fmla="*/ 195 h 221"/>
                <a:gd name="T28" fmla="*/ 60 w 231"/>
                <a:gd name="T29" fmla="*/ 207 h 221"/>
                <a:gd name="T30" fmla="*/ 81 w 231"/>
                <a:gd name="T31" fmla="*/ 216 h 221"/>
                <a:gd name="T32" fmla="*/ 104 w 231"/>
                <a:gd name="T33" fmla="*/ 220 h 221"/>
                <a:gd name="T34" fmla="*/ 115 w 231"/>
                <a:gd name="T35" fmla="*/ 221 h 221"/>
                <a:gd name="T36" fmla="*/ 139 w 231"/>
                <a:gd name="T37" fmla="*/ 218 h 221"/>
                <a:gd name="T38" fmla="*/ 161 w 231"/>
                <a:gd name="T39" fmla="*/ 211 h 221"/>
                <a:gd name="T40" fmla="*/ 181 w 231"/>
                <a:gd name="T41" fmla="*/ 202 h 221"/>
                <a:gd name="T42" fmla="*/ 198 w 231"/>
                <a:gd name="T43" fmla="*/ 188 h 221"/>
                <a:gd name="T44" fmla="*/ 212 w 231"/>
                <a:gd name="T45" fmla="*/ 172 h 221"/>
                <a:gd name="T46" fmla="*/ 223 w 231"/>
                <a:gd name="T47" fmla="*/ 153 h 221"/>
                <a:gd name="T48" fmla="*/ 228 w 231"/>
                <a:gd name="T49" fmla="*/ 132 h 221"/>
                <a:gd name="T50" fmla="*/ 231 w 231"/>
                <a:gd name="T51" fmla="*/ 111 h 221"/>
                <a:gd name="T52" fmla="*/ 231 w 231"/>
                <a:gd name="T53" fmla="*/ 98 h 221"/>
                <a:gd name="T54" fmla="*/ 226 w 231"/>
                <a:gd name="T55" fmla="*/ 77 h 221"/>
                <a:gd name="T56" fmla="*/ 217 w 231"/>
                <a:gd name="T57" fmla="*/ 57 h 221"/>
                <a:gd name="T58" fmla="*/ 205 w 231"/>
                <a:gd name="T59" fmla="*/ 39 h 221"/>
                <a:gd name="T60" fmla="*/ 189 w 231"/>
                <a:gd name="T61" fmla="*/ 25 h 221"/>
                <a:gd name="T62" fmla="*/ 171 w 231"/>
                <a:gd name="T63" fmla="*/ 13 h 221"/>
                <a:gd name="T64" fmla="*/ 150 w 231"/>
                <a:gd name="T65" fmla="*/ 4 h 221"/>
                <a:gd name="T66" fmla="*/ 128 w 231"/>
                <a:gd name="T67" fmla="*/ 0 h 221"/>
                <a:gd name="T68" fmla="*/ 115 w 231"/>
                <a:gd name="T69" fmla="*/ 0 h 221"/>
                <a:gd name="T70" fmla="*/ 116 w 231"/>
                <a:gd name="T71" fmla="*/ 153 h 221"/>
                <a:gd name="T72" fmla="*/ 98 w 231"/>
                <a:gd name="T73" fmla="*/ 148 h 221"/>
                <a:gd name="T74" fmla="*/ 84 w 231"/>
                <a:gd name="T75" fmla="*/ 139 h 221"/>
                <a:gd name="T76" fmla="*/ 74 w 231"/>
                <a:gd name="T77" fmla="*/ 125 h 221"/>
                <a:gd name="T78" fmla="*/ 71 w 231"/>
                <a:gd name="T79" fmla="*/ 108 h 221"/>
                <a:gd name="T80" fmla="*/ 71 w 231"/>
                <a:gd name="T81" fmla="*/ 98 h 221"/>
                <a:gd name="T82" fmla="*/ 78 w 231"/>
                <a:gd name="T83" fmla="*/ 83 h 221"/>
                <a:gd name="T84" fmla="*/ 91 w 231"/>
                <a:gd name="T85" fmla="*/ 70 h 221"/>
                <a:gd name="T86" fmla="*/ 107 w 231"/>
                <a:gd name="T87" fmla="*/ 63 h 221"/>
                <a:gd name="T88" fmla="*/ 116 w 231"/>
                <a:gd name="T89" fmla="*/ 62 h 221"/>
                <a:gd name="T90" fmla="*/ 133 w 231"/>
                <a:gd name="T91" fmla="*/ 66 h 221"/>
                <a:gd name="T92" fmla="*/ 147 w 231"/>
                <a:gd name="T93" fmla="*/ 76 h 221"/>
                <a:gd name="T94" fmla="*/ 157 w 231"/>
                <a:gd name="T95" fmla="*/ 90 h 221"/>
                <a:gd name="T96" fmla="*/ 161 w 231"/>
                <a:gd name="T97" fmla="*/ 108 h 221"/>
                <a:gd name="T98" fmla="*/ 160 w 231"/>
                <a:gd name="T99" fmla="*/ 116 h 221"/>
                <a:gd name="T100" fmla="*/ 153 w 231"/>
                <a:gd name="T101" fmla="*/ 132 h 221"/>
                <a:gd name="T102" fmla="*/ 142 w 231"/>
                <a:gd name="T103" fmla="*/ 144 h 221"/>
                <a:gd name="T104" fmla="*/ 125 w 231"/>
                <a:gd name="T105" fmla="*/ 151 h 221"/>
                <a:gd name="T106" fmla="*/ 116 w 231"/>
                <a:gd name="T107" fmla="*/ 15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1" h="221">
                  <a:moveTo>
                    <a:pt x="115" y="0"/>
                  </a:moveTo>
                  <a:lnTo>
                    <a:pt x="115" y="0"/>
                  </a:lnTo>
                  <a:lnTo>
                    <a:pt x="104" y="0"/>
                  </a:lnTo>
                  <a:lnTo>
                    <a:pt x="92" y="1"/>
                  </a:lnTo>
                  <a:lnTo>
                    <a:pt x="81" y="4"/>
                  </a:lnTo>
                  <a:lnTo>
                    <a:pt x="70" y="8"/>
                  </a:lnTo>
                  <a:lnTo>
                    <a:pt x="60" y="13"/>
                  </a:lnTo>
                  <a:lnTo>
                    <a:pt x="50" y="18"/>
                  </a:lnTo>
                  <a:lnTo>
                    <a:pt x="42" y="25"/>
                  </a:lnTo>
                  <a:lnTo>
                    <a:pt x="34" y="32"/>
                  </a:lnTo>
                  <a:lnTo>
                    <a:pt x="27" y="39"/>
                  </a:lnTo>
                  <a:lnTo>
                    <a:pt x="20" y="48"/>
                  </a:lnTo>
                  <a:lnTo>
                    <a:pt x="14" y="57"/>
                  </a:lnTo>
                  <a:lnTo>
                    <a:pt x="8" y="67"/>
                  </a:lnTo>
                  <a:lnTo>
                    <a:pt x="4" y="77"/>
                  </a:lnTo>
                  <a:lnTo>
                    <a:pt x="1" y="88"/>
                  </a:lnTo>
                  <a:lnTo>
                    <a:pt x="0" y="98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22"/>
                  </a:lnTo>
                  <a:lnTo>
                    <a:pt x="1" y="132"/>
                  </a:lnTo>
                  <a:lnTo>
                    <a:pt x="4" y="143"/>
                  </a:lnTo>
                  <a:lnTo>
                    <a:pt x="8" y="153"/>
                  </a:lnTo>
                  <a:lnTo>
                    <a:pt x="14" y="162"/>
                  </a:lnTo>
                  <a:lnTo>
                    <a:pt x="20" y="172"/>
                  </a:lnTo>
                  <a:lnTo>
                    <a:pt x="27" y="181"/>
                  </a:lnTo>
                  <a:lnTo>
                    <a:pt x="34" y="188"/>
                  </a:lnTo>
                  <a:lnTo>
                    <a:pt x="42" y="195"/>
                  </a:lnTo>
                  <a:lnTo>
                    <a:pt x="50" y="202"/>
                  </a:lnTo>
                  <a:lnTo>
                    <a:pt x="60" y="207"/>
                  </a:lnTo>
                  <a:lnTo>
                    <a:pt x="70" y="211"/>
                  </a:lnTo>
                  <a:lnTo>
                    <a:pt x="81" y="216"/>
                  </a:lnTo>
                  <a:lnTo>
                    <a:pt x="92" y="218"/>
                  </a:lnTo>
                  <a:lnTo>
                    <a:pt x="104" y="220"/>
                  </a:lnTo>
                  <a:lnTo>
                    <a:pt x="115" y="221"/>
                  </a:lnTo>
                  <a:lnTo>
                    <a:pt x="115" y="221"/>
                  </a:lnTo>
                  <a:lnTo>
                    <a:pt x="128" y="220"/>
                  </a:lnTo>
                  <a:lnTo>
                    <a:pt x="139" y="218"/>
                  </a:lnTo>
                  <a:lnTo>
                    <a:pt x="150" y="216"/>
                  </a:lnTo>
                  <a:lnTo>
                    <a:pt x="161" y="211"/>
                  </a:lnTo>
                  <a:lnTo>
                    <a:pt x="171" y="207"/>
                  </a:lnTo>
                  <a:lnTo>
                    <a:pt x="181" y="202"/>
                  </a:lnTo>
                  <a:lnTo>
                    <a:pt x="189" y="195"/>
                  </a:lnTo>
                  <a:lnTo>
                    <a:pt x="198" y="188"/>
                  </a:lnTo>
                  <a:lnTo>
                    <a:pt x="205" y="181"/>
                  </a:lnTo>
                  <a:lnTo>
                    <a:pt x="212" y="172"/>
                  </a:lnTo>
                  <a:lnTo>
                    <a:pt x="217" y="162"/>
                  </a:lnTo>
                  <a:lnTo>
                    <a:pt x="223" y="153"/>
                  </a:lnTo>
                  <a:lnTo>
                    <a:pt x="226" y="143"/>
                  </a:lnTo>
                  <a:lnTo>
                    <a:pt x="228" y="132"/>
                  </a:lnTo>
                  <a:lnTo>
                    <a:pt x="231" y="122"/>
                  </a:lnTo>
                  <a:lnTo>
                    <a:pt x="231" y="111"/>
                  </a:lnTo>
                  <a:lnTo>
                    <a:pt x="231" y="111"/>
                  </a:lnTo>
                  <a:lnTo>
                    <a:pt x="231" y="98"/>
                  </a:lnTo>
                  <a:lnTo>
                    <a:pt x="228" y="88"/>
                  </a:lnTo>
                  <a:lnTo>
                    <a:pt x="226" y="77"/>
                  </a:lnTo>
                  <a:lnTo>
                    <a:pt x="223" y="67"/>
                  </a:lnTo>
                  <a:lnTo>
                    <a:pt x="217" y="57"/>
                  </a:lnTo>
                  <a:lnTo>
                    <a:pt x="212" y="48"/>
                  </a:lnTo>
                  <a:lnTo>
                    <a:pt x="205" y="39"/>
                  </a:lnTo>
                  <a:lnTo>
                    <a:pt x="198" y="32"/>
                  </a:lnTo>
                  <a:lnTo>
                    <a:pt x="189" y="25"/>
                  </a:lnTo>
                  <a:lnTo>
                    <a:pt x="181" y="18"/>
                  </a:lnTo>
                  <a:lnTo>
                    <a:pt x="171" y="13"/>
                  </a:lnTo>
                  <a:lnTo>
                    <a:pt x="161" y="8"/>
                  </a:lnTo>
                  <a:lnTo>
                    <a:pt x="150" y="4"/>
                  </a:lnTo>
                  <a:lnTo>
                    <a:pt x="139" y="1"/>
                  </a:lnTo>
                  <a:lnTo>
                    <a:pt x="128" y="0"/>
                  </a:lnTo>
                  <a:lnTo>
                    <a:pt x="115" y="0"/>
                  </a:lnTo>
                  <a:lnTo>
                    <a:pt x="115" y="0"/>
                  </a:lnTo>
                  <a:close/>
                  <a:moveTo>
                    <a:pt x="116" y="153"/>
                  </a:moveTo>
                  <a:lnTo>
                    <a:pt x="116" y="153"/>
                  </a:lnTo>
                  <a:lnTo>
                    <a:pt x="107" y="151"/>
                  </a:lnTo>
                  <a:lnTo>
                    <a:pt x="98" y="148"/>
                  </a:lnTo>
                  <a:lnTo>
                    <a:pt x="91" y="144"/>
                  </a:lnTo>
                  <a:lnTo>
                    <a:pt x="84" y="139"/>
                  </a:lnTo>
                  <a:lnTo>
                    <a:pt x="78" y="132"/>
                  </a:lnTo>
                  <a:lnTo>
                    <a:pt x="74" y="125"/>
                  </a:lnTo>
                  <a:lnTo>
                    <a:pt x="71" y="116"/>
                  </a:lnTo>
                  <a:lnTo>
                    <a:pt x="71" y="108"/>
                  </a:lnTo>
                  <a:lnTo>
                    <a:pt x="71" y="108"/>
                  </a:lnTo>
                  <a:lnTo>
                    <a:pt x="71" y="98"/>
                  </a:lnTo>
                  <a:lnTo>
                    <a:pt x="74" y="90"/>
                  </a:lnTo>
                  <a:lnTo>
                    <a:pt x="78" y="83"/>
                  </a:lnTo>
                  <a:lnTo>
                    <a:pt x="84" y="76"/>
                  </a:lnTo>
                  <a:lnTo>
                    <a:pt x="91" y="70"/>
                  </a:lnTo>
                  <a:lnTo>
                    <a:pt x="98" y="66"/>
                  </a:lnTo>
                  <a:lnTo>
                    <a:pt x="107" y="63"/>
                  </a:lnTo>
                  <a:lnTo>
                    <a:pt x="116" y="62"/>
                  </a:lnTo>
                  <a:lnTo>
                    <a:pt x="116" y="62"/>
                  </a:lnTo>
                  <a:lnTo>
                    <a:pt x="125" y="63"/>
                  </a:lnTo>
                  <a:lnTo>
                    <a:pt x="133" y="66"/>
                  </a:lnTo>
                  <a:lnTo>
                    <a:pt x="142" y="70"/>
                  </a:lnTo>
                  <a:lnTo>
                    <a:pt x="147" y="76"/>
                  </a:lnTo>
                  <a:lnTo>
                    <a:pt x="153" y="83"/>
                  </a:lnTo>
                  <a:lnTo>
                    <a:pt x="157" y="90"/>
                  </a:lnTo>
                  <a:lnTo>
                    <a:pt x="160" y="98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0" y="116"/>
                  </a:lnTo>
                  <a:lnTo>
                    <a:pt x="157" y="125"/>
                  </a:lnTo>
                  <a:lnTo>
                    <a:pt x="153" y="132"/>
                  </a:lnTo>
                  <a:lnTo>
                    <a:pt x="147" y="139"/>
                  </a:lnTo>
                  <a:lnTo>
                    <a:pt x="142" y="144"/>
                  </a:lnTo>
                  <a:lnTo>
                    <a:pt x="133" y="148"/>
                  </a:lnTo>
                  <a:lnTo>
                    <a:pt x="125" y="151"/>
                  </a:lnTo>
                  <a:lnTo>
                    <a:pt x="116" y="153"/>
                  </a:lnTo>
                  <a:lnTo>
                    <a:pt x="116" y="1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4" name="Freeform 30"/>
            <p:cNvSpPr>
              <a:spLocks noEditPoints="1"/>
            </p:cNvSpPr>
            <p:nvPr/>
          </p:nvSpPr>
          <p:spPr bwMode="auto">
            <a:xfrm>
              <a:off x="4333876" y="312738"/>
              <a:ext cx="122238" cy="115888"/>
            </a:xfrm>
            <a:custGeom>
              <a:avLst/>
              <a:gdLst>
                <a:gd name="T0" fmla="*/ 114 w 231"/>
                <a:gd name="T1" fmla="*/ 0 h 221"/>
                <a:gd name="T2" fmla="*/ 92 w 231"/>
                <a:gd name="T3" fmla="*/ 1 h 221"/>
                <a:gd name="T4" fmla="*/ 70 w 231"/>
                <a:gd name="T5" fmla="*/ 8 h 221"/>
                <a:gd name="T6" fmla="*/ 50 w 231"/>
                <a:gd name="T7" fmla="*/ 18 h 221"/>
                <a:gd name="T8" fmla="*/ 33 w 231"/>
                <a:gd name="T9" fmla="*/ 32 h 221"/>
                <a:gd name="T10" fmla="*/ 19 w 231"/>
                <a:gd name="T11" fmla="*/ 48 h 221"/>
                <a:gd name="T12" fmla="*/ 8 w 231"/>
                <a:gd name="T13" fmla="*/ 67 h 221"/>
                <a:gd name="T14" fmla="*/ 1 w 231"/>
                <a:gd name="T15" fmla="*/ 88 h 221"/>
                <a:gd name="T16" fmla="*/ 0 w 231"/>
                <a:gd name="T17" fmla="*/ 111 h 221"/>
                <a:gd name="T18" fmla="*/ 0 w 231"/>
                <a:gd name="T19" fmla="*/ 122 h 221"/>
                <a:gd name="T20" fmla="*/ 5 w 231"/>
                <a:gd name="T21" fmla="*/ 143 h 221"/>
                <a:gd name="T22" fmla="*/ 14 w 231"/>
                <a:gd name="T23" fmla="*/ 162 h 221"/>
                <a:gd name="T24" fmla="*/ 26 w 231"/>
                <a:gd name="T25" fmla="*/ 181 h 221"/>
                <a:gd name="T26" fmla="*/ 42 w 231"/>
                <a:gd name="T27" fmla="*/ 195 h 221"/>
                <a:gd name="T28" fmla="*/ 60 w 231"/>
                <a:gd name="T29" fmla="*/ 207 h 221"/>
                <a:gd name="T30" fmla="*/ 81 w 231"/>
                <a:gd name="T31" fmla="*/ 216 h 221"/>
                <a:gd name="T32" fmla="*/ 103 w 231"/>
                <a:gd name="T33" fmla="*/ 220 h 221"/>
                <a:gd name="T34" fmla="*/ 114 w 231"/>
                <a:gd name="T35" fmla="*/ 221 h 221"/>
                <a:gd name="T36" fmla="*/ 138 w 231"/>
                <a:gd name="T37" fmla="*/ 218 h 221"/>
                <a:gd name="T38" fmla="*/ 161 w 231"/>
                <a:gd name="T39" fmla="*/ 211 h 221"/>
                <a:gd name="T40" fmla="*/ 180 w 231"/>
                <a:gd name="T41" fmla="*/ 202 h 221"/>
                <a:gd name="T42" fmla="*/ 197 w 231"/>
                <a:gd name="T43" fmla="*/ 188 h 221"/>
                <a:gd name="T44" fmla="*/ 211 w 231"/>
                <a:gd name="T45" fmla="*/ 172 h 221"/>
                <a:gd name="T46" fmla="*/ 222 w 231"/>
                <a:gd name="T47" fmla="*/ 153 h 221"/>
                <a:gd name="T48" fmla="*/ 229 w 231"/>
                <a:gd name="T49" fmla="*/ 132 h 221"/>
                <a:gd name="T50" fmla="*/ 231 w 231"/>
                <a:gd name="T51" fmla="*/ 111 h 221"/>
                <a:gd name="T52" fmla="*/ 231 w 231"/>
                <a:gd name="T53" fmla="*/ 98 h 221"/>
                <a:gd name="T54" fmla="*/ 225 w 231"/>
                <a:gd name="T55" fmla="*/ 77 h 221"/>
                <a:gd name="T56" fmla="*/ 217 w 231"/>
                <a:gd name="T57" fmla="*/ 57 h 221"/>
                <a:gd name="T58" fmla="*/ 204 w 231"/>
                <a:gd name="T59" fmla="*/ 39 h 221"/>
                <a:gd name="T60" fmla="*/ 189 w 231"/>
                <a:gd name="T61" fmla="*/ 25 h 221"/>
                <a:gd name="T62" fmla="*/ 170 w 231"/>
                <a:gd name="T63" fmla="*/ 13 h 221"/>
                <a:gd name="T64" fmla="*/ 149 w 231"/>
                <a:gd name="T65" fmla="*/ 4 h 221"/>
                <a:gd name="T66" fmla="*/ 127 w 231"/>
                <a:gd name="T67" fmla="*/ 0 h 221"/>
                <a:gd name="T68" fmla="*/ 114 w 231"/>
                <a:gd name="T69" fmla="*/ 0 h 221"/>
                <a:gd name="T70" fmla="*/ 110 w 231"/>
                <a:gd name="T71" fmla="*/ 153 h 221"/>
                <a:gd name="T72" fmla="*/ 92 w 231"/>
                <a:gd name="T73" fmla="*/ 148 h 221"/>
                <a:gd name="T74" fmla="*/ 78 w 231"/>
                <a:gd name="T75" fmla="*/ 139 h 221"/>
                <a:gd name="T76" fmla="*/ 68 w 231"/>
                <a:gd name="T77" fmla="*/ 125 h 221"/>
                <a:gd name="T78" fmla="*/ 65 w 231"/>
                <a:gd name="T79" fmla="*/ 108 h 221"/>
                <a:gd name="T80" fmla="*/ 65 w 231"/>
                <a:gd name="T81" fmla="*/ 98 h 221"/>
                <a:gd name="T82" fmla="*/ 72 w 231"/>
                <a:gd name="T83" fmla="*/ 83 h 221"/>
                <a:gd name="T84" fmla="*/ 85 w 231"/>
                <a:gd name="T85" fmla="*/ 70 h 221"/>
                <a:gd name="T86" fmla="*/ 100 w 231"/>
                <a:gd name="T87" fmla="*/ 63 h 221"/>
                <a:gd name="T88" fmla="*/ 110 w 231"/>
                <a:gd name="T89" fmla="*/ 62 h 221"/>
                <a:gd name="T90" fmla="*/ 127 w 231"/>
                <a:gd name="T91" fmla="*/ 66 h 221"/>
                <a:gd name="T92" fmla="*/ 142 w 231"/>
                <a:gd name="T93" fmla="*/ 76 h 221"/>
                <a:gd name="T94" fmla="*/ 152 w 231"/>
                <a:gd name="T95" fmla="*/ 90 h 221"/>
                <a:gd name="T96" fmla="*/ 155 w 231"/>
                <a:gd name="T97" fmla="*/ 108 h 221"/>
                <a:gd name="T98" fmla="*/ 154 w 231"/>
                <a:gd name="T99" fmla="*/ 116 h 221"/>
                <a:gd name="T100" fmla="*/ 148 w 231"/>
                <a:gd name="T101" fmla="*/ 132 h 221"/>
                <a:gd name="T102" fmla="*/ 135 w 231"/>
                <a:gd name="T103" fmla="*/ 144 h 221"/>
                <a:gd name="T104" fmla="*/ 119 w 231"/>
                <a:gd name="T105" fmla="*/ 151 h 221"/>
                <a:gd name="T106" fmla="*/ 110 w 231"/>
                <a:gd name="T107" fmla="*/ 15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1" h="221">
                  <a:moveTo>
                    <a:pt x="114" y="0"/>
                  </a:moveTo>
                  <a:lnTo>
                    <a:pt x="114" y="0"/>
                  </a:lnTo>
                  <a:lnTo>
                    <a:pt x="103" y="0"/>
                  </a:lnTo>
                  <a:lnTo>
                    <a:pt x="92" y="1"/>
                  </a:lnTo>
                  <a:lnTo>
                    <a:pt x="81" y="4"/>
                  </a:lnTo>
                  <a:lnTo>
                    <a:pt x="70" y="8"/>
                  </a:lnTo>
                  <a:lnTo>
                    <a:pt x="60" y="13"/>
                  </a:lnTo>
                  <a:lnTo>
                    <a:pt x="50" y="18"/>
                  </a:lnTo>
                  <a:lnTo>
                    <a:pt x="42" y="25"/>
                  </a:lnTo>
                  <a:lnTo>
                    <a:pt x="33" y="32"/>
                  </a:lnTo>
                  <a:lnTo>
                    <a:pt x="26" y="39"/>
                  </a:lnTo>
                  <a:lnTo>
                    <a:pt x="19" y="48"/>
                  </a:lnTo>
                  <a:lnTo>
                    <a:pt x="14" y="57"/>
                  </a:lnTo>
                  <a:lnTo>
                    <a:pt x="8" y="67"/>
                  </a:lnTo>
                  <a:lnTo>
                    <a:pt x="5" y="77"/>
                  </a:lnTo>
                  <a:lnTo>
                    <a:pt x="1" y="88"/>
                  </a:lnTo>
                  <a:lnTo>
                    <a:pt x="0" y="98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22"/>
                  </a:lnTo>
                  <a:lnTo>
                    <a:pt x="1" y="132"/>
                  </a:lnTo>
                  <a:lnTo>
                    <a:pt x="5" y="143"/>
                  </a:lnTo>
                  <a:lnTo>
                    <a:pt x="8" y="153"/>
                  </a:lnTo>
                  <a:lnTo>
                    <a:pt x="14" y="162"/>
                  </a:lnTo>
                  <a:lnTo>
                    <a:pt x="19" y="172"/>
                  </a:lnTo>
                  <a:lnTo>
                    <a:pt x="26" y="181"/>
                  </a:lnTo>
                  <a:lnTo>
                    <a:pt x="33" y="188"/>
                  </a:lnTo>
                  <a:lnTo>
                    <a:pt x="42" y="195"/>
                  </a:lnTo>
                  <a:lnTo>
                    <a:pt x="50" y="202"/>
                  </a:lnTo>
                  <a:lnTo>
                    <a:pt x="60" y="207"/>
                  </a:lnTo>
                  <a:lnTo>
                    <a:pt x="70" y="211"/>
                  </a:lnTo>
                  <a:lnTo>
                    <a:pt x="81" y="216"/>
                  </a:lnTo>
                  <a:lnTo>
                    <a:pt x="92" y="218"/>
                  </a:lnTo>
                  <a:lnTo>
                    <a:pt x="103" y="220"/>
                  </a:lnTo>
                  <a:lnTo>
                    <a:pt x="114" y="221"/>
                  </a:lnTo>
                  <a:lnTo>
                    <a:pt x="114" y="221"/>
                  </a:lnTo>
                  <a:lnTo>
                    <a:pt x="127" y="220"/>
                  </a:lnTo>
                  <a:lnTo>
                    <a:pt x="138" y="218"/>
                  </a:lnTo>
                  <a:lnTo>
                    <a:pt x="149" y="216"/>
                  </a:lnTo>
                  <a:lnTo>
                    <a:pt x="161" y="211"/>
                  </a:lnTo>
                  <a:lnTo>
                    <a:pt x="170" y="207"/>
                  </a:lnTo>
                  <a:lnTo>
                    <a:pt x="180" y="202"/>
                  </a:lnTo>
                  <a:lnTo>
                    <a:pt x="189" y="195"/>
                  </a:lnTo>
                  <a:lnTo>
                    <a:pt x="197" y="188"/>
                  </a:lnTo>
                  <a:lnTo>
                    <a:pt x="204" y="181"/>
                  </a:lnTo>
                  <a:lnTo>
                    <a:pt x="211" y="172"/>
                  </a:lnTo>
                  <a:lnTo>
                    <a:pt x="217" y="162"/>
                  </a:lnTo>
                  <a:lnTo>
                    <a:pt x="222" y="153"/>
                  </a:lnTo>
                  <a:lnTo>
                    <a:pt x="225" y="143"/>
                  </a:lnTo>
                  <a:lnTo>
                    <a:pt x="229" y="132"/>
                  </a:lnTo>
                  <a:lnTo>
                    <a:pt x="231" y="122"/>
                  </a:lnTo>
                  <a:lnTo>
                    <a:pt x="231" y="111"/>
                  </a:lnTo>
                  <a:lnTo>
                    <a:pt x="231" y="111"/>
                  </a:lnTo>
                  <a:lnTo>
                    <a:pt x="231" y="98"/>
                  </a:lnTo>
                  <a:lnTo>
                    <a:pt x="229" y="88"/>
                  </a:lnTo>
                  <a:lnTo>
                    <a:pt x="225" y="77"/>
                  </a:lnTo>
                  <a:lnTo>
                    <a:pt x="222" y="67"/>
                  </a:lnTo>
                  <a:lnTo>
                    <a:pt x="217" y="57"/>
                  </a:lnTo>
                  <a:lnTo>
                    <a:pt x="211" y="48"/>
                  </a:lnTo>
                  <a:lnTo>
                    <a:pt x="204" y="39"/>
                  </a:lnTo>
                  <a:lnTo>
                    <a:pt x="197" y="32"/>
                  </a:lnTo>
                  <a:lnTo>
                    <a:pt x="189" y="25"/>
                  </a:lnTo>
                  <a:lnTo>
                    <a:pt x="180" y="18"/>
                  </a:lnTo>
                  <a:lnTo>
                    <a:pt x="170" y="13"/>
                  </a:lnTo>
                  <a:lnTo>
                    <a:pt x="161" y="8"/>
                  </a:lnTo>
                  <a:lnTo>
                    <a:pt x="149" y="4"/>
                  </a:lnTo>
                  <a:lnTo>
                    <a:pt x="138" y="1"/>
                  </a:lnTo>
                  <a:lnTo>
                    <a:pt x="127" y="0"/>
                  </a:lnTo>
                  <a:lnTo>
                    <a:pt x="114" y="0"/>
                  </a:lnTo>
                  <a:lnTo>
                    <a:pt x="114" y="0"/>
                  </a:lnTo>
                  <a:close/>
                  <a:moveTo>
                    <a:pt x="110" y="153"/>
                  </a:moveTo>
                  <a:lnTo>
                    <a:pt x="110" y="153"/>
                  </a:lnTo>
                  <a:lnTo>
                    <a:pt x="100" y="151"/>
                  </a:lnTo>
                  <a:lnTo>
                    <a:pt x="92" y="148"/>
                  </a:lnTo>
                  <a:lnTo>
                    <a:pt x="85" y="144"/>
                  </a:lnTo>
                  <a:lnTo>
                    <a:pt x="78" y="139"/>
                  </a:lnTo>
                  <a:lnTo>
                    <a:pt x="72" y="132"/>
                  </a:lnTo>
                  <a:lnTo>
                    <a:pt x="68" y="125"/>
                  </a:lnTo>
                  <a:lnTo>
                    <a:pt x="65" y="116"/>
                  </a:lnTo>
                  <a:lnTo>
                    <a:pt x="65" y="108"/>
                  </a:lnTo>
                  <a:lnTo>
                    <a:pt x="65" y="108"/>
                  </a:lnTo>
                  <a:lnTo>
                    <a:pt x="65" y="98"/>
                  </a:lnTo>
                  <a:lnTo>
                    <a:pt x="68" y="90"/>
                  </a:lnTo>
                  <a:lnTo>
                    <a:pt x="72" y="83"/>
                  </a:lnTo>
                  <a:lnTo>
                    <a:pt x="78" y="76"/>
                  </a:lnTo>
                  <a:lnTo>
                    <a:pt x="85" y="70"/>
                  </a:lnTo>
                  <a:lnTo>
                    <a:pt x="92" y="66"/>
                  </a:lnTo>
                  <a:lnTo>
                    <a:pt x="100" y="63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19" y="63"/>
                  </a:lnTo>
                  <a:lnTo>
                    <a:pt x="127" y="66"/>
                  </a:lnTo>
                  <a:lnTo>
                    <a:pt x="135" y="70"/>
                  </a:lnTo>
                  <a:lnTo>
                    <a:pt x="142" y="76"/>
                  </a:lnTo>
                  <a:lnTo>
                    <a:pt x="148" y="83"/>
                  </a:lnTo>
                  <a:lnTo>
                    <a:pt x="152" y="90"/>
                  </a:lnTo>
                  <a:lnTo>
                    <a:pt x="154" y="98"/>
                  </a:lnTo>
                  <a:lnTo>
                    <a:pt x="155" y="108"/>
                  </a:lnTo>
                  <a:lnTo>
                    <a:pt x="155" y="108"/>
                  </a:lnTo>
                  <a:lnTo>
                    <a:pt x="154" y="116"/>
                  </a:lnTo>
                  <a:lnTo>
                    <a:pt x="152" y="125"/>
                  </a:lnTo>
                  <a:lnTo>
                    <a:pt x="148" y="132"/>
                  </a:lnTo>
                  <a:lnTo>
                    <a:pt x="142" y="139"/>
                  </a:lnTo>
                  <a:lnTo>
                    <a:pt x="135" y="144"/>
                  </a:lnTo>
                  <a:lnTo>
                    <a:pt x="127" y="148"/>
                  </a:lnTo>
                  <a:lnTo>
                    <a:pt x="119" y="151"/>
                  </a:lnTo>
                  <a:lnTo>
                    <a:pt x="110" y="153"/>
                  </a:lnTo>
                  <a:lnTo>
                    <a:pt x="110" y="1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70127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83"/>
          <p:cNvSpPr/>
          <p:nvPr/>
        </p:nvSpPr>
        <p:spPr>
          <a:xfrm>
            <a:off x="1803335" y="181234"/>
            <a:ext cx="561341" cy="396241"/>
          </a:xfrm>
          <a:prstGeom prst="rect">
            <a:avLst/>
          </a:prstGeom>
          <a:ln w="3175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t>目录</a:t>
            </a:r>
          </a:p>
        </p:txBody>
      </p:sp>
      <p:sp>
        <p:nvSpPr>
          <p:cNvPr id="32" name="Shape 79"/>
          <p:cNvSpPr/>
          <p:nvPr/>
        </p:nvSpPr>
        <p:spPr>
          <a:xfrm rot="10800000">
            <a:off x="4244011" y="1413755"/>
            <a:ext cx="575310" cy="48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25" y="0"/>
                </a:moveTo>
                <a:cubicBezTo>
                  <a:pt x="4695" y="0"/>
                  <a:pt x="3796" y="970"/>
                  <a:pt x="3575" y="2238"/>
                </a:cubicBezTo>
                <a:lnTo>
                  <a:pt x="0" y="4672"/>
                </a:lnTo>
                <a:lnTo>
                  <a:pt x="3486" y="7034"/>
                </a:lnTo>
                <a:lnTo>
                  <a:pt x="3486" y="18793"/>
                </a:lnTo>
                <a:cubicBezTo>
                  <a:pt x="3486" y="20336"/>
                  <a:pt x="4531" y="21600"/>
                  <a:pt x="5825" y="21600"/>
                </a:cubicBezTo>
                <a:lnTo>
                  <a:pt x="19246" y="21600"/>
                </a:lnTo>
                <a:cubicBezTo>
                  <a:pt x="20540" y="21600"/>
                  <a:pt x="21600" y="20336"/>
                  <a:pt x="21600" y="18793"/>
                </a:cubicBezTo>
                <a:lnTo>
                  <a:pt x="21600" y="2789"/>
                </a:lnTo>
                <a:cubicBezTo>
                  <a:pt x="21600" y="1247"/>
                  <a:pt x="20540" y="0"/>
                  <a:pt x="19246" y="0"/>
                </a:cubicBezTo>
                <a:lnTo>
                  <a:pt x="5825" y="0"/>
                </a:ln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Shape 80"/>
          <p:cNvSpPr/>
          <p:nvPr/>
        </p:nvSpPr>
        <p:spPr>
          <a:xfrm rot="10800000">
            <a:off x="4244011" y="2063450"/>
            <a:ext cx="575310" cy="48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25" y="0"/>
                </a:moveTo>
                <a:cubicBezTo>
                  <a:pt x="4695" y="0"/>
                  <a:pt x="3796" y="970"/>
                  <a:pt x="3575" y="2238"/>
                </a:cubicBezTo>
                <a:lnTo>
                  <a:pt x="0" y="4672"/>
                </a:lnTo>
                <a:lnTo>
                  <a:pt x="3486" y="7034"/>
                </a:lnTo>
                <a:lnTo>
                  <a:pt x="3486" y="18793"/>
                </a:lnTo>
                <a:cubicBezTo>
                  <a:pt x="3486" y="20336"/>
                  <a:pt x="4531" y="21600"/>
                  <a:pt x="5825" y="21600"/>
                </a:cubicBezTo>
                <a:lnTo>
                  <a:pt x="19246" y="21600"/>
                </a:lnTo>
                <a:cubicBezTo>
                  <a:pt x="20540" y="21600"/>
                  <a:pt x="21600" y="20336"/>
                  <a:pt x="21600" y="18793"/>
                </a:cubicBezTo>
                <a:lnTo>
                  <a:pt x="21600" y="2789"/>
                </a:lnTo>
                <a:cubicBezTo>
                  <a:pt x="21600" y="1247"/>
                  <a:pt x="20540" y="0"/>
                  <a:pt x="19246" y="0"/>
                </a:cubicBezTo>
                <a:lnTo>
                  <a:pt x="5825" y="0"/>
                </a:lnTo>
                <a:close/>
              </a:path>
            </a:pathLst>
          </a:custGeom>
          <a:solidFill>
            <a:srgbClr val="F18001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Shape 84"/>
          <p:cNvSpPr/>
          <p:nvPr/>
        </p:nvSpPr>
        <p:spPr>
          <a:xfrm>
            <a:off x="4988866" y="1480085"/>
            <a:ext cx="2077492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rPr lang="zh-CN" altLang="en-US" dirty="0" smtClean="0"/>
              <a:t>项目背景及痛点分析</a:t>
            </a:r>
            <a:endParaRPr dirty="0"/>
          </a:p>
        </p:txBody>
      </p:sp>
      <p:sp>
        <p:nvSpPr>
          <p:cNvPr id="36" name="Shape 85"/>
          <p:cNvSpPr/>
          <p:nvPr/>
        </p:nvSpPr>
        <p:spPr>
          <a:xfrm>
            <a:off x="4418636" y="1501385"/>
            <a:ext cx="238125" cy="39624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7" name="Shape 86"/>
          <p:cNvSpPr/>
          <p:nvPr/>
        </p:nvSpPr>
        <p:spPr>
          <a:xfrm>
            <a:off x="4988866" y="1839495"/>
            <a:ext cx="2915285" cy="0"/>
          </a:xfrm>
          <a:prstGeom prst="line">
            <a:avLst/>
          </a:prstGeom>
          <a:ln w="12700">
            <a:solidFill>
              <a:srgbClr val="EA870E"/>
            </a:solidFill>
          </a:ln>
        </p:spPr>
        <p:txBody>
          <a:bodyPr lIns="0" tIns="0" rIns="0" bIns="0"/>
          <a:lstStyle/>
          <a:p>
            <a:pPr defTabSz="457200"/>
            <a:endParaRPr sz="1200">
              <a:latin typeface="+mn-lt"/>
              <a:ea typeface="+mn-ea"/>
              <a:cs typeface="+mn-cs"/>
            </a:endParaRPr>
          </a:p>
        </p:txBody>
      </p:sp>
      <p:sp>
        <p:nvSpPr>
          <p:cNvPr id="38" name="Shape 87"/>
          <p:cNvSpPr/>
          <p:nvPr/>
        </p:nvSpPr>
        <p:spPr>
          <a:xfrm>
            <a:off x="4988866" y="2106630"/>
            <a:ext cx="1384995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rPr lang="zh-CN" altLang="en-US" dirty="0" smtClean="0"/>
              <a:t>技术解决方案</a:t>
            </a:r>
            <a:endParaRPr dirty="0"/>
          </a:p>
        </p:txBody>
      </p:sp>
      <p:sp>
        <p:nvSpPr>
          <p:cNvPr id="39" name="Shape 88"/>
          <p:cNvSpPr/>
          <p:nvPr/>
        </p:nvSpPr>
        <p:spPr>
          <a:xfrm>
            <a:off x="4988866" y="2465405"/>
            <a:ext cx="2915285" cy="0"/>
          </a:xfrm>
          <a:prstGeom prst="line">
            <a:avLst/>
          </a:prstGeom>
          <a:ln w="12700">
            <a:solidFill>
              <a:srgbClr val="EA870E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" name="Shape 93"/>
          <p:cNvSpPr/>
          <p:nvPr/>
        </p:nvSpPr>
        <p:spPr>
          <a:xfrm>
            <a:off x="4409746" y="2151080"/>
            <a:ext cx="135255" cy="27686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FFFF"/>
                </a:solidFill>
              </a:rPr>
              <a:t>2</a:t>
            </a:r>
            <a:r>
              <a:rPr lang="en-US" dirty="0" smtClean="0">
                <a:solidFill>
                  <a:srgbClr val="FFFFFF"/>
                </a:solidFill>
              </a:rPr>
              <a:t>  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4" name="Shape 80"/>
          <p:cNvSpPr/>
          <p:nvPr/>
        </p:nvSpPr>
        <p:spPr>
          <a:xfrm rot="10800000">
            <a:off x="4257346" y="4708073"/>
            <a:ext cx="575310" cy="48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25" y="0"/>
                </a:moveTo>
                <a:cubicBezTo>
                  <a:pt x="4695" y="0"/>
                  <a:pt x="3796" y="970"/>
                  <a:pt x="3575" y="2238"/>
                </a:cubicBezTo>
                <a:lnTo>
                  <a:pt x="0" y="4672"/>
                </a:lnTo>
                <a:lnTo>
                  <a:pt x="3486" y="7034"/>
                </a:lnTo>
                <a:lnTo>
                  <a:pt x="3486" y="18793"/>
                </a:lnTo>
                <a:cubicBezTo>
                  <a:pt x="3486" y="20336"/>
                  <a:pt x="4531" y="21600"/>
                  <a:pt x="5825" y="21600"/>
                </a:cubicBezTo>
                <a:lnTo>
                  <a:pt x="19246" y="21600"/>
                </a:lnTo>
                <a:cubicBezTo>
                  <a:pt x="20540" y="21600"/>
                  <a:pt x="21600" y="20336"/>
                  <a:pt x="21600" y="18793"/>
                </a:cubicBezTo>
                <a:lnTo>
                  <a:pt x="21600" y="2789"/>
                </a:lnTo>
                <a:cubicBezTo>
                  <a:pt x="21600" y="1247"/>
                  <a:pt x="20540" y="0"/>
                  <a:pt x="19246" y="0"/>
                </a:cubicBezTo>
                <a:lnTo>
                  <a:pt x="5825" y="0"/>
                </a:ln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5" name="Shape 87"/>
          <p:cNvSpPr/>
          <p:nvPr/>
        </p:nvSpPr>
        <p:spPr>
          <a:xfrm>
            <a:off x="5002201" y="4751253"/>
            <a:ext cx="1384995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rPr lang="zh-CN" altLang="en-US" dirty="0" smtClean="0"/>
              <a:t>项目实施计划</a:t>
            </a:r>
            <a:endParaRPr dirty="0"/>
          </a:p>
        </p:txBody>
      </p:sp>
      <p:sp>
        <p:nvSpPr>
          <p:cNvPr id="46" name="Shape 88"/>
          <p:cNvSpPr/>
          <p:nvPr/>
        </p:nvSpPr>
        <p:spPr>
          <a:xfrm>
            <a:off x="5002201" y="5110028"/>
            <a:ext cx="2915285" cy="0"/>
          </a:xfrm>
          <a:prstGeom prst="line">
            <a:avLst/>
          </a:prstGeom>
          <a:ln w="12700">
            <a:solidFill>
              <a:srgbClr val="EA870E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7" name="Shape 93"/>
          <p:cNvSpPr/>
          <p:nvPr/>
        </p:nvSpPr>
        <p:spPr>
          <a:xfrm>
            <a:off x="4423081" y="4795703"/>
            <a:ext cx="272510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lang="en-US" altLang="zh-CN" dirty="0" smtClean="0">
                <a:solidFill>
                  <a:srgbClr val="FFFFFF"/>
                </a:solidFill>
              </a:rPr>
              <a:t>3</a:t>
            </a:r>
            <a:r>
              <a:rPr lang="en-US" dirty="0" smtClean="0">
                <a:solidFill>
                  <a:srgbClr val="FFFFFF"/>
                </a:solidFill>
              </a:rPr>
              <a:t>  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9" name="Shape 80"/>
          <p:cNvSpPr/>
          <p:nvPr/>
        </p:nvSpPr>
        <p:spPr>
          <a:xfrm rot="10800000">
            <a:off x="4936508" y="2703530"/>
            <a:ext cx="575310" cy="48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25" y="0"/>
                </a:moveTo>
                <a:cubicBezTo>
                  <a:pt x="4695" y="0"/>
                  <a:pt x="3796" y="970"/>
                  <a:pt x="3575" y="2238"/>
                </a:cubicBezTo>
                <a:lnTo>
                  <a:pt x="0" y="4672"/>
                </a:lnTo>
                <a:lnTo>
                  <a:pt x="3486" y="7034"/>
                </a:lnTo>
                <a:lnTo>
                  <a:pt x="3486" y="18793"/>
                </a:lnTo>
                <a:cubicBezTo>
                  <a:pt x="3486" y="20336"/>
                  <a:pt x="4531" y="21600"/>
                  <a:pt x="5825" y="21600"/>
                </a:cubicBezTo>
                <a:lnTo>
                  <a:pt x="19246" y="21600"/>
                </a:lnTo>
                <a:cubicBezTo>
                  <a:pt x="20540" y="21600"/>
                  <a:pt x="21600" y="20336"/>
                  <a:pt x="21600" y="18793"/>
                </a:cubicBezTo>
                <a:lnTo>
                  <a:pt x="21600" y="2789"/>
                </a:lnTo>
                <a:cubicBezTo>
                  <a:pt x="21600" y="1247"/>
                  <a:pt x="20540" y="0"/>
                  <a:pt x="19246" y="0"/>
                </a:cubicBezTo>
                <a:lnTo>
                  <a:pt x="5825" y="0"/>
                </a:ln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Shape 87"/>
          <p:cNvSpPr/>
          <p:nvPr/>
        </p:nvSpPr>
        <p:spPr>
          <a:xfrm>
            <a:off x="5681363" y="2746710"/>
            <a:ext cx="923330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rPr lang="zh-CN" altLang="en-US" dirty="0"/>
              <a:t>业务</a:t>
            </a:r>
            <a:r>
              <a:rPr lang="zh-CN" altLang="en-US" dirty="0" smtClean="0"/>
              <a:t>管理</a:t>
            </a:r>
            <a:endParaRPr dirty="0"/>
          </a:p>
        </p:txBody>
      </p:sp>
      <p:sp>
        <p:nvSpPr>
          <p:cNvPr id="21" name="Shape 88"/>
          <p:cNvSpPr/>
          <p:nvPr/>
        </p:nvSpPr>
        <p:spPr>
          <a:xfrm flipV="1">
            <a:off x="5681364" y="3105484"/>
            <a:ext cx="2222787" cy="0"/>
          </a:xfrm>
          <a:prstGeom prst="line">
            <a:avLst/>
          </a:prstGeom>
          <a:ln w="12700">
            <a:solidFill>
              <a:srgbClr val="EA870E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" name="Shape 80"/>
          <p:cNvSpPr/>
          <p:nvPr/>
        </p:nvSpPr>
        <p:spPr>
          <a:xfrm rot="10800000">
            <a:off x="4936507" y="3343610"/>
            <a:ext cx="575310" cy="48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25" y="0"/>
                </a:moveTo>
                <a:cubicBezTo>
                  <a:pt x="4695" y="0"/>
                  <a:pt x="3796" y="970"/>
                  <a:pt x="3575" y="2238"/>
                </a:cubicBezTo>
                <a:lnTo>
                  <a:pt x="0" y="4672"/>
                </a:lnTo>
                <a:lnTo>
                  <a:pt x="3486" y="7034"/>
                </a:lnTo>
                <a:lnTo>
                  <a:pt x="3486" y="18793"/>
                </a:lnTo>
                <a:cubicBezTo>
                  <a:pt x="3486" y="20336"/>
                  <a:pt x="4531" y="21600"/>
                  <a:pt x="5825" y="21600"/>
                </a:cubicBezTo>
                <a:lnTo>
                  <a:pt x="19246" y="21600"/>
                </a:lnTo>
                <a:cubicBezTo>
                  <a:pt x="20540" y="21600"/>
                  <a:pt x="21600" y="20336"/>
                  <a:pt x="21600" y="18793"/>
                </a:cubicBezTo>
                <a:lnTo>
                  <a:pt x="21600" y="2789"/>
                </a:lnTo>
                <a:cubicBezTo>
                  <a:pt x="21600" y="1247"/>
                  <a:pt x="20540" y="0"/>
                  <a:pt x="19246" y="0"/>
                </a:cubicBezTo>
                <a:lnTo>
                  <a:pt x="5825" y="0"/>
                </a:ln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Shape 87"/>
          <p:cNvSpPr/>
          <p:nvPr/>
        </p:nvSpPr>
        <p:spPr>
          <a:xfrm>
            <a:off x="5681362" y="3386790"/>
            <a:ext cx="692497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rPr lang="zh-CN" altLang="en-US" dirty="0" smtClean="0"/>
              <a:t>卡管理</a:t>
            </a:r>
            <a:endParaRPr dirty="0"/>
          </a:p>
        </p:txBody>
      </p:sp>
      <p:sp>
        <p:nvSpPr>
          <p:cNvPr id="50" name="Shape 88"/>
          <p:cNvSpPr/>
          <p:nvPr/>
        </p:nvSpPr>
        <p:spPr>
          <a:xfrm flipV="1">
            <a:off x="5681363" y="3745564"/>
            <a:ext cx="2222787" cy="0"/>
          </a:xfrm>
          <a:prstGeom prst="line">
            <a:avLst/>
          </a:prstGeom>
          <a:ln w="12700">
            <a:solidFill>
              <a:srgbClr val="EA870E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2" name="Shape 80"/>
          <p:cNvSpPr/>
          <p:nvPr/>
        </p:nvSpPr>
        <p:spPr>
          <a:xfrm rot="10800000">
            <a:off x="4951746" y="3983690"/>
            <a:ext cx="575310" cy="48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25" y="0"/>
                </a:moveTo>
                <a:cubicBezTo>
                  <a:pt x="4695" y="0"/>
                  <a:pt x="3796" y="970"/>
                  <a:pt x="3575" y="2238"/>
                </a:cubicBezTo>
                <a:lnTo>
                  <a:pt x="0" y="4672"/>
                </a:lnTo>
                <a:lnTo>
                  <a:pt x="3486" y="7034"/>
                </a:lnTo>
                <a:lnTo>
                  <a:pt x="3486" y="18793"/>
                </a:lnTo>
                <a:cubicBezTo>
                  <a:pt x="3486" y="20336"/>
                  <a:pt x="4531" y="21600"/>
                  <a:pt x="5825" y="21600"/>
                </a:cubicBezTo>
                <a:lnTo>
                  <a:pt x="19246" y="21600"/>
                </a:lnTo>
                <a:cubicBezTo>
                  <a:pt x="20540" y="21600"/>
                  <a:pt x="21600" y="20336"/>
                  <a:pt x="21600" y="18793"/>
                </a:cubicBezTo>
                <a:lnTo>
                  <a:pt x="21600" y="2789"/>
                </a:lnTo>
                <a:cubicBezTo>
                  <a:pt x="21600" y="1247"/>
                  <a:pt x="20540" y="0"/>
                  <a:pt x="19246" y="0"/>
                </a:cubicBezTo>
                <a:lnTo>
                  <a:pt x="5825" y="0"/>
                </a:lnTo>
                <a:close/>
              </a:path>
            </a:pathLst>
          </a:custGeom>
          <a:solidFill>
            <a:srgbClr val="F18001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3" name="Shape 87"/>
          <p:cNvSpPr/>
          <p:nvPr/>
        </p:nvSpPr>
        <p:spPr>
          <a:xfrm>
            <a:off x="5696601" y="4026870"/>
            <a:ext cx="923330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rPr lang="zh-CN" altLang="en-US" dirty="0" smtClean="0"/>
              <a:t>终端管理</a:t>
            </a:r>
            <a:endParaRPr dirty="0"/>
          </a:p>
        </p:txBody>
      </p:sp>
      <p:sp>
        <p:nvSpPr>
          <p:cNvPr id="54" name="Shape 88"/>
          <p:cNvSpPr/>
          <p:nvPr/>
        </p:nvSpPr>
        <p:spPr>
          <a:xfrm flipV="1">
            <a:off x="5696602" y="4385644"/>
            <a:ext cx="2222787" cy="0"/>
          </a:xfrm>
          <a:prstGeom prst="line">
            <a:avLst/>
          </a:prstGeom>
          <a:ln w="12700">
            <a:solidFill>
              <a:srgbClr val="EA870E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" name="Shape 93"/>
          <p:cNvSpPr/>
          <p:nvPr/>
        </p:nvSpPr>
        <p:spPr>
          <a:xfrm>
            <a:off x="5010803" y="2791160"/>
            <a:ext cx="325410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FFFFFF"/>
                </a:solidFill>
              </a:rPr>
              <a:t>2.1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56" name="Shape 93"/>
          <p:cNvSpPr/>
          <p:nvPr/>
        </p:nvSpPr>
        <p:spPr>
          <a:xfrm>
            <a:off x="5026042" y="3431240"/>
            <a:ext cx="325410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FFFFFF"/>
                </a:solidFill>
              </a:rPr>
              <a:t>2.2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57" name="Shape 93"/>
          <p:cNvSpPr/>
          <p:nvPr/>
        </p:nvSpPr>
        <p:spPr>
          <a:xfrm>
            <a:off x="5041281" y="4071320"/>
            <a:ext cx="325410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FFFFFF"/>
                </a:solidFill>
              </a:rPr>
              <a:t>2.3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384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/>
          <p:cNvSpPr/>
          <p:nvPr/>
        </p:nvSpPr>
        <p:spPr>
          <a:xfrm>
            <a:off x="1378857" y="3985312"/>
            <a:ext cx="9797143" cy="261324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064779" y="5602755"/>
            <a:ext cx="8603229" cy="40862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l" rtl="0" latinLnBrk="1" hangingPunct="0"/>
            <a:endParaRPr lang="zh-CN" alt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044805" y="5106124"/>
            <a:ext cx="8603229" cy="40862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l" rtl="0" latinLnBrk="1" hangingPunct="0"/>
            <a:endParaRPr lang="zh-CN" alt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035751" y="4618522"/>
            <a:ext cx="8603229" cy="40862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l" rtl="0" latinLnBrk="1" hangingPunct="0"/>
            <a:endParaRPr lang="zh-CN" alt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021237" y="4142723"/>
            <a:ext cx="8603229" cy="40862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l" rtl="0" latinLnBrk="1" hangingPunct="0"/>
            <a:endParaRPr lang="zh-CN" alt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135209" y="1930409"/>
            <a:ext cx="2387655" cy="193040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043698" y="1937663"/>
            <a:ext cx="2162242" cy="193040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108321" y="1915889"/>
            <a:ext cx="2157107" cy="193040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hape 98"/>
          <p:cNvSpPr/>
          <p:nvPr/>
        </p:nvSpPr>
        <p:spPr>
          <a:xfrm>
            <a:off x="1843698" y="181234"/>
            <a:ext cx="1938990" cy="369332"/>
          </a:xfrm>
          <a:prstGeom prst="rect">
            <a:avLst/>
          </a:prstGeom>
          <a:ln w="3175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rPr lang="zh-CN" altLang="en-US" dirty="0" smtClean="0"/>
              <a:t>终端管理功能设计</a:t>
            </a:r>
            <a:endParaRPr dirty="0"/>
          </a:p>
        </p:txBody>
      </p:sp>
      <p:sp>
        <p:nvSpPr>
          <p:cNvPr id="6" name="圆角矩形 5"/>
          <p:cNvSpPr/>
          <p:nvPr/>
        </p:nvSpPr>
        <p:spPr>
          <a:xfrm>
            <a:off x="2137349" y="1278115"/>
            <a:ext cx="2072133" cy="4972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终端厂商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099302" y="1278115"/>
            <a:ext cx="2072133" cy="4972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终端运营商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218816" y="1278115"/>
            <a:ext cx="2072133" cy="4972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终端维护商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17015" y="594912"/>
            <a:ext cx="791090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2000" b="1" kern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终端管理能力体现为三类用户、四大基础能力，一个维护工具。</a:t>
            </a:r>
            <a:endParaRPr lang="zh-CN" altLang="en-US" sz="2000" b="1" kern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80891" y="2119085"/>
            <a:ext cx="2072133" cy="14773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l" rtl="0" latinLnBrk="1" hangingPunct="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卡与终端绑定能力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l" rtl="0" latinLnBrk="1" hangingPunct="0"/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终端运行状态监控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cs typeface="Calibri"/>
              <a:sym typeface="Calibri"/>
            </a:endParaRPr>
          </a:p>
          <a:p>
            <a:pPr algn="l" rtl="0" latinLnBrk="1" hangingPunct="0"/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终端告警上报能力</a:t>
            </a:r>
            <a:endParaRPr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 rtl="0" latinLnBrk="1" hangingPunct="0"/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故障远程诊断能力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cs typeface="Calibri"/>
              <a:sym typeface="Calibri"/>
            </a:endParaRPr>
          </a:p>
          <a:p>
            <a:pPr algn="l" rtl="0" latinLnBrk="1" hangingPunct="0"/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终端质量跟踪分析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70847" y="1896839"/>
            <a:ext cx="2072133" cy="2031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l" rtl="0" latinLnBrk="1" hangingPunct="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终端与商户绑定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l" rtl="0" latinLnBrk="1" hangingPunct="0"/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终端运行状态监控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cs typeface="Calibri"/>
              <a:sym typeface="Calibri"/>
            </a:endParaRPr>
          </a:p>
          <a:p>
            <a:pPr algn="l" rtl="0" latinLnBrk="1" hangingPunct="0"/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终端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告警上报能力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 rtl="0" latinLnBrk="1" hangingPunct="0"/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终端维护绩效考核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 rtl="0" latinLnBrk="1" hangingPunct="0"/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终端使用情况分析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 rtl="0" latinLnBrk="1" hangingPunct="0"/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终端门户运营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 rtl="0" latinLnBrk="1" hangingPunct="0"/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终端位置确定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62263" y="2017493"/>
            <a:ext cx="2289630" cy="17543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l" rtl="0" latinLnBrk="1" hangingPunct="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终端维护责任人指定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l" rtl="0" latinLnBrk="1" hangingPunct="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终端位置确定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l" rtl="0" latinLnBrk="1" hangingPunct="0"/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终端运行状态监控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cs typeface="Calibri"/>
              <a:sym typeface="Calibri"/>
            </a:endParaRPr>
          </a:p>
          <a:p>
            <a:pPr algn="l" rtl="0" latinLnBrk="1" hangingPunct="0"/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终端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告警上报能力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 rtl="0" latinLnBrk="1" hangingPunct="0"/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故障远程诊断能力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 rtl="0" latinLnBrk="1" hangingPunct="0"/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终端维护满意度调查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8381" y="4129277"/>
            <a:ext cx="2152760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l" rtl="0" latinLnBrk="1" hangingPunct="0"/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终端定位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8905" y="5086815"/>
            <a:ext cx="3136996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>
            <a:lvl1pPr algn="l" rtl="0" latinLnBrk="1" hangingPunct="0"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终端</a:t>
            </a:r>
            <a:r>
              <a:rPr lang="zh-CN" altLang="en-US" dirty="0" smtClean="0"/>
              <a:t>状态及告警上报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78905" y="5579340"/>
            <a:ext cx="3045813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>
            <a:lvl1pPr algn="l" rtl="0" latinLnBrk="1" hangingPunct="0"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终端远程诊断及拨</a:t>
            </a:r>
            <a:r>
              <a:rPr lang="zh-CN" altLang="en-US" dirty="0"/>
              <a:t>测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65581" y="4597275"/>
            <a:ext cx="1989959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>
            <a:lvl1pPr algn="l" rtl="0" latinLnBrk="1" hangingPunct="0"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短彩信</a:t>
            </a:r>
            <a:r>
              <a:rPr lang="zh-CN" altLang="en-US" dirty="0"/>
              <a:t>平台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2064779" y="6079005"/>
            <a:ext cx="8603229" cy="408620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l" rtl="0" latinLnBrk="1" hangingPunct="0"/>
            <a:endParaRPr lang="zh-CN" alt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36106" y="6055590"/>
            <a:ext cx="1979070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>
            <a:lvl1pPr algn="l" rtl="0" latinLnBrk="1" hangingPunct="0"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终端维护工具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1521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8"/>
          <p:cNvSpPr/>
          <p:nvPr/>
        </p:nvSpPr>
        <p:spPr>
          <a:xfrm>
            <a:off x="1843698" y="181234"/>
            <a:ext cx="2400655" cy="369332"/>
          </a:xfrm>
          <a:prstGeom prst="rect">
            <a:avLst/>
          </a:prstGeom>
          <a:ln w="3175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rPr lang="zh-CN" altLang="en-US" dirty="0" smtClean="0"/>
              <a:t>终端管理关键数据流程</a:t>
            </a:r>
            <a:endParaRPr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581002" y="746127"/>
            <a:ext cx="8523287" cy="5714412"/>
          </a:xfrm>
          <a:prstGeom prst="roundRect">
            <a:avLst>
              <a:gd name="adj" fmla="val 4046"/>
            </a:avLst>
          </a:prstGeom>
          <a:noFill/>
          <a:ln w="57150" cmpd="thinThick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object 4"/>
          <p:cNvSpPr/>
          <p:nvPr/>
        </p:nvSpPr>
        <p:spPr>
          <a:xfrm>
            <a:off x="3783692" y="868707"/>
            <a:ext cx="495401" cy="6422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 txBox="1"/>
          <p:nvPr/>
        </p:nvSpPr>
        <p:spPr>
          <a:xfrm>
            <a:off x="3658280" y="851320"/>
            <a:ext cx="690245" cy="823302"/>
          </a:xfrm>
          <a:prstGeom prst="rect">
            <a:avLst/>
          </a:prstGeom>
          <a:ln w="12700">
            <a:solidFill>
              <a:srgbClr val="00AFE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212725">
              <a:lnSpc>
                <a:spcPct val="100000"/>
              </a:lnSpc>
            </a:pPr>
            <a:r>
              <a:rPr lang="zh-CN" altLang="en-US" sz="900" dirty="0" smtClean="0">
                <a:latin typeface="Microsoft YaHei"/>
                <a:cs typeface="Microsoft YaHei"/>
              </a:rPr>
              <a:t>终端商户</a:t>
            </a:r>
            <a:endParaRPr sz="900" dirty="0">
              <a:latin typeface="Microsoft YaHei"/>
              <a:cs typeface="Microsoft YaHei"/>
            </a:endParaRPr>
          </a:p>
        </p:txBody>
      </p:sp>
      <p:sp>
        <p:nvSpPr>
          <p:cNvPr id="8" name="object 6"/>
          <p:cNvSpPr/>
          <p:nvPr/>
        </p:nvSpPr>
        <p:spPr>
          <a:xfrm>
            <a:off x="3793077" y="2859648"/>
            <a:ext cx="495401" cy="6422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3667665" y="2842236"/>
            <a:ext cx="690245" cy="914400"/>
          </a:xfrm>
          <a:custGeom>
            <a:avLst/>
            <a:gdLst/>
            <a:ahLst/>
            <a:cxnLst/>
            <a:rect l="l" t="t" r="r" b="b"/>
            <a:pathLst>
              <a:path w="690244" h="914400">
                <a:moveTo>
                  <a:pt x="0" y="914234"/>
                </a:moveTo>
                <a:lnTo>
                  <a:pt x="689762" y="914234"/>
                </a:lnTo>
                <a:lnTo>
                  <a:pt x="689762" y="0"/>
                </a:lnTo>
                <a:lnTo>
                  <a:pt x="0" y="0"/>
                </a:lnTo>
                <a:lnTo>
                  <a:pt x="0" y="914234"/>
                </a:lnTo>
                <a:close/>
              </a:path>
            </a:pathLst>
          </a:custGeom>
          <a:ln w="127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 txBox="1"/>
          <p:nvPr/>
        </p:nvSpPr>
        <p:spPr>
          <a:xfrm>
            <a:off x="3714024" y="3526436"/>
            <a:ext cx="645473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900" dirty="0">
                <a:latin typeface="Microsoft YaHei"/>
                <a:cs typeface="Microsoft YaHei"/>
              </a:rPr>
              <a:t>终端</a:t>
            </a:r>
            <a:r>
              <a:rPr lang="zh-CN" altLang="en-US" sz="900" dirty="0" smtClean="0">
                <a:latin typeface="Microsoft YaHei"/>
                <a:cs typeface="Microsoft YaHei"/>
              </a:rPr>
              <a:t>运营商</a:t>
            </a:r>
            <a:endParaRPr sz="900" dirty="0">
              <a:latin typeface="Microsoft YaHei"/>
              <a:cs typeface="Microsoft YaHei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7570587" y="2718564"/>
            <a:ext cx="690245" cy="85408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lang="en-US" altLang="zh-CN" sz="900" spc="-5" dirty="0" smtClean="0">
                <a:latin typeface="Microsoft YaHei"/>
                <a:cs typeface="Microsoft YaHei"/>
              </a:rPr>
              <a:t> </a:t>
            </a:r>
            <a:r>
              <a:rPr lang="zh-CN" altLang="en-US" sz="900" spc="-5" dirty="0" smtClean="0">
                <a:latin typeface="Microsoft YaHei"/>
                <a:cs typeface="Microsoft YaHei"/>
              </a:rPr>
              <a:t>物联网管理平台</a:t>
            </a:r>
            <a:endParaRPr sz="900" dirty="0">
              <a:latin typeface="Microsoft YaHei"/>
              <a:cs typeface="Microsoft YaHei"/>
            </a:endParaRPr>
          </a:p>
        </p:txBody>
      </p:sp>
      <p:sp>
        <p:nvSpPr>
          <p:cNvPr id="12" name="object 11"/>
          <p:cNvSpPr/>
          <p:nvPr/>
        </p:nvSpPr>
        <p:spPr>
          <a:xfrm>
            <a:off x="5436940" y="1392709"/>
            <a:ext cx="495401" cy="6422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/>
          <p:cNvSpPr txBox="1"/>
          <p:nvPr/>
        </p:nvSpPr>
        <p:spPr>
          <a:xfrm>
            <a:off x="5318805" y="1371461"/>
            <a:ext cx="690245" cy="823302"/>
          </a:xfrm>
          <a:prstGeom prst="rect">
            <a:avLst/>
          </a:prstGeom>
          <a:ln w="12700">
            <a:solidFill>
              <a:srgbClr val="00AFE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52705">
              <a:lnSpc>
                <a:spcPct val="100000"/>
              </a:lnSpc>
            </a:pPr>
            <a:r>
              <a:rPr lang="zh-CN" altLang="en-US" sz="900" dirty="0">
                <a:latin typeface="Microsoft YaHei"/>
                <a:cs typeface="Microsoft YaHei"/>
              </a:rPr>
              <a:t>终端</a:t>
            </a:r>
            <a:r>
              <a:rPr lang="zh-CN" altLang="en-US" sz="900" dirty="0" smtClean="0">
                <a:latin typeface="Microsoft YaHei"/>
                <a:cs typeface="Microsoft YaHei"/>
              </a:rPr>
              <a:t>生产商</a:t>
            </a:r>
            <a:endParaRPr lang="en-US" altLang="zh-CN" sz="900" dirty="0" smtClean="0">
              <a:latin typeface="Microsoft YaHei"/>
              <a:cs typeface="Microsoft YaHei"/>
            </a:endParaRPr>
          </a:p>
        </p:txBody>
      </p:sp>
      <p:sp>
        <p:nvSpPr>
          <p:cNvPr id="14" name="object 13"/>
          <p:cNvSpPr/>
          <p:nvPr/>
        </p:nvSpPr>
        <p:spPr>
          <a:xfrm>
            <a:off x="4359497" y="2331975"/>
            <a:ext cx="1003935" cy="537210"/>
          </a:xfrm>
          <a:custGeom>
            <a:avLst/>
            <a:gdLst/>
            <a:ahLst/>
            <a:cxnLst/>
            <a:rect l="l" t="t" r="r" b="b"/>
            <a:pathLst>
              <a:path w="1003935" h="537210">
                <a:moveTo>
                  <a:pt x="58242" y="444753"/>
                </a:moveTo>
                <a:lnTo>
                  <a:pt x="54317" y="445642"/>
                </a:lnTo>
                <a:lnTo>
                  <a:pt x="52463" y="448691"/>
                </a:lnTo>
                <a:lnTo>
                  <a:pt x="0" y="532764"/>
                </a:lnTo>
                <a:lnTo>
                  <a:pt x="99009" y="536956"/>
                </a:lnTo>
                <a:lnTo>
                  <a:pt x="102565" y="537210"/>
                </a:lnTo>
                <a:lnTo>
                  <a:pt x="105486" y="534416"/>
                </a:lnTo>
                <a:lnTo>
                  <a:pt x="105555" y="532510"/>
                </a:lnTo>
                <a:lnTo>
                  <a:pt x="14109" y="532510"/>
                </a:lnTo>
                <a:lnTo>
                  <a:pt x="8191" y="521207"/>
                </a:lnTo>
                <a:lnTo>
                  <a:pt x="29013" y="510242"/>
                </a:lnTo>
                <a:lnTo>
                  <a:pt x="63246" y="455422"/>
                </a:lnTo>
                <a:lnTo>
                  <a:pt x="65100" y="452373"/>
                </a:lnTo>
                <a:lnTo>
                  <a:pt x="64185" y="448437"/>
                </a:lnTo>
                <a:lnTo>
                  <a:pt x="61213" y="446659"/>
                </a:lnTo>
                <a:lnTo>
                  <a:pt x="58242" y="444753"/>
                </a:lnTo>
                <a:close/>
              </a:path>
              <a:path w="1003935" h="537210">
                <a:moveTo>
                  <a:pt x="29013" y="510242"/>
                </a:moveTo>
                <a:lnTo>
                  <a:pt x="8191" y="521207"/>
                </a:lnTo>
                <a:lnTo>
                  <a:pt x="14109" y="532510"/>
                </a:lnTo>
                <a:lnTo>
                  <a:pt x="18450" y="530225"/>
                </a:lnTo>
                <a:lnTo>
                  <a:pt x="16535" y="530225"/>
                </a:lnTo>
                <a:lnTo>
                  <a:pt x="11417" y="520445"/>
                </a:lnTo>
                <a:lnTo>
                  <a:pt x="22641" y="520445"/>
                </a:lnTo>
                <a:lnTo>
                  <a:pt x="29013" y="510242"/>
                </a:lnTo>
                <a:close/>
              </a:path>
              <a:path w="1003935" h="537210">
                <a:moveTo>
                  <a:pt x="35075" y="521469"/>
                </a:moveTo>
                <a:lnTo>
                  <a:pt x="14109" y="532510"/>
                </a:lnTo>
                <a:lnTo>
                  <a:pt x="105555" y="532510"/>
                </a:lnTo>
                <a:lnTo>
                  <a:pt x="105740" y="527431"/>
                </a:lnTo>
                <a:lnTo>
                  <a:pt x="103073" y="524510"/>
                </a:lnTo>
                <a:lnTo>
                  <a:pt x="99517" y="524256"/>
                </a:lnTo>
                <a:lnTo>
                  <a:pt x="35075" y="521469"/>
                </a:lnTo>
                <a:close/>
              </a:path>
              <a:path w="1003935" h="537210">
                <a:moveTo>
                  <a:pt x="11417" y="520445"/>
                </a:moveTo>
                <a:lnTo>
                  <a:pt x="16535" y="530225"/>
                </a:lnTo>
                <a:lnTo>
                  <a:pt x="22346" y="520918"/>
                </a:lnTo>
                <a:lnTo>
                  <a:pt x="11417" y="520445"/>
                </a:lnTo>
                <a:close/>
              </a:path>
              <a:path w="1003935" h="537210">
                <a:moveTo>
                  <a:pt x="22346" y="520918"/>
                </a:moveTo>
                <a:lnTo>
                  <a:pt x="16535" y="530225"/>
                </a:lnTo>
                <a:lnTo>
                  <a:pt x="18450" y="530225"/>
                </a:lnTo>
                <a:lnTo>
                  <a:pt x="35075" y="521469"/>
                </a:lnTo>
                <a:lnTo>
                  <a:pt x="22346" y="520918"/>
                </a:lnTo>
                <a:close/>
              </a:path>
              <a:path w="1003935" h="537210">
                <a:moveTo>
                  <a:pt x="997915" y="0"/>
                </a:moveTo>
                <a:lnTo>
                  <a:pt x="29013" y="510242"/>
                </a:lnTo>
                <a:lnTo>
                  <a:pt x="22346" y="520918"/>
                </a:lnTo>
                <a:lnTo>
                  <a:pt x="35075" y="521469"/>
                </a:lnTo>
                <a:lnTo>
                  <a:pt x="1003757" y="11302"/>
                </a:lnTo>
                <a:lnTo>
                  <a:pt x="997915" y="0"/>
                </a:lnTo>
                <a:close/>
              </a:path>
              <a:path w="1003935" h="537210">
                <a:moveTo>
                  <a:pt x="22641" y="520445"/>
                </a:moveTo>
                <a:lnTo>
                  <a:pt x="11417" y="520445"/>
                </a:lnTo>
                <a:lnTo>
                  <a:pt x="22346" y="520918"/>
                </a:lnTo>
                <a:lnTo>
                  <a:pt x="22641" y="52044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/>
          <p:cNvSpPr/>
          <p:nvPr/>
        </p:nvSpPr>
        <p:spPr>
          <a:xfrm>
            <a:off x="5945487" y="2311972"/>
            <a:ext cx="1403668" cy="574105"/>
          </a:xfrm>
          <a:custGeom>
            <a:avLst/>
            <a:gdLst/>
            <a:ahLst/>
            <a:cxnLst/>
            <a:rect l="l" t="t" r="r" b="b"/>
            <a:pathLst>
              <a:path w="972820" h="464820">
                <a:moveTo>
                  <a:pt x="937131" y="445356"/>
                </a:moveTo>
                <a:lnTo>
                  <a:pt x="872871" y="451485"/>
                </a:lnTo>
                <a:lnTo>
                  <a:pt x="869441" y="451866"/>
                </a:lnTo>
                <a:lnTo>
                  <a:pt x="867007" y="454787"/>
                </a:lnTo>
                <a:lnTo>
                  <a:pt x="866929" y="455295"/>
                </a:lnTo>
                <a:lnTo>
                  <a:pt x="867156" y="458470"/>
                </a:lnTo>
                <a:lnTo>
                  <a:pt x="867537" y="461899"/>
                </a:lnTo>
                <a:lnTo>
                  <a:pt x="870585" y="464439"/>
                </a:lnTo>
                <a:lnTo>
                  <a:pt x="874140" y="464185"/>
                </a:lnTo>
                <a:lnTo>
                  <a:pt x="967365" y="455295"/>
                </a:lnTo>
                <a:lnTo>
                  <a:pt x="958596" y="455295"/>
                </a:lnTo>
                <a:lnTo>
                  <a:pt x="937131" y="445356"/>
                </a:lnTo>
                <a:close/>
              </a:path>
              <a:path w="972820" h="464820">
                <a:moveTo>
                  <a:pt x="949796" y="444148"/>
                </a:moveTo>
                <a:lnTo>
                  <a:pt x="937131" y="445356"/>
                </a:lnTo>
                <a:lnTo>
                  <a:pt x="958596" y="455295"/>
                </a:lnTo>
                <a:lnTo>
                  <a:pt x="959592" y="453136"/>
                </a:lnTo>
                <a:lnTo>
                  <a:pt x="956056" y="453136"/>
                </a:lnTo>
                <a:lnTo>
                  <a:pt x="949796" y="444148"/>
                </a:lnTo>
                <a:close/>
              </a:path>
              <a:path w="972820" h="464820">
                <a:moveTo>
                  <a:pt x="910082" y="369951"/>
                </a:moveTo>
                <a:lnTo>
                  <a:pt x="907161" y="371983"/>
                </a:lnTo>
                <a:lnTo>
                  <a:pt x="904366" y="373888"/>
                </a:lnTo>
                <a:lnTo>
                  <a:pt x="903604" y="377952"/>
                </a:lnTo>
                <a:lnTo>
                  <a:pt x="905637" y="380746"/>
                </a:lnTo>
                <a:lnTo>
                  <a:pt x="942649" y="433887"/>
                </a:lnTo>
                <a:lnTo>
                  <a:pt x="963929" y="443738"/>
                </a:lnTo>
                <a:lnTo>
                  <a:pt x="958596" y="455295"/>
                </a:lnTo>
                <a:lnTo>
                  <a:pt x="967365" y="455295"/>
                </a:lnTo>
                <a:lnTo>
                  <a:pt x="972693" y="454787"/>
                </a:lnTo>
                <a:lnTo>
                  <a:pt x="914019" y="370586"/>
                </a:lnTo>
                <a:lnTo>
                  <a:pt x="910082" y="369951"/>
                </a:lnTo>
                <a:close/>
              </a:path>
              <a:path w="972820" h="464820">
                <a:moveTo>
                  <a:pt x="960754" y="443103"/>
                </a:moveTo>
                <a:lnTo>
                  <a:pt x="949796" y="444148"/>
                </a:lnTo>
                <a:lnTo>
                  <a:pt x="956056" y="453136"/>
                </a:lnTo>
                <a:lnTo>
                  <a:pt x="960754" y="443103"/>
                </a:lnTo>
                <a:close/>
              </a:path>
              <a:path w="972820" h="464820">
                <a:moveTo>
                  <a:pt x="962558" y="443103"/>
                </a:moveTo>
                <a:lnTo>
                  <a:pt x="960754" y="443103"/>
                </a:lnTo>
                <a:lnTo>
                  <a:pt x="956056" y="453136"/>
                </a:lnTo>
                <a:lnTo>
                  <a:pt x="959592" y="453136"/>
                </a:lnTo>
                <a:lnTo>
                  <a:pt x="963929" y="443738"/>
                </a:lnTo>
                <a:lnTo>
                  <a:pt x="962558" y="443103"/>
                </a:lnTo>
                <a:close/>
              </a:path>
              <a:path w="972820" h="464820">
                <a:moveTo>
                  <a:pt x="5334" y="0"/>
                </a:moveTo>
                <a:lnTo>
                  <a:pt x="0" y="11430"/>
                </a:lnTo>
                <a:lnTo>
                  <a:pt x="937131" y="445356"/>
                </a:lnTo>
                <a:lnTo>
                  <a:pt x="949796" y="444148"/>
                </a:lnTo>
                <a:lnTo>
                  <a:pt x="942649" y="433887"/>
                </a:lnTo>
                <a:lnTo>
                  <a:pt x="5334" y="0"/>
                </a:lnTo>
                <a:close/>
              </a:path>
              <a:path w="972820" h="464820">
                <a:moveTo>
                  <a:pt x="942649" y="433887"/>
                </a:moveTo>
                <a:lnTo>
                  <a:pt x="949796" y="444148"/>
                </a:lnTo>
                <a:lnTo>
                  <a:pt x="960754" y="443103"/>
                </a:lnTo>
                <a:lnTo>
                  <a:pt x="962558" y="443103"/>
                </a:lnTo>
                <a:lnTo>
                  <a:pt x="942649" y="43388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/>
          <p:cNvSpPr/>
          <p:nvPr/>
        </p:nvSpPr>
        <p:spPr>
          <a:xfrm>
            <a:off x="4455967" y="3182113"/>
            <a:ext cx="2959735" cy="103505"/>
          </a:xfrm>
          <a:custGeom>
            <a:avLst/>
            <a:gdLst/>
            <a:ahLst/>
            <a:cxnLst/>
            <a:rect l="l" t="t" r="r" b="b"/>
            <a:pathLst>
              <a:path w="2959735" h="103504">
                <a:moveTo>
                  <a:pt x="2948613" y="45212"/>
                </a:moveTo>
                <a:lnTo>
                  <a:pt x="2947035" y="45212"/>
                </a:lnTo>
                <a:lnTo>
                  <a:pt x="2947035" y="57962"/>
                </a:lnTo>
                <a:lnTo>
                  <a:pt x="2923533" y="57977"/>
                </a:lnTo>
                <a:lnTo>
                  <a:pt x="2864612" y="92405"/>
                </a:lnTo>
                <a:lnTo>
                  <a:pt x="2863596" y="96291"/>
                </a:lnTo>
                <a:lnTo>
                  <a:pt x="2867152" y="102349"/>
                </a:lnTo>
                <a:lnTo>
                  <a:pt x="2870962" y="103365"/>
                </a:lnTo>
                <a:lnTo>
                  <a:pt x="2959608" y="51612"/>
                </a:lnTo>
                <a:lnTo>
                  <a:pt x="2948613" y="45212"/>
                </a:lnTo>
                <a:close/>
              </a:path>
              <a:path w="2959735" h="103504">
                <a:moveTo>
                  <a:pt x="2923451" y="45227"/>
                </a:moveTo>
                <a:lnTo>
                  <a:pt x="0" y="47142"/>
                </a:lnTo>
                <a:lnTo>
                  <a:pt x="12" y="59829"/>
                </a:lnTo>
                <a:lnTo>
                  <a:pt x="2923533" y="57977"/>
                </a:lnTo>
                <a:lnTo>
                  <a:pt x="2934427" y="51612"/>
                </a:lnTo>
                <a:lnTo>
                  <a:pt x="2923451" y="45227"/>
                </a:lnTo>
                <a:close/>
              </a:path>
              <a:path w="2959735" h="103504">
                <a:moveTo>
                  <a:pt x="2934427" y="51612"/>
                </a:moveTo>
                <a:lnTo>
                  <a:pt x="2923533" y="57977"/>
                </a:lnTo>
                <a:lnTo>
                  <a:pt x="2947035" y="57962"/>
                </a:lnTo>
                <a:lnTo>
                  <a:pt x="2947035" y="57099"/>
                </a:lnTo>
                <a:lnTo>
                  <a:pt x="2943860" y="57099"/>
                </a:lnTo>
                <a:lnTo>
                  <a:pt x="2934427" y="51612"/>
                </a:lnTo>
                <a:close/>
              </a:path>
              <a:path w="2959735" h="103504">
                <a:moveTo>
                  <a:pt x="2943860" y="46100"/>
                </a:moveTo>
                <a:lnTo>
                  <a:pt x="2934427" y="51612"/>
                </a:lnTo>
                <a:lnTo>
                  <a:pt x="2943860" y="57099"/>
                </a:lnTo>
                <a:lnTo>
                  <a:pt x="2943860" y="46100"/>
                </a:lnTo>
                <a:close/>
              </a:path>
              <a:path w="2959735" h="103504">
                <a:moveTo>
                  <a:pt x="2947035" y="46100"/>
                </a:moveTo>
                <a:lnTo>
                  <a:pt x="2943860" y="46100"/>
                </a:lnTo>
                <a:lnTo>
                  <a:pt x="2943860" y="57099"/>
                </a:lnTo>
                <a:lnTo>
                  <a:pt x="2947035" y="57099"/>
                </a:lnTo>
                <a:lnTo>
                  <a:pt x="2947035" y="46100"/>
                </a:lnTo>
                <a:close/>
              </a:path>
              <a:path w="2959735" h="103504">
                <a:moveTo>
                  <a:pt x="2947035" y="45212"/>
                </a:moveTo>
                <a:lnTo>
                  <a:pt x="2923451" y="45227"/>
                </a:lnTo>
                <a:lnTo>
                  <a:pt x="2934427" y="51612"/>
                </a:lnTo>
                <a:lnTo>
                  <a:pt x="2943860" y="46100"/>
                </a:lnTo>
                <a:lnTo>
                  <a:pt x="2947035" y="46100"/>
                </a:lnTo>
                <a:lnTo>
                  <a:pt x="2947035" y="45212"/>
                </a:lnTo>
                <a:close/>
              </a:path>
              <a:path w="2959735" h="103504">
                <a:moveTo>
                  <a:pt x="2870962" y="0"/>
                </a:moveTo>
                <a:lnTo>
                  <a:pt x="2867025" y="1015"/>
                </a:lnTo>
                <a:lnTo>
                  <a:pt x="2865247" y="4063"/>
                </a:lnTo>
                <a:lnTo>
                  <a:pt x="2863596" y="6984"/>
                </a:lnTo>
                <a:lnTo>
                  <a:pt x="2864612" y="10921"/>
                </a:lnTo>
                <a:lnTo>
                  <a:pt x="2867533" y="12700"/>
                </a:lnTo>
                <a:lnTo>
                  <a:pt x="2923451" y="45227"/>
                </a:lnTo>
                <a:lnTo>
                  <a:pt x="2948613" y="45212"/>
                </a:lnTo>
                <a:lnTo>
                  <a:pt x="2870962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98434" y="3343277"/>
            <a:ext cx="1324356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900" dirty="0" smtClean="0">
                <a:latin typeface="Microsoft YaHei"/>
                <a:cs typeface="Microsoft YaHei"/>
              </a:rPr>
              <a:t>7</a:t>
            </a:r>
            <a:r>
              <a:rPr lang="en-US" sz="900" spc="-10" dirty="0" smtClean="0">
                <a:latin typeface="Microsoft YaHei"/>
                <a:cs typeface="Microsoft YaHei"/>
              </a:rPr>
              <a:t>.</a:t>
            </a:r>
            <a:r>
              <a:rPr lang="zh-CN" altLang="en-US" sz="900" spc="-10" dirty="0" smtClean="0">
                <a:latin typeface="Microsoft YaHei"/>
                <a:cs typeface="Microsoft YaHei"/>
              </a:rPr>
              <a:t>修改</a:t>
            </a:r>
            <a:r>
              <a:rPr lang="en-US" altLang="zh-CN" sz="900" spc="-10" dirty="0" smtClean="0">
                <a:latin typeface="Microsoft YaHei"/>
                <a:cs typeface="Microsoft YaHei"/>
              </a:rPr>
              <a:t>SIM</a:t>
            </a:r>
            <a:r>
              <a:rPr lang="zh-CN" altLang="en-US" sz="900" spc="-10" dirty="0" smtClean="0">
                <a:latin typeface="Microsoft YaHei"/>
                <a:cs typeface="Microsoft YaHei"/>
              </a:rPr>
              <a:t>付费托收账户</a:t>
            </a:r>
            <a:endParaRPr lang="en-US" altLang="zh-CN" sz="900" spc="-10" dirty="0" smtClean="0">
              <a:latin typeface="Microsoft YaHei"/>
              <a:cs typeface="Microsoft YaHei"/>
            </a:endParaRPr>
          </a:p>
        </p:txBody>
      </p:sp>
      <p:sp>
        <p:nvSpPr>
          <p:cNvPr id="18" name="object 19"/>
          <p:cNvSpPr txBox="1"/>
          <p:nvPr/>
        </p:nvSpPr>
        <p:spPr>
          <a:xfrm>
            <a:off x="6217075" y="1319361"/>
            <a:ext cx="69621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 smtClean="0">
                <a:latin typeface="Microsoft YaHei"/>
                <a:cs typeface="Microsoft YaHei"/>
              </a:rPr>
              <a:t>1.</a:t>
            </a:r>
            <a:r>
              <a:rPr lang="zh-CN" altLang="en-US" sz="900" spc="-5" dirty="0">
                <a:latin typeface="Microsoft YaHei"/>
                <a:cs typeface="Microsoft YaHei"/>
              </a:rPr>
              <a:t>终端</a:t>
            </a:r>
            <a:r>
              <a:rPr lang="zh-CN" altLang="en-US" sz="900" spc="-5" dirty="0" smtClean="0">
                <a:latin typeface="Microsoft YaHei"/>
                <a:cs typeface="Microsoft YaHei"/>
              </a:rPr>
              <a:t>生产</a:t>
            </a:r>
            <a:endParaRPr sz="900" dirty="0">
              <a:latin typeface="Microsoft YaHei"/>
              <a:cs typeface="Microsoft YaHei"/>
            </a:endParaRPr>
          </a:p>
        </p:txBody>
      </p:sp>
      <p:sp>
        <p:nvSpPr>
          <p:cNvPr id="19" name="object 21"/>
          <p:cNvSpPr/>
          <p:nvPr/>
        </p:nvSpPr>
        <p:spPr>
          <a:xfrm>
            <a:off x="3960806" y="1775373"/>
            <a:ext cx="103505" cy="978749"/>
          </a:xfrm>
          <a:custGeom>
            <a:avLst/>
            <a:gdLst/>
            <a:ahLst/>
            <a:cxnLst/>
            <a:rect l="l" t="t" r="r" b="b"/>
            <a:pathLst>
              <a:path w="103505" h="416560">
                <a:moveTo>
                  <a:pt x="51701" y="25280"/>
                </a:moveTo>
                <a:lnTo>
                  <a:pt x="45351" y="36165"/>
                </a:lnTo>
                <a:lnTo>
                  <a:pt x="45351" y="416432"/>
                </a:lnTo>
                <a:lnTo>
                  <a:pt x="58051" y="416432"/>
                </a:lnTo>
                <a:lnTo>
                  <a:pt x="58051" y="36165"/>
                </a:lnTo>
                <a:lnTo>
                  <a:pt x="51701" y="25280"/>
                </a:lnTo>
                <a:close/>
              </a:path>
              <a:path w="103505" h="416560">
                <a:moveTo>
                  <a:pt x="51701" y="0"/>
                </a:moveTo>
                <a:lnTo>
                  <a:pt x="0" y="88645"/>
                </a:lnTo>
                <a:lnTo>
                  <a:pt x="1015" y="92582"/>
                </a:lnTo>
                <a:lnTo>
                  <a:pt x="4051" y="94361"/>
                </a:lnTo>
                <a:lnTo>
                  <a:pt x="7086" y="96012"/>
                </a:lnTo>
                <a:lnTo>
                  <a:pt x="10972" y="94995"/>
                </a:lnTo>
                <a:lnTo>
                  <a:pt x="12738" y="92075"/>
                </a:lnTo>
                <a:lnTo>
                  <a:pt x="45351" y="36165"/>
                </a:lnTo>
                <a:lnTo>
                  <a:pt x="45351" y="12573"/>
                </a:lnTo>
                <a:lnTo>
                  <a:pt x="59034" y="12573"/>
                </a:lnTo>
                <a:lnTo>
                  <a:pt x="51701" y="0"/>
                </a:lnTo>
                <a:close/>
              </a:path>
              <a:path w="103505" h="416560">
                <a:moveTo>
                  <a:pt x="59034" y="12573"/>
                </a:moveTo>
                <a:lnTo>
                  <a:pt x="58051" y="12573"/>
                </a:lnTo>
                <a:lnTo>
                  <a:pt x="58051" y="36165"/>
                </a:lnTo>
                <a:lnTo>
                  <a:pt x="90665" y="92075"/>
                </a:lnTo>
                <a:lnTo>
                  <a:pt x="92430" y="94995"/>
                </a:lnTo>
                <a:lnTo>
                  <a:pt x="96316" y="96012"/>
                </a:lnTo>
                <a:lnTo>
                  <a:pt x="99352" y="94361"/>
                </a:lnTo>
                <a:lnTo>
                  <a:pt x="102374" y="92582"/>
                </a:lnTo>
                <a:lnTo>
                  <a:pt x="103403" y="88645"/>
                </a:lnTo>
                <a:lnTo>
                  <a:pt x="59034" y="12573"/>
                </a:lnTo>
                <a:close/>
              </a:path>
              <a:path w="103505" h="416560">
                <a:moveTo>
                  <a:pt x="58051" y="12573"/>
                </a:moveTo>
                <a:lnTo>
                  <a:pt x="45351" y="12573"/>
                </a:lnTo>
                <a:lnTo>
                  <a:pt x="45351" y="36165"/>
                </a:lnTo>
                <a:lnTo>
                  <a:pt x="51701" y="25280"/>
                </a:lnTo>
                <a:lnTo>
                  <a:pt x="46215" y="15875"/>
                </a:lnTo>
                <a:lnTo>
                  <a:pt x="58051" y="15875"/>
                </a:lnTo>
                <a:lnTo>
                  <a:pt x="58051" y="12573"/>
                </a:lnTo>
                <a:close/>
              </a:path>
              <a:path w="103505" h="416560">
                <a:moveTo>
                  <a:pt x="58051" y="15875"/>
                </a:moveTo>
                <a:lnTo>
                  <a:pt x="57188" y="15875"/>
                </a:lnTo>
                <a:lnTo>
                  <a:pt x="51701" y="25280"/>
                </a:lnTo>
                <a:lnTo>
                  <a:pt x="58051" y="36165"/>
                </a:lnTo>
                <a:lnTo>
                  <a:pt x="58051" y="15875"/>
                </a:lnTo>
                <a:close/>
              </a:path>
              <a:path w="103505" h="416560">
                <a:moveTo>
                  <a:pt x="57188" y="15875"/>
                </a:moveTo>
                <a:lnTo>
                  <a:pt x="46215" y="15875"/>
                </a:lnTo>
                <a:lnTo>
                  <a:pt x="51701" y="25280"/>
                </a:lnTo>
                <a:lnTo>
                  <a:pt x="57188" y="1587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矩形 19"/>
          <p:cNvSpPr/>
          <p:nvPr/>
        </p:nvSpPr>
        <p:spPr>
          <a:xfrm>
            <a:off x="2760391" y="3793428"/>
            <a:ext cx="8191500" cy="2421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675" indent="-228600">
              <a:lnSpc>
                <a:spcPct val="100000"/>
              </a:lnSpc>
              <a:spcBef>
                <a:spcPts val="434"/>
              </a:spcBef>
              <a:buFont typeface="+mj-lt"/>
              <a:buAutoNum type="arabicPeriod"/>
            </a:pPr>
            <a:r>
              <a:rPr lang="zh-CN" altLang="en-US" sz="1200" dirty="0">
                <a:latin typeface="+mn-ea"/>
                <a:ea typeface="+mn-ea"/>
                <a:cs typeface="Microsoft YaHei"/>
              </a:rPr>
              <a:t>终端</a:t>
            </a:r>
            <a:r>
              <a:rPr lang="zh-CN" altLang="en-US" sz="1200" dirty="0" smtClean="0">
                <a:latin typeface="+mn-ea"/>
                <a:ea typeface="+mn-ea"/>
                <a:cs typeface="Microsoft YaHei"/>
              </a:rPr>
              <a:t>厂商在生产过程中，将</a:t>
            </a:r>
            <a:r>
              <a:rPr lang="en-US" altLang="zh-CN" sz="1200" dirty="0">
                <a:latin typeface="+mn-ea"/>
                <a:ea typeface="+mn-ea"/>
                <a:cs typeface="Microsoft YaHei"/>
              </a:rPr>
              <a:t>SIM</a:t>
            </a:r>
            <a:r>
              <a:rPr lang="zh-CN" altLang="en-US" sz="1200" dirty="0">
                <a:latin typeface="+mn-ea"/>
                <a:ea typeface="+mn-ea"/>
                <a:cs typeface="Microsoft YaHei"/>
              </a:rPr>
              <a:t>卡内置</a:t>
            </a:r>
            <a:r>
              <a:rPr lang="zh-CN" altLang="en-US" sz="1200" dirty="0" smtClean="0">
                <a:latin typeface="+mn-ea"/>
                <a:ea typeface="+mn-ea"/>
                <a:cs typeface="Microsoft YaHei"/>
              </a:rPr>
              <a:t>于终端，</a:t>
            </a:r>
            <a:r>
              <a:rPr lang="zh-CN" altLang="en-US" sz="1200" dirty="0">
                <a:latin typeface="+mn-ea"/>
                <a:ea typeface="+mn-ea"/>
                <a:cs typeface="Microsoft YaHei"/>
              </a:rPr>
              <a:t>并设置好</a:t>
            </a:r>
            <a:r>
              <a:rPr lang="zh-CN" altLang="en-US" sz="1200" dirty="0" smtClean="0">
                <a:latin typeface="+mn-ea"/>
                <a:ea typeface="+mn-ea"/>
                <a:cs typeface="Microsoft YaHei"/>
              </a:rPr>
              <a:t>参数；</a:t>
            </a:r>
            <a:endParaRPr lang="en-US" altLang="zh-CN" sz="1200" dirty="0" smtClean="0">
              <a:latin typeface="+mn-ea"/>
              <a:ea typeface="+mn-ea"/>
              <a:cs typeface="Microsoft YaHei"/>
            </a:endParaRPr>
          </a:p>
          <a:p>
            <a:pPr marL="320675" indent="-228600">
              <a:lnSpc>
                <a:spcPct val="100000"/>
              </a:lnSpc>
              <a:spcBef>
                <a:spcPts val="434"/>
              </a:spcBef>
              <a:buFont typeface="+mj-lt"/>
              <a:buAutoNum type="arabicPeriod"/>
            </a:pPr>
            <a:r>
              <a:rPr lang="zh-CN" altLang="en-US" sz="1200" dirty="0">
                <a:latin typeface="+mn-ea"/>
                <a:ea typeface="+mn-ea"/>
                <a:cs typeface="Microsoft YaHei"/>
              </a:rPr>
              <a:t>终端</a:t>
            </a:r>
            <a:r>
              <a:rPr lang="zh-CN" altLang="en-US" sz="1200" dirty="0" smtClean="0">
                <a:latin typeface="+mn-ea"/>
                <a:ea typeface="+mn-ea"/>
                <a:cs typeface="Microsoft YaHei"/>
              </a:rPr>
              <a:t>厂商将终端与</a:t>
            </a:r>
            <a:r>
              <a:rPr lang="en-US" altLang="zh-CN" sz="1200" dirty="0" smtClean="0">
                <a:latin typeface="+mn-ea"/>
                <a:ea typeface="+mn-ea"/>
                <a:cs typeface="Microsoft YaHei"/>
              </a:rPr>
              <a:t>SIM</a:t>
            </a:r>
            <a:r>
              <a:rPr lang="zh-CN" altLang="en-US" sz="1200" dirty="0" smtClean="0">
                <a:latin typeface="+mn-ea"/>
                <a:ea typeface="+mn-ea"/>
                <a:cs typeface="Microsoft YaHei"/>
              </a:rPr>
              <a:t>对应绑定关系数据导入到平台；</a:t>
            </a:r>
            <a:endParaRPr lang="zh-CN" altLang="en-US" sz="1200" dirty="0">
              <a:latin typeface="+mn-ea"/>
              <a:ea typeface="+mn-ea"/>
              <a:cs typeface="Microsoft YaHei"/>
            </a:endParaRPr>
          </a:p>
          <a:p>
            <a:pPr marL="320675" marR="163195" indent="-2286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200" dirty="0" smtClean="0">
                <a:latin typeface="+mn-ea"/>
                <a:ea typeface="+mn-ea"/>
              </a:rPr>
              <a:t>在终端入库</a:t>
            </a:r>
            <a:r>
              <a:rPr lang="zh-CN" altLang="en-US" sz="1200" dirty="0">
                <a:latin typeface="+mn-ea"/>
                <a:ea typeface="+mn-ea"/>
              </a:rPr>
              <a:t>前进行测试，</a:t>
            </a:r>
            <a:r>
              <a:rPr lang="en-US" altLang="zh-CN" sz="1200" dirty="0">
                <a:latin typeface="+mn-ea"/>
                <a:ea typeface="+mn-ea"/>
              </a:rPr>
              <a:t>SIM</a:t>
            </a:r>
            <a:r>
              <a:rPr lang="zh-CN" altLang="en-US" sz="1200" dirty="0">
                <a:latin typeface="+mn-ea"/>
                <a:ea typeface="+mn-ea"/>
              </a:rPr>
              <a:t>卡状态调整为测试状态，开通网络以便测试相关</a:t>
            </a:r>
            <a:r>
              <a:rPr lang="zh-CN" altLang="en-US" sz="1200" dirty="0" smtClean="0">
                <a:latin typeface="+mn-ea"/>
                <a:ea typeface="+mn-ea"/>
              </a:rPr>
              <a:t>功能，测试</a:t>
            </a:r>
            <a:r>
              <a:rPr lang="zh-CN" altLang="en-US" sz="1200" dirty="0">
                <a:latin typeface="+mn-ea"/>
                <a:ea typeface="+mn-ea"/>
              </a:rPr>
              <a:t>完成</a:t>
            </a:r>
            <a:r>
              <a:rPr lang="zh-CN" altLang="en-US" sz="1200" dirty="0" smtClean="0">
                <a:latin typeface="+mn-ea"/>
                <a:ea typeface="+mn-ea"/>
              </a:rPr>
              <a:t>的终端入库</a:t>
            </a:r>
            <a:r>
              <a:rPr lang="zh-CN" altLang="en-US" sz="1200" dirty="0">
                <a:latin typeface="+mn-ea"/>
                <a:ea typeface="+mn-ea"/>
              </a:rPr>
              <a:t>待销售，</a:t>
            </a:r>
            <a:r>
              <a:rPr lang="en-US" altLang="zh-CN" sz="1200" dirty="0">
                <a:latin typeface="+mn-ea"/>
                <a:ea typeface="+mn-ea"/>
              </a:rPr>
              <a:t>SIM</a:t>
            </a:r>
            <a:r>
              <a:rPr lang="zh-CN" altLang="en-US" sz="1200" dirty="0">
                <a:latin typeface="+mn-ea"/>
                <a:ea typeface="+mn-ea"/>
              </a:rPr>
              <a:t>卡状态变更为入库（</a:t>
            </a:r>
            <a:r>
              <a:rPr lang="en-US" altLang="zh-CN" sz="1200" dirty="0">
                <a:latin typeface="+mn-ea"/>
                <a:ea typeface="+mn-ea"/>
              </a:rPr>
              <a:t>SIM</a:t>
            </a:r>
            <a:r>
              <a:rPr lang="zh-CN" altLang="en-US" sz="1200" dirty="0">
                <a:latin typeface="+mn-ea"/>
                <a:ea typeface="+mn-ea"/>
              </a:rPr>
              <a:t>片状态变更可以</a:t>
            </a:r>
            <a:r>
              <a:rPr lang="zh-CN" altLang="en-US" sz="1200" dirty="0" smtClean="0">
                <a:latin typeface="+mn-ea"/>
                <a:ea typeface="+mn-ea"/>
              </a:rPr>
              <a:t>在终端中</a:t>
            </a:r>
            <a:r>
              <a:rPr lang="zh-CN" altLang="en-US" sz="1200" dirty="0">
                <a:latin typeface="+mn-ea"/>
                <a:ea typeface="+mn-ea"/>
              </a:rPr>
              <a:t>实现，也可以</a:t>
            </a:r>
            <a:r>
              <a:rPr lang="zh-CN" altLang="en-US" sz="1200" dirty="0" smtClean="0">
                <a:latin typeface="+mn-ea"/>
                <a:ea typeface="+mn-ea"/>
              </a:rPr>
              <a:t>登录平台修改实现</a:t>
            </a:r>
            <a:r>
              <a:rPr lang="zh-CN" altLang="en-US" sz="1200" dirty="0">
                <a:latin typeface="+mn-ea"/>
                <a:ea typeface="+mn-ea"/>
              </a:rPr>
              <a:t>） </a:t>
            </a:r>
            <a:r>
              <a:rPr lang="zh-CN" altLang="en-US" sz="1200" dirty="0" smtClean="0">
                <a:latin typeface="+mn-ea"/>
                <a:ea typeface="+mn-ea"/>
                <a:cs typeface="Microsoft YaHei"/>
              </a:rPr>
              <a:t>；</a:t>
            </a:r>
          </a:p>
          <a:p>
            <a:pPr marL="320675" marR="203200" indent="-2286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200" dirty="0" smtClean="0">
                <a:latin typeface="+mn-ea"/>
                <a:ea typeface="+mn-ea"/>
              </a:rPr>
              <a:t>终端运营商</a:t>
            </a:r>
            <a:r>
              <a:rPr lang="zh-CN" altLang="en-US" sz="1200" dirty="0">
                <a:latin typeface="+mn-ea"/>
                <a:ea typeface="+mn-ea"/>
              </a:rPr>
              <a:t>批量</a:t>
            </a:r>
            <a:r>
              <a:rPr lang="zh-CN" altLang="en-US" sz="1200" dirty="0" smtClean="0">
                <a:latin typeface="+mn-ea"/>
                <a:ea typeface="+mn-ea"/>
              </a:rPr>
              <a:t>购买终端，终端生产商</a:t>
            </a:r>
            <a:r>
              <a:rPr lang="zh-CN" altLang="en-US" sz="1200" dirty="0">
                <a:latin typeface="+mn-ea"/>
                <a:ea typeface="+mn-ea"/>
              </a:rPr>
              <a:t>做出库操作</a:t>
            </a:r>
            <a:r>
              <a:rPr lang="zh-CN" altLang="en-US" sz="1200" dirty="0" smtClean="0">
                <a:latin typeface="+mn-ea"/>
                <a:ea typeface="+mn-ea"/>
              </a:rPr>
              <a:t>，</a:t>
            </a:r>
            <a:endParaRPr lang="en-US" altLang="zh-CN" sz="1200" dirty="0" smtClean="0">
              <a:latin typeface="+mn-ea"/>
              <a:ea typeface="+mn-ea"/>
            </a:endParaRPr>
          </a:p>
          <a:p>
            <a:pPr marL="320675" marR="203200" indent="-2286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200" dirty="0" smtClean="0">
                <a:latin typeface="+mn-ea"/>
                <a:ea typeface="+mn-ea"/>
              </a:rPr>
              <a:t>同时在</a:t>
            </a:r>
            <a:r>
              <a:rPr lang="zh-CN" altLang="en-US" sz="1200" dirty="0" smtClean="0">
                <a:latin typeface="+mn-ea"/>
              </a:rPr>
              <a:t>平台</a:t>
            </a:r>
            <a:r>
              <a:rPr lang="zh-CN" altLang="en-US" sz="1200" dirty="0" smtClean="0">
                <a:latin typeface="+mn-ea"/>
                <a:ea typeface="+mn-ea"/>
              </a:rPr>
              <a:t>中</a:t>
            </a:r>
            <a:r>
              <a:rPr lang="zh-CN" altLang="en-US" sz="1200" dirty="0">
                <a:latin typeface="+mn-ea"/>
                <a:ea typeface="+mn-ea"/>
              </a:rPr>
              <a:t>登记，将这</a:t>
            </a:r>
            <a:r>
              <a:rPr lang="zh-CN" altLang="en-US" sz="1200" dirty="0" smtClean="0">
                <a:latin typeface="+mn-ea"/>
                <a:ea typeface="+mn-ea"/>
              </a:rPr>
              <a:t>批终端对应</a:t>
            </a:r>
            <a:r>
              <a:rPr lang="zh-CN" altLang="en-US" sz="1200" dirty="0">
                <a:latin typeface="+mn-ea"/>
                <a:ea typeface="+mn-ea"/>
              </a:rPr>
              <a:t>的</a:t>
            </a:r>
            <a:r>
              <a:rPr lang="en-US" altLang="zh-CN" sz="1200" dirty="0">
                <a:latin typeface="+mn-ea"/>
                <a:ea typeface="+mn-ea"/>
              </a:rPr>
              <a:t>SIM</a:t>
            </a:r>
            <a:r>
              <a:rPr lang="zh-CN" altLang="en-US" sz="1200" dirty="0">
                <a:latin typeface="+mn-ea"/>
                <a:ea typeface="+mn-ea"/>
              </a:rPr>
              <a:t>卡付费账号改为</a:t>
            </a:r>
            <a:r>
              <a:rPr lang="en-US" altLang="zh-CN" sz="1200" dirty="0" smtClean="0">
                <a:latin typeface="+mn-ea"/>
                <a:ea typeface="+mn-ea"/>
              </a:rPr>
              <a:t>POS</a:t>
            </a:r>
            <a:r>
              <a:rPr lang="zh-CN" altLang="en-US" sz="1200" dirty="0" smtClean="0">
                <a:latin typeface="+mn-ea"/>
                <a:ea typeface="+mn-ea"/>
              </a:rPr>
              <a:t>运营商</a:t>
            </a:r>
            <a:r>
              <a:rPr lang="zh-CN" altLang="en-US" sz="1200" dirty="0">
                <a:latin typeface="+mn-ea"/>
                <a:ea typeface="+mn-ea"/>
              </a:rPr>
              <a:t>账户（线下需要签银行托收协议）；如果认为这个步骤比较麻烦，也可以省去</a:t>
            </a:r>
            <a:r>
              <a:rPr lang="zh-CN" altLang="en-US" sz="1200" dirty="0" smtClean="0">
                <a:latin typeface="+mn-ea"/>
                <a:ea typeface="+mn-ea"/>
              </a:rPr>
              <a:t>，终端生产商掌握</a:t>
            </a:r>
            <a:r>
              <a:rPr lang="en-US" altLang="zh-CN" sz="1200" dirty="0" smtClean="0">
                <a:latin typeface="+mn-ea"/>
                <a:ea typeface="+mn-ea"/>
              </a:rPr>
              <a:t>SIM</a:t>
            </a:r>
            <a:r>
              <a:rPr lang="zh-CN" altLang="en-US" sz="1200" dirty="0" smtClean="0">
                <a:latin typeface="+mn-ea"/>
                <a:ea typeface="+mn-ea"/>
              </a:rPr>
              <a:t>开通</a:t>
            </a:r>
            <a:r>
              <a:rPr lang="zh-CN" altLang="en-US" sz="1200" dirty="0">
                <a:latin typeface="+mn-ea"/>
                <a:ea typeface="+mn-ea"/>
              </a:rPr>
              <a:t>的最后步骤，在正式开通时再修改托收账户</a:t>
            </a:r>
            <a:r>
              <a:rPr lang="zh-CN" altLang="en-US" sz="1200" dirty="0" smtClean="0">
                <a:latin typeface="+mn-ea"/>
                <a:ea typeface="+mn-ea"/>
                <a:cs typeface="Microsoft YaHei"/>
              </a:rPr>
              <a:t>；</a:t>
            </a:r>
          </a:p>
          <a:p>
            <a:pPr marL="320675" indent="-228600">
              <a:lnSpc>
                <a:spcPct val="100000"/>
              </a:lnSpc>
              <a:spcBef>
                <a:spcPts val="434"/>
              </a:spcBef>
              <a:buFont typeface="+mj-lt"/>
              <a:buAutoNum type="arabicPeriod"/>
            </a:pPr>
            <a:r>
              <a:rPr lang="zh-CN" altLang="en-US" sz="1200" dirty="0" smtClean="0">
                <a:latin typeface="+mn-ea"/>
                <a:ea typeface="+mn-ea"/>
              </a:rPr>
              <a:t>终端运营商将终端销售给最终用户使用</a:t>
            </a:r>
            <a:r>
              <a:rPr lang="zh-CN" altLang="en-US" sz="1200" dirty="0">
                <a:latin typeface="+mn-ea"/>
                <a:ea typeface="+mn-ea"/>
              </a:rPr>
              <a:t>，协助</a:t>
            </a:r>
            <a:r>
              <a:rPr lang="zh-CN" altLang="en-US" sz="1200" dirty="0" smtClean="0">
                <a:latin typeface="+mn-ea"/>
                <a:ea typeface="+mn-ea"/>
              </a:rPr>
              <a:t>配置终端的相关信息；</a:t>
            </a:r>
            <a:endParaRPr lang="en-US" altLang="zh-CN" sz="1200" dirty="0" smtClean="0">
              <a:latin typeface="+mn-ea"/>
              <a:ea typeface="+mn-ea"/>
            </a:endParaRPr>
          </a:p>
          <a:p>
            <a:pPr marL="320675" indent="-228600">
              <a:lnSpc>
                <a:spcPct val="100000"/>
              </a:lnSpc>
              <a:spcBef>
                <a:spcPts val="434"/>
              </a:spcBef>
              <a:buFont typeface="+mj-lt"/>
              <a:buAutoNum type="arabicPeriod"/>
            </a:pPr>
            <a:r>
              <a:rPr lang="zh-CN" altLang="en-US" sz="1200" dirty="0" smtClean="0">
                <a:latin typeface="+mn-ea"/>
                <a:ea typeface="+mn-ea"/>
              </a:rPr>
              <a:t>同时修改</a:t>
            </a:r>
            <a:r>
              <a:rPr lang="en-US" altLang="zh-CN" sz="1200" dirty="0" smtClean="0">
                <a:latin typeface="+mn-ea"/>
                <a:ea typeface="+mn-ea"/>
              </a:rPr>
              <a:t>SIM</a:t>
            </a:r>
            <a:r>
              <a:rPr lang="zh-CN" altLang="en-US" sz="1200" dirty="0" smtClean="0">
                <a:latin typeface="+mn-ea"/>
                <a:ea typeface="+mn-ea"/>
              </a:rPr>
              <a:t>卡费用托收账户，签托收协议；</a:t>
            </a:r>
            <a:endParaRPr lang="en-US" altLang="zh-CN" sz="1200" dirty="0" smtClean="0">
              <a:latin typeface="+mn-ea"/>
              <a:ea typeface="+mn-ea"/>
            </a:endParaRPr>
          </a:p>
          <a:p>
            <a:pPr marL="320675" indent="-228600">
              <a:lnSpc>
                <a:spcPct val="100000"/>
              </a:lnSpc>
              <a:spcBef>
                <a:spcPts val="434"/>
              </a:spcBef>
              <a:buFont typeface="+mj-lt"/>
              <a:buAutoNum type="arabicPeriod"/>
            </a:pPr>
            <a:r>
              <a:rPr lang="zh-CN" altLang="en-US" sz="1200" dirty="0" smtClean="0">
                <a:latin typeface="+mn-ea"/>
                <a:ea typeface="+mn-ea"/>
              </a:rPr>
              <a:t>终端生产商</a:t>
            </a:r>
            <a:r>
              <a:rPr lang="zh-CN" altLang="en-US" sz="1200" dirty="0">
                <a:latin typeface="+mn-ea"/>
                <a:ea typeface="+mn-ea"/>
              </a:rPr>
              <a:t>根据销售商的信息</a:t>
            </a:r>
            <a:r>
              <a:rPr lang="zh-CN" altLang="en-US" sz="1200" dirty="0" smtClean="0">
                <a:latin typeface="+mn-ea"/>
                <a:ea typeface="+mn-ea"/>
              </a:rPr>
              <a:t>，在平台审核托收</a:t>
            </a:r>
            <a:r>
              <a:rPr lang="zh-CN" altLang="en-US" sz="1200" dirty="0">
                <a:latin typeface="+mn-ea"/>
                <a:ea typeface="+mn-ea"/>
              </a:rPr>
              <a:t>账户信息</a:t>
            </a:r>
            <a:r>
              <a:rPr lang="zh-CN" altLang="en-US" sz="1200" dirty="0" smtClean="0">
                <a:latin typeface="+mn-ea"/>
                <a:ea typeface="+mn-ea"/>
              </a:rPr>
              <a:t>，并开通</a:t>
            </a:r>
            <a:r>
              <a:rPr lang="en-US" altLang="zh-CN" sz="1200" dirty="0" smtClean="0">
                <a:latin typeface="+mn-ea"/>
                <a:ea typeface="+mn-ea"/>
              </a:rPr>
              <a:t>SIM</a:t>
            </a:r>
            <a:r>
              <a:rPr lang="zh-CN" altLang="en-US" sz="1200" dirty="0" smtClean="0">
                <a:latin typeface="+mn-ea"/>
                <a:ea typeface="+mn-ea"/>
              </a:rPr>
              <a:t>卡网络</a:t>
            </a:r>
            <a:r>
              <a:rPr lang="zh-CN" altLang="en-US" sz="1200" dirty="0">
                <a:latin typeface="+mn-ea"/>
                <a:ea typeface="+mn-ea"/>
              </a:rPr>
              <a:t>，变更为使用状态。 </a:t>
            </a:r>
            <a:endParaRPr lang="en-US" altLang="zh-CN" sz="1200" spc="-5" dirty="0" smtClean="0">
              <a:latin typeface="+mn-ea"/>
              <a:ea typeface="+mn-ea"/>
              <a:cs typeface="Microsoft YaHei"/>
            </a:endParaRPr>
          </a:p>
        </p:txBody>
      </p:sp>
      <p:pic>
        <p:nvPicPr>
          <p:cNvPr id="21" name="Picture 32" descr="Service-Serv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95478" y="2915279"/>
            <a:ext cx="646304" cy="268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剪去同侧角的矩形 21"/>
          <p:cNvSpPr/>
          <p:nvPr/>
        </p:nvSpPr>
        <p:spPr>
          <a:xfrm>
            <a:off x="7189260" y="1018363"/>
            <a:ext cx="410624" cy="1606982"/>
          </a:xfrm>
          <a:prstGeom prst="snip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+mn-ea"/>
              </a:rPr>
              <a:t>终端生产线</a:t>
            </a:r>
            <a:endParaRPr lang="zh-CN" altLang="en-US" sz="1600" dirty="0">
              <a:latin typeface="+mn-ea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6015400" y="1510920"/>
            <a:ext cx="11738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bject 19"/>
          <p:cNvSpPr txBox="1"/>
          <p:nvPr/>
        </p:nvSpPr>
        <p:spPr>
          <a:xfrm rot="1329062">
            <a:off x="6378047" y="2318031"/>
            <a:ext cx="696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900" spc="-5" dirty="0" smtClean="0">
                <a:latin typeface="Microsoft YaHei"/>
                <a:cs typeface="Microsoft YaHei"/>
              </a:rPr>
              <a:t>2</a:t>
            </a:r>
            <a:r>
              <a:rPr sz="900" spc="-5" dirty="0" smtClean="0">
                <a:latin typeface="Microsoft YaHei"/>
                <a:cs typeface="Microsoft YaHei"/>
              </a:rPr>
              <a:t>.</a:t>
            </a:r>
            <a:r>
              <a:rPr lang="zh-CN" altLang="en-US" sz="900" spc="-5" dirty="0" smtClean="0">
                <a:latin typeface="Microsoft YaHei"/>
                <a:cs typeface="Microsoft YaHei"/>
              </a:rPr>
              <a:t>终端与</a:t>
            </a:r>
            <a:r>
              <a:rPr lang="en-US" altLang="zh-CN" sz="900" spc="-5" dirty="0" smtClean="0">
                <a:latin typeface="Microsoft YaHei"/>
                <a:cs typeface="Microsoft YaHei"/>
              </a:rPr>
              <a:t>SIM</a:t>
            </a:r>
            <a:r>
              <a:rPr lang="zh-CN" altLang="en-US" sz="900" spc="-5" dirty="0" smtClean="0">
                <a:latin typeface="Microsoft YaHei"/>
                <a:cs typeface="Microsoft YaHei"/>
              </a:rPr>
              <a:t>卡绑定数据</a:t>
            </a:r>
            <a:endParaRPr sz="900" dirty="0">
              <a:latin typeface="Microsoft YaHei"/>
              <a:cs typeface="Microsoft YaHei"/>
            </a:endParaRPr>
          </a:p>
        </p:txBody>
      </p:sp>
      <p:sp>
        <p:nvSpPr>
          <p:cNvPr id="25" name="object 17"/>
          <p:cNvSpPr txBox="1"/>
          <p:nvPr/>
        </p:nvSpPr>
        <p:spPr>
          <a:xfrm rot="19866710">
            <a:off x="4614844" y="2361281"/>
            <a:ext cx="71310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900" spc="-10" dirty="0" smtClean="0">
                <a:latin typeface="Microsoft YaHei"/>
                <a:cs typeface="Microsoft YaHei"/>
              </a:rPr>
              <a:t>4.</a:t>
            </a:r>
            <a:r>
              <a:rPr lang="zh-CN" altLang="en-US" sz="900" spc="-10" dirty="0" smtClean="0">
                <a:latin typeface="Microsoft YaHei"/>
                <a:cs typeface="Microsoft YaHei"/>
              </a:rPr>
              <a:t>终端出库</a:t>
            </a:r>
            <a:endParaRPr sz="900" dirty="0">
              <a:latin typeface="Microsoft YaHei"/>
              <a:cs typeface="Microsoft YaHei"/>
            </a:endParaRPr>
          </a:p>
        </p:txBody>
      </p:sp>
      <p:sp>
        <p:nvSpPr>
          <p:cNvPr id="26" name="object 19"/>
          <p:cNvSpPr txBox="1"/>
          <p:nvPr/>
        </p:nvSpPr>
        <p:spPr>
          <a:xfrm rot="1329062">
            <a:off x="6254222" y="2622831"/>
            <a:ext cx="696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900" spc="-5" dirty="0" smtClean="0">
                <a:latin typeface="Microsoft YaHei"/>
                <a:cs typeface="Microsoft YaHei"/>
              </a:rPr>
              <a:t>5</a:t>
            </a:r>
            <a:r>
              <a:rPr sz="900" spc="-5" dirty="0" smtClean="0">
                <a:latin typeface="Microsoft YaHei"/>
                <a:cs typeface="Microsoft YaHei"/>
              </a:rPr>
              <a:t>.</a:t>
            </a:r>
            <a:r>
              <a:rPr lang="zh-CN" altLang="en-US" sz="900" spc="-5" dirty="0" smtClean="0">
                <a:latin typeface="Microsoft YaHei"/>
                <a:cs typeface="Microsoft YaHei"/>
              </a:rPr>
              <a:t>修改</a:t>
            </a:r>
            <a:r>
              <a:rPr lang="en-US" altLang="zh-CN" sz="900" spc="-5" dirty="0" smtClean="0">
                <a:latin typeface="Microsoft YaHei"/>
                <a:cs typeface="Microsoft YaHei"/>
              </a:rPr>
              <a:t>SIM</a:t>
            </a:r>
            <a:r>
              <a:rPr lang="zh-CN" altLang="en-US" sz="900" spc="-5" dirty="0" smtClean="0">
                <a:latin typeface="Microsoft YaHei"/>
                <a:cs typeface="Microsoft YaHei"/>
              </a:rPr>
              <a:t>卡账户信息</a:t>
            </a:r>
            <a:endParaRPr sz="900" dirty="0">
              <a:latin typeface="Microsoft YaHei"/>
              <a:cs typeface="Microsoft YaHe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08515" y="1851788"/>
            <a:ext cx="323165" cy="6405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900" dirty="0" smtClean="0"/>
              <a:t>6.</a:t>
            </a:r>
            <a:r>
              <a:rPr lang="zh-CN" altLang="en-US" sz="900" dirty="0" smtClean="0"/>
              <a:t>终端销售</a:t>
            </a:r>
            <a:endParaRPr lang="zh-CN" altLang="en-US" sz="900" dirty="0"/>
          </a:p>
        </p:txBody>
      </p:sp>
      <p:sp>
        <p:nvSpPr>
          <p:cNvPr id="28" name="左弧形箭头 27"/>
          <p:cNvSpPr/>
          <p:nvPr/>
        </p:nvSpPr>
        <p:spPr>
          <a:xfrm>
            <a:off x="5103540" y="1614761"/>
            <a:ext cx="215265" cy="420161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object 17"/>
          <p:cNvSpPr txBox="1"/>
          <p:nvPr/>
        </p:nvSpPr>
        <p:spPr>
          <a:xfrm>
            <a:off x="4614844" y="1742156"/>
            <a:ext cx="71310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900" dirty="0" smtClean="0">
                <a:latin typeface="Microsoft YaHei"/>
                <a:cs typeface="Microsoft YaHei"/>
              </a:rPr>
              <a:t>3</a:t>
            </a:r>
            <a:r>
              <a:rPr lang="en-US" sz="900" spc="-10" dirty="0" smtClean="0">
                <a:latin typeface="Microsoft YaHei"/>
                <a:cs typeface="Microsoft YaHei"/>
              </a:rPr>
              <a:t>.</a:t>
            </a:r>
            <a:r>
              <a:rPr lang="zh-CN" altLang="en-US" sz="900" spc="-10" dirty="0" smtClean="0">
                <a:latin typeface="Microsoft YaHei"/>
                <a:cs typeface="Microsoft YaHei"/>
              </a:rPr>
              <a:t>终端测试</a:t>
            </a:r>
            <a:endParaRPr sz="900" dirty="0">
              <a:latin typeface="Microsoft YaHei"/>
              <a:cs typeface="Microsoft YaHei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665660" y="875570"/>
            <a:ext cx="1848080" cy="26130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终端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厂商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通过平台，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随时了解已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售出终端的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使用状态，为售后服务提供帮助，为产品改进提供数据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object 17"/>
          <p:cNvSpPr txBox="1"/>
          <p:nvPr/>
        </p:nvSpPr>
        <p:spPr>
          <a:xfrm rot="1132281">
            <a:off x="5722284" y="2816827"/>
            <a:ext cx="132435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900" dirty="0" smtClean="0">
                <a:latin typeface="Microsoft YaHei"/>
                <a:cs typeface="Microsoft YaHei"/>
              </a:rPr>
              <a:t>8</a:t>
            </a:r>
            <a:r>
              <a:rPr lang="en-US" sz="900" spc="-10" dirty="0" smtClean="0">
                <a:latin typeface="Microsoft YaHei"/>
                <a:cs typeface="Microsoft YaHei"/>
              </a:rPr>
              <a:t>.</a:t>
            </a:r>
            <a:r>
              <a:rPr lang="zh-CN" altLang="en-US" sz="900" spc="-10" dirty="0" smtClean="0">
                <a:latin typeface="Microsoft YaHei"/>
                <a:cs typeface="Microsoft YaHei"/>
              </a:rPr>
              <a:t>审核托收账户，修改</a:t>
            </a:r>
            <a:r>
              <a:rPr lang="en-US" altLang="zh-CN" sz="900" spc="-10" dirty="0" smtClean="0">
                <a:latin typeface="Microsoft YaHei"/>
                <a:cs typeface="Microsoft YaHei"/>
              </a:rPr>
              <a:t>SIM</a:t>
            </a:r>
            <a:r>
              <a:rPr lang="zh-CN" altLang="en-US" sz="900" spc="-10" dirty="0" smtClean="0">
                <a:latin typeface="Microsoft YaHei"/>
                <a:cs typeface="Microsoft YaHei"/>
              </a:rPr>
              <a:t>卡状态为正常使用</a:t>
            </a:r>
            <a:endParaRPr lang="en-US" altLang="zh-CN" sz="900" spc="-10" dirty="0" smtClean="0">
              <a:latin typeface="Microsoft YaHei"/>
              <a:cs typeface="Microsoft YaHe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5181" y="1262971"/>
            <a:ext cx="461663" cy="465771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45719" tIns="45719" rIns="45719" bIns="45719" numCol="1" spcCol="38100" rtlCol="0" anchor="t">
            <a:spAutoFit/>
          </a:bodyPr>
          <a:lstStyle/>
          <a:p>
            <a:pPr algn="l" rtl="0" latinLnBrk="1" hangingPunct="0"/>
            <a:r>
              <a:rPr lang="zh-CN" altLang="en-US" sz="2400" b="1" kern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（前装模式）终端</a:t>
            </a:r>
            <a:r>
              <a:rPr lang="zh-CN" altLang="en-US" sz="2400" b="1" kern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生产销售</a:t>
            </a:r>
            <a:r>
              <a:rPr lang="zh-CN" altLang="en-US" sz="2400" b="1" kern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2400" b="1" kern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3177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8"/>
          <p:cNvSpPr/>
          <p:nvPr/>
        </p:nvSpPr>
        <p:spPr>
          <a:xfrm>
            <a:off x="1843698" y="181234"/>
            <a:ext cx="2400655" cy="369332"/>
          </a:xfrm>
          <a:prstGeom prst="rect">
            <a:avLst/>
          </a:prstGeom>
          <a:ln w="3175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rPr lang="zh-CN" altLang="en-US" dirty="0" smtClean="0"/>
              <a:t>终端管理关键数据流程</a:t>
            </a:r>
            <a:endParaRPr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71863" y="2481263"/>
            <a:ext cx="676275" cy="23050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94"/>
          <p:cNvSpPr txBox="1">
            <a:spLocks noChangeArrowheads="1"/>
          </p:cNvSpPr>
          <p:nvPr/>
        </p:nvSpPr>
        <p:spPr bwMode="auto">
          <a:xfrm>
            <a:off x="3443287" y="2225675"/>
            <a:ext cx="8715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物联网终端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5181" y="1997374"/>
            <a:ext cx="461663" cy="2974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45719" tIns="45719" rIns="45719" bIns="45719" numCol="1" spcCol="38100" rtlCol="0" anchor="t">
            <a:spAutoFit/>
          </a:bodyPr>
          <a:lstStyle/>
          <a:p>
            <a:pPr algn="l" rtl="0" latinLnBrk="1" hangingPunct="0"/>
            <a:r>
              <a:rPr lang="zh-CN" altLang="en-US" sz="2400" b="1" kern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终端告警及维护流程</a:t>
            </a:r>
            <a:endParaRPr lang="zh-CN" altLang="en-US" sz="2400" b="1" kern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2581002" y="746127"/>
            <a:ext cx="8523287" cy="5714412"/>
          </a:xfrm>
          <a:prstGeom prst="roundRect">
            <a:avLst>
              <a:gd name="adj" fmla="val 4046"/>
            </a:avLst>
          </a:prstGeom>
          <a:noFill/>
          <a:ln w="57150" cmpd="thinThick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object 6"/>
          <p:cNvSpPr/>
          <p:nvPr/>
        </p:nvSpPr>
        <p:spPr>
          <a:xfrm>
            <a:off x="8955627" y="3897873"/>
            <a:ext cx="495401" cy="6422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8830215" y="3880461"/>
            <a:ext cx="690245" cy="914400"/>
          </a:xfrm>
          <a:custGeom>
            <a:avLst/>
            <a:gdLst/>
            <a:ahLst/>
            <a:cxnLst/>
            <a:rect l="l" t="t" r="r" b="b"/>
            <a:pathLst>
              <a:path w="690244" h="914400">
                <a:moveTo>
                  <a:pt x="0" y="914234"/>
                </a:moveTo>
                <a:lnTo>
                  <a:pt x="689762" y="914234"/>
                </a:lnTo>
                <a:lnTo>
                  <a:pt x="689762" y="0"/>
                </a:lnTo>
                <a:lnTo>
                  <a:pt x="0" y="0"/>
                </a:lnTo>
                <a:lnTo>
                  <a:pt x="0" y="914234"/>
                </a:lnTo>
                <a:close/>
              </a:path>
            </a:pathLst>
          </a:custGeom>
          <a:ln w="127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 txBox="1"/>
          <p:nvPr/>
        </p:nvSpPr>
        <p:spPr>
          <a:xfrm>
            <a:off x="5932287" y="3194814"/>
            <a:ext cx="690245" cy="85408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lang="en-US" altLang="zh-CN" sz="900" spc="-5" dirty="0" smtClean="0">
                <a:latin typeface="Microsoft YaHei"/>
                <a:cs typeface="Microsoft YaHei"/>
              </a:rPr>
              <a:t> </a:t>
            </a:r>
            <a:r>
              <a:rPr lang="zh-CN" altLang="en-US" sz="900" spc="-5" dirty="0" smtClean="0">
                <a:latin typeface="Microsoft YaHei"/>
                <a:cs typeface="Microsoft YaHei"/>
              </a:rPr>
              <a:t>物联网支撑平台</a:t>
            </a:r>
            <a:endParaRPr sz="900" dirty="0">
              <a:latin typeface="Microsoft YaHei"/>
              <a:cs typeface="Microsoft YaHei"/>
            </a:endParaRPr>
          </a:p>
        </p:txBody>
      </p:sp>
      <p:pic>
        <p:nvPicPr>
          <p:cNvPr id="13" name="Picture 32" descr="Service-Server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57178" y="3391529"/>
            <a:ext cx="646304" cy="268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object 6"/>
          <p:cNvSpPr/>
          <p:nvPr/>
        </p:nvSpPr>
        <p:spPr>
          <a:xfrm>
            <a:off x="8919704" y="2308645"/>
            <a:ext cx="495401" cy="6422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"/>
          <p:cNvSpPr txBox="1"/>
          <p:nvPr/>
        </p:nvSpPr>
        <p:spPr>
          <a:xfrm>
            <a:off x="8895624" y="4612286"/>
            <a:ext cx="645473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900" dirty="0">
                <a:latin typeface="Microsoft YaHei"/>
                <a:cs typeface="Microsoft YaHei"/>
              </a:rPr>
              <a:t>终端</a:t>
            </a:r>
            <a:r>
              <a:rPr lang="zh-CN" altLang="en-US" sz="900" dirty="0" smtClean="0">
                <a:latin typeface="Microsoft YaHei"/>
                <a:cs typeface="Microsoft YaHei"/>
              </a:rPr>
              <a:t>运营商</a:t>
            </a:r>
            <a:endParaRPr sz="900" dirty="0">
              <a:latin typeface="Microsoft YaHei"/>
              <a:cs typeface="Microsoft YaHei"/>
            </a:endParaRPr>
          </a:p>
        </p:txBody>
      </p:sp>
      <p:sp>
        <p:nvSpPr>
          <p:cNvPr id="17" name="object 7"/>
          <p:cNvSpPr/>
          <p:nvPr/>
        </p:nvSpPr>
        <p:spPr>
          <a:xfrm>
            <a:off x="8820690" y="2261211"/>
            <a:ext cx="690245" cy="914400"/>
          </a:xfrm>
          <a:custGeom>
            <a:avLst/>
            <a:gdLst/>
            <a:ahLst/>
            <a:cxnLst/>
            <a:rect l="l" t="t" r="r" b="b"/>
            <a:pathLst>
              <a:path w="690244" h="914400">
                <a:moveTo>
                  <a:pt x="0" y="914234"/>
                </a:moveTo>
                <a:lnTo>
                  <a:pt x="689762" y="914234"/>
                </a:lnTo>
                <a:lnTo>
                  <a:pt x="689762" y="0"/>
                </a:lnTo>
                <a:lnTo>
                  <a:pt x="0" y="0"/>
                </a:lnTo>
                <a:lnTo>
                  <a:pt x="0" y="914234"/>
                </a:lnTo>
                <a:close/>
              </a:path>
            </a:pathLst>
          </a:custGeom>
          <a:ln w="127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8"/>
          <p:cNvSpPr txBox="1"/>
          <p:nvPr/>
        </p:nvSpPr>
        <p:spPr>
          <a:xfrm>
            <a:off x="8895624" y="2993036"/>
            <a:ext cx="645473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900" dirty="0" smtClean="0">
                <a:latin typeface="Microsoft YaHei"/>
                <a:cs typeface="Microsoft YaHei"/>
              </a:rPr>
              <a:t>终端维护商</a:t>
            </a:r>
            <a:endParaRPr sz="900" dirty="0">
              <a:latin typeface="Microsoft YaHei"/>
              <a:cs typeface="Microsoft YaHe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49254" y="3427054"/>
            <a:ext cx="851446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 smtClean="0">
                <a:latin typeface="Microsoft YaHei"/>
                <a:cs typeface="Microsoft YaHei"/>
              </a:rPr>
              <a:t>1.</a:t>
            </a:r>
            <a:r>
              <a:rPr lang="zh-CN" altLang="en-US" sz="900" spc="-5" dirty="0" smtClean="0">
                <a:latin typeface="Microsoft YaHei"/>
                <a:cs typeface="Microsoft YaHei"/>
              </a:rPr>
              <a:t>终端告警上报</a:t>
            </a:r>
            <a:endParaRPr sz="900" dirty="0">
              <a:latin typeface="Microsoft YaHei"/>
              <a:cs typeface="Microsoft YaHei"/>
            </a:endParaRPr>
          </a:p>
        </p:txBody>
      </p:sp>
      <p:cxnSp>
        <p:nvCxnSpPr>
          <p:cNvPr id="20" name="直接箭头连接符 19"/>
          <p:cNvCxnSpPr>
            <a:stCxn id="4" idx="3"/>
            <a:endCxn id="12" idx="1"/>
          </p:cNvCxnSpPr>
          <p:nvPr/>
        </p:nvCxnSpPr>
        <p:spPr>
          <a:xfrm flipV="1">
            <a:off x="4148138" y="3621854"/>
            <a:ext cx="1784149" cy="11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bject 19"/>
          <p:cNvSpPr txBox="1"/>
          <p:nvPr/>
        </p:nvSpPr>
        <p:spPr>
          <a:xfrm>
            <a:off x="4777829" y="3741379"/>
            <a:ext cx="85144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900" spc="-5" dirty="0" smtClean="0">
                <a:latin typeface="Microsoft YaHei"/>
                <a:cs typeface="Microsoft YaHei"/>
              </a:rPr>
              <a:t>故障类告警</a:t>
            </a:r>
            <a:endParaRPr lang="en-US" altLang="zh-CN" sz="900" spc="-5" dirty="0" smtClean="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900" spc="-5" dirty="0" smtClean="0">
                <a:latin typeface="Microsoft YaHei"/>
                <a:cs typeface="Microsoft YaHei"/>
              </a:rPr>
              <a:t>掉电告警</a:t>
            </a:r>
            <a:endParaRPr lang="en-US" altLang="zh-CN" sz="900" spc="-5" dirty="0" smtClean="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900" spc="-5" dirty="0" smtClean="0">
                <a:latin typeface="Microsoft YaHei"/>
                <a:cs typeface="Microsoft YaHei"/>
              </a:rPr>
              <a:t>网络类告警</a:t>
            </a:r>
            <a:endParaRPr lang="en-US" altLang="zh-CN" sz="900" spc="-5" dirty="0" smtClean="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900" spc="-5" dirty="0" smtClean="0">
                <a:latin typeface="Microsoft YaHei"/>
                <a:cs typeface="Microsoft YaHei"/>
              </a:rPr>
              <a:t>缺纸类告警</a:t>
            </a:r>
            <a:endParaRPr lang="en-US" altLang="zh-CN" sz="900" spc="-5" dirty="0" smtClean="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900" spc="-5" dirty="0" smtClean="0">
                <a:latin typeface="Microsoft YaHei"/>
                <a:cs typeface="Microsoft YaHei"/>
              </a:rPr>
              <a:t>环境类告警</a:t>
            </a:r>
            <a:endParaRPr lang="en-US" altLang="zh-CN" sz="900" spc="-5" dirty="0" smtClean="0">
              <a:latin typeface="Microsoft YaHei"/>
              <a:cs typeface="Microsoft YaHei"/>
            </a:endParaRPr>
          </a:p>
        </p:txBody>
      </p:sp>
      <p:cxnSp>
        <p:nvCxnSpPr>
          <p:cNvPr id="23" name="直接箭头连接符 22"/>
          <p:cNvCxnSpPr>
            <a:stCxn id="12" idx="3"/>
            <a:endCxn id="10" idx="1"/>
          </p:cNvCxnSpPr>
          <p:nvPr/>
        </p:nvCxnSpPr>
        <p:spPr>
          <a:xfrm>
            <a:off x="6622532" y="3621854"/>
            <a:ext cx="2333095" cy="597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bject 19"/>
          <p:cNvSpPr txBox="1"/>
          <p:nvPr/>
        </p:nvSpPr>
        <p:spPr>
          <a:xfrm>
            <a:off x="7183580" y="3886051"/>
            <a:ext cx="1584019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900" spc="-5" dirty="0" smtClean="0">
                <a:latin typeface="Microsoft YaHei"/>
                <a:cs typeface="Microsoft YaHei"/>
              </a:rPr>
              <a:t>7</a:t>
            </a:r>
            <a:r>
              <a:rPr sz="900" spc="-5" dirty="0" smtClean="0">
                <a:latin typeface="Microsoft YaHei"/>
                <a:cs typeface="Microsoft YaHei"/>
              </a:rPr>
              <a:t>.</a:t>
            </a:r>
            <a:r>
              <a:rPr lang="zh-CN" altLang="en-US" sz="900" spc="-5" dirty="0" smtClean="0">
                <a:latin typeface="Microsoft YaHei"/>
                <a:cs typeface="Microsoft YaHei"/>
              </a:rPr>
              <a:t>超时未处理告警分析、处理</a:t>
            </a:r>
            <a:endParaRPr sz="900" dirty="0">
              <a:latin typeface="Microsoft YaHei"/>
              <a:cs typeface="Microsoft YaHei"/>
            </a:endParaRPr>
          </a:p>
        </p:txBody>
      </p:sp>
      <p:sp>
        <p:nvSpPr>
          <p:cNvPr id="27" name="object 6"/>
          <p:cNvSpPr/>
          <p:nvPr/>
        </p:nvSpPr>
        <p:spPr>
          <a:xfrm>
            <a:off x="6024104" y="1841920"/>
            <a:ext cx="495401" cy="6422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8"/>
          <p:cNvSpPr txBox="1"/>
          <p:nvPr/>
        </p:nvSpPr>
        <p:spPr>
          <a:xfrm>
            <a:off x="5914299" y="2488211"/>
            <a:ext cx="824281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900" dirty="0" smtClean="0">
                <a:latin typeface="Microsoft YaHei"/>
                <a:cs typeface="Microsoft YaHei"/>
              </a:rPr>
              <a:t>终端维护人员</a:t>
            </a:r>
            <a:endParaRPr sz="900" dirty="0">
              <a:latin typeface="Microsoft YaHei"/>
              <a:cs typeface="Microsoft YaHei"/>
            </a:endParaRPr>
          </a:p>
        </p:txBody>
      </p:sp>
      <p:cxnSp>
        <p:nvCxnSpPr>
          <p:cNvPr id="30" name="直接箭头连接符 29"/>
          <p:cNvCxnSpPr>
            <a:stCxn id="12" idx="3"/>
            <a:endCxn id="14" idx="1"/>
          </p:cNvCxnSpPr>
          <p:nvPr/>
        </p:nvCxnSpPr>
        <p:spPr>
          <a:xfrm flipV="1">
            <a:off x="6622532" y="2629752"/>
            <a:ext cx="2297172" cy="992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4" idx="1"/>
            <a:endCxn id="27" idx="3"/>
          </p:cNvCxnSpPr>
          <p:nvPr/>
        </p:nvCxnSpPr>
        <p:spPr>
          <a:xfrm flipH="1" flipV="1">
            <a:off x="6519505" y="2163027"/>
            <a:ext cx="2400199" cy="466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bject 19"/>
          <p:cNvSpPr txBox="1"/>
          <p:nvPr/>
        </p:nvSpPr>
        <p:spPr>
          <a:xfrm>
            <a:off x="6934975" y="2255496"/>
            <a:ext cx="1209053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900" spc="-5" dirty="0" smtClean="0">
                <a:latin typeface="Microsoft YaHei"/>
                <a:cs typeface="Microsoft YaHei"/>
              </a:rPr>
              <a:t>3</a:t>
            </a:r>
            <a:r>
              <a:rPr sz="900" spc="-5" dirty="0" smtClean="0">
                <a:latin typeface="Microsoft YaHei"/>
                <a:cs typeface="Microsoft YaHei"/>
              </a:rPr>
              <a:t>.</a:t>
            </a:r>
            <a:r>
              <a:rPr lang="zh-CN" altLang="en-US" sz="900" spc="-5" dirty="0">
                <a:latin typeface="Microsoft YaHei"/>
                <a:cs typeface="Microsoft YaHei"/>
              </a:rPr>
              <a:t>任务及位置信息</a:t>
            </a:r>
            <a:r>
              <a:rPr lang="zh-CN" altLang="en-US" sz="900" spc="-5" dirty="0" smtClean="0">
                <a:latin typeface="Microsoft YaHei"/>
                <a:cs typeface="Microsoft YaHei"/>
              </a:rPr>
              <a:t>接受</a:t>
            </a:r>
            <a:endParaRPr sz="900" dirty="0">
              <a:latin typeface="Microsoft YaHei"/>
              <a:cs typeface="Microsoft YaHei"/>
            </a:endParaRPr>
          </a:p>
        </p:txBody>
      </p:sp>
      <p:cxnSp>
        <p:nvCxnSpPr>
          <p:cNvPr id="38" name="直接箭头连接符 37"/>
          <p:cNvCxnSpPr>
            <a:stCxn id="27" idx="1"/>
            <a:endCxn id="4" idx="3"/>
          </p:cNvCxnSpPr>
          <p:nvPr/>
        </p:nvCxnSpPr>
        <p:spPr>
          <a:xfrm flipH="1">
            <a:off x="4148138" y="2163027"/>
            <a:ext cx="1875966" cy="14707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bject 19"/>
          <p:cNvSpPr txBox="1"/>
          <p:nvPr/>
        </p:nvSpPr>
        <p:spPr>
          <a:xfrm>
            <a:off x="4614504" y="2712679"/>
            <a:ext cx="1465207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900" spc="-5" dirty="0" smtClean="0">
                <a:latin typeface="Microsoft YaHei"/>
                <a:cs typeface="Microsoft YaHei"/>
              </a:rPr>
              <a:t>4</a:t>
            </a:r>
            <a:r>
              <a:rPr sz="900" spc="-5" dirty="0" smtClean="0">
                <a:latin typeface="Microsoft YaHei"/>
                <a:cs typeface="Microsoft YaHei"/>
              </a:rPr>
              <a:t>.</a:t>
            </a:r>
            <a:r>
              <a:rPr lang="zh-CN" altLang="en-US" sz="900" spc="-5" dirty="0" smtClean="0">
                <a:latin typeface="Microsoft YaHei"/>
                <a:cs typeface="Microsoft YaHei"/>
              </a:rPr>
              <a:t>现场问题处理，任务关闭</a:t>
            </a:r>
            <a:endParaRPr sz="900" dirty="0">
              <a:latin typeface="Microsoft YaHei"/>
              <a:cs typeface="Microsoft YaHei"/>
            </a:endParaRPr>
          </a:p>
        </p:txBody>
      </p:sp>
      <p:sp>
        <p:nvSpPr>
          <p:cNvPr id="42" name="object 6"/>
          <p:cNvSpPr/>
          <p:nvPr/>
        </p:nvSpPr>
        <p:spPr>
          <a:xfrm>
            <a:off x="6031452" y="4888473"/>
            <a:ext cx="495401" cy="6422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7"/>
          <p:cNvSpPr/>
          <p:nvPr/>
        </p:nvSpPr>
        <p:spPr>
          <a:xfrm>
            <a:off x="5906040" y="4871061"/>
            <a:ext cx="690245" cy="914400"/>
          </a:xfrm>
          <a:custGeom>
            <a:avLst/>
            <a:gdLst/>
            <a:ahLst/>
            <a:cxnLst/>
            <a:rect l="l" t="t" r="r" b="b"/>
            <a:pathLst>
              <a:path w="690244" h="914400">
                <a:moveTo>
                  <a:pt x="0" y="914234"/>
                </a:moveTo>
                <a:lnTo>
                  <a:pt x="689762" y="914234"/>
                </a:lnTo>
                <a:lnTo>
                  <a:pt x="689762" y="0"/>
                </a:lnTo>
                <a:lnTo>
                  <a:pt x="0" y="0"/>
                </a:lnTo>
                <a:lnTo>
                  <a:pt x="0" y="914234"/>
                </a:lnTo>
                <a:close/>
              </a:path>
            </a:pathLst>
          </a:custGeom>
          <a:ln w="127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8"/>
          <p:cNvSpPr txBox="1"/>
          <p:nvPr/>
        </p:nvSpPr>
        <p:spPr>
          <a:xfrm>
            <a:off x="5948607" y="5570934"/>
            <a:ext cx="645473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900" dirty="0" smtClean="0">
                <a:latin typeface="Microsoft YaHei"/>
                <a:cs typeface="Microsoft YaHei"/>
              </a:rPr>
              <a:t>终端使用者</a:t>
            </a:r>
            <a:endParaRPr sz="900" dirty="0">
              <a:latin typeface="Microsoft YaHei"/>
              <a:cs typeface="Microsoft YaHei"/>
            </a:endParaRPr>
          </a:p>
        </p:txBody>
      </p:sp>
      <p:sp>
        <p:nvSpPr>
          <p:cNvPr id="48" name="object 19"/>
          <p:cNvSpPr txBox="1"/>
          <p:nvPr/>
        </p:nvSpPr>
        <p:spPr>
          <a:xfrm>
            <a:off x="5852271" y="4273553"/>
            <a:ext cx="1215279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900" spc="-5" dirty="0">
                <a:latin typeface="Microsoft YaHei"/>
                <a:cs typeface="Microsoft YaHei"/>
              </a:rPr>
              <a:t>5</a:t>
            </a:r>
            <a:r>
              <a:rPr sz="900" spc="-5" dirty="0" smtClean="0">
                <a:latin typeface="Microsoft YaHei"/>
                <a:cs typeface="Microsoft YaHei"/>
              </a:rPr>
              <a:t>.</a:t>
            </a:r>
            <a:r>
              <a:rPr lang="zh-CN" altLang="en-US" sz="900" spc="-5" dirty="0" smtClean="0">
                <a:latin typeface="Microsoft YaHei"/>
                <a:cs typeface="Microsoft YaHei"/>
              </a:rPr>
              <a:t>下发满意度调查短信</a:t>
            </a:r>
            <a:endParaRPr sz="900" dirty="0">
              <a:latin typeface="Microsoft YaHei"/>
              <a:cs typeface="Microsoft YaHei"/>
            </a:endParaRPr>
          </a:p>
        </p:txBody>
      </p:sp>
      <p:cxnSp>
        <p:nvCxnSpPr>
          <p:cNvPr id="54" name="直接箭头连接符 53"/>
          <p:cNvCxnSpPr>
            <a:stCxn id="12" idx="2"/>
            <a:endCxn id="42" idx="0"/>
          </p:cNvCxnSpPr>
          <p:nvPr/>
        </p:nvCxnSpPr>
        <p:spPr>
          <a:xfrm>
            <a:off x="6277410" y="4048894"/>
            <a:ext cx="1743" cy="839579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headEnd type="arrow"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object 19"/>
          <p:cNvSpPr txBox="1"/>
          <p:nvPr/>
        </p:nvSpPr>
        <p:spPr>
          <a:xfrm>
            <a:off x="5852271" y="4521204"/>
            <a:ext cx="922661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900" spc="-5" dirty="0" smtClean="0">
                <a:latin typeface="Microsoft YaHei"/>
                <a:cs typeface="Microsoft YaHei"/>
              </a:rPr>
              <a:t>6</a:t>
            </a:r>
            <a:r>
              <a:rPr sz="900" spc="-5" dirty="0" smtClean="0">
                <a:latin typeface="Microsoft YaHei"/>
                <a:cs typeface="Microsoft YaHei"/>
              </a:rPr>
              <a:t>.</a:t>
            </a:r>
            <a:r>
              <a:rPr lang="zh-CN" altLang="en-US" sz="900" spc="-5" dirty="0" smtClean="0">
                <a:latin typeface="Microsoft YaHei"/>
                <a:cs typeface="Microsoft YaHei"/>
              </a:rPr>
              <a:t>回复满意度短信</a:t>
            </a:r>
            <a:endParaRPr sz="900" dirty="0">
              <a:latin typeface="Microsoft YaHei"/>
              <a:cs typeface="Microsoft YaHei"/>
            </a:endParaRPr>
          </a:p>
        </p:txBody>
      </p:sp>
      <p:sp>
        <p:nvSpPr>
          <p:cNvPr id="29" name="object 19"/>
          <p:cNvSpPr txBox="1"/>
          <p:nvPr/>
        </p:nvSpPr>
        <p:spPr>
          <a:xfrm>
            <a:off x="7077459" y="3080481"/>
            <a:ext cx="1402143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900" spc="-5" dirty="0" smtClean="0">
                <a:latin typeface="Microsoft YaHei"/>
                <a:cs typeface="Microsoft YaHei"/>
              </a:rPr>
              <a:t>2</a:t>
            </a:r>
            <a:r>
              <a:rPr sz="900" spc="-5" dirty="0" smtClean="0">
                <a:latin typeface="Microsoft YaHei"/>
                <a:cs typeface="Microsoft YaHei"/>
              </a:rPr>
              <a:t>.</a:t>
            </a:r>
            <a:r>
              <a:rPr lang="zh-CN" altLang="en-US" sz="900" spc="-5" dirty="0" smtClean="0">
                <a:latin typeface="Microsoft YaHei"/>
                <a:cs typeface="Microsoft YaHei"/>
              </a:rPr>
              <a:t>告警分析、任务分派</a:t>
            </a:r>
            <a:endParaRPr sz="900" dirty="0">
              <a:latin typeface="Microsoft YaHei"/>
              <a:cs typeface="Microsoft YaHei"/>
            </a:endParaRPr>
          </a:p>
        </p:txBody>
      </p:sp>
      <p:sp>
        <p:nvSpPr>
          <p:cNvPr id="60" name="立方体 59"/>
          <p:cNvSpPr/>
          <p:nvPr/>
        </p:nvSpPr>
        <p:spPr>
          <a:xfrm>
            <a:off x="6449310" y="1744135"/>
            <a:ext cx="618239" cy="351365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</a:rPr>
              <a:t>终端维护工具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7239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83"/>
          <p:cNvSpPr/>
          <p:nvPr/>
        </p:nvSpPr>
        <p:spPr>
          <a:xfrm>
            <a:off x="1803335" y="181234"/>
            <a:ext cx="561341" cy="396241"/>
          </a:xfrm>
          <a:prstGeom prst="rect">
            <a:avLst/>
          </a:prstGeom>
          <a:ln w="3175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rPr dirty="0" err="1"/>
              <a:t>目录</a:t>
            </a:r>
            <a:endParaRPr dirty="0"/>
          </a:p>
        </p:txBody>
      </p:sp>
      <p:sp>
        <p:nvSpPr>
          <p:cNvPr id="16" name="Shape 79"/>
          <p:cNvSpPr/>
          <p:nvPr/>
        </p:nvSpPr>
        <p:spPr>
          <a:xfrm rot="10800000">
            <a:off x="4244011" y="1870955"/>
            <a:ext cx="575310" cy="48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25" y="0"/>
                </a:moveTo>
                <a:cubicBezTo>
                  <a:pt x="4695" y="0"/>
                  <a:pt x="3796" y="970"/>
                  <a:pt x="3575" y="2238"/>
                </a:cubicBezTo>
                <a:lnTo>
                  <a:pt x="0" y="4672"/>
                </a:lnTo>
                <a:lnTo>
                  <a:pt x="3486" y="7034"/>
                </a:lnTo>
                <a:lnTo>
                  <a:pt x="3486" y="18793"/>
                </a:lnTo>
                <a:cubicBezTo>
                  <a:pt x="3486" y="20336"/>
                  <a:pt x="4531" y="21600"/>
                  <a:pt x="5825" y="21600"/>
                </a:cubicBezTo>
                <a:lnTo>
                  <a:pt x="19246" y="21600"/>
                </a:lnTo>
                <a:cubicBezTo>
                  <a:pt x="20540" y="21600"/>
                  <a:pt x="21600" y="20336"/>
                  <a:pt x="21600" y="18793"/>
                </a:cubicBezTo>
                <a:lnTo>
                  <a:pt x="21600" y="2789"/>
                </a:lnTo>
                <a:cubicBezTo>
                  <a:pt x="21600" y="1247"/>
                  <a:pt x="20540" y="0"/>
                  <a:pt x="19246" y="0"/>
                </a:cubicBezTo>
                <a:lnTo>
                  <a:pt x="5825" y="0"/>
                </a:lnTo>
                <a:close/>
              </a:path>
            </a:pathLst>
          </a:custGeom>
          <a:solidFill>
            <a:srgbClr val="F1800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7" name="Shape 80"/>
          <p:cNvSpPr/>
          <p:nvPr/>
        </p:nvSpPr>
        <p:spPr>
          <a:xfrm rot="10800000">
            <a:off x="4244011" y="2520650"/>
            <a:ext cx="575310" cy="48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25" y="0"/>
                </a:moveTo>
                <a:cubicBezTo>
                  <a:pt x="4695" y="0"/>
                  <a:pt x="3796" y="970"/>
                  <a:pt x="3575" y="2238"/>
                </a:cubicBezTo>
                <a:lnTo>
                  <a:pt x="0" y="4672"/>
                </a:lnTo>
                <a:lnTo>
                  <a:pt x="3486" y="7034"/>
                </a:lnTo>
                <a:lnTo>
                  <a:pt x="3486" y="18793"/>
                </a:lnTo>
                <a:cubicBezTo>
                  <a:pt x="3486" y="20336"/>
                  <a:pt x="4531" y="21600"/>
                  <a:pt x="5825" y="21600"/>
                </a:cubicBezTo>
                <a:lnTo>
                  <a:pt x="19246" y="21600"/>
                </a:lnTo>
                <a:cubicBezTo>
                  <a:pt x="20540" y="21600"/>
                  <a:pt x="21600" y="20336"/>
                  <a:pt x="21600" y="18793"/>
                </a:cubicBezTo>
                <a:lnTo>
                  <a:pt x="21600" y="2789"/>
                </a:lnTo>
                <a:cubicBezTo>
                  <a:pt x="21600" y="1247"/>
                  <a:pt x="20540" y="0"/>
                  <a:pt x="19246" y="0"/>
                </a:cubicBezTo>
                <a:lnTo>
                  <a:pt x="5825" y="0"/>
                </a:ln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9" name="Shape 84"/>
          <p:cNvSpPr/>
          <p:nvPr/>
        </p:nvSpPr>
        <p:spPr>
          <a:xfrm>
            <a:off x="4988866" y="1937285"/>
            <a:ext cx="2077492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rPr lang="zh-CN" altLang="en-US" dirty="0" smtClean="0"/>
              <a:t>项目背景及痛点分析</a:t>
            </a:r>
            <a:endParaRPr dirty="0"/>
          </a:p>
        </p:txBody>
      </p:sp>
      <p:sp>
        <p:nvSpPr>
          <p:cNvPr id="20" name="Shape 85"/>
          <p:cNvSpPr/>
          <p:nvPr/>
        </p:nvSpPr>
        <p:spPr>
          <a:xfrm>
            <a:off x="4418636" y="1958585"/>
            <a:ext cx="238125" cy="39624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1" name="Shape 86"/>
          <p:cNvSpPr/>
          <p:nvPr/>
        </p:nvSpPr>
        <p:spPr>
          <a:xfrm>
            <a:off x="4988866" y="2296695"/>
            <a:ext cx="2915285" cy="0"/>
          </a:xfrm>
          <a:prstGeom prst="line">
            <a:avLst/>
          </a:prstGeom>
          <a:ln w="12700">
            <a:solidFill>
              <a:srgbClr val="EA870E"/>
            </a:solidFill>
          </a:ln>
        </p:spPr>
        <p:txBody>
          <a:bodyPr lIns="0" tIns="0" rIns="0" bIns="0"/>
          <a:lstStyle/>
          <a:p>
            <a:pPr defTabSz="457200"/>
            <a:endParaRPr sz="1200">
              <a:latin typeface="+mn-lt"/>
              <a:ea typeface="+mn-ea"/>
              <a:cs typeface="+mn-cs"/>
            </a:endParaRPr>
          </a:p>
        </p:txBody>
      </p:sp>
      <p:sp>
        <p:nvSpPr>
          <p:cNvPr id="22" name="Shape 87"/>
          <p:cNvSpPr/>
          <p:nvPr/>
        </p:nvSpPr>
        <p:spPr>
          <a:xfrm>
            <a:off x="4988866" y="2563830"/>
            <a:ext cx="1384995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rPr lang="zh-CN" altLang="en-US" dirty="0" smtClean="0"/>
              <a:t>技术解决方案</a:t>
            </a:r>
            <a:endParaRPr dirty="0"/>
          </a:p>
        </p:txBody>
      </p:sp>
      <p:sp>
        <p:nvSpPr>
          <p:cNvPr id="23" name="Shape 88"/>
          <p:cNvSpPr/>
          <p:nvPr/>
        </p:nvSpPr>
        <p:spPr>
          <a:xfrm>
            <a:off x="4988866" y="2922605"/>
            <a:ext cx="2915285" cy="0"/>
          </a:xfrm>
          <a:prstGeom prst="line">
            <a:avLst/>
          </a:prstGeom>
          <a:ln w="12700">
            <a:solidFill>
              <a:srgbClr val="EA870E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" name="Shape 93"/>
          <p:cNvSpPr/>
          <p:nvPr/>
        </p:nvSpPr>
        <p:spPr>
          <a:xfrm>
            <a:off x="4409746" y="2608280"/>
            <a:ext cx="135255" cy="27686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FFFF"/>
                </a:solidFill>
              </a:rPr>
              <a:t>2</a:t>
            </a:r>
            <a:r>
              <a:rPr lang="en-US" dirty="0" smtClean="0">
                <a:solidFill>
                  <a:srgbClr val="FFFFFF"/>
                </a:solidFill>
              </a:rPr>
              <a:t>  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8" name="Shape 80"/>
          <p:cNvSpPr/>
          <p:nvPr/>
        </p:nvSpPr>
        <p:spPr>
          <a:xfrm rot="10800000">
            <a:off x="4257346" y="3168833"/>
            <a:ext cx="575310" cy="48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25" y="0"/>
                </a:moveTo>
                <a:cubicBezTo>
                  <a:pt x="4695" y="0"/>
                  <a:pt x="3796" y="970"/>
                  <a:pt x="3575" y="2238"/>
                </a:cubicBezTo>
                <a:lnTo>
                  <a:pt x="0" y="4672"/>
                </a:lnTo>
                <a:lnTo>
                  <a:pt x="3486" y="7034"/>
                </a:lnTo>
                <a:lnTo>
                  <a:pt x="3486" y="18793"/>
                </a:lnTo>
                <a:cubicBezTo>
                  <a:pt x="3486" y="20336"/>
                  <a:pt x="4531" y="21600"/>
                  <a:pt x="5825" y="21600"/>
                </a:cubicBezTo>
                <a:lnTo>
                  <a:pt x="19246" y="21600"/>
                </a:lnTo>
                <a:cubicBezTo>
                  <a:pt x="20540" y="21600"/>
                  <a:pt x="21600" y="20336"/>
                  <a:pt x="21600" y="18793"/>
                </a:cubicBezTo>
                <a:lnTo>
                  <a:pt x="21600" y="2789"/>
                </a:lnTo>
                <a:cubicBezTo>
                  <a:pt x="21600" y="1247"/>
                  <a:pt x="20540" y="0"/>
                  <a:pt x="19246" y="0"/>
                </a:cubicBezTo>
                <a:lnTo>
                  <a:pt x="5825" y="0"/>
                </a:ln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9" name="Shape 87"/>
          <p:cNvSpPr/>
          <p:nvPr/>
        </p:nvSpPr>
        <p:spPr>
          <a:xfrm>
            <a:off x="5002201" y="3212013"/>
            <a:ext cx="1384995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rPr lang="zh-CN" altLang="en-US" dirty="0" smtClean="0"/>
              <a:t>项目实施计划</a:t>
            </a:r>
            <a:endParaRPr dirty="0"/>
          </a:p>
        </p:txBody>
      </p:sp>
      <p:sp>
        <p:nvSpPr>
          <p:cNvPr id="30" name="Shape 88"/>
          <p:cNvSpPr/>
          <p:nvPr/>
        </p:nvSpPr>
        <p:spPr>
          <a:xfrm>
            <a:off x="5002201" y="3570788"/>
            <a:ext cx="2915285" cy="0"/>
          </a:xfrm>
          <a:prstGeom prst="line">
            <a:avLst/>
          </a:prstGeom>
          <a:ln w="12700">
            <a:solidFill>
              <a:srgbClr val="EA870E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" name="Shape 93"/>
          <p:cNvSpPr/>
          <p:nvPr/>
        </p:nvSpPr>
        <p:spPr>
          <a:xfrm>
            <a:off x="4423081" y="3256463"/>
            <a:ext cx="272510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lang="en-US" altLang="zh-CN" dirty="0" smtClean="0">
                <a:solidFill>
                  <a:srgbClr val="FFFFFF"/>
                </a:solidFill>
              </a:rPr>
              <a:t>3</a:t>
            </a:r>
            <a:r>
              <a:rPr lang="en-US" dirty="0" smtClean="0">
                <a:solidFill>
                  <a:srgbClr val="FFFFFF"/>
                </a:solidFill>
              </a:rPr>
              <a:t>  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5266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/>
          <p:cNvGrpSpPr/>
          <p:nvPr/>
        </p:nvGrpSpPr>
        <p:grpSpPr>
          <a:xfrm>
            <a:off x="1268424" y="2200744"/>
            <a:ext cx="4772813" cy="4242549"/>
            <a:chOff x="1009106" y="1154592"/>
            <a:chExt cx="5032132" cy="5288702"/>
          </a:xfrm>
        </p:grpSpPr>
        <p:sp>
          <p:nvSpPr>
            <p:cNvPr id="40" name="矩形 39"/>
            <p:cNvSpPr/>
            <p:nvPr/>
          </p:nvSpPr>
          <p:spPr bwMode="auto">
            <a:xfrm>
              <a:off x="5620059" y="3163431"/>
              <a:ext cx="421179" cy="945804"/>
            </a:xfrm>
            <a:prstGeom prst="rect">
              <a:avLst/>
            </a:prstGeom>
            <a:solidFill>
              <a:srgbClr val="A7C6E5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000000">
                  <a:gamma/>
                  <a:shade val="60000"/>
                  <a:invGamma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终端</a:t>
              </a: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1017658" y="1245054"/>
              <a:ext cx="501535" cy="1422401"/>
            </a:xfrm>
            <a:prstGeom prst="rect">
              <a:avLst/>
            </a:prstGeom>
            <a:gradFill rotWithShape="1">
              <a:gsLst>
                <a:gs pos="0">
                  <a:srgbClr val="333399">
                    <a:tint val="50000"/>
                    <a:satMod val="300000"/>
                  </a:srgbClr>
                </a:gs>
                <a:gs pos="35000">
                  <a:srgbClr val="333399">
                    <a:tint val="37000"/>
                    <a:satMod val="300000"/>
                  </a:srgbClr>
                </a:gs>
                <a:gs pos="100000">
                  <a:srgbClr val="33339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33339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制造商</a:t>
              </a: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1017658" y="3121883"/>
              <a:ext cx="501535" cy="1415012"/>
            </a:xfrm>
            <a:prstGeom prst="rect">
              <a:avLst/>
            </a:prstGeom>
            <a:gradFill rotWithShape="1">
              <a:gsLst>
                <a:gs pos="0">
                  <a:srgbClr val="333399">
                    <a:tint val="50000"/>
                    <a:satMod val="300000"/>
                  </a:srgbClr>
                </a:gs>
                <a:gs pos="35000">
                  <a:srgbClr val="333399">
                    <a:tint val="37000"/>
                    <a:satMod val="300000"/>
                  </a:srgbClr>
                </a:gs>
                <a:gs pos="100000">
                  <a:srgbClr val="33339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33339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运营商</a:t>
              </a: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1017657" y="4810290"/>
              <a:ext cx="501535" cy="1415012"/>
            </a:xfrm>
            <a:prstGeom prst="rect">
              <a:avLst/>
            </a:prstGeom>
            <a:gradFill rotWithShape="1">
              <a:gsLst>
                <a:gs pos="0">
                  <a:srgbClr val="333399">
                    <a:tint val="50000"/>
                    <a:satMod val="300000"/>
                  </a:srgbClr>
                </a:gs>
                <a:gs pos="35000">
                  <a:srgbClr val="333399">
                    <a:tint val="37000"/>
                    <a:satMod val="300000"/>
                  </a:srgbClr>
                </a:gs>
                <a:gs pos="100000">
                  <a:srgbClr val="33339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33339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应用商</a:t>
              </a:r>
            </a:p>
          </p:txBody>
        </p:sp>
        <p:sp>
          <p:nvSpPr>
            <p:cNvPr id="44" name="圆角矩形 43"/>
            <p:cNvSpPr/>
            <p:nvPr/>
          </p:nvSpPr>
          <p:spPr bwMode="auto">
            <a:xfrm>
              <a:off x="1976305" y="4684690"/>
              <a:ext cx="3114638" cy="1758604"/>
            </a:xfrm>
            <a:prstGeom prst="roundRect">
              <a:avLst/>
            </a:prstGeom>
            <a:gradFill rotWithShape="1">
              <a:gsLst>
                <a:gs pos="0">
                  <a:srgbClr val="333399">
                    <a:tint val="50000"/>
                    <a:satMod val="300000"/>
                  </a:srgbClr>
                </a:gs>
                <a:gs pos="35000">
                  <a:srgbClr val="333399">
                    <a:tint val="37000"/>
                    <a:satMod val="300000"/>
                  </a:srgbClr>
                </a:gs>
                <a:gs pos="100000">
                  <a:srgbClr val="33339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33339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终端监管子系统</a:t>
              </a:r>
            </a:p>
          </p:txBody>
        </p:sp>
        <p:sp>
          <p:nvSpPr>
            <p:cNvPr id="45" name="圆角矩形 44"/>
            <p:cNvSpPr/>
            <p:nvPr/>
          </p:nvSpPr>
          <p:spPr bwMode="auto">
            <a:xfrm>
              <a:off x="1926417" y="1154594"/>
              <a:ext cx="3164526" cy="1187753"/>
            </a:xfrm>
            <a:prstGeom prst="roundRect">
              <a:avLst/>
            </a:prstGeom>
            <a:gradFill rotWithShape="1">
              <a:gsLst>
                <a:gs pos="0">
                  <a:srgbClr val="333399">
                    <a:tint val="50000"/>
                    <a:satMod val="300000"/>
                  </a:srgbClr>
                </a:gs>
                <a:gs pos="35000">
                  <a:srgbClr val="333399">
                    <a:tint val="37000"/>
                    <a:satMod val="300000"/>
                  </a:srgbClr>
                </a:gs>
                <a:gs pos="100000">
                  <a:srgbClr val="33339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33339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终端安全子系统</a:t>
              </a:r>
            </a:p>
          </p:txBody>
        </p:sp>
        <p:sp>
          <p:nvSpPr>
            <p:cNvPr id="46" name="圆角矩形 45"/>
            <p:cNvSpPr/>
            <p:nvPr/>
          </p:nvSpPr>
          <p:spPr bwMode="auto">
            <a:xfrm>
              <a:off x="1926417" y="2661934"/>
              <a:ext cx="3164526" cy="1357737"/>
            </a:xfrm>
            <a:prstGeom prst="roundRect">
              <a:avLst/>
            </a:prstGeom>
            <a:gradFill rotWithShape="1">
              <a:gsLst>
                <a:gs pos="0">
                  <a:srgbClr val="333399">
                    <a:tint val="50000"/>
                    <a:satMod val="300000"/>
                  </a:srgbClr>
                </a:gs>
                <a:gs pos="35000">
                  <a:srgbClr val="333399">
                    <a:tint val="37000"/>
                    <a:satMod val="300000"/>
                  </a:srgbClr>
                </a:gs>
                <a:gs pos="100000">
                  <a:srgbClr val="33339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33339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身份服务子系统</a:t>
              </a: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3619368" y="1154593"/>
              <a:ext cx="1413165" cy="485931"/>
            </a:xfrm>
            <a:prstGeom prst="rect">
              <a:avLst/>
            </a:prstGeom>
            <a:gradFill rotWithShape="1">
              <a:gsLst>
                <a:gs pos="0">
                  <a:srgbClr val="A7C6E5">
                    <a:tint val="50000"/>
                    <a:satMod val="300000"/>
                  </a:srgbClr>
                </a:gs>
                <a:gs pos="35000">
                  <a:srgbClr val="A7C6E5">
                    <a:tint val="37000"/>
                    <a:satMod val="300000"/>
                  </a:srgbClr>
                </a:gs>
                <a:gs pos="100000">
                  <a:srgbClr val="A7C6E5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A7C6E5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密钥管理（</a:t>
              </a:r>
              <a:r>
                <a:rPr kumimoji="0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KM</a:t>
              </a:r>
              <a:r>
                <a: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）</a:t>
              </a: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3608429" y="3348139"/>
              <a:ext cx="1402082" cy="576391"/>
            </a:xfrm>
            <a:prstGeom prst="rect">
              <a:avLst/>
            </a:prstGeom>
            <a:gradFill rotWithShape="1">
              <a:gsLst>
                <a:gs pos="0">
                  <a:srgbClr val="A7C6E5">
                    <a:tint val="50000"/>
                    <a:satMod val="300000"/>
                  </a:srgbClr>
                </a:gs>
                <a:gs pos="35000">
                  <a:srgbClr val="A7C6E5">
                    <a:tint val="37000"/>
                    <a:satMod val="300000"/>
                  </a:srgbClr>
                </a:gs>
                <a:gs pos="100000">
                  <a:srgbClr val="A7C6E5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A7C6E5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可信应用管理（</a:t>
              </a:r>
              <a:r>
                <a:rPr kumimoji="0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TSM</a:t>
              </a:r>
              <a:r>
                <a: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）</a:t>
              </a: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2123220" y="1671849"/>
              <a:ext cx="1413165" cy="576391"/>
            </a:xfrm>
            <a:prstGeom prst="rect">
              <a:avLst/>
            </a:prstGeom>
            <a:gradFill rotWithShape="1">
              <a:gsLst>
                <a:gs pos="0">
                  <a:srgbClr val="A7C6E5">
                    <a:tint val="50000"/>
                    <a:satMod val="300000"/>
                  </a:srgbClr>
                </a:gs>
                <a:gs pos="35000">
                  <a:srgbClr val="A7C6E5">
                    <a:tint val="37000"/>
                    <a:satMod val="300000"/>
                  </a:srgbClr>
                </a:gs>
                <a:gs pos="100000">
                  <a:srgbClr val="A7C6E5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A7C6E5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终端安全检测</a:t>
              </a: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3619368" y="1668056"/>
              <a:ext cx="1413165" cy="576391"/>
            </a:xfrm>
            <a:prstGeom prst="rect">
              <a:avLst/>
            </a:prstGeom>
            <a:gradFill rotWithShape="1">
              <a:gsLst>
                <a:gs pos="0">
                  <a:srgbClr val="A7C6E5">
                    <a:tint val="50000"/>
                    <a:satMod val="300000"/>
                  </a:srgbClr>
                </a:gs>
                <a:gs pos="35000">
                  <a:srgbClr val="A7C6E5">
                    <a:tint val="37000"/>
                    <a:satMod val="300000"/>
                  </a:srgbClr>
                </a:gs>
                <a:gs pos="100000">
                  <a:srgbClr val="A7C6E5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A7C6E5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终端安全加固</a:t>
              </a: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2120461" y="3348139"/>
              <a:ext cx="1413165" cy="576391"/>
            </a:xfrm>
            <a:prstGeom prst="rect">
              <a:avLst/>
            </a:prstGeom>
            <a:gradFill rotWithShape="1">
              <a:gsLst>
                <a:gs pos="0">
                  <a:srgbClr val="A7C6E5">
                    <a:tint val="50000"/>
                    <a:satMod val="300000"/>
                  </a:srgbClr>
                </a:gs>
                <a:gs pos="35000">
                  <a:srgbClr val="A7C6E5">
                    <a:tint val="37000"/>
                    <a:satMod val="300000"/>
                  </a:srgbClr>
                </a:gs>
                <a:gs pos="100000">
                  <a:srgbClr val="A7C6E5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A7C6E5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身份识别管理</a:t>
              </a:r>
              <a:r>
                <a: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（</a:t>
              </a:r>
              <a:r>
                <a:rPr kumimoji="0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eSIM</a:t>
              </a:r>
              <a:r>
                <a: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）</a:t>
              </a: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2042801" y="5761658"/>
              <a:ext cx="1413165" cy="576391"/>
            </a:xfrm>
            <a:prstGeom prst="rect">
              <a:avLst/>
            </a:prstGeom>
            <a:gradFill rotWithShape="1">
              <a:gsLst>
                <a:gs pos="0">
                  <a:srgbClr val="A7C6E5">
                    <a:tint val="50000"/>
                    <a:satMod val="300000"/>
                  </a:srgbClr>
                </a:gs>
                <a:gs pos="35000">
                  <a:srgbClr val="A7C6E5">
                    <a:tint val="37000"/>
                    <a:satMod val="300000"/>
                  </a:srgbClr>
                </a:gs>
                <a:gs pos="100000">
                  <a:srgbClr val="A7C6E5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A7C6E5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终端监测管理</a:t>
              </a: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2042800" y="5131702"/>
              <a:ext cx="1413165" cy="576391"/>
            </a:xfrm>
            <a:prstGeom prst="rect">
              <a:avLst/>
            </a:prstGeom>
            <a:gradFill rotWithShape="1">
              <a:gsLst>
                <a:gs pos="0">
                  <a:srgbClr val="A7C6E5">
                    <a:tint val="50000"/>
                    <a:satMod val="300000"/>
                  </a:srgbClr>
                </a:gs>
                <a:gs pos="35000">
                  <a:srgbClr val="A7C6E5">
                    <a:tint val="37000"/>
                    <a:satMod val="300000"/>
                  </a:srgbClr>
                </a:gs>
                <a:gs pos="100000">
                  <a:srgbClr val="A7C6E5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A7C6E5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预警服务</a:t>
              </a: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3597350" y="5769046"/>
              <a:ext cx="1413165" cy="576391"/>
            </a:xfrm>
            <a:prstGeom prst="rect">
              <a:avLst/>
            </a:prstGeom>
            <a:gradFill rotWithShape="1">
              <a:gsLst>
                <a:gs pos="0">
                  <a:srgbClr val="A7C6E5">
                    <a:tint val="50000"/>
                    <a:satMod val="300000"/>
                  </a:srgbClr>
                </a:gs>
                <a:gs pos="35000">
                  <a:srgbClr val="A7C6E5">
                    <a:tint val="37000"/>
                    <a:satMod val="300000"/>
                  </a:srgbClr>
                </a:gs>
                <a:gs pos="100000">
                  <a:srgbClr val="A7C6E5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A7C6E5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自动化管控</a:t>
              </a: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3597349" y="5085521"/>
              <a:ext cx="1413165" cy="576391"/>
            </a:xfrm>
            <a:prstGeom prst="rect">
              <a:avLst/>
            </a:prstGeom>
            <a:gradFill rotWithShape="1">
              <a:gsLst>
                <a:gs pos="0">
                  <a:srgbClr val="A7C6E5">
                    <a:tint val="50000"/>
                    <a:satMod val="300000"/>
                  </a:srgbClr>
                </a:gs>
                <a:gs pos="35000">
                  <a:srgbClr val="A7C6E5">
                    <a:tint val="37000"/>
                    <a:satMod val="300000"/>
                  </a:srgbClr>
                </a:gs>
                <a:gs pos="100000">
                  <a:srgbClr val="A7C6E5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A7C6E5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数据分析服务</a:t>
              </a:r>
            </a:p>
          </p:txBody>
        </p:sp>
        <p:cxnSp>
          <p:nvCxnSpPr>
            <p:cNvPr id="56" name="直接箭头连接符 55"/>
            <p:cNvCxnSpPr>
              <a:stCxn id="49" idx="3"/>
              <a:endCxn id="50" idx="1"/>
            </p:cNvCxnSpPr>
            <p:nvPr/>
          </p:nvCxnSpPr>
          <p:spPr bwMode="auto">
            <a:xfrm flipV="1">
              <a:off x="3536385" y="1956254"/>
              <a:ext cx="82983" cy="3791"/>
            </a:xfrm>
            <a:prstGeom prst="straightConnector1">
              <a:avLst/>
            </a:prstGeom>
            <a:noFill/>
            <a:ln w="38100" cap="flat" cmpd="sng" algn="ctr">
              <a:solidFill>
                <a:srgbClr val="333399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57" name="直接箭头连接符 56"/>
            <p:cNvCxnSpPr>
              <a:stCxn id="48" idx="3"/>
              <a:endCxn id="40" idx="1"/>
            </p:cNvCxnSpPr>
            <p:nvPr/>
          </p:nvCxnSpPr>
          <p:spPr bwMode="auto">
            <a:xfrm flipV="1">
              <a:off x="5010514" y="3636334"/>
              <a:ext cx="609545" cy="1"/>
            </a:xfrm>
            <a:prstGeom prst="straightConnector1">
              <a:avLst/>
            </a:prstGeom>
            <a:noFill/>
            <a:ln w="38100" cap="flat" cmpd="sng" algn="ctr">
              <a:solidFill>
                <a:srgbClr val="FF990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58" name="肘形连接符 57"/>
            <p:cNvCxnSpPr>
              <a:stCxn id="50" idx="3"/>
              <a:endCxn id="40" idx="0"/>
            </p:cNvCxnSpPr>
            <p:nvPr/>
          </p:nvCxnSpPr>
          <p:spPr bwMode="auto">
            <a:xfrm>
              <a:off x="5032530" y="1956254"/>
              <a:ext cx="798116" cy="1207177"/>
            </a:xfrm>
            <a:prstGeom prst="bentConnector2">
              <a:avLst/>
            </a:prstGeom>
            <a:noFill/>
            <a:ln w="38100" cap="flat" cmpd="sng" algn="ctr">
              <a:solidFill>
                <a:srgbClr val="333399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59" name="直接箭头连接符 58"/>
            <p:cNvCxnSpPr>
              <a:endCxn id="51" idx="1"/>
            </p:cNvCxnSpPr>
            <p:nvPr/>
          </p:nvCxnSpPr>
          <p:spPr bwMode="auto">
            <a:xfrm>
              <a:off x="1513647" y="3636334"/>
              <a:ext cx="606812" cy="1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60" name="肘形连接符 59"/>
            <p:cNvCxnSpPr>
              <a:stCxn id="51" idx="0"/>
              <a:endCxn id="40" idx="0"/>
            </p:cNvCxnSpPr>
            <p:nvPr/>
          </p:nvCxnSpPr>
          <p:spPr bwMode="auto">
            <a:xfrm rot="5400000" flipH="1" flipV="1">
              <a:off x="4236492" y="1753982"/>
              <a:ext cx="184708" cy="3003604"/>
            </a:xfrm>
            <a:prstGeom prst="bentConnector3">
              <a:avLst>
                <a:gd name="adj1" fmla="val 265017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61" name="肘形连接符 60"/>
            <p:cNvCxnSpPr>
              <a:stCxn id="47" idx="3"/>
              <a:endCxn id="40" idx="0"/>
            </p:cNvCxnSpPr>
            <p:nvPr/>
          </p:nvCxnSpPr>
          <p:spPr bwMode="auto">
            <a:xfrm>
              <a:off x="5032530" y="1397557"/>
              <a:ext cx="798116" cy="1765872"/>
            </a:xfrm>
            <a:prstGeom prst="bentConnector2">
              <a:avLst/>
            </a:prstGeom>
            <a:noFill/>
            <a:ln w="38100" cap="flat" cmpd="sng" algn="ctr">
              <a:solidFill>
                <a:srgbClr val="7030A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62" name="肘形连接符 61"/>
            <p:cNvCxnSpPr>
              <a:stCxn id="43" idx="0"/>
              <a:endCxn id="48" idx="2"/>
            </p:cNvCxnSpPr>
            <p:nvPr/>
          </p:nvCxnSpPr>
          <p:spPr bwMode="auto">
            <a:xfrm rot="5400000" flipH="1" flipV="1">
              <a:off x="2346069" y="2846885"/>
              <a:ext cx="885761" cy="3041048"/>
            </a:xfrm>
            <a:prstGeom prst="bentConnector3">
              <a:avLst>
                <a:gd name="adj1" fmla="val 21637"/>
              </a:avLst>
            </a:prstGeom>
            <a:noFill/>
            <a:ln w="38100" cap="flat" cmpd="sng" algn="ctr">
              <a:solidFill>
                <a:srgbClr val="FF990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63" name="肘形连接符 62"/>
            <p:cNvCxnSpPr>
              <a:endCxn id="47" idx="0"/>
            </p:cNvCxnSpPr>
            <p:nvPr/>
          </p:nvCxnSpPr>
          <p:spPr bwMode="auto">
            <a:xfrm flipV="1">
              <a:off x="1009106" y="1154592"/>
              <a:ext cx="3316842" cy="4190440"/>
            </a:xfrm>
            <a:prstGeom prst="bentConnector4">
              <a:avLst>
                <a:gd name="adj1" fmla="val -10343"/>
                <a:gd name="adj2" fmla="val 104453"/>
              </a:avLst>
            </a:prstGeom>
            <a:noFill/>
            <a:ln w="38100" cap="flat" cmpd="sng" algn="ctr">
              <a:solidFill>
                <a:srgbClr val="7030A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64" name="肘形连接符 63"/>
            <p:cNvCxnSpPr>
              <a:stCxn id="41" idx="1"/>
              <a:endCxn id="52" idx="1"/>
            </p:cNvCxnSpPr>
            <p:nvPr/>
          </p:nvCxnSpPr>
          <p:spPr bwMode="auto">
            <a:xfrm rot="10800000" flipH="1" flipV="1">
              <a:off x="1017657" y="1956254"/>
              <a:ext cx="1025143" cy="4093599"/>
            </a:xfrm>
            <a:prstGeom prst="bentConnector3">
              <a:avLst>
                <a:gd name="adj1" fmla="val -22299"/>
              </a:avLst>
            </a:prstGeom>
            <a:noFill/>
            <a:ln w="38100" cap="flat" cmpd="sng" algn="ctr">
              <a:solidFill>
                <a:srgbClr val="00B05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65" name="肘形连接符 64"/>
            <p:cNvCxnSpPr>
              <a:stCxn id="42" idx="1"/>
              <a:endCxn id="52" idx="1"/>
            </p:cNvCxnSpPr>
            <p:nvPr/>
          </p:nvCxnSpPr>
          <p:spPr bwMode="auto">
            <a:xfrm rot="10800000" flipH="1" flipV="1">
              <a:off x="1017657" y="3829388"/>
              <a:ext cx="1025143" cy="2220464"/>
            </a:xfrm>
            <a:prstGeom prst="bentConnector3">
              <a:avLst>
                <a:gd name="adj1" fmla="val -22299"/>
              </a:avLst>
            </a:prstGeom>
            <a:noFill/>
            <a:ln w="38100" cap="flat" cmpd="sng" algn="ctr">
              <a:solidFill>
                <a:srgbClr val="00B05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66" name="肘形连接符 65"/>
            <p:cNvCxnSpPr/>
            <p:nvPr/>
          </p:nvCxnSpPr>
          <p:spPr bwMode="auto">
            <a:xfrm>
              <a:off x="1017655" y="5345033"/>
              <a:ext cx="958650" cy="704819"/>
            </a:xfrm>
            <a:prstGeom prst="bentConnector3">
              <a:avLst>
                <a:gd name="adj1" fmla="val -22260"/>
              </a:avLst>
            </a:prstGeom>
            <a:noFill/>
            <a:ln w="38100" cap="flat" cmpd="sng" algn="ctr">
              <a:solidFill>
                <a:srgbClr val="00B05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67" name="直接箭头连接符 66"/>
            <p:cNvCxnSpPr>
              <a:stCxn id="52" idx="0"/>
              <a:endCxn id="53" idx="2"/>
            </p:cNvCxnSpPr>
            <p:nvPr/>
          </p:nvCxnSpPr>
          <p:spPr bwMode="auto">
            <a:xfrm flipH="1" flipV="1">
              <a:off x="2749383" y="5708092"/>
              <a:ext cx="1" cy="53565"/>
            </a:xfrm>
            <a:prstGeom prst="straightConnector1">
              <a:avLst/>
            </a:prstGeom>
            <a:noFill/>
            <a:ln w="38100" cap="flat" cmpd="sng" algn="ctr">
              <a:solidFill>
                <a:srgbClr val="50B72B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68" name="肘形连接符 67"/>
            <p:cNvCxnSpPr>
              <a:stCxn id="53" idx="3"/>
              <a:endCxn id="54" idx="1"/>
            </p:cNvCxnSpPr>
            <p:nvPr/>
          </p:nvCxnSpPr>
          <p:spPr bwMode="auto">
            <a:xfrm>
              <a:off x="3455965" y="5419896"/>
              <a:ext cx="141385" cy="637344"/>
            </a:xfrm>
            <a:prstGeom prst="bentConnector3">
              <a:avLst/>
            </a:prstGeom>
            <a:noFill/>
            <a:ln w="38100" cap="flat" cmpd="sng" algn="ctr">
              <a:solidFill>
                <a:srgbClr val="50B72B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69" name="直接箭头连接符 68"/>
            <p:cNvCxnSpPr>
              <a:stCxn id="54" idx="0"/>
              <a:endCxn id="55" idx="2"/>
            </p:cNvCxnSpPr>
            <p:nvPr/>
          </p:nvCxnSpPr>
          <p:spPr bwMode="auto">
            <a:xfrm flipH="1" flipV="1">
              <a:off x="4303932" y="5661911"/>
              <a:ext cx="1" cy="107135"/>
            </a:xfrm>
            <a:prstGeom prst="straightConnector1">
              <a:avLst/>
            </a:prstGeom>
            <a:noFill/>
            <a:ln w="38100" cap="flat" cmpd="sng" algn="ctr">
              <a:solidFill>
                <a:srgbClr val="50B72B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70" name="肘形连接符 69"/>
            <p:cNvCxnSpPr>
              <a:stCxn id="52" idx="2"/>
              <a:endCxn id="40" idx="2"/>
            </p:cNvCxnSpPr>
            <p:nvPr/>
          </p:nvCxnSpPr>
          <p:spPr bwMode="auto">
            <a:xfrm rot="5400000" flipH="1" flipV="1">
              <a:off x="3175608" y="3683009"/>
              <a:ext cx="2228813" cy="3081265"/>
            </a:xfrm>
            <a:prstGeom prst="bentConnector3">
              <a:avLst>
                <a:gd name="adj1" fmla="val -9034"/>
              </a:avLst>
            </a:prstGeom>
            <a:noFill/>
            <a:ln w="38100" cap="flat" cmpd="sng" algn="ctr">
              <a:solidFill>
                <a:srgbClr val="00B05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71" name="直接箭头连接符 70"/>
            <p:cNvCxnSpPr>
              <a:stCxn id="41" idx="3"/>
            </p:cNvCxnSpPr>
            <p:nvPr/>
          </p:nvCxnSpPr>
          <p:spPr bwMode="auto">
            <a:xfrm>
              <a:off x="1519193" y="1956255"/>
              <a:ext cx="601269" cy="3789"/>
            </a:xfrm>
            <a:prstGeom prst="straightConnector1">
              <a:avLst/>
            </a:prstGeom>
            <a:noFill/>
            <a:ln w="38100" cap="flat" cmpd="sng" algn="ctr">
              <a:solidFill>
                <a:srgbClr val="333399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72" name="TextBox 71"/>
            <p:cNvSpPr txBox="1"/>
            <p:nvPr/>
          </p:nvSpPr>
          <p:spPr>
            <a:xfrm>
              <a:off x="5204374" y="2661932"/>
              <a:ext cx="454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257208" y="1730548"/>
              <a:ext cx="454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204373" y="3348139"/>
              <a:ext cx="2272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1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759987" y="4859816"/>
              <a:ext cx="1413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1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57208" y="1154592"/>
              <a:ext cx="401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1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321458" y="2060463"/>
            <a:ext cx="5764297" cy="4613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、制造商制造终端时，通过对基础软硬件的安全检测与加固服务，保障终端不存在安全漏洞与风险。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、运营商提供智能卡身份写入服务（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eSIM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），为物联网终端的计费、接入系统身份认证提供基础服务。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、多应用终端应用或服务运营商开发应用（支持应用安全检测和加固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业务场景）通过可信业务分发平台，保障终端应用身份管理。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、应用商通过密钥管理系统分发管理终端业务密钥，保障业务数据存储、通信安全。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、制造商、运营商、应用商根据业务需求对终端分级管理，提供维护和事件应急服务。</a:t>
            </a:r>
          </a:p>
        </p:txBody>
      </p:sp>
      <p:sp>
        <p:nvSpPr>
          <p:cNvPr id="79" name="文本框 4"/>
          <p:cNvSpPr txBox="1">
            <a:spLocks noChangeArrowheads="1"/>
          </p:cNvSpPr>
          <p:nvPr/>
        </p:nvSpPr>
        <p:spPr bwMode="auto">
          <a:xfrm>
            <a:off x="1976454" y="123063"/>
            <a:ext cx="66945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r" eaLnBrk="1" hangingPunct="1">
              <a:defRPr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zh-CN" altLang="en-US" dirty="0" smtClean="0">
                <a:latin typeface="Microsoft YaHei"/>
                <a:ea typeface="Microsoft YaHei"/>
                <a:cs typeface="Microsoft YaHei"/>
                <a:sym typeface="Microsoft YaHei"/>
              </a:rPr>
              <a:t>卓望物联网风险管控平台</a:t>
            </a:r>
            <a:endParaRPr lang="zh-CN" altLang="en-US" dirty="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1" name="圆角矩形 80"/>
          <p:cNvSpPr/>
          <p:nvPr/>
        </p:nvSpPr>
        <p:spPr bwMode="auto">
          <a:xfrm>
            <a:off x="501444" y="621013"/>
            <a:ext cx="11312013" cy="126677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   卓望物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联网风险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管控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平台，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为物联网终端提供全生命周期的保障服务，</a:t>
            </a:r>
            <a:r>
              <a:rPr lang="zh-CN" altLang="en-US" sz="1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事前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的安全预防能力开放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提供智能卡和嵌入式终端密钥管理（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KM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）、身份管理（</a:t>
            </a:r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eSIM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）、智能卡可信应用管理（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TSM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）功能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，终端以及终端应用的静态、动态安全检测和安全加固服务，</a:t>
            </a:r>
            <a:r>
              <a:rPr lang="zh-CN" altLang="en-US" sz="1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事中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的监测和预警、自动化更新配置服务，</a:t>
            </a:r>
            <a:r>
              <a:rPr lang="zh-CN" altLang="en-US" sz="1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事后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的统计分析服务。</a:t>
            </a:r>
          </a:p>
        </p:txBody>
      </p:sp>
    </p:spTree>
    <p:extLst>
      <p:ext uri="{BB962C8B-B14F-4D97-AF65-F5344CB8AC3E}">
        <p14:creationId xmlns:p14="http://schemas.microsoft.com/office/powerpoint/2010/main" val="183311225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1976454" y="123063"/>
            <a:ext cx="66945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r" eaLnBrk="1" hangingPunct="1">
              <a:defRPr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zh-CN" altLang="en-US" dirty="0" smtClean="0">
                <a:latin typeface="Microsoft YaHei"/>
                <a:ea typeface="Microsoft YaHei"/>
                <a:cs typeface="Microsoft YaHei"/>
                <a:sym typeface="Microsoft YaHei"/>
              </a:rPr>
              <a:t>物联网卡实名制</a:t>
            </a:r>
            <a:endParaRPr lang="zh-CN" altLang="en-US" dirty="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596574" y="3434181"/>
            <a:ext cx="717144" cy="522365"/>
            <a:chOff x="4553126" y="745329"/>
            <a:chExt cx="1865136" cy="1066802"/>
          </a:xfrm>
        </p:grpSpPr>
        <p:sp>
          <p:nvSpPr>
            <p:cNvPr id="4" name="Freeform 16"/>
            <p:cNvSpPr>
              <a:spLocks noEditPoints="1"/>
            </p:cNvSpPr>
            <p:nvPr/>
          </p:nvSpPr>
          <p:spPr bwMode="auto">
            <a:xfrm>
              <a:off x="4553126" y="745329"/>
              <a:ext cx="403224" cy="1041400"/>
            </a:xfrm>
            <a:custGeom>
              <a:avLst/>
              <a:gdLst>
                <a:gd name="T0" fmla="*/ 105 w 150"/>
                <a:gd name="T1" fmla="*/ 0 h 388"/>
                <a:gd name="T2" fmla="*/ 44 w 150"/>
                <a:gd name="T3" fmla="*/ 0 h 388"/>
                <a:gd name="T4" fmla="*/ 0 w 150"/>
                <a:gd name="T5" fmla="*/ 45 h 388"/>
                <a:gd name="T6" fmla="*/ 0 w 150"/>
                <a:gd name="T7" fmla="*/ 343 h 388"/>
                <a:gd name="T8" fmla="*/ 44 w 150"/>
                <a:gd name="T9" fmla="*/ 388 h 388"/>
                <a:gd name="T10" fmla="*/ 105 w 150"/>
                <a:gd name="T11" fmla="*/ 388 h 388"/>
                <a:gd name="T12" fmla="*/ 150 w 150"/>
                <a:gd name="T13" fmla="*/ 343 h 388"/>
                <a:gd name="T14" fmla="*/ 150 w 150"/>
                <a:gd name="T15" fmla="*/ 45 h 388"/>
                <a:gd name="T16" fmla="*/ 105 w 150"/>
                <a:gd name="T17" fmla="*/ 0 h 388"/>
                <a:gd name="T18" fmla="*/ 75 w 150"/>
                <a:gd name="T19" fmla="*/ 223 h 388"/>
                <a:gd name="T20" fmla="*/ 62 w 150"/>
                <a:gd name="T21" fmla="*/ 211 h 388"/>
                <a:gd name="T22" fmla="*/ 75 w 150"/>
                <a:gd name="T23" fmla="*/ 198 h 388"/>
                <a:gd name="T24" fmla="*/ 87 w 150"/>
                <a:gd name="T25" fmla="*/ 211 h 388"/>
                <a:gd name="T26" fmla="*/ 75 w 150"/>
                <a:gd name="T27" fmla="*/ 223 h 388"/>
                <a:gd name="T28" fmla="*/ 69 w 150"/>
                <a:gd name="T29" fmla="*/ 179 h 388"/>
                <a:gd name="T30" fmla="*/ 75 w 150"/>
                <a:gd name="T31" fmla="*/ 174 h 388"/>
                <a:gd name="T32" fmla="*/ 80 w 150"/>
                <a:gd name="T33" fmla="*/ 179 h 388"/>
                <a:gd name="T34" fmla="*/ 75 w 150"/>
                <a:gd name="T35" fmla="*/ 185 h 388"/>
                <a:gd name="T36" fmla="*/ 69 w 150"/>
                <a:gd name="T37" fmla="*/ 179 h 388"/>
                <a:gd name="T38" fmla="*/ 119 w 150"/>
                <a:gd name="T39" fmla="*/ 94 h 388"/>
                <a:gd name="T40" fmla="*/ 30 w 150"/>
                <a:gd name="T41" fmla="*/ 94 h 388"/>
                <a:gd name="T42" fmla="*/ 26 w 150"/>
                <a:gd name="T43" fmla="*/ 90 h 388"/>
                <a:gd name="T44" fmla="*/ 30 w 150"/>
                <a:gd name="T45" fmla="*/ 85 h 388"/>
                <a:gd name="T46" fmla="*/ 119 w 150"/>
                <a:gd name="T47" fmla="*/ 85 h 388"/>
                <a:gd name="T48" fmla="*/ 123 w 150"/>
                <a:gd name="T49" fmla="*/ 90 h 388"/>
                <a:gd name="T50" fmla="*/ 119 w 150"/>
                <a:gd name="T51" fmla="*/ 94 h 388"/>
                <a:gd name="T52" fmla="*/ 119 w 150"/>
                <a:gd name="T53" fmla="*/ 72 h 388"/>
                <a:gd name="T54" fmla="*/ 30 w 150"/>
                <a:gd name="T55" fmla="*/ 72 h 388"/>
                <a:gd name="T56" fmla="*/ 26 w 150"/>
                <a:gd name="T57" fmla="*/ 67 h 388"/>
                <a:gd name="T58" fmla="*/ 30 w 150"/>
                <a:gd name="T59" fmla="*/ 63 h 388"/>
                <a:gd name="T60" fmla="*/ 119 w 150"/>
                <a:gd name="T61" fmla="*/ 63 h 388"/>
                <a:gd name="T62" fmla="*/ 123 w 150"/>
                <a:gd name="T63" fmla="*/ 67 h 388"/>
                <a:gd name="T64" fmla="*/ 119 w 150"/>
                <a:gd name="T65" fmla="*/ 72 h 388"/>
                <a:gd name="T66" fmla="*/ 119 w 150"/>
                <a:gd name="T67" fmla="*/ 49 h 388"/>
                <a:gd name="T68" fmla="*/ 30 w 150"/>
                <a:gd name="T69" fmla="*/ 49 h 388"/>
                <a:gd name="T70" fmla="*/ 26 w 150"/>
                <a:gd name="T71" fmla="*/ 45 h 388"/>
                <a:gd name="T72" fmla="*/ 30 w 150"/>
                <a:gd name="T73" fmla="*/ 40 h 388"/>
                <a:gd name="T74" fmla="*/ 119 w 150"/>
                <a:gd name="T75" fmla="*/ 40 h 388"/>
                <a:gd name="T76" fmla="*/ 123 w 150"/>
                <a:gd name="T77" fmla="*/ 45 h 388"/>
                <a:gd name="T78" fmla="*/ 119 w 150"/>
                <a:gd name="T79" fmla="*/ 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0" h="388">
                  <a:moveTo>
                    <a:pt x="105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343"/>
                    <a:pt x="0" y="343"/>
                    <a:pt x="0" y="343"/>
                  </a:cubicBezTo>
                  <a:cubicBezTo>
                    <a:pt x="0" y="368"/>
                    <a:pt x="20" y="388"/>
                    <a:pt x="44" y="388"/>
                  </a:cubicBezTo>
                  <a:cubicBezTo>
                    <a:pt x="105" y="388"/>
                    <a:pt x="105" y="388"/>
                    <a:pt x="105" y="388"/>
                  </a:cubicBezTo>
                  <a:cubicBezTo>
                    <a:pt x="130" y="388"/>
                    <a:pt x="150" y="368"/>
                    <a:pt x="150" y="343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0" y="20"/>
                    <a:pt x="130" y="0"/>
                    <a:pt x="105" y="0"/>
                  </a:cubicBezTo>
                  <a:close/>
                  <a:moveTo>
                    <a:pt x="75" y="223"/>
                  </a:moveTo>
                  <a:cubicBezTo>
                    <a:pt x="68" y="223"/>
                    <a:pt x="62" y="218"/>
                    <a:pt x="62" y="211"/>
                  </a:cubicBezTo>
                  <a:cubicBezTo>
                    <a:pt x="62" y="204"/>
                    <a:pt x="68" y="198"/>
                    <a:pt x="75" y="198"/>
                  </a:cubicBezTo>
                  <a:cubicBezTo>
                    <a:pt x="82" y="198"/>
                    <a:pt x="87" y="204"/>
                    <a:pt x="87" y="211"/>
                  </a:cubicBezTo>
                  <a:cubicBezTo>
                    <a:pt x="87" y="218"/>
                    <a:pt x="82" y="223"/>
                    <a:pt x="75" y="223"/>
                  </a:cubicBezTo>
                  <a:close/>
                  <a:moveTo>
                    <a:pt x="69" y="179"/>
                  </a:moveTo>
                  <a:cubicBezTo>
                    <a:pt x="69" y="176"/>
                    <a:pt x="72" y="174"/>
                    <a:pt x="75" y="174"/>
                  </a:cubicBezTo>
                  <a:cubicBezTo>
                    <a:pt x="78" y="174"/>
                    <a:pt x="80" y="176"/>
                    <a:pt x="80" y="179"/>
                  </a:cubicBezTo>
                  <a:cubicBezTo>
                    <a:pt x="80" y="182"/>
                    <a:pt x="78" y="185"/>
                    <a:pt x="75" y="185"/>
                  </a:cubicBezTo>
                  <a:cubicBezTo>
                    <a:pt x="72" y="185"/>
                    <a:pt x="69" y="182"/>
                    <a:pt x="69" y="179"/>
                  </a:cubicBezTo>
                  <a:close/>
                  <a:moveTo>
                    <a:pt x="119" y="94"/>
                  </a:moveTo>
                  <a:cubicBezTo>
                    <a:pt x="30" y="94"/>
                    <a:pt x="30" y="94"/>
                    <a:pt x="30" y="94"/>
                  </a:cubicBezTo>
                  <a:cubicBezTo>
                    <a:pt x="28" y="94"/>
                    <a:pt x="26" y="92"/>
                    <a:pt x="26" y="90"/>
                  </a:cubicBezTo>
                  <a:cubicBezTo>
                    <a:pt x="26" y="87"/>
                    <a:pt x="28" y="85"/>
                    <a:pt x="30" y="85"/>
                  </a:cubicBezTo>
                  <a:cubicBezTo>
                    <a:pt x="119" y="85"/>
                    <a:pt x="119" y="85"/>
                    <a:pt x="119" y="85"/>
                  </a:cubicBezTo>
                  <a:cubicBezTo>
                    <a:pt x="121" y="85"/>
                    <a:pt x="123" y="87"/>
                    <a:pt x="123" y="90"/>
                  </a:cubicBezTo>
                  <a:cubicBezTo>
                    <a:pt x="123" y="92"/>
                    <a:pt x="121" y="94"/>
                    <a:pt x="119" y="94"/>
                  </a:cubicBezTo>
                  <a:close/>
                  <a:moveTo>
                    <a:pt x="119" y="72"/>
                  </a:moveTo>
                  <a:cubicBezTo>
                    <a:pt x="30" y="72"/>
                    <a:pt x="30" y="72"/>
                    <a:pt x="30" y="72"/>
                  </a:cubicBezTo>
                  <a:cubicBezTo>
                    <a:pt x="28" y="72"/>
                    <a:pt x="26" y="70"/>
                    <a:pt x="26" y="67"/>
                  </a:cubicBezTo>
                  <a:cubicBezTo>
                    <a:pt x="26" y="65"/>
                    <a:pt x="28" y="63"/>
                    <a:pt x="30" y="63"/>
                  </a:cubicBezTo>
                  <a:cubicBezTo>
                    <a:pt x="119" y="63"/>
                    <a:pt x="119" y="63"/>
                    <a:pt x="119" y="63"/>
                  </a:cubicBezTo>
                  <a:cubicBezTo>
                    <a:pt x="121" y="63"/>
                    <a:pt x="123" y="65"/>
                    <a:pt x="123" y="67"/>
                  </a:cubicBezTo>
                  <a:cubicBezTo>
                    <a:pt x="123" y="70"/>
                    <a:pt x="121" y="72"/>
                    <a:pt x="119" y="72"/>
                  </a:cubicBezTo>
                  <a:close/>
                  <a:moveTo>
                    <a:pt x="119" y="49"/>
                  </a:moveTo>
                  <a:cubicBezTo>
                    <a:pt x="30" y="49"/>
                    <a:pt x="30" y="49"/>
                    <a:pt x="30" y="49"/>
                  </a:cubicBezTo>
                  <a:cubicBezTo>
                    <a:pt x="28" y="49"/>
                    <a:pt x="26" y="47"/>
                    <a:pt x="26" y="45"/>
                  </a:cubicBezTo>
                  <a:cubicBezTo>
                    <a:pt x="26" y="42"/>
                    <a:pt x="28" y="40"/>
                    <a:pt x="30" y="40"/>
                  </a:cubicBezTo>
                  <a:cubicBezTo>
                    <a:pt x="119" y="40"/>
                    <a:pt x="119" y="40"/>
                    <a:pt x="119" y="40"/>
                  </a:cubicBezTo>
                  <a:cubicBezTo>
                    <a:pt x="121" y="40"/>
                    <a:pt x="123" y="42"/>
                    <a:pt x="123" y="45"/>
                  </a:cubicBezTo>
                  <a:cubicBezTo>
                    <a:pt x="123" y="47"/>
                    <a:pt x="121" y="49"/>
                    <a:pt x="119" y="4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7"/>
            <p:cNvSpPr>
              <a:spLocks noEditPoints="1"/>
            </p:cNvSpPr>
            <p:nvPr/>
          </p:nvSpPr>
          <p:spPr bwMode="auto">
            <a:xfrm>
              <a:off x="5173662" y="745331"/>
              <a:ext cx="1244600" cy="869950"/>
            </a:xfrm>
            <a:custGeom>
              <a:avLst/>
              <a:gdLst>
                <a:gd name="T0" fmla="*/ 407 w 464"/>
                <a:gd name="T1" fmla="*/ 0 h 324"/>
                <a:gd name="T2" fmla="*/ 57 w 464"/>
                <a:gd name="T3" fmla="*/ 0 h 324"/>
                <a:gd name="T4" fmla="*/ 0 w 464"/>
                <a:gd name="T5" fmla="*/ 57 h 324"/>
                <a:gd name="T6" fmla="*/ 0 w 464"/>
                <a:gd name="T7" fmla="*/ 267 h 324"/>
                <a:gd name="T8" fmla="*/ 57 w 464"/>
                <a:gd name="T9" fmla="*/ 324 h 324"/>
                <a:gd name="T10" fmla="*/ 407 w 464"/>
                <a:gd name="T11" fmla="*/ 324 h 324"/>
                <a:gd name="T12" fmla="*/ 464 w 464"/>
                <a:gd name="T13" fmla="*/ 267 h 324"/>
                <a:gd name="T14" fmla="*/ 464 w 464"/>
                <a:gd name="T15" fmla="*/ 57 h 324"/>
                <a:gd name="T16" fmla="*/ 407 w 464"/>
                <a:gd name="T17" fmla="*/ 0 h 324"/>
                <a:gd name="T18" fmla="*/ 351 w 464"/>
                <a:gd name="T19" fmla="*/ 312 h 324"/>
                <a:gd name="T20" fmla="*/ 305 w 464"/>
                <a:gd name="T21" fmla="*/ 312 h 324"/>
                <a:gd name="T22" fmla="*/ 300 w 464"/>
                <a:gd name="T23" fmla="*/ 306 h 324"/>
                <a:gd name="T24" fmla="*/ 305 w 464"/>
                <a:gd name="T25" fmla="*/ 301 h 324"/>
                <a:gd name="T26" fmla="*/ 351 w 464"/>
                <a:gd name="T27" fmla="*/ 301 h 324"/>
                <a:gd name="T28" fmla="*/ 357 w 464"/>
                <a:gd name="T29" fmla="*/ 306 h 324"/>
                <a:gd name="T30" fmla="*/ 351 w 464"/>
                <a:gd name="T31" fmla="*/ 312 h 324"/>
                <a:gd name="T32" fmla="*/ 371 w 464"/>
                <a:gd name="T33" fmla="*/ 312 h 324"/>
                <a:gd name="T34" fmla="*/ 365 w 464"/>
                <a:gd name="T35" fmla="*/ 306 h 324"/>
                <a:gd name="T36" fmla="*/ 371 w 464"/>
                <a:gd name="T37" fmla="*/ 300 h 324"/>
                <a:gd name="T38" fmla="*/ 377 w 464"/>
                <a:gd name="T39" fmla="*/ 306 h 324"/>
                <a:gd name="T40" fmla="*/ 371 w 464"/>
                <a:gd name="T41" fmla="*/ 312 h 324"/>
                <a:gd name="T42" fmla="*/ 431 w 464"/>
                <a:gd name="T43" fmla="*/ 267 h 324"/>
                <a:gd name="T44" fmla="*/ 407 w 464"/>
                <a:gd name="T45" fmla="*/ 291 h 324"/>
                <a:gd name="T46" fmla="*/ 57 w 464"/>
                <a:gd name="T47" fmla="*/ 291 h 324"/>
                <a:gd name="T48" fmla="*/ 33 w 464"/>
                <a:gd name="T49" fmla="*/ 267 h 324"/>
                <a:gd name="T50" fmla="*/ 33 w 464"/>
                <a:gd name="T51" fmla="*/ 57 h 324"/>
                <a:gd name="T52" fmla="*/ 57 w 464"/>
                <a:gd name="T53" fmla="*/ 33 h 324"/>
                <a:gd name="T54" fmla="*/ 407 w 464"/>
                <a:gd name="T55" fmla="*/ 33 h 324"/>
                <a:gd name="T56" fmla="*/ 431 w 464"/>
                <a:gd name="T57" fmla="*/ 57 h 324"/>
                <a:gd name="T58" fmla="*/ 431 w 464"/>
                <a:gd name="T59" fmla="*/ 26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4" h="324">
                  <a:moveTo>
                    <a:pt x="407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98"/>
                    <a:pt x="25" y="324"/>
                    <a:pt x="57" y="324"/>
                  </a:cubicBezTo>
                  <a:cubicBezTo>
                    <a:pt x="407" y="324"/>
                    <a:pt x="407" y="324"/>
                    <a:pt x="407" y="324"/>
                  </a:cubicBezTo>
                  <a:cubicBezTo>
                    <a:pt x="439" y="324"/>
                    <a:pt x="464" y="298"/>
                    <a:pt x="464" y="267"/>
                  </a:cubicBezTo>
                  <a:cubicBezTo>
                    <a:pt x="464" y="57"/>
                    <a:pt x="464" y="57"/>
                    <a:pt x="464" y="57"/>
                  </a:cubicBezTo>
                  <a:cubicBezTo>
                    <a:pt x="464" y="26"/>
                    <a:pt x="439" y="0"/>
                    <a:pt x="407" y="0"/>
                  </a:cubicBezTo>
                  <a:close/>
                  <a:moveTo>
                    <a:pt x="351" y="312"/>
                  </a:moveTo>
                  <a:cubicBezTo>
                    <a:pt x="305" y="312"/>
                    <a:pt x="305" y="312"/>
                    <a:pt x="305" y="312"/>
                  </a:cubicBezTo>
                  <a:cubicBezTo>
                    <a:pt x="302" y="312"/>
                    <a:pt x="300" y="310"/>
                    <a:pt x="300" y="306"/>
                  </a:cubicBezTo>
                  <a:cubicBezTo>
                    <a:pt x="300" y="303"/>
                    <a:pt x="302" y="301"/>
                    <a:pt x="305" y="301"/>
                  </a:cubicBezTo>
                  <a:cubicBezTo>
                    <a:pt x="351" y="301"/>
                    <a:pt x="351" y="301"/>
                    <a:pt x="351" y="301"/>
                  </a:cubicBezTo>
                  <a:cubicBezTo>
                    <a:pt x="355" y="301"/>
                    <a:pt x="357" y="303"/>
                    <a:pt x="357" y="306"/>
                  </a:cubicBezTo>
                  <a:cubicBezTo>
                    <a:pt x="357" y="310"/>
                    <a:pt x="355" y="312"/>
                    <a:pt x="351" y="312"/>
                  </a:cubicBezTo>
                  <a:close/>
                  <a:moveTo>
                    <a:pt x="371" y="312"/>
                  </a:moveTo>
                  <a:cubicBezTo>
                    <a:pt x="368" y="312"/>
                    <a:pt x="365" y="310"/>
                    <a:pt x="365" y="306"/>
                  </a:cubicBezTo>
                  <a:cubicBezTo>
                    <a:pt x="365" y="303"/>
                    <a:pt x="368" y="300"/>
                    <a:pt x="371" y="300"/>
                  </a:cubicBezTo>
                  <a:cubicBezTo>
                    <a:pt x="374" y="300"/>
                    <a:pt x="377" y="303"/>
                    <a:pt x="377" y="306"/>
                  </a:cubicBezTo>
                  <a:cubicBezTo>
                    <a:pt x="377" y="310"/>
                    <a:pt x="374" y="312"/>
                    <a:pt x="371" y="312"/>
                  </a:cubicBezTo>
                  <a:close/>
                  <a:moveTo>
                    <a:pt x="431" y="267"/>
                  </a:moveTo>
                  <a:cubicBezTo>
                    <a:pt x="431" y="280"/>
                    <a:pt x="420" y="291"/>
                    <a:pt x="407" y="291"/>
                  </a:cubicBezTo>
                  <a:cubicBezTo>
                    <a:pt x="57" y="291"/>
                    <a:pt x="57" y="291"/>
                    <a:pt x="57" y="291"/>
                  </a:cubicBezTo>
                  <a:cubicBezTo>
                    <a:pt x="44" y="291"/>
                    <a:pt x="33" y="280"/>
                    <a:pt x="33" y="267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3" y="44"/>
                    <a:pt x="44" y="33"/>
                    <a:pt x="57" y="33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420" y="33"/>
                    <a:pt x="431" y="44"/>
                    <a:pt x="431" y="57"/>
                  </a:cubicBezTo>
                  <a:lnTo>
                    <a:pt x="431" y="267"/>
                  </a:ln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8"/>
            <p:cNvSpPr>
              <a:spLocks/>
            </p:cNvSpPr>
            <p:nvPr/>
          </p:nvSpPr>
          <p:spPr bwMode="auto">
            <a:xfrm>
              <a:off x="5465762" y="1567656"/>
              <a:ext cx="660400" cy="244475"/>
            </a:xfrm>
            <a:custGeom>
              <a:avLst/>
              <a:gdLst>
                <a:gd name="T0" fmla="*/ 242 w 246"/>
                <a:gd name="T1" fmla="*/ 79 h 91"/>
                <a:gd name="T2" fmla="*/ 230 w 246"/>
                <a:gd name="T3" fmla="*/ 78 h 91"/>
                <a:gd name="T4" fmla="*/ 174 w 246"/>
                <a:gd name="T5" fmla="*/ 57 h 91"/>
                <a:gd name="T6" fmla="*/ 167 w 246"/>
                <a:gd name="T7" fmla="*/ 48 h 91"/>
                <a:gd name="T8" fmla="*/ 167 w 246"/>
                <a:gd name="T9" fmla="*/ 0 h 91"/>
                <a:gd name="T10" fmla="*/ 78 w 246"/>
                <a:gd name="T11" fmla="*/ 0 h 91"/>
                <a:gd name="T12" fmla="*/ 78 w 246"/>
                <a:gd name="T13" fmla="*/ 48 h 91"/>
                <a:gd name="T14" fmla="*/ 75 w 246"/>
                <a:gd name="T15" fmla="*/ 60 h 91"/>
                <a:gd name="T16" fmla="*/ 32 w 246"/>
                <a:gd name="T17" fmla="*/ 76 h 91"/>
                <a:gd name="T18" fmla="*/ 17 w 246"/>
                <a:gd name="T19" fmla="*/ 79 h 91"/>
                <a:gd name="T20" fmla="*/ 8 w 246"/>
                <a:gd name="T21" fmla="*/ 79 h 91"/>
                <a:gd name="T22" fmla="*/ 0 w 246"/>
                <a:gd name="T23" fmla="*/ 85 h 91"/>
                <a:gd name="T24" fmla="*/ 0 w 246"/>
                <a:gd name="T25" fmla="*/ 85 h 91"/>
                <a:gd name="T26" fmla="*/ 8 w 246"/>
                <a:gd name="T27" fmla="*/ 91 h 91"/>
                <a:gd name="T28" fmla="*/ 238 w 246"/>
                <a:gd name="T29" fmla="*/ 91 h 91"/>
                <a:gd name="T30" fmla="*/ 246 w 246"/>
                <a:gd name="T31" fmla="*/ 85 h 91"/>
                <a:gd name="T32" fmla="*/ 246 w 246"/>
                <a:gd name="T33" fmla="*/ 85 h 91"/>
                <a:gd name="T34" fmla="*/ 242 w 246"/>
                <a:gd name="T35" fmla="*/ 7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6" h="91">
                  <a:moveTo>
                    <a:pt x="242" y="79"/>
                  </a:moveTo>
                  <a:cubicBezTo>
                    <a:pt x="240" y="79"/>
                    <a:pt x="234" y="78"/>
                    <a:pt x="230" y="78"/>
                  </a:cubicBezTo>
                  <a:cubicBezTo>
                    <a:pt x="174" y="57"/>
                    <a:pt x="174" y="57"/>
                    <a:pt x="174" y="57"/>
                  </a:cubicBezTo>
                  <a:cubicBezTo>
                    <a:pt x="171" y="56"/>
                    <a:pt x="167" y="52"/>
                    <a:pt x="167" y="48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52"/>
                    <a:pt x="77" y="57"/>
                    <a:pt x="75" y="60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29" y="77"/>
                    <a:pt x="22" y="79"/>
                    <a:pt x="17" y="79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4" y="79"/>
                    <a:pt x="0" y="82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8"/>
                    <a:pt x="4" y="91"/>
                    <a:pt x="8" y="91"/>
                  </a:cubicBezTo>
                  <a:cubicBezTo>
                    <a:pt x="238" y="91"/>
                    <a:pt x="238" y="91"/>
                    <a:pt x="238" y="91"/>
                  </a:cubicBezTo>
                  <a:cubicBezTo>
                    <a:pt x="242" y="91"/>
                    <a:pt x="246" y="88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6" y="82"/>
                    <a:pt x="244" y="79"/>
                    <a:pt x="242" y="79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9"/>
            <p:cNvSpPr>
              <a:spLocks/>
            </p:cNvSpPr>
            <p:nvPr/>
          </p:nvSpPr>
          <p:spPr bwMode="auto">
            <a:xfrm>
              <a:off x="5302250" y="861219"/>
              <a:ext cx="987425" cy="638175"/>
            </a:xfrm>
            <a:custGeom>
              <a:avLst/>
              <a:gdLst>
                <a:gd name="T0" fmla="*/ 368 w 368"/>
                <a:gd name="T1" fmla="*/ 216 h 238"/>
                <a:gd name="T2" fmla="*/ 346 w 368"/>
                <a:gd name="T3" fmla="*/ 238 h 238"/>
                <a:gd name="T4" fmla="*/ 22 w 368"/>
                <a:gd name="T5" fmla="*/ 238 h 238"/>
                <a:gd name="T6" fmla="*/ 0 w 368"/>
                <a:gd name="T7" fmla="*/ 216 h 238"/>
                <a:gd name="T8" fmla="*/ 0 w 368"/>
                <a:gd name="T9" fmla="*/ 23 h 238"/>
                <a:gd name="T10" fmla="*/ 22 w 368"/>
                <a:gd name="T11" fmla="*/ 0 h 238"/>
                <a:gd name="T12" fmla="*/ 346 w 368"/>
                <a:gd name="T13" fmla="*/ 0 h 238"/>
                <a:gd name="T14" fmla="*/ 368 w 368"/>
                <a:gd name="T15" fmla="*/ 23 h 238"/>
                <a:gd name="T16" fmla="*/ 368 w 368"/>
                <a:gd name="T17" fmla="*/ 216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8" h="238">
                  <a:moveTo>
                    <a:pt x="368" y="216"/>
                  </a:moveTo>
                  <a:cubicBezTo>
                    <a:pt x="368" y="228"/>
                    <a:pt x="358" y="238"/>
                    <a:pt x="346" y="238"/>
                  </a:cubicBezTo>
                  <a:cubicBezTo>
                    <a:pt x="22" y="238"/>
                    <a:pt x="22" y="238"/>
                    <a:pt x="22" y="238"/>
                  </a:cubicBezTo>
                  <a:cubicBezTo>
                    <a:pt x="10" y="238"/>
                    <a:pt x="0" y="228"/>
                    <a:pt x="0" y="21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58" y="0"/>
                    <a:pt x="368" y="10"/>
                    <a:pt x="368" y="23"/>
                  </a:cubicBezTo>
                  <a:lnTo>
                    <a:pt x="368" y="216"/>
                  </a:ln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820148" y="3996656"/>
            <a:ext cx="565150" cy="311151"/>
            <a:chOff x="4256088" y="117475"/>
            <a:chExt cx="565150" cy="311151"/>
          </a:xfrm>
          <a:solidFill>
            <a:schemeClr val="bg1">
              <a:lumMod val="65000"/>
            </a:schemeClr>
          </a:solidFill>
        </p:grpSpPr>
        <p:sp>
          <p:nvSpPr>
            <p:cNvPr id="9" name="Freeform 28"/>
            <p:cNvSpPr>
              <a:spLocks noEditPoints="1"/>
            </p:cNvSpPr>
            <p:nvPr/>
          </p:nvSpPr>
          <p:spPr bwMode="auto">
            <a:xfrm>
              <a:off x="4256088" y="117475"/>
              <a:ext cx="565150" cy="282575"/>
            </a:xfrm>
            <a:custGeom>
              <a:avLst/>
              <a:gdLst>
                <a:gd name="T0" fmla="*/ 1064 w 1068"/>
                <a:gd name="T1" fmla="*/ 441 h 534"/>
                <a:gd name="T2" fmla="*/ 1043 w 1068"/>
                <a:gd name="T3" fmla="*/ 426 h 534"/>
                <a:gd name="T4" fmla="*/ 1036 w 1068"/>
                <a:gd name="T5" fmla="*/ 426 h 534"/>
                <a:gd name="T6" fmla="*/ 1005 w 1068"/>
                <a:gd name="T7" fmla="*/ 332 h 534"/>
                <a:gd name="T8" fmla="*/ 970 w 1068"/>
                <a:gd name="T9" fmla="*/ 279 h 534"/>
                <a:gd name="T10" fmla="*/ 918 w 1068"/>
                <a:gd name="T11" fmla="*/ 237 h 534"/>
                <a:gd name="T12" fmla="*/ 875 w 1068"/>
                <a:gd name="T13" fmla="*/ 195 h 534"/>
                <a:gd name="T14" fmla="*/ 807 w 1068"/>
                <a:gd name="T15" fmla="*/ 102 h 534"/>
                <a:gd name="T16" fmla="*/ 723 w 1068"/>
                <a:gd name="T17" fmla="*/ 39 h 534"/>
                <a:gd name="T18" fmla="*/ 627 w 1068"/>
                <a:gd name="T19" fmla="*/ 5 h 534"/>
                <a:gd name="T20" fmla="*/ 524 w 1068"/>
                <a:gd name="T21" fmla="*/ 1 h 534"/>
                <a:gd name="T22" fmla="*/ 424 w 1068"/>
                <a:gd name="T23" fmla="*/ 26 h 534"/>
                <a:gd name="T24" fmla="*/ 331 w 1068"/>
                <a:gd name="T25" fmla="*/ 78 h 534"/>
                <a:gd name="T26" fmla="*/ 253 w 1068"/>
                <a:gd name="T27" fmla="*/ 157 h 534"/>
                <a:gd name="T28" fmla="*/ 208 w 1068"/>
                <a:gd name="T29" fmla="*/ 234 h 534"/>
                <a:gd name="T30" fmla="*/ 152 w 1068"/>
                <a:gd name="T31" fmla="*/ 241 h 534"/>
                <a:gd name="T32" fmla="*/ 105 w 1068"/>
                <a:gd name="T33" fmla="*/ 262 h 534"/>
                <a:gd name="T34" fmla="*/ 54 w 1068"/>
                <a:gd name="T35" fmla="*/ 312 h 534"/>
                <a:gd name="T36" fmla="*/ 14 w 1068"/>
                <a:gd name="T37" fmla="*/ 405 h 534"/>
                <a:gd name="T38" fmla="*/ 0 w 1068"/>
                <a:gd name="T39" fmla="*/ 508 h 534"/>
                <a:gd name="T40" fmla="*/ 135 w 1068"/>
                <a:gd name="T41" fmla="*/ 521 h 534"/>
                <a:gd name="T42" fmla="*/ 126 w 1068"/>
                <a:gd name="T43" fmla="*/ 478 h 534"/>
                <a:gd name="T44" fmla="*/ 138 w 1068"/>
                <a:gd name="T45" fmla="*/ 426 h 534"/>
                <a:gd name="T46" fmla="*/ 167 w 1068"/>
                <a:gd name="T47" fmla="*/ 385 h 534"/>
                <a:gd name="T48" fmla="*/ 211 w 1068"/>
                <a:gd name="T49" fmla="*/ 357 h 534"/>
                <a:gd name="T50" fmla="*/ 262 w 1068"/>
                <a:gd name="T51" fmla="*/ 347 h 534"/>
                <a:gd name="T52" fmla="*/ 303 w 1068"/>
                <a:gd name="T53" fmla="*/ 353 h 534"/>
                <a:gd name="T54" fmla="*/ 349 w 1068"/>
                <a:gd name="T55" fmla="*/ 377 h 534"/>
                <a:gd name="T56" fmla="*/ 383 w 1068"/>
                <a:gd name="T57" fmla="*/ 415 h 534"/>
                <a:gd name="T58" fmla="*/ 398 w 1068"/>
                <a:gd name="T59" fmla="*/ 464 h 534"/>
                <a:gd name="T60" fmla="*/ 396 w 1068"/>
                <a:gd name="T61" fmla="*/ 507 h 534"/>
                <a:gd name="T62" fmla="*/ 722 w 1068"/>
                <a:gd name="T63" fmla="*/ 534 h 534"/>
                <a:gd name="T64" fmla="*/ 708 w 1068"/>
                <a:gd name="T65" fmla="*/ 478 h 534"/>
                <a:gd name="T66" fmla="*/ 715 w 1068"/>
                <a:gd name="T67" fmla="*/ 438 h 534"/>
                <a:gd name="T68" fmla="*/ 739 w 1068"/>
                <a:gd name="T69" fmla="*/ 394 h 534"/>
                <a:gd name="T70" fmla="*/ 779 w 1068"/>
                <a:gd name="T71" fmla="*/ 363 h 534"/>
                <a:gd name="T72" fmla="*/ 831 w 1068"/>
                <a:gd name="T73" fmla="*/ 347 h 534"/>
                <a:gd name="T74" fmla="*/ 871 w 1068"/>
                <a:gd name="T75" fmla="*/ 349 h 534"/>
                <a:gd name="T76" fmla="*/ 917 w 1068"/>
                <a:gd name="T77" fmla="*/ 367 h 534"/>
                <a:gd name="T78" fmla="*/ 953 w 1068"/>
                <a:gd name="T79" fmla="*/ 399 h 534"/>
                <a:gd name="T80" fmla="*/ 976 w 1068"/>
                <a:gd name="T81" fmla="*/ 441 h 534"/>
                <a:gd name="T82" fmla="*/ 981 w 1068"/>
                <a:gd name="T83" fmla="*/ 476 h 534"/>
                <a:gd name="T84" fmla="*/ 980 w 1068"/>
                <a:gd name="T85" fmla="*/ 492 h 534"/>
                <a:gd name="T86" fmla="*/ 1040 w 1068"/>
                <a:gd name="T87" fmla="*/ 534 h 534"/>
                <a:gd name="T88" fmla="*/ 1050 w 1068"/>
                <a:gd name="T89" fmla="*/ 518 h 534"/>
                <a:gd name="T90" fmla="*/ 1067 w 1068"/>
                <a:gd name="T91" fmla="*/ 496 h 534"/>
                <a:gd name="T92" fmla="*/ 530 w 1068"/>
                <a:gd name="T93" fmla="*/ 258 h 534"/>
                <a:gd name="T94" fmla="*/ 286 w 1068"/>
                <a:gd name="T95" fmla="*/ 255 h 534"/>
                <a:gd name="T96" fmla="*/ 306 w 1068"/>
                <a:gd name="T97" fmla="*/ 195 h 534"/>
                <a:gd name="T98" fmla="*/ 356 w 1068"/>
                <a:gd name="T99" fmla="*/ 137 h 534"/>
                <a:gd name="T100" fmla="*/ 433 w 1068"/>
                <a:gd name="T101" fmla="*/ 94 h 534"/>
                <a:gd name="T102" fmla="*/ 530 w 1068"/>
                <a:gd name="T103" fmla="*/ 73 h 534"/>
                <a:gd name="T104" fmla="*/ 589 w 1068"/>
                <a:gd name="T105" fmla="*/ 74 h 534"/>
                <a:gd name="T106" fmla="*/ 679 w 1068"/>
                <a:gd name="T107" fmla="*/ 98 h 534"/>
                <a:gd name="T108" fmla="*/ 750 w 1068"/>
                <a:gd name="T109" fmla="*/ 143 h 534"/>
                <a:gd name="T110" fmla="*/ 796 w 1068"/>
                <a:gd name="T111" fmla="*/ 199 h 534"/>
                <a:gd name="T112" fmla="*/ 816 w 1068"/>
                <a:gd name="T113" fmla="*/ 258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68" h="534">
                  <a:moveTo>
                    <a:pt x="1068" y="464"/>
                  </a:moveTo>
                  <a:lnTo>
                    <a:pt x="1068" y="464"/>
                  </a:lnTo>
                  <a:lnTo>
                    <a:pt x="1067" y="451"/>
                  </a:lnTo>
                  <a:lnTo>
                    <a:pt x="1064" y="441"/>
                  </a:lnTo>
                  <a:lnTo>
                    <a:pt x="1058" y="434"/>
                  </a:lnTo>
                  <a:lnTo>
                    <a:pt x="1053" y="430"/>
                  </a:lnTo>
                  <a:lnTo>
                    <a:pt x="1047" y="427"/>
                  </a:lnTo>
                  <a:lnTo>
                    <a:pt x="1043" y="426"/>
                  </a:lnTo>
                  <a:lnTo>
                    <a:pt x="1037" y="426"/>
                  </a:lnTo>
                  <a:lnTo>
                    <a:pt x="1037" y="426"/>
                  </a:lnTo>
                  <a:lnTo>
                    <a:pt x="1036" y="426"/>
                  </a:lnTo>
                  <a:lnTo>
                    <a:pt x="1036" y="426"/>
                  </a:lnTo>
                  <a:lnTo>
                    <a:pt x="1029" y="394"/>
                  </a:lnTo>
                  <a:lnTo>
                    <a:pt x="1019" y="361"/>
                  </a:lnTo>
                  <a:lnTo>
                    <a:pt x="1012" y="346"/>
                  </a:lnTo>
                  <a:lnTo>
                    <a:pt x="1005" y="332"/>
                  </a:lnTo>
                  <a:lnTo>
                    <a:pt x="998" y="318"/>
                  </a:lnTo>
                  <a:lnTo>
                    <a:pt x="990" y="304"/>
                  </a:lnTo>
                  <a:lnTo>
                    <a:pt x="980" y="290"/>
                  </a:lnTo>
                  <a:lnTo>
                    <a:pt x="970" y="279"/>
                  </a:lnTo>
                  <a:lnTo>
                    <a:pt x="959" y="266"/>
                  </a:lnTo>
                  <a:lnTo>
                    <a:pt x="946" y="256"/>
                  </a:lnTo>
                  <a:lnTo>
                    <a:pt x="934" y="246"/>
                  </a:lnTo>
                  <a:lnTo>
                    <a:pt x="918" y="237"/>
                  </a:lnTo>
                  <a:lnTo>
                    <a:pt x="904" y="228"/>
                  </a:lnTo>
                  <a:lnTo>
                    <a:pt x="887" y="223"/>
                  </a:lnTo>
                  <a:lnTo>
                    <a:pt x="887" y="223"/>
                  </a:lnTo>
                  <a:lnTo>
                    <a:pt x="875" y="195"/>
                  </a:lnTo>
                  <a:lnTo>
                    <a:pt x="861" y="168"/>
                  </a:lnTo>
                  <a:lnTo>
                    <a:pt x="844" y="144"/>
                  </a:lnTo>
                  <a:lnTo>
                    <a:pt x="827" y="122"/>
                  </a:lnTo>
                  <a:lnTo>
                    <a:pt x="807" y="102"/>
                  </a:lnTo>
                  <a:lnTo>
                    <a:pt x="788" y="82"/>
                  </a:lnTo>
                  <a:lnTo>
                    <a:pt x="768" y="67"/>
                  </a:lnTo>
                  <a:lnTo>
                    <a:pt x="746" y="52"/>
                  </a:lnTo>
                  <a:lnTo>
                    <a:pt x="723" y="39"/>
                  </a:lnTo>
                  <a:lnTo>
                    <a:pt x="700" y="28"/>
                  </a:lnTo>
                  <a:lnTo>
                    <a:pt x="676" y="19"/>
                  </a:lnTo>
                  <a:lnTo>
                    <a:pt x="651" y="11"/>
                  </a:lnTo>
                  <a:lnTo>
                    <a:pt x="627" y="5"/>
                  </a:lnTo>
                  <a:lnTo>
                    <a:pt x="602" y="3"/>
                  </a:lnTo>
                  <a:lnTo>
                    <a:pt x="575" y="0"/>
                  </a:lnTo>
                  <a:lnTo>
                    <a:pt x="550" y="0"/>
                  </a:lnTo>
                  <a:lnTo>
                    <a:pt x="524" y="1"/>
                  </a:lnTo>
                  <a:lnTo>
                    <a:pt x="498" y="5"/>
                  </a:lnTo>
                  <a:lnTo>
                    <a:pt x="473" y="10"/>
                  </a:lnTo>
                  <a:lnTo>
                    <a:pt x="447" y="17"/>
                  </a:lnTo>
                  <a:lnTo>
                    <a:pt x="424" y="26"/>
                  </a:lnTo>
                  <a:lnTo>
                    <a:pt x="398" y="36"/>
                  </a:lnTo>
                  <a:lnTo>
                    <a:pt x="376" y="49"/>
                  </a:lnTo>
                  <a:lnTo>
                    <a:pt x="352" y="61"/>
                  </a:lnTo>
                  <a:lnTo>
                    <a:pt x="331" y="78"/>
                  </a:lnTo>
                  <a:lnTo>
                    <a:pt x="310" y="95"/>
                  </a:lnTo>
                  <a:lnTo>
                    <a:pt x="289" y="113"/>
                  </a:lnTo>
                  <a:lnTo>
                    <a:pt x="271" y="134"/>
                  </a:lnTo>
                  <a:lnTo>
                    <a:pt x="253" y="157"/>
                  </a:lnTo>
                  <a:lnTo>
                    <a:pt x="236" y="181"/>
                  </a:lnTo>
                  <a:lnTo>
                    <a:pt x="222" y="207"/>
                  </a:lnTo>
                  <a:lnTo>
                    <a:pt x="208" y="234"/>
                  </a:lnTo>
                  <a:lnTo>
                    <a:pt x="208" y="234"/>
                  </a:lnTo>
                  <a:lnTo>
                    <a:pt x="192" y="234"/>
                  </a:lnTo>
                  <a:lnTo>
                    <a:pt x="178" y="235"/>
                  </a:lnTo>
                  <a:lnTo>
                    <a:pt x="164" y="238"/>
                  </a:lnTo>
                  <a:lnTo>
                    <a:pt x="152" y="241"/>
                  </a:lnTo>
                  <a:lnTo>
                    <a:pt x="139" y="245"/>
                  </a:lnTo>
                  <a:lnTo>
                    <a:pt x="126" y="251"/>
                  </a:lnTo>
                  <a:lnTo>
                    <a:pt x="115" y="256"/>
                  </a:lnTo>
                  <a:lnTo>
                    <a:pt x="105" y="262"/>
                  </a:lnTo>
                  <a:lnTo>
                    <a:pt x="96" y="269"/>
                  </a:lnTo>
                  <a:lnTo>
                    <a:pt x="86" y="277"/>
                  </a:lnTo>
                  <a:lnTo>
                    <a:pt x="69" y="294"/>
                  </a:lnTo>
                  <a:lnTo>
                    <a:pt x="54" y="312"/>
                  </a:lnTo>
                  <a:lnTo>
                    <a:pt x="41" y="333"/>
                  </a:lnTo>
                  <a:lnTo>
                    <a:pt x="30" y="357"/>
                  </a:lnTo>
                  <a:lnTo>
                    <a:pt x="21" y="381"/>
                  </a:lnTo>
                  <a:lnTo>
                    <a:pt x="14" y="405"/>
                  </a:lnTo>
                  <a:lnTo>
                    <a:pt x="9" y="431"/>
                  </a:lnTo>
                  <a:lnTo>
                    <a:pt x="5" y="457"/>
                  </a:lnTo>
                  <a:lnTo>
                    <a:pt x="2" y="483"/>
                  </a:lnTo>
                  <a:lnTo>
                    <a:pt x="0" y="508"/>
                  </a:lnTo>
                  <a:lnTo>
                    <a:pt x="0" y="534"/>
                  </a:lnTo>
                  <a:lnTo>
                    <a:pt x="141" y="534"/>
                  </a:lnTo>
                  <a:lnTo>
                    <a:pt x="141" y="534"/>
                  </a:lnTo>
                  <a:lnTo>
                    <a:pt x="135" y="521"/>
                  </a:lnTo>
                  <a:lnTo>
                    <a:pt x="131" y="507"/>
                  </a:lnTo>
                  <a:lnTo>
                    <a:pt x="128" y="492"/>
                  </a:lnTo>
                  <a:lnTo>
                    <a:pt x="126" y="478"/>
                  </a:lnTo>
                  <a:lnTo>
                    <a:pt x="126" y="478"/>
                  </a:lnTo>
                  <a:lnTo>
                    <a:pt x="128" y="464"/>
                  </a:lnTo>
                  <a:lnTo>
                    <a:pt x="129" y="451"/>
                  </a:lnTo>
                  <a:lnTo>
                    <a:pt x="134" y="438"/>
                  </a:lnTo>
                  <a:lnTo>
                    <a:pt x="138" y="426"/>
                  </a:lnTo>
                  <a:lnTo>
                    <a:pt x="143" y="415"/>
                  </a:lnTo>
                  <a:lnTo>
                    <a:pt x="150" y="405"/>
                  </a:lnTo>
                  <a:lnTo>
                    <a:pt x="157" y="394"/>
                  </a:lnTo>
                  <a:lnTo>
                    <a:pt x="167" y="385"/>
                  </a:lnTo>
                  <a:lnTo>
                    <a:pt x="177" y="377"/>
                  </a:lnTo>
                  <a:lnTo>
                    <a:pt x="187" y="368"/>
                  </a:lnTo>
                  <a:lnTo>
                    <a:pt x="198" y="363"/>
                  </a:lnTo>
                  <a:lnTo>
                    <a:pt x="211" y="357"/>
                  </a:lnTo>
                  <a:lnTo>
                    <a:pt x="223" y="353"/>
                  </a:lnTo>
                  <a:lnTo>
                    <a:pt x="236" y="349"/>
                  </a:lnTo>
                  <a:lnTo>
                    <a:pt x="250" y="347"/>
                  </a:lnTo>
                  <a:lnTo>
                    <a:pt x="262" y="347"/>
                  </a:lnTo>
                  <a:lnTo>
                    <a:pt x="262" y="347"/>
                  </a:lnTo>
                  <a:lnTo>
                    <a:pt x="276" y="347"/>
                  </a:lnTo>
                  <a:lnTo>
                    <a:pt x="290" y="349"/>
                  </a:lnTo>
                  <a:lnTo>
                    <a:pt x="303" y="353"/>
                  </a:lnTo>
                  <a:lnTo>
                    <a:pt x="316" y="357"/>
                  </a:lnTo>
                  <a:lnTo>
                    <a:pt x="328" y="363"/>
                  </a:lnTo>
                  <a:lnTo>
                    <a:pt x="339" y="368"/>
                  </a:lnTo>
                  <a:lnTo>
                    <a:pt x="349" y="377"/>
                  </a:lnTo>
                  <a:lnTo>
                    <a:pt x="359" y="385"/>
                  </a:lnTo>
                  <a:lnTo>
                    <a:pt x="369" y="394"/>
                  </a:lnTo>
                  <a:lnTo>
                    <a:pt x="376" y="405"/>
                  </a:lnTo>
                  <a:lnTo>
                    <a:pt x="383" y="415"/>
                  </a:lnTo>
                  <a:lnTo>
                    <a:pt x="389" y="426"/>
                  </a:lnTo>
                  <a:lnTo>
                    <a:pt x="393" y="438"/>
                  </a:lnTo>
                  <a:lnTo>
                    <a:pt x="397" y="451"/>
                  </a:lnTo>
                  <a:lnTo>
                    <a:pt x="398" y="464"/>
                  </a:lnTo>
                  <a:lnTo>
                    <a:pt x="400" y="478"/>
                  </a:lnTo>
                  <a:lnTo>
                    <a:pt x="400" y="478"/>
                  </a:lnTo>
                  <a:lnTo>
                    <a:pt x="398" y="492"/>
                  </a:lnTo>
                  <a:lnTo>
                    <a:pt x="396" y="507"/>
                  </a:lnTo>
                  <a:lnTo>
                    <a:pt x="391" y="521"/>
                  </a:lnTo>
                  <a:lnTo>
                    <a:pt x="386" y="534"/>
                  </a:lnTo>
                  <a:lnTo>
                    <a:pt x="722" y="534"/>
                  </a:lnTo>
                  <a:lnTo>
                    <a:pt x="722" y="534"/>
                  </a:lnTo>
                  <a:lnTo>
                    <a:pt x="716" y="521"/>
                  </a:lnTo>
                  <a:lnTo>
                    <a:pt x="712" y="507"/>
                  </a:lnTo>
                  <a:lnTo>
                    <a:pt x="709" y="492"/>
                  </a:lnTo>
                  <a:lnTo>
                    <a:pt x="708" y="478"/>
                  </a:lnTo>
                  <a:lnTo>
                    <a:pt x="708" y="478"/>
                  </a:lnTo>
                  <a:lnTo>
                    <a:pt x="709" y="464"/>
                  </a:lnTo>
                  <a:lnTo>
                    <a:pt x="711" y="451"/>
                  </a:lnTo>
                  <a:lnTo>
                    <a:pt x="715" y="438"/>
                  </a:lnTo>
                  <a:lnTo>
                    <a:pt x="719" y="426"/>
                  </a:lnTo>
                  <a:lnTo>
                    <a:pt x="725" y="415"/>
                  </a:lnTo>
                  <a:lnTo>
                    <a:pt x="732" y="405"/>
                  </a:lnTo>
                  <a:lnTo>
                    <a:pt x="739" y="394"/>
                  </a:lnTo>
                  <a:lnTo>
                    <a:pt x="749" y="385"/>
                  </a:lnTo>
                  <a:lnTo>
                    <a:pt x="758" y="377"/>
                  </a:lnTo>
                  <a:lnTo>
                    <a:pt x="768" y="368"/>
                  </a:lnTo>
                  <a:lnTo>
                    <a:pt x="779" y="363"/>
                  </a:lnTo>
                  <a:lnTo>
                    <a:pt x="792" y="357"/>
                  </a:lnTo>
                  <a:lnTo>
                    <a:pt x="805" y="353"/>
                  </a:lnTo>
                  <a:lnTo>
                    <a:pt x="817" y="349"/>
                  </a:lnTo>
                  <a:lnTo>
                    <a:pt x="831" y="347"/>
                  </a:lnTo>
                  <a:lnTo>
                    <a:pt x="844" y="347"/>
                  </a:lnTo>
                  <a:lnTo>
                    <a:pt x="844" y="347"/>
                  </a:lnTo>
                  <a:lnTo>
                    <a:pt x="858" y="347"/>
                  </a:lnTo>
                  <a:lnTo>
                    <a:pt x="871" y="349"/>
                  </a:lnTo>
                  <a:lnTo>
                    <a:pt x="883" y="351"/>
                  </a:lnTo>
                  <a:lnTo>
                    <a:pt x="894" y="356"/>
                  </a:lnTo>
                  <a:lnTo>
                    <a:pt x="907" y="361"/>
                  </a:lnTo>
                  <a:lnTo>
                    <a:pt x="917" y="367"/>
                  </a:lnTo>
                  <a:lnTo>
                    <a:pt x="928" y="374"/>
                  </a:lnTo>
                  <a:lnTo>
                    <a:pt x="936" y="381"/>
                  </a:lnTo>
                  <a:lnTo>
                    <a:pt x="946" y="389"/>
                  </a:lnTo>
                  <a:lnTo>
                    <a:pt x="953" y="399"/>
                  </a:lnTo>
                  <a:lnTo>
                    <a:pt x="960" y="409"/>
                  </a:lnTo>
                  <a:lnTo>
                    <a:pt x="967" y="419"/>
                  </a:lnTo>
                  <a:lnTo>
                    <a:pt x="971" y="430"/>
                  </a:lnTo>
                  <a:lnTo>
                    <a:pt x="976" y="441"/>
                  </a:lnTo>
                  <a:lnTo>
                    <a:pt x="978" y="454"/>
                  </a:lnTo>
                  <a:lnTo>
                    <a:pt x="980" y="465"/>
                  </a:lnTo>
                  <a:lnTo>
                    <a:pt x="980" y="465"/>
                  </a:lnTo>
                  <a:lnTo>
                    <a:pt x="981" y="476"/>
                  </a:lnTo>
                  <a:lnTo>
                    <a:pt x="981" y="476"/>
                  </a:lnTo>
                  <a:lnTo>
                    <a:pt x="981" y="478"/>
                  </a:lnTo>
                  <a:lnTo>
                    <a:pt x="981" y="478"/>
                  </a:lnTo>
                  <a:lnTo>
                    <a:pt x="980" y="492"/>
                  </a:lnTo>
                  <a:lnTo>
                    <a:pt x="977" y="507"/>
                  </a:lnTo>
                  <a:lnTo>
                    <a:pt x="973" y="521"/>
                  </a:lnTo>
                  <a:lnTo>
                    <a:pt x="967" y="534"/>
                  </a:lnTo>
                  <a:lnTo>
                    <a:pt x="1040" y="534"/>
                  </a:lnTo>
                  <a:lnTo>
                    <a:pt x="1040" y="534"/>
                  </a:lnTo>
                  <a:lnTo>
                    <a:pt x="1041" y="521"/>
                  </a:lnTo>
                  <a:lnTo>
                    <a:pt x="1041" y="521"/>
                  </a:lnTo>
                  <a:lnTo>
                    <a:pt x="1050" y="518"/>
                  </a:lnTo>
                  <a:lnTo>
                    <a:pt x="1055" y="515"/>
                  </a:lnTo>
                  <a:lnTo>
                    <a:pt x="1061" y="510"/>
                  </a:lnTo>
                  <a:lnTo>
                    <a:pt x="1064" y="503"/>
                  </a:lnTo>
                  <a:lnTo>
                    <a:pt x="1067" y="496"/>
                  </a:lnTo>
                  <a:lnTo>
                    <a:pt x="1068" y="486"/>
                  </a:lnTo>
                  <a:lnTo>
                    <a:pt x="1068" y="464"/>
                  </a:lnTo>
                  <a:lnTo>
                    <a:pt x="1068" y="464"/>
                  </a:lnTo>
                  <a:close/>
                  <a:moveTo>
                    <a:pt x="530" y="258"/>
                  </a:moveTo>
                  <a:lnTo>
                    <a:pt x="288" y="258"/>
                  </a:lnTo>
                  <a:lnTo>
                    <a:pt x="288" y="258"/>
                  </a:lnTo>
                  <a:lnTo>
                    <a:pt x="286" y="255"/>
                  </a:lnTo>
                  <a:lnTo>
                    <a:pt x="286" y="255"/>
                  </a:lnTo>
                  <a:lnTo>
                    <a:pt x="288" y="239"/>
                  </a:lnTo>
                  <a:lnTo>
                    <a:pt x="292" y="224"/>
                  </a:lnTo>
                  <a:lnTo>
                    <a:pt x="297" y="209"/>
                  </a:lnTo>
                  <a:lnTo>
                    <a:pt x="306" y="195"/>
                  </a:lnTo>
                  <a:lnTo>
                    <a:pt x="316" y="179"/>
                  </a:lnTo>
                  <a:lnTo>
                    <a:pt x="327" y="165"/>
                  </a:lnTo>
                  <a:lnTo>
                    <a:pt x="341" y="151"/>
                  </a:lnTo>
                  <a:lnTo>
                    <a:pt x="356" y="137"/>
                  </a:lnTo>
                  <a:lnTo>
                    <a:pt x="373" y="124"/>
                  </a:lnTo>
                  <a:lnTo>
                    <a:pt x="391" y="113"/>
                  </a:lnTo>
                  <a:lnTo>
                    <a:pt x="412" y="103"/>
                  </a:lnTo>
                  <a:lnTo>
                    <a:pt x="433" y="94"/>
                  </a:lnTo>
                  <a:lnTo>
                    <a:pt x="456" y="85"/>
                  </a:lnTo>
                  <a:lnTo>
                    <a:pt x="480" y="80"/>
                  </a:lnTo>
                  <a:lnTo>
                    <a:pt x="505" y="75"/>
                  </a:lnTo>
                  <a:lnTo>
                    <a:pt x="530" y="73"/>
                  </a:lnTo>
                  <a:lnTo>
                    <a:pt x="530" y="258"/>
                  </a:lnTo>
                  <a:close/>
                  <a:moveTo>
                    <a:pt x="589" y="258"/>
                  </a:moveTo>
                  <a:lnTo>
                    <a:pt x="589" y="74"/>
                  </a:lnTo>
                  <a:lnTo>
                    <a:pt x="589" y="74"/>
                  </a:lnTo>
                  <a:lnTo>
                    <a:pt x="614" y="77"/>
                  </a:lnTo>
                  <a:lnTo>
                    <a:pt x="637" y="82"/>
                  </a:lnTo>
                  <a:lnTo>
                    <a:pt x="659" y="89"/>
                  </a:lnTo>
                  <a:lnTo>
                    <a:pt x="679" y="98"/>
                  </a:lnTo>
                  <a:lnTo>
                    <a:pt x="698" y="108"/>
                  </a:lnTo>
                  <a:lnTo>
                    <a:pt x="718" y="117"/>
                  </a:lnTo>
                  <a:lnTo>
                    <a:pt x="735" y="130"/>
                  </a:lnTo>
                  <a:lnTo>
                    <a:pt x="750" y="143"/>
                  </a:lnTo>
                  <a:lnTo>
                    <a:pt x="764" y="155"/>
                  </a:lnTo>
                  <a:lnTo>
                    <a:pt x="777" y="169"/>
                  </a:lnTo>
                  <a:lnTo>
                    <a:pt x="788" y="183"/>
                  </a:lnTo>
                  <a:lnTo>
                    <a:pt x="796" y="199"/>
                  </a:lnTo>
                  <a:lnTo>
                    <a:pt x="805" y="213"/>
                  </a:lnTo>
                  <a:lnTo>
                    <a:pt x="810" y="228"/>
                  </a:lnTo>
                  <a:lnTo>
                    <a:pt x="814" y="242"/>
                  </a:lnTo>
                  <a:lnTo>
                    <a:pt x="816" y="258"/>
                  </a:lnTo>
                  <a:lnTo>
                    <a:pt x="589" y="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0" name="Freeform 29"/>
            <p:cNvSpPr>
              <a:spLocks noEditPoints="1"/>
            </p:cNvSpPr>
            <p:nvPr/>
          </p:nvSpPr>
          <p:spPr bwMode="auto">
            <a:xfrm>
              <a:off x="4641851" y="312738"/>
              <a:ext cx="122238" cy="115888"/>
            </a:xfrm>
            <a:custGeom>
              <a:avLst/>
              <a:gdLst>
                <a:gd name="T0" fmla="*/ 115 w 231"/>
                <a:gd name="T1" fmla="*/ 0 h 221"/>
                <a:gd name="T2" fmla="*/ 92 w 231"/>
                <a:gd name="T3" fmla="*/ 1 h 221"/>
                <a:gd name="T4" fmla="*/ 70 w 231"/>
                <a:gd name="T5" fmla="*/ 8 h 221"/>
                <a:gd name="T6" fmla="*/ 50 w 231"/>
                <a:gd name="T7" fmla="*/ 18 h 221"/>
                <a:gd name="T8" fmla="*/ 34 w 231"/>
                <a:gd name="T9" fmla="*/ 32 h 221"/>
                <a:gd name="T10" fmla="*/ 20 w 231"/>
                <a:gd name="T11" fmla="*/ 48 h 221"/>
                <a:gd name="T12" fmla="*/ 8 w 231"/>
                <a:gd name="T13" fmla="*/ 67 h 221"/>
                <a:gd name="T14" fmla="*/ 1 w 231"/>
                <a:gd name="T15" fmla="*/ 88 h 221"/>
                <a:gd name="T16" fmla="*/ 0 w 231"/>
                <a:gd name="T17" fmla="*/ 111 h 221"/>
                <a:gd name="T18" fmla="*/ 0 w 231"/>
                <a:gd name="T19" fmla="*/ 122 h 221"/>
                <a:gd name="T20" fmla="*/ 4 w 231"/>
                <a:gd name="T21" fmla="*/ 143 h 221"/>
                <a:gd name="T22" fmla="*/ 14 w 231"/>
                <a:gd name="T23" fmla="*/ 162 h 221"/>
                <a:gd name="T24" fmla="*/ 27 w 231"/>
                <a:gd name="T25" fmla="*/ 181 h 221"/>
                <a:gd name="T26" fmla="*/ 42 w 231"/>
                <a:gd name="T27" fmla="*/ 195 h 221"/>
                <a:gd name="T28" fmla="*/ 60 w 231"/>
                <a:gd name="T29" fmla="*/ 207 h 221"/>
                <a:gd name="T30" fmla="*/ 81 w 231"/>
                <a:gd name="T31" fmla="*/ 216 h 221"/>
                <a:gd name="T32" fmla="*/ 104 w 231"/>
                <a:gd name="T33" fmla="*/ 220 h 221"/>
                <a:gd name="T34" fmla="*/ 115 w 231"/>
                <a:gd name="T35" fmla="*/ 221 h 221"/>
                <a:gd name="T36" fmla="*/ 139 w 231"/>
                <a:gd name="T37" fmla="*/ 218 h 221"/>
                <a:gd name="T38" fmla="*/ 161 w 231"/>
                <a:gd name="T39" fmla="*/ 211 h 221"/>
                <a:gd name="T40" fmla="*/ 181 w 231"/>
                <a:gd name="T41" fmla="*/ 202 h 221"/>
                <a:gd name="T42" fmla="*/ 198 w 231"/>
                <a:gd name="T43" fmla="*/ 188 h 221"/>
                <a:gd name="T44" fmla="*/ 212 w 231"/>
                <a:gd name="T45" fmla="*/ 172 h 221"/>
                <a:gd name="T46" fmla="*/ 223 w 231"/>
                <a:gd name="T47" fmla="*/ 153 h 221"/>
                <a:gd name="T48" fmla="*/ 228 w 231"/>
                <a:gd name="T49" fmla="*/ 132 h 221"/>
                <a:gd name="T50" fmla="*/ 231 w 231"/>
                <a:gd name="T51" fmla="*/ 111 h 221"/>
                <a:gd name="T52" fmla="*/ 231 w 231"/>
                <a:gd name="T53" fmla="*/ 98 h 221"/>
                <a:gd name="T54" fmla="*/ 226 w 231"/>
                <a:gd name="T55" fmla="*/ 77 h 221"/>
                <a:gd name="T56" fmla="*/ 217 w 231"/>
                <a:gd name="T57" fmla="*/ 57 h 221"/>
                <a:gd name="T58" fmla="*/ 205 w 231"/>
                <a:gd name="T59" fmla="*/ 39 h 221"/>
                <a:gd name="T60" fmla="*/ 189 w 231"/>
                <a:gd name="T61" fmla="*/ 25 h 221"/>
                <a:gd name="T62" fmla="*/ 171 w 231"/>
                <a:gd name="T63" fmla="*/ 13 h 221"/>
                <a:gd name="T64" fmla="*/ 150 w 231"/>
                <a:gd name="T65" fmla="*/ 4 h 221"/>
                <a:gd name="T66" fmla="*/ 128 w 231"/>
                <a:gd name="T67" fmla="*/ 0 h 221"/>
                <a:gd name="T68" fmla="*/ 115 w 231"/>
                <a:gd name="T69" fmla="*/ 0 h 221"/>
                <a:gd name="T70" fmla="*/ 116 w 231"/>
                <a:gd name="T71" fmla="*/ 153 h 221"/>
                <a:gd name="T72" fmla="*/ 98 w 231"/>
                <a:gd name="T73" fmla="*/ 148 h 221"/>
                <a:gd name="T74" fmla="*/ 84 w 231"/>
                <a:gd name="T75" fmla="*/ 139 h 221"/>
                <a:gd name="T76" fmla="*/ 74 w 231"/>
                <a:gd name="T77" fmla="*/ 125 h 221"/>
                <a:gd name="T78" fmla="*/ 71 w 231"/>
                <a:gd name="T79" fmla="*/ 108 h 221"/>
                <a:gd name="T80" fmla="*/ 71 w 231"/>
                <a:gd name="T81" fmla="*/ 98 h 221"/>
                <a:gd name="T82" fmla="*/ 78 w 231"/>
                <a:gd name="T83" fmla="*/ 83 h 221"/>
                <a:gd name="T84" fmla="*/ 91 w 231"/>
                <a:gd name="T85" fmla="*/ 70 h 221"/>
                <a:gd name="T86" fmla="*/ 107 w 231"/>
                <a:gd name="T87" fmla="*/ 63 h 221"/>
                <a:gd name="T88" fmla="*/ 116 w 231"/>
                <a:gd name="T89" fmla="*/ 62 h 221"/>
                <a:gd name="T90" fmla="*/ 133 w 231"/>
                <a:gd name="T91" fmla="*/ 66 h 221"/>
                <a:gd name="T92" fmla="*/ 147 w 231"/>
                <a:gd name="T93" fmla="*/ 76 h 221"/>
                <a:gd name="T94" fmla="*/ 157 w 231"/>
                <a:gd name="T95" fmla="*/ 90 h 221"/>
                <a:gd name="T96" fmla="*/ 161 w 231"/>
                <a:gd name="T97" fmla="*/ 108 h 221"/>
                <a:gd name="T98" fmla="*/ 160 w 231"/>
                <a:gd name="T99" fmla="*/ 116 h 221"/>
                <a:gd name="T100" fmla="*/ 153 w 231"/>
                <a:gd name="T101" fmla="*/ 132 h 221"/>
                <a:gd name="T102" fmla="*/ 142 w 231"/>
                <a:gd name="T103" fmla="*/ 144 h 221"/>
                <a:gd name="T104" fmla="*/ 125 w 231"/>
                <a:gd name="T105" fmla="*/ 151 h 221"/>
                <a:gd name="T106" fmla="*/ 116 w 231"/>
                <a:gd name="T107" fmla="*/ 15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1" h="221">
                  <a:moveTo>
                    <a:pt x="115" y="0"/>
                  </a:moveTo>
                  <a:lnTo>
                    <a:pt x="115" y="0"/>
                  </a:lnTo>
                  <a:lnTo>
                    <a:pt x="104" y="0"/>
                  </a:lnTo>
                  <a:lnTo>
                    <a:pt x="92" y="1"/>
                  </a:lnTo>
                  <a:lnTo>
                    <a:pt x="81" y="4"/>
                  </a:lnTo>
                  <a:lnTo>
                    <a:pt x="70" y="8"/>
                  </a:lnTo>
                  <a:lnTo>
                    <a:pt x="60" y="13"/>
                  </a:lnTo>
                  <a:lnTo>
                    <a:pt x="50" y="18"/>
                  </a:lnTo>
                  <a:lnTo>
                    <a:pt x="42" y="25"/>
                  </a:lnTo>
                  <a:lnTo>
                    <a:pt x="34" y="32"/>
                  </a:lnTo>
                  <a:lnTo>
                    <a:pt x="27" y="39"/>
                  </a:lnTo>
                  <a:lnTo>
                    <a:pt x="20" y="48"/>
                  </a:lnTo>
                  <a:lnTo>
                    <a:pt x="14" y="57"/>
                  </a:lnTo>
                  <a:lnTo>
                    <a:pt x="8" y="67"/>
                  </a:lnTo>
                  <a:lnTo>
                    <a:pt x="4" y="77"/>
                  </a:lnTo>
                  <a:lnTo>
                    <a:pt x="1" y="88"/>
                  </a:lnTo>
                  <a:lnTo>
                    <a:pt x="0" y="98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22"/>
                  </a:lnTo>
                  <a:lnTo>
                    <a:pt x="1" y="132"/>
                  </a:lnTo>
                  <a:lnTo>
                    <a:pt x="4" y="143"/>
                  </a:lnTo>
                  <a:lnTo>
                    <a:pt x="8" y="153"/>
                  </a:lnTo>
                  <a:lnTo>
                    <a:pt x="14" y="162"/>
                  </a:lnTo>
                  <a:lnTo>
                    <a:pt x="20" y="172"/>
                  </a:lnTo>
                  <a:lnTo>
                    <a:pt x="27" y="181"/>
                  </a:lnTo>
                  <a:lnTo>
                    <a:pt x="34" y="188"/>
                  </a:lnTo>
                  <a:lnTo>
                    <a:pt x="42" y="195"/>
                  </a:lnTo>
                  <a:lnTo>
                    <a:pt x="50" y="202"/>
                  </a:lnTo>
                  <a:lnTo>
                    <a:pt x="60" y="207"/>
                  </a:lnTo>
                  <a:lnTo>
                    <a:pt x="70" y="211"/>
                  </a:lnTo>
                  <a:lnTo>
                    <a:pt x="81" y="216"/>
                  </a:lnTo>
                  <a:lnTo>
                    <a:pt x="92" y="218"/>
                  </a:lnTo>
                  <a:lnTo>
                    <a:pt x="104" y="220"/>
                  </a:lnTo>
                  <a:lnTo>
                    <a:pt x="115" y="221"/>
                  </a:lnTo>
                  <a:lnTo>
                    <a:pt x="115" y="221"/>
                  </a:lnTo>
                  <a:lnTo>
                    <a:pt x="128" y="220"/>
                  </a:lnTo>
                  <a:lnTo>
                    <a:pt x="139" y="218"/>
                  </a:lnTo>
                  <a:lnTo>
                    <a:pt x="150" y="216"/>
                  </a:lnTo>
                  <a:lnTo>
                    <a:pt x="161" y="211"/>
                  </a:lnTo>
                  <a:lnTo>
                    <a:pt x="171" y="207"/>
                  </a:lnTo>
                  <a:lnTo>
                    <a:pt x="181" y="202"/>
                  </a:lnTo>
                  <a:lnTo>
                    <a:pt x="189" y="195"/>
                  </a:lnTo>
                  <a:lnTo>
                    <a:pt x="198" y="188"/>
                  </a:lnTo>
                  <a:lnTo>
                    <a:pt x="205" y="181"/>
                  </a:lnTo>
                  <a:lnTo>
                    <a:pt x="212" y="172"/>
                  </a:lnTo>
                  <a:lnTo>
                    <a:pt x="217" y="162"/>
                  </a:lnTo>
                  <a:lnTo>
                    <a:pt x="223" y="153"/>
                  </a:lnTo>
                  <a:lnTo>
                    <a:pt x="226" y="143"/>
                  </a:lnTo>
                  <a:lnTo>
                    <a:pt x="228" y="132"/>
                  </a:lnTo>
                  <a:lnTo>
                    <a:pt x="231" y="122"/>
                  </a:lnTo>
                  <a:lnTo>
                    <a:pt x="231" y="111"/>
                  </a:lnTo>
                  <a:lnTo>
                    <a:pt x="231" y="111"/>
                  </a:lnTo>
                  <a:lnTo>
                    <a:pt x="231" y="98"/>
                  </a:lnTo>
                  <a:lnTo>
                    <a:pt x="228" y="88"/>
                  </a:lnTo>
                  <a:lnTo>
                    <a:pt x="226" y="77"/>
                  </a:lnTo>
                  <a:lnTo>
                    <a:pt x="223" y="67"/>
                  </a:lnTo>
                  <a:lnTo>
                    <a:pt x="217" y="57"/>
                  </a:lnTo>
                  <a:lnTo>
                    <a:pt x="212" y="48"/>
                  </a:lnTo>
                  <a:lnTo>
                    <a:pt x="205" y="39"/>
                  </a:lnTo>
                  <a:lnTo>
                    <a:pt x="198" y="32"/>
                  </a:lnTo>
                  <a:lnTo>
                    <a:pt x="189" y="25"/>
                  </a:lnTo>
                  <a:lnTo>
                    <a:pt x="181" y="18"/>
                  </a:lnTo>
                  <a:lnTo>
                    <a:pt x="171" y="13"/>
                  </a:lnTo>
                  <a:lnTo>
                    <a:pt x="161" y="8"/>
                  </a:lnTo>
                  <a:lnTo>
                    <a:pt x="150" y="4"/>
                  </a:lnTo>
                  <a:lnTo>
                    <a:pt x="139" y="1"/>
                  </a:lnTo>
                  <a:lnTo>
                    <a:pt x="128" y="0"/>
                  </a:lnTo>
                  <a:lnTo>
                    <a:pt x="115" y="0"/>
                  </a:lnTo>
                  <a:lnTo>
                    <a:pt x="115" y="0"/>
                  </a:lnTo>
                  <a:close/>
                  <a:moveTo>
                    <a:pt x="116" y="153"/>
                  </a:moveTo>
                  <a:lnTo>
                    <a:pt x="116" y="153"/>
                  </a:lnTo>
                  <a:lnTo>
                    <a:pt x="107" y="151"/>
                  </a:lnTo>
                  <a:lnTo>
                    <a:pt x="98" y="148"/>
                  </a:lnTo>
                  <a:lnTo>
                    <a:pt x="91" y="144"/>
                  </a:lnTo>
                  <a:lnTo>
                    <a:pt x="84" y="139"/>
                  </a:lnTo>
                  <a:lnTo>
                    <a:pt x="78" y="132"/>
                  </a:lnTo>
                  <a:lnTo>
                    <a:pt x="74" y="125"/>
                  </a:lnTo>
                  <a:lnTo>
                    <a:pt x="71" y="116"/>
                  </a:lnTo>
                  <a:lnTo>
                    <a:pt x="71" y="108"/>
                  </a:lnTo>
                  <a:lnTo>
                    <a:pt x="71" y="108"/>
                  </a:lnTo>
                  <a:lnTo>
                    <a:pt x="71" y="98"/>
                  </a:lnTo>
                  <a:lnTo>
                    <a:pt x="74" y="90"/>
                  </a:lnTo>
                  <a:lnTo>
                    <a:pt x="78" y="83"/>
                  </a:lnTo>
                  <a:lnTo>
                    <a:pt x="84" y="76"/>
                  </a:lnTo>
                  <a:lnTo>
                    <a:pt x="91" y="70"/>
                  </a:lnTo>
                  <a:lnTo>
                    <a:pt x="98" y="66"/>
                  </a:lnTo>
                  <a:lnTo>
                    <a:pt x="107" y="63"/>
                  </a:lnTo>
                  <a:lnTo>
                    <a:pt x="116" y="62"/>
                  </a:lnTo>
                  <a:lnTo>
                    <a:pt x="116" y="62"/>
                  </a:lnTo>
                  <a:lnTo>
                    <a:pt x="125" y="63"/>
                  </a:lnTo>
                  <a:lnTo>
                    <a:pt x="133" y="66"/>
                  </a:lnTo>
                  <a:lnTo>
                    <a:pt x="142" y="70"/>
                  </a:lnTo>
                  <a:lnTo>
                    <a:pt x="147" y="76"/>
                  </a:lnTo>
                  <a:lnTo>
                    <a:pt x="153" y="83"/>
                  </a:lnTo>
                  <a:lnTo>
                    <a:pt x="157" y="90"/>
                  </a:lnTo>
                  <a:lnTo>
                    <a:pt x="160" y="98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0" y="116"/>
                  </a:lnTo>
                  <a:lnTo>
                    <a:pt x="157" y="125"/>
                  </a:lnTo>
                  <a:lnTo>
                    <a:pt x="153" y="132"/>
                  </a:lnTo>
                  <a:lnTo>
                    <a:pt x="147" y="139"/>
                  </a:lnTo>
                  <a:lnTo>
                    <a:pt x="142" y="144"/>
                  </a:lnTo>
                  <a:lnTo>
                    <a:pt x="133" y="148"/>
                  </a:lnTo>
                  <a:lnTo>
                    <a:pt x="125" y="151"/>
                  </a:lnTo>
                  <a:lnTo>
                    <a:pt x="116" y="153"/>
                  </a:lnTo>
                  <a:lnTo>
                    <a:pt x="116" y="1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1" name="Freeform 30"/>
            <p:cNvSpPr>
              <a:spLocks noEditPoints="1"/>
            </p:cNvSpPr>
            <p:nvPr/>
          </p:nvSpPr>
          <p:spPr bwMode="auto">
            <a:xfrm>
              <a:off x="4333876" y="312738"/>
              <a:ext cx="122238" cy="115888"/>
            </a:xfrm>
            <a:custGeom>
              <a:avLst/>
              <a:gdLst>
                <a:gd name="T0" fmla="*/ 114 w 231"/>
                <a:gd name="T1" fmla="*/ 0 h 221"/>
                <a:gd name="T2" fmla="*/ 92 w 231"/>
                <a:gd name="T3" fmla="*/ 1 h 221"/>
                <a:gd name="T4" fmla="*/ 70 w 231"/>
                <a:gd name="T5" fmla="*/ 8 h 221"/>
                <a:gd name="T6" fmla="*/ 50 w 231"/>
                <a:gd name="T7" fmla="*/ 18 h 221"/>
                <a:gd name="T8" fmla="*/ 33 w 231"/>
                <a:gd name="T9" fmla="*/ 32 h 221"/>
                <a:gd name="T10" fmla="*/ 19 w 231"/>
                <a:gd name="T11" fmla="*/ 48 h 221"/>
                <a:gd name="T12" fmla="*/ 8 w 231"/>
                <a:gd name="T13" fmla="*/ 67 h 221"/>
                <a:gd name="T14" fmla="*/ 1 w 231"/>
                <a:gd name="T15" fmla="*/ 88 h 221"/>
                <a:gd name="T16" fmla="*/ 0 w 231"/>
                <a:gd name="T17" fmla="*/ 111 h 221"/>
                <a:gd name="T18" fmla="*/ 0 w 231"/>
                <a:gd name="T19" fmla="*/ 122 h 221"/>
                <a:gd name="T20" fmla="*/ 5 w 231"/>
                <a:gd name="T21" fmla="*/ 143 h 221"/>
                <a:gd name="T22" fmla="*/ 14 w 231"/>
                <a:gd name="T23" fmla="*/ 162 h 221"/>
                <a:gd name="T24" fmla="*/ 26 w 231"/>
                <a:gd name="T25" fmla="*/ 181 h 221"/>
                <a:gd name="T26" fmla="*/ 42 w 231"/>
                <a:gd name="T27" fmla="*/ 195 h 221"/>
                <a:gd name="T28" fmla="*/ 60 w 231"/>
                <a:gd name="T29" fmla="*/ 207 h 221"/>
                <a:gd name="T30" fmla="*/ 81 w 231"/>
                <a:gd name="T31" fmla="*/ 216 h 221"/>
                <a:gd name="T32" fmla="*/ 103 w 231"/>
                <a:gd name="T33" fmla="*/ 220 h 221"/>
                <a:gd name="T34" fmla="*/ 114 w 231"/>
                <a:gd name="T35" fmla="*/ 221 h 221"/>
                <a:gd name="T36" fmla="*/ 138 w 231"/>
                <a:gd name="T37" fmla="*/ 218 h 221"/>
                <a:gd name="T38" fmla="*/ 161 w 231"/>
                <a:gd name="T39" fmla="*/ 211 h 221"/>
                <a:gd name="T40" fmla="*/ 180 w 231"/>
                <a:gd name="T41" fmla="*/ 202 h 221"/>
                <a:gd name="T42" fmla="*/ 197 w 231"/>
                <a:gd name="T43" fmla="*/ 188 h 221"/>
                <a:gd name="T44" fmla="*/ 211 w 231"/>
                <a:gd name="T45" fmla="*/ 172 h 221"/>
                <a:gd name="T46" fmla="*/ 222 w 231"/>
                <a:gd name="T47" fmla="*/ 153 h 221"/>
                <a:gd name="T48" fmla="*/ 229 w 231"/>
                <a:gd name="T49" fmla="*/ 132 h 221"/>
                <a:gd name="T50" fmla="*/ 231 w 231"/>
                <a:gd name="T51" fmla="*/ 111 h 221"/>
                <a:gd name="T52" fmla="*/ 231 w 231"/>
                <a:gd name="T53" fmla="*/ 98 h 221"/>
                <a:gd name="T54" fmla="*/ 225 w 231"/>
                <a:gd name="T55" fmla="*/ 77 h 221"/>
                <a:gd name="T56" fmla="*/ 217 w 231"/>
                <a:gd name="T57" fmla="*/ 57 h 221"/>
                <a:gd name="T58" fmla="*/ 204 w 231"/>
                <a:gd name="T59" fmla="*/ 39 h 221"/>
                <a:gd name="T60" fmla="*/ 189 w 231"/>
                <a:gd name="T61" fmla="*/ 25 h 221"/>
                <a:gd name="T62" fmla="*/ 170 w 231"/>
                <a:gd name="T63" fmla="*/ 13 h 221"/>
                <a:gd name="T64" fmla="*/ 149 w 231"/>
                <a:gd name="T65" fmla="*/ 4 h 221"/>
                <a:gd name="T66" fmla="*/ 127 w 231"/>
                <a:gd name="T67" fmla="*/ 0 h 221"/>
                <a:gd name="T68" fmla="*/ 114 w 231"/>
                <a:gd name="T69" fmla="*/ 0 h 221"/>
                <a:gd name="T70" fmla="*/ 110 w 231"/>
                <a:gd name="T71" fmla="*/ 153 h 221"/>
                <a:gd name="T72" fmla="*/ 92 w 231"/>
                <a:gd name="T73" fmla="*/ 148 h 221"/>
                <a:gd name="T74" fmla="*/ 78 w 231"/>
                <a:gd name="T75" fmla="*/ 139 h 221"/>
                <a:gd name="T76" fmla="*/ 68 w 231"/>
                <a:gd name="T77" fmla="*/ 125 h 221"/>
                <a:gd name="T78" fmla="*/ 65 w 231"/>
                <a:gd name="T79" fmla="*/ 108 h 221"/>
                <a:gd name="T80" fmla="*/ 65 w 231"/>
                <a:gd name="T81" fmla="*/ 98 h 221"/>
                <a:gd name="T82" fmla="*/ 72 w 231"/>
                <a:gd name="T83" fmla="*/ 83 h 221"/>
                <a:gd name="T84" fmla="*/ 85 w 231"/>
                <a:gd name="T85" fmla="*/ 70 h 221"/>
                <a:gd name="T86" fmla="*/ 100 w 231"/>
                <a:gd name="T87" fmla="*/ 63 h 221"/>
                <a:gd name="T88" fmla="*/ 110 w 231"/>
                <a:gd name="T89" fmla="*/ 62 h 221"/>
                <a:gd name="T90" fmla="*/ 127 w 231"/>
                <a:gd name="T91" fmla="*/ 66 h 221"/>
                <a:gd name="T92" fmla="*/ 142 w 231"/>
                <a:gd name="T93" fmla="*/ 76 h 221"/>
                <a:gd name="T94" fmla="*/ 152 w 231"/>
                <a:gd name="T95" fmla="*/ 90 h 221"/>
                <a:gd name="T96" fmla="*/ 155 w 231"/>
                <a:gd name="T97" fmla="*/ 108 h 221"/>
                <a:gd name="T98" fmla="*/ 154 w 231"/>
                <a:gd name="T99" fmla="*/ 116 h 221"/>
                <a:gd name="T100" fmla="*/ 148 w 231"/>
                <a:gd name="T101" fmla="*/ 132 h 221"/>
                <a:gd name="T102" fmla="*/ 135 w 231"/>
                <a:gd name="T103" fmla="*/ 144 h 221"/>
                <a:gd name="T104" fmla="*/ 119 w 231"/>
                <a:gd name="T105" fmla="*/ 151 h 221"/>
                <a:gd name="T106" fmla="*/ 110 w 231"/>
                <a:gd name="T107" fmla="*/ 15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1" h="221">
                  <a:moveTo>
                    <a:pt x="114" y="0"/>
                  </a:moveTo>
                  <a:lnTo>
                    <a:pt x="114" y="0"/>
                  </a:lnTo>
                  <a:lnTo>
                    <a:pt x="103" y="0"/>
                  </a:lnTo>
                  <a:lnTo>
                    <a:pt x="92" y="1"/>
                  </a:lnTo>
                  <a:lnTo>
                    <a:pt x="81" y="4"/>
                  </a:lnTo>
                  <a:lnTo>
                    <a:pt x="70" y="8"/>
                  </a:lnTo>
                  <a:lnTo>
                    <a:pt x="60" y="13"/>
                  </a:lnTo>
                  <a:lnTo>
                    <a:pt x="50" y="18"/>
                  </a:lnTo>
                  <a:lnTo>
                    <a:pt x="42" y="25"/>
                  </a:lnTo>
                  <a:lnTo>
                    <a:pt x="33" y="32"/>
                  </a:lnTo>
                  <a:lnTo>
                    <a:pt x="26" y="39"/>
                  </a:lnTo>
                  <a:lnTo>
                    <a:pt x="19" y="48"/>
                  </a:lnTo>
                  <a:lnTo>
                    <a:pt x="14" y="57"/>
                  </a:lnTo>
                  <a:lnTo>
                    <a:pt x="8" y="67"/>
                  </a:lnTo>
                  <a:lnTo>
                    <a:pt x="5" y="77"/>
                  </a:lnTo>
                  <a:lnTo>
                    <a:pt x="1" y="88"/>
                  </a:lnTo>
                  <a:lnTo>
                    <a:pt x="0" y="98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22"/>
                  </a:lnTo>
                  <a:lnTo>
                    <a:pt x="1" y="132"/>
                  </a:lnTo>
                  <a:lnTo>
                    <a:pt x="5" y="143"/>
                  </a:lnTo>
                  <a:lnTo>
                    <a:pt x="8" y="153"/>
                  </a:lnTo>
                  <a:lnTo>
                    <a:pt x="14" y="162"/>
                  </a:lnTo>
                  <a:lnTo>
                    <a:pt x="19" y="172"/>
                  </a:lnTo>
                  <a:lnTo>
                    <a:pt x="26" y="181"/>
                  </a:lnTo>
                  <a:lnTo>
                    <a:pt x="33" y="188"/>
                  </a:lnTo>
                  <a:lnTo>
                    <a:pt x="42" y="195"/>
                  </a:lnTo>
                  <a:lnTo>
                    <a:pt x="50" y="202"/>
                  </a:lnTo>
                  <a:lnTo>
                    <a:pt x="60" y="207"/>
                  </a:lnTo>
                  <a:lnTo>
                    <a:pt x="70" y="211"/>
                  </a:lnTo>
                  <a:lnTo>
                    <a:pt x="81" y="216"/>
                  </a:lnTo>
                  <a:lnTo>
                    <a:pt x="92" y="218"/>
                  </a:lnTo>
                  <a:lnTo>
                    <a:pt x="103" y="220"/>
                  </a:lnTo>
                  <a:lnTo>
                    <a:pt x="114" y="221"/>
                  </a:lnTo>
                  <a:lnTo>
                    <a:pt x="114" y="221"/>
                  </a:lnTo>
                  <a:lnTo>
                    <a:pt x="127" y="220"/>
                  </a:lnTo>
                  <a:lnTo>
                    <a:pt x="138" y="218"/>
                  </a:lnTo>
                  <a:lnTo>
                    <a:pt x="149" y="216"/>
                  </a:lnTo>
                  <a:lnTo>
                    <a:pt x="161" y="211"/>
                  </a:lnTo>
                  <a:lnTo>
                    <a:pt x="170" y="207"/>
                  </a:lnTo>
                  <a:lnTo>
                    <a:pt x="180" y="202"/>
                  </a:lnTo>
                  <a:lnTo>
                    <a:pt x="189" y="195"/>
                  </a:lnTo>
                  <a:lnTo>
                    <a:pt x="197" y="188"/>
                  </a:lnTo>
                  <a:lnTo>
                    <a:pt x="204" y="181"/>
                  </a:lnTo>
                  <a:lnTo>
                    <a:pt x="211" y="172"/>
                  </a:lnTo>
                  <a:lnTo>
                    <a:pt x="217" y="162"/>
                  </a:lnTo>
                  <a:lnTo>
                    <a:pt x="222" y="153"/>
                  </a:lnTo>
                  <a:lnTo>
                    <a:pt x="225" y="143"/>
                  </a:lnTo>
                  <a:lnTo>
                    <a:pt x="229" y="132"/>
                  </a:lnTo>
                  <a:lnTo>
                    <a:pt x="231" y="122"/>
                  </a:lnTo>
                  <a:lnTo>
                    <a:pt x="231" y="111"/>
                  </a:lnTo>
                  <a:lnTo>
                    <a:pt x="231" y="111"/>
                  </a:lnTo>
                  <a:lnTo>
                    <a:pt x="231" y="98"/>
                  </a:lnTo>
                  <a:lnTo>
                    <a:pt x="229" y="88"/>
                  </a:lnTo>
                  <a:lnTo>
                    <a:pt x="225" y="77"/>
                  </a:lnTo>
                  <a:lnTo>
                    <a:pt x="222" y="67"/>
                  </a:lnTo>
                  <a:lnTo>
                    <a:pt x="217" y="57"/>
                  </a:lnTo>
                  <a:lnTo>
                    <a:pt x="211" y="48"/>
                  </a:lnTo>
                  <a:lnTo>
                    <a:pt x="204" y="39"/>
                  </a:lnTo>
                  <a:lnTo>
                    <a:pt x="197" y="32"/>
                  </a:lnTo>
                  <a:lnTo>
                    <a:pt x="189" y="25"/>
                  </a:lnTo>
                  <a:lnTo>
                    <a:pt x="180" y="18"/>
                  </a:lnTo>
                  <a:lnTo>
                    <a:pt x="170" y="13"/>
                  </a:lnTo>
                  <a:lnTo>
                    <a:pt x="161" y="8"/>
                  </a:lnTo>
                  <a:lnTo>
                    <a:pt x="149" y="4"/>
                  </a:lnTo>
                  <a:lnTo>
                    <a:pt x="138" y="1"/>
                  </a:lnTo>
                  <a:lnTo>
                    <a:pt x="127" y="0"/>
                  </a:lnTo>
                  <a:lnTo>
                    <a:pt x="114" y="0"/>
                  </a:lnTo>
                  <a:lnTo>
                    <a:pt x="114" y="0"/>
                  </a:lnTo>
                  <a:close/>
                  <a:moveTo>
                    <a:pt x="110" y="153"/>
                  </a:moveTo>
                  <a:lnTo>
                    <a:pt x="110" y="153"/>
                  </a:lnTo>
                  <a:lnTo>
                    <a:pt x="100" y="151"/>
                  </a:lnTo>
                  <a:lnTo>
                    <a:pt x="92" y="148"/>
                  </a:lnTo>
                  <a:lnTo>
                    <a:pt x="85" y="144"/>
                  </a:lnTo>
                  <a:lnTo>
                    <a:pt x="78" y="139"/>
                  </a:lnTo>
                  <a:lnTo>
                    <a:pt x="72" y="132"/>
                  </a:lnTo>
                  <a:lnTo>
                    <a:pt x="68" y="125"/>
                  </a:lnTo>
                  <a:lnTo>
                    <a:pt x="65" y="116"/>
                  </a:lnTo>
                  <a:lnTo>
                    <a:pt x="65" y="108"/>
                  </a:lnTo>
                  <a:lnTo>
                    <a:pt x="65" y="108"/>
                  </a:lnTo>
                  <a:lnTo>
                    <a:pt x="65" y="98"/>
                  </a:lnTo>
                  <a:lnTo>
                    <a:pt x="68" y="90"/>
                  </a:lnTo>
                  <a:lnTo>
                    <a:pt x="72" y="83"/>
                  </a:lnTo>
                  <a:lnTo>
                    <a:pt x="78" y="76"/>
                  </a:lnTo>
                  <a:lnTo>
                    <a:pt x="85" y="70"/>
                  </a:lnTo>
                  <a:lnTo>
                    <a:pt x="92" y="66"/>
                  </a:lnTo>
                  <a:lnTo>
                    <a:pt x="100" y="63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19" y="63"/>
                  </a:lnTo>
                  <a:lnTo>
                    <a:pt x="127" y="66"/>
                  </a:lnTo>
                  <a:lnTo>
                    <a:pt x="135" y="70"/>
                  </a:lnTo>
                  <a:lnTo>
                    <a:pt x="142" y="76"/>
                  </a:lnTo>
                  <a:lnTo>
                    <a:pt x="148" y="83"/>
                  </a:lnTo>
                  <a:lnTo>
                    <a:pt x="152" y="90"/>
                  </a:lnTo>
                  <a:lnTo>
                    <a:pt x="154" y="98"/>
                  </a:lnTo>
                  <a:lnTo>
                    <a:pt x="155" y="108"/>
                  </a:lnTo>
                  <a:lnTo>
                    <a:pt x="155" y="108"/>
                  </a:lnTo>
                  <a:lnTo>
                    <a:pt x="154" y="116"/>
                  </a:lnTo>
                  <a:lnTo>
                    <a:pt x="152" y="125"/>
                  </a:lnTo>
                  <a:lnTo>
                    <a:pt x="148" y="132"/>
                  </a:lnTo>
                  <a:lnTo>
                    <a:pt x="142" y="139"/>
                  </a:lnTo>
                  <a:lnTo>
                    <a:pt x="135" y="144"/>
                  </a:lnTo>
                  <a:lnTo>
                    <a:pt x="127" y="148"/>
                  </a:lnTo>
                  <a:lnTo>
                    <a:pt x="119" y="151"/>
                  </a:lnTo>
                  <a:lnTo>
                    <a:pt x="110" y="153"/>
                  </a:lnTo>
                  <a:lnTo>
                    <a:pt x="110" y="1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530670" y="3968984"/>
            <a:ext cx="1087548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BOSS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4919" y="4373985"/>
            <a:ext cx="217329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物联网风险管控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平台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身份服务子系统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86529" y="4466308"/>
            <a:ext cx="1032388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物联网卡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cxnSp>
        <p:nvCxnSpPr>
          <p:cNvPr id="17" name="直接箭头连接符 16"/>
          <p:cNvCxnSpPr>
            <a:stCxn id="15" idx="3"/>
          </p:cNvCxnSpPr>
          <p:nvPr/>
        </p:nvCxnSpPr>
        <p:spPr>
          <a:xfrm flipV="1">
            <a:off x="2618917" y="4352437"/>
            <a:ext cx="2452814" cy="298536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Box 18"/>
          <p:cNvSpPr txBox="1"/>
          <p:nvPr/>
        </p:nvSpPr>
        <p:spPr>
          <a:xfrm rot="21198942">
            <a:off x="2528809" y="4589303"/>
            <a:ext cx="2655045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、激活请求时，携带手机号码请求实名认证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55601" y="751462"/>
            <a:ext cx="10009275" cy="22785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        物</a:t>
            </a:r>
            <a:r>
              <a:rPr lang="zh-CN" altLang="en-US" dirty="0"/>
              <a:t>联网卡激活时，携带已有实名认证过的手机号码，向物联网风险管控平台的身份服务子系统，请求实名认证，身份服务子系统通过短信</a:t>
            </a:r>
            <a:r>
              <a:rPr lang="zh-CN" altLang="en-US" dirty="0" smtClean="0"/>
              <a:t>向已认证过的</a:t>
            </a:r>
            <a:r>
              <a:rPr lang="zh-CN" altLang="en-US" dirty="0"/>
              <a:t>手机号码发送验证请求，通过后，身份服务子系统向</a:t>
            </a:r>
            <a:r>
              <a:rPr lang="en-US" altLang="zh-CN" dirty="0"/>
              <a:t>BOSS</a:t>
            </a:r>
            <a:r>
              <a:rPr lang="zh-CN" altLang="en-US" dirty="0"/>
              <a:t>发送实名认证请求，请求中包括物联网卡号码和已认证过的手机号码，</a:t>
            </a:r>
            <a:r>
              <a:rPr lang="en-US" altLang="zh-CN" dirty="0"/>
              <a:t>BOSS</a:t>
            </a:r>
            <a:r>
              <a:rPr lang="zh-CN" altLang="en-US" dirty="0"/>
              <a:t>返回确认结果，身份服务子系统向物联网卡返回实名认证结果</a:t>
            </a:r>
            <a:r>
              <a:rPr lang="zh-CN" altLang="en-US" dirty="0" smtClean="0"/>
              <a:t>。</a:t>
            </a:r>
            <a:r>
              <a:rPr lang="zh-CN" altLang="en-US" dirty="0"/>
              <a:t> 该方案适用于已有实名认证过的</a:t>
            </a:r>
            <a:r>
              <a:rPr lang="zh-CN" altLang="en-US" dirty="0" smtClean="0"/>
              <a:t>手机。</a:t>
            </a:r>
            <a:endParaRPr lang="en-US" altLang="zh-CN" dirty="0" smtClean="0"/>
          </a:p>
          <a:p>
            <a:r>
              <a:rPr lang="zh-CN" altLang="en-US" dirty="0" smtClean="0"/>
              <a:t>        如果没有已实名认证过的手机，</a:t>
            </a:r>
            <a:r>
              <a:rPr lang="en-US" altLang="zh-CN" dirty="0" err="1" smtClean="0"/>
              <a:t>sim</a:t>
            </a:r>
            <a:r>
              <a:rPr lang="zh-CN" altLang="en-US" dirty="0" smtClean="0"/>
              <a:t>卡需要向营业厅实名认证，</a:t>
            </a:r>
            <a:r>
              <a:rPr lang="en-US" altLang="zh-CN" dirty="0" err="1" smtClean="0"/>
              <a:t>esim</a:t>
            </a:r>
            <a:r>
              <a:rPr lang="zh-CN" altLang="en-US" dirty="0" smtClean="0"/>
              <a:t>卡可</a:t>
            </a:r>
            <a:r>
              <a:rPr lang="zh-CN" altLang="en-US" dirty="0"/>
              <a:t>由</a:t>
            </a:r>
            <a:r>
              <a:rPr lang="zh-CN" altLang="en-US" dirty="0" smtClean="0"/>
              <a:t>设备</a:t>
            </a:r>
            <a:r>
              <a:rPr lang="en-US" altLang="zh-CN" dirty="0" smtClean="0"/>
              <a:t>UI</a:t>
            </a:r>
            <a:r>
              <a:rPr lang="zh-CN" altLang="en-US" dirty="0" smtClean="0"/>
              <a:t>提交身份证件信息，证书签名后通过身份服务子系统到</a:t>
            </a:r>
            <a:r>
              <a:rPr lang="en-US" altLang="zh-CN" dirty="0" smtClean="0"/>
              <a:t>BOSS</a:t>
            </a:r>
            <a:r>
              <a:rPr lang="zh-CN" altLang="en-US" dirty="0" smtClean="0"/>
              <a:t>备案并申请实名认证。</a:t>
            </a:r>
            <a:endParaRPr lang="en-US" altLang="zh-CN" dirty="0"/>
          </a:p>
        </p:txBody>
      </p:sp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115" y="6184722"/>
            <a:ext cx="657060" cy="431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直接箭头连接符 22"/>
          <p:cNvCxnSpPr/>
          <p:nvPr/>
        </p:nvCxnSpPr>
        <p:spPr>
          <a:xfrm>
            <a:off x="7654397" y="4558281"/>
            <a:ext cx="2300749" cy="1842348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23"/>
          <p:cNvSpPr txBox="1"/>
          <p:nvPr/>
        </p:nvSpPr>
        <p:spPr>
          <a:xfrm rot="2325442">
            <a:off x="7467717" y="5232736"/>
            <a:ext cx="3154795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、通过短信向手机号码发送验证请求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 rot="2325442">
            <a:off x="7924717" y="5667396"/>
            <a:ext cx="1467496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、回复“确认”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7654397" y="4789313"/>
            <a:ext cx="2050027" cy="159628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接箭头连接符 32"/>
          <p:cNvCxnSpPr/>
          <p:nvPr/>
        </p:nvCxnSpPr>
        <p:spPr>
          <a:xfrm flipV="1">
            <a:off x="7256183" y="3689144"/>
            <a:ext cx="2088042" cy="404555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TextBox 33"/>
          <p:cNvSpPr txBox="1"/>
          <p:nvPr/>
        </p:nvSpPr>
        <p:spPr>
          <a:xfrm rot="21050197">
            <a:off x="7669340" y="3954226"/>
            <a:ext cx="1498923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、返回“确认”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7256183" y="3803413"/>
            <a:ext cx="2088044" cy="388506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/>
          <p:cNvSpPr txBox="1"/>
          <p:nvPr/>
        </p:nvSpPr>
        <p:spPr>
          <a:xfrm rot="20908175">
            <a:off x="6791699" y="3535256"/>
            <a:ext cx="2917476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、携带手机号码发送实名认证请求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2618917" y="4191919"/>
            <a:ext cx="2556002" cy="321082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TextBox 43"/>
          <p:cNvSpPr txBox="1"/>
          <p:nvPr/>
        </p:nvSpPr>
        <p:spPr>
          <a:xfrm rot="21198942">
            <a:off x="2527917" y="3972895"/>
            <a:ext cx="2917476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、</a:t>
            </a:r>
            <a:r>
              <a:rPr lang="zh-CN" altLang="en-US" sz="1400" dirty="0" smtClean="0">
                <a:solidFill>
                  <a:srgbClr val="000000"/>
                </a:solidFill>
              </a:rPr>
              <a:t>返回实名确认结果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598340"/>
            <a:ext cx="7429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805366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8"/>
          <p:cNvSpPr/>
          <p:nvPr/>
        </p:nvSpPr>
        <p:spPr>
          <a:xfrm>
            <a:off x="1843698" y="181234"/>
            <a:ext cx="1938990" cy="369332"/>
          </a:xfrm>
          <a:prstGeom prst="rect">
            <a:avLst/>
          </a:prstGeom>
          <a:ln w="3175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rPr lang="zh-CN" altLang="en-US" dirty="0" smtClean="0"/>
              <a:t>终端接入模式分析</a:t>
            </a:r>
            <a:endParaRPr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361180"/>
              </p:ext>
            </p:extLst>
          </p:nvPr>
        </p:nvGraphicFramePr>
        <p:xfrm>
          <a:off x="1403466" y="1453587"/>
          <a:ext cx="9569329" cy="4903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047"/>
                <a:gridCol w="1367047"/>
                <a:gridCol w="1367047"/>
                <a:gridCol w="1367047"/>
                <a:gridCol w="1367047"/>
                <a:gridCol w="1367047"/>
                <a:gridCol w="1367047"/>
              </a:tblGrid>
              <a:tr h="636053"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/>
                        <a:t>WMMP</a:t>
                      </a:r>
                      <a:r>
                        <a:rPr lang="zh-CN" altLang="en-US" sz="1400" b="1" dirty="0" smtClean="0"/>
                        <a:t>接入（模式</a:t>
                      </a:r>
                      <a:r>
                        <a:rPr lang="en-US" altLang="zh-CN" sz="1400" b="1" dirty="0" smtClean="0"/>
                        <a:t>1</a:t>
                      </a:r>
                      <a:r>
                        <a:rPr lang="zh-CN" altLang="en-US" sz="1400" b="1" dirty="0" smtClean="0"/>
                        <a:t>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WMMP</a:t>
                      </a:r>
                      <a:r>
                        <a:rPr lang="zh-CN" altLang="en-US" sz="14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接入（模式</a:t>
                      </a:r>
                      <a:r>
                        <a:rPr lang="en-US" altLang="zh-CN" sz="14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4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sz="14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WMMP</a:t>
                      </a:r>
                      <a:r>
                        <a:rPr lang="zh-CN" altLang="en-US" sz="14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代理接入（模式</a:t>
                      </a:r>
                      <a:r>
                        <a:rPr lang="en-US" altLang="zh-CN" sz="14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） </a:t>
                      </a:r>
                      <a:endParaRPr lang="zh-CN" altLang="en-US" sz="14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WMMP</a:t>
                      </a:r>
                      <a:r>
                        <a:rPr lang="zh-CN" altLang="en-US" sz="14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代理接入（模式</a:t>
                      </a:r>
                      <a:r>
                        <a:rPr lang="en-US" altLang="zh-CN" sz="14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4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sz="14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服务提供方式</a:t>
                      </a:r>
                      <a:endParaRPr lang="zh-CN" altLang="en-US" sz="14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通信中间件接入 </a:t>
                      </a:r>
                      <a:endParaRPr lang="zh-CN" altLang="en-US" sz="1400" dirty="0"/>
                    </a:p>
                  </a:txBody>
                  <a:tcPr/>
                </a:tc>
              </a:tr>
              <a:tr h="58360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dirty="0" smtClean="0"/>
                        <a:t>终端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WMMP-T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WMMP-T </a:t>
                      </a:r>
                      <a:endParaRPr lang="zh-CN" alt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内嵌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WMMP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代理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私有协议，无改动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私有协议，无改动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基于通信中间件的通信开发 </a:t>
                      </a:r>
                    </a:p>
                  </a:txBody>
                  <a:tcPr/>
                </a:tc>
              </a:tr>
              <a:tr h="64082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dirty="0" smtClean="0"/>
                        <a:t>应用系统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WMMP-A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私有协议，无改动 </a:t>
                      </a:r>
                      <a:endParaRPr lang="zh-CN" altLang="en-US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私有协议，无改动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应用软件中内嵌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WMMP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代理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开通与平台的接口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基于通信中间件的通信开发 </a:t>
                      </a:r>
                    </a:p>
                  </a:txBody>
                  <a:tcPr/>
                </a:tc>
              </a:tr>
              <a:tr h="98869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dirty="0" smtClean="0"/>
                        <a:t>应用集成商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额外投入较多开发力量用于适配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WMMP-T/A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额外投入较多开发力量用于适配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WMMP-T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额外投入少量开发力量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额外投入极少量开发力量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额外投入极少量开发力量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开发过程中与通信相关的工作量大大减少</a:t>
                      </a:r>
                    </a:p>
                  </a:txBody>
                  <a:tcPr/>
                </a:tc>
              </a:tr>
              <a:tr h="120840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dirty="0" smtClean="0"/>
                        <a:t>物联网平台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全面实现对终端与应用监控管理以及服务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实现对终端的监控管理以及服务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部分实现对终端的监控管理以及服务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小部分实现对终端的监控管理以及服务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只提供针对终端的服务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全面实现对终端与应用监控管理以及服务，并可动态扩展服务内容</a:t>
                      </a:r>
                    </a:p>
                  </a:txBody>
                  <a:tcPr/>
                </a:tc>
              </a:tr>
              <a:tr h="84608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dirty="0" smtClean="0"/>
                        <a:t>移动公司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端到端的服务提供与掌控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面向终端的服务提供与掌控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面向终端的有限服务，无法掌控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面向终端很有限的服务，无法掌控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面向终端非常有限的服务，无法掌控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端到端的服务提供与掌控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263315" y="841543"/>
            <a:ext cx="30812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灵活多样的终端接入方式 </a:t>
            </a:r>
          </a:p>
        </p:txBody>
      </p:sp>
    </p:spTree>
    <p:extLst>
      <p:ext uri="{BB962C8B-B14F-4D97-AF65-F5344CB8AC3E}">
        <p14:creationId xmlns:p14="http://schemas.microsoft.com/office/powerpoint/2010/main" val="1150189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83"/>
          <p:cNvSpPr/>
          <p:nvPr/>
        </p:nvSpPr>
        <p:spPr>
          <a:xfrm>
            <a:off x="1803335" y="181234"/>
            <a:ext cx="561341" cy="396241"/>
          </a:xfrm>
          <a:prstGeom prst="rect">
            <a:avLst/>
          </a:prstGeom>
          <a:ln w="3175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t>目录</a:t>
            </a:r>
          </a:p>
        </p:txBody>
      </p:sp>
      <p:sp>
        <p:nvSpPr>
          <p:cNvPr id="32" name="Shape 79"/>
          <p:cNvSpPr/>
          <p:nvPr/>
        </p:nvSpPr>
        <p:spPr>
          <a:xfrm rot="10800000">
            <a:off x="4244011" y="1870955"/>
            <a:ext cx="575310" cy="48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25" y="0"/>
                </a:moveTo>
                <a:cubicBezTo>
                  <a:pt x="4695" y="0"/>
                  <a:pt x="3796" y="970"/>
                  <a:pt x="3575" y="2238"/>
                </a:cubicBezTo>
                <a:lnTo>
                  <a:pt x="0" y="4672"/>
                </a:lnTo>
                <a:lnTo>
                  <a:pt x="3486" y="7034"/>
                </a:lnTo>
                <a:lnTo>
                  <a:pt x="3486" y="18793"/>
                </a:lnTo>
                <a:cubicBezTo>
                  <a:pt x="3486" y="20336"/>
                  <a:pt x="4531" y="21600"/>
                  <a:pt x="5825" y="21600"/>
                </a:cubicBezTo>
                <a:lnTo>
                  <a:pt x="19246" y="21600"/>
                </a:lnTo>
                <a:cubicBezTo>
                  <a:pt x="20540" y="21600"/>
                  <a:pt x="21600" y="20336"/>
                  <a:pt x="21600" y="18793"/>
                </a:cubicBezTo>
                <a:lnTo>
                  <a:pt x="21600" y="2789"/>
                </a:lnTo>
                <a:cubicBezTo>
                  <a:pt x="21600" y="1247"/>
                  <a:pt x="20540" y="0"/>
                  <a:pt x="19246" y="0"/>
                </a:cubicBezTo>
                <a:lnTo>
                  <a:pt x="5825" y="0"/>
                </a:ln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Shape 80"/>
          <p:cNvSpPr/>
          <p:nvPr/>
        </p:nvSpPr>
        <p:spPr>
          <a:xfrm rot="10800000">
            <a:off x="4244011" y="2520650"/>
            <a:ext cx="575310" cy="48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25" y="0"/>
                </a:moveTo>
                <a:cubicBezTo>
                  <a:pt x="4695" y="0"/>
                  <a:pt x="3796" y="970"/>
                  <a:pt x="3575" y="2238"/>
                </a:cubicBezTo>
                <a:lnTo>
                  <a:pt x="0" y="4672"/>
                </a:lnTo>
                <a:lnTo>
                  <a:pt x="3486" y="7034"/>
                </a:lnTo>
                <a:lnTo>
                  <a:pt x="3486" y="18793"/>
                </a:lnTo>
                <a:cubicBezTo>
                  <a:pt x="3486" y="20336"/>
                  <a:pt x="4531" y="21600"/>
                  <a:pt x="5825" y="21600"/>
                </a:cubicBezTo>
                <a:lnTo>
                  <a:pt x="19246" y="21600"/>
                </a:lnTo>
                <a:cubicBezTo>
                  <a:pt x="20540" y="21600"/>
                  <a:pt x="21600" y="20336"/>
                  <a:pt x="21600" y="18793"/>
                </a:cubicBezTo>
                <a:lnTo>
                  <a:pt x="21600" y="2789"/>
                </a:lnTo>
                <a:cubicBezTo>
                  <a:pt x="21600" y="1247"/>
                  <a:pt x="20540" y="0"/>
                  <a:pt x="19246" y="0"/>
                </a:cubicBezTo>
                <a:lnTo>
                  <a:pt x="5825" y="0"/>
                </a:ln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5" name="Shape 84"/>
          <p:cNvSpPr/>
          <p:nvPr/>
        </p:nvSpPr>
        <p:spPr>
          <a:xfrm>
            <a:off x="4988866" y="1937285"/>
            <a:ext cx="2077492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rPr lang="zh-CN" altLang="en-US" dirty="0" smtClean="0"/>
              <a:t>项目背景及痛点分析</a:t>
            </a:r>
            <a:endParaRPr dirty="0"/>
          </a:p>
        </p:txBody>
      </p:sp>
      <p:sp>
        <p:nvSpPr>
          <p:cNvPr id="36" name="Shape 85"/>
          <p:cNvSpPr/>
          <p:nvPr/>
        </p:nvSpPr>
        <p:spPr>
          <a:xfrm>
            <a:off x="4418636" y="1958585"/>
            <a:ext cx="238125" cy="39624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7" name="Shape 86"/>
          <p:cNvSpPr/>
          <p:nvPr/>
        </p:nvSpPr>
        <p:spPr>
          <a:xfrm>
            <a:off x="4988866" y="2296695"/>
            <a:ext cx="2915285" cy="0"/>
          </a:xfrm>
          <a:prstGeom prst="line">
            <a:avLst/>
          </a:prstGeom>
          <a:ln w="12700">
            <a:solidFill>
              <a:srgbClr val="EA870E"/>
            </a:solidFill>
          </a:ln>
        </p:spPr>
        <p:txBody>
          <a:bodyPr lIns="0" tIns="0" rIns="0" bIns="0"/>
          <a:lstStyle/>
          <a:p>
            <a:pPr defTabSz="457200"/>
            <a:endParaRPr sz="1200">
              <a:latin typeface="+mn-lt"/>
              <a:ea typeface="+mn-ea"/>
              <a:cs typeface="+mn-cs"/>
            </a:endParaRPr>
          </a:p>
        </p:txBody>
      </p:sp>
      <p:sp>
        <p:nvSpPr>
          <p:cNvPr id="38" name="Shape 87"/>
          <p:cNvSpPr/>
          <p:nvPr/>
        </p:nvSpPr>
        <p:spPr>
          <a:xfrm>
            <a:off x="4988866" y="2563830"/>
            <a:ext cx="1384995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rPr lang="zh-CN" altLang="en-US" dirty="0" smtClean="0"/>
              <a:t>技术解决方案</a:t>
            </a:r>
            <a:endParaRPr dirty="0"/>
          </a:p>
        </p:txBody>
      </p:sp>
      <p:sp>
        <p:nvSpPr>
          <p:cNvPr id="39" name="Shape 88"/>
          <p:cNvSpPr/>
          <p:nvPr/>
        </p:nvSpPr>
        <p:spPr>
          <a:xfrm>
            <a:off x="4988866" y="2922605"/>
            <a:ext cx="2915285" cy="0"/>
          </a:xfrm>
          <a:prstGeom prst="line">
            <a:avLst/>
          </a:prstGeom>
          <a:ln w="12700">
            <a:solidFill>
              <a:srgbClr val="EA870E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" name="Shape 93"/>
          <p:cNvSpPr/>
          <p:nvPr/>
        </p:nvSpPr>
        <p:spPr>
          <a:xfrm>
            <a:off x="4409746" y="2608280"/>
            <a:ext cx="135255" cy="27686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FFFF"/>
                </a:solidFill>
              </a:rPr>
              <a:t>2</a:t>
            </a:r>
            <a:r>
              <a:rPr lang="en-US" dirty="0" smtClean="0">
                <a:solidFill>
                  <a:srgbClr val="FFFFFF"/>
                </a:solidFill>
              </a:rPr>
              <a:t>  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4" name="Shape 80"/>
          <p:cNvSpPr/>
          <p:nvPr/>
        </p:nvSpPr>
        <p:spPr>
          <a:xfrm rot="10800000">
            <a:off x="4257346" y="3168833"/>
            <a:ext cx="575310" cy="48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25" y="0"/>
                </a:moveTo>
                <a:cubicBezTo>
                  <a:pt x="4695" y="0"/>
                  <a:pt x="3796" y="970"/>
                  <a:pt x="3575" y="2238"/>
                </a:cubicBezTo>
                <a:lnTo>
                  <a:pt x="0" y="4672"/>
                </a:lnTo>
                <a:lnTo>
                  <a:pt x="3486" y="7034"/>
                </a:lnTo>
                <a:lnTo>
                  <a:pt x="3486" y="18793"/>
                </a:lnTo>
                <a:cubicBezTo>
                  <a:pt x="3486" y="20336"/>
                  <a:pt x="4531" y="21600"/>
                  <a:pt x="5825" y="21600"/>
                </a:cubicBezTo>
                <a:lnTo>
                  <a:pt x="19246" y="21600"/>
                </a:lnTo>
                <a:cubicBezTo>
                  <a:pt x="20540" y="21600"/>
                  <a:pt x="21600" y="20336"/>
                  <a:pt x="21600" y="18793"/>
                </a:cubicBezTo>
                <a:lnTo>
                  <a:pt x="21600" y="2789"/>
                </a:lnTo>
                <a:cubicBezTo>
                  <a:pt x="21600" y="1247"/>
                  <a:pt x="20540" y="0"/>
                  <a:pt x="19246" y="0"/>
                </a:cubicBezTo>
                <a:lnTo>
                  <a:pt x="5825" y="0"/>
                </a:lnTo>
                <a:close/>
              </a:path>
            </a:pathLst>
          </a:custGeom>
          <a:solidFill>
            <a:srgbClr val="F18001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Shape 87"/>
          <p:cNvSpPr/>
          <p:nvPr/>
        </p:nvSpPr>
        <p:spPr>
          <a:xfrm>
            <a:off x="5002201" y="3212013"/>
            <a:ext cx="1384995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rPr lang="zh-CN" altLang="en-US" dirty="0" smtClean="0"/>
              <a:t>项目实施计划</a:t>
            </a:r>
            <a:endParaRPr dirty="0"/>
          </a:p>
        </p:txBody>
      </p:sp>
      <p:sp>
        <p:nvSpPr>
          <p:cNvPr id="46" name="Shape 88"/>
          <p:cNvSpPr/>
          <p:nvPr/>
        </p:nvSpPr>
        <p:spPr>
          <a:xfrm>
            <a:off x="5002201" y="3570788"/>
            <a:ext cx="2915285" cy="0"/>
          </a:xfrm>
          <a:prstGeom prst="line">
            <a:avLst/>
          </a:prstGeom>
          <a:ln w="12700">
            <a:solidFill>
              <a:srgbClr val="EA870E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7" name="Shape 93"/>
          <p:cNvSpPr/>
          <p:nvPr/>
        </p:nvSpPr>
        <p:spPr>
          <a:xfrm>
            <a:off x="4423081" y="3256463"/>
            <a:ext cx="272510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lang="en-US" altLang="zh-CN" dirty="0" smtClean="0">
                <a:solidFill>
                  <a:srgbClr val="FFFFFF"/>
                </a:solidFill>
              </a:rPr>
              <a:t>3</a:t>
            </a:r>
            <a:r>
              <a:rPr lang="en-US" dirty="0" smtClean="0">
                <a:solidFill>
                  <a:srgbClr val="FFFFFF"/>
                </a:solidFill>
              </a:rPr>
              <a:t>  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3897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8"/>
          <p:cNvSpPr/>
          <p:nvPr/>
        </p:nvSpPr>
        <p:spPr>
          <a:xfrm>
            <a:off x="1843698" y="181234"/>
            <a:ext cx="1938990" cy="369332"/>
          </a:xfrm>
          <a:prstGeom prst="rect">
            <a:avLst/>
          </a:prstGeom>
          <a:ln w="3175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rPr lang="zh-CN" altLang="en-US" dirty="0" smtClean="0"/>
              <a:t>初步项目实施计划</a:t>
            </a:r>
            <a:endParaRPr dirty="0"/>
          </a:p>
        </p:txBody>
      </p:sp>
      <p:sp>
        <p:nvSpPr>
          <p:cNvPr id="55" name="Rectangle 20"/>
          <p:cNvSpPr>
            <a:spLocks noChangeArrowheads="1"/>
          </p:cNvSpPr>
          <p:nvPr/>
        </p:nvSpPr>
        <p:spPr bwMode="auto">
          <a:xfrm>
            <a:off x="3001876" y="766526"/>
            <a:ext cx="1697432" cy="229237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82" tIns="33791" rIns="67582" bIns="33791" anchor="ctr"/>
          <a:lstStyle/>
          <a:p>
            <a:pPr algn="ctr"/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Rectangle 43"/>
          <p:cNvSpPr>
            <a:spLocks noChangeArrowheads="1"/>
          </p:cNvSpPr>
          <p:nvPr/>
        </p:nvSpPr>
        <p:spPr bwMode="auto">
          <a:xfrm>
            <a:off x="3522969" y="766528"/>
            <a:ext cx="1176337" cy="20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27" tIns="45663" rIns="91327" bIns="45663" anchor="ctr"/>
          <a:lstStyle/>
          <a:p>
            <a:pPr font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Line 6"/>
          <p:cNvSpPr>
            <a:spLocks noChangeShapeType="1"/>
          </p:cNvSpPr>
          <p:nvPr/>
        </p:nvSpPr>
        <p:spPr bwMode="auto">
          <a:xfrm>
            <a:off x="2928405" y="852490"/>
            <a:ext cx="7938" cy="511325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27" tIns="45663" rIns="91327" bIns="45663" anchor="ctr"/>
          <a:lstStyle/>
          <a:p>
            <a:endParaRPr lang="zh-CN" altLang="en-US"/>
          </a:p>
        </p:txBody>
      </p:sp>
      <p:sp>
        <p:nvSpPr>
          <p:cNvPr id="58" name="Line 9"/>
          <p:cNvSpPr>
            <a:spLocks noChangeShapeType="1"/>
          </p:cNvSpPr>
          <p:nvPr/>
        </p:nvSpPr>
        <p:spPr bwMode="auto">
          <a:xfrm>
            <a:off x="7947187" y="979845"/>
            <a:ext cx="11112" cy="5027289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27" tIns="45663" rIns="91327" bIns="45663" anchor="ctr"/>
          <a:lstStyle/>
          <a:p>
            <a:endParaRPr lang="zh-CN" altLang="en-US"/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1844982" y="707626"/>
            <a:ext cx="1285875" cy="272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82" tIns="33791" rIns="67582" bIns="33791"/>
          <a:lstStyle>
            <a:lvl1pPr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  <a:endParaRPr lang="zh-CN" altLang="en-US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1830817" y="1966375"/>
            <a:ext cx="1714500" cy="340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82" tIns="33791" rIns="67582" bIns="33791"/>
          <a:lstStyle>
            <a:lvl1pPr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Rectangle 22"/>
          <p:cNvSpPr>
            <a:spLocks noChangeArrowheads="1"/>
          </p:cNvSpPr>
          <p:nvPr/>
        </p:nvSpPr>
        <p:spPr bwMode="auto">
          <a:xfrm>
            <a:off x="7977825" y="4708382"/>
            <a:ext cx="1602928" cy="30724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82" tIns="33791" rIns="67582" bIns="33791" anchor="ctr"/>
          <a:lstStyle/>
          <a:p>
            <a:pPr algn="ctr"/>
            <a:endParaRPr lang="zh-CN" altLang="en-US" sz="1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Rectangle 27"/>
          <p:cNvSpPr>
            <a:spLocks noChangeArrowheads="1"/>
          </p:cNvSpPr>
          <p:nvPr/>
        </p:nvSpPr>
        <p:spPr bwMode="auto">
          <a:xfrm>
            <a:off x="4688340" y="2063623"/>
            <a:ext cx="1750989" cy="29291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67582" tIns="33791" rIns="67582" bIns="33791" anchor="ctr"/>
          <a:lstStyle/>
          <a:p>
            <a:pPr algn="ctr">
              <a:defRPr/>
            </a:pPr>
            <a:endParaRPr lang="zh-CN" altLang="en-US" sz="1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 Box 35"/>
          <p:cNvSpPr txBox="1">
            <a:spLocks noChangeArrowheads="1"/>
          </p:cNvSpPr>
          <p:nvPr/>
        </p:nvSpPr>
        <p:spPr bwMode="auto">
          <a:xfrm>
            <a:off x="10377795" y="5690341"/>
            <a:ext cx="274637" cy="335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82" tIns="33791" rIns="67582" bIns="33791"/>
          <a:lstStyle>
            <a:lvl1pPr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4" name="直接连接符 37"/>
          <p:cNvCxnSpPr>
            <a:cxnSpLocks noChangeShapeType="1"/>
          </p:cNvCxnSpPr>
          <p:nvPr/>
        </p:nvCxnSpPr>
        <p:spPr bwMode="auto">
          <a:xfrm>
            <a:off x="2899082" y="5827247"/>
            <a:ext cx="73279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TextBox 48"/>
          <p:cNvSpPr txBox="1">
            <a:spLocks noChangeArrowheads="1"/>
          </p:cNvSpPr>
          <p:nvPr/>
        </p:nvSpPr>
        <p:spPr bwMode="auto">
          <a:xfrm>
            <a:off x="2543489" y="5894108"/>
            <a:ext cx="900113" cy="29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27" tIns="45663" rIns="91327" bIns="45663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sz="1300" dirty="0">
                <a:latin typeface="微软雅黑" pitchFamily="34" charset="-122"/>
                <a:ea typeface="微软雅黑" pitchFamily="34" charset="-122"/>
              </a:rPr>
              <a:t>启动</a:t>
            </a:r>
          </a:p>
        </p:txBody>
      </p:sp>
      <p:sp>
        <p:nvSpPr>
          <p:cNvPr id="66" name="Rectangle 45"/>
          <p:cNvSpPr>
            <a:spLocks noChangeArrowheads="1"/>
          </p:cNvSpPr>
          <p:nvPr/>
        </p:nvSpPr>
        <p:spPr bwMode="auto">
          <a:xfrm>
            <a:off x="3001875" y="1051651"/>
            <a:ext cx="1673558" cy="130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27" tIns="45663" rIns="91327" bIns="45663" anchor="ctr"/>
          <a:lstStyle/>
          <a:p>
            <a:pPr font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业务熟悉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业务需求调研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业务流程调研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旧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系统调研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系统规划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确定业务优先级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需求第一阶段编写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Rectangle 114"/>
          <p:cNvSpPr>
            <a:spLocks noChangeArrowheads="1"/>
          </p:cNvSpPr>
          <p:nvPr/>
        </p:nvSpPr>
        <p:spPr bwMode="auto">
          <a:xfrm>
            <a:off x="8077043" y="5015623"/>
            <a:ext cx="1338039" cy="24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27" tIns="45663" rIns="91327" bIns="45663" anchor="ctr"/>
          <a:lstStyle/>
          <a:p>
            <a:pPr fontAlgn="ctr"/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系统割接及上线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Rectangle 109"/>
          <p:cNvSpPr>
            <a:spLocks noChangeArrowheads="1"/>
          </p:cNvSpPr>
          <p:nvPr/>
        </p:nvSpPr>
        <p:spPr bwMode="auto">
          <a:xfrm>
            <a:off x="4639130" y="2103420"/>
            <a:ext cx="1196975" cy="194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27" tIns="45663" rIns="91327" bIns="45663" anchor="ctr"/>
          <a:lstStyle/>
          <a:p>
            <a:pPr font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Rectangle 154"/>
          <p:cNvSpPr>
            <a:spLocks noChangeArrowheads="1"/>
          </p:cNvSpPr>
          <p:nvPr/>
        </p:nvSpPr>
        <p:spPr bwMode="auto">
          <a:xfrm>
            <a:off x="8080217" y="4751364"/>
            <a:ext cx="1009650" cy="243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27" tIns="45663" rIns="91327" bIns="45663" anchor="ctr"/>
          <a:lstStyle/>
          <a:p>
            <a:pPr font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上线发布</a:t>
            </a:r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1881495" y="4627009"/>
            <a:ext cx="1571625" cy="49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82" tIns="33791" rIns="67582" bIns="33791"/>
          <a:lstStyle>
            <a:lvl1pPr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系统上线</a:t>
            </a:r>
          </a:p>
        </p:txBody>
      </p:sp>
      <p:sp>
        <p:nvSpPr>
          <p:cNvPr id="71" name="Line 9"/>
          <p:cNvSpPr>
            <a:spLocks noChangeShapeType="1"/>
          </p:cNvSpPr>
          <p:nvPr/>
        </p:nvSpPr>
        <p:spPr bwMode="auto">
          <a:xfrm>
            <a:off x="9546463" y="938454"/>
            <a:ext cx="0" cy="5049576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27" tIns="45663" rIns="91327" bIns="45663" anchor="ctr"/>
          <a:lstStyle/>
          <a:p>
            <a:endParaRPr lang="zh-CN" altLang="en-US"/>
          </a:p>
        </p:txBody>
      </p:sp>
      <p:sp>
        <p:nvSpPr>
          <p:cNvPr id="72" name="Rectangle 154"/>
          <p:cNvSpPr>
            <a:spLocks noChangeArrowheads="1"/>
          </p:cNvSpPr>
          <p:nvPr/>
        </p:nvSpPr>
        <p:spPr bwMode="auto">
          <a:xfrm>
            <a:off x="8077041" y="5252112"/>
            <a:ext cx="1218869" cy="243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27" tIns="45663" rIns="91327" bIns="45663" anchor="ctr"/>
          <a:lstStyle/>
          <a:p>
            <a:pPr fontAlgn="ctr"/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系统验收测试</a:t>
            </a:r>
          </a:p>
        </p:txBody>
      </p:sp>
      <p:sp>
        <p:nvSpPr>
          <p:cNvPr id="73" name="Rectangle 27"/>
          <p:cNvSpPr>
            <a:spLocks noChangeArrowheads="1"/>
          </p:cNvSpPr>
          <p:nvPr/>
        </p:nvSpPr>
        <p:spPr bwMode="auto">
          <a:xfrm>
            <a:off x="6439330" y="3481144"/>
            <a:ext cx="1541655" cy="281769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82" tIns="33791" rIns="67582" bIns="33791" anchor="ctr"/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软件开发与测试</a:t>
            </a:r>
          </a:p>
        </p:txBody>
      </p:sp>
      <p:sp>
        <p:nvSpPr>
          <p:cNvPr id="74" name="Line 9"/>
          <p:cNvSpPr>
            <a:spLocks noChangeShapeType="1"/>
          </p:cNvSpPr>
          <p:nvPr/>
        </p:nvSpPr>
        <p:spPr bwMode="auto">
          <a:xfrm>
            <a:off x="6439329" y="834979"/>
            <a:ext cx="0" cy="502251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27" tIns="45663" rIns="91327" bIns="45663" anchor="ctr"/>
          <a:lstStyle/>
          <a:p>
            <a:endParaRPr lang="zh-CN" altLang="en-US"/>
          </a:p>
        </p:txBody>
      </p:sp>
      <p:sp>
        <p:nvSpPr>
          <p:cNvPr id="75" name="Rectangle 110"/>
          <p:cNvSpPr>
            <a:spLocks noChangeArrowheads="1"/>
          </p:cNvSpPr>
          <p:nvPr/>
        </p:nvSpPr>
        <p:spPr bwMode="auto">
          <a:xfrm>
            <a:off x="7272620" y="3842403"/>
            <a:ext cx="769938" cy="2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27" tIns="45663" rIns="91327" bIns="45663" anchor="ctr"/>
          <a:lstStyle/>
          <a:p>
            <a:pPr fontAlgn="ctr"/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单元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Rectangle 110"/>
          <p:cNvSpPr>
            <a:spLocks noChangeArrowheads="1"/>
          </p:cNvSpPr>
          <p:nvPr/>
        </p:nvSpPr>
        <p:spPr bwMode="auto">
          <a:xfrm>
            <a:off x="7272621" y="4376067"/>
            <a:ext cx="771525" cy="2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27" tIns="45663" rIns="91327" bIns="45663" anchor="ctr"/>
          <a:lstStyle/>
          <a:p>
            <a:pPr fontAlgn="ctr"/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sp>
        <p:nvSpPr>
          <p:cNvPr id="77" name="Rectangle 110"/>
          <p:cNvSpPr>
            <a:spLocks noChangeArrowheads="1"/>
          </p:cNvSpPr>
          <p:nvPr/>
        </p:nvSpPr>
        <p:spPr bwMode="auto">
          <a:xfrm>
            <a:off x="6479729" y="3842402"/>
            <a:ext cx="769937" cy="20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27" tIns="45663" rIns="91327" bIns="45663" anchor="ctr"/>
          <a:lstStyle/>
          <a:p>
            <a:pPr fontAlgn="ctr"/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编写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Rectangle 110"/>
          <p:cNvSpPr>
            <a:spLocks noChangeArrowheads="1"/>
          </p:cNvSpPr>
          <p:nvPr/>
        </p:nvSpPr>
        <p:spPr bwMode="auto">
          <a:xfrm>
            <a:off x="6479729" y="4078390"/>
            <a:ext cx="769937" cy="2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27" tIns="45663" rIns="91327" bIns="45663" anchor="ctr"/>
          <a:lstStyle/>
          <a:p>
            <a:pPr fontAlgn="ctr"/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接口开发</a:t>
            </a:r>
          </a:p>
        </p:txBody>
      </p:sp>
      <p:sp>
        <p:nvSpPr>
          <p:cNvPr id="79" name="Text Box 19"/>
          <p:cNvSpPr txBox="1">
            <a:spLocks noChangeArrowheads="1"/>
          </p:cNvSpPr>
          <p:nvPr/>
        </p:nvSpPr>
        <p:spPr bwMode="auto">
          <a:xfrm>
            <a:off x="1951345" y="5669648"/>
            <a:ext cx="1571625" cy="49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82" tIns="33791" rIns="67582" bIns="33791"/>
          <a:lstStyle>
            <a:lvl1pPr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/>
            <a:endParaRPr lang="zh-CN" altLang="en-US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五角星 79"/>
          <p:cNvSpPr/>
          <p:nvPr/>
        </p:nvSpPr>
        <p:spPr>
          <a:xfrm>
            <a:off x="2932819" y="5702281"/>
            <a:ext cx="138113" cy="15600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343" tIns="43672" rIns="87343" bIns="43672" anchor="ctr"/>
          <a:lstStyle/>
          <a:p>
            <a:pPr algn="ctr">
              <a:defRPr/>
            </a:pPr>
            <a:endParaRPr lang="zh-CN" altLang="en-US" sz="1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 Box 15"/>
          <p:cNvSpPr txBox="1">
            <a:spLocks noChangeArrowheads="1"/>
          </p:cNvSpPr>
          <p:nvPr/>
        </p:nvSpPr>
        <p:spPr bwMode="auto">
          <a:xfrm>
            <a:off x="4314584" y="5900476"/>
            <a:ext cx="991508" cy="72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635" tIns="32317" rIns="64635" bIns="32317"/>
          <a:lstStyle>
            <a:lvl1pPr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13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需求完成</a:t>
            </a:r>
            <a:endParaRPr lang="zh-CN" altLang="en-US" sz="13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Line 7"/>
          <p:cNvSpPr>
            <a:spLocks noChangeShapeType="1"/>
          </p:cNvSpPr>
          <p:nvPr/>
        </p:nvSpPr>
        <p:spPr bwMode="auto">
          <a:xfrm>
            <a:off x="4702480" y="971884"/>
            <a:ext cx="0" cy="489197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27" tIns="45663" rIns="91327" bIns="45663" anchor="ctr"/>
          <a:lstStyle/>
          <a:p>
            <a:endParaRPr lang="zh-CN" altLang="en-US"/>
          </a:p>
        </p:txBody>
      </p:sp>
      <p:sp>
        <p:nvSpPr>
          <p:cNvPr id="83" name="Rectangle 110"/>
          <p:cNvSpPr>
            <a:spLocks noChangeArrowheads="1"/>
          </p:cNvSpPr>
          <p:nvPr/>
        </p:nvSpPr>
        <p:spPr bwMode="auto">
          <a:xfrm>
            <a:off x="8077043" y="5480748"/>
            <a:ext cx="769937" cy="20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27" tIns="45663" rIns="91327" bIns="45663" anchor="ctr"/>
          <a:lstStyle/>
          <a:p>
            <a:pPr fontAlgn="ctr"/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修复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 Box 15"/>
          <p:cNvSpPr txBox="1">
            <a:spLocks noChangeArrowheads="1"/>
          </p:cNvSpPr>
          <p:nvPr/>
        </p:nvSpPr>
        <p:spPr bwMode="auto">
          <a:xfrm>
            <a:off x="9295911" y="5959868"/>
            <a:ext cx="795337" cy="72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635" tIns="32317" rIns="64635" bIns="32317"/>
          <a:lstStyle>
            <a:lvl1pPr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13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上线</a:t>
            </a:r>
            <a:r>
              <a:rPr lang="zh-CN" altLang="en-US" sz="13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发布</a:t>
            </a:r>
          </a:p>
        </p:txBody>
      </p:sp>
      <p:sp>
        <p:nvSpPr>
          <p:cNvPr id="85" name="五角星 84"/>
          <p:cNvSpPr/>
          <p:nvPr/>
        </p:nvSpPr>
        <p:spPr>
          <a:xfrm>
            <a:off x="4631043" y="5707853"/>
            <a:ext cx="138112" cy="15600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343" tIns="43672" rIns="87343" bIns="43672" anchor="ctr"/>
          <a:lstStyle/>
          <a:p>
            <a:pPr algn="ctr">
              <a:defRPr/>
            </a:pPr>
            <a:endParaRPr lang="zh-CN" altLang="en-US" sz="1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五角星 85"/>
          <p:cNvSpPr/>
          <p:nvPr/>
        </p:nvSpPr>
        <p:spPr>
          <a:xfrm>
            <a:off x="6479728" y="5734915"/>
            <a:ext cx="138112" cy="15600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343" tIns="43672" rIns="87343" bIns="43672" anchor="ctr"/>
          <a:lstStyle/>
          <a:p>
            <a:pPr algn="ctr">
              <a:defRPr/>
            </a:pPr>
            <a:endParaRPr lang="zh-CN" altLang="en-US" sz="1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五角星 86"/>
          <p:cNvSpPr/>
          <p:nvPr/>
        </p:nvSpPr>
        <p:spPr>
          <a:xfrm>
            <a:off x="7908769" y="5734915"/>
            <a:ext cx="138112" cy="15600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343" tIns="43672" rIns="87343" bIns="43672" anchor="ctr"/>
          <a:lstStyle/>
          <a:p>
            <a:pPr algn="ctr">
              <a:defRPr/>
            </a:pPr>
            <a:endParaRPr lang="zh-CN" altLang="en-US" sz="1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Text Box 16"/>
          <p:cNvSpPr txBox="1">
            <a:spLocks noChangeArrowheads="1"/>
          </p:cNvSpPr>
          <p:nvPr/>
        </p:nvSpPr>
        <p:spPr bwMode="auto">
          <a:xfrm>
            <a:off x="1866655" y="3388475"/>
            <a:ext cx="1644650" cy="342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82" tIns="33791" rIns="67582" bIns="33791"/>
          <a:lstStyle>
            <a:lvl1pPr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开发测试</a:t>
            </a:r>
          </a:p>
        </p:txBody>
      </p:sp>
      <p:sp>
        <p:nvSpPr>
          <p:cNvPr id="89" name="五角星 88"/>
          <p:cNvSpPr/>
          <p:nvPr/>
        </p:nvSpPr>
        <p:spPr>
          <a:xfrm>
            <a:off x="9529276" y="5756762"/>
            <a:ext cx="138112" cy="15600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343" tIns="43672" rIns="87343" bIns="43672" anchor="ctr"/>
          <a:lstStyle/>
          <a:p>
            <a:pPr algn="ctr">
              <a:defRPr/>
            </a:pPr>
            <a:endParaRPr lang="zh-CN" altLang="en-US" sz="1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Text Box 15"/>
          <p:cNvSpPr txBox="1">
            <a:spLocks noChangeArrowheads="1"/>
          </p:cNvSpPr>
          <p:nvPr/>
        </p:nvSpPr>
        <p:spPr bwMode="auto">
          <a:xfrm>
            <a:off x="6122086" y="5918783"/>
            <a:ext cx="991508" cy="72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635" tIns="32317" rIns="64635" bIns="32317"/>
          <a:lstStyle>
            <a:lvl1pPr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13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设计完成</a:t>
            </a:r>
            <a:endParaRPr lang="zh-CN" altLang="en-US" sz="13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Rectangle 110"/>
          <p:cNvSpPr>
            <a:spLocks noChangeArrowheads="1"/>
          </p:cNvSpPr>
          <p:nvPr/>
        </p:nvSpPr>
        <p:spPr bwMode="auto">
          <a:xfrm>
            <a:off x="7272620" y="4078391"/>
            <a:ext cx="769938" cy="2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27" tIns="45663" rIns="91327" bIns="45663" anchor="ctr"/>
          <a:lstStyle/>
          <a:p>
            <a:pPr fontAlgn="ctr"/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接口测试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Rectangle 110"/>
          <p:cNvSpPr>
            <a:spLocks noChangeArrowheads="1"/>
          </p:cNvSpPr>
          <p:nvPr/>
        </p:nvSpPr>
        <p:spPr bwMode="auto">
          <a:xfrm>
            <a:off x="6479729" y="4376067"/>
            <a:ext cx="771525" cy="2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27" tIns="45663" rIns="91327" bIns="45663" anchor="ctr"/>
          <a:lstStyle/>
          <a:p>
            <a:pPr fontAlgn="ctr"/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集成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Rectangle 45"/>
          <p:cNvSpPr>
            <a:spLocks noChangeArrowheads="1"/>
          </p:cNvSpPr>
          <p:nvPr/>
        </p:nvSpPr>
        <p:spPr bwMode="auto">
          <a:xfrm>
            <a:off x="4768536" y="2405572"/>
            <a:ext cx="1670793" cy="868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27" tIns="45663" rIns="91327" bIns="45663" anchor="ctr"/>
          <a:lstStyle/>
          <a:p>
            <a:pPr font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数据源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接口分析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架构和流程设计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新旧系统割接方案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font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设计文档编写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Text Box 15"/>
          <p:cNvSpPr txBox="1">
            <a:spLocks noChangeArrowheads="1"/>
          </p:cNvSpPr>
          <p:nvPr/>
        </p:nvSpPr>
        <p:spPr bwMode="auto">
          <a:xfrm>
            <a:off x="3392920" y="5924355"/>
            <a:ext cx="991508" cy="72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635" tIns="32317" rIns="64635" bIns="32317"/>
          <a:lstStyle>
            <a:lvl1pPr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3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3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周</a:t>
            </a:r>
            <a:endParaRPr lang="en-US" altLang="zh-CN" sz="13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13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Text Box 15"/>
          <p:cNvSpPr txBox="1">
            <a:spLocks noChangeArrowheads="1"/>
          </p:cNvSpPr>
          <p:nvPr/>
        </p:nvSpPr>
        <p:spPr bwMode="auto">
          <a:xfrm>
            <a:off x="5130578" y="5890923"/>
            <a:ext cx="991508" cy="72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635" tIns="32317" rIns="64635" bIns="32317"/>
          <a:lstStyle>
            <a:lvl1pPr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3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3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周</a:t>
            </a:r>
            <a:endParaRPr lang="zh-CN" altLang="en-US" sz="13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Text Box 15"/>
          <p:cNvSpPr txBox="1">
            <a:spLocks noChangeArrowheads="1"/>
          </p:cNvSpPr>
          <p:nvPr/>
        </p:nvSpPr>
        <p:spPr bwMode="auto">
          <a:xfrm>
            <a:off x="6806713" y="5866305"/>
            <a:ext cx="991508" cy="72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635" tIns="32317" rIns="64635" bIns="32317"/>
          <a:lstStyle>
            <a:lvl1pPr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3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3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周</a:t>
            </a:r>
            <a:endParaRPr lang="zh-CN" altLang="en-US" sz="13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Text Box 15"/>
          <p:cNvSpPr txBox="1">
            <a:spLocks noChangeArrowheads="1"/>
          </p:cNvSpPr>
          <p:nvPr/>
        </p:nvSpPr>
        <p:spPr bwMode="auto">
          <a:xfrm>
            <a:off x="8244682" y="5866305"/>
            <a:ext cx="991508" cy="72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635" tIns="32317" rIns="64635" bIns="32317"/>
          <a:lstStyle>
            <a:lvl1pPr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3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3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周</a:t>
            </a:r>
            <a:endParaRPr lang="zh-CN" altLang="en-US" sz="13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右箭头 97"/>
          <p:cNvSpPr/>
          <p:nvPr/>
        </p:nvSpPr>
        <p:spPr>
          <a:xfrm>
            <a:off x="9667388" y="2519450"/>
            <a:ext cx="847725" cy="601883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4F81BD"/>
            </a:solidFill>
            <a:prstDash val="solid"/>
            <a:bevel/>
          </a:ln>
          <a:effectLst>
            <a:outerShdw blurRad="25400" dist="127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marL="0" marR="0" indent="0" algn="l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Text Box 15"/>
          <p:cNvSpPr txBox="1">
            <a:spLocks noChangeArrowheads="1"/>
          </p:cNvSpPr>
          <p:nvPr/>
        </p:nvSpPr>
        <p:spPr bwMode="auto">
          <a:xfrm>
            <a:off x="9521715" y="2233229"/>
            <a:ext cx="991508" cy="99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635" tIns="32317" rIns="64635" bIns="32317"/>
          <a:lstStyle>
            <a:lvl1pPr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3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按月迭代</a:t>
            </a:r>
            <a:endParaRPr lang="zh-CN" altLang="en-US" sz="13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 Box 15"/>
          <p:cNvSpPr txBox="1">
            <a:spLocks noChangeArrowheads="1"/>
          </p:cNvSpPr>
          <p:nvPr/>
        </p:nvSpPr>
        <p:spPr bwMode="auto">
          <a:xfrm>
            <a:off x="6531639" y="3216020"/>
            <a:ext cx="1266582" cy="99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635" tIns="32317" rIns="64635" bIns="32317"/>
          <a:lstStyle>
            <a:lvl1pPr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3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第一个大版本</a:t>
            </a:r>
            <a:endParaRPr lang="zh-CN" altLang="en-US" sz="13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69502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62285" y="2670628"/>
            <a:ext cx="6836229" cy="110799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6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THANK</a:t>
            </a:r>
            <a:r>
              <a:rPr kumimoji="0" lang="en-US" altLang="zh-CN" sz="660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   YOU</a:t>
            </a:r>
            <a:r>
              <a:rPr kumimoji="0" lang="zh-CN" altLang="en-US" sz="660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！</a:t>
            </a:r>
            <a:endParaRPr kumimoji="0" lang="zh-CN" altLang="en-US" sz="66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73073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88571" y="5029516"/>
            <a:ext cx="111034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集团客户及时掌握大批量物联卡的实时信息，灵活实现流量和控制，资产和安全管理更轻松。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自助式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的线上服务，卡状态和套餐账单一目了然，</a:t>
            </a:r>
            <a:r>
              <a:rPr lang="zh-CN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减轻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zh-CN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一线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服务压力。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接口，可输出能力至企业物联网应用中，支撑集团客户开展业务运营、创造新的商业模式。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zh-CN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、市运营人员提供及时的分析数据，提供业务监管和诊断故障工具，提升决策和运维保障能力</a:t>
            </a:r>
            <a:r>
              <a:rPr lang="zh-CN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315" y="697445"/>
            <a:ext cx="1095828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3810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陕西当前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的大量物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联网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卡及行卡，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但目前尚无有效的管理平台对物联网卡实现统一管理。当前急需</a:t>
            </a:r>
            <a:r>
              <a:rPr lang="zh-CN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提供自动化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管理大规模物</a:t>
            </a:r>
            <a:r>
              <a:rPr lang="zh-CN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联网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支撑</a:t>
            </a:r>
            <a:r>
              <a:rPr lang="zh-CN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物</a:t>
            </a:r>
            <a:r>
              <a:rPr lang="zh-CN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联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支撑</a:t>
            </a:r>
            <a:r>
              <a:rPr lang="zh-CN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平台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可管理的物联网产品包括加入了对应集团主体产品的</a:t>
            </a:r>
            <a:r>
              <a:rPr lang="zh-CN" altLang="zh-CN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动力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100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行业卡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物联网机器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卡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两类物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联网通道类产品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46307" y="4159439"/>
            <a:ext cx="4162291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zh-CN" sz="1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外面向集团客户提供对物联卡的组织资产管理、资费计划管理、账务缴费管理和安全管理服务，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6" descr="2453bcbf786f3c2d2fe466485ecebff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34731" y="2225463"/>
            <a:ext cx="3058179" cy="1862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9" descr="2453bcbf786f3c2d2fe466485ecebff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3728" y="2225463"/>
            <a:ext cx="3250936" cy="1862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7" r="4543" b="-6714"/>
          <a:stretch/>
        </p:blipFill>
        <p:spPr bwMode="auto">
          <a:xfrm>
            <a:off x="2744190" y="2405827"/>
            <a:ext cx="2039259" cy="1495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椭圆 10"/>
          <p:cNvSpPr/>
          <p:nvPr/>
        </p:nvSpPr>
        <p:spPr>
          <a:xfrm>
            <a:off x="1803551" y="2547840"/>
            <a:ext cx="1095193" cy="1095193"/>
          </a:xfrm>
          <a:prstGeom prst="ellipse">
            <a:avLst/>
          </a:prstGeom>
          <a:ln w="6350" cmpd="sng">
            <a:solidFill>
              <a:srgbClr val="FEC002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对内便捷易用</a:t>
            </a:r>
            <a:endParaRPr kumimoji="1"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87"/>
          <a:stretch/>
        </p:blipFill>
        <p:spPr bwMode="auto">
          <a:xfrm>
            <a:off x="8201026" y="2405827"/>
            <a:ext cx="2118631" cy="1365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椭圆 11"/>
          <p:cNvSpPr/>
          <p:nvPr/>
        </p:nvSpPr>
        <p:spPr>
          <a:xfrm>
            <a:off x="7163840" y="2547840"/>
            <a:ext cx="1109755" cy="1109755"/>
          </a:xfrm>
          <a:prstGeom prst="ellipse">
            <a:avLst/>
          </a:prstGeom>
          <a:ln w="6350" cmpd="sng">
            <a:solidFill>
              <a:srgbClr val="E65704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对外开放合作</a:t>
            </a:r>
          </a:p>
        </p:txBody>
      </p:sp>
      <p:sp>
        <p:nvSpPr>
          <p:cNvPr id="13" name="矩形 12"/>
          <p:cNvSpPr/>
          <p:nvPr/>
        </p:nvSpPr>
        <p:spPr>
          <a:xfrm>
            <a:off x="2041974" y="4215508"/>
            <a:ext cx="3250936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对内面向业务运营管理人员提供业务运营分析、服务质量监控等支撑工具。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Shape 98"/>
          <p:cNvSpPr/>
          <p:nvPr/>
        </p:nvSpPr>
        <p:spPr>
          <a:xfrm>
            <a:off x="1891861" y="181234"/>
            <a:ext cx="4237787" cy="276999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l"/>
            <a:r>
              <a:rPr lang="zh-CN" altLang="en-US" dirty="0" smtClean="0"/>
              <a:t>物联网支撑平台介绍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背景分析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87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41148" y="2662070"/>
            <a:ext cx="2546702" cy="3514388"/>
            <a:chOff x="694944" y="2662070"/>
            <a:chExt cx="3470664" cy="4047708"/>
          </a:xfrm>
        </p:grpSpPr>
        <p:sp>
          <p:nvSpPr>
            <p:cNvPr id="3" name="Shape 297"/>
            <p:cNvSpPr/>
            <p:nvPr/>
          </p:nvSpPr>
          <p:spPr>
            <a:xfrm>
              <a:off x="694944" y="2662070"/>
              <a:ext cx="3470664" cy="4040756"/>
            </a:xfrm>
            <a:prstGeom prst="rect">
              <a:avLst/>
            </a:prstGeom>
            <a:ln>
              <a:solidFill>
                <a:srgbClr val="E65704"/>
              </a:solidFill>
              <a:custDash>
                <a:ds d="600000" sp="600000"/>
              </a:custDash>
              <a:miter lim="400000"/>
              <a:tailEnd type="triangle"/>
            </a:ln>
          </p:spPr>
          <p:txBody>
            <a:bodyPr lIns="0" tIns="0" rIns="0" bIns="0" anchor="ctr"/>
            <a:lstStyle/>
            <a:p>
              <a:pPr>
                <a:lnSpc>
                  <a:spcPct val="150000"/>
                </a:lnSpc>
              </a:pPr>
              <a:endPara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99892" y="2775022"/>
              <a:ext cx="3062516" cy="3934756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algn="l" rtl="0" latinLnBrk="1" hangingPunct="0">
                <a:lnSpc>
                  <a:spcPct val="150000"/>
                </a:lnSpc>
              </a:pP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物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联网终端的数量爆发式增长，企业要管理上万、甚至几十万的连接，需要有高效的手段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终端监控、远程诊断、告警上报、维护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问题。</a:t>
              </a:r>
            </a:p>
            <a:p>
              <a:pPr marL="0" marR="0" indent="0" algn="l" defTabSz="544195" rtl="0" fontAlgn="auto" latinLnBrk="1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896723" y="2626637"/>
            <a:ext cx="2873011" cy="3552345"/>
            <a:chOff x="3939913" y="2626637"/>
            <a:chExt cx="3470664" cy="3552345"/>
          </a:xfrm>
        </p:grpSpPr>
        <p:sp>
          <p:nvSpPr>
            <p:cNvPr id="5" name="Shape 297"/>
            <p:cNvSpPr/>
            <p:nvPr/>
          </p:nvSpPr>
          <p:spPr>
            <a:xfrm>
              <a:off x="3939913" y="2626637"/>
              <a:ext cx="3470664" cy="3552345"/>
            </a:xfrm>
            <a:prstGeom prst="rect">
              <a:avLst/>
            </a:prstGeom>
            <a:ln>
              <a:solidFill>
                <a:srgbClr val="E65704"/>
              </a:solidFill>
              <a:custDash>
                <a:ds d="600000" sp="600000"/>
              </a:custDash>
              <a:miter lim="400000"/>
              <a:tailEnd type="triangle"/>
            </a:ln>
          </p:spPr>
          <p:txBody>
            <a:bodyPr lIns="0" tIns="0" rIns="0" bIns="0" anchor="ctr"/>
            <a:lstStyle/>
            <a:p>
              <a:pPr>
                <a:lnSpc>
                  <a:spcPct val="150000"/>
                </a:lnSpc>
              </a:pPr>
              <a:endPara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44861" y="2754104"/>
              <a:ext cx="3062515" cy="258532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终端的发展使得所需的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SIM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卡也大量增长，急需对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SIM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卡进行统一和有效的管理，包括配置信息、卡号码对应的套餐管理、状态监控等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961491" y="2618077"/>
            <a:ext cx="2847654" cy="3552345"/>
            <a:chOff x="7236504" y="2618077"/>
            <a:chExt cx="3470664" cy="3552345"/>
          </a:xfrm>
        </p:grpSpPr>
        <p:sp>
          <p:nvSpPr>
            <p:cNvPr id="7" name="Shape 297"/>
            <p:cNvSpPr/>
            <p:nvPr/>
          </p:nvSpPr>
          <p:spPr>
            <a:xfrm>
              <a:off x="7236504" y="2618077"/>
              <a:ext cx="3470664" cy="3552345"/>
            </a:xfrm>
            <a:prstGeom prst="rect">
              <a:avLst/>
            </a:prstGeom>
            <a:ln>
              <a:solidFill>
                <a:srgbClr val="E65704"/>
              </a:solidFill>
              <a:custDash>
                <a:ds d="600000" sp="600000"/>
              </a:custDash>
              <a:miter lim="400000"/>
              <a:tailEnd type="triangle"/>
            </a:ln>
          </p:spPr>
          <p:txBody>
            <a:bodyPr lIns="0" tIns="0" rIns="0" bIns="0" anchor="ctr"/>
            <a:lstStyle/>
            <a:p>
              <a:pPr>
                <a:lnSpc>
                  <a:spcPct val="150000"/>
                </a:lnSpc>
              </a:pPr>
              <a:endPara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41452" y="2745544"/>
              <a:ext cx="3062515" cy="3000819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物联网业务涉及的行业非常宽泛且各具特性，需要管理人员和企业能够根据业务特性有效地监控业务进展，并能灵活地调整和变更业务，快速推出适应市场需求的业务模式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531170" y="728483"/>
            <a:ext cx="454483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省公司开展物联网业务所面临的</a:t>
            </a:r>
            <a:r>
              <a:rPr lang="zh-CN" altLang="zh-CN" sz="20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痛点</a:t>
            </a:r>
            <a:r>
              <a:rPr lang="zh-CN" altLang="zh-CN" sz="2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03141" y="1489819"/>
            <a:ext cx="848261" cy="848218"/>
          </a:xfrm>
          <a:prstGeom prst="rect">
            <a:avLst/>
          </a:prstGeom>
          <a:solidFill>
            <a:srgbClr val="936CA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9" name="Rectangle 22"/>
          <p:cNvSpPr/>
          <p:nvPr/>
        </p:nvSpPr>
        <p:spPr>
          <a:xfrm>
            <a:off x="4045919" y="1495086"/>
            <a:ext cx="848261" cy="848218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0" name="Rectangle 22"/>
          <p:cNvSpPr/>
          <p:nvPr/>
        </p:nvSpPr>
        <p:spPr>
          <a:xfrm>
            <a:off x="1217774" y="1489819"/>
            <a:ext cx="848261" cy="848218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5" name="Shape 98"/>
          <p:cNvSpPr/>
          <p:nvPr/>
        </p:nvSpPr>
        <p:spPr>
          <a:xfrm>
            <a:off x="1891861" y="181234"/>
            <a:ext cx="4237787" cy="276999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l"/>
            <a:r>
              <a:rPr lang="zh-CN" altLang="en-US" dirty="0" smtClean="0"/>
              <a:t>物联网支撑平台介绍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业务开展的痛点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338065" y="1640078"/>
            <a:ext cx="727970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终端管理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06064" y="1640078"/>
            <a:ext cx="727970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  卡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0" marR="0" indent="0" algn="l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管理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363286" y="1590763"/>
            <a:ext cx="727970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业务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0" marR="0" indent="0" algn="l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管理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054573" y="2606348"/>
            <a:ext cx="2847654" cy="3552345"/>
            <a:chOff x="7236504" y="2618077"/>
            <a:chExt cx="3470664" cy="3552345"/>
          </a:xfrm>
        </p:grpSpPr>
        <p:sp>
          <p:nvSpPr>
            <p:cNvPr id="26" name="Shape 297"/>
            <p:cNvSpPr/>
            <p:nvPr/>
          </p:nvSpPr>
          <p:spPr>
            <a:xfrm>
              <a:off x="7236504" y="2618077"/>
              <a:ext cx="3470664" cy="3552345"/>
            </a:xfrm>
            <a:prstGeom prst="rect">
              <a:avLst/>
            </a:prstGeom>
            <a:ln>
              <a:solidFill>
                <a:srgbClr val="E65704"/>
              </a:solidFill>
              <a:custDash>
                <a:ds d="600000" sp="600000"/>
              </a:custDash>
              <a:miter lim="400000"/>
              <a:tailEnd type="triangle"/>
            </a:ln>
          </p:spPr>
          <p:txBody>
            <a:bodyPr lIns="0" tIns="0" rIns="0" bIns="0" anchor="ctr"/>
            <a:lstStyle/>
            <a:p>
              <a:pPr>
                <a:lnSpc>
                  <a:spcPct val="150000"/>
                </a:lnSpc>
              </a:pPr>
              <a:endPara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7"/>
            <p:cNvSpPr txBox="1"/>
            <p:nvPr/>
          </p:nvSpPr>
          <p:spPr>
            <a:xfrm>
              <a:off x="7441452" y="2745544"/>
              <a:ext cx="3062515" cy="341631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物联网业务的开展也需要多方的配合协作，除基本管理能力外还需能够进行二次开发，对接外部平台以实现功能多样化，因此需要管理平台能支持开放的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Rectangle 22"/>
          <p:cNvSpPr/>
          <p:nvPr/>
        </p:nvSpPr>
        <p:spPr>
          <a:xfrm>
            <a:off x="10396223" y="1478090"/>
            <a:ext cx="848261" cy="848218"/>
          </a:xfrm>
          <a:prstGeom prst="rect">
            <a:avLst/>
          </a:prstGeom>
          <a:solidFill>
            <a:srgbClr val="28D9F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456368" y="1579034"/>
            <a:ext cx="727970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5441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能力开放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13137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83"/>
          <p:cNvSpPr/>
          <p:nvPr/>
        </p:nvSpPr>
        <p:spPr>
          <a:xfrm>
            <a:off x="1803335" y="181234"/>
            <a:ext cx="561341" cy="396241"/>
          </a:xfrm>
          <a:prstGeom prst="rect">
            <a:avLst/>
          </a:prstGeom>
          <a:ln w="3175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t>目录</a:t>
            </a:r>
          </a:p>
        </p:txBody>
      </p:sp>
      <p:sp>
        <p:nvSpPr>
          <p:cNvPr id="32" name="Shape 79"/>
          <p:cNvSpPr/>
          <p:nvPr/>
        </p:nvSpPr>
        <p:spPr>
          <a:xfrm rot="10800000">
            <a:off x="4244011" y="1870955"/>
            <a:ext cx="575310" cy="48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25" y="0"/>
                </a:moveTo>
                <a:cubicBezTo>
                  <a:pt x="4695" y="0"/>
                  <a:pt x="3796" y="970"/>
                  <a:pt x="3575" y="2238"/>
                </a:cubicBezTo>
                <a:lnTo>
                  <a:pt x="0" y="4672"/>
                </a:lnTo>
                <a:lnTo>
                  <a:pt x="3486" y="7034"/>
                </a:lnTo>
                <a:lnTo>
                  <a:pt x="3486" y="18793"/>
                </a:lnTo>
                <a:cubicBezTo>
                  <a:pt x="3486" y="20336"/>
                  <a:pt x="4531" y="21600"/>
                  <a:pt x="5825" y="21600"/>
                </a:cubicBezTo>
                <a:lnTo>
                  <a:pt x="19246" y="21600"/>
                </a:lnTo>
                <a:cubicBezTo>
                  <a:pt x="20540" y="21600"/>
                  <a:pt x="21600" y="20336"/>
                  <a:pt x="21600" y="18793"/>
                </a:cubicBezTo>
                <a:lnTo>
                  <a:pt x="21600" y="2789"/>
                </a:lnTo>
                <a:cubicBezTo>
                  <a:pt x="21600" y="1247"/>
                  <a:pt x="20540" y="0"/>
                  <a:pt x="19246" y="0"/>
                </a:cubicBezTo>
                <a:lnTo>
                  <a:pt x="5825" y="0"/>
                </a:ln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Shape 80"/>
          <p:cNvSpPr/>
          <p:nvPr/>
        </p:nvSpPr>
        <p:spPr>
          <a:xfrm rot="10800000">
            <a:off x="4244011" y="2520650"/>
            <a:ext cx="575310" cy="48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25" y="0"/>
                </a:moveTo>
                <a:cubicBezTo>
                  <a:pt x="4695" y="0"/>
                  <a:pt x="3796" y="970"/>
                  <a:pt x="3575" y="2238"/>
                </a:cubicBezTo>
                <a:lnTo>
                  <a:pt x="0" y="4672"/>
                </a:lnTo>
                <a:lnTo>
                  <a:pt x="3486" y="7034"/>
                </a:lnTo>
                <a:lnTo>
                  <a:pt x="3486" y="18793"/>
                </a:lnTo>
                <a:cubicBezTo>
                  <a:pt x="3486" y="20336"/>
                  <a:pt x="4531" y="21600"/>
                  <a:pt x="5825" y="21600"/>
                </a:cubicBezTo>
                <a:lnTo>
                  <a:pt x="19246" y="21600"/>
                </a:lnTo>
                <a:cubicBezTo>
                  <a:pt x="20540" y="21600"/>
                  <a:pt x="21600" y="20336"/>
                  <a:pt x="21600" y="18793"/>
                </a:cubicBezTo>
                <a:lnTo>
                  <a:pt x="21600" y="2789"/>
                </a:lnTo>
                <a:cubicBezTo>
                  <a:pt x="21600" y="1247"/>
                  <a:pt x="20540" y="0"/>
                  <a:pt x="19246" y="0"/>
                </a:cubicBezTo>
                <a:lnTo>
                  <a:pt x="5825" y="0"/>
                </a:lnTo>
                <a:close/>
              </a:path>
            </a:pathLst>
          </a:custGeom>
          <a:solidFill>
            <a:srgbClr val="F18001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Shape 84"/>
          <p:cNvSpPr/>
          <p:nvPr/>
        </p:nvSpPr>
        <p:spPr>
          <a:xfrm>
            <a:off x="4988866" y="1937285"/>
            <a:ext cx="2077492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rPr lang="zh-CN" altLang="en-US" dirty="0" smtClean="0"/>
              <a:t>项目背景及痛点分析</a:t>
            </a:r>
            <a:endParaRPr dirty="0"/>
          </a:p>
        </p:txBody>
      </p:sp>
      <p:sp>
        <p:nvSpPr>
          <p:cNvPr id="36" name="Shape 85"/>
          <p:cNvSpPr/>
          <p:nvPr/>
        </p:nvSpPr>
        <p:spPr>
          <a:xfrm>
            <a:off x="4418636" y="1958585"/>
            <a:ext cx="238125" cy="39624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7" name="Shape 86"/>
          <p:cNvSpPr/>
          <p:nvPr/>
        </p:nvSpPr>
        <p:spPr>
          <a:xfrm>
            <a:off x="4988866" y="2296695"/>
            <a:ext cx="2915285" cy="0"/>
          </a:xfrm>
          <a:prstGeom prst="line">
            <a:avLst/>
          </a:prstGeom>
          <a:ln w="12700">
            <a:solidFill>
              <a:srgbClr val="EA870E"/>
            </a:solidFill>
          </a:ln>
        </p:spPr>
        <p:txBody>
          <a:bodyPr lIns="0" tIns="0" rIns="0" bIns="0"/>
          <a:lstStyle/>
          <a:p>
            <a:pPr defTabSz="457200"/>
            <a:endParaRPr sz="1200">
              <a:latin typeface="+mn-lt"/>
              <a:ea typeface="+mn-ea"/>
              <a:cs typeface="+mn-cs"/>
            </a:endParaRPr>
          </a:p>
        </p:txBody>
      </p:sp>
      <p:sp>
        <p:nvSpPr>
          <p:cNvPr id="38" name="Shape 87"/>
          <p:cNvSpPr/>
          <p:nvPr/>
        </p:nvSpPr>
        <p:spPr>
          <a:xfrm>
            <a:off x="4988866" y="2563830"/>
            <a:ext cx="1384995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rPr lang="zh-CN" altLang="en-US" dirty="0" smtClean="0"/>
              <a:t>技术解决方案</a:t>
            </a:r>
            <a:endParaRPr dirty="0"/>
          </a:p>
        </p:txBody>
      </p:sp>
      <p:sp>
        <p:nvSpPr>
          <p:cNvPr id="39" name="Shape 88"/>
          <p:cNvSpPr/>
          <p:nvPr/>
        </p:nvSpPr>
        <p:spPr>
          <a:xfrm>
            <a:off x="4988866" y="2922605"/>
            <a:ext cx="2915285" cy="0"/>
          </a:xfrm>
          <a:prstGeom prst="line">
            <a:avLst/>
          </a:prstGeom>
          <a:ln w="12700">
            <a:solidFill>
              <a:srgbClr val="EA870E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" name="Shape 93"/>
          <p:cNvSpPr/>
          <p:nvPr/>
        </p:nvSpPr>
        <p:spPr>
          <a:xfrm>
            <a:off x="4409746" y="2608280"/>
            <a:ext cx="135255" cy="27686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FFFF"/>
                </a:solidFill>
              </a:rPr>
              <a:t>2</a:t>
            </a:r>
            <a:r>
              <a:rPr lang="en-US" dirty="0" smtClean="0">
                <a:solidFill>
                  <a:srgbClr val="FFFFFF"/>
                </a:solidFill>
              </a:rPr>
              <a:t>  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4" name="Shape 80"/>
          <p:cNvSpPr/>
          <p:nvPr/>
        </p:nvSpPr>
        <p:spPr>
          <a:xfrm rot="10800000">
            <a:off x="4257346" y="3168833"/>
            <a:ext cx="575310" cy="48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25" y="0"/>
                </a:moveTo>
                <a:cubicBezTo>
                  <a:pt x="4695" y="0"/>
                  <a:pt x="3796" y="970"/>
                  <a:pt x="3575" y="2238"/>
                </a:cubicBezTo>
                <a:lnTo>
                  <a:pt x="0" y="4672"/>
                </a:lnTo>
                <a:lnTo>
                  <a:pt x="3486" y="7034"/>
                </a:lnTo>
                <a:lnTo>
                  <a:pt x="3486" y="18793"/>
                </a:lnTo>
                <a:cubicBezTo>
                  <a:pt x="3486" y="20336"/>
                  <a:pt x="4531" y="21600"/>
                  <a:pt x="5825" y="21600"/>
                </a:cubicBezTo>
                <a:lnTo>
                  <a:pt x="19246" y="21600"/>
                </a:lnTo>
                <a:cubicBezTo>
                  <a:pt x="20540" y="21600"/>
                  <a:pt x="21600" y="20336"/>
                  <a:pt x="21600" y="18793"/>
                </a:cubicBezTo>
                <a:lnTo>
                  <a:pt x="21600" y="2789"/>
                </a:lnTo>
                <a:cubicBezTo>
                  <a:pt x="21600" y="1247"/>
                  <a:pt x="20540" y="0"/>
                  <a:pt x="19246" y="0"/>
                </a:cubicBezTo>
                <a:lnTo>
                  <a:pt x="5825" y="0"/>
                </a:ln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5" name="Shape 87"/>
          <p:cNvSpPr/>
          <p:nvPr/>
        </p:nvSpPr>
        <p:spPr>
          <a:xfrm>
            <a:off x="5002201" y="3212013"/>
            <a:ext cx="1384995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rPr lang="zh-CN" altLang="en-US" dirty="0" smtClean="0"/>
              <a:t>项目实施计划</a:t>
            </a:r>
            <a:endParaRPr dirty="0"/>
          </a:p>
        </p:txBody>
      </p:sp>
      <p:sp>
        <p:nvSpPr>
          <p:cNvPr id="46" name="Shape 88"/>
          <p:cNvSpPr/>
          <p:nvPr/>
        </p:nvSpPr>
        <p:spPr>
          <a:xfrm>
            <a:off x="5002201" y="3570788"/>
            <a:ext cx="2915285" cy="0"/>
          </a:xfrm>
          <a:prstGeom prst="line">
            <a:avLst/>
          </a:prstGeom>
          <a:ln w="12700">
            <a:solidFill>
              <a:srgbClr val="EA870E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7" name="Shape 93"/>
          <p:cNvSpPr/>
          <p:nvPr/>
        </p:nvSpPr>
        <p:spPr>
          <a:xfrm>
            <a:off x="4423081" y="3256463"/>
            <a:ext cx="272510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lang="en-US" altLang="zh-CN" dirty="0" smtClean="0">
                <a:solidFill>
                  <a:srgbClr val="FFFFFF"/>
                </a:solidFill>
              </a:rPr>
              <a:t>3</a:t>
            </a:r>
            <a:r>
              <a:rPr lang="en-US" dirty="0" smtClean="0">
                <a:solidFill>
                  <a:srgbClr val="FFFFFF"/>
                </a:solidFill>
              </a:rPr>
              <a:t>  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1784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8"/>
          <p:cNvSpPr/>
          <p:nvPr/>
        </p:nvSpPr>
        <p:spPr>
          <a:xfrm>
            <a:off x="1843698" y="181234"/>
            <a:ext cx="2400655" cy="369332"/>
          </a:xfrm>
          <a:prstGeom prst="rect">
            <a:avLst/>
          </a:prstGeom>
          <a:ln w="3175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rPr lang="zh-CN" altLang="en-US" dirty="0" smtClean="0"/>
              <a:t>整体技术解决方案思路</a:t>
            </a:r>
            <a:endParaRPr dirty="0"/>
          </a:p>
        </p:txBody>
      </p:sp>
      <p:grpSp>
        <p:nvGrpSpPr>
          <p:cNvPr id="5" name="组合 4"/>
          <p:cNvGrpSpPr/>
          <p:nvPr/>
        </p:nvGrpSpPr>
        <p:grpSpPr>
          <a:xfrm>
            <a:off x="1741067" y="995342"/>
            <a:ext cx="4014787" cy="3409950"/>
            <a:chOff x="5167313" y="2613025"/>
            <a:chExt cx="4014787" cy="3409950"/>
          </a:xfrm>
        </p:grpSpPr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5167313" y="4479925"/>
              <a:ext cx="1820862" cy="1543050"/>
            </a:xfrm>
            <a:custGeom>
              <a:avLst/>
              <a:gdLst>
                <a:gd name="T0" fmla="*/ 2147483647 w 1470"/>
                <a:gd name="T1" fmla="*/ 0 h 1243"/>
                <a:gd name="T2" fmla="*/ 0 w 1470"/>
                <a:gd name="T3" fmla="*/ 2147483647 h 1243"/>
                <a:gd name="T4" fmla="*/ 2147483647 w 1470"/>
                <a:gd name="T5" fmla="*/ 2147483647 h 12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70" h="1243">
                  <a:moveTo>
                    <a:pt x="738" y="0"/>
                  </a:moveTo>
                  <a:lnTo>
                    <a:pt x="0" y="1243"/>
                  </a:lnTo>
                  <a:lnTo>
                    <a:pt x="1470" y="1242"/>
                  </a:lnTo>
                </a:path>
              </a:pathLst>
            </a:custGeom>
            <a:noFill/>
            <a:ln w="22225" cap="flat" cmpd="sng">
              <a:solidFill>
                <a:srgbClr val="366B7E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defTabSz="914400">
                <a:defRPr/>
              </a:pPr>
              <a:endParaRPr lang="zh-CN" altLang="en-US" smtClean="0"/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 flipH="1">
              <a:off x="7361238" y="4479925"/>
              <a:ext cx="1820862" cy="1543050"/>
            </a:xfrm>
            <a:custGeom>
              <a:avLst/>
              <a:gdLst>
                <a:gd name="T0" fmla="*/ 2147483647 w 1470"/>
                <a:gd name="T1" fmla="*/ 0 h 1243"/>
                <a:gd name="T2" fmla="*/ 0 w 1470"/>
                <a:gd name="T3" fmla="*/ 2147483647 h 1243"/>
                <a:gd name="T4" fmla="*/ 2147483647 w 1470"/>
                <a:gd name="T5" fmla="*/ 2147483647 h 12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70" h="1243">
                  <a:moveTo>
                    <a:pt x="738" y="0"/>
                  </a:moveTo>
                  <a:lnTo>
                    <a:pt x="0" y="1243"/>
                  </a:lnTo>
                  <a:lnTo>
                    <a:pt x="1470" y="1242"/>
                  </a:lnTo>
                </a:path>
              </a:pathLst>
            </a:custGeom>
            <a:noFill/>
            <a:ln w="22225" cap="flat" cmpd="sng">
              <a:solidFill>
                <a:srgbClr val="366B7E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defTabSz="914400">
                <a:defRPr/>
              </a:pPr>
              <a:endParaRPr lang="zh-CN" altLang="en-US" smtClean="0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6264275" y="2613025"/>
              <a:ext cx="1833563" cy="1565275"/>
            </a:xfrm>
            <a:custGeom>
              <a:avLst/>
              <a:gdLst>
                <a:gd name="T0" fmla="*/ 0 w 1477"/>
                <a:gd name="T1" fmla="*/ 2147483647 h 1261"/>
                <a:gd name="T2" fmla="*/ 2147483647 w 1477"/>
                <a:gd name="T3" fmla="*/ 0 h 1261"/>
                <a:gd name="T4" fmla="*/ 2147483647 w 1477"/>
                <a:gd name="T5" fmla="*/ 2147483647 h 12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77" h="1261">
                  <a:moveTo>
                    <a:pt x="0" y="1260"/>
                  </a:moveTo>
                  <a:lnTo>
                    <a:pt x="730" y="0"/>
                  </a:lnTo>
                  <a:lnTo>
                    <a:pt x="1477" y="1261"/>
                  </a:lnTo>
                </a:path>
              </a:pathLst>
            </a:custGeom>
            <a:noFill/>
            <a:ln w="22225" cap="flat" cmpd="sng">
              <a:solidFill>
                <a:srgbClr val="366B7E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defTabSz="914400">
                <a:defRPr/>
              </a:pPr>
              <a:endParaRPr lang="zh-CN" altLang="en-US" smtClean="0"/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 flipH="1" flipV="1">
              <a:off x="6226175" y="4365625"/>
              <a:ext cx="1889125" cy="1600200"/>
            </a:xfrm>
            <a:prstGeom prst="triangle">
              <a:avLst>
                <a:gd name="adj" fmla="val 50000"/>
              </a:avLst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spAutoFit/>
            </a:bodyPr>
            <a:lstStyle/>
            <a:p>
              <a:pPr defTabSz="914400">
                <a:defRPr/>
              </a:pPr>
              <a:endParaRPr lang="zh-CN" altLang="en-US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187913" y="2846911"/>
            <a:ext cx="1159670" cy="900244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algn="ctr" rtl="0" latinLnBrk="1" hangingPunct="0"/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核心诉求</a:t>
            </a:r>
            <a:endParaRPr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rtl="0" latinLnBrk="1" hangingPunct="0"/>
            <a:endParaRPr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rtl="0" latinLnBrk="1" hangingPunct="0"/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8062" y="3578522"/>
            <a:ext cx="1127175" cy="623246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algn="l" rtl="0" latinLnBrk="1" hangingPunct="0"/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终端</a:t>
            </a:r>
            <a:endParaRPr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 rtl="0" latinLnBrk="1" hangingPunct="0"/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快捷性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93529" y="3563282"/>
            <a:ext cx="812800" cy="623246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algn="l" rtl="0" latinLnBrk="1" hangingPunct="0"/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卡</a:t>
            </a:r>
            <a:endParaRPr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 rtl="0" latinLnBrk="1" hangingPunct="0"/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准确性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78889" y="1830956"/>
            <a:ext cx="1014413" cy="623246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algn="l" rtl="0" latinLnBrk="1" hangingPunct="0"/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endParaRPr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 rtl="0" latinLnBrk="1" hangingPunct="0"/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完整性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Group 23"/>
          <p:cNvGrpSpPr>
            <a:grpSpLocks/>
          </p:cNvGrpSpPr>
          <p:nvPr/>
        </p:nvGrpSpPr>
        <p:grpSpPr bwMode="auto">
          <a:xfrm>
            <a:off x="6813521" y="2763366"/>
            <a:ext cx="522288" cy="398463"/>
            <a:chOff x="2180" y="1267"/>
            <a:chExt cx="1350" cy="1030"/>
          </a:xfrm>
        </p:grpSpPr>
        <p:sp>
          <p:nvSpPr>
            <p:cNvPr id="16" name="Oval 24"/>
            <p:cNvSpPr>
              <a:spLocks noChangeArrowheads="1"/>
            </p:cNvSpPr>
            <p:nvPr/>
          </p:nvSpPr>
          <p:spPr bwMode="gray">
            <a:xfrm>
              <a:off x="2301" y="1267"/>
              <a:ext cx="1021" cy="1030"/>
            </a:xfrm>
            <a:prstGeom prst="ellipse">
              <a:avLst/>
            </a:prstGeom>
            <a:gradFill rotWithShape="0">
              <a:gsLst>
                <a:gs pos="0">
                  <a:srgbClr val="E25832">
                    <a:gamma/>
                    <a:shade val="66275"/>
                    <a:invGamma/>
                  </a:srgbClr>
                </a:gs>
                <a:gs pos="50000">
                  <a:srgbClr val="E25832"/>
                </a:gs>
                <a:gs pos="100000">
                  <a:srgbClr val="E25832">
                    <a:gamma/>
                    <a:shade val="66275"/>
                    <a:invGamma/>
                  </a:srgbClr>
                </a:gs>
              </a:gsLst>
              <a:lin ang="2700000" scaled="1"/>
            </a:gradFill>
            <a:ln w="28575">
              <a:solidFill>
                <a:srgbClr val="EAEAE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tx2">
                        <a:alpha val="19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mtClean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7" name="Group 25"/>
            <p:cNvGrpSpPr>
              <a:grpSpLocks/>
            </p:cNvGrpSpPr>
            <p:nvPr/>
          </p:nvGrpSpPr>
          <p:grpSpPr bwMode="auto">
            <a:xfrm rot="10082854">
              <a:off x="2180" y="2013"/>
              <a:ext cx="926" cy="237"/>
              <a:chOff x="2598" y="1026"/>
              <a:chExt cx="957" cy="242"/>
            </a:xfrm>
          </p:grpSpPr>
          <p:grpSp>
            <p:nvGrpSpPr>
              <p:cNvPr id="41" name="Group 26"/>
              <p:cNvGrpSpPr>
                <a:grpSpLocks/>
              </p:cNvGrpSpPr>
              <p:nvPr/>
            </p:nvGrpSpPr>
            <p:grpSpPr bwMode="auto">
              <a:xfrm rot="-9970459" flipH="1" flipV="1">
                <a:off x="2598" y="1026"/>
                <a:ext cx="957" cy="242"/>
                <a:chOff x="2532" y="1051"/>
                <a:chExt cx="893" cy="246"/>
              </a:xfrm>
            </p:grpSpPr>
            <p:grpSp>
              <p:nvGrpSpPr>
                <p:cNvPr id="53" name="Group 27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59" name="AutoShape 28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914400">
                      <a:defRPr/>
                    </a:pPr>
                    <a:endParaRPr lang="zh-CN" altLang="en-US" smtClean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0" name="AutoShape 29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914400">
                      <a:defRPr/>
                    </a:pPr>
                    <a:endParaRPr lang="zh-CN" altLang="en-US" smtClean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1" name="AutoShape 30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914400">
                      <a:defRPr/>
                    </a:pPr>
                    <a:endParaRPr lang="zh-CN" altLang="en-US" smtClean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2" name="AutoShape 31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914400">
                      <a:defRPr/>
                    </a:pPr>
                    <a:endParaRPr lang="zh-CN" altLang="en-US" smtClean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54" name="Group 32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55" name="AutoShape 33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914400">
                      <a:defRPr/>
                    </a:pPr>
                    <a:endParaRPr lang="zh-CN" altLang="en-US" smtClean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6" name="AutoShape 34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914400">
                      <a:defRPr/>
                    </a:pPr>
                    <a:endParaRPr lang="zh-CN" altLang="en-US" smtClean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7" name="AutoShape 35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914400">
                      <a:defRPr/>
                    </a:pPr>
                    <a:endParaRPr lang="zh-CN" altLang="en-US" smtClean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8" name="AutoShape 36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914400">
                      <a:defRPr/>
                    </a:pPr>
                    <a:endParaRPr lang="zh-CN" altLang="en-US" smtClean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</p:grpSp>
          <p:grpSp>
            <p:nvGrpSpPr>
              <p:cNvPr id="42" name="Group 37"/>
              <p:cNvGrpSpPr>
                <a:grpSpLocks/>
              </p:cNvGrpSpPr>
              <p:nvPr/>
            </p:nvGrpSpPr>
            <p:grpSpPr bwMode="auto">
              <a:xfrm rot="-9970459" flipH="1" flipV="1">
                <a:off x="2688" y="1056"/>
                <a:ext cx="784" cy="198"/>
                <a:chOff x="2532" y="1051"/>
                <a:chExt cx="893" cy="246"/>
              </a:xfrm>
            </p:grpSpPr>
            <p:grpSp>
              <p:nvGrpSpPr>
                <p:cNvPr id="43" name="Group 38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49" name="AutoShape 39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914400">
                      <a:defRPr/>
                    </a:pPr>
                    <a:endParaRPr lang="zh-CN" altLang="en-US" smtClean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0" name="AutoShape 40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914400">
                      <a:defRPr/>
                    </a:pPr>
                    <a:endParaRPr lang="zh-CN" altLang="en-US" smtClean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1" name="AutoShape 41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914400">
                      <a:defRPr/>
                    </a:pPr>
                    <a:endParaRPr lang="zh-CN" altLang="en-US" smtClean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2" name="AutoShape 42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914400">
                      <a:defRPr/>
                    </a:pPr>
                    <a:endParaRPr lang="zh-CN" altLang="en-US" smtClean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44" name="Group 43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45" name="AutoShape 44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914400">
                      <a:defRPr/>
                    </a:pPr>
                    <a:endParaRPr lang="zh-CN" altLang="en-US" smtClean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6" name="AutoShape 45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914400">
                      <a:defRPr/>
                    </a:pPr>
                    <a:endParaRPr lang="zh-CN" altLang="en-US" smtClean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7" name="AutoShape 46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914400">
                      <a:defRPr/>
                    </a:pPr>
                    <a:endParaRPr lang="zh-CN" altLang="en-US" smtClean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8" name="AutoShape 47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914400">
                      <a:defRPr/>
                    </a:pPr>
                    <a:endParaRPr lang="zh-CN" altLang="en-US" smtClean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</p:grpSp>
        </p:grpSp>
        <p:grpSp>
          <p:nvGrpSpPr>
            <p:cNvPr id="18" name="Group 48"/>
            <p:cNvGrpSpPr>
              <a:grpSpLocks/>
            </p:cNvGrpSpPr>
            <p:nvPr/>
          </p:nvGrpSpPr>
          <p:grpSpPr bwMode="auto">
            <a:xfrm>
              <a:off x="2604" y="1361"/>
              <a:ext cx="926" cy="237"/>
              <a:chOff x="2598" y="1026"/>
              <a:chExt cx="957" cy="242"/>
            </a:xfrm>
          </p:grpSpPr>
          <p:grpSp>
            <p:nvGrpSpPr>
              <p:cNvPr id="19" name="Group 49"/>
              <p:cNvGrpSpPr>
                <a:grpSpLocks/>
              </p:cNvGrpSpPr>
              <p:nvPr/>
            </p:nvGrpSpPr>
            <p:grpSpPr bwMode="auto">
              <a:xfrm rot="-9970459" flipH="1" flipV="1">
                <a:off x="2598" y="1026"/>
                <a:ext cx="957" cy="242"/>
                <a:chOff x="2532" y="1051"/>
                <a:chExt cx="893" cy="246"/>
              </a:xfrm>
            </p:grpSpPr>
            <p:grpSp>
              <p:nvGrpSpPr>
                <p:cNvPr id="31" name="Group 50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37" name="AutoShape 51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914400">
                      <a:defRPr/>
                    </a:pPr>
                    <a:endParaRPr lang="zh-CN" altLang="en-US" smtClean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8" name="AutoShape 52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914400">
                      <a:defRPr/>
                    </a:pPr>
                    <a:endParaRPr lang="zh-CN" altLang="en-US" smtClean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9" name="AutoShape 53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914400">
                      <a:defRPr/>
                    </a:pPr>
                    <a:endParaRPr lang="zh-CN" altLang="en-US" smtClean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0" name="AutoShape 54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914400">
                      <a:defRPr/>
                    </a:pPr>
                    <a:endParaRPr lang="zh-CN" altLang="en-US" smtClean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32" name="Group 55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33" name="AutoShape 56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914400">
                      <a:defRPr/>
                    </a:pPr>
                    <a:endParaRPr lang="zh-CN" altLang="en-US" smtClean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4" name="AutoShape 57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914400">
                      <a:defRPr/>
                    </a:pPr>
                    <a:endParaRPr lang="zh-CN" altLang="en-US" smtClean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5" name="AutoShape 58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914400">
                      <a:defRPr/>
                    </a:pPr>
                    <a:endParaRPr lang="zh-CN" altLang="en-US" smtClean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6" name="AutoShape 59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914400">
                      <a:defRPr/>
                    </a:pPr>
                    <a:endParaRPr lang="zh-CN" altLang="en-US" smtClean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</p:grpSp>
          <p:grpSp>
            <p:nvGrpSpPr>
              <p:cNvPr id="20" name="Group 60"/>
              <p:cNvGrpSpPr>
                <a:grpSpLocks/>
              </p:cNvGrpSpPr>
              <p:nvPr/>
            </p:nvGrpSpPr>
            <p:grpSpPr bwMode="auto">
              <a:xfrm rot="-9970459" flipH="1" flipV="1">
                <a:off x="2688" y="1056"/>
                <a:ext cx="784" cy="198"/>
                <a:chOff x="2532" y="1051"/>
                <a:chExt cx="893" cy="246"/>
              </a:xfrm>
            </p:grpSpPr>
            <p:grpSp>
              <p:nvGrpSpPr>
                <p:cNvPr id="21" name="Group 61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7" name="AutoShape 62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914400">
                      <a:defRPr/>
                    </a:pPr>
                    <a:endParaRPr lang="zh-CN" altLang="en-US" smtClean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8" name="AutoShape 63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914400">
                      <a:defRPr/>
                    </a:pPr>
                    <a:endParaRPr lang="zh-CN" altLang="en-US" smtClean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9" name="AutoShape 64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914400">
                      <a:defRPr/>
                    </a:pPr>
                    <a:endParaRPr lang="zh-CN" altLang="en-US" smtClean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0" name="AutoShape 65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914400">
                      <a:defRPr/>
                    </a:pPr>
                    <a:endParaRPr lang="zh-CN" altLang="en-US" smtClean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22" name="Group 66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3" name="AutoShape 67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914400">
                      <a:defRPr/>
                    </a:pPr>
                    <a:endParaRPr lang="zh-CN" altLang="en-US" smtClean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4" name="AutoShape 68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914400">
                      <a:defRPr/>
                    </a:pPr>
                    <a:endParaRPr lang="zh-CN" altLang="en-US" smtClean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5" name="AutoShape 69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914400">
                      <a:defRPr/>
                    </a:pPr>
                    <a:endParaRPr lang="zh-CN" altLang="en-US" smtClean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6" name="AutoShape 70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914400">
                      <a:defRPr/>
                    </a:pPr>
                    <a:endParaRPr lang="zh-CN" altLang="en-US" smtClean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</p:grpSp>
        </p:grpSp>
      </p:grpSp>
      <p:cxnSp>
        <p:nvCxnSpPr>
          <p:cNvPr id="63" name="AutoShape 71"/>
          <p:cNvCxnSpPr>
            <a:cxnSpLocks noChangeShapeType="1"/>
            <a:stCxn id="16" idx="0"/>
          </p:cNvCxnSpPr>
          <p:nvPr/>
        </p:nvCxnSpPr>
        <p:spPr bwMode="auto">
          <a:xfrm rot="16200000">
            <a:off x="6691284" y="1714028"/>
            <a:ext cx="1401763" cy="669925"/>
          </a:xfrm>
          <a:prstGeom prst="bentConnector2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AutoShape 72"/>
          <p:cNvCxnSpPr>
            <a:cxnSpLocks noChangeShapeType="1"/>
            <a:stCxn id="16" idx="4"/>
          </p:cNvCxnSpPr>
          <p:nvPr/>
        </p:nvCxnSpPr>
        <p:spPr bwMode="auto">
          <a:xfrm rot="16200000" flipH="1">
            <a:off x="6694459" y="3539653"/>
            <a:ext cx="1395413" cy="669925"/>
          </a:xfrm>
          <a:prstGeom prst="bentConnector2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Line 73"/>
          <p:cNvSpPr>
            <a:spLocks noChangeShapeType="1"/>
          </p:cNvSpPr>
          <p:nvPr/>
        </p:nvSpPr>
        <p:spPr bwMode="auto">
          <a:xfrm>
            <a:off x="7289771" y="2971328"/>
            <a:ext cx="45085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defTabSz="914400">
              <a:defRPr/>
            </a:pPr>
            <a:endParaRPr lang="zh-CN" altLang="en-US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6" name="Group 74"/>
          <p:cNvGrpSpPr>
            <a:grpSpLocks/>
          </p:cNvGrpSpPr>
          <p:nvPr/>
        </p:nvGrpSpPr>
        <p:grpSpPr bwMode="auto">
          <a:xfrm>
            <a:off x="7737446" y="790103"/>
            <a:ext cx="2239963" cy="1127125"/>
            <a:chOff x="2289" y="1260"/>
            <a:chExt cx="1335" cy="672"/>
          </a:xfrm>
        </p:grpSpPr>
        <p:sp>
          <p:nvSpPr>
            <p:cNvPr id="67" name="AutoShape 75"/>
            <p:cNvSpPr>
              <a:spLocks noChangeArrowheads="1"/>
            </p:cNvSpPr>
            <p:nvPr/>
          </p:nvSpPr>
          <p:spPr bwMode="ltGray">
            <a:xfrm>
              <a:off x="2289" y="1260"/>
              <a:ext cx="1335" cy="67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009999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mtClean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68" name="Picture 76" descr="Picture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2313" y="1280"/>
              <a:ext cx="386" cy="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9" name="Group 77"/>
          <p:cNvGrpSpPr>
            <a:grpSpLocks/>
          </p:cNvGrpSpPr>
          <p:nvPr/>
        </p:nvGrpSpPr>
        <p:grpSpPr bwMode="auto">
          <a:xfrm>
            <a:off x="7740621" y="2414116"/>
            <a:ext cx="2239963" cy="1127125"/>
            <a:chOff x="2291" y="2228"/>
            <a:chExt cx="1335" cy="672"/>
          </a:xfrm>
        </p:grpSpPr>
        <p:sp>
          <p:nvSpPr>
            <p:cNvPr id="70" name="AutoShape 78"/>
            <p:cNvSpPr>
              <a:spLocks noChangeArrowheads="1"/>
            </p:cNvSpPr>
            <p:nvPr/>
          </p:nvSpPr>
          <p:spPr bwMode="ltGray">
            <a:xfrm>
              <a:off x="2291" y="2228"/>
              <a:ext cx="1335" cy="67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417799"/>
                </a:gs>
                <a:gs pos="100000">
                  <a:srgbClr val="417799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mtClean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1" name="Picture 79" descr="Picture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2313" y="2250"/>
              <a:ext cx="386" cy="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Group 80"/>
          <p:cNvGrpSpPr>
            <a:grpSpLocks/>
          </p:cNvGrpSpPr>
          <p:nvPr/>
        </p:nvGrpSpPr>
        <p:grpSpPr bwMode="auto">
          <a:xfrm>
            <a:off x="7743796" y="4041303"/>
            <a:ext cx="2239963" cy="1127125"/>
            <a:chOff x="2293" y="3198"/>
            <a:chExt cx="1335" cy="672"/>
          </a:xfrm>
        </p:grpSpPr>
        <p:sp>
          <p:nvSpPr>
            <p:cNvPr id="73" name="AutoShape 81"/>
            <p:cNvSpPr>
              <a:spLocks noChangeArrowheads="1"/>
            </p:cNvSpPr>
            <p:nvPr/>
          </p:nvSpPr>
          <p:spPr bwMode="ltGray">
            <a:xfrm>
              <a:off x="2293" y="3198"/>
              <a:ext cx="1335" cy="67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C47C40"/>
                </a:gs>
                <a:gs pos="100000">
                  <a:srgbClr val="C47C40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mtClean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4" name="Picture 82" descr="Picture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2313" y="3216"/>
              <a:ext cx="386" cy="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5" name="Rectangle 83"/>
          <p:cNvSpPr>
            <a:spLocks noChangeArrowheads="1"/>
          </p:cNvSpPr>
          <p:nvPr/>
        </p:nvSpPr>
        <p:spPr bwMode="auto">
          <a:xfrm>
            <a:off x="7797771" y="1007591"/>
            <a:ext cx="21145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业务规范</a:t>
            </a:r>
            <a:endParaRPr lang="en-US" altLang="zh-CN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解决流程问题</a:t>
            </a:r>
            <a:endParaRPr lang="en-US" altLang="zh-CN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6" name="Rectangle 84"/>
          <p:cNvSpPr>
            <a:spLocks noChangeArrowheads="1"/>
          </p:cNvSpPr>
          <p:nvPr/>
        </p:nvSpPr>
        <p:spPr bwMode="auto">
          <a:xfrm>
            <a:off x="7797771" y="2607791"/>
            <a:ext cx="21145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技术控制</a:t>
            </a:r>
            <a:endParaRPr lang="en-US" altLang="zh-CN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解决数据问题</a:t>
            </a:r>
            <a:endParaRPr lang="en-US" altLang="zh-CN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7" name="Rectangle 85"/>
          <p:cNvSpPr>
            <a:spLocks noChangeArrowheads="1"/>
          </p:cNvSpPr>
          <p:nvPr/>
        </p:nvSpPr>
        <p:spPr bwMode="auto">
          <a:xfrm>
            <a:off x="7797771" y="4258791"/>
            <a:ext cx="21145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服务聚合</a:t>
            </a:r>
            <a:endParaRPr lang="en-US" altLang="zh-CN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解决协同问题</a:t>
            </a:r>
            <a:endParaRPr lang="en-US" altLang="zh-CN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8" name="右箭头 77"/>
          <p:cNvSpPr/>
          <p:nvPr/>
        </p:nvSpPr>
        <p:spPr>
          <a:xfrm>
            <a:off x="5251823" y="2886491"/>
            <a:ext cx="1585260" cy="249516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l" rtl="0" latinLnBrk="1" hangingPunct="0"/>
            <a:endParaRPr lang="zh-CN" alt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535717" y="2591006"/>
            <a:ext cx="1712685" cy="346247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algn="l" rtl="0" latinLnBrk="1" hangingPunct="0"/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解决方案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82475" y="5550086"/>
            <a:ext cx="7519821" cy="90024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algn="ctr" rtl="0" latinLnBrk="1" hangingPunct="0"/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/>
              </a:rPr>
              <a:t>管理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/>
              </a:rPr>
              <a:t>效率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/>
              </a:rPr>
              <a:t>需求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/>
              </a:rPr>
              <a:t>，贯穿服务全流程，并不是单一节点存在问题。</a:t>
            </a:r>
            <a:endParaRPr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Calibri"/>
            </a:endParaRPr>
          </a:p>
          <a:p>
            <a:pPr algn="ctr" rtl="0" latinLnBrk="1" hangingPunct="0"/>
            <a:endParaRPr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Calibri"/>
            </a:endParaRPr>
          </a:p>
          <a:p>
            <a:pPr algn="ctr" rtl="0" latinLnBrk="1" hangingPunct="0"/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/>
              </a:rPr>
              <a:t>卓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/>
              </a:rPr>
              <a:t>望公司能够提供一个系统的、立体的解决方案。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00461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8"/>
          <p:cNvSpPr/>
          <p:nvPr/>
        </p:nvSpPr>
        <p:spPr>
          <a:xfrm>
            <a:off x="1843698" y="181234"/>
            <a:ext cx="1938990" cy="369332"/>
          </a:xfrm>
          <a:prstGeom prst="rect">
            <a:avLst/>
          </a:prstGeom>
          <a:ln w="3175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rPr lang="zh-CN" altLang="en-US" dirty="0" smtClean="0"/>
              <a:t>整体功能架构设计</a:t>
            </a:r>
            <a:endParaRPr dirty="0"/>
          </a:p>
        </p:txBody>
      </p:sp>
      <p:sp>
        <p:nvSpPr>
          <p:cNvPr id="5" name="圆角矩形 1"/>
          <p:cNvSpPr>
            <a:spLocks noChangeArrowheads="1"/>
          </p:cNvSpPr>
          <p:nvPr/>
        </p:nvSpPr>
        <p:spPr bwMode="auto">
          <a:xfrm>
            <a:off x="2928897" y="1112520"/>
            <a:ext cx="6611727" cy="4772646"/>
          </a:xfrm>
          <a:prstGeom prst="roundRect">
            <a:avLst>
              <a:gd name="adj" fmla="val 1949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bevel/>
            <a:headEnd/>
            <a:tailEnd/>
          </a:ln>
          <a:effectLst>
            <a:outerShdw blurRad="50800" dist="38100" dir="2700000" algn="tl" rotWithShape="0">
              <a:prstClr val="black">
                <a:alpha val="42000"/>
              </a:prstClr>
            </a:outerShdw>
          </a:effectLst>
        </p:spPr>
        <p:txBody>
          <a:bodyPr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物联网管理平台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3328989" y="2169966"/>
            <a:ext cx="5762754" cy="592591"/>
          </a:xfrm>
          <a:prstGeom prst="roundRect">
            <a:avLst>
              <a:gd name="adj" fmla="val 2935"/>
            </a:avLst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bevel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ctr" defTabSz="455613"/>
            <a:r>
              <a:rPr lang="zh-CN" altLang="en-US" sz="1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卡管理</a:t>
            </a:r>
            <a:endParaRPr lang="zh-CN" altLang="en-US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360013" y="4495391"/>
            <a:ext cx="5731730" cy="741704"/>
          </a:xfrm>
          <a:prstGeom prst="roundRect">
            <a:avLst>
              <a:gd name="adj" fmla="val 2935"/>
            </a:avLst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bevel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ctr" defTabSz="455613"/>
            <a:r>
              <a:rPr lang="zh-CN" altLang="en-US" sz="1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基础管理</a:t>
            </a:r>
            <a:endParaRPr lang="zh-CN" altLang="en-US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19"/>
          <p:cNvSpPr>
            <a:spLocks noChangeArrowheads="1"/>
          </p:cNvSpPr>
          <p:nvPr/>
        </p:nvSpPr>
        <p:spPr bwMode="auto">
          <a:xfrm>
            <a:off x="3228315" y="1639751"/>
            <a:ext cx="3011054" cy="26508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2"/>
            </a:solidFill>
            <a:bevel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455613"/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合作</a:t>
            </a:r>
            <a:r>
              <a:rPr lang="zh-CN" altLang="en-US" sz="1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伙伴自服务工作台</a:t>
            </a:r>
            <a:endParaRPr lang="zh-CN" altLang="en-US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20"/>
          <p:cNvSpPr>
            <a:spLocks noChangeArrowheads="1"/>
          </p:cNvSpPr>
          <p:nvPr/>
        </p:nvSpPr>
        <p:spPr bwMode="auto">
          <a:xfrm>
            <a:off x="6404469" y="1639751"/>
            <a:ext cx="3076698" cy="26508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2"/>
            </a:solidFill>
            <a:bevel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455613"/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管理员</a:t>
            </a:r>
            <a:r>
              <a:rPr lang="zh-CN" altLang="en-US" sz="1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工作台</a:t>
            </a:r>
            <a:endParaRPr lang="zh-CN" altLang="en-US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4"/>
          <p:cNvCxnSpPr>
            <a:cxnSpLocks noChangeShapeType="1"/>
          </p:cNvCxnSpPr>
          <p:nvPr/>
        </p:nvCxnSpPr>
        <p:spPr bwMode="auto">
          <a:xfrm>
            <a:off x="2937765" y="2049703"/>
            <a:ext cx="6602859" cy="0"/>
          </a:xfrm>
          <a:prstGeom prst="line">
            <a:avLst/>
          </a:prstGeom>
          <a:noFill/>
          <a:ln w="762">
            <a:solidFill>
              <a:schemeClr val="tx1"/>
            </a:solidFill>
            <a:prstDash val="lg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文本框 121"/>
          <p:cNvSpPr txBox="1">
            <a:spLocks noChangeArrowheads="1"/>
          </p:cNvSpPr>
          <p:nvPr/>
        </p:nvSpPr>
        <p:spPr bwMode="auto">
          <a:xfrm>
            <a:off x="2937765" y="1495735"/>
            <a:ext cx="26615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87343" tIns="43672" rIns="87343" bIns="43672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交互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层</a:t>
            </a:r>
          </a:p>
        </p:txBody>
      </p:sp>
      <p:cxnSp>
        <p:nvCxnSpPr>
          <p:cNvPr id="14" name="直接连接符 70"/>
          <p:cNvCxnSpPr>
            <a:cxnSpLocks noChangeShapeType="1"/>
          </p:cNvCxnSpPr>
          <p:nvPr/>
        </p:nvCxnSpPr>
        <p:spPr bwMode="auto">
          <a:xfrm>
            <a:off x="2928897" y="5309103"/>
            <a:ext cx="6611727" cy="0"/>
          </a:xfrm>
          <a:prstGeom prst="line">
            <a:avLst/>
          </a:prstGeom>
          <a:noFill/>
          <a:ln w="762">
            <a:solidFill>
              <a:schemeClr val="tx1"/>
            </a:solidFill>
            <a:prstDash val="lg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圆角矩形 37"/>
          <p:cNvSpPr>
            <a:spLocks noChangeArrowheads="1"/>
          </p:cNvSpPr>
          <p:nvPr/>
        </p:nvSpPr>
        <p:spPr bwMode="auto">
          <a:xfrm>
            <a:off x="3504028" y="4879823"/>
            <a:ext cx="1080000" cy="288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defTabSz="455613"/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账号管理</a:t>
            </a:r>
            <a:endParaRPr lang="zh-CN" altLang="en-US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 37"/>
          <p:cNvSpPr>
            <a:spLocks noChangeArrowheads="1"/>
          </p:cNvSpPr>
          <p:nvPr/>
        </p:nvSpPr>
        <p:spPr bwMode="auto">
          <a:xfrm>
            <a:off x="6416036" y="4879823"/>
            <a:ext cx="1080000" cy="288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defTabSz="455613"/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菜单管理</a:t>
            </a:r>
            <a:endParaRPr lang="zh-CN" altLang="en-US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圆角矩形 37"/>
          <p:cNvSpPr>
            <a:spLocks noChangeArrowheads="1"/>
          </p:cNvSpPr>
          <p:nvPr/>
        </p:nvSpPr>
        <p:spPr bwMode="auto">
          <a:xfrm>
            <a:off x="4960032" y="4879823"/>
            <a:ext cx="1080000" cy="288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defTabSz="455613"/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权限管理</a:t>
            </a:r>
            <a:endParaRPr lang="zh-CN" altLang="en-US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圆角矩形 37"/>
          <p:cNvSpPr>
            <a:spLocks noChangeArrowheads="1"/>
          </p:cNvSpPr>
          <p:nvPr/>
        </p:nvSpPr>
        <p:spPr bwMode="auto">
          <a:xfrm>
            <a:off x="7872039" y="4879823"/>
            <a:ext cx="1080000" cy="288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defTabSz="455613"/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37"/>
          <p:cNvSpPr>
            <a:spLocks noChangeArrowheads="1"/>
          </p:cNvSpPr>
          <p:nvPr/>
        </p:nvSpPr>
        <p:spPr bwMode="auto">
          <a:xfrm>
            <a:off x="5307388" y="2428783"/>
            <a:ext cx="1655764" cy="28803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rtl="0" latinLnBrk="1" hangingPunct="0"/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号码管理</a:t>
            </a:r>
          </a:p>
        </p:txBody>
      </p:sp>
      <p:sp>
        <p:nvSpPr>
          <p:cNvPr id="28" name="文本框 121"/>
          <p:cNvSpPr txBox="1">
            <a:spLocks noChangeArrowheads="1"/>
          </p:cNvSpPr>
          <p:nvPr/>
        </p:nvSpPr>
        <p:spPr bwMode="auto">
          <a:xfrm>
            <a:off x="2937766" y="2866089"/>
            <a:ext cx="266155" cy="54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87343" tIns="43672" rIns="87343" bIns="43672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业务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层</a:t>
            </a:r>
          </a:p>
        </p:txBody>
      </p:sp>
      <p:sp>
        <p:nvSpPr>
          <p:cNvPr id="29" name="矩形 20"/>
          <p:cNvSpPr>
            <a:spLocks noChangeArrowheads="1"/>
          </p:cNvSpPr>
          <p:nvPr/>
        </p:nvSpPr>
        <p:spPr bwMode="auto">
          <a:xfrm>
            <a:off x="3223567" y="5420997"/>
            <a:ext cx="6257600" cy="392162"/>
          </a:xfrm>
          <a:prstGeom prst="rect">
            <a:avLst/>
          </a:prstGeom>
          <a:solidFill>
            <a:schemeClr val="bg1"/>
          </a:solidFill>
          <a:ln w="6350">
            <a:solidFill>
              <a:srgbClr val="385D8A"/>
            </a:solidFill>
            <a:bevel/>
            <a:headEnd/>
            <a:tailEnd/>
          </a:ln>
        </p:spPr>
        <p:txBody>
          <a:bodyPr lIns="87343" tIns="43672" rIns="87343" bIns="43672" anchor="ctr"/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接口服务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9777046" y="2572799"/>
            <a:ext cx="1000723" cy="3168352"/>
          </a:xfrm>
          <a:prstGeom prst="roundRect">
            <a:avLst>
              <a:gd name="adj" fmla="val 2199"/>
            </a:avLst>
          </a:prstGeom>
          <a:solidFill>
            <a:schemeClr val="bg1"/>
          </a:solidFill>
          <a:ln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t" anchorCtr="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400" b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112"/>
          <p:cNvSpPr txBox="1">
            <a:spLocks noChangeArrowheads="1"/>
          </p:cNvSpPr>
          <p:nvPr/>
        </p:nvSpPr>
        <p:spPr bwMode="auto">
          <a:xfrm>
            <a:off x="9849117" y="3111404"/>
            <a:ext cx="856580" cy="230832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r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9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集团</a:t>
            </a:r>
            <a:r>
              <a:rPr lang="en-US" altLang="zh-CN" sz="9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SIMS</a:t>
            </a:r>
            <a:endParaRPr lang="zh-CN" altLang="en-US" sz="900" b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112"/>
          <p:cNvSpPr txBox="1">
            <a:spLocks noChangeArrowheads="1"/>
          </p:cNvSpPr>
          <p:nvPr/>
        </p:nvSpPr>
        <p:spPr bwMode="auto">
          <a:xfrm>
            <a:off x="9849117" y="3466631"/>
            <a:ext cx="856580" cy="230832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r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9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省</a:t>
            </a:r>
            <a:r>
              <a:rPr lang="en-US" altLang="zh-CN" sz="9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CRM</a:t>
            </a:r>
            <a:endParaRPr lang="zh-CN" altLang="en-US" sz="900" b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112"/>
          <p:cNvSpPr txBox="1">
            <a:spLocks noChangeArrowheads="1"/>
          </p:cNvSpPr>
          <p:nvPr/>
        </p:nvSpPr>
        <p:spPr bwMode="auto">
          <a:xfrm>
            <a:off x="9849117" y="3871682"/>
            <a:ext cx="856580" cy="230832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r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9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省</a:t>
            </a:r>
            <a:r>
              <a:rPr lang="en-US" altLang="zh-CN" sz="9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BOSS</a:t>
            </a:r>
            <a:endParaRPr lang="zh-CN" altLang="en-US" sz="900" b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910594" y="2666442"/>
            <a:ext cx="697628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000" b="0" dirty="0">
                <a:latin typeface="微软雅黑" pitchFamily="34" charset="-122"/>
                <a:ea typeface="微软雅黑" pitchFamily="34" charset="-122"/>
              </a:rPr>
              <a:t>管理</a:t>
            </a:r>
            <a:r>
              <a:rPr lang="zh-CN" altLang="en-US" sz="1000" b="0" dirty="0" smtClean="0">
                <a:latin typeface="微软雅黑" pitchFamily="34" charset="-122"/>
                <a:ea typeface="微软雅黑" pitchFamily="34" charset="-122"/>
              </a:rPr>
              <a:t>网元</a:t>
            </a:r>
            <a:endParaRPr lang="zh-CN" altLang="en-US" sz="1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112"/>
          <p:cNvSpPr txBox="1">
            <a:spLocks noChangeArrowheads="1"/>
          </p:cNvSpPr>
          <p:nvPr/>
        </p:nvSpPr>
        <p:spPr bwMode="auto">
          <a:xfrm>
            <a:off x="9849117" y="4754663"/>
            <a:ext cx="856580" cy="230832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r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9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客服</a:t>
            </a:r>
            <a:endParaRPr lang="zh-CN" altLang="en-US" sz="900" b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112"/>
          <p:cNvSpPr txBox="1">
            <a:spLocks noChangeArrowheads="1"/>
          </p:cNvSpPr>
          <p:nvPr/>
        </p:nvSpPr>
        <p:spPr bwMode="auto">
          <a:xfrm>
            <a:off x="9849117" y="5284967"/>
            <a:ext cx="856580" cy="230832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r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9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其他数据平台</a:t>
            </a:r>
            <a:endParaRPr lang="zh-CN" altLang="en-US" sz="900" b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上下箭头 108"/>
          <p:cNvSpPr>
            <a:spLocks noChangeArrowheads="1"/>
          </p:cNvSpPr>
          <p:nvPr/>
        </p:nvSpPr>
        <p:spPr bwMode="auto">
          <a:xfrm rot="5400000">
            <a:off x="9520373" y="5275843"/>
            <a:ext cx="207951" cy="434632"/>
          </a:xfrm>
          <a:prstGeom prst="upDownArrow">
            <a:avLst>
              <a:gd name="adj1" fmla="val 50000"/>
              <a:gd name="adj2" fmla="val 50003"/>
            </a:avLst>
          </a:prstGeom>
          <a:solidFill>
            <a:srgbClr val="FFDB69"/>
          </a:solidFill>
          <a:ln w="9525">
            <a:solidFill>
              <a:schemeClr val="tx1"/>
            </a:solidFill>
            <a:bevel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1991860" y="4386487"/>
            <a:ext cx="844173" cy="1359656"/>
          </a:xfrm>
          <a:prstGeom prst="roundRect">
            <a:avLst>
              <a:gd name="adj" fmla="val 2199"/>
            </a:avLst>
          </a:prstGeom>
          <a:solidFill>
            <a:schemeClr val="bg1"/>
          </a:solidFill>
          <a:ln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anchor="t" anchorCtr="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0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1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sz="1000" b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上下箭头 108"/>
          <p:cNvSpPr>
            <a:spLocks noChangeArrowheads="1"/>
          </p:cNvSpPr>
          <p:nvPr/>
        </p:nvSpPr>
        <p:spPr bwMode="auto">
          <a:xfrm rot="5400000">
            <a:off x="2910292" y="5380776"/>
            <a:ext cx="142101" cy="434632"/>
          </a:xfrm>
          <a:prstGeom prst="upDownArrow">
            <a:avLst>
              <a:gd name="adj1" fmla="val 50000"/>
              <a:gd name="adj2" fmla="val 50003"/>
            </a:avLst>
          </a:prstGeom>
          <a:solidFill>
            <a:srgbClr val="FFDB69"/>
          </a:solidFill>
          <a:ln w="9525">
            <a:solidFill>
              <a:schemeClr val="tx1"/>
            </a:solidFill>
            <a:bevel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3215997" y="5995273"/>
            <a:ext cx="3744415" cy="537966"/>
          </a:xfrm>
          <a:prstGeom prst="roundRect">
            <a:avLst>
              <a:gd name="adj" fmla="val 2199"/>
            </a:avLst>
          </a:prstGeom>
          <a:solidFill>
            <a:schemeClr val="bg1"/>
          </a:solidFill>
          <a:ln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36000" rIns="36000" anchor="ctr" anchorCtr="0"/>
          <a:lstStyle/>
          <a:p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能力</a:t>
            </a:r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平台</a:t>
            </a:r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圆角矩形 37"/>
          <p:cNvSpPr>
            <a:spLocks noChangeArrowheads="1"/>
          </p:cNvSpPr>
          <p:nvPr/>
        </p:nvSpPr>
        <p:spPr bwMode="auto">
          <a:xfrm>
            <a:off x="5977911" y="6119824"/>
            <a:ext cx="748911" cy="3064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物联网终端设备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7176437" y="5995273"/>
            <a:ext cx="2212326" cy="537966"/>
          </a:xfrm>
          <a:prstGeom prst="roundRect">
            <a:avLst>
              <a:gd name="adj" fmla="val 2199"/>
            </a:avLst>
          </a:prstGeom>
          <a:solidFill>
            <a:schemeClr val="bg1"/>
          </a:solidFill>
          <a:ln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36000" rIns="36000" anchor="ctr" anchorCtr="0"/>
          <a:lstStyle/>
          <a:p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物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联网</a:t>
            </a:r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公司</a:t>
            </a:r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圆角矩形 37"/>
          <p:cNvSpPr>
            <a:spLocks noChangeArrowheads="1"/>
          </p:cNvSpPr>
          <p:nvPr/>
        </p:nvSpPr>
        <p:spPr bwMode="auto">
          <a:xfrm>
            <a:off x="7696030" y="6196441"/>
            <a:ext cx="748911" cy="15323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CMP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圆角矩形 37"/>
          <p:cNvSpPr>
            <a:spLocks noChangeArrowheads="1"/>
          </p:cNvSpPr>
          <p:nvPr/>
        </p:nvSpPr>
        <p:spPr bwMode="auto">
          <a:xfrm>
            <a:off x="8560722" y="6196441"/>
            <a:ext cx="748911" cy="15323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altLang="zh-CN" sz="900" dirty="0" err="1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oneNET</a:t>
            </a:r>
            <a:endParaRPr lang="en-US" altLang="zh-CN" sz="900" dirty="0" smtClean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上下箭头 105"/>
          <p:cNvSpPr>
            <a:spLocks noChangeArrowheads="1"/>
          </p:cNvSpPr>
          <p:nvPr/>
        </p:nvSpPr>
        <p:spPr bwMode="auto">
          <a:xfrm>
            <a:off x="6126699" y="5721208"/>
            <a:ext cx="165100" cy="307975"/>
          </a:xfrm>
          <a:prstGeom prst="upDownArrow">
            <a:avLst>
              <a:gd name="adj1" fmla="val 50000"/>
              <a:gd name="adj2" fmla="val 50003"/>
            </a:avLst>
          </a:prstGeom>
          <a:solidFill>
            <a:srgbClr val="FFDB69"/>
          </a:solidFill>
          <a:ln w="9525">
            <a:solidFill>
              <a:schemeClr val="tx1"/>
            </a:solidFill>
            <a:bevel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上下箭头 54"/>
          <p:cNvSpPr>
            <a:spLocks noChangeArrowheads="1"/>
          </p:cNvSpPr>
          <p:nvPr/>
        </p:nvSpPr>
        <p:spPr bwMode="auto">
          <a:xfrm>
            <a:off x="8257489" y="5721208"/>
            <a:ext cx="165100" cy="307975"/>
          </a:xfrm>
          <a:prstGeom prst="upDownArrow">
            <a:avLst>
              <a:gd name="adj1" fmla="val 50000"/>
              <a:gd name="adj2" fmla="val 50003"/>
            </a:avLst>
          </a:prstGeom>
          <a:solidFill>
            <a:srgbClr val="FFDB69"/>
          </a:solidFill>
          <a:ln w="9525">
            <a:solidFill>
              <a:schemeClr val="tx1"/>
            </a:solidFill>
            <a:bevel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37"/>
          <p:cNvSpPr>
            <a:spLocks noChangeArrowheads="1"/>
          </p:cNvSpPr>
          <p:nvPr/>
        </p:nvSpPr>
        <p:spPr bwMode="auto">
          <a:xfrm>
            <a:off x="2043946" y="4805047"/>
            <a:ext cx="748911" cy="15323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圆角矩形 37"/>
          <p:cNvSpPr>
            <a:spLocks noChangeArrowheads="1"/>
          </p:cNvSpPr>
          <p:nvPr/>
        </p:nvSpPr>
        <p:spPr bwMode="auto">
          <a:xfrm>
            <a:off x="2043946" y="5078989"/>
            <a:ext cx="748911" cy="15323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圆角矩形 37"/>
          <p:cNvSpPr>
            <a:spLocks noChangeArrowheads="1"/>
          </p:cNvSpPr>
          <p:nvPr/>
        </p:nvSpPr>
        <p:spPr bwMode="auto">
          <a:xfrm>
            <a:off x="2043946" y="5341261"/>
            <a:ext cx="748911" cy="15323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9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001" y="1496411"/>
            <a:ext cx="304800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001" y="3415951"/>
            <a:ext cx="304800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008" y="1375343"/>
            <a:ext cx="304800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上下箭头 108"/>
          <p:cNvSpPr>
            <a:spLocks noChangeArrowheads="1"/>
          </p:cNvSpPr>
          <p:nvPr/>
        </p:nvSpPr>
        <p:spPr bwMode="auto">
          <a:xfrm rot="5400000">
            <a:off x="9708902" y="1524905"/>
            <a:ext cx="207951" cy="434632"/>
          </a:xfrm>
          <a:prstGeom prst="upDownArrow">
            <a:avLst>
              <a:gd name="adj1" fmla="val 50000"/>
              <a:gd name="adj2" fmla="val 50003"/>
            </a:avLst>
          </a:prstGeom>
          <a:solidFill>
            <a:srgbClr val="FFDB69"/>
          </a:solidFill>
          <a:ln w="9525">
            <a:solidFill>
              <a:schemeClr val="tx1"/>
            </a:solidFill>
            <a:bevel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上下箭头 108"/>
          <p:cNvSpPr>
            <a:spLocks noChangeArrowheads="1"/>
          </p:cNvSpPr>
          <p:nvPr/>
        </p:nvSpPr>
        <p:spPr bwMode="auto">
          <a:xfrm rot="5400000">
            <a:off x="2696755" y="1584741"/>
            <a:ext cx="184021" cy="394482"/>
          </a:xfrm>
          <a:prstGeom prst="upDownArrow">
            <a:avLst>
              <a:gd name="adj1" fmla="val 50000"/>
              <a:gd name="adj2" fmla="val 50003"/>
            </a:avLst>
          </a:prstGeom>
          <a:solidFill>
            <a:srgbClr val="FFDB69"/>
          </a:solidFill>
          <a:ln w="9525">
            <a:solidFill>
              <a:schemeClr val="tx1"/>
            </a:solidFill>
            <a:bevel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上下箭头 108"/>
          <p:cNvSpPr>
            <a:spLocks noChangeArrowheads="1"/>
          </p:cNvSpPr>
          <p:nvPr/>
        </p:nvSpPr>
        <p:spPr bwMode="auto">
          <a:xfrm>
            <a:off x="2340267" y="3916617"/>
            <a:ext cx="171279" cy="434632"/>
          </a:xfrm>
          <a:prstGeom prst="upDownArrow">
            <a:avLst>
              <a:gd name="adj1" fmla="val 50000"/>
              <a:gd name="adj2" fmla="val 50003"/>
            </a:avLst>
          </a:prstGeom>
          <a:solidFill>
            <a:srgbClr val="FFDB69"/>
          </a:solidFill>
          <a:ln w="9525">
            <a:solidFill>
              <a:schemeClr val="tx1"/>
            </a:solidFill>
            <a:bevel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136029" y="2059863"/>
            <a:ext cx="569387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000" b="0" dirty="0" smtClean="0">
                <a:latin typeface="微软雅黑" pitchFamily="34" charset="-122"/>
                <a:ea typeface="微软雅黑" pitchFamily="34" charset="-122"/>
              </a:rPr>
              <a:t>设备商</a:t>
            </a:r>
            <a:endParaRPr lang="en-US" altLang="zh-CN" sz="1000" b="0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000" b="0" dirty="0" smtClean="0">
                <a:latin typeface="微软雅黑" pitchFamily="34" charset="-122"/>
                <a:ea typeface="微软雅黑" pitchFamily="34" charset="-122"/>
              </a:rPr>
              <a:t>合作商</a:t>
            </a:r>
            <a:endParaRPr lang="en-US" altLang="zh-CN" sz="1000" b="0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000" b="0" dirty="0" smtClean="0">
                <a:latin typeface="微软雅黑" pitchFamily="34" charset="-122"/>
                <a:ea typeface="微软雅黑" pitchFamily="34" charset="-122"/>
              </a:rPr>
              <a:t>代理商</a:t>
            </a:r>
            <a:endParaRPr lang="en-US" altLang="zh-CN" sz="1000" b="0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en-US" altLang="zh-CN" sz="1000" b="0" dirty="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187962" y="3155323"/>
            <a:ext cx="441147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000" b="0">
                <a:latin typeface="微软雅黑" pitchFamily="34" charset="-122"/>
                <a:ea typeface="微软雅黑" pitchFamily="34" charset="-122"/>
              </a:rPr>
              <a:t>用户</a:t>
            </a:r>
            <a:endParaRPr lang="en-US" altLang="zh-CN" sz="1000" b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966074" y="1886483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000" b="0" smtClean="0">
                <a:latin typeface="微软雅黑" pitchFamily="34" charset="-122"/>
                <a:ea typeface="微软雅黑" pitchFamily="34" charset="-122"/>
              </a:rPr>
              <a:t>管理员</a:t>
            </a:r>
            <a:endParaRPr lang="en-US" altLang="zh-CN" sz="1000" b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文本框 121"/>
          <p:cNvSpPr txBox="1">
            <a:spLocks noChangeArrowheads="1"/>
          </p:cNvSpPr>
          <p:nvPr/>
        </p:nvSpPr>
        <p:spPr bwMode="auto">
          <a:xfrm>
            <a:off x="2937766" y="5335892"/>
            <a:ext cx="26615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87343" tIns="43672" rIns="87343" bIns="43672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接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口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层</a:t>
            </a:r>
          </a:p>
        </p:txBody>
      </p:sp>
      <p:sp>
        <p:nvSpPr>
          <p:cNvPr id="70" name="圆角矩形 69"/>
          <p:cNvSpPr/>
          <p:nvPr/>
        </p:nvSpPr>
        <p:spPr bwMode="auto">
          <a:xfrm>
            <a:off x="6385789" y="2875976"/>
            <a:ext cx="2705954" cy="1440010"/>
          </a:xfrm>
          <a:prstGeom prst="roundRect">
            <a:avLst>
              <a:gd name="adj" fmla="val 2935"/>
            </a:avLst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bevel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ctr" defTabSz="455613"/>
            <a:r>
              <a:rPr lang="zh-CN" altLang="en-US" sz="1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终端管理</a:t>
            </a:r>
            <a:endParaRPr lang="zh-CN" altLang="en-US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圆角矩形 37"/>
          <p:cNvSpPr>
            <a:spLocks noChangeArrowheads="1"/>
          </p:cNvSpPr>
          <p:nvPr/>
        </p:nvSpPr>
        <p:spPr bwMode="auto">
          <a:xfrm>
            <a:off x="7867709" y="3148863"/>
            <a:ext cx="1108925" cy="28803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defTabSz="455613"/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终端运营管理</a:t>
            </a:r>
            <a:endParaRPr lang="zh-CN" altLang="en-US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圆角矩形 37"/>
          <p:cNvSpPr>
            <a:spLocks noChangeArrowheads="1"/>
          </p:cNvSpPr>
          <p:nvPr/>
        </p:nvSpPr>
        <p:spPr bwMode="auto">
          <a:xfrm>
            <a:off x="6528119" y="3508108"/>
            <a:ext cx="1152372" cy="28882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defTabSz="455613"/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终端维护管理</a:t>
            </a:r>
            <a:endParaRPr lang="zh-CN" altLang="en-US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圆角矩形 37"/>
          <p:cNvSpPr>
            <a:spLocks noChangeArrowheads="1"/>
          </p:cNvSpPr>
          <p:nvPr/>
        </p:nvSpPr>
        <p:spPr bwMode="auto">
          <a:xfrm>
            <a:off x="6529804" y="3148863"/>
            <a:ext cx="1150687" cy="28803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defTabSz="455613"/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终端厂商管理</a:t>
            </a:r>
            <a:endParaRPr lang="zh-CN" altLang="en-US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圆角矩形 37"/>
          <p:cNvSpPr>
            <a:spLocks noChangeArrowheads="1"/>
          </p:cNvSpPr>
          <p:nvPr/>
        </p:nvSpPr>
        <p:spPr bwMode="auto">
          <a:xfrm>
            <a:off x="6528363" y="3940951"/>
            <a:ext cx="2448271" cy="28803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defTabSz="455613"/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终端监控管理</a:t>
            </a:r>
            <a:endParaRPr lang="zh-CN" altLang="en-US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圆角矩形 37"/>
          <p:cNvSpPr>
            <a:spLocks noChangeArrowheads="1"/>
          </p:cNvSpPr>
          <p:nvPr/>
        </p:nvSpPr>
        <p:spPr bwMode="auto">
          <a:xfrm>
            <a:off x="4339293" y="6111022"/>
            <a:ext cx="748911" cy="3064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第三方业务平台</a:t>
            </a:r>
          </a:p>
        </p:txBody>
      </p:sp>
      <p:sp>
        <p:nvSpPr>
          <p:cNvPr id="78" name="上下箭头 74"/>
          <p:cNvSpPr>
            <a:spLocks noChangeArrowheads="1"/>
          </p:cNvSpPr>
          <p:nvPr/>
        </p:nvSpPr>
        <p:spPr bwMode="auto">
          <a:xfrm>
            <a:off x="3995909" y="5719621"/>
            <a:ext cx="165100" cy="309562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DB69"/>
          </a:solidFill>
          <a:ln w="9525">
            <a:solidFill>
              <a:schemeClr val="tx1"/>
            </a:solidFill>
            <a:bevel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圆角矩形 78"/>
          <p:cNvSpPr/>
          <p:nvPr/>
        </p:nvSpPr>
        <p:spPr bwMode="auto">
          <a:xfrm>
            <a:off x="3360012" y="2860831"/>
            <a:ext cx="2592288" cy="1455155"/>
          </a:xfrm>
          <a:prstGeom prst="roundRect">
            <a:avLst>
              <a:gd name="adj" fmla="val 2935"/>
            </a:avLst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bevel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ctr" defTabSz="455613"/>
            <a:r>
              <a:rPr lang="zh-CN" altLang="en-US" sz="1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业务管理</a:t>
            </a:r>
            <a:endParaRPr lang="zh-CN" altLang="en-US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圆角矩形 37"/>
          <p:cNvSpPr>
            <a:spLocks noChangeArrowheads="1"/>
          </p:cNvSpPr>
          <p:nvPr/>
        </p:nvSpPr>
        <p:spPr bwMode="auto">
          <a:xfrm>
            <a:off x="3576140" y="3118365"/>
            <a:ext cx="1064504" cy="101556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rtl="0" latinLnBrk="1" hangingPunct="0"/>
            <a:r>
              <a:rPr lang="zh-CN" altLang="en-US" sz="1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运营管理</a:t>
            </a:r>
          </a:p>
        </p:txBody>
      </p:sp>
      <p:sp>
        <p:nvSpPr>
          <p:cNvPr id="81" name="圆角矩形 37"/>
          <p:cNvSpPr>
            <a:spLocks noChangeArrowheads="1"/>
          </p:cNvSpPr>
          <p:nvPr/>
        </p:nvSpPr>
        <p:spPr bwMode="auto">
          <a:xfrm>
            <a:off x="4800172" y="3118365"/>
            <a:ext cx="1008112" cy="101556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rtl="0" latinLnBrk="1" hangingPunct="0"/>
            <a:r>
              <a:rPr lang="zh-CN" altLang="en-US" sz="1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企业自服务</a:t>
            </a:r>
          </a:p>
        </p:txBody>
      </p:sp>
      <p:sp>
        <p:nvSpPr>
          <p:cNvPr id="87" name="圆角矩形 37"/>
          <p:cNvSpPr>
            <a:spLocks noChangeArrowheads="1"/>
          </p:cNvSpPr>
          <p:nvPr/>
        </p:nvSpPr>
        <p:spPr bwMode="auto">
          <a:xfrm>
            <a:off x="3530089" y="2420888"/>
            <a:ext cx="1655764" cy="28803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rtl="0" latinLnBrk="1" hangingPunct="0"/>
            <a:r>
              <a:rPr lang="en-US" altLang="zh-CN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SIM</a:t>
            </a: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卡管理</a:t>
            </a:r>
          </a:p>
        </p:txBody>
      </p:sp>
      <p:sp>
        <p:nvSpPr>
          <p:cNvPr id="89" name="圆角矩形 37"/>
          <p:cNvSpPr>
            <a:spLocks noChangeArrowheads="1"/>
          </p:cNvSpPr>
          <p:nvPr/>
        </p:nvSpPr>
        <p:spPr bwMode="auto">
          <a:xfrm>
            <a:off x="7105147" y="2428247"/>
            <a:ext cx="1655764" cy="28803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defTabSz="455613"/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结算管理</a:t>
            </a:r>
          </a:p>
        </p:txBody>
      </p:sp>
    </p:spTree>
    <p:extLst>
      <p:ext uri="{BB962C8B-B14F-4D97-AF65-F5344CB8AC3E}">
        <p14:creationId xmlns:p14="http://schemas.microsoft.com/office/powerpoint/2010/main" val="26344192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8"/>
          <p:cNvSpPr/>
          <p:nvPr/>
        </p:nvSpPr>
        <p:spPr>
          <a:xfrm>
            <a:off x="1843698" y="181234"/>
            <a:ext cx="1246493" cy="369332"/>
          </a:xfrm>
          <a:prstGeom prst="rect">
            <a:avLst/>
          </a:prstGeom>
          <a:ln w="3175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rPr lang="zh-CN" altLang="en-US" dirty="0" smtClean="0"/>
              <a:t>网络拓补图</a:t>
            </a:r>
            <a:endParaRPr dirty="0"/>
          </a:p>
        </p:txBody>
      </p:sp>
      <p:sp>
        <p:nvSpPr>
          <p:cNvPr id="7" name="矩形 6"/>
          <p:cNvSpPr/>
          <p:nvPr/>
        </p:nvSpPr>
        <p:spPr>
          <a:xfrm>
            <a:off x="7648293" y="605954"/>
            <a:ext cx="3973327" cy="5904409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ts val="2000"/>
              </a:lnSpc>
            </a:pP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物理网平台主要涉及以下四类周边网元及相应的接口：</a:t>
            </a:r>
            <a:endParaRPr lang="en-US" altLang="zh-CN" sz="16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微软雅黑" panose="020B0503020204020204" pitchFamily="34" charset="-122"/>
            </a:endParaRPr>
          </a:p>
          <a:p>
            <a:pPr marL="214313" indent="-214313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接口一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: 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物联网基地</a:t>
            </a:r>
            <a:endParaRPr lang="en-US" altLang="zh-CN" sz="14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微软雅黑" panose="020B0503020204020204" pitchFamily="34" charset="-122"/>
            </a:endParaRPr>
          </a:p>
          <a:p>
            <a:pPr marL="228600" indent="-228600">
              <a:lnSpc>
                <a:spcPts val="2000"/>
              </a:lnSpc>
              <a:buFont typeface="+mj-lt"/>
              <a:buAutoNum type="arabicPeriod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物联网卡业务局数据同步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微软雅黑" panose="020B0503020204020204" pitchFamily="34" charset="-122"/>
            </a:endParaRPr>
          </a:p>
          <a:p>
            <a:pPr marL="228600" indent="-228600">
              <a:lnSpc>
                <a:spcPts val="2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物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联网卡计费帐务数据同步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微软雅黑" panose="020B0503020204020204" pitchFamily="34" charset="-122"/>
            </a:endParaRPr>
          </a:p>
          <a:p>
            <a:pPr marL="228600" indent="-228600">
              <a:lnSpc>
                <a:spcPts val="2000"/>
              </a:lnSpc>
              <a:buFont typeface="+mj-lt"/>
              <a:buAutoNum type="arabicPeriod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通信管理所需数据的同步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微软雅黑" panose="020B0503020204020204" pitchFamily="34" charset="-122"/>
            </a:endParaRPr>
          </a:p>
          <a:p>
            <a:pPr marL="228600" indent="-228600">
              <a:lnSpc>
                <a:spcPts val="2000"/>
              </a:lnSpc>
              <a:buFont typeface="+mj-lt"/>
              <a:buAutoNum type="arabicPeriod"/>
            </a:pP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微软雅黑" panose="020B0503020204020204" pitchFamily="34" charset="-122"/>
            </a:endParaRPr>
          </a:p>
          <a:p>
            <a:pPr marL="214313" indent="-214313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接口二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: 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第三方业务平台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企业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)</a:t>
            </a:r>
          </a:p>
          <a:p>
            <a:pPr marL="228600" indent="-228600">
              <a:lnSpc>
                <a:spcPts val="2000"/>
              </a:lnSpc>
              <a:buFont typeface="+mj-lt"/>
              <a:buAutoNum type="arabicPeriod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卡生命周期管理类能力服务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微软雅黑" panose="020B0503020204020204" pitchFamily="34" charset="-122"/>
            </a:endParaRPr>
          </a:p>
          <a:p>
            <a:pPr marL="228600" indent="-228600">
              <a:lnSpc>
                <a:spcPts val="2000"/>
              </a:lnSpc>
              <a:buFont typeface="+mj-lt"/>
              <a:buAutoNum type="arabicPeriod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卡业务管理类能力服务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微软雅黑" panose="020B0503020204020204" pitchFamily="34" charset="-122"/>
            </a:endParaRPr>
          </a:p>
          <a:p>
            <a:pPr marL="228600" indent="-228600">
              <a:lnSpc>
                <a:spcPts val="2000"/>
              </a:lnSpc>
              <a:buFont typeface="+mj-lt"/>
              <a:buAutoNum type="arabicPeriod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终端管理类能力服务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微软雅黑" panose="020B0503020204020204" pitchFamily="34" charset="-122"/>
            </a:endParaRPr>
          </a:p>
          <a:p>
            <a:pPr marL="228600" indent="-228600">
              <a:lnSpc>
                <a:spcPts val="2000"/>
              </a:lnSpc>
              <a:buFont typeface="+mj-lt"/>
              <a:buAutoNum type="arabicPeriod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计费结算能力服务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微软雅黑" panose="020B0503020204020204" pitchFamily="34" charset="-122"/>
            </a:endParaRPr>
          </a:p>
          <a:p>
            <a:pPr marL="228600" indent="-228600">
              <a:lnSpc>
                <a:spcPts val="2000"/>
              </a:lnSpc>
              <a:buFont typeface="+mj-lt"/>
              <a:buAutoNum type="arabicPeriod"/>
            </a:pPr>
            <a:endParaRPr lang="en-US" altLang="zh-CN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微软雅黑" panose="020B0503020204020204" pitchFamily="34" charset="-122"/>
            </a:endParaRPr>
          </a:p>
          <a:p>
            <a:pPr marL="214313" indent="-214313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接口三：省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BOSS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支撑系统</a:t>
            </a:r>
            <a:endParaRPr lang="en-US" altLang="zh-CN" sz="14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微软雅黑" panose="020B0503020204020204" pitchFamily="34" charset="-122"/>
            </a:endParaRPr>
          </a:p>
          <a:p>
            <a:pPr marL="228600" indent="-228600">
              <a:lnSpc>
                <a:spcPts val="2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物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联网卡的计费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帐务数据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同步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微软雅黑" panose="020B0503020204020204" pitchFamily="34" charset="-122"/>
            </a:endParaRPr>
          </a:p>
          <a:p>
            <a:pPr marL="228600" indent="-228600">
              <a:lnSpc>
                <a:spcPts val="2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物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联网卡的业务开通办理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微软雅黑" panose="020B0503020204020204" pitchFamily="34" charset="-122"/>
            </a:endParaRPr>
          </a:p>
          <a:p>
            <a:pPr marL="228600" indent="-228600">
              <a:lnSpc>
                <a:spcPts val="2000"/>
              </a:lnSpc>
              <a:buFont typeface="+mj-lt"/>
              <a:buAutoNum type="arabicPeriod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物联网卡的业务数据查询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微软雅黑" panose="020B0503020204020204" pitchFamily="34" charset="-122"/>
            </a:endParaRPr>
          </a:p>
          <a:p>
            <a:pPr marL="228600" indent="-228600">
              <a:lnSpc>
                <a:spcPts val="2000"/>
              </a:lnSpc>
              <a:buFont typeface="+mj-lt"/>
              <a:buAutoNum type="arabicPeriod"/>
            </a:pP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微软雅黑" panose="020B0503020204020204" pitchFamily="34" charset="-122"/>
            </a:endParaRPr>
          </a:p>
          <a:p>
            <a:pPr marL="214313" indent="-214313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接口</a:t>
            </a:r>
            <a:r>
              <a:rPr lang="zh-CN" altLang="en-US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四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：物联网终端设备</a:t>
            </a:r>
            <a:endParaRPr lang="en-US" altLang="zh-CN" sz="14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微软雅黑" panose="020B0503020204020204" pitchFamily="34" charset="-122"/>
            </a:endParaRPr>
          </a:p>
          <a:p>
            <a:pPr marL="228600" indent="-228600">
              <a:lnSpc>
                <a:spcPts val="2000"/>
              </a:lnSpc>
              <a:buFont typeface="+mj-lt"/>
              <a:buAutoNum type="arabicPeriod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终端设备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接入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(MQTT Modbus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EDP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WMMP)</a:t>
            </a:r>
          </a:p>
          <a:p>
            <a:pPr marL="228600" indent="-228600">
              <a:lnSpc>
                <a:spcPts val="2000"/>
              </a:lnSpc>
              <a:buFont typeface="+mj-lt"/>
              <a:buAutoNum type="arabicPeriod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终端设备状态监控、数据采集。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微软雅黑" panose="020B0503020204020204" pitchFamily="34" charset="-122"/>
            </a:endParaRPr>
          </a:p>
          <a:p>
            <a:pPr marL="228600" indent="-228600">
              <a:lnSpc>
                <a:spcPts val="2000"/>
              </a:lnSpc>
              <a:buFont typeface="+mj-lt"/>
              <a:buAutoNum type="arabicPeriod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终端设备状态控制。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227952" y="2586045"/>
            <a:ext cx="2491094" cy="159692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物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联网管理平台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580435" y="4926253"/>
            <a:ext cx="1736137" cy="102523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物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联网终端设备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49022" y="2586046"/>
            <a:ext cx="988773" cy="1596929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物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联网基地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232675" y="2586044"/>
            <a:ext cx="1197154" cy="1596929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支撑系统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548184" y="880417"/>
            <a:ext cx="1850289" cy="80734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第三方业务平台</a:t>
            </a:r>
          </a:p>
        </p:txBody>
      </p:sp>
      <p:sp>
        <p:nvSpPr>
          <p:cNvPr id="13" name="上下箭头 12"/>
          <p:cNvSpPr/>
          <p:nvPr/>
        </p:nvSpPr>
        <p:spPr>
          <a:xfrm>
            <a:off x="3376756" y="4206204"/>
            <a:ext cx="146094" cy="712915"/>
          </a:xfrm>
          <a:prstGeom prst="up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45328" y="3405693"/>
            <a:ext cx="698037" cy="5367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卡</a:t>
            </a: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管理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58303" y="2999555"/>
            <a:ext cx="2184668" cy="38079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接口服务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上箭头 17"/>
          <p:cNvSpPr/>
          <p:nvPr/>
        </p:nvSpPr>
        <p:spPr>
          <a:xfrm rot="5400000" flipH="1" flipV="1">
            <a:off x="1856502" y="3152257"/>
            <a:ext cx="307698" cy="645179"/>
          </a:xfrm>
          <a:prstGeom prst="upArrow">
            <a:avLst/>
          </a:prstGeom>
          <a:solidFill>
            <a:srgbClr val="FFC0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3"/>
          <p:cNvSpPr txBox="1"/>
          <p:nvPr/>
        </p:nvSpPr>
        <p:spPr>
          <a:xfrm>
            <a:off x="1842356" y="2653891"/>
            <a:ext cx="400110" cy="6913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zh-CN" altLang="en-US" sz="1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548420" y="1830039"/>
            <a:ext cx="400110" cy="6913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接口二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4"/>
          <p:cNvSpPr txBox="1"/>
          <p:nvPr/>
        </p:nvSpPr>
        <p:spPr>
          <a:xfrm>
            <a:off x="4742858" y="3564957"/>
            <a:ext cx="400110" cy="6913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5"/>
          <p:cNvSpPr txBox="1"/>
          <p:nvPr/>
        </p:nvSpPr>
        <p:spPr>
          <a:xfrm>
            <a:off x="3436828" y="4303926"/>
            <a:ext cx="400110" cy="6913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endParaRPr lang="zh-CN" altLang="en-US" sz="1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4"/>
          <p:cNvSpPr txBox="1"/>
          <p:nvPr/>
        </p:nvSpPr>
        <p:spPr>
          <a:xfrm>
            <a:off x="1133057" y="5203100"/>
            <a:ext cx="1109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管理类数据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7"/>
          <p:cNvSpPr txBox="1"/>
          <p:nvPr/>
        </p:nvSpPr>
        <p:spPr>
          <a:xfrm>
            <a:off x="1162391" y="5510877"/>
            <a:ext cx="108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业务类数据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左右箭头 24"/>
          <p:cNvSpPr/>
          <p:nvPr/>
        </p:nvSpPr>
        <p:spPr>
          <a:xfrm>
            <a:off x="514346" y="5572551"/>
            <a:ext cx="578270" cy="154341"/>
          </a:xfrm>
          <a:prstGeom prst="left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上箭头 25"/>
          <p:cNvSpPr/>
          <p:nvPr/>
        </p:nvSpPr>
        <p:spPr>
          <a:xfrm rot="5400000" flipH="1">
            <a:off x="752504" y="5077178"/>
            <a:ext cx="195541" cy="527847"/>
          </a:xfrm>
          <a:prstGeom prst="upArrow">
            <a:avLst/>
          </a:prstGeom>
          <a:solidFill>
            <a:srgbClr val="FFC0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152502" y="3405693"/>
            <a:ext cx="659363" cy="5367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业务管理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883608" y="3405693"/>
            <a:ext cx="659363" cy="5367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终端管理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左右箭头 2"/>
          <p:cNvSpPr/>
          <p:nvPr/>
        </p:nvSpPr>
        <p:spPr>
          <a:xfrm>
            <a:off x="4542675" y="3276673"/>
            <a:ext cx="800475" cy="304456"/>
          </a:xfrm>
          <a:prstGeom prst="leftRightArrow">
            <a:avLst>
              <a:gd name="adj1" fmla="val 57913"/>
              <a:gd name="adj2" fmla="val 50000"/>
            </a:avLst>
          </a:prstGeom>
          <a:solidFill>
            <a:srgbClr val="FFC0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上下箭头 30"/>
          <p:cNvSpPr/>
          <p:nvPr/>
        </p:nvSpPr>
        <p:spPr>
          <a:xfrm>
            <a:off x="3417389" y="1777387"/>
            <a:ext cx="146094" cy="712915"/>
          </a:xfrm>
          <a:prstGeom prst="up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09708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83"/>
          <p:cNvSpPr/>
          <p:nvPr/>
        </p:nvSpPr>
        <p:spPr>
          <a:xfrm>
            <a:off x="1803335" y="181234"/>
            <a:ext cx="561341" cy="396241"/>
          </a:xfrm>
          <a:prstGeom prst="rect">
            <a:avLst/>
          </a:prstGeom>
          <a:ln w="3175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t>目录</a:t>
            </a:r>
          </a:p>
        </p:txBody>
      </p:sp>
      <p:sp>
        <p:nvSpPr>
          <p:cNvPr id="32" name="Shape 79"/>
          <p:cNvSpPr/>
          <p:nvPr/>
        </p:nvSpPr>
        <p:spPr>
          <a:xfrm rot="10800000">
            <a:off x="4244011" y="1413755"/>
            <a:ext cx="575310" cy="48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25" y="0"/>
                </a:moveTo>
                <a:cubicBezTo>
                  <a:pt x="4695" y="0"/>
                  <a:pt x="3796" y="970"/>
                  <a:pt x="3575" y="2238"/>
                </a:cubicBezTo>
                <a:lnTo>
                  <a:pt x="0" y="4672"/>
                </a:lnTo>
                <a:lnTo>
                  <a:pt x="3486" y="7034"/>
                </a:lnTo>
                <a:lnTo>
                  <a:pt x="3486" y="18793"/>
                </a:lnTo>
                <a:cubicBezTo>
                  <a:pt x="3486" y="20336"/>
                  <a:pt x="4531" y="21600"/>
                  <a:pt x="5825" y="21600"/>
                </a:cubicBezTo>
                <a:lnTo>
                  <a:pt x="19246" y="21600"/>
                </a:lnTo>
                <a:cubicBezTo>
                  <a:pt x="20540" y="21600"/>
                  <a:pt x="21600" y="20336"/>
                  <a:pt x="21600" y="18793"/>
                </a:cubicBezTo>
                <a:lnTo>
                  <a:pt x="21600" y="2789"/>
                </a:lnTo>
                <a:cubicBezTo>
                  <a:pt x="21600" y="1247"/>
                  <a:pt x="20540" y="0"/>
                  <a:pt x="19246" y="0"/>
                </a:cubicBezTo>
                <a:lnTo>
                  <a:pt x="5825" y="0"/>
                </a:ln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Shape 80"/>
          <p:cNvSpPr/>
          <p:nvPr/>
        </p:nvSpPr>
        <p:spPr>
          <a:xfrm rot="10800000">
            <a:off x="4244011" y="2063450"/>
            <a:ext cx="575310" cy="48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25" y="0"/>
                </a:moveTo>
                <a:cubicBezTo>
                  <a:pt x="4695" y="0"/>
                  <a:pt x="3796" y="970"/>
                  <a:pt x="3575" y="2238"/>
                </a:cubicBezTo>
                <a:lnTo>
                  <a:pt x="0" y="4672"/>
                </a:lnTo>
                <a:lnTo>
                  <a:pt x="3486" y="7034"/>
                </a:lnTo>
                <a:lnTo>
                  <a:pt x="3486" y="18793"/>
                </a:lnTo>
                <a:cubicBezTo>
                  <a:pt x="3486" y="20336"/>
                  <a:pt x="4531" y="21600"/>
                  <a:pt x="5825" y="21600"/>
                </a:cubicBezTo>
                <a:lnTo>
                  <a:pt x="19246" y="21600"/>
                </a:lnTo>
                <a:cubicBezTo>
                  <a:pt x="20540" y="21600"/>
                  <a:pt x="21600" y="20336"/>
                  <a:pt x="21600" y="18793"/>
                </a:cubicBezTo>
                <a:lnTo>
                  <a:pt x="21600" y="2789"/>
                </a:lnTo>
                <a:cubicBezTo>
                  <a:pt x="21600" y="1247"/>
                  <a:pt x="20540" y="0"/>
                  <a:pt x="19246" y="0"/>
                </a:cubicBezTo>
                <a:lnTo>
                  <a:pt x="5825" y="0"/>
                </a:lnTo>
                <a:close/>
              </a:path>
            </a:pathLst>
          </a:custGeom>
          <a:solidFill>
            <a:srgbClr val="F18001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Shape 84"/>
          <p:cNvSpPr/>
          <p:nvPr/>
        </p:nvSpPr>
        <p:spPr>
          <a:xfrm>
            <a:off x="4988866" y="1480085"/>
            <a:ext cx="2077492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rPr lang="zh-CN" altLang="en-US" dirty="0" smtClean="0"/>
              <a:t>项目背景及痛点分析</a:t>
            </a:r>
            <a:endParaRPr dirty="0"/>
          </a:p>
        </p:txBody>
      </p:sp>
      <p:sp>
        <p:nvSpPr>
          <p:cNvPr id="36" name="Shape 85"/>
          <p:cNvSpPr/>
          <p:nvPr/>
        </p:nvSpPr>
        <p:spPr>
          <a:xfrm>
            <a:off x="4418636" y="1501385"/>
            <a:ext cx="238125" cy="39624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7" name="Shape 86"/>
          <p:cNvSpPr/>
          <p:nvPr/>
        </p:nvSpPr>
        <p:spPr>
          <a:xfrm>
            <a:off x="4988866" y="1839495"/>
            <a:ext cx="2915285" cy="0"/>
          </a:xfrm>
          <a:prstGeom prst="line">
            <a:avLst/>
          </a:prstGeom>
          <a:ln w="12700">
            <a:solidFill>
              <a:srgbClr val="EA870E"/>
            </a:solidFill>
          </a:ln>
        </p:spPr>
        <p:txBody>
          <a:bodyPr lIns="0" tIns="0" rIns="0" bIns="0"/>
          <a:lstStyle/>
          <a:p>
            <a:pPr defTabSz="457200"/>
            <a:endParaRPr sz="1200">
              <a:latin typeface="+mn-lt"/>
              <a:ea typeface="+mn-ea"/>
              <a:cs typeface="+mn-cs"/>
            </a:endParaRPr>
          </a:p>
        </p:txBody>
      </p:sp>
      <p:sp>
        <p:nvSpPr>
          <p:cNvPr id="38" name="Shape 87"/>
          <p:cNvSpPr/>
          <p:nvPr/>
        </p:nvSpPr>
        <p:spPr>
          <a:xfrm>
            <a:off x="4988866" y="2106630"/>
            <a:ext cx="1384995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rPr lang="zh-CN" altLang="en-US" dirty="0" smtClean="0"/>
              <a:t>技术解决方案</a:t>
            </a:r>
            <a:endParaRPr dirty="0"/>
          </a:p>
        </p:txBody>
      </p:sp>
      <p:sp>
        <p:nvSpPr>
          <p:cNvPr id="39" name="Shape 88"/>
          <p:cNvSpPr/>
          <p:nvPr/>
        </p:nvSpPr>
        <p:spPr>
          <a:xfrm>
            <a:off x="4988866" y="2465405"/>
            <a:ext cx="2915285" cy="0"/>
          </a:xfrm>
          <a:prstGeom prst="line">
            <a:avLst/>
          </a:prstGeom>
          <a:ln w="12700">
            <a:solidFill>
              <a:srgbClr val="EA870E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" name="Shape 93"/>
          <p:cNvSpPr/>
          <p:nvPr/>
        </p:nvSpPr>
        <p:spPr>
          <a:xfrm>
            <a:off x="4409746" y="2151080"/>
            <a:ext cx="135255" cy="27686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FFFF"/>
                </a:solidFill>
              </a:rPr>
              <a:t>2</a:t>
            </a:r>
            <a:r>
              <a:rPr lang="en-US" dirty="0" smtClean="0">
                <a:solidFill>
                  <a:srgbClr val="FFFFFF"/>
                </a:solidFill>
              </a:rPr>
              <a:t>  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4" name="Shape 80"/>
          <p:cNvSpPr/>
          <p:nvPr/>
        </p:nvSpPr>
        <p:spPr>
          <a:xfrm rot="10800000">
            <a:off x="4257346" y="4708073"/>
            <a:ext cx="575310" cy="48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25" y="0"/>
                </a:moveTo>
                <a:cubicBezTo>
                  <a:pt x="4695" y="0"/>
                  <a:pt x="3796" y="970"/>
                  <a:pt x="3575" y="2238"/>
                </a:cubicBezTo>
                <a:lnTo>
                  <a:pt x="0" y="4672"/>
                </a:lnTo>
                <a:lnTo>
                  <a:pt x="3486" y="7034"/>
                </a:lnTo>
                <a:lnTo>
                  <a:pt x="3486" y="18793"/>
                </a:lnTo>
                <a:cubicBezTo>
                  <a:pt x="3486" y="20336"/>
                  <a:pt x="4531" y="21600"/>
                  <a:pt x="5825" y="21600"/>
                </a:cubicBezTo>
                <a:lnTo>
                  <a:pt x="19246" y="21600"/>
                </a:lnTo>
                <a:cubicBezTo>
                  <a:pt x="20540" y="21600"/>
                  <a:pt x="21600" y="20336"/>
                  <a:pt x="21600" y="18793"/>
                </a:cubicBezTo>
                <a:lnTo>
                  <a:pt x="21600" y="2789"/>
                </a:lnTo>
                <a:cubicBezTo>
                  <a:pt x="21600" y="1247"/>
                  <a:pt x="20540" y="0"/>
                  <a:pt x="19246" y="0"/>
                </a:cubicBezTo>
                <a:lnTo>
                  <a:pt x="5825" y="0"/>
                </a:ln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5" name="Shape 87"/>
          <p:cNvSpPr/>
          <p:nvPr/>
        </p:nvSpPr>
        <p:spPr>
          <a:xfrm>
            <a:off x="5002201" y="4751253"/>
            <a:ext cx="1384995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rPr lang="zh-CN" altLang="en-US" dirty="0" smtClean="0"/>
              <a:t>项目实施计划</a:t>
            </a:r>
            <a:endParaRPr dirty="0"/>
          </a:p>
        </p:txBody>
      </p:sp>
      <p:sp>
        <p:nvSpPr>
          <p:cNvPr id="46" name="Shape 88"/>
          <p:cNvSpPr/>
          <p:nvPr/>
        </p:nvSpPr>
        <p:spPr>
          <a:xfrm>
            <a:off x="5002201" y="5110028"/>
            <a:ext cx="2915285" cy="0"/>
          </a:xfrm>
          <a:prstGeom prst="line">
            <a:avLst/>
          </a:prstGeom>
          <a:ln w="12700">
            <a:solidFill>
              <a:srgbClr val="EA870E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7" name="Shape 93"/>
          <p:cNvSpPr/>
          <p:nvPr/>
        </p:nvSpPr>
        <p:spPr>
          <a:xfrm>
            <a:off x="4423081" y="4795703"/>
            <a:ext cx="272510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lang="en-US" altLang="zh-CN" dirty="0" smtClean="0">
                <a:solidFill>
                  <a:srgbClr val="FFFFFF"/>
                </a:solidFill>
              </a:rPr>
              <a:t>3</a:t>
            </a:r>
            <a:r>
              <a:rPr lang="en-US" dirty="0" smtClean="0">
                <a:solidFill>
                  <a:srgbClr val="FFFFFF"/>
                </a:solidFill>
              </a:rPr>
              <a:t>  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9" name="Shape 80"/>
          <p:cNvSpPr/>
          <p:nvPr/>
        </p:nvSpPr>
        <p:spPr>
          <a:xfrm rot="10800000">
            <a:off x="4936508" y="2703530"/>
            <a:ext cx="575310" cy="48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25" y="0"/>
                </a:moveTo>
                <a:cubicBezTo>
                  <a:pt x="4695" y="0"/>
                  <a:pt x="3796" y="970"/>
                  <a:pt x="3575" y="2238"/>
                </a:cubicBezTo>
                <a:lnTo>
                  <a:pt x="0" y="4672"/>
                </a:lnTo>
                <a:lnTo>
                  <a:pt x="3486" y="7034"/>
                </a:lnTo>
                <a:lnTo>
                  <a:pt x="3486" y="18793"/>
                </a:lnTo>
                <a:cubicBezTo>
                  <a:pt x="3486" y="20336"/>
                  <a:pt x="4531" y="21600"/>
                  <a:pt x="5825" y="21600"/>
                </a:cubicBezTo>
                <a:lnTo>
                  <a:pt x="19246" y="21600"/>
                </a:lnTo>
                <a:cubicBezTo>
                  <a:pt x="20540" y="21600"/>
                  <a:pt x="21600" y="20336"/>
                  <a:pt x="21600" y="18793"/>
                </a:cubicBezTo>
                <a:lnTo>
                  <a:pt x="21600" y="2789"/>
                </a:lnTo>
                <a:cubicBezTo>
                  <a:pt x="21600" y="1247"/>
                  <a:pt x="20540" y="0"/>
                  <a:pt x="19246" y="0"/>
                </a:cubicBezTo>
                <a:lnTo>
                  <a:pt x="5825" y="0"/>
                </a:lnTo>
                <a:close/>
              </a:path>
            </a:pathLst>
          </a:custGeom>
          <a:solidFill>
            <a:srgbClr val="F18001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Shape 87"/>
          <p:cNvSpPr/>
          <p:nvPr/>
        </p:nvSpPr>
        <p:spPr>
          <a:xfrm>
            <a:off x="5681363" y="2746710"/>
            <a:ext cx="923330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rPr lang="zh-CN" altLang="en-US" dirty="0"/>
              <a:t>业务</a:t>
            </a:r>
            <a:r>
              <a:rPr lang="zh-CN" altLang="en-US" dirty="0" smtClean="0"/>
              <a:t>管理</a:t>
            </a:r>
            <a:endParaRPr dirty="0"/>
          </a:p>
        </p:txBody>
      </p:sp>
      <p:sp>
        <p:nvSpPr>
          <p:cNvPr id="21" name="Shape 88"/>
          <p:cNvSpPr/>
          <p:nvPr/>
        </p:nvSpPr>
        <p:spPr>
          <a:xfrm flipV="1">
            <a:off x="5681364" y="3105484"/>
            <a:ext cx="2222787" cy="0"/>
          </a:xfrm>
          <a:prstGeom prst="line">
            <a:avLst/>
          </a:prstGeom>
          <a:ln w="12700">
            <a:solidFill>
              <a:srgbClr val="EA870E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" name="Shape 80"/>
          <p:cNvSpPr/>
          <p:nvPr/>
        </p:nvSpPr>
        <p:spPr>
          <a:xfrm rot="10800000">
            <a:off x="4936507" y="3343610"/>
            <a:ext cx="575310" cy="48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25" y="0"/>
                </a:moveTo>
                <a:cubicBezTo>
                  <a:pt x="4695" y="0"/>
                  <a:pt x="3796" y="970"/>
                  <a:pt x="3575" y="2238"/>
                </a:cubicBezTo>
                <a:lnTo>
                  <a:pt x="0" y="4672"/>
                </a:lnTo>
                <a:lnTo>
                  <a:pt x="3486" y="7034"/>
                </a:lnTo>
                <a:lnTo>
                  <a:pt x="3486" y="18793"/>
                </a:lnTo>
                <a:cubicBezTo>
                  <a:pt x="3486" y="20336"/>
                  <a:pt x="4531" y="21600"/>
                  <a:pt x="5825" y="21600"/>
                </a:cubicBezTo>
                <a:lnTo>
                  <a:pt x="19246" y="21600"/>
                </a:lnTo>
                <a:cubicBezTo>
                  <a:pt x="20540" y="21600"/>
                  <a:pt x="21600" y="20336"/>
                  <a:pt x="21600" y="18793"/>
                </a:cubicBezTo>
                <a:lnTo>
                  <a:pt x="21600" y="2789"/>
                </a:lnTo>
                <a:cubicBezTo>
                  <a:pt x="21600" y="1247"/>
                  <a:pt x="20540" y="0"/>
                  <a:pt x="19246" y="0"/>
                </a:cubicBezTo>
                <a:lnTo>
                  <a:pt x="5825" y="0"/>
                </a:ln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Shape 87"/>
          <p:cNvSpPr/>
          <p:nvPr/>
        </p:nvSpPr>
        <p:spPr>
          <a:xfrm>
            <a:off x="5681362" y="3386790"/>
            <a:ext cx="692497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rPr lang="zh-CN" altLang="en-US" dirty="0"/>
              <a:t>卡</a:t>
            </a:r>
            <a:r>
              <a:rPr lang="zh-CN" altLang="en-US" dirty="0" smtClean="0"/>
              <a:t>管理</a:t>
            </a:r>
            <a:endParaRPr dirty="0"/>
          </a:p>
        </p:txBody>
      </p:sp>
      <p:sp>
        <p:nvSpPr>
          <p:cNvPr id="50" name="Shape 88"/>
          <p:cNvSpPr/>
          <p:nvPr/>
        </p:nvSpPr>
        <p:spPr>
          <a:xfrm flipV="1">
            <a:off x="5681363" y="3745564"/>
            <a:ext cx="2222787" cy="0"/>
          </a:xfrm>
          <a:prstGeom prst="line">
            <a:avLst/>
          </a:prstGeom>
          <a:ln w="12700">
            <a:solidFill>
              <a:srgbClr val="EA870E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2" name="Shape 80"/>
          <p:cNvSpPr/>
          <p:nvPr/>
        </p:nvSpPr>
        <p:spPr>
          <a:xfrm rot="10800000">
            <a:off x="4951746" y="3983690"/>
            <a:ext cx="575310" cy="48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25" y="0"/>
                </a:moveTo>
                <a:cubicBezTo>
                  <a:pt x="4695" y="0"/>
                  <a:pt x="3796" y="970"/>
                  <a:pt x="3575" y="2238"/>
                </a:cubicBezTo>
                <a:lnTo>
                  <a:pt x="0" y="4672"/>
                </a:lnTo>
                <a:lnTo>
                  <a:pt x="3486" y="7034"/>
                </a:lnTo>
                <a:lnTo>
                  <a:pt x="3486" y="18793"/>
                </a:lnTo>
                <a:cubicBezTo>
                  <a:pt x="3486" y="20336"/>
                  <a:pt x="4531" y="21600"/>
                  <a:pt x="5825" y="21600"/>
                </a:cubicBezTo>
                <a:lnTo>
                  <a:pt x="19246" y="21600"/>
                </a:lnTo>
                <a:cubicBezTo>
                  <a:pt x="20540" y="21600"/>
                  <a:pt x="21600" y="20336"/>
                  <a:pt x="21600" y="18793"/>
                </a:cubicBezTo>
                <a:lnTo>
                  <a:pt x="21600" y="2789"/>
                </a:lnTo>
                <a:cubicBezTo>
                  <a:pt x="21600" y="1247"/>
                  <a:pt x="20540" y="0"/>
                  <a:pt x="19246" y="0"/>
                </a:cubicBezTo>
                <a:lnTo>
                  <a:pt x="5825" y="0"/>
                </a:ln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3" name="Shape 87"/>
          <p:cNvSpPr/>
          <p:nvPr/>
        </p:nvSpPr>
        <p:spPr>
          <a:xfrm>
            <a:off x="5696601" y="4026870"/>
            <a:ext cx="923330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rPr lang="zh-CN" altLang="en-US" dirty="0" smtClean="0"/>
              <a:t>终端管理</a:t>
            </a:r>
            <a:endParaRPr dirty="0"/>
          </a:p>
        </p:txBody>
      </p:sp>
      <p:sp>
        <p:nvSpPr>
          <p:cNvPr id="54" name="Shape 88"/>
          <p:cNvSpPr/>
          <p:nvPr/>
        </p:nvSpPr>
        <p:spPr>
          <a:xfrm flipV="1">
            <a:off x="5696602" y="4385644"/>
            <a:ext cx="2222787" cy="0"/>
          </a:xfrm>
          <a:prstGeom prst="line">
            <a:avLst/>
          </a:prstGeom>
          <a:ln w="12700">
            <a:solidFill>
              <a:srgbClr val="EA870E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" name="Shape 93"/>
          <p:cNvSpPr/>
          <p:nvPr/>
        </p:nvSpPr>
        <p:spPr>
          <a:xfrm>
            <a:off x="5010803" y="2791160"/>
            <a:ext cx="325410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FFFFFF"/>
                </a:solidFill>
              </a:rPr>
              <a:t>2.1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56" name="Shape 93"/>
          <p:cNvSpPr/>
          <p:nvPr/>
        </p:nvSpPr>
        <p:spPr>
          <a:xfrm>
            <a:off x="5026042" y="3431240"/>
            <a:ext cx="325410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FFFFFF"/>
                </a:solidFill>
              </a:rPr>
              <a:t>2.2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57" name="Shape 93"/>
          <p:cNvSpPr/>
          <p:nvPr/>
        </p:nvSpPr>
        <p:spPr>
          <a:xfrm>
            <a:off x="5041281" y="4071320"/>
            <a:ext cx="325410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FFFFFF"/>
                </a:solidFill>
              </a:rPr>
              <a:t>2.3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9900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544195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544195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">
  <a:themeElements>
    <a:clrScheme name="办公室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544195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544195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15A5443E3939284E9C7338D1AF152B1B" ma:contentTypeVersion="0" ma:contentTypeDescription="新建文档。" ma:contentTypeScope="" ma:versionID="42bb324ff64be46f93023bbc67d49f22">
  <xsd:schema xmlns:xsd="http://www.w3.org/2001/XMLSchema" xmlns:p="http://schemas.microsoft.com/office/2006/metadata/properties" targetNamespace="http://schemas.microsoft.com/office/2006/metadata/properties" ma:root="true" ma:fieldsID="b51e50da1bca0add1c6bbfbefcbaaa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 ma:readOnly="true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FC89E47-A107-4A29-A9AE-E72A740A2655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2DA1BAB-484F-438C-941F-258AAD3F64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4AA912-18B3-4EC6-B033-28EA06D582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2879</TotalTime>
  <Words>3943</Words>
  <Application>Microsoft Office PowerPoint</Application>
  <PresentationFormat>宽屏</PresentationFormat>
  <Paragraphs>606</Paragraphs>
  <Slides>25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Avenir Roman</vt:lpstr>
      <vt:lpstr>FZLanTingHei-B-GBK</vt:lpstr>
      <vt:lpstr>宋体</vt:lpstr>
      <vt:lpstr>Microsoft YaHei</vt:lpstr>
      <vt:lpstr>Microsoft YaHei</vt:lpstr>
      <vt:lpstr>Arial</vt:lpstr>
      <vt:lpstr>Calibri</vt:lpstr>
      <vt:lpstr>Helvetica</vt:lpstr>
      <vt:lpstr>Times New Roman</vt:lpstr>
      <vt:lpstr>Wingdings</vt:lpstr>
      <vt:lpstr>Default</vt:lpstr>
      <vt:lpstr>1_自定义设计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aspire</dc:creator>
  <cp:lastModifiedBy>Jing</cp:lastModifiedBy>
  <cp:revision>327</cp:revision>
  <dcterms:created xsi:type="dcterms:W3CDTF">2016-12-16T02:35:59Z</dcterms:created>
  <dcterms:modified xsi:type="dcterms:W3CDTF">2017-04-06T09:48:24Z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  <property fmtid="{D5CDD505-2E9C-101B-9397-08002B2CF9AE}" pid="3" name="ContentTypeId">
    <vt:lpwstr>0x01010015A5443E3939284E9C7338D1AF152B1B</vt:lpwstr>
  </property>
</Properties>
</file>