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71" r:id="rId4"/>
    <p:sldId id="298" r:id="rId5"/>
    <p:sldId id="299" r:id="rId6"/>
    <p:sldId id="301" r:id="rId7"/>
    <p:sldId id="300" r:id="rId8"/>
    <p:sldId id="292" r:id="rId9"/>
    <p:sldId id="294" r:id="rId10"/>
    <p:sldId id="295" r:id="rId11"/>
    <p:sldId id="296" r:id="rId12"/>
    <p:sldId id="29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9.wmf"/><Relationship Id="rId4" Type="http://schemas.openxmlformats.org/officeDocument/2006/relationships/image" Target="../media/image5.jpe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160" y="1873584"/>
            <a:ext cx="6797040" cy="1342056"/>
          </a:xfrm>
        </p:spPr>
        <p:txBody>
          <a:bodyPr/>
          <a:lstStyle/>
          <a:p>
            <a:r>
              <a:rPr lang="zh-CN" altLang="en-US" dirty="0"/>
              <a:t>江铜集团流媒体平台解决方案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中国移动</a:t>
            </a:r>
            <a:r>
              <a:rPr lang="en-US" altLang="zh-CN" dirty="0"/>
              <a:t>-</a:t>
            </a:r>
            <a:r>
              <a:rPr lang="zh-CN" altLang="en-US" dirty="0"/>
              <a:t>卓望公司</a:t>
            </a:r>
            <a:r>
              <a:rPr lang="en-US" altLang="zh-CN" dirty="0"/>
              <a:t>                                         2017.5.23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后台管理功能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2220" y="1878805"/>
            <a:ext cx="7020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实现用户分组，不用用户组看到的内容是不一样的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记录下用户在该系统上所有活动的记录，用于大数据分析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连接安全我们用</a:t>
            </a:r>
            <a:r>
              <a:rPr lang="en-US" altLang="zh-CN" sz="2000" b="1" dirty="0"/>
              <a:t>token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URL</a:t>
            </a:r>
            <a:r>
              <a:rPr lang="zh-CN" altLang="en-US" sz="2000" b="1" dirty="0"/>
              <a:t>加密的方式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视频加密需要跟第三方</a:t>
            </a:r>
            <a:r>
              <a:rPr lang="en-US" altLang="zh-CN" sz="2000" b="1" dirty="0"/>
              <a:t>DRM</a:t>
            </a:r>
            <a:r>
              <a:rPr lang="zh-CN" altLang="en-US" sz="2000" b="1" dirty="0"/>
              <a:t>厂家对接，我们提供对接，但不负责购买第三方系统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接入终端我们支持</a:t>
            </a:r>
            <a:r>
              <a:rPr lang="en-US" altLang="zh-CN" sz="2000" b="1" dirty="0"/>
              <a:t>PC</a:t>
            </a:r>
            <a:r>
              <a:rPr lang="zh-CN" altLang="en-US" sz="2000" b="1" dirty="0"/>
              <a:t>和手机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支持同时</a:t>
            </a:r>
            <a:r>
              <a:rPr lang="en-US" altLang="zh-CN" sz="2000" b="1" dirty="0"/>
              <a:t>1000</a:t>
            </a:r>
            <a:r>
              <a:rPr lang="zh-CN" altLang="en-US" sz="2000" b="1" dirty="0"/>
              <a:t>人在线观看</a:t>
            </a:r>
            <a:endParaRPr lang="en-US" altLang="zh-CN" sz="20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支持</a:t>
            </a:r>
            <a:r>
              <a:rPr lang="en-US" altLang="zh-CN" sz="2000" b="1" dirty="0"/>
              <a:t>1080P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720P</a:t>
            </a:r>
            <a:r>
              <a:rPr lang="zh-CN" altLang="en-US" sz="2000" b="1" dirty="0"/>
              <a:t>和标清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配置建议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52986"/>
              </p:ext>
            </p:extLst>
          </p:nvPr>
        </p:nvGraphicFramePr>
        <p:xfrm>
          <a:off x="641445" y="1558346"/>
          <a:ext cx="11191164" cy="4300372"/>
        </p:xfrm>
        <a:graphic>
          <a:graphicData uri="http://schemas.openxmlformats.org/drawingml/2006/table">
            <a:tbl>
              <a:tblPr/>
              <a:tblGrid>
                <a:gridCol w="66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2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90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latin typeface="宋体"/>
                        </a:rPr>
                        <a:t>序号</a:t>
                      </a:r>
                    </a:p>
                  </a:txBody>
                  <a:tcPr marL="8351" marR="8351" marT="83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latin typeface="宋体"/>
                        </a:rPr>
                        <a:t>名称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latin typeface="宋体"/>
                        </a:rPr>
                        <a:t>产品描述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latin typeface="宋体"/>
                        </a:rPr>
                        <a:t>数量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latin typeface="宋体"/>
                        </a:rPr>
                        <a:t>说明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7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latin typeface="宋体"/>
                        </a:rPr>
                        <a:t>1</a:t>
                      </a:r>
                    </a:p>
                  </a:txBody>
                  <a:tcPr marL="8351" marR="8351" marT="83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流媒体平台服务器（硬件）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latin typeface="宋体"/>
                        </a:rPr>
                        <a:t>Dell R730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服务器。具体配置：</a:t>
                      </a:r>
                      <a:br>
                        <a:rPr lang="zh-CN" altLang="en-US" sz="1400" b="0" i="0" u="none" strike="noStrike" dirty="0">
                          <a:latin typeface="宋体"/>
                        </a:rPr>
                      </a:br>
                      <a:r>
                        <a:rPr lang="en-US" sz="1400" b="0" i="0" u="none" strike="noStrike" dirty="0">
                          <a:latin typeface="宋体"/>
                        </a:rPr>
                        <a:t>E5-2603V3*2/4*16G/2*2T 7.2K/2*PS 750W 4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个千兆网卡。机架式服务器，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2</a:t>
                      </a:r>
                      <a:r>
                        <a:rPr lang="en-US" sz="1400" b="0" i="0" u="none" strike="noStrike" dirty="0">
                          <a:latin typeface="宋体"/>
                        </a:rPr>
                        <a:t>U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latin typeface="宋体"/>
                        </a:rPr>
                        <a:t>4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自行购买或租用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4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latin typeface="宋体"/>
                        </a:rPr>
                        <a:t>2</a:t>
                      </a:r>
                    </a:p>
                  </a:txBody>
                  <a:tcPr marL="8351" marR="8351" marT="83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流媒体软件运营系统</a:t>
                      </a:r>
                      <a:br>
                        <a:rPr lang="zh-CN" altLang="en-US" sz="1400" b="0" i="0" u="none" strike="noStrike" dirty="0">
                          <a:latin typeface="宋体"/>
                        </a:rPr>
                      </a:br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包括，用户管理，媒资管理，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EPG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服务器，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BOSS</a:t>
                      </a:r>
                      <a:br>
                        <a:rPr lang="en-US" altLang="zh-CN" sz="1400" b="0" i="0" u="none" strike="noStrike" dirty="0">
                          <a:latin typeface="宋体"/>
                        </a:rPr>
                      </a:br>
                      <a:endParaRPr lang="en-US" altLang="zh-CN" sz="1400" b="0" i="0" u="none" strike="noStrike" dirty="0">
                        <a:latin typeface="宋体"/>
                      </a:endParaRP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latin typeface="宋体"/>
                        </a:rPr>
                        <a:t>1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支持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10000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个用户，支持用户数的平滑扩充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2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latin typeface="宋体"/>
                        </a:rPr>
                        <a:t>3</a:t>
                      </a:r>
                    </a:p>
                  </a:txBody>
                  <a:tcPr marL="8351" marR="8351" marT="83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宋体"/>
                        </a:rPr>
                        <a:t>CDN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服务器</a:t>
                      </a:r>
                      <a:endParaRPr lang="en-US" sz="1400" b="0" i="0" u="none" strike="noStrike" dirty="0">
                        <a:latin typeface="宋体"/>
                      </a:endParaRP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latin typeface="宋体"/>
                        </a:rPr>
                        <a:t>CDN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，视频流媒体服务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支持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1000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个并发流，支持在用户增多且分布复杂情况下的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CDN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分层分级部署，也可实现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CDN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之间的用户调度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7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latin typeface="宋体"/>
                        </a:rPr>
                        <a:t>4</a:t>
                      </a:r>
                    </a:p>
                  </a:txBody>
                  <a:tcPr marL="8351" marR="8351" marT="83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latin typeface="宋体"/>
                        </a:rPr>
                        <a:t>EPG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客户化定制开发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latin typeface="宋体"/>
                        </a:rPr>
                        <a:t>PC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客户端定制开发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7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安卓手机客户端定制开发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7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苹果手机客户端定制开发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2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latin typeface="宋体"/>
                        </a:rPr>
                        <a:t>5</a:t>
                      </a:r>
                    </a:p>
                  </a:txBody>
                  <a:tcPr marL="8351" marR="8351" marT="83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系统对接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跟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OA</a:t>
                      </a:r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对接，跟第三方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DRM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latin typeface="宋体"/>
                        </a:rPr>
                        <a:t>1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8351" marR="8351" marT="83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latin typeface="宋体"/>
                      </a:endParaRPr>
                    </a:p>
                  </a:txBody>
                  <a:tcPr marL="8351" marR="8351" marT="83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079">
                <a:tc gridSpan="5"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>
                          <a:latin typeface="宋体"/>
                        </a:rPr>
                        <a:t>　</a:t>
                      </a:r>
                    </a:p>
                    <a:p>
                      <a:pPr algn="l" fontAlgn="b"/>
                      <a:r>
                        <a:rPr lang="zh-CN" altLang="en-US" sz="1400" b="0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8351" marR="8351" marT="83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669624"/>
            <a:ext cx="6400800" cy="2560320"/>
          </a:xfrm>
        </p:spPr>
        <p:txBody>
          <a:bodyPr/>
          <a:lstStyle/>
          <a:p>
            <a:r>
              <a:rPr lang="en-AU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866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平台功能框架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" name="Object 2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855" y="1617256"/>
            <a:ext cx="7236651" cy="504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97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平台逻辑架构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95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7183" y="1520584"/>
            <a:ext cx="8118143" cy="5287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97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CDN</a:t>
            </a:r>
            <a:r>
              <a:rPr lang="zh-CN" altLang="en-US" dirty="0">
                <a:ea typeface="宋体" panose="02010600030101010101" pitchFamily="2" charset="-122"/>
              </a:rPr>
              <a:t>分布式架构原理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" name="Group 401"/>
          <p:cNvGrpSpPr>
            <a:grpSpLocks/>
          </p:cNvGrpSpPr>
          <p:nvPr/>
        </p:nvGrpSpPr>
        <p:grpSpPr bwMode="auto">
          <a:xfrm>
            <a:off x="1957253" y="1841102"/>
            <a:ext cx="4926012" cy="920750"/>
            <a:chOff x="1434" y="1388"/>
            <a:chExt cx="3733" cy="783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434" y="1584"/>
              <a:ext cx="3600" cy="432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57150">
              <a:solidFill>
                <a:srgbClr val="9966FF">
                  <a:alpha val="50195"/>
                </a:srgbClr>
              </a:solidFill>
              <a:round/>
              <a:headEnd/>
              <a:tailEnd/>
            </a:ln>
          </p:spPr>
          <p:txBody>
            <a:bodyPr wrap="none" lIns="91429" tIns="17998" rIns="91429" bIns="17998" anchor="ctr"/>
            <a:lstStyle/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Picture 79" descr="PL 3000 - right ico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8" y="1440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91"/>
            <p:cNvGrpSpPr>
              <a:grpSpLocks/>
            </p:cNvGrpSpPr>
            <p:nvPr/>
          </p:nvGrpSpPr>
          <p:grpSpPr bwMode="auto">
            <a:xfrm>
              <a:off x="2688" y="1386"/>
              <a:ext cx="867" cy="197"/>
              <a:chOff x="2132" y="672"/>
              <a:chExt cx="1008" cy="348"/>
            </a:xfrm>
          </p:grpSpPr>
          <p:pic>
            <p:nvPicPr>
              <p:cNvPr id="59" name="Picture 92" descr="003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12000"/>
              </a:blip>
              <a:srcRect/>
              <a:stretch>
                <a:fillRect/>
              </a:stretch>
            </p:blipFill>
            <p:spPr bwMode="auto">
              <a:xfrm>
                <a:off x="2132" y="768"/>
                <a:ext cx="100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" name="Line 93"/>
              <p:cNvSpPr>
                <a:spLocks noChangeShapeType="1"/>
              </p:cNvSpPr>
              <p:nvPr/>
            </p:nvSpPr>
            <p:spPr bwMode="auto">
              <a:xfrm flipH="1">
                <a:off x="2382" y="828"/>
                <a:ext cx="3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94"/>
              <p:cNvSpPr>
                <a:spLocks noChangeShapeType="1"/>
              </p:cNvSpPr>
              <p:nvPr/>
            </p:nvSpPr>
            <p:spPr bwMode="auto">
              <a:xfrm flipV="1">
                <a:off x="2465" y="761"/>
                <a:ext cx="0" cy="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95"/>
              <p:cNvSpPr>
                <a:spLocks noChangeShapeType="1"/>
              </p:cNvSpPr>
              <p:nvPr/>
            </p:nvSpPr>
            <p:spPr bwMode="auto">
              <a:xfrm flipV="1">
                <a:off x="2619" y="739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96"/>
              <p:cNvSpPr>
                <a:spLocks noChangeShapeType="1"/>
              </p:cNvSpPr>
              <p:nvPr/>
            </p:nvSpPr>
            <p:spPr bwMode="auto">
              <a:xfrm>
                <a:off x="2530" y="828"/>
                <a:ext cx="0" cy="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4" name="Picture 97" descr="PC Blue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576" y="678"/>
                <a:ext cx="112" cy="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5" name="Group 98"/>
              <p:cNvGrpSpPr>
                <a:grpSpLocks/>
              </p:cNvGrpSpPr>
              <p:nvPr/>
            </p:nvGrpSpPr>
            <p:grpSpPr bwMode="auto">
              <a:xfrm>
                <a:off x="2688" y="672"/>
                <a:ext cx="291" cy="307"/>
                <a:chOff x="2256" y="2419"/>
                <a:chExt cx="336" cy="355"/>
              </a:xfrm>
            </p:grpSpPr>
            <p:pic>
              <p:nvPicPr>
                <p:cNvPr id="68" name="Picture 99" descr="fuwuqi"/>
                <p:cNvPicPr>
                  <a:picLocks noChangeAspect="1" noChangeArrowheads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2352" y="2419"/>
                  <a:ext cx="240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69" name="Group 100"/>
                <p:cNvGrpSpPr>
                  <a:grpSpLocks/>
                </p:cNvGrpSpPr>
                <p:nvPr/>
              </p:nvGrpSpPr>
              <p:grpSpPr bwMode="auto">
                <a:xfrm>
                  <a:off x="2256" y="2544"/>
                  <a:ext cx="211" cy="230"/>
                  <a:chOff x="4896" y="1968"/>
                  <a:chExt cx="672" cy="651"/>
                </a:xfrm>
              </p:grpSpPr>
              <p:pic>
                <p:nvPicPr>
                  <p:cNvPr id="70" name="Picture 101" descr="整套电脑-2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96" y="1968"/>
                    <a:ext cx="672" cy="65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aphicFrame>
                <p:nvGraphicFramePr>
                  <p:cNvPr id="71" name="Object 2"/>
                  <p:cNvGraphicFramePr>
                    <a:graphicFrameLocks noChangeAspect="1"/>
                  </p:cNvGraphicFramePr>
                  <p:nvPr/>
                </p:nvGraphicFramePr>
                <p:xfrm>
                  <a:off x="5056" y="2076"/>
                  <a:ext cx="328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37" name="BMP 图象" r:id="rId8" imgW="5714286" imgH="3933333" progId="PBrush">
                          <p:embed/>
                        </p:oleObj>
                      </mc:Choice>
                      <mc:Fallback>
                        <p:oleObj name="BMP 图象" r:id="rId8" imgW="5714286" imgH="3933333" progId="PBrush">
                          <p:embed/>
                          <p:pic>
                            <p:nvPicPr>
                              <p:cNvPr id="0" name="Object 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56" y="2076"/>
                                <a:ext cx="328" cy="23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xtLs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rgbClr val="FF00FF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pic>
            <p:nvPicPr>
              <p:cNvPr id="66" name="Picture 103" descr="PC Blue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16" y="672"/>
                <a:ext cx="112" cy="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7" name="Picture 104" descr="PC Blue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68" y="864"/>
                <a:ext cx="112" cy="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187"/>
            <p:cNvGrpSpPr>
              <a:grpSpLocks/>
            </p:cNvGrpSpPr>
            <p:nvPr/>
          </p:nvGrpSpPr>
          <p:grpSpPr bwMode="auto">
            <a:xfrm>
              <a:off x="3024" y="1855"/>
              <a:ext cx="430" cy="218"/>
              <a:chOff x="3275" y="2680"/>
              <a:chExt cx="469" cy="289"/>
            </a:xfrm>
          </p:grpSpPr>
          <p:grpSp>
            <p:nvGrpSpPr>
              <p:cNvPr id="45" name="Group 188"/>
              <p:cNvGrpSpPr>
                <a:grpSpLocks/>
              </p:cNvGrpSpPr>
              <p:nvPr/>
            </p:nvGrpSpPr>
            <p:grpSpPr bwMode="auto">
              <a:xfrm>
                <a:off x="3275" y="2680"/>
                <a:ext cx="276" cy="289"/>
                <a:chOff x="2294" y="541"/>
                <a:chExt cx="241" cy="249"/>
              </a:xfrm>
            </p:grpSpPr>
            <p:sp>
              <p:nvSpPr>
                <p:cNvPr id="47" name="Oval 189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Oval 190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191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192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193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Oval 194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195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196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Oval 197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198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Oval 199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200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6" name="Picture 201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536" y="2720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202"/>
            <p:cNvGrpSpPr>
              <a:grpSpLocks/>
            </p:cNvGrpSpPr>
            <p:nvPr/>
          </p:nvGrpSpPr>
          <p:grpSpPr bwMode="auto">
            <a:xfrm>
              <a:off x="1776" y="1807"/>
              <a:ext cx="430" cy="218"/>
              <a:chOff x="3275" y="2680"/>
              <a:chExt cx="469" cy="289"/>
            </a:xfrm>
          </p:grpSpPr>
          <p:grpSp>
            <p:nvGrpSpPr>
              <p:cNvPr id="31" name="Group 203"/>
              <p:cNvGrpSpPr>
                <a:grpSpLocks/>
              </p:cNvGrpSpPr>
              <p:nvPr/>
            </p:nvGrpSpPr>
            <p:grpSpPr bwMode="auto">
              <a:xfrm>
                <a:off x="3275" y="2680"/>
                <a:ext cx="276" cy="289"/>
                <a:chOff x="2294" y="541"/>
                <a:chExt cx="241" cy="249"/>
              </a:xfrm>
            </p:grpSpPr>
            <p:sp>
              <p:nvSpPr>
                <p:cNvPr id="33" name="Oval 204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Oval 205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206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Oval 207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Oval 208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Oval 209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Oval 210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Oval 211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Oval 212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Oval 213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Oval 214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Oval 215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32" name="Picture 216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536" y="2720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10" name="Text Box 223"/>
            <p:cNvSpPr txBox="1">
              <a:spLocks noChangeArrowheads="1"/>
            </p:cNvSpPr>
            <p:nvPr/>
          </p:nvSpPr>
          <p:spPr bwMode="auto">
            <a:xfrm>
              <a:off x="2352" y="1392"/>
              <a:ext cx="378" cy="1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ICMS</a:t>
              </a:r>
            </a:p>
          </p:txBody>
        </p:sp>
        <p:sp>
          <p:nvSpPr>
            <p:cNvPr id="11" name="Text Box 224"/>
            <p:cNvSpPr txBox="1">
              <a:spLocks noChangeArrowheads="1"/>
            </p:cNvSpPr>
            <p:nvPr/>
          </p:nvSpPr>
          <p:spPr bwMode="auto">
            <a:xfrm>
              <a:off x="3889" y="1441"/>
              <a:ext cx="272" cy="1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NM</a:t>
              </a:r>
            </a:p>
          </p:txBody>
        </p:sp>
        <p:sp>
          <p:nvSpPr>
            <p:cNvPr id="12" name="Text Box 226"/>
            <p:cNvSpPr txBox="1">
              <a:spLocks noChangeArrowheads="1"/>
            </p:cNvSpPr>
            <p:nvPr/>
          </p:nvSpPr>
          <p:spPr bwMode="auto">
            <a:xfrm>
              <a:off x="2880" y="1632"/>
              <a:ext cx="552" cy="3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20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CMS</a:t>
              </a:r>
            </a:p>
          </p:txBody>
        </p:sp>
        <p:grpSp>
          <p:nvGrpSpPr>
            <p:cNvPr id="13" name="Group 227"/>
            <p:cNvGrpSpPr>
              <a:grpSpLocks/>
            </p:cNvGrpSpPr>
            <p:nvPr/>
          </p:nvGrpSpPr>
          <p:grpSpPr bwMode="auto">
            <a:xfrm>
              <a:off x="4320" y="1807"/>
              <a:ext cx="430" cy="218"/>
              <a:chOff x="3275" y="2680"/>
              <a:chExt cx="469" cy="289"/>
            </a:xfrm>
          </p:grpSpPr>
          <p:grpSp>
            <p:nvGrpSpPr>
              <p:cNvPr id="17" name="Group 228"/>
              <p:cNvGrpSpPr>
                <a:grpSpLocks/>
              </p:cNvGrpSpPr>
              <p:nvPr/>
            </p:nvGrpSpPr>
            <p:grpSpPr bwMode="auto">
              <a:xfrm>
                <a:off x="3275" y="2680"/>
                <a:ext cx="276" cy="289"/>
                <a:chOff x="2294" y="541"/>
                <a:chExt cx="241" cy="249"/>
              </a:xfrm>
            </p:grpSpPr>
            <p:sp>
              <p:nvSpPr>
                <p:cNvPr id="19" name="Oval 229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Oval 230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Oval 231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Oval 232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33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Oval 234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35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Oval 236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Oval 237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Oval 238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39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40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8" name="Picture 241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536" y="2720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14" name="Text Box 288"/>
            <p:cNvSpPr txBox="1">
              <a:spLocks noChangeArrowheads="1"/>
            </p:cNvSpPr>
            <p:nvPr/>
          </p:nvSpPr>
          <p:spPr bwMode="auto">
            <a:xfrm>
              <a:off x="2256" y="1873"/>
              <a:ext cx="41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CDN</a:t>
              </a:r>
            </a:p>
          </p:txBody>
        </p:sp>
        <p:sp>
          <p:nvSpPr>
            <p:cNvPr id="15" name="Text Box 289"/>
            <p:cNvSpPr txBox="1">
              <a:spLocks noChangeArrowheads="1"/>
            </p:cNvSpPr>
            <p:nvPr/>
          </p:nvSpPr>
          <p:spPr bwMode="auto">
            <a:xfrm>
              <a:off x="3455" y="1920"/>
              <a:ext cx="415" cy="2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CDN</a:t>
              </a:r>
            </a:p>
          </p:txBody>
        </p:sp>
        <p:sp>
          <p:nvSpPr>
            <p:cNvPr id="16" name="Text Box 290"/>
            <p:cNvSpPr txBox="1">
              <a:spLocks noChangeArrowheads="1"/>
            </p:cNvSpPr>
            <p:nvPr/>
          </p:nvSpPr>
          <p:spPr bwMode="auto">
            <a:xfrm>
              <a:off x="4752" y="1873"/>
              <a:ext cx="41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CDN</a:t>
              </a:r>
            </a:p>
          </p:txBody>
        </p:sp>
      </p:grpSp>
      <p:grpSp>
        <p:nvGrpSpPr>
          <p:cNvPr id="72" name="Group 402"/>
          <p:cNvGrpSpPr>
            <a:grpSpLocks/>
          </p:cNvGrpSpPr>
          <p:nvPr/>
        </p:nvGrpSpPr>
        <p:grpSpPr bwMode="auto">
          <a:xfrm>
            <a:off x="753928" y="3200002"/>
            <a:ext cx="3638550" cy="1030287"/>
            <a:chOff x="192" y="2448"/>
            <a:chExt cx="2758" cy="875"/>
          </a:xfrm>
        </p:grpSpPr>
        <p:sp>
          <p:nvSpPr>
            <p:cNvPr id="73" name="Oval 55"/>
            <p:cNvSpPr>
              <a:spLocks noChangeArrowheads="1"/>
            </p:cNvSpPr>
            <p:nvPr/>
          </p:nvSpPr>
          <p:spPr bwMode="auto">
            <a:xfrm>
              <a:off x="192" y="2544"/>
              <a:ext cx="2544" cy="57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57150">
              <a:solidFill>
                <a:srgbClr val="9966FF">
                  <a:alpha val="50195"/>
                </a:srgbClr>
              </a:solidFill>
              <a:round/>
              <a:headEnd/>
              <a:tailEnd/>
            </a:ln>
          </p:spPr>
          <p:txBody>
            <a:bodyPr wrap="none" lIns="91429" tIns="17998" rIns="91429" bIns="17998" anchor="ctr"/>
            <a:lstStyle/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4" name="Group 242"/>
            <p:cNvGrpSpPr>
              <a:grpSpLocks/>
            </p:cNvGrpSpPr>
            <p:nvPr/>
          </p:nvGrpSpPr>
          <p:grpSpPr bwMode="auto">
            <a:xfrm>
              <a:off x="242" y="2883"/>
              <a:ext cx="430" cy="218"/>
              <a:chOff x="3275" y="2680"/>
              <a:chExt cx="469" cy="289"/>
            </a:xfrm>
          </p:grpSpPr>
          <p:grpSp>
            <p:nvGrpSpPr>
              <p:cNvPr id="112" name="Group 243"/>
              <p:cNvGrpSpPr>
                <a:grpSpLocks/>
              </p:cNvGrpSpPr>
              <p:nvPr/>
            </p:nvGrpSpPr>
            <p:grpSpPr bwMode="auto">
              <a:xfrm>
                <a:off x="3275" y="2680"/>
                <a:ext cx="276" cy="289"/>
                <a:chOff x="2294" y="541"/>
                <a:chExt cx="241" cy="249"/>
              </a:xfrm>
            </p:grpSpPr>
            <p:sp>
              <p:nvSpPr>
                <p:cNvPr id="114" name="Oval 244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Oval 245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Oval 246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Oval 247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Oval 248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Oval 249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Oval 250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Oval 251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Oval 252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Oval 253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Oval 254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Oval 255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13" name="Picture 256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536" y="2720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75" name="Group 257"/>
            <p:cNvGrpSpPr>
              <a:grpSpLocks/>
            </p:cNvGrpSpPr>
            <p:nvPr/>
          </p:nvGrpSpPr>
          <p:grpSpPr bwMode="auto">
            <a:xfrm>
              <a:off x="1200" y="3007"/>
              <a:ext cx="430" cy="218"/>
              <a:chOff x="3275" y="2680"/>
              <a:chExt cx="469" cy="289"/>
            </a:xfrm>
          </p:grpSpPr>
          <p:grpSp>
            <p:nvGrpSpPr>
              <p:cNvPr id="98" name="Group 258"/>
              <p:cNvGrpSpPr>
                <a:grpSpLocks/>
              </p:cNvGrpSpPr>
              <p:nvPr/>
            </p:nvGrpSpPr>
            <p:grpSpPr bwMode="auto">
              <a:xfrm>
                <a:off x="3275" y="2680"/>
                <a:ext cx="276" cy="289"/>
                <a:chOff x="2294" y="541"/>
                <a:chExt cx="241" cy="249"/>
              </a:xfrm>
            </p:grpSpPr>
            <p:sp>
              <p:nvSpPr>
                <p:cNvPr id="100" name="Oval 259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Oval 260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Oval 261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Oval 262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Oval 263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Oval 264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Oval 265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Oval 266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267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Oval 268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Oval 269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Oval 270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99" name="Picture 271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536" y="2720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76" name="Group 272"/>
            <p:cNvGrpSpPr>
              <a:grpSpLocks/>
            </p:cNvGrpSpPr>
            <p:nvPr/>
          </p:nvGrpSpPr>
          <p:grpSpPr bwMode="auto">
            <a:xfrm>
              <a:off x="2160" y="2911"/>
              <a:ext cx="430" cy="218"/>
              <a:chOff x="3275" y="2680"/>
              <a:chExt cx="469" cy="289"/>
            </a:xfrm>
          </p:grpSpPr>
          <p:grpSp>
            <p:nvGrpSpPr>
              <p:cNvPr id="83" name="Group 273"/>
              <p:cNvGrpSpPr>
                <a:grpSpLocks/>
              </p:cNvGrpSpPr>
              <p:nvPr/>
            </p:nvGrpSpPr>
            <p:grpSpPr bwMode="auto">
              <a:xfrm>
                <a:off x="3275" y="2680"/>
                <a:ext cx="276" cy="289"/>
                <a:chOff x="2294" y="541"/>
                <a:chExt cx="241" cy="249"/>
              </a:xfrm>
            </p:grpSpPr>
            <p:sp>
              <p:nvSpPr>
                <p:cNvPr id="85" name="Oval 274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Oval 275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Oval 276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Oval 277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Oval 278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Oval 279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Oval 280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Oval 281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Oval 282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Oval 283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284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285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84" name="Picture 286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536" y="2720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pic>
          <p:nvPicPr>
            <p:cNvPr id="77" name="Picture 287" descr="PL 3000 - right ico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3" y="2467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 Box 291"/>
            <p:cNvSpPr txBox="1">
              <a:spLocks noChangeArrowheads="1"/>
            </p:cNvSpPr>
            <p:nvPr/>
          </p:nvSpPr>
          <p:spPr bwMode="auto">
            <a:xfrm>
              <a:off x="672" y="2975"/>
              <a:ext cx="415" cy="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CDN</a:t>
              </a:r>
            </a:p>
          </p:txBody>
        </p:sp>
        <p:sp>
          <p:nvSpPr>
            <p:cNvPr id="79" name="Text Box 292"/>
            <p:cNvSpPr txBox="1">
              <a:spLocks noChangeArrowheads="1"/>
            </p:cNvSpPr>
            <p:nvPr/>
          </p:nvSpPr>
          <p:spPr bwMode="auto">
            <a:xfrm>
              <a:off x="1584" y="3074"/>
              <a:ext cx="415" cy="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CDN</a:t>
              </a:r>
            </a:p>
          </p:txBody>
        </p:sp>
        <p:sp>
          <p:nvSpPr>
            <p:cNvPr id="80" name="Text Box 293"/>
            <p:cNvSpPr txBox="1">
              <a:spLocks noChangeArrowheads="1"/>
            </p:cNvSpPr>
            <p:nvPr/>
          </p:nvSpPr>
          <p:spPr bwMode="auto">
            <a:xfrm>
              <a:off x="2532" y="2912"/>
              <a:ext cx="418" cy="2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CDN</a:t>
              </a:r>
            </a:p>
          </p:txBody>
        </p:sp>
        <p:sp>
          <p:nvSpPr>
            <p:cNvPr id="81" name="Text Box 294"/>
            <p:cNvSpPr txBox="1">
              <a:spLocks noChangeArrowheads="1"/>
            </p:cNvSpPr>
            <p:nvPr/>
          </p:nvSpPr>
          <p:spPr bwMode="auto">
            <a:xfrm>
              <a:off x="1542" y="2448"/>
              <a:ext cx="272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NM</a:t>
              </a:r>
            </a:p>
          </p:txBody>
        </p:sp>
        <p:sp>
          <p:nvSpPr>
            <p:cNvPr id="82" name="Text Box 400"/>
            <p:cNvSpPr txBox="1">
              <a:spLocks noChangeArrowheads="1"/>
            </p:cNvSpPr>
            <p:nvPr/>
          </p:nvSpPr>
          <p:spPr bwMode="auto">
            <a:xfrm>
              <a:off x="1297" y="2688"/>
              <a:ext cx="552" cy="3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20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HMS</a:t>
              </a:r>
            </a:p>
          </p:txBody>
        </p:sp>
      </p:grpSp>
      <p:grpSp>
        <p:nvGrpSpPr>
          <p:cNvPr id="126" name="Group 403"/>
          <p:cNvGrpSpPr>
            <a:grpSpLocks/>
          </p:cNvGrpSpPr>
          <p:nvPr/>
        </p:nvGrpSpPr>
        <p:grpSpPr bwMode="auto">
          <a:xfrm>
            <a:off x="4616315" y="3153964"/>
            <a:ext cx="3694113" cy="1028700"/>
            <a:chOff x="192" y="2448"/>
            <a:chExt cx="2800" cy="875"/>
          </a:xfrm>
        </p:grpSpPr>
        <p:sp>
          <p:nvSpPr>
            <p:cNvPr id="127" name="Oval 404"/>
            <p:cNvSpPr>
              <a:spLocks noChangeArrowheads="1"/>
            </p:cNvSpPr>
            <p:nvPr/>
          </p:nvSpPr>
          <p:spPr bwMode="auto">
            <a:xfrm>
              <a:off x="192" y="2544"/>
              <a:ext cx="2544" cy="576"/>
            </a:xfrm>
            <a:prstGeom prst="ellipse">
              <a:avLst/>
            </a:prstGeom>
            <a:solidFill>
              <a:schemeClr val="bg1">
                <a:alpha val="50195"/>
              </a:schemeClr>
            </a:solidFill>
            <a:ln w="57150">
              <a:solidFill>
                <a:srgbClr val="9966FF">
                  <a:alpha val="50195"/>
                </a:srgbClr>
              </a:solidFill>
              <a:round/>
              <a:headEnd/>
              <a:tailEnd/>
            </a:ln>
          </p:spPr>
          <p:txBody>
            <a:bodyPr wrap="none" lIns="91429" tIns="17998" rIns="91429" bIns="17998" anchor="ctr"/>
            <a:lstStyle/>
            <a:p>
              <a:pPr algn="l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405"/>
            <p:cNvGrpSpPr>
              <a:grpSpLocks/>
            </p:cNvGrpSpPr>
            <p:nvPr/>
          </p:nvGrpSpPr>
          <p:grpSpPr bwMode="auto">
            <a:xfrm>
              <a:off x="242" y="2883"/>
              <a:ext cx="430" cy="218"/>
              <a:chOff x="3275" y="2680"/>
              <a:chExt cx="469" cy="289"/>
            </a:xfrm>
          </p:grpSpPr>
          <p:grpSp>
            <p:nvGrpSpPr>
              <p:cNvPr id="165" name="Group 406"/>
              <p:cNvGrpSpPr>
                <a:grpSpLocks/>
              </p:cNvGrpSpPr>
              <p:nvPr/>
            </p:nvGrpSpPr>
            <p:grpSpPr bwMode="auto">
              <a:xfrm>
                <a:off x="3275" y="2680"/>
                <a:ext cx="276" cy="289"/>
                <a:chOff x="2294" y="541"/>
                <a:chExt cx="241" cy="249"/>
              </a:xfrm>
            </p:grpSpPr>
            <p:sp>
              <p:nvSpPr>
                <p:cNvPr id="167" name="Oval 407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Oval 408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Oval 409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Oval 410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Oval 411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Oval 412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Oval 413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Oval 414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Oval 415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Oval 416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Oval 417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Oval 418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6" name="Picture 419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536" y="2720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9" name="Group 420"/>
            <p:cNvGrpSpPr>
              <a:grpSpLocks/>
            </p:cNvGrpSpPr>
            <p:nvPr/>
          </p:nvGrpSpPr>
          <p:grpSpPr bwMode="auto">
            <a:xfrm>
              <a:off x="1200" y="3007"/>
              <a:ext cx="430" cy="218"/>
              <a:chOff x="3275" y="2680"/>
              <a:chExt cx="469" cy="289"/>
            </a:xfrm>
          </p:grpSpPr>
          <p:grpSp>
            <p:nvGrpSpPr>
              <p:cNvPr id="151" name="Group 421"/>
              <p:cNvGrpSpPr>
                <a:grpSpLocks/>
              </p:cNvGrpSpPr>
              <p:nvPr/>
            </p:nvGrpSpPr>
            <p:grpSpPr bwMode="auto">
              <a:xfrm>
                <a:off x="3275" y="2680"/>
                <a:ext cx="276" cy="289"/>
                <a:chOff x="2294" y="541"/>
                <a:chExt cx="241" cy="249"/>
              </a:xfrm>
            </p:grpSpPr>
            <p:sp>
              <p:nvSpPr>
                <p:cNvPr id="153" name="Oval 422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Oval 423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Oval 424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Oval 425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Oval 426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Oval 427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Oval 428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Oval 429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Oval 430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Oval 431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Oval 432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Oval 433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52" name="Picture 434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536" y="2720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0" name="Group 435"/>
            <p:cNvGrpSpPr>
              <a:grpSpLocks/>
            </p:cNvGrpSpPr>
            <p:nvPr/>
          </p:nvGrpSpPr>
          <p:grpSpPr bwMode="auto">
            <a:xfrm>
              <a:off x="2160" y="2911"/>
              <a:ext cx="430" cy="218"/>
              <a:chOff x="3275" y="2680"/>
              <a:chExt cx="469" cy="289"/>
            </a:xfrm>
          </p:grpSpPr>
          <p:grpSp>
            <p:nvGrpSpPr>
              <p:cNvPr id="137" name="Group 436"/>
              <p:cNvGrpSpPr>
                <a:grpSpLocks/>
              </p:cNvGrpSpPr>
              <p:nvPr/>
            </p:nvGrpSpPr>
            <p:grpSpPr bwMode="auto">
              <a:xfrm>
                <a:off x="3275" y="2680"/>
                <a:ext cx="276" cy="289"/>
                <a:chOff x="2294" y="541"/>
                <a:chExt cx="241" cy="249"/>
              </a:xfrm>
            </p:grpSpPr>
            <p:sp>
              <p:nvSpPr>
                <p:cNvPr id="139" name="Oval 437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Oval 438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Oval 439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Oval 440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Oval 441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Oval 442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Oval 443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Oval 444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445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446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Oval 447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448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38" name="Picture 449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536" y="2720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pic>
          <p:nvPicPr>
            <p:cNvPr id="131" name="Picture 450" descr="PL 3000 - right ico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3" y="2467"/>
              <a:ext cx="2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2" name="Text Box 451"/>
            <p:cNvSpPr txBox="1">
              <a:spLocks noChangeArrowheads="1"/>
            </p:cNvSpPr>
            <p:nvPr/>
          </p:nvSpPr>
          <p:spPr bwMode="auto">
            <a:xfrm>
              <a:off x="672" y="2976"/>
              <a:ext cx="514" cy="2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CDNN</a:t>
              </a:r>
            </a:p>
          </p:txBody>
        </p:sp>
        <p:sp>
          <p:nvSpPr>
            <p:cNvPr id="133" name="Text Box 452"/>
            <p:cNvSpPr txBox="1">
              <a:spLocks noChangeArrowheads="1"/>
            </p:cNvSpPr>
            <p:nvPr/>
          </p:nvSpPr>
          <p:spPr bwMode="auto">
            <a:xfrm>
              <a:off x="1584" y="3072"/>
              <a:ext cx="415" cy="2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CDN</a:t>
              </a:r>
            </a:p>
          </p:txBody>
        </p:sp>
        <p:sp>
          <p:nvSpPr>
            <p:cNvPr id="134" name="Text Box 453"/>
            <p:cNvSpPr txBox="1">
              <a:spLocks noChangeArrowheads="1"/>
            </p:cNvSpPr>
            <p:nvPr/>
          </p:nvSpPr>
          <p:spPr bwMode="auto">
            <a:xfrm>
              <a:off x="2534" y="2911"/>
              <a:ext cx="45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CDN</a:t>
              </a:r>
            </a:p>
          </p:txBody>
        </p:sp>
        <p:sp>
          <p:nvSpPr>
            <p:cNvPr id="135" name="Text Box 454"/>
            <p:cNvSpPr txBox="1">
              <a:spLocks noChangeArrowheads="1"/>
            </p:cNvSpPr>
            <p:nvPr/>
          </p:nvSpPr>
          <p:spPr bwMode="auto">
            <a:xfrm>
              <a:off x="1542" y="2448"/>
              <a:ext cx="272" cy="1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140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NM</a:t>
              </a:r>
            </a:p>
          </p:txBody>
        </p:sp>
        <p:sp>
          <p:nvSpPr>
            <p:cNvPr id="136" name="Text Box 455"/>
            <p:cNvSpPr txBox="1">
              <a:spLocks noChangeArrowheads="1"/>
            </p:cNvSpPr>
            <p:nvPr/>
          </p:nvSpPr>
          <p:spPr bwMode="auto">
            <a:xfrm>
              <a:off x="1297" y="2688"/>
              <a:ext cx="552" cy="3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78355" tIns="39177" rIns="78355" bIns="39177">
              <a:spAutoFit/>
            </a:bodyPr>
            <a:lstStyle/>
            <a:p>
              <a:pPr algn="l" defTabSz="784225" eaLnBrk="0" hangingPunct="0">
                <a:defRPr/>
              </a:pPr>
              <a:r>
                <a:rPr kumimoji="1" lang="en-US" altLang="zh-CN" sz="2000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细黑" pitchFamily="2" charset="-122"/>
                </a:rPr>
                <a:t>HMS</a:t>
              </a:r>
            </a:p>
          </p:txBody>
        </p:sp>
      </p:grpSp>
      <p:sp>
        <p:nvSpPr>
          <p:cNvPr id="179" name="Oval 458"/>
          <p:cNvSpPr>
            <a:spLocks noChangeArrowheads="1"/>
          </p:cNvSpPr>
          <p:nvPr/>
        </p:nvSpPr>
        <p:spPr bwMode="auto">
          <a:xfrm>
            <a:off x="614228" y="4724002"/>
            <a:ext cx="3355975" cy="677862"/>
          </a:xfrm>
          <a:prstGeom prst="ellipse">
            <a:avLst/>
          </a:prstGeom>
          <a:solidFill>
            <a:schemeClr val="bg1">
              <a:alpha val="50195"/>
            </a:schemeClr>
          </a:solidFill>
          <a:ln w="57150">
            <a:solidFill>
              <a:srgbClr val="9966FF">
                <a:alpha val="50195"/>
              </a:srgbClr>
            </a:solidFill>
            <a:round/>
            <a:headEnd/>
            <a:tailEnd/>
          </a:ln>
        </p:spPr>
        <p:txBody>
          <a:bodyPr wrap="none" lIns="91429" tIns="17998" rIns="91429" bIns="17998" anchor="ctr"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0" name="Group 459"/>
          <p:cNvGrpSpPr>
            <a:grpSpLocks/>
          </p:cNvGrpSpPr>
          <p:nvPr/>
        </p:nvGrpSpPr>
        <p:grpSpPr bwMode="auto">
          <a:xfrm>
            <a:off x="680903" y="5135164"/>
            <a:ext cx="566737" cy="257175"/>
            <a:chOff x="3275" y="2682"/>
            <a:chExt cx="469" cy="289"/>
          </a:xfrm>
        </p:grpSpPr>
        <p:grpSp>
          <p:nvGrpSpPr>
            <p:cNvPr id="181" name="Group 460"/>
            <p:cNvGrpSpPr>
              <a:grpSpLocks/>
            </p:cNvGrpSpPr>
            <p:nvPr/>
          </p:nvGrpSpPr>
          <p:grpSpPr bwMode="auto">
            <a:xfrm>
              <a:off x="3275" y="2680"/>
              <a:ext cx="276" cy="289"/>
              <a:chOff x="2294" y="541"/>
              <a:chExt cx="241" cy="249"/>
            </a:xfrm>
          </p:grpSpPr>
          <p:sp>
            <p:nvSpPr>
              <p:cNvPr id="183" name="Oval 461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462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463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464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Oval 465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Oval 466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Oval 467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Oval 468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469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470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Oval 471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Oval 472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82" name="Picture 47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195" name="Group 474"/>
          <p:cNvGrpSpPr>
            <a:grpSpLocks/>
          </p:cNvGrpSpPr>
          <p:nvPr/>
        </p:nvGrpSpPr>
        <p:grpSpPr bwMode="auto">
          <a:xfrm>
            <a:off x="1944553" y="5279627"/>
            <a:ext cx="566737" cy="258762"/>
            <a:chOff x="3275" y="2682"/>
            <a:chExt cx="469" cy="289"/>
          </a:xfrm>
        </p:grpSpPr>
        <p:grpSp>
          <p:nvGrpSpPr>
            <p:cNvPr id="196" name="Group 475"/>
            <p:cNvGrpSpPr>
              <a:grpSpLocks/>
            </p:cNvGrpSpPr>
            <p:nvPr/>
          </p:nvGrpSpPr>
          <p:grpSpPr bwMode="auto">
            <a:xfrm>
              <a:off x="3275" y="2680"/>
              <a:ext cx="276" cy="289"/>
              <a:chOff x="2294" y="541"/>
              <a:chExt cx="241" cy="249"/>
            </a:xfrm>
          </p:grpSpPr>
          <p:sp>
            <p:nvSpPr>
              <p:cNvPr id="198" name="Oval 476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477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478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Oval 479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Oval 480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Oval 481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Oval 482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Oval 483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Oval 484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Oval 485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Oval 486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487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7" name="Picture 48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210" name="Group 489"/>
          <p:cNvGrpSpPr>
            <a:grpSpLocks/>
          </p:cNvGrpSpPr>
          <p:nvPr/>
        </p:nvGrpSpPr>
        <p:grpSpPr bwMode="auto">
          <a:xfrm>
            <a:off x="3209790" y="5166914"/>
            <a:ext cx="568325" cy="257175"/>
            <a:chOff x="3275" y="2682"/>
            <a:chExt cx="469" cy="289"/>
          </a:xfrm>
        </p:grpSpPr>
        <p:grpSp>
          <p:nvGrpSpPr>
            <p:cNvPr id="211" name="Group 490"/>
            <p:cNvGrpSpPr>
              <a:grpSpLocks/>
            </p:cNvGrpSpPr>
            <p:nvPr/>
          </p:nvGrpSpPr>
          <p:grpSpPr bwMode="auto">
            <a:xfrm>
              <a:off x="3275" y="2680"/>
              <a:ext cx="276" cy="289"/>
              <a:chOff x="2294" y="541"/>
              <a:chExt cx="241" cy="249"/>
            </a:xfrm>
          </p:grpSpPr>
          <p:sp>
            <p:nvSpPr>
              <p:cNvPr id="213" name="Oval 491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492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Oval 493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Oval 494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Oval 495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Oval 496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Oval 497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Oval 498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Oval 499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Oval 500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Oval 501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Oval 502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12" name="Picture 50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225" name="Picture 504" descr="PL 3000 - righ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5503" y="4633514"/>
            <a:ext cx="28575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6" name="Text Box 505"/>
          <p:cNvSpPr txBox="1">
            <a:spLocks noChangeArrowheads="1"/>
          </p:cNvSpPr>
          <p:nvPr/>
        </p:nvSpPr>
        <p:spPr bwMode="auto">
          <a:xfrm>
            <a:off x="1247640" y="5232002"/>
            <a:ext cx="547688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355" tIns="39177" rIns="78355" bIns="39177">
            <a:spAutoFit/>
          </a:bodyPr>
          <a:lstStyle/>
          <a:p>
            <a:pPr algn="l" defTabSz="784225" eaLnBrk="0" hangingPunct="0">
              <a:defRPr/>
            </a:pPr>
            <a:r>
              <a:rPr kumimoji="1"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CDN</a:t>
            </a:r>
          </a:p>
        </p:txBody>
      </p:sp>
      <p:sp>
        <p:nvSpPr>
          <p:cNvPr id="227" name="Text Box 506"/>
          <p:cNvSpPr txBox="1">
            <a:spLocks noChangeArrowheads="1"/>
          </p:cNvSpPr>
          <p:nvPr/>
        </p:nvSpPr>
        <p:spPr bwMode="auto">
          <a:xfrm>
            <a:off x="2450965" y="5344714"/>
            <a:ext cx="547688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355" tIns="39177" rIns="78355" bIns="39177">
            <a:spAutoFit/>
          </a:bodyPr>
          <a:lstStyle/>
          <a:p>
            <a:pPr algn="l" defTabSz="784225" eaLnBrk="0" hangingPunct="0">
              <a:defRPr/>
            </a:pPr>
            <a:r>
              <a:rPr kumimoji="1"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CDN</a:t>
            </a:r>
          </a:p>
        </p:txBody>
      </p:sp>
      <p:sp>
        <p:nvSpPr>
          <p:cNvPr id="228" name="Text Box 507"/>
          <p:cNvSpPr txBox="1">
            <a:spLocks noChangeArrowheads="1"/>
          </p:cNvSpPr>
          <p:nvPr/>
        </p:nvSpPr>
        <p:spPr bwMode="auto">
          <a:xfrm>
            <a:off x="3701915" y="5157389"/>
            <a:ext cx="598488" cy="293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8355" tIns="39177" rIns="78355" bIns="39177">
            <a:spAutoFit/>
          </a:bodyPr>
          <a:lstStyle/>
          <a:p>
            <a:pPr algn="l" defTabSz="784225" eaLnBrk="0" hangingPunct="0">
              <a:defRPr/>
            </a:pPr>
            <a:r>
              <a:rPr kumimoji="1"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CDN</a:t>
            </a:r>
          </a:p>
        </p:txBody>
      </p:sp>
      <p:sp>
        <p:nvSpPr>
          <p:cNvPr id="229" name="Text Box 508"/>
          <p:cNvSpPr txBox="1">
            <a:spLocks noChangeArrowheads="1"/>
          </p:cNvSpPr>
          <p:nvPr/>
        </p:nvSpPr>
        <p:spPr bwMode="auto">
          <a:xfrm>
            <a:off x="2147753" y="4611289"/>
            <a:ext cx="360362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355" tIns="39177" rIns="78355" bIns="39177">
            <a:spAutoFit/>
          </a:bodyPr>
          <a:lstStyle/>
          <a:p>
            <a:pPr algn="l" defTabSz="784225" eaLnBrk="0" hangingPunct="0">
              <a:defRPr/>
            </a:pPr>
            <a:r>
              <a:rPr kumimoji="1"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NM</a:t>
            </a:r>
          </a:p>
        </p:txBody>
      </p:sp>
      <p:sp>
        <p:nvSpPr>
          <p:cNvPr id="230" name="Text Box 509"/>
          <p:cNvSpPr txBox="1">
            <a:spLocks noChangeArrowheads="1"/>
          </p:cNvSpPr>
          <p:nvPr/>
        </p:nvSpPr>
        <p:spPr bwMode="auto">
          <a:xfrm>
            <a:off x="2069965" y="4893864"/>
            <a:ext cx="714375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355" tIns="39177" rIns="78355" bIns="39177">
            <a:spAutoFit/>
          </a:bodyPr>
          <a:lstStyle/>
          <a:p>
            <a:pPr algn="l" defTabSz="784225" eaLnBrk="0" hangingPunct="0">
              <a:defRPr/>
            </a:pPr>
            <a:r>
              <a:rPr kumimoji="1" lang="en-US" altLang="zh-CN" sz="2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EMS</a:t>
            </a:r>
          </a:p>
        </p:txBody>
      </p:sp>
      <p:sp>
        <p:nvSpPr>
          <p:cNvPr id="231" name="Line 510"/>
          <p:cNvSpPr>
            <a:spLocks noChangeShapeType="1"/>
          </p:cNvSpPr>
          <p:nvPr/>
        </p:nvSpPr>
        <p:spPr bwMode="auto">
          <a:xfrm flipH="1">
            <a:off x="1071428" y="2579289"/>
            <a:ext cx="1392237" cy="1185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2" name="Line 511"/>
          <p:cNvSpPr>
            <a:spLocks noChangeShapeType="1"/>
          </p:cNvSpPr>
          <p:nvPr/>
        </p:nvSpPr>
        <p:spPr bwMode="auto">
          <a:xfrm flipH="1">
            <a:off x="3539990" y="2692002"/>
            <a:ext cx="696913" cy="101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" name="Line 512"/>
          <p:cNvSpPr>
            <a:spLocks noChangeShapeType="1"/>
          </p:cNvSpPr>
          <p:nvPr/>
        </p:nvSpPr>
        <p:spPr bwMode="auto">
          <a:xfrm flipH="1">
            <a:off x="3666990" y="2636439"/>
            <a:ext cx="2279650" cy="1128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4" name="Line 513"/>
          <p:cNvSpPr>
            <a:spLocks noChangeShapeType="1"/>
          </p:cNvSpPr>
          <p:nvPr/>
        </p:nvSpPr>
        <p:spPr bwMode="auto">
          <a:xfrm flipH="1">
            <a:off x="820603" y="3990577"/>
            <a:ext cx="187325" cy="1128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" name="Line 514"/>
          <p:cNvSpPr>
            <a:spLocks noChangeShapeType="1"/>
          </p:cNvSpPr>
          <p:nvPr/>
        </p:nvSpPr>
        <p:spPr bwMode="auto">
          <a:xfrm>
            <a:off x="1133340" y="3990577"/>
            <a:ext cx="1014413" cy="1298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6" name="Line 515"/>
          <p:cNvSpPr>
            <a:spLocks noChangeShapeType="1"/>
          </p:cNvSpPr>
          <p:nvPr/>
        </p:nvSpPr>
        <p:spPr bwMode="auto">
          <a:xfrm>
            <a:off x="1323840" y="3990577"/>
            <a:ext cx="2027238" cy="1128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7" name="Oval 458"/>
          <p:cNvSpPr>
            <a:spLocks noChangeArrowheads="1"/>
          </p:cNvSpPr>
          <p:nvPr/>
        </p:nvSpPr>
        <p:spPr bwMode="auto">
          <a:xfrm>
            <a:off x="5146540" y="4674789"/>
            <a:ext cx="3357563" cy="677863"/>
          </a:xfrm>
          <a:prstGeom prst="ellipse">
            <a:avLst/>
          </a:prstGeom>
          <a:solidFill>
            <a:schemeClr val="bg1">
              <a:alpha val="50195"/>
            </a:schemeClr>
          </a:solidFill>
          <a:ln w="57150">
            <a:solidFill>
              <a:srgbClr val="9966FF">
                <a:alpha val="50195"/>
              </a:srgbClr>
            </a:solidFill>
            <a:round/>
            <a:headEnd/>
            <a:tailEnd/>
          </a:ln>
        </p:spPr>
        <p:txBody>
          <a:bodyPr wrap="none" lIns="91429" tIns="17998" rIns="91429" bIns="17998" anchor="ctr"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38" name="Group 459"/>
          <p:cNvGrpSpPr>
            <a:grpSpLocks/>
          </p:cNvGrpSpPr>
          <p:nvPr/>
        </p:nvGrpSpPr>
        <p:grpSpPr bwMode="auto">
          <a:xfrm>
            <a:off x="5213215" y="5084364"/>
            <a:ext cx="566738" cy="258763"/>
            <a:chOff x="3275" y="2682"/>
            <a:chExt cx="469" cy="289"/>
          </a:xfrm>
        </p:grpSpPr>
        <p:grpSp>
          <p:nvGrpSpPr>
            <p:cNvPr id="239" name="Group 460"/>
            <p:cNvGrpSpPr>
              <a:grpSpLocks/>
            </p:cNvGrpSpPr>
            <p:nvPr/>
          </p:nvGrpSpPr>
          <p:grpSpPr bwMode="auto">
            <a:xfrm>
              <a:off x="3275" y="2678"/>
              <a:ext cx="276" cy="289"/>
              <a:chOff x="2294" y="541"/>
              <a:chExt cx="241" cy="249"/>
            </a:xfrm>
          </p:grpSpPr>
          <p:sp>
            <p:nvSpPr>
              <p:cNvPr id="241" name="Oval 461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Oval 462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Oval 463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464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Oval 465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Oval 466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Oval 467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Oval 468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Oval 469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Oval 470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Oval 471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Oval 472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40" name="Picture 47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253" name="Group 474"/>
          <p:cNvGrpSpPr>
            <a:grpSpLocks/>
          </p:cNvGrpSpPr>
          <p:nvPr/>
        </p:nvGrpSpPr>
        <p:grpSpPr bwMode="auto">
          <a:xfrm>
            <a:off x="6476865" y="5230414"/>
            <a:ext cx="566738" cy="257175"/>
            <a:chOff x="3275" y="2682"/>
            <a:chExt cx="469" cy="289"/>
          </a:xfrm>
        </p:grpSpPr>
        <p:grpSp>
          <p:nvGrpSpPr>
            <p:cNvPr id="254" name="Group 475"/>
            <p:cNvGrpSpPr>
              <a:grpSpLocks/>
            </p:cNvGrpSpPr>
            <p:nvPr/>
          </p:nvGrpSpPr>
          <p:grpSpPr bwMode="auto">
            <a:xfrm>
              <a:off x="3275" y="2678"/>
              <a:ext cx="276" cy="289"/>
              <a:chOff x="2294" y="541"/>
              <a:chExt cx="241" cy="249"/>
            </a:xfrm>
          </p:grpSpPr>
          <p:sp>
            <p:nvSpPr>
              <p:cNvPr id="256" name="Oval 476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Oval 477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Oval 478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Oval 479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Oval 480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Oval 481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Oval 482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Oval 483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484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Oval 485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Oval 486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Oval 487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55" name="Picture 48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268" name="Group 489"/>
          <p:cNvGrpSpPr>
            <a:grpSpLocks/>
          </p:cNvGrpSpPr>
          <p:nvPr/>
        </p:nvGrpSpPr>
        <p:grpSpPr bwMode="auto">
          <a:xfrm>
            <a:off x="7743690" y="5117702"/>
            <a:ext cx="566738" cy="257175"/>
            <a:chOff x="3275" y="2682"/>
            <a:chExt cx="469" cy="289"/>
          </a:xfrm>
        </p:grpSpPr>
        <p:grpSp>
          <p:nvGrpSpPr>
            <p:cNvPr id="269" name="Group 490"/>
            <p:cNvGrpSpPr>
              <a:grpSpLocks/>
            </p:cNvGrpSpPr>
            <p:nvPr/>
          </p:nvGrpSpPr>
          <p:grpSpPr bwMode="auto">
            <a:xfrm>
              <a:off x="3275" y="2678"/>
              <a:ext cx="276" cy="289"/>
              <a:chOff x="2294" y="541"/>
              <a:chExt cx="241" cy="249"/>
            </a:xfrm>
          </p:grpSpPr>
          <p:sp>
            <p:nvSpPr>
              <p:cNvPr id="271" name="Oval 491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Oval 492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Oval 493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Oval 494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Oval 495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Oval 496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497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Oval 498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Oval 499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500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Oval 501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Oval 502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70" name="Picture 50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pic>
        <p:nvPicPr>
          <p:cNvPr id="283" name="Picture 504" descr="PL 3000 - right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7815" y="4584302"/>
            <a:ext cx="287338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4" name="Text Box 505"/>
          <p:cNvSpPr txBox="1">
            <a:spLocks noChangeArrowheads="1"/>
          </p:cNvSpPr>
          <p:nvPr/>
        </p:nvSpPr>
        <p:spPr bwMode="auto">
          <a:xfrm>
            <a:off x="5779953" y="5182789"/>
            <a:ext cx="547687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355" tIns="39177" rIns="78355" bIns="39177">
            <a:spAutoFit/>
          </a:bodyPr>
          <a:lstStyle/>
          <a:p>
            <a:pPr algn="l" defTabSz="784225" eaLnBrk="0" hangingPunct="0">
              <a:defRPr/>
            </a:pPr>
            <a:r>
              <a:rPr kumimoji="1"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CDN</a:t>
            </a:r>
          </a:p>
        </p:txBody>
      </p:sp>
      <p:sp>
        <p:nvSpPr>
          <p:cNvPr id="285" name="Text Box 506"/>
          <p:cNvSpPr txBox="1">
            <a:spLocks noChangeArrowheads="1"/>
          </p:cNvSpPr>
          <p:nvPr/>
        </p:nvSpPr>
        <p:spPr bwMode="auto">
          <a:xfrm>
            <a:off x="6983278" y="5295502"/>
            <a:ext cx="547687" cy="295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355" tIns="39177" rIns="78355" bIns="39177">
            <a:spAutoFit/>
          </a:bodyPr>
          <a:lstStyle/>
          <a:p>
            <a:pPr algn="l" defTabSz="784225" eaLnBrk="0" hangingPunct="0">
              <a:defRPr/>
            </a:pPr>
            <a:r>
              <a:rPr kumimoji="1"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CDN</a:t>
            </a:r>
          </a:p>
        </p:txBody>
      </p:sp>
      <p:sp>
        <p:nvSpPr>
          <p:cNvPr id="286" name="Text Box 507"/>
          <p:cNvSpPr txBox="1">
            <a:spLocks noChangeArrowheads="1"/>
          </p:cNvSpPr>
          <p:nvPr/>
        </p:nvSpPr>
        <p:spPr bwMode="auto">
          <a:xfrm>
            <a:off x="8235815" y="5108177"/>
            <a:ext cx="620713" cy="293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8355" tIns="39177" rIns="78355" bIns="39177">
            <a:spAutoFit/>
          </a:bodyPr>
          <a:lstStyle/>
          <a:p>
            <a:pPr algn="l" defTabSz="784225" eaLnBrk="0" hangingPunct="0">
              <a:defRPr/>
            </a:pPr>
            <a:r>
              <a:rPr kumimoji="1"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CDN</a:t>
            </a:r>
          </a:p>
        </p:txBody>
      </p:sp>
      <p:sp>
        <p:nvSpPr>
          <p:cNvPr id="287" name="Text Box 508"/>
          <p:cNvSpPr txBox="1">
            <a:spLocks noChangeArrowheads="1"/>
          </p:cNvSpPr>
          <p:nvPr/>
        </p:nvSpPr>
        <p:spPr bwMode="auto">
          <a:xfrm>
            <a:off x="6681653" y="4562077"/>
            <a:ext cx="35877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355" tIns="39177" rIns="78355" bIns="39177">
            <a:spAutoFit/>
          </a:bodyPr>
          <a:lstStyle/>
          <a:p>
            <a:pPr algn="l" defTabSz="784225" eaLnBrk="0" hangingPunct="0">
              <a:defRPr/>
            </a:pPr>
            <a:r>
              <a:rPr kumimoji="1" lang="en-US" altLang="zh-CN" sz="1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NM</a:t>
            </a:r>
          </a:p>
        </p:txBody>
      </p:sp>
      <p:sp>
        <p:nvSpPr>
          <p:cNvPr id="288" name="Text Box 509"/>
          <p:cNvSpPr txBox="1">
            <a:spLocks noChangeArrowheads="1"/>
          </p:cNvSpPr>
          <p:nvPr/>
        </p:nvSpPr>
        <p:spPr bwMode="auto">
          <a:xfrm>
            <a:off x="6603865" y="4844652"/>
            <a:ext cx="714375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8355" tIns="39177" rIns="78355" bIns="39177">
            <a:spAutoFit/>
          </a:bodyPr>
          <a:lstStyle/>
          <a:p>
            <a:pPr algn="l" defTabSz="784225" eaLnBrk="0" hangingPunct="0">
              <a:defRPr/>
            </a:pPr>
            <a:r>
              <a:rPr kumimoji="1" lang="en-US" altLang="zh-CN" sz="2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EMS</a:t>
            </a:r>
          </a:p>
        </p:txBody>
      </p:sp>
      <p:sp>
        <p:nvSpPr>
          <p:cNvPr id="289" name="TextBox 341"/>
          <p:cNvSpPr txBox="1">
            <a:spLocks noChangeArrowheads="1"/>
          </p:cNvSpPr>
          <p:nvPr/>
        </p:nvSpPr>
        <p:spPr bwMode="auto">
          <a:xfrm>
            <a:off x="639628" y="5560614"/>
            <a:ext cx="4318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0" name="TextBox 342"/>
          <p:cNvSpPr txBox="1">
            <a:spLocks noChangeArrowheads="1"/>
          </p:cNvSpPr>
          <p:nvPr/>
        </p:nvSpPr>
        <p:spPr bwMode="auto">
          <a:xfrm>
            <a:off x="2084253" y="5644752"/>
            <a:ext cx="4302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1" name="TextBox 341"/>
          <p:cNvSpPr txBox="1">
            <a:spLocks noChangeArrowheads="1"/>
          </p:cNvSpPr>
          <p:nvPr/>
        </p:nvSpPr>
        <p:spPr bwMode="auto">
          <a:xfrm>
            <a:off x="3351078" y="5560614"/>
            <a:ext cx="430212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2" name="Oval 458"/>
          <p:cNvSpPr>
            <a:spLocks noChangeArrowheads="1"/>
          </p:cNvSpPr>
          <p:nvPr/>
        </p:nvSpPr>
        <p:spPr bwMode="auto">
          <a:xfrm>
            <a:off x="565015" y="6060677"/>
            <a:ext cx="1508125" cy="198437"/>
          </a:xfrm>
          <a:prstGeom prst="ellipse">
            <a:avLst/>
          </a:prstGeom>
          <a:solidFill>
            <a:schemeClr val="bg1">
              <a:alpha val="50195"/>
            </a:schemeClr>
          </a:solidFill>
          <a:ln w="57150">
            <a:solidFill>
              <a:srgbClr val="9966FF">
                <a:alpha val="50195"/>
              </a:srgbClr>
            </a:solidFill>
            <a:round/>
            <a:headEnd/>
            <a:tailEnd/>
          </a:ln>
        </p:spPr>
        <p:txBody>
          <a:bodyPr wrap="none" lIns="91429" tIns="17998" rIns="91429" bIns="17998" anchor="ctr"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Oval 458"/>
          <p:cNvSpPr>
            <a:spLocks noChangeArrowheads="1"/>
          </p:cNvSpPr>
          <p:nvPr/>
        </p:nvSpPr>
        <p:spPr bwMode="auto">
          <a:xfrm>
            <a:off x="2590665" y="6162277"/>
            <a:ext cx="1509713" cy="198437"/>
          </a:xfrm>
          <a:prstGeom prst="ellipse">
            <a:avLst/>
          </a:prstGeom>
          <a:solidFill>
            <a:schemeClr val="bg1">
              <a:alpha val="50195"/>
            </a:schemeClr>
          </a:solidFill>
          <a:ln w="57150">
            <a:solidFill>
              <a:srgbClr val="9966FF">
                <a:alpha val="50195"/>
              </a:srgbClr>
            </a:solidFill>
            <a:round/>
            <a:headEnd/>
            <a:tailEnd/>
          </a:ln>
        </p:spPr>
        <p:txBody>
          <a:bodyPr wrap="none" lIns="91429" tIns="17998" rIns="91429" bIns="17998" anchor="ctr"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4" name="Oval 458"/>
          <p:cNvSpPr>
            <a:spLocks noChangeArrowheads="1"/>
          </p:cNvSpPr>
          <p:nvPr/>
        </p:nvSpPr>
        <p:spPr bwMode="auto">
          <a:xfrm>
            <a:off x="5643428" y="6079727"/>
            <a:ext cx="1509712" cy="198437"/>
          </a:xfrm>
          <a:prstGeom prst="ellipse">
            <a:avLst/>
          </a:prstGeom>
          <a:solidFill>
            <a:schemeClr val="bg1">
              <a:alpha val="50195"/>
            </a:schemeClr>
          </a:solidFill>
          <a:ln w="57150">
            <a:solidFill>
              <a:srgbClr val="9966FF">
                <a:alpha val="50195"/>
              </a:srgbClr>
            </a:solidFill>
            <a:round/>
            <a:headEnd/>
            <a:tailEnd/>
          </a:ln>
        </p:spPr>
        <p:txBody>
          <a:bodyPr wrap="none" lIns="91429" tIns="17998" rIns="91429" bIns="17998" anchor="ctr"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5" name="Oval 458"/>
          <p:cNvSpPr>
            <a:spLocks noChangeArrowheads="1"/>
          </p:cNvSpPr>
          <p:nvPr/>
        </p:nvSpPr>
        <p:spPr bwMode="auto">
          <a:xfrm>
            <a:off x="7556365" y="5949552"/>
            <a:ext cx="1509713" cy="200025"/>
          </a:xfrm>
          <a:prstGeom prst="ellipse">
            <a:avLst/>
          </a:prstGeom>
          <a:solidFill>
            <a:schemeClr val="bg1">
              <a:alpha val="50195"/>
            </a:schemeClr>
          </a:solidFill>
          <a:ln w="57150">
            <a:solidFill>
              <a:srgbClr val="9966FF">
                <a:alpha val="50195"/>
              </a:srgbClr>
            </a:solidFill>
            <a:round/>
            <a:headEnd/>
            <a:tailEnd/>
          </a:ln>
        </p:spPr>
        <p:txBody>
          <a:bodyPr wrap="none" lIns="91429" tIns="17998" rIns="91429" bIns="17998" anchor="ctr"/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TextBox 341"/>
          <p:cNvSpPr txBox="1">
            <a:spLocks noChangeArrowheads="1"/>
          </p:cNvSpPr>
          <p:nvPr/>
        </p:nvSpPr>
        <p:spPr bwMode="auto">
          <a:xfrm>
            <a:off x="5427528" y="5478064"/>
            <a:ext cx="4318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7" name="TextBox 341"/>
          <p:cNvSpPr txBox="1">
            <a:spLocks noChangeArrowheads="1"/>
          </p:cNvSpPr>
          <p:nvPr/>
        </p:nvSpPr>
        <p:spPr bwMode="auto">
          <a:xfrm>
            <a:off x="6721340" y="5505052"/>
            <a:ext cx="4318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8" name="TextBox 341"/>
          <p:cNvSpPr txBox="1">
            <a:spLocks noChangeArrowheads="1"/>
          </p:cNvSpPr>
          <p:nvPr/>
        </p:nvSpPr>
        <p:spPr bwMode="auto">
          <a:xfrm>
            <a:off x="7880215" y="5435202"/>
            <a:ext cx="4302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…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99" name="Group 474"/>
          <p:cNvGrpSpPr>
            <a:grpSpLocks/>
          </p:cNvGrpSpPr>
          <p:nvPr/>
        </p:nvGrpSpPr>
        <p:grpSpPr bwMode="auto">
          <a:xfrm>
            <a:off x="5859328" y="6116239"/>
            <a:ext cx="314325" cy="176213"/>
            <a:chOff x="3275" y="2682"/>
            <a:chExt cx="469" cy="289"/>
          </a:xfrm>
        </p:grpSpPr>
        <p:grpSp>
          <p:nvGrpSpPr>
            <p:cNvPr id="300" name="Group 475"/>
            <p:cNvGrpSpPr>
              <a:grpSpLocks/>
            </p:cNvGrpSpPr>
            <p:nvPr/>
          </p:nvGrpSpPr>
          <p:grpSpPr bwMode="auto">
            <a:xfrm>
              <a:off x="3275" y="2676"/>
              <a:ext cx="276" cy="289"/>
              <a:chOff x="2294" y="541"/>
              <a:chExt cx="241" cy="249"/>
            </a:xfrm>
          </p:grpSpPr>
          <p:sp>
            <p:nvSpPr>
              <p:cNvPr id="302" name="Oval 476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Oval 477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Oval 478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Oval 479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Oval 480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Oval 481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Oval 482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483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Oval 484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Oval 485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Oval 486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Oval 487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1" name="Picture 48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14" name="Group 474"/>
          <p:cNvGrpSpPr>
            <a:grpSpLocks/>
          </p:cNvGrpSpPr>
          <p:nvPr/>
        </p:nvGrpSpPr>
        <p:grpSpPr bwMode="auto">
          <a:xfrm>
            <a:off x="6476865" y="6168627"/>
            <a:ext cx="315913" cy="176212"/>
            <a:chOff x="3275" y="2682"/>
            <a:chExt cx="469" cy="289"/>
          </a:xfrm>
        </p:grpSpPr>
        <p:grpSp>
          <p:nvGrpSpPr>
            <p:cNvPr id="315" name="Group 475"/>
            <p:cNvGrpSpPr>
              <a:grpSpLocks/>
            </p:cNvGrpSpPr>
            <p:nvPr/>
          </p:nvGrpSpPr>
          <p:grpSpPr bwMode="auto">
            <a:xfrm>
              <a:off x="3275" y="2674"/>
              <a:ext cx="276" cy="289"/>
              <a:chOff x="2294" y="541"/>
              <a:chExt cx="241" cy="249"/>
            </a:xfrm>
          </p:grpSpPr>
          <p:sp>
            <p:nvSpPr>
              <p:cNvPr id="317" name="Oval 476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Oval 477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Oval 478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Oval 479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Oval 480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481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Oval 482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Oval 483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Oval 484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Oval 485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Oval 486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Oval 487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6" name="Picture 48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29" name="Group 474"/>
          <p:cNvGrpSpPr>
            <a:grpSpLocks/>
          </p:cNvGrpSpPr>
          <p:nvPr/>
        </p:nvGrpSpPr>
        <p:grpSpPr bwMode="auto">
          <a:xfrm>
            <a:off x="7815128" y="5965427"/>
            <a:ext cx="315912" cy="176212"/>
            <a:chOff x="3275" y="2682"/>
            <a:chExt cx="469" cy="289"/>
          </a:xfrm>
        </p:grpSpPr>
        <p:grpSp>
          <p:nvGrpSpPr>
            <p:cNvPr id="330" name="Group 475"/>
            <p:cNvGrpSpPr>
              <a:grpSpLocks/>
            </p:cNvGrpSpPr>
            <p:nvPr/>
          </p:nvGrpSpPr>
          <p:grpSpPr bwMode="auto">
            <a:xfrm>
              <a:off x="3275" y="2674"/>
              <a:ext cx="276" cy="289"/>
              <a:chOff x="2294" y="541"/>
              <a:chExt cx="241" cy="249"/>
            </a:xfrm>
          </p:grpSpPr>
          <p:sp>
            <p:nvSpPr>
              <p:cNvPr id="332" name="Oval 476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Oval 477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Oval 478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Oval 479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Oval 480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Oval 481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Oval 482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Oval 483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Oval 484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Oval 485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Oval 486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Oval 487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31" name="Picture 48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44" name="Group 474"/>
          <p:cNvGrpSpPr>
            <a:grpSpLocks/>
          </p:cNvGrpSpPr>
          <p:nvPr/>
        </p:nvGrpSpPr>
        <p:grpSpPr bwMode="auto">
          <a:xfrm>
            <a:off x="8432665" y="6017814"/>
            <a:ext cx="315913" cy="176213"/>
            <a:chOff x="3275" y="2682"/>
            <a:chExt cx="469" cy="289"/>
          </a:xfrm>
        </p:grpSpPr>
        <p:grpSp>
          <p:nvGrpSpPr>
            <p:cNvPr id="345" name="Group 475"/>
            <p:cNvGrpSpPr>
              <a:grpSpLocks/>
            </p:cNvGrpSpPr>
            <p:nvPr/>
          </p:nvGrpSpPr>
          <p:grpSpPr bwMode="auto">
            <a:xfrm>
              <a:off x="3275" y="2672"/>
              <a:ext cx="276" cy="289"/>
              <a:chOff x="2294" y="541"/>
              <a:chExt cx="241" cy="249"/>
            </a:xfrm>
          </p:grpSpPr>
          <p:sp>
            <p:nvSpPr>
              <p:cNvPr id="347" name="Oval 476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Oval 477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Oval 478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Oval 479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Oval 480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Oval 481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Oval 482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Oval 483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Oval 484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Oval 485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486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Oval 487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6" name="Picture 48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59" name="Group 474"/>
          <p:cNvGrpSpPr>
            <a:grpSpLocks/>
          </p:cNvGrpSpPr>
          <p:nvPr/>
        </p:nvGrpSpPr>
        <p:grpSpPr bwMode="auto">
          <a:xfrm>
            <a:off x="849178" y="6054327"/>
            <a:ext cx="315912" cy="176212"/>
            <a:chOff x="3275" y="2676"/>
            <a:chExt cx="469" cy="289"/>
          </a:xfrm>
        </p:grpSpPr>
        <p:grpSp>
          <p:nvGrpSpPr>
            <p:cNvPr id="360" name="Group 475"/>
            <p:cNvGrpSpPr>
              <a:grpSpLocks/>
            </p:cNvGrpSpPr>
            <p:nvPr/>
          </p:nvGrpSpPr>
          <p:grpSpPr bwMode="auto">
            <a:xfrm>
              <a:off x="3275" y="2674"/>
              <a:ext cx="276" cy="289"/>
              <a:chOff x="2294" y="541"/>
              <a:chExt cx="241" cy="249"/>
            </a:xfrm>
          </p:grpSpPr>
          <p:sp>
            <p:nvSpPr>
              <p:cNvPr id="362" name="Oval 476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Oval 477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Oval 478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Oval 479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Oval 480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Oval 481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Oval 482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Oval 483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Oval 484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Oval 485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Oval 486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Oval 487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61" name="Picture 48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74" name="Group 474"/>
          <p:cNvGrpSpPr>
            <a:grpSpLocks/>
          </p:cNvGrpSpPr>
          <p:nvPr/>
        </p:nvGrpSpPr>
        <p:grpSpPr bwMode="auto">
          <a:xfrm>
            <a:off x="1468303" y="6105127"/>
            <a:ext cx="314325" cy="176212"/>
            <a:chOff x="3275" y="2674"/>
            <a:chExt cx="469" cy="289"/>
          </a:xfrm>
        </p:grpSpPr>
        <p:grpSp>
          <p:nvGrpSpPr>
            <p:cNvPr id="375" name="Group 475"/>
            <p:cNvGrpSpPr>
              <a:grpSpLocks/>
            </p:cNvGrpSpPr>
            <p:nvPr/>
          </p:nvGrpSpPr>
          <p:grpSpPr bwMode="auto">
            <a:xfrm>
              <a:off x="3275" y="2672"/>
              <a:ext cx="276" cy="289"/>
              <a:chOff x="2294" y="541"/>
              <a:chExt cx="241" cy="249"/>
            </a:xfrm>
          </p:grpSpPr>
          <p:sp>
            <p:nvSpPr>
              <p:cNvPr id="377" name="Oval 476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Oval 477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Oval 478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Oval 479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Oval 480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Oval 481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Oval 482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Oval 483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Oval 484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Oval 485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Oval 486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Oval 487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76" name="Picture 48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389" name="Group 474"/>
          <p:cNvGrpSpPr>
            <a:grpSpLocks/>
          </p:cNvGrpSpPr>
          <p:nvPr/>
        </p:nvGrpSpPr>
        <p:grpSpPr bwMode="auto">
          <a:xfrm>
            <a:off x="2962140" y="6162277"/>
            <a:ext cx="315913" cy="176212"/>
            <a:chOff x="3275" y="2676"/>
            <a:chExt cx="469" cy="289"/>
          </a:xfrm>
        </p:grpSpPr>
        <p:grpSp>
          <p:nvGrpSpPr>
            <p:cNvPr id="390" name="Group 475"/>
            <p:cNvGrpSpPr>
              <a:grpSpLocks/>
            </p:cNvGrpSpPr>
            <p:nvPr/>
          </p:nvGrpSpPr>
          <p:grpSpPr bwMode="auto">
            <a:xfrm>
              <a:off x="3275" y="2674"/>
              <a:ext cx="276" cy="289"/>
              <a:chOff x="2294" y="541"/>
              <a:chExt cx="241" cy="249"/>
            </a:xfrm>
          </p:grpSpPr>
          <p:sp>
            <p:nvSpPr>
              <p:cNvPr id="392" name="Oval 476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Oval 477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Oval 478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Oval 479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Oval 480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Oval 481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Oval 482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Oval 483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Oval 484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Oval 485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Oval 486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Oval 487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91" name="Picture 48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404" name="Group 474"/>
          <p:cNvGrpSpPr>
            <a:grpSpLocks/>
          </p:cNvGrpSpPr>
          <p:nvPr/>
        </p:nvGrpSpPr>
        <p:grpSpPr bwMode="auto">
          <a:xfrm>
            <a:off x="3581265" y="6213077"/>
            <a:ext cx="314325" cy="176212"/>
            <a:chOff x="3275" y="2674"/>
            <a:chExt cx="469" cy="289"/>
          </a:xfrm>
        </p:grpSpPr>
        <p:grpSp>
          <p:nvGrpSpPr>
            <p:cNvPr id="405" name="Group 475"/>
            <p:cNvGrpSpPr>
              <a:grpSpLocks/>
            </p:cNvGrpSpPr>
            <p:nvPr/>
          </p:nvGrpSpPr>
          <p:grpSpPr bwMode="auto">
            <a:xfrm>
              <a:off x="3275" y="2672"/>
              <a:ext cx="276" cy="289"/>
              <a:chOff x="2294" y="541"/>
              <a:chExt cx="241" cy="249"/>
            </a:xfrm>
          </p:grpSpPr>
          <p:sp>
            <p:nvSpPr>
              <p:cNvPr id="407" name="Oval 476"/>
              <p:cNvSpPr>
                <a:spLocks noChangeArrowheads="1"/>
              </p:cNvSpPr>
              <p:nvPr/>
            </p:nvSpPr>
            <p:spPr bwMode="auto">
              <a:xfrm>
                <a:off x="2294" y="6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Oval 477"/>
              <p:cNvSpPr>
                <a:spLocks noChangeArrowheads="1"/>
              </p:cNvSpPr>
              <p:nvPr/>
            </p:nvSpPr>
            <p:spPr bwMode="auto">
              <a:xfrm>
                <a:off x="2294" y="66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Oval 478"/>
              <p:cNvSpPr>
                <a:spLocks noChangeArrowheads="1"/>
              </p:cNvSpPr>
              <p:nvPr/>
            </p:nvSpPr>
            <p:spPr bwMode="auto">
              <a:xfrm>
                <a:off x="2294" y="653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Oval 479"/>
              <p:cNvSpPr>
                <a:spLocks noChangeArrowheads="1"/>
              </p:cNvSpPr>
              <p:nvPr/>
            </p:nvSpPr>
            <p:spPr bwMode="auto">
              <a:xfrm>
                <a:off x="2294" y="640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Oval 480"/>
              <p:cNvSpPr>
                <a:spLocks noChangeArrowheads="1"/>
              </p:cNvSpPr>
              <p:nvPr/>
            </p:nvSpPr>
            <p:spPr bwMode="auto">
              <a:xfrm>
                <a:off x="2294" y="62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Oval 481"/>
              <p:cNvSpPr>
                <a:spLocks noChangeArrowheads="1"/>
              </p:cNvSpPr>
              <p:nvPr/>
            </p:nvSpPr>
            <p:spPr bwMode="auto">
              <a:xfrm>
                <a:off x="2294" y="616"/>
                <a:ext cx="241" cy="111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Oval 482"/>
              <p:cNvSpPr>
                <a:spLocks noChangeArrowheads="1"/>
              </p:cNvSpPr>
              <p:nvPr/>
            </p:nvSpPr>
            <p:spPr bwMode="auto">
              <a:xfrm>
                <a:off x="2294" y="604"/>
                <a:ext cx="241" cy="111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Oval 483"/>
              <p:cNvSpPr>
                <a:spLocks noChangeArrowheads="1"/>
              </p:cNvSpPr>
              <p:nvPr/>
            </p:nvSpPr>
            <p:spPr bwMode="auto">
              <a:xfrm>
                <a:off x="2294" y="591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Oval 484"/>
              <p:cNvSpPr>
                <a:spLocks noChangeArrowheads="1"/>
              </p:cNvSpPr>
              <p:nvPr/>
            </p:nvSpPr>
            <p:spPr bwMode="auto">
              <a:xfrm>
                <a:off x="2294" y="578"/>
                <a:ext cx="241" cy="112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Oval 485"/>
              <p:cNvSpPr>
                <a:spLocks noChangeArrowheads="1"/>
              </p:cNvSpPr>
              <p:nvPr/>
            </p:nvSpPr>
            <p:spPr bwMode="auto">
              <a:xfrm>
                <a:off x="2294" y="566"/>
                <a:ext cx="241" cy="112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Oval 486"/>
              <p:cNvSpPr>
                <a:spLocks noChangeArrowheads="1"/>
              </p:cNvSpPr>
              <p:nvPr/>
            </p:nvSpPr>
            <p:spPr bwMode="auto">
              <a:xfrm>
                <a:off x="2294" y="553"/>
                <a:ext cx="241" cy="113"/>
              </a:xfrm>
              <a:prstGeom prst="ellipse">
                <a:avLst/>
              </a:pr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Oval 487"/>
              <p:cNvSpPr>
                <a:spLocks noChangeArrowheads="1"/>
              </p:cNvSpPr>
              <p:nvPr/>
            </p:nvSpPr>
            <p:spPr bwMode="auto">
              <a:xfrm>
                <a:off x="2294" y="541"/>
                <a:ext cx="241" cy="113"/>
              </a:xfrm>
              <a:prstGeom prst="ellipse">
                <a:avLst/>
              </a:prstGeom>
              <a:gradFill rotWithShape="0">
                <a:gsLst>
                  <a:gs pos="0">
                    <a:srgbClr val="CC9900"/>
                  </a:gs>
                  <a:gs pos="100000">
                    <a:srgbClr val="5E47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06" name="Picture 48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36" y="2720"/>
              <a:ext cx="208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419" name="Rectangle 2"/>
          <p:cNvSpPr txBox="1">
            <a:spLocks noChangeArrowheads="1"/>
          </p:cNvSpPr>
          <p:nvPr/>
        </p:nvSpPr>
        <p:spPr bwMode="auto">
          <a:xfrm>
            <a:off x="7833814" y="2088107"/>
            <a:ext cx="3866866" cy="72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defRPr/>
            </a:pPr>
            <a:r>
              <a:rPr lang="zh-CN" altLang="en-US" sz="2400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电信级容量、高扩展性</a:t>
            </a:r>
          </a:p>
        </p:txBody>
      </p:sp>
    </p:spTree>
    <p:extLst>
      <p:ext uri="{BB962C8B-B14F-4D97-AF65-F5344CB8AC3E}">
        <p14:creationId xmlns:p14="http://schemas.microsoft.com/office/powerpoint/2010/main" val="40597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基于切片的云存储和流服务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655" name="组合 654"/>
          <p:cNvGrpSpPr/>
          <p:nvPr/>
        </p:nvGrpSpPr>
        <p:grpSpPr>
          <a:xfrm>
            <a:off x="450376" y="1542194"/>
            <a:ext cx="8767485" cy="5223685"/>
            <a:chOff x="354848" y="1402312"/>
            <a:chExt cx="8863013" cy="5486400"/>
          </a:xfrm>
        </p:grpSpPr>
        <p:sp>
          <p:nvSpPr>
            <p:cNvPr id="420" name="AutoShape 11"/>
            <p:cNvSpPr>
              <a:spLocks noChangeArrowheads="1"/>
            </p:cNvSpPr>
            <p:nvPr/>
          </p:nvSpPr>
          <p:spPr bwMode="gray">
            <a:xfrm>
              <a:off x="5536448" y="1402312"/>
              <a:ext cx="3657600" cy="5486400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E9F4C9"/>
                </a:gs>
              </a:gsLst>
              <a:lin ang="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421" name="Text Box 6"/>
            <p:cNvSpPr txBox="1">
              <a:spLocks noChangeArrowheads="1"/>
            </p:cNvSpPr>
            <p:nvPr/>
          </p:nvSpPr>
          <p:spPr bwMode="auto">
            <a:xfrm>
              <a:off x="5917448" y="1702350"/>
              <a:ext cx="2743200" cy="1223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1400">
                  <a:solidFill>
                    <a:schemeClr val="tx1"/>
                  </a:solidFill>
                  <a:latin typeface="宋体" pitchFamily="2" charset="-122"/>
                </a:rPr>
                <a:t>基于切片的优势：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宋体" pitchFamily="2" charset="-122"/>
                </a:rPr>
                <a:t>实现</a:t>
              </a:r>
              <a:r>
                <a:rPr lang="en-US" altLang="zh-CN" sz="1400">
                  <a:solidFill>
                    <a:schemeClr val="tx1"/>
                  </a:solidFill>
                  <a:latin typeface="宋体" pitchFamily="2" charset="-122"/>
                </a:rPr>
                <a:t>RAID 1+1 </a:t>
              </a:r>
              <a:r>
                <a:rPr lang="zh-CN" altLang="en-US" sz="1400">
                  <a:solidFill>
                    <a:schemeClr val="tx1"/>
                  </a:solidFill>
                  <a:latin typeface="宋体" pitchFamily="2" charset="-122"/>
                </a:rPr>
                <a:t>的安全保证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宋体" pitchFamily="2" charset="-122"/>
                </a:rPr>
                <a:t>实现高吞吐量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宋体" pitchFamily="2" charset="-122"/>
                </a:rPr>
                <a:t>快速的服务响应时间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宋体" pitchFamily="2" charset="-122"/>
                </a:rPr>
                <a:t>负载均衡</a:t>
              </a:r>
            </a:p>
          </p:txBody>
        </p:sp>
        <p:grpSp>
          <p:nvGrpSpPr>
            <p:cNvPr id="422" name="Group 260"/>
            <p:cNvGrpSpPr>
              <a:grpSpLocks/>
            </p:cNvGrpSpPr>
            <p:nvPr/>
          </p:nvGrpSpPr>
          <p:grpSpPr bwMode="auto">
            <a:xfrm>
              <a:off x="5765048" y="3840712"/>
              <a:ext cx="3452813" cy="2451100"/>
              <a:chOff x="3408" y="2256"/>
              <a:chExt cx="2175" cy="1544"/>
            </a:xfrm>
          </p:grpSpPr>
          <p:sp>
            <p:nvSpPr>
              <p:cNvPr id="423" name="Rectangle 8"/>
              <p:cNvSpPr>
                <a:spLocks noChangeArrowheads="1"/>
              </p:cNvSpPr>
              <p:nvPr/>
            </p:nvSpPr>
            <p:spPr bwMode="auto">
              <a:xfrm>
                <a:off x="4439" y="3654"/>
                <a:ext cx="169" cy="14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Line 9"/>
              <p:cNvSpPr>
                <a:spLocks noChangeShapeType="1"/>
              </p:cNvSpPr>
              <p:nvPr/>
            </p:nvSpPr>
            <p:spPr bwMode="auto">
              <a:xfrm>
                <a:off x="3408" y="3410"/>
                <a:ext cx="21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" name="Line 10"/>
              <p:cNvSpPr>
                <a:spLocks noChangeShapeType="1"/>
              </p:cNvSpPr>
              <p:nvPr/>
            </p:nvSpPr>
            <p:spPr bwMode="auto">
              <a:xfrm flipV="1">
                <a:off x="3450" y="2270"/>
                <a:ext cx="0" cy="12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" name="Rectangle 11"/>
              <p:cNvSpPr>
                <a:spLocks noChangeArrowheads="1"/>
              </p:cNvSpPr>
              <p:nvPr/>
            </p:nvSpPr>
            <p:spPr bwMode="auto">
              <a:xfrm>
                <a:off x="3577" y="2743"/>
                <a:ext cx="158" cy="667"/>
              </a:xfrm>
              <a:prstGeom prst="rect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Rectangle 12"/>
              <p:cNvSpPr>
                <a:spLocks noChangeArrowheads="1"/>
              </p:cNvSpPr>
              <p:nvPr/>
            </p:nvSpPr>
            <p:spPr bwMode="auto">
              <a:xfrm>
                <a:off x="3735" y="3055"/>
                <a:ext cx="159" cy="355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Rectangle 13"/>
              <p:cNvSpPr>
                <a:spLocks noChangeArrowheads="1"/>
              </p:cNvSpPr>
              <p:nvPr/>
            </p:nvSpPr>
            <p:spPr bwMode="auto">
              <a:xfrm>
                <a:off x="4052" y="2743"/>
                <a:ext cx="159" cy="667"/>
              </a:xfrm>
              <a:prstGeom prst="rect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Rectangle 14"/>
              <p:cNvSpPr>
                <a:spLocks noChangeArrowheads="1"/>
              </p:cNvSpPr>
              <p:nvPr/>
            </p:nvSpPr>
            <p:spPr bwMode="auto">
              <a:xfrm>
                <a:off x="4211" y="2256"/>
                <a:ext cx="158" cy="115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Rectangle 15"/>
              <p:cNvSpPr>
                <a:spLocks noChangeArrowheads="1"/>
              </p:cNvSpPr>
              <p:nvPr/>
            </p:nvSpPr>
            <p:spPr bwMode="auto">
              <a:xfrm>
                <a:off x="4591" y="2743"/>
                <a:ext cx="158" cy="667"/>
              </a:xfrm>
              <a:prstGeom prst="rect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Rectangle 16"/>
              <p:cNvSpPr>
                <a:spLocks noChangeArrowheads="1"/>
              </p:cNvSpPr>
              <p:nvPr/>
            </p:nvSpPr>
            <p:spPr bwMode="auto">
              <a:xfrm>
                <a:off x="4749" y="3144"/>
                <a:ext cx="159" cy="26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Rectangle 17"/>
              <p:cNvSpPr>
                <a:spLocks noChangeArrowheads="1"/>
              </p:cNvSpPr>
              <p:nvPr/>
            </p:nvSpPr>
            <p:spPr bwMode="auto">
              <a:xfrm>
                <a:off x="5131" y="2743"/>
                <a:ext cx="158" cy="667"/>
              </a:xfrm>
              <a:prstGeom prst="rect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Rectangle 18"/>
              <p:cNvSpPr>
                <a:spLocks noChangeArrowheads="1"/>
              </p:cNvSpPr>
              <p:nvPr/>
            </p:nvSpPr>
            <p:spPr bwMode="auto">
              <a:xfrm>
                <a:off x="5289" y="3277"/>
                <a:ext cx="158" cy="133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Rectangle 19"/>
              <p:cNvSpPr>
                <a:spLocks noChangeArrowheads="1"/>
              </p:cNvSpPr>
              <p:nvPr/>
            </p:nvSpPr>
            <p:spPr bwMode="auto">
              <a:xfrm>
                <a:off x="3421" y="3654"/>
                <a:ext cx="170" cy="140"/>
              </a:xfrm>
              <a:prstGeom prst="rect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/>
                <a:endParaRPr lang="zh-CN" altLang="en-US" sz="18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Text Box 20"/>
              <p:cNvSpPr txBox="1">
                <a:spLocks noChangeArrowheads="1"/>
              </p:cNvSpPr>
              <p:nvPr/>
            </p:nvSpPr>
            <p:spPr bwMode="auto">
              <a:xfrm>
                <a:off x="3625" y="3613"/>
                <a:ext cx="792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zh-CN" altLang="en-US" sz="1200" b="0">
                    <a:solidFill>
                      <a:schemeClr val="tx1"/>
                    </a:solidFill>
                  </a:rPr>
                  <a:t>基于切片的负载</a:t>
                </a:r>
              </a:p>
            </p:txBody>
          </p:sp>
          <p:sp>
            <p:nvSpPr>
              <p:cNvPr id="436" name="Text Box 21"/>
              <p:cNvSpPr txBox="1">
                <a:spLocks noChangeArrowheads="1"/>
              </p:cNvSpPr>
              <p:nvPr/>
            </p:nvSpPr>
            <p:spPr bwMode="auto">
              <a:xfrm>
                <a:off x="4631" y="3612"/>
                <a:ext cx="952" cy="1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zh-CN" altLang="en-US" sz="1200" b="0">
                    <a:solidFill>
                      <a:schemeClr val="tx1"/>
                    </a:solidFill>
                  </a:rPr>
                  <a:t>基于文件的负载</a:t>
                </a:r>
                <a:endParaRPr lang="en-US" altLang="zh-CN" sz="12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Text Box 22"/>
              <p:cNvSpPr txBox="1">
                <a:spLocks noChangeArrowheads="1"/>
              </p:cNvSpPr>
              <p:nvPr/>
            </p:nvSpPr>
            <p:spPr bwMode="auto">
              <a:xfrm>
                <a:off x="3481" y="3440"/>
                <a:ext cx="4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400" b="0">
                    <a:solidFill>
                      <a:schemeClr val="tx1"/>
                    </a:solidFill>
                  </a:rPr>
                  <a:t>节点 </a:t>
                </a:r>
                <a:r>
                  <a:rPr lang="en-US" altLang="zh-CN" sz="1400" b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38" name="Text Box 23"/>
              <p:cNvSpPr txBox="1">
                <a:spLocks noChangeArrowheads="1"/>
              </p:cNvSpPr>
              <p:nvPr/>
            </p:nvSpPr>
            <p:spPr bwMode="auto">
              <a:xfrm>
                <a:off x="3989" y="3440"/>
                <a:ext cx="4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400" b="0">
                    <a:solidFill>
                      <a:schemeClr val="tx1"/>
                    </a:solidFill>
                  </a:rPr>
                  <a:t>节点</a:t>
                </a:r>
                <a:r>
                  <a:rPr lang="en-US" altLang="zh-CN" sz="1400" b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39" name="Text Box 24"/>
              <p:cNvSpPr txBox="1">
                <a:spLocks noChangeArrowheads="1"/>
              </p:cNvSpPr>
              <p:nvPr/>
            </p:nvSpPr>
            <p:spPr bwMode="auto">
              <a:xfrm>
                <a:off x="4545" y="3440"/>
                <a:ext cx="4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400" b="0">
                    <a:solidFill>
                      <a:schemeClr val="tx1"/>
                    </a:solidFill>
                  </a:rPr>
                  <a:t>节点</a:t>
                </a:r>
                <a:r>
                  <a:rPr lang="en-US" altLang="zh-CN" sz="1400" b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40" name="Text Box 25"/>
              <p:cNvSpPr txBox="1">
                <a:spLocks noChangeArrowheads="1"/>
              </p:cNvSpPr>
              <p:nvPr/>
            </p:nvSpPr>
            <p:spPr bwMode="auto">
              <a:xfrm>
                <a:off x="5058" y="3440"/>
                <a:ext cx="44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400" b="0">
                    <a:solidFill>
                      <a:schemeClr val="tx1"/>
                    </a:solidFill>
                  </a:rPr>
                  <a:t>节点</a:t>
                </a:r>
                <a:r>
                  <a:rPr lang="en-US" altLang="zh-CN" sz="1400" b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441" name="Line 26"/>
              <p:cNvSpPr>
                <a:spLocks noChangeShapeType="1"/>
              </p:cNvSpPr>
              <p:nvPr/>
            </p:nvSpPr>
            <p:spPr bwMode="auto">
              <a:xfrm>
                <a:off x="3735" y="304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442" name="AutoShape 27"/>
              <p:cNvCxnSpPr>
                <a:cxnSpLocks noChangeShapeType="1"/>
                <a:stCxn id="427" idx="0"/>
                <a:endCxn id="429" idx="0"/>
              </p:cNvCxnSpPr>
              <p:nvPr/>
            </p:nvCxnSpPr>
            <p:spPr bwMode="auto">
              <a:xfrm flipV="1">
                <a:off x="3814" y="2256"/>
                <a:ext cx="475" cy="7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443" name="AutoShape 28"/>
              <p:cNvCxnSpPr>
                <a:cxnSpLocks noChangeShapeType="1"/>
                <a:stCxn id="429" idx="0"/>
                <a:endCxn id="431" idx="0"/>
              </p:cNvCxnSpPr>
              <p:nvPr/>
            </p:nvCxnSpPr>
            <p:spPr bwMode="auto">
              <a:xfrm>
                <a:off x="4289" y="2256"/>
                <a:ext cx="540" cy="8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444" name="AutoShape 29"/>
              <p:cNvCxnSpPr>
                <a:cxnSpLocks noChangeShapeType="1"/>
                <a:stCxn id="431" idx="0"/>
                <a:endCxn id="433" idx="0"/>
              </p:cNvCxnSpPr>
              <p:nvPr/>
            </p:nvCxnSpPr>
            <p:spPr bwMode="auto">
              <a:xfrm>
                <a:off x="4829" y="3144"/>
                <a:ext cx="539" cy="13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445" name="Line 30"/>
              <p:cNvSpPr>
                <a:spLocks noChangeShapeType="1"/>
              </p:cNvSpPr>
              <p:nvPr/>
            </p:nvSpPr>
            <p:spPr bwMode="auto">
              <a:xfrm>
                <a:off x="3577" y="2737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FF9999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6" name="AutoShape 32"/>
            <p:cNvSpPr>
              <a:spLocks noChangeArrowheads="1"/>
            </p:cNvSpPr>
            <p:nvPr/>
          </p:nvSpPr>
          <p:spPr bwMode="gray">
            <a:xfrm>
              <a:off x="507248" y="1402312"/>
              <a:ext cx="4953000" cy="2667000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l" eaLnBrk="0" hangingPunct="0">
                <a:defRPr/>
              </a:pPr>
              <a:endParaRPr lang="zh-CN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447" name="Rectangle 33"/>
            <p:cNvSpPr>
              <a:spLocks noChangeArrowheads="1"/>
            </p:cNvSpPr>
            <p:nvPr/>
          </p:nvSpPr>
          <p:spPr bwMode="gray">
            <a:xfrm>
              <a:off x="583448" y="1478512"/>
              <a:ext cx="22526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</a:rPr>
                <a:t>Slice based storage solution</a:t>
              </a:r>
            </a:p>
          </p:txBody>
        </p:sp>
        <p:grpSp>
          <p:nvGrpSpPr>
            <p:cNvPr id="448" name="Group 34"/>
            <p:cNvGrpSpPr>
              <a:grpSpLocks/>
            </p:cNvGrpSpPr>
            <p:nvPr/>
          </p:nvGrpSpPr>
          <p:grpSpPr bwMode="auto">
            <a:xfrm>
              <a:off x="659648" y="2691362"/>
              <a:ext cx="744538" cy="460375"/>
              <a:chOff x="4107" y="3614"/>
              <a:chExt cx="469" cy="290"/>
            </a:xfrm>
          </p:grpSpPr>
          <p:grpSp>
            <p:nvGrpSpPr>
              <p:cNvPr id="449" name="Group 35"/>
              <p:cNvGrpSpPr>
                <a:grpSpLocks/>
              </p:cNvGrpSpPr>
              <p:nvPr/>
            </p:nvGrpSpPr>
            <p:grpSpPr bwMode="auto">
              <a:xfrm>
                <a:off x="4107" y="3610"/>
                <a:ext cx="276" cy="289"/>
                <a:chOff x="2294" y="541"/>
                <a:chExt cx="241" cy="249"/>
              </a:xfrm>
            </p:grpSpPr>
            <p:sp>
              <p:nvSpPr>
                <p:cNvPr id="451" name="Oval 36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2" name="Oval 37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3" name="Oval 38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4" name="Oval 39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Oval 40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6" name="Oval 41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7" name="Oval 42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8" name="Oval 43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9" name="Oval 44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0" name="Oval 45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1" name="Oval 46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2" name="Oval 47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50" name="Picture 48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368" y="3648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463" name="Rectangle 49"/>
            <p:cNvSpPr>
              <a:spLocks noChangeArrowheads="1"/>
            </p:cNvSpPr>
            <p:nvPr/>
          </p:nvSpPr>
          <p:spPr bwMode="auto">
            <a:xfrm>
              <a:off x="354848" y="3535912"/>
              <a:ext cx="5105400" cy="76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464" name="Rectangle 50"/>
            <p:cNvSpPr>
              <a:spLocks noChangeArrowheads="1"/>
            </p:cNvSpPr>
            <p:nvPr/>
          </p:nvSpPr>
          <p:spPr bwMode="auto">
            <a:xfrm>
              <a:off x="3021848" y="1478512"/>
              <a:ext cx="168275" cy="3048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65" name="Rectangle 51"/>
            <p:cNvSpPr>
              <a:spLocks noChangeArrowheads="1"/>
            </p:cNvSpPr>
            <p:nvPr/>
          </p:nvSpPr>
          <p:spPr bwMode="auto">
            <a:xfrm>
              <a:off x="3326648" y="1478512"/>
              <a:ext cx="168275" cy="30480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66" name="Rectangle 52"/>
            <p:cNvSpPr>
              <a:spLocks noChangeArrowheads="1"/>
            </p:cNvSpPr>
            <p:nvPr/>
          </p:nvSpPr>
          <p:spPr bwMode="auto">
            <a:xfrm>
              <a:off x="3631448" y="1478512"/>
              <a:ext cx="168275" cy="3048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67" name="Rectangle 53"/>
            <p:cNvSpPr>
              <a:spLocks noChangeArrowheads="1"/>
            </p:cNvSpPr>
            <p:nvPr/>
          </p:nvSpPr>
          <p:spPr bwMode="gray">
            <a:xfrm>
              <a:off x="2488448" y="1783312"/>
              <a:ext cx="143033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</a:rPr>
                <a:t>Hot content Slice</a:t>
              </a:r>
            </a:p>
          </p:txBody>
        </p:sp>
        <p:sp>
          <p:nvSpPr>
            <p:cNvPr id="468" name="Rectangle 54"/>
            <p:cNvSpPr>
              <a:spLocks noChangeArrowheads="1"/>
            </p:cNvSpPr>
            <p:nvPr/>
          </p:nvSpPr>
          <p:spPr bwMode="auto">
            <a:xfrm>
              <a:off x="4393448" y="1478512"/>
              <a:ext cx="168275" cy="3048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69" name="Rectangle 55"/>
            <p:cNvSpPr>
              <a:spLocks noChangeArrowheads="1"/>
            </p:cNvSpPr>
            <p:nvPr/>
          </p:nvSpPr>
          <p:spPr bwMode="auto">
            <a:xfrm>
              <a:off x="4698248" y="1478512"/>
              <a:ext cx="168275" cy="3048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470" name="Rectangle 56"/>
            <p:cNvSpPr>
              <a:spLocks noChangeArrowheads="1"/>
            </p:cNvSpPr>
            <p:nvPr/>
          </p:nvSpPr>
          <p:spPr bwMode="gray">
            <a:xfrm>
              <a:off x="3936248" y="1783312"/>
              <a:ext cx="15160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</a:rPr>
                <a:t>Cold content Slice</a:t>
              </a:r>
            </a:p>
          </p:txBody>
        </p:sp>
        <p:sp>
          <p:nvSpPr>
            <p:cNvPr id="471" name="AutoShape 57"/>
            <p:cNvSpPr>
              <a:spLocks noChangeArrowheads="1"/>
            </p:cNvSpPr>
            <p:nvPr/>
          </p:nvSpPr>
          <p:spPr bwMode="gray">
            <a:xfrm>
              <a:off x="507248" y="4145512"/>
              <a:ext cx="4953000" cy="2743200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lIns="0" rIns="0" anchor="ctr"/>
            <a:lstStyle/>
            <a:p>
              <a:pPr algn="l" eaLnBrk="0" hangingPunct="0">
                <a:defRPr/>
              </a:pPr>
              <a:endParaRPr lang="zh-CN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472" name="Rectangle 58"/>
            <p:cNvSpPr>
              <a:spLocks noChangeArrowheads="1"/>
            </p:cNvSpPr>
            <p:nvPr/>
          </p:nvSpPr>
          <p:spPr bwMode="gray">
            <a:xfrm>
              <a:off x="583448" y="4221712"/>
              <a:ext cx="216058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</a:rPr>
                <a:t>File based storage solution</a:t>
              </a:r>
            </a:p>
          </p:txBody>
        </p:sp>
        <p:sp>
          <p:nvSpPr>
            <p:cNvPr id="473" name="Rectangle 74"/>
            <p:cNvSpPr>
              <a:spLocks noChangeArrowheads="1"/>
            </p:cNvSpPr>
            <p:nvPr/>
          </p:nvSpPr>
          <p:spPr bwMode="auto">
            <a:xfrm>
              <a:off x="354848" y="6202912"/>
              <a:ext cx="5105400" cy="76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474" name="Rectangle 78"/>
            <p:cNvSpPr>
              <a:spLocks noChangeArrowheads="1"/>
            </p:cNvSpPr>
            <p:nvPr/>
          </p:nvSpPr>
          <p:spPr bwMode="gray">
            <a:xfrm>
              <a:off x="2793248" y="4450312"/>
              <a:ext cx="1338263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</a:rPr>
                <a:t>Hot content File</a:t>
              </a:r>
            </a:p>
          </p:txBody>
        </p:sp>
        <p:sp>
          <p:nvSpPr>
            <p:cNvPr id="475" name="Rectangle 81"/>
            <p:cNvSpPr>
              <a:spLocks noChangeArrowheads="1"/>
            </p:cNvSpPr>
            <p:nvPr/>
          </p:nvSpPr>
          <p:spPr bwMode="gray">
            <a:xfrm>
              <a:off x="4088648" y="4450312"/>
              <a:ext cx="1423988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</a:rPr>
                <a:t>Cold content File</a:t>
              </a:r>
            </a:p>
          </p:txBody>
        </p:sp>
        <p:sp>
          <p:nvSpPr>
            <p:cNvPr id="476" name="AutoShape 82"/>
            <p:cNvSpPr>
              <a:spLocks noChangeArrowheads="1"/>
            </p:cNvSpPr>
            <p:nvPr/>
          </p:nvSpPr>
          <p:spPr bwMode="auto">
            <a:xfrm>
              <a:off x="4926848" y="42217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grpSp>
          <p:nvGrpSpPr>
            <p:cNvPr id="477" name="Group 83"/>
            <p:cNvGrpSpPr>
              <a:grpSpLocks/>
            </p:cNvGrpSpPr>
            <p:nvPr/>
          </p:nvGrpSpPr>
          <p:grpSpPr bwMode="auto">
            <a:xfrm>
              <a:off x="1820111" y="2694537"/>
              <a:ext cx="744537" cy="460375"/>
              <a:chOff x="4107" y="3614"/>
              <a:chExt cx="469" cy="290"/>
            </a:xfrm>
          </p:grpSpPr>
          <p:grpSp>
            <p:nvGrpSpPr>
              <p:cNvPr id="478" name="Group 84"/>
              <p:cNvGrpSpPr>
                <a:grpSpLocks/>
              </p:cNvGrpSpPr>
              <p:nvPr/>
            </p:nvGrpSpPr>
            <p:grpSpPr bwMode="auto">
              <a:xfrm>
                <a:off x="4107" y="3610"/>
                <a:ext cx="276" cy="289"/>
                <a:chOff x="2294" y="541"/>
                <a:chExt cx="241" cy="249"/>
              </a:xfrm>
            </p:grpSpPr>
            <p:sp>
              <p:nvSpPr>
                <p:cNvPr id="480" name="Oval 85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1" name="Oval 86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2" name="Oval 87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3" name="Oval 88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4" name="Oval 89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5" name="Oval 90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6" name="Oval 91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" name="Oval 92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8" name="Oval 93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9" name="Oval 94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0" name="Oval 95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1" name="Oval 96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79" name="Picture 97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368" y="3648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492" name="Group 98"/>
            <p:cNvGrpSpPr>
              <a:grpSpLocks/>
            </p:cNvGrpSpPr>
            <p:nvPr/>
          </p:nvGrpSpPr>
          <p:grpSpPr bwMode="auto">
            <a:xfrm>
              <a:off x="3098048" y="2694537"/>
              <a:ext cx="744538" cy="460375"/>
              <a:chOff x="4107" y="3614"/>
              <a:chExt cx="469" cy="290"/>
            </a:xfrm>
          </p:grpSpPr>
          <p:grpSp>
            <p:nvGrpSpPr>
              <p:cNvPr id="493" name="Group 99"/>
              <p:cNvGrpSpPr>
                <a:grpSpLocks/>
              </p:cNvGrpSpPr>
              <p:nvPr/>
            </p:nvGrpSpPr>
            <p:grpSpPr bwMode="auto">
              <a:xfrm>
                <a:off x="4107" y="3610"/>
                <a:ext cx="276" cy="289"/>
                <a:chOff x="2294" y="541"/>
                <a:chExt cx="241" cy="249"/>
              </a:xfrm>
            </p:grpSpPr>
            <p:sp>
              <p:nvSpPr>
                <p:cNvPr id="495" name="Oval 100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6" name="Oval 101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7" name="Oval 102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8" name="Oval 103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9" name="Oval 104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0" name="Oval 105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1" name="Oval 106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2" name="Oval 107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3" name="Oval 108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4" name="Oval 109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5" name="Oval 110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6" name="Oval 111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94" name="Picture 11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368" y="3648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507" name="Group 113"/>
            <p:cNvGrpSpPr>
              <a:grpSpLocks/>
            </p:cNvGrpSpPr>
            <p:nvPr/>
          </p:nvGrpSpPr>
          <p:grpSpPr bwMode="auto">
            <a:xfrm>
              <a:off x="4317248" y="2694537"/>
              <a:ext cx="744538" cy="460375"/>
              <a:chOff x="4107" y="3614"/>
              <a:chExt cx="469" cy="290"/>
            </a:xfrm>
          </p:grpSpPr>
          <p:grpSp>
            <p:nvGrpSpPr>
              <p:cNvPr id="508" name="Group 114"/>
              <p:cNvGrpSpPr>
                <a:grpSpLocks/>
              </p:cNvGrpSpPr>
              <p:nvPr/>
            </p:nvGrpSpPr>
            <p:grpSpPr bwMode="auto">
              <a:xfrm>
                <a:off x="4107" y="3610"/>
                <a:ext cx="276" cy="289"/>
                <a:chOff x="2294" y="541"/>
                <a:chExt cx="241" cy="249"/>
              </a:xfrm>
            </p:grpSpPr>
            <p:sp>
              <p:nvSpPr>
                <p:cNvPr id="510" name="Oval 115"/>
                <p:cNvSpPr>
                  <a:spLocks noChangeArrowheads="1"/>
                </p:cNvSpPr>
                <p:nvPr/>
              </p:nvSpPr>
              <p:spPr bwMode="auto">
                <a:xfrm>
                  <a:off x="2294" y="6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1" name="Oval 116"/>
                <p:cNvSpPr>
                  <a:spLocks noChangeArrowheads="1"/>
                </p:cNvSpPr>
                <p:nvPr/>
              </p:nvSpPr>
              <p:spPr bwMode="auto">
                <a:xfrm>
                  <a:off x="2294" y="66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2" name="Oval 117"/>
                <p:cNvSpPr>
                  <a:spLocks noChangeArrowheads="1"/>
                </p:cNvSpPr>
                <p:nvPr/>
              </p:nvSpPr>
              <p:spPr bwMode="auto">
                <a:xfrm>
                  <a:off x="2294" y="653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3" name="Oval 118"/>
                <p:cNvSpPr>
                  <a:spLocks noChangeArrowheads="1"/>
                </p:cNvSpPr>
                <p:nvPr/>
              </p:nvSpPr>
              <p:spPr bwMode="auto">
                <a:xfrm>
                  <a:off x="2294" y="640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Oval 119"/>
                <p:cNvSpPr>
                  <a:spLocks noChangeArrowheads="1"/>
                </p:cNvSpPr>
                <p:nvPr/>
              </p:nvSpPr>
              <p:spPr bwMode="auto">
                <a:xfrm>
                  <a:off x="2294" y="62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5" name="Oval 120"/>
                <p:cNvSpPr>
                  <a:spLocks noChangeArrowheads="1"/>
                </p:cNvSpPr>
                <p:nvPr/>
              </p:nvSpPr>
              <p:spPr bwMode="auto">
                <a:xfrm>
                  <a:off x="2294" y="616"/>
                  <a:ext cx="241" cy="11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6" name="Oval 121"/>
                <p:cNvSpPr>
                  <a:spLocks noChangeArrowheads="1"/>
                </p:cNvSpPr>
                <p:nvPr/>
              </p:nvSpPr>
              <p:spPr bwMode="auto">
                <a:xfrm>
                  <a:off x="2294" y="604"/>
                  <a:ext cx="241" cy="111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7" name="Oval 122"/>
                <p:cNvSpPr>
                  <a:spLocks noChangeArrowheads="1"/>
                </p:cNvSpPr>
                <p:nvPr/>
              </p:nvSpPr>
              <p:spPr bwMode="auto">
                <a:xfrm>
                  <a:off x="2294" y="591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8" name="Oval 123"/>
                <p:cNvSpPr>
                  <a:spLocks noChangeArrowheads="1"/>
                </p:cNvSpPr>
                <p:nvPr/>
              </p:nvSpPr>
              <p:spPr bwMode="auto">
                <a:xfrm>
                  <a:off x="2294" y="578"/>
                  <a:ext cx="241" cy="112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9" name="Oval 124"/>
                <p:cNvSpPr>
                  <a:spLocks noChangeArrowheads="1"/>
                </p:cNvSpPr>
                <p:nvPr/>
              </p:nvSpPr>
              <p:spPr bwMode="auto">
                <a:xfrm>
                  <a:off x="2294" y="566"/>
                  <a:ext cx="241" cy="11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0" name="Oval 125"/>
                <p:cNvSpPr>
                  <a:spLocks noChangeArrowheads="1"/>
                </p:cNvSpPr>
                <p:nvPr/>
              </p:nvSpPr>
              <p:spPr bwMode="auto">
                <a:xfrm>
                  <a:off x="2294" y="553"/>
                  <a:ext cx="241" cy="113"/>
                </a:xfrm>
                <a:prstGeom prst="ellipse">
                  <a:avLst/>
                </a:prstGeom>
                <a:solidFill>
                  <a:srgbClr val="CC99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1" name="Oval 126"/>
                <p:cNvSpPr>
                  <a:spLocks noChangeArrowheads="1"/>
                </p:cNvSpPr>
                <p:nvPr/>
              </p:nvSpPr>
              <p:spPr bwMode="auto">
                <a:xfrm>
                  <a:off x="2294" y="541"/>
                  <a:ext cx="241" cy="11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9900"/>
                    </a:gs>
                    <a:gs pos="100000">
                      <a:srgbClr val="5E47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 sz="1800" b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09" name="Picture 127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368" y="3648"/>
                <a:ext cx="208" cy="2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522" name="Group 134"/>
            <p:cNvGrpSpPr>
              <a:grpSpLocks/>
            </p:cNvGrpSpPr>
            <p:nvPr/>
          </p:nvGrpSpPr>
          <p:grpSpPr bwMode="auto">
            <a:xfrm>
              <a:off x="872373" y="2084937"/>
              <a:ext cx="473075" cy="609600"/>
              <a:chOff x="326" y="1104"/>
              <a:chExt cx="298" cy="384"/>
            </a:xfrm>
          </p:grpSpPr>
          <p:sp>
            <p:nvSpPr>
              <p:cNvPr id="523" name="Rectangle 128"/>
              <p:cNvSpPr>
                <a:spLocks noChangeArrowheads="1"/>
              </p:cNvSpPr>
              <p:nvPr/>
            </p:nvSpPr>
            <p:spPr bwMode="auto">
              <a:xfrm>
                <a:off x="518" y="1104"/>
                <a:ext cx="106" cy="1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Rectangle 129"/>
              <p:cNvSpPr>
                <a:spLocks noChangeArrowheads="1"/>
              </p:cNvSpPr>
              <p:nvPr/>
            </p:nvSpPr>
            <p:spPr bwMode="auto">
              <a:xfrm>
                <a:off x="470" y="1152"/>
                <a:ext cx="106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Rectangle 131"/>
              <p:cNvSpPr>
                <a:spLocks noChangeArrowheads="1"/>
              </p:cNvSpPr>
              <p:nvPr/>
            </p:nvSpPr>
            <p:spPr bwMode="auto">
              <a:xfrm>
                <a:off x="422" y="1200"/>
                <a:ext cx="106" cy="19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Rectangle 132"/>
              <p:cNvSpPr>
                <a:spLocks noChangeArrowheads="1"/>
              </p:cNvSpPr>
              <p:nvPr/>
            </p:nvSpPr>
            <p:spPr bwMode="auto">
              <a:xfrm>
                <a:off x="374" y="1248"/>
                <a:ext cx="106" cy="192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Rectangle 133"/>
              <p:cNvSpPr>
                <a:spLocks noChangeArrowheads="1"/>
              </p:cNvSpPr>
              <p:nvPr/>
            </p:nvSpPr>
            <p:spPr bwMode="auto">
              <a:xfrm>
                <a:off x="326" y="1296"/>
                <a:ext cx="106" cy="19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8" name="Group 135"/>
            <p:cNvGrpSpPr>
              <a:grpSpLocks/>
            </p:cNvGrpSpPr>
            <p:nvPr/>
          </p:nvGrpSpPr>
          <p:grpSpPr bwMode="auto">
            <a:xfrm>
              <a:off x="1939173" y="2084937"/>
              <a:ext cx="473075" cy="609600"/>
              <a:chOff x="326" y="1104"/>
              <a:chExt cx="298" cy="384"/>
            </a:xfrm>
          </p:grpSpPr>
          <p:sp>
            <p:nvSpPr>
              <p:cNvPr id="529" name="Rectangle 136"/>
              <p:cNvSpPr>
                <a:spLocks noChangeArrowheads="1"/>
              </p:cNvSpPr>
              <p:nvPr/>
            </p:nvSpPr>
            <p:spPr bwMode="auto">
              <a:xfrm>
                <a:off x="518" y="1104"/>
                <a:ext cx="106" cy="1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Rectangle 137"/>
              <p:cNvSpPr>
                <a:spLocks noChangeArrowheads="1"/>
              </p:cNvSpPr>
              <p:nvPr/>
            </p:nvSpPr>
            <p:spPr bwMode="auto">
              <a:xfrm>
                <a:off x="470" y="1152"/>
                <a:ext cx="106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1" name="Rectangle 138"/>
              <p:cNvSpPr>
                <a:spLocks noChangeArrowheads="1"/>
              </p:cNvSpPr>
              <p:nvPr/>
            </p:nvSpPr>
            <p:spPr bwMode="auto">
              <a:xfrm>
                <a:off x="422" y="1200"/>
                <a:ext cx="106" cy="19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2" name="Rectangle 139"/>
              <p:cNvSpPr>
                <a:spLocks noChangeArrowheads="1"/>
              </p:cNvSpPr>
              <p:nvPr/>
            </p:nvSpPr>
            <p:spPr bwMode="auto">
              <a:xfrm>
                <a:off x="374" y="1248"/>
                <a:ext cx="106" cy="192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Rectangle 140"/>
              <p:cNvSpPr>
                <a:spLocks noChangeArrowheads="1"/>
              </p:cNvSpPr>
              <p:nvPr/>
            </p:nvSpPr>
            <p:spPr bwMode="auto">
              <a:xfrm>
                <a:off x="326" y="1296"/>
                <a:ext cx="106" cy="19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4" name="Group 141"/>
            <p:cNvGrpSpPr>
              <a:grpSpLocks/>
            </p:cNvGrpSpPr>
            <p:nvPr/>
          </p:nvGrpSpPr>
          <p:grpSpPr bwMode="auto">
            <a:xfrm>
              <a:off x="3234573" y="2084937"/>
              <a:ext cx="473075" cy="609600"/>
              <a:chOff x="326" y="1104"/>
              <a:chExt cx="298" cy="384"/>
            </a:xfrm>
          </p:grpSpPr>
          <p:sp>
            <p:nvSpPr>
              <p:cNvPr id="535" name="Rectangle 142"/>
              <p:cNvSpPr>
                <a:spLocks noChangeArrowheads="1"/>
              </p:cNvSpPr>
              <p:nvPr/>
            </p:nvSpPr>
            <p:spPr bwMode="auto">
              <a:xfrm>
                <a:off x="518" y="1104"/>
                <a:ext cx="106" cy="1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Rectangle 143"/>
              <p:cNvSpPr>
                <a:spLocks noChangeArrowheads="1"/>
              </p:cNvSpPr>
              <p:nvPr/>
            </p:nvSpPr>
            <p:spPr bwMode="auto">
              <a:xfrm>
                <a:off x="470" y="1152"/>
                <a:ext cx="106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Rectangle 144"/>
              <p:cNvSpPr>
                <a:spLocks noChangeArrowheads="1"/>
              </p:cNvSpPr>
              <p:nvPr/>
            </p:nvSpPr>
            <p:spPr bwMode="auto">
              <a:xfrm>
                <a:off x="422" y="1200"/>
                <a:ext cx="106" cy="19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Rectangle 145"/>
              <p:cNvSpPr>
                <a:spLocks noChangeArrowheads="1"/>
              </p:cNvSpPr>
              <p:nvPr/>
            </p:nvSpPr>
            <p:spPr bwMode="auto">
              <a:xfrm>
                <a:off x="374" y="1248"/>
                <a:ext cx="106" cy="192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Rectangle 146"/>
              <p:cNvSpPr>
                <a:spLocks noChangeArrowheads="1"/>
              </p:cNvSpPr>
              <p:nvPr/>
            </p:nvSpPr>
            <p:spPr bwMode="auto">
              <a:xfrm>
                <a:off x="326" y="1296"/>
                <a:ext cx="106" cy="19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0" name="Group 153"/>
            <p:cNvGrpSpPr>
              <a:grpSpLocks/>
            </p:cNvGrpSpPr>
            <p:nvPr/>
          </p:nvGrpSpPr>
          <p:grpSpPr bwMode="auto">
            <a:xfrm>
              <a:off x="4317248" y="2084937"/>
              <a:ext cx="473075" cy="609600"/>
              <a:chOff x="326" y="1104"/>
              <a:chExt cx="298" cy="384"/>
            </a:xfrm>
          </p:grpSpPr>
          <p:sp>
            <p:nvSpPr>
              <p:cNvPr id="541" name="Rectangle 154"/>
              <p:cNvSpPr>
                <a:spLocks noChangeArrowheads="1"/>
              </p:cNvSpPr>
              <p:nvPr/>
            </p:nvSpPr>
            <p:spPr bwMode="auto">
              <a:xfrm>
                <a:off x="518" y="1104"/>
                <a:ext cx="106" cy="192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Rectangle 155"/>
              <p:cNvSpPr>
                <a:spLocks noChangeArrowheads="1"/>
              </p:cNvSpPr>
              <p:nvPr/>
            </p:nvSpPr>
            <p:spPr bwMode="auto">
              <a:xfrm>
                <a:off x="470" y="1152"/>
                <a:ext cx="106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Rectangle 156"/>
              <p:cNvSpPr>
                <a:spLocks noChangeArrowheads="1"/>
              </p:cNvSpPr>
              <p:nvPr/>
            </p:nvSpPr>
            <p:spPr bwMode="auto">
              <a:xfrm>
                <a:off x="422" y="1200"/>
                <a:ext cx="106" cy="192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Rectangle 157"/>
              <p:cNvSpPr>
                <a:spLocks noChangeArrowheads="1"/>
              </p:cNvSpPr>
              <p:nvPr/>
            </p:nvSpPr>
            <p:spPr bwMode="auto">
              <a:xfrm>
                <a:off x="374" y="1248"/>
                <a:ext cx="106" cy="192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Rectangle 158"/>
              <p:cNvSpPr>
                <a:spLocks noChangeArrowheads="1"/>
              </p:cNvSpPr>
              <p:nvPr/>
            </p:nvSpPr>
            <p:spPr bwMode="auto">
              <a:xfrm>
                <a:off x="326" y="1296"/>
                <a:ext cx="106" cy="192"/>
              </a:xfrm>
              <a:prstGeom prst="rect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6" name="AutoShape 159"/>
            <p:cNvSpPr>
              <a:spLocks noChangeArrowheads="1"/>
            </p:cNvSpPr>
            <p:nvPr/>
          </p:nvSpPr>
          <p:spPr bwMode="auto">
            <a:xfrm>
              <a:off x="2945648" y="42217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47" name="AutoShape 160"/>
            <p:cNvSpPr>
              <a:spLocks noChangeArrowheads="1"/>
            </p:cNvSpPr>
            <p:nvPr/>
          </p:nvSpPr>
          <p:spPr bwMode="auto">
            <a:xfrm>
              <a:off x="3326648" y="42217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48" name="AutoShape 161"/>
            <p:cNvSpPr>
              <a:spLocks noChangeArrowheads="1"/>
            </p:cNvSpPr>
            <p:nvPr/>
          </p:nvSpPr>
          <p:spPr bwMode="auto">
            <a:xfrm>
              <a:off x="3707648" y="42217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49" name="AutoShape 162"/>
            <p:cNvSpPr>
              <a:spLocks noChangeArrowheads="1"/>
            </p:cNvSpPr>
            <p:nvPr/>
          </p:nvSpPr>
          <p:spPr bwMode="auto">
            <a:xfrm>
              <a:off x="4469648" y="42217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550" name="Rectangle 164"/>
            <p:cNvSpPr>
              <a:spLocks noChangeArrowheads="1"/>
            </p:cNvSpPr>
            <p:nvPr/>
          </p:nvSpPr>
          <p:spPr bwMode="gray">
            <a:xfrm>
              <a:off x="735848" y="3108875"/>
              <a:ext cx="52228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</a:rPr>
                <a:t>MSN</a:t>
              </a:r>
            </a:p>
          </p:txBody>
        </p:sp>
        <p:sp>
          <p:nvSpPr>
            <p:cNvPr id="551" name="Rectangle 165"/>
            <p:cNvSpPr>
              <a:spLocks noChangeArrowheads="1"/>
            </p:cNvSpPr>
            <p:nvPr/>
          </p:nvSpPr>
          <p:spPr bwMode="gray">
            <a:xfrm>
              <a:off x="1955048" y="3108875"/>
              <a:ext cx="52228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</a:rPr>
                <a:t>MSN</a:t>
              </a:r>
            </a:p>
          </p:txBody>
        </p:sp>
        <p:sp>
          <p:nvSpPr>
            <p:cNvPr id="552" name="Rectangle 166"/>
            <p:cNvSpPr>
              <a:spLocks noChangeArrowheads="1"/>
            </p:cNvSpPr>
            <p:nvPr/>
          </p:nvSpPr>
          <p:spPr bwMode="gray">
            <a:xfrm>
              <a:off x="3250448" y="3108875"/>
              <a:ext cx="522288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</a:rPr>
                <a:t>MSN</a:t>
              </a:r>
            </a:p>
          </p:txBody>
        </p:sp>
        <p:sp>
          <p:nvSpPr>
            <p:cNvPr id="553" name="Rectangle 167"/>
            <p:cNvSpPr>
              <a:spLocks noChangeArrowheads="1"/>
            </p:cNvSpPr>
            <p:nvPr/>
          </p:nvSpPr>
          <p:spPr bwMode="gray">
            <a:xfrm>
              <a:off x="4480761" y="3108875"/>
              <a:ext cx="522287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</a:rPr>
                <a:t>MSN</a:t>
              </a:r>
            </a:p>
          </p:txBody>
        </p:sp>
        <p:grpSp>
          <p:nvGrpSpPr>
            <p:cNvPr id="554" name="Group 169"/>
            <p:cNvGrpSpPr>
              <a:grpSpLocks/>
            </p:cNvGrpSpPr>
            <p:nvPr/>
          </p:nvGrpSpPr>
          <p:grpSpPr bwMode="auto">
            <a:xfrm>
              <a:off x="659648" y="5315500"/>
              <a:ext cx="744538" cy="735012"/>
              <a:chOff x="192" y="3262"/>
              <a:chExt cx="469" cy="463"/>
            </a:xfrm>
          </p:grpSpPr>
          <p:grpSp>
            <p:nvGrpSpPr>
              <p:cNvPr id="555" name="Group 59"/>
              <p:cNvGrpSpPr>
                <a:grpSpLocks/>
              </p:cNvGrpSpPr>
              <p:nvPr/>
            </p:nvGrpSpPr>
            <p:grpSpPr bwMode="auto">
              <a:xfrm>
                <a:off x="192" y="3258"/>
                <a:ext cx="469" cy="289"/>
                <a:chOff x="4107" y="3610"/>
                <a:chExt cx="469" cy="289"/>
              </a:xfrm>
            </p:grpSpPr>
            <p:grpSp>
              <p:nvGrpSpPr>
                <p:cNvPr id="557" name="Group 60"/>
                <p:cNvGrpSpPr>
                  <a:grpSpLocks/>
                </p:cNvGrpSpPr>
                <p:nvPr/>
              </p:nvGrpSpPr>
              <p:grpSpPr bwMode="auto">
                <a:xfrm>
                  <a:off x="4107" y="3610"/>
                  <a:ext cx="276" cy="289"/>
                  <a:chOff x="2294" y="541"/>
                  <a:chExt cx="241" cy="249"/>
                </a:xfrm>
              </p:grpSpPr>
              <p:sp>
                <p:nvSpPr>
                  <p:cNvPr id="559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7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0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66"/>
                    <a:ext cx="241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1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53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2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40"/>
                    <a:ext cx="241" cy="113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3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2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4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16"/>
                    <a:ext cx="241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5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04"/>
                    <a:ext cx="241" cy="111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6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91"/>
                    <a:ext cx="241" cy="11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7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7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8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66"/>
                    <a:ext cx="241" cy="11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9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53"/>
                    <a:ext cx="241" cy="113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0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41"/>
                    <a:ext cx="241" cy="113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558" name="Picture 7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368" y="3648"/>
                  <a:ext cx="20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56" name="Rectangle 168"/>
              <p:cNvSpPr>
                <a:spLocks noChangeArrowheads="1"/>
              </p:cNvSpPr>
              <p:nvPr/>
            </p:nvSpPr>
            <p:spPr bwMode="gray">
              <a:xfrm>
                <a:off x="240" y="3552"/>
                <a:ext cx="32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200">
                    <a:solidFill>
                      <a:schemeClr val="bg1"/>
                    </a:solidFill>
                  </a:rPr>
                  <a:t>MSN</a:t>
                </a:r>
              </a:p>
            </p:txBody>
          </p:sp>
        </p:grpSp>
        <p:grpSp>
          <p:nvGrpSpPr>
            <p:cNvPr id="571" name="Group 170"/>
            <p:cNvGrpSpPr>
              <a:grpSpLocks/>
            </p:cNvGrpSpPr>
            <p:nvPr/>
          </p:nvGrpSpPr>
          <p:grpSpPr bwMode="auto">
            <a:xfrm>
              <a:off x="1878848" y="5288512"/>
              <a:ext cx="744538" cy="735013"/>
              <a:chOff x="192" y="3262"/>
              <a:chExt cx="469" cy="463"/>
            </a:xfrm>
          </p:grpSpPr>
          <p:grpSp>
            <p:nvGrpSpPr>
              <p:cNvPr id="572" name="Group 171"/>
              <p:cNvGrpSpPr>
                <a:grpSpLocks/>
              </p:cNvGrpSpPr>
              <p:nvPr/>
            </p:nvGrpSpPr>
            <p:grpSpPr bwMode="auto">
              <a:xfrm>
                <a:off x="192" y="3258"/>
                <a:ext cx="469" cy="289"/>
                <a:chOff x="4107" y="3610"/>
                <a:chExt cx="469" cy="289"/>
              </a:xfrm>
            </p:grpSpPr>
            <p:grpSp>
              <p:nvGrpSpPr>
                <p:cNvPr id="574" name="Group 172"/>
                <p:cNvGrpSpPr>
                  <a:grpSpLocks/>
                </p:cNvGrpSpPr>
                <p:nvPr/>
              </p:nvGrpSpPr>
              <p:grpSpPr bwMode="auto">
                <a:xfrm>
                  <a:off x="4107" y="3610"/>
                  <a:ext cx="276" cy="289"/>
                  <a:chOff x="2294" y="541"/>
                  <a:chExt cx="241" cy="249"/>
                </a:xfrm>
              </p:grpSpPr>
              <p:sp>
                <p:nvSpPr>
                  <p:cNvPr id="576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7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7" name="Oval 174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66"/>
                    <a:ext cx="241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8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53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9" name="Oval 176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40"/>
                    <a:ext cx="241" cy="113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0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2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1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16"/>
                    <a:ext cx="241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2" name="Oval 179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04"/>
                    <a:ext cx="241" cy="111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3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91"/>
                    <a:ext cx="241" cy="11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4" name="Oval 181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7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5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66"/>
                    <a:ext cx="241" cy="11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6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53"/>
                    <a:ext cx="241" cy="113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7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41"/>
                    <a:ext cx="241" cy="113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575" name="Picture 185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368" y="3648"/>
                  <a:ext cx="20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73" name="Rectangle 186"/>
              <p:cNvSpPr>
                <a:spLocks noChangeArrowheads="1"/>
              </p:cNvSpPr>
              <p:nvPr/>
            </p:nvSpPr>
            <p:spPr bwMode="gray">
              <a:xfrm>
                <a:off x="240" y="3552"/>
                <a:ext cx="32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200">
                    <a:solidFill>
                      <a:schemeClr val="bg1"/>
                    </a:solidFill>
                  </a:rPr>
                  <a:t>MSN</a:t>
                </a:r>
              </a:p>
            </p:txBody>
          </p:sp>
        </p:grpSp>
        <p:grpSp>
          <p:nvGrpSpPr>
            <p:cNvPr id="588" name="Group 187"/>
            <p:cNvGrpSpPr>
              <a:grpSpLocks/>
            </p:cNvGrpSpPr>
            <p:nvPr/>
          </p:nvGrpSpPr>
          <p:grpSpPr bwMode="auto">
            <a:xfrm>
              <a:off x="3174248" y="5288512"/>
              <a:ext cx="744538" cy="735013"/>
              <a:chOff x="192" y="3262"/>
              <a:chExt cx="469" cy="463"/>
            </a:xfrm>
          </p:grpSpPr>
          <p:grpSp>
            <p:nvGrpSpPr>
              <p:cNvPr id="589" name="Group 188"/>
              <p:cNvGrpSpPr>
                <a:grpSpLocks/>
              </p:cNvGrpSpPr>
              <p:nvPr/>
            </p:nvGrpSpPr>
            <p:grpSpPr bwMode="auto">
              <a:xfrm>
                <a:off x="192" y="3258"/>
                <a:ext cx="469" cy="289"/>
                <a:chOff x="4107" y="3610"/>
                <a:chExt cx="469" cy="289"/>
              </a:xfrm>
            </p:grpSpPr>
            <p:grpSp>
              <p:nvGrpSpPr>
                <p:cNvPr id="591" name="Group 189"/>
                <p:cNvGrpSpPr>
                  <a:grpSpLocks/>
                </p:cNvGrpSpPr>
                <p:nvPr/>
              </p:nvGrpSpPr>
              <p:grpSpPr bwMode="auto">
                <a:xfrm>
                  <a:off x="4107" y="3610"/>
                  <a:ext cx="276" cy="289"/>
                  <a:chOff x="2294" y="541"/>
                  <a:chExt cx="241" cy="249"/>
                </a:xfrm>
              </p:grpSpPr>
              <p:sp>
                <p:nvSpPr>
                  <p:cNvPr id="593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7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4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66"/>
                    <a:ext cx="241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5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53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6" name="Oval 193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40"/>
                    <a:ext cx="241" cy="113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7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2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8" name="Oval 195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16"/>
                    <a:ext cx="241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9" name="Oval 196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04"/>
                    <a:ext cx="241" cy="111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0" name="Oval 197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91"/>
                    <a:ext cx="241" cy="11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1" name="Oval 198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7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2" name="Oval 199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66"/>
                    <a:ext cx="241" cy="11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3" name="Oval 200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53"/>
                    <a:ext cx="241" cy="113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4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41"/>
                    <a:ext cx="241" cy="113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592" name="Picture 202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368" y="3648"/>
                  <a:ext cx="20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0" name="Rectangle 203"/>
              <p:cNvSpPr>
                <a:spLocks noChangeArrowheads="1"/>
              </p:cNvSpPr>
              <p:nvPr/>
            </p:nvSpPr>
            <p:spPr bwMode="gray">
              <a:xfrm>
                <a:off x="240" y="3552"/>
                <a:ext cx="32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200">
                    <a:solidFill>
                      <a:schemeClr val="bg1"/>
                    </a:solidFill>
                  </a:rPr>
                  <a:t>MSN</a:t>
                </a:r>
              </a:p>
            </p:txBody>
          </p:sp>
        </p:grpSp>
        <p:grpSp>
          <p:nvGrpSpPr>
            <p:cNvPr id="605" name="Group 204"/>
            <p:cNvGrpSpPr>
              <a:grpSpLocks/>
            </p:cNvGrpSpPr>
            <p:nvPr/>
          </p:nvGrpSpPr>
          <p:grpSpPr bwMode="auto">
            <a:xfrm>
              <a:off x="4545848" y="5212312"/>
              <a:ext cx="744538" cy="735013"/>
              <a:chOff x="192" y="3262"/>
              <a:chExt cx="469" cy="463"/>
            </a:xfrm>
          </p:grpSpPr>
          <p:grpSp>
            <p:nvGrpSpPr>
              <p:cNvPr id="606" name="Group 205"/>
              <p:cNvGrpSpPr>
                <a:grpSpLocks/>
              </p:cNvGrpSpPr>
              <p:nvPr/>
            </p:nvGrpSpPr>
            <p:grpSpPr bwMode="auto">
              <a:xfrm>
                <a:off x="192" y="3258"/>
                <a:ext cx="469" cy="289"/>
                <a:chOff x="4107" y="3610"/>
                <a:chExt cx="469" cy="289"/>
              </a:xfrm>
            </p:grpSpPr>
            <p:grpSp>
              <p:nvGrpSpPr>
                <p:cNvPr id="608" name="Group 206"/>
                <p:cNvGrpSpPr>
                  <a:grpSpLocks/>
                </p:cNvGrpSpPr>
                <p:nvPr/>
              </p:nvGrpSpPr>
              <p:grpSpPr bwMode="auto">
                <a:xfrm>
                  <a:off x="4107" y="3610"/>
                  <a:ext cx="276" cy="289"/>
                  <a:chOff x="2294" y="541"/>
                  <a:chExt cx="241" cy="249"/>
                </a:xfrm>
              </p:grpSpPr>
              <p:sp>
                <p:nvSpPr>
                  <p:cNvPr id="610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7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1" name="Oval 208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66"/>
                    <a:ext cx="241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2" name="Oval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53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3" name="Oval 210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40"/>
                    <a:ext cx="241" cy="113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4" name="Oval 211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2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5" name="Oval 212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16"/>
                    <a:ext cx="241" cy="11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6" name="Oval 213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604"/>
                    <a:ext cx="241" cy="111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7" name="Oval 214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91"/>
                    <a:ext cx="241" cy="11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8" name="Oval 215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78"/>
                    <a:ext cx="241" cy="112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9" name="Oval 216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66"/>
                    <a:ext cx="241" cy="11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0" name="Oval 217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53"/>
                    <a:ext cx="241" cy="113"/>
                  </a:xfrm>
                  <a:prstGeom prst="ellipse">
                    <a:avLst/>
                  </a:prstGeom>
                  <a:solidFill>
                    <a:srgbClr val="CC99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1" name="Oval 218"/>
                  <p:cNvSpPr>
                    <a:spLocks noChangeArrowheads="1"/>
                  </p:cNvSpPr>
                  <p:nvPr/>
                </p:nvSpPr>
                <p:spPr bwMode="auto">
                  <a:xfrm>
                    <a:off x="2294" y="541"/>
                    <a:ext cx="241" cy="113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100000">
                        <a:srgbClr val="5E4700"/>
                      </a:gs>
                    </a:gsLst>
                    <a:lin ang="2700000" scaled="1"/>
                  </a:gra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zh-CN" altLang="en-US" sz="1800" b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609" name="Picture 219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368" y="3648"/>
                  <a:ext cx="208" cy="23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07" name="Rectangle 220"/>
              <p:cNvSpPr>
                <a:spLocks noChangeArrowheads="1"/>
              </p:cNvSpPr>
              <p:nvPr/>
            </p:nvSpPr>
            <p:spPr bwMode="gray">
              <a:xfrm>
                <a:off x="240" y="3552"/>
                <a:ext cx="32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200">
                    <a:solidFill>
                      <a:schemeClr val="bg1"/>
                    </a:solidFill>
                  </a:rPr>
                  <a:t>MSN</a:t>
                </a:r>
              </a:p>
            </p:txBody>
          </p:sp>
        </p:grpSp>
        <p:sp>
          <p:nvSpPr>
            <p:cNvPr id="622" name="AutoShape 221"/>
            <p:cNvSpPr>
              <a:spLocks noChangeArrowheads="1"/>
            </p:cNvSpPr>
            <p:nvPr/>
          </p:nvSpPr>
          <p:spPr bwMode="auto">
            <a:xfrm>
              <a:off x="735848" y="49837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623" name="AutoShape 222"/>
            <p:cNvSpPr>
              <a:spLocks noChangeArrowheads="1"/>
            </p:cNvSpPr>
            <p:nvPr/>
          </p:nvSpPr>
          <p:spPr bwMode="auto">
            <a:xfrm>
              <a:off x="4698248" y="49075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624" name="AutoShape 224"/>
            <p:cNvSpPr>
              <a:spLocks noChangeArrowheads="1"/>
            </p:cNvSpPr>
            <p:nvPr/>
          </p:nvSpPr>
          <p:spPr bwMode="auto">
            <a:xfrm>
              <a:off x="2336048" y="47551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625" name="AutoShape 225"/>
            <p:cNvSpPr>
              <a:spLocks noChangeArrowheads="1"/>
            </p:cNvSpPr>
            <p:nvPr/>
          </p:nvSpPr>
          <p:spPr bwMode="auto">
            <a:xfrm>
              <a:off x="2183648" y="49075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626" name="AutoShape 227"/>
            <p:cNvSpPr>
              <a:spLocks noChangeArrowheads="1"/>
            </p:cNvSpPr>
            <p:nvPr/>
          </p:nvSpPr>
          <p:spPr bwMode="auto">
            <a:xfrm>
              <a:off x="2031248" y="50599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627" name="AutoShape 228"/>
            <p:cNvSpPr>
              <a:spLocks noChangeArrowheads="1"/>
            </p:cNvSpPr>
            <p:nvPr/>
          </p:nvSpPr>
          <p:spPr bwMode="auto">
            <a:xfrm>
              <a:off x="3566361" y="4755112"/>
              <a:ext cx="293687" cy="228600"/>
            </a:xfrm>
            <a:prstGeom prst="foldedCorner">
              <a:avLst>
                <a:gd name="adj" fmla="val 125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628" name="AutoShape 229"/>
            <p:cNvSpPr>
              <a:spLocks noChangeArrowheads="1"/>
            </p:cNvSpPr>
            <p:nvPr/>
          </p:nvSpPr>
          <p:spPr bwMode="auto">
            <a:xfrm>
              <a:off x="3402848" y="49075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629" name="AutoShape 230"/>
            <p:cNvSpPr>
              <a:spLocks noChangeArrowheads="1"/>
            </p:cNvSpPr>
            <p:nvPr/>
          </p:nvSpPr>
          <p:spPr bwMode="auto">
            <a:xfrm>
              <a:off x="3250448" y="5059912"/>
              <a:ext cx="293688" cy="22860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 sz="1200">
                <a:solidFill>
                  <a:schemeClr val="tx1"/>
                </a:solidFill>
              </a:endParaRPr>
            </a:p>
          </p:txBody>
        </p:sp>
        <p:grpSp>
          <p:nvGrpSpPr>
            <p:cNvPr id="630" name="Group 234"/>
            <p:cNvGrpSpPr>
              <a:grpSpLocks/>
            </p:cNvGrpSpPr>
            <p:nvPr/>
          </p:nvGrpSpPr>
          <p:grpSpPr bwMode="auto">
            <a:xfrm>
              <a:off x="2031248" y="3508925"/>
              <a:ext cx="381000" cy="484187"/>
              <a:chOff x="1056" y="2112"/>
              <a:chExt cx="240" cy="305"/>
            </a:xfrm>
          </p:grpSpPr>
          <p:pic>
            <p:nvPicPr>
              <p:cNvPr id="631" name="Picture 231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112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2" name="Picture 232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208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3" name="Picture 233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304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34" name="Group 235"/>
            <p:cNvGrpSpPr>
              <a:grpSpLocks/>
            </p:cNvGrpSpPr>
            <p:nvPr/>
          </p:nvGrpSpPr>
          <p:grpSpPr bwMode="auto">
            <a:xfrm>
              <a:off x="888248" y="3508925"/>
              <a:ext cx="381000" cy="484187"/>
              <a:chOff x="1056" y="2112"/>
              <a:chExt cx="240" cy="305"/>
            </a:xfrm>
          </p:grpSpPr>
          <p:pic>
            <p:nvPicPr>
              <p:cNvPr id="635" name="Picture 236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112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6" name="Picture 237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208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7" name="Picture 238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304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38" name="Group 239"/>
            <p:cNvGrpSpPr>
              <a:grpSpLocks/>
            </p:cNvGrpSpPr>
            <p:nvPr/>
          </p:nvGrpSpPr>
          <p:grpSpPr bwMode="auto">
            <a:xfrm>
              <a:off x="3326648" y="3508925"/>
              <a:ext cx="381000" cy="484187"/>
              <a:chOff x="1056" y="2112"/>
              <a:chExt cx="240" cy="305"/>
            </a:xfrm>
          </p:grpSpPr>
          <p:pic>
            <p:nvPicPr>
              <p:cNvPr id="639" name="Picture 240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112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0" name="Picture 241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208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1" name="Picture 242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304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42" name="Group 243"/>
            <p:cNvGrpSpPr>
              <a:grpSpLocks/>
            </p:cNvGrpSpPr>
            <p:nvPr/>
          </p:nvGrpSpPr>
          <p:grpSpPr bwMode="auto">
            <a:xfrm>
              <a:off x="4622048" y="3508925"/>
              <a:ext cx="381000" cy="484187"/>
              <a:chOff x="1056" y="2112"/>
              <a:chExt cx="240" cy="305"/>
            </a:xfrm>
          </p:grpSpPr>
          <p:pic>
            <p:nvPicPr>
              <p:cNvPr id="643" name="Picture 244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112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4" name="Picture 245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208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5" name="Picture 246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304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46" name="Picture 248" descr="1018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7448" y="6175925"/>
              <a:ext cx="381000" cy="179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7" name="Picture 249" descr="1018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7448" y="6328325"/>
              <a:ext cx="381000" cy="179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8" name="Picture 250" descr="1018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7448" y="6480725"/>
              <a:ext cx="381000" cy="179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9" name="Picture 251" descr="1018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7448" y="6633125"/>
              <a:ext cx="381000" cy="179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0" name="Picture 252" descr="1018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5848" y="6279112"/>
              <a:ext cx="381000" cy="179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51" name="Group 256"/>
            <p:cNvGrpSpPr>
              <a:grpSpLocks/>
            </p:cNvGrpSpPr>
            <p:nvPr/>
          </p:nvGrpSpPr>
          <p:grpSpPr bwMode="auto">
            <a:xfrm>
              <a:off x="3326648" y="6202912"/>
              <a:ext cx="381000" cy="484188"/>
              <a:chOff x="1056" y="2112"/>
              <a:chExt cx="240" cy="305"/>
            </a:xfrm>
          </p:grpSpPr>
          <p:pic>
            <p:nvPicPr>
              <p:cNvPr id="652" name="Picture 257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112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3" name="Picture 258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208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4" name="Picture 259" descr="1018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6" y="2304"/>
                <a:ext cx="240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0597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基本业务功能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图示 2"/>
          <p:cNvPicPr>
            <a:picLocks noChangeArrowheads="1"/>
          </p:cNvPicPr>
          <p:nvPr/>
        </p:nvPicPr>
        <p:blipFill>
          <a:blip r:embed="rId2"/>
          <a:srcRect l="-9286" r="-8997"/>
          <a:stretch>
            <a:fillRect/>
          </a:stretch>
        </p:blipFill>
        <p:spPr bwMode="auto">
          <a:xfrm>
            <a:off x="1143000" y="1676400"/>
            <a:ext cx="654685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97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宋体" panose="02010600030101010101" pitchFamily="2" charset="-122"/>
              </a:rPr>
              <a:t>部署示意图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097" name="Picture 1" descr="C:\Users\Mikko\AppData\Roaming\Tencent\Users\1552785959\QQ\WinTemp\RichOle\{~)9{J)2`]]YI@@ZRT53M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312" y="1924332"/>
            <a:ext cx="759219" cy="62808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18866" y="2538482"/>
            <a:ext cx="805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操作员</a:t>
            </a:r>
          </a:p>
        </p:txBody>
      </p:sp>
      <p:pic>
        <p:nvPicPr>
          <p:cNvPr id="4098" name="Picture 2" descr="C:\Users\Mikko\AppData\Roaming\Tencent\Users\1552785959\QQ\WinTemp\RichOle\C$`CSB(UJ$JXC)6)RJ8FO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0755" y="2279177"/>
            <a:ext cx="2456597" cy="1086572"/>
          </a:xfrm>
          <a:prstGeom prst="rect">
            <a:avLst/>
          </a:prstGeom>
          <a:noFill/>
        </p:spPr>
      </p:pic>
      <p:pic>
        <p:nvPicPr>
          <p:cNvPr id="6" name="Picture 3" descr="C:\Users\Mikko\AppData\Roaming\Tencent\Users\1552785959\QQ\WinTemp\RichOle\ANXM3(L(((1~LH5{YKPT]C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3200" y="2788847"/>
            <a:ext cx="571500" cy="361950"/>
          </a:xfrm>
          <a:prstGeom prst="rect">
            <a:avLst/>
          </a:prstGeom>
          <a:noFill/>
        </p:spPr>
      </p:pic>
      <p:pic>
        <p:nvPicPr>
          <p:cNvPr id="7" name="Picture 3" descr="C:\Users\Mikko\AppData\Roaming\Tencent\Users\1552785959\QQ\WinTemp\RichOle\@XUZSK64N3IGT6AVM(R4L[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8725" y="3990463"/>
            <a:ext cx="523904" cy="476753"/>
          </a:xfrm>
          <a:prstGeom prst="rect">
            <a:avLst/>
          </a:prstGeom>
          <a:noFill/>
        </p:spPr>
      </p:pic>
      <p:pic>
        <p:nvPicPr>
          <p:cNvPr id="8" name="Picture 6" descr="C:\Users\Mikko\AppData\Roaming\Tencent\Users\1552785959\QQ\WinTemp\RichOle\FT4@}FT5CM0H]~B1NJY1I1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03039" y="5276347"/>
            <a:ext cx="241148" cy="455989"/>
          </a:xfrm>
          <a:prstGeom prst="rect">
            <a:avLst/>
          </a:prstGeom>
          <a:noFill/>
        </p:spPr>
      </p:pic>
      <p:pic>
        <p:nvPicPr>
          <p:cNvPr id="9" name="Picture 4" descr="C:\Users\Mikko\AppData\Roaming\Tencent\Users\1552785959\QQ\WinTemp\RichOle\$O})_`[)9OQ0P4S)QT0L2%F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8483585">
            <a:off x="8497324" y="4574684"/>
            <a:ext cx="367062" cy="53580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17287" y="433551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45849" y="5704975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移动终端</a:t>
            </a:r>
          </a:p>
        </p:txBody>
      </p:sp>
      <p:pic>
        <p:nvPicPr>
          <p:cNvPr id="12" name="Picture 5" descr="C:\Users\Mikko\AppData\Roaming\Tencent\Users\1552785959\QQ\WinTemp\RichOle\OOV(%(C[1SYGR`DF`)PPYKM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62651" y="5236065"/>
            <a:ext cx="714398" cy="53409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491213" y="5754767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PC</a:t>
            </a:r>
            <a:r>
              <a:rPr lang="zh-CN" altLang="en-US" sz="1600" dirty="0"/>
              <a:t>终端</a:t>
            </a:r>
          </a:p>
        </p:txBody>
      </p:sp>
      <p:pic>
        <p:nvPicPr>
          <p:cNvPr id="14" name="Picture 1" descr="C:\Users\Mikko\AppData\Roaming\Tencent\Users\1552785959\QQ\WinTemp\RichOle\9BC5`4TUR)8B[J~F$IZGY24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5536" y="3933989"/>
            <a:ext cx="421814" cy="45719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4471" y="4312028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高清球机</a:t>
            </a:r>
          </a:p>
        </p:txBody>
      </p:sp>
      <p:pic>
        <p:nvPicPr>
          <p:cNvPr id="4099" name="Picture 3" descr="C:\Users\Mikko\AppData\Roaming\Tencent\Users\1552785959\QQ\WinTemp\RichOle\ED_JR%[7[THFAOPWX[ZP{ZQ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1830" y="3329238"/>
            <a:ext cx="900368" cy="415933"/>
          </a:xfrm>
          <a:prstGeom prst="rect">
            <a:avLst/>
          </a:prstGeom>
          <a:noFill/>
        </p:spPr>
      </p:pic>
      <p:pic>
        <p:nvPicPr>
          <p:cNvPr id="4100" name="Picture 4" descr="C:\Users\Mikko\AppData\Roaming\Tencent\Users\1552785959\QQ\WinTemp\RichOle\DL964DE]47M76XW@34H0H}2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70958" y="3370997"/>
            <a:ext cx="1512629" cy="341194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2413457" y="372743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转码器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1105" y="372743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摄像机</a:t>
            </a:r>
          </a:p>
        </p:txBody>
      </p:sp>
      <p:cxnSp>
        <p:nvCxnSpPr>
          <p:cNvPr id="24" name="直接连接符 23"/>
          <p:cNvCxnSpPr>
            <a:stCxn id="4099" idx="3"/>
            <a:endCxn id="4100" idx="1"/>
          </p:cNvCxnSpPr>
          <p:nvPr/>
        </p:nvCxnSpPr>
        <p:spPr>
          <a:xfrm>
            <a:off x="1542198" y="3537205"/>
            <a:ext cx="628760" cy="4389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endCxn id="14" idx="3"/>
          </p:cNvCxnSpPr>
          <p:nvPr/>
        </p:nvCxnSpPr>
        <p:spPr>
          <a:xfrm rot="5400000">
            <a:off x="1266463" y="3586600"/>
            <a:ext cx="586872" cy="565098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32089" y="3181538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直播信源</a:t>
            </a:r>
          </a:p>
        </p:txBody>
      </p:sp>
      <p:cxnSp>
        <p:nvCxnSpPr>
          <p:cNvPr id="30" name="肘形连接符 29"/>
          <p:cNvCxnSpPr>
            <a:stCxn id="4100" idx="3"/>
            <a:endCxn id="6" idx="1"/>
          </p:cNvCxnSpPr>
          <p:nvPr/>
        </p:nvCxnSpPr>
        <p:spPr>
          <a:xfrm flipV="1">
            <a:off x="3683587" y="2969822"/>
            <a:ext cx="479613" cy="57177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4097" idx="3"/>
            <a:endCxn id="6" idx="1"/>
          </p:cNvCxnSpPr>
          <p:nvPr/>
        </p:nvCxnSpPr>
        <p:spPr>
          <a:xfrm>
            <a:off x="1590531" y="2238373"/>
            <a:ext cx="2572669" cy="73144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51375" y="2006219"/>
            <a:ext cx="125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点播信源上传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00145" y="3142869"/>
            <a:ext cx="74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交换机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75829" y="3365749"/>
            <a:ext cx="309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江铜集团流媒体平台服务器</a:t>
            </a:r>
          </a:p>
        </p:txBody>
      </p:sp>
      <p:cxnSp>
        <p:nvCxnSpPr>
          <p:cNvPr id="37" name="直接箭头连接符 36"/>
          <p:cNvCxnSpPr>
            <a:stCxn id="6" idx="3"/>
          </p:cNvCxnSpPr>
          <p:nvPr/>
        </p:nvCxnSpPr>
        <p:spPr>
          <a:xfrm>
            <a:off x="4734700" y="2969822"/>
            <a:ext cx="601575" cy="53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" descr="C:\Users\Mikko\AppData\Roaming\Tencent\Users\1552785959\QQ\WinTemp\RichOle\ANXM3(L(((1~LH5{YKPT]C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8336" y="4046735"/>
            <a:ext cx="571500" cy="361950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6395281" y="4400757"/>
            <a:ext cx="74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交换机</a:t>
            </a:r>
          </a:p>
        </p:txBody>
      </p:sp>
      <p:cxnSp>
        <p:nvCxnSpPr>
          <p:cNvPr id="42" name="直接箭头连接符 41"/>
          <p:cNvCxnSpPr>
            <a:cxnSpLocks/>
            <a:stCxn id="35" idx="0"/>
            <a:endCxn id="39" idx="0"/>
          </p:cNvCxnSpPr>
          <p:nvPr/>
        </p:nvCxnSpPr>
        <p:spPr>
          <a:xfrm flipH="1">
            <a:off x="6744086" y="3365749"/>
            <a:ext cx="481282" cy="680986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3"/>
            <a:endCxn id="7" idx="1"/>
          </p:cNvCxnSpPr>
          <p:nvPr/>
        </p:nvCxnSpPr>
        <p:spPr>
          <a:xfrm>
            <a:off x="7029836" y="4227710"/>
            <a:ext cx="1358889" cy="113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2"/>
          </p:cNvCxnSpPr>
          <p:nvPr/>
        </p:nvCxnSpPr>
        <p:spPr>
          <a:xfrm rot="16200000" flipH="1">
            <a:off x="6502386" y="4973836"/>
            <a:ext cx="532206" cy="1602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:\Users\Mikko\AppData\Roaming\Tencent\Users\1552785959\QQ\WinTemp\RichOle\C$`CSB(UJ$JXC)6)RJ8FOS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19864" y="4544704"/>
            <a:ext cx="918951" cy="406459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4090818" y="4948923"/>
            <a:ext cx="183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江铜集团</a:t>
            </a:r>
            <a:r>
              <a:rPr lang="en-US" altLang="zh-CN" sz="1600" dirty="0"/>
              <a:t>OA</a:t>
            </a:r>
            <a:r>
              <a:rPr lang="zh-CN" altLang="en-US" sz="1600" dirty="0"/>
              <a:t>系统</a:t>
            </a:r>
          </a:p>
        </p:txBody>
      </p:sp>
      <p:cxnSp>
        <p:nvCxnSpPr>
          <p:cNvPr id="53" name="直接箭头连接符 52"/>
          <p:cNvCxnSpPr>
            <a:stCxn id="50" idx="3"/>
            <a:endCxn id="12" idx="1"/>
          </p:cNvCxnSpPr>
          <p:nvPr/>
        </p:nvCxnSpPr>
        <p:spPr>
          <a:xfrm>
            <a:off x="5638815" y="4747934"/>
            <a:ext cx="923836" cy="75518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97041" y="4908005"/>
            <a:ext cx="744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取得播放地址</a:t>
            </a:r>
          </a:p>
        </p:txBody>
      </p:sp>
    </p:spTree>
    <p:extLst>
      <p:ext uri="{BB962C8B-B14F-4D97-AF65-F5344CB8AC3E}">
        <p14:creationId xmlns:p14="http://schemas.microsoft.com/office/powerpoint/2010/main" val="40597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OA</a:t>
            </a:r>
            <a:r>
              <a:rPr lang="zh-CN" altLang="en-US" dirty="0"/>
              <a:t>系统集成</a:t>
            </a:r>
          </a:p>
        </p:txBody>
      </p:sp>
      <p:pic>
        <p:nvPicPr>
          <p:cNvPr id="3074" name="Picture 2" descr="C:\Users\Mikko\AppData\Roaming\Tencent\Users\1552785959\QQ\WinTemp\RichOle\DDO15BB7WFSH4H1JT{}%J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1408" y="1605853"/>
            <a:ext cx="4156880" cy="2932593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8721" y="3833164"/>
            <a:ext cx="6403691" cy="261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 descr="C:\Users\Mikko\AppData\Roaming\Tencent\Users\1552785959\QQ\WinTemp\RichOle\O_@$FS(}27EQG~5Y`CM6D3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444" y="1651379"/>
            <a:ext cx="4352925" cy="45434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312693" y="2593070"/>
            <a:ext cx="55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直播页面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5909" y="4833614"/>
            <a:ext cx="55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点播页面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社交互动功能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0394" y="6177850"/>
            <a:ext cx="157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PC</a:t>
            </a:r>
            <a:r>
              <a:rPr lang="zh-CN" altLang="en-US" sz="1600" dirty="0"/>
              <a:t>版弹幕点赞</a:t>
            </a:r>
          </a:p>
        </p:txBody>
      </p:sp>
      <p:pic>
        <p:nvPicPr>
          <p:cNvPr id="22531" name="Picture 3" descr="E:\速雷视讯\速雷项目\江西铜业\弹幕点赞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75" y="1797423"/>
            <a:ext cx="4969278" cy="4347053"/>
          </a:xfrm>
          <a:prstGeom prst="rect">
            <a:avLst/>
          </a:prstGeom>
          <a:noFill/>
        </p:spPr>
      </p:pic>
      <p:pic>
        <p:nvPicPr>
          <p:cNvPr id="22532" name="Picture 4" descr="E:\速雷视讯\速雷项目\张洄的项目\派视传媒\派视效果图 20160225\派视效果图\33点播界面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1917" y="1641143"/>
            <a:ext cx="2527677" cy="449364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874759" y="6248364"/>
            <a:ext cx="272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手机版弹幕点赞评论等功能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423</Words>
  <Application>Microsoft Office PowerPoint</Application>
  <PresentationFormat>宽屏</PresentationFormat>
  <Paragraphs>138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华文细黑</vt:lpstr>
      <vt:lpstr>宋体</vt:lpstr>
      <vt:lpstr>Arial</vt:lpstr>
      <vt:lpstr>Book Antiqua</vt:lpstr>
      <vt:lpstr>Wingdings</vt:lpstr>
      <vt:lpstr>Sales Direction 16X9</vt:lpstr>
      <vt:lpstr>BMP 图象</vt:lpstr>
      <vt:lpstr>江铜集团流媒体平台解决方案</vt:lpstr>
      <vt:lpstr>平台功能框架</vt:lpstr>
      <vt:lpstr>平台逻辑架构</vt:lpstr>
      <vt:lpstr>CDN分布式架构原理</vt:lpstr>
      <vt:lpstr>基于切片的云存储和流服务</vt:lpstr>
      <vt:lpstr>基本业务功能</vt:lpstr>
      <vt:lpstr>部署示意图</vt:lpstr>
      <vt:lpstr>与OA系统集成</vt:lpstr>
      <vt:lpstr>社交互动功能</vt:lpstr>
      <vt:lpstr>后台管理功能</vt:lpstr>
      <vt:lpstr>配置建议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2017-01-09T07:25:27Z</dcterms:created>
  <dcterms:modified xsi:type="dcterms:W3CDTF">2017-05-27T08:26:32Z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