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16"/>
  </p:notesMasterIdLst>
  <p:handoutMasterIdLst>
    <p:handoutMasterId r:id="rId17"/>
  </p:handoutMasterIdLst>
  <p:sldIdLst>
    <p:sldId id="2159" r:id="rId3"/>
    <p:sldId id="2268" r:id="rId4"/>
    <p:sldId id="2261" r:id="rId5"/>
    <p:sldId id="2269" r:id="rId6"/>
    <p:sldId id="2278" r:id="rId7"/>
    <p:sldId id="2270" r:id="rId8"/>
    <p:sldId id="2271" r:id="rId9"/>
    <p:sldId id="2272" r:id="rId10"/>
    <p:sldId id="2276" r:id="rId11"/>
    <p:sldId id="2277" r:id="rId12"/>
    <p:sldId id="2273" r:id="rId13"/>
    <p:sldId id="2274" r:id="rId14"/>
    <p:sldId id="2275" r:id="rId15"/>
  </p:sldIdLst>
  <p:sldSz cx="9144000" cy="6858000" type="screen4x3"/>
  <p:notesSz cx="6815138" cy="9931400"/>
  <p:embeddedFontLs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微软雅黑" panose="020B0503020204020204" pitchFamily="34" charset="-122"/>
      <p:regular r:id="rId26"/>
      <p:bold r:id="rId27"/>
    </p:embeddedFont>
    <p:embeddedFont>
      <p:font typeface="华文细黑" panose="02010600040101010101" pitchFamily="2" charset="-122"/>
      <p:regular r:id="rId28"/>
    </p:embeddedFont>
    <p:embeddedFont>
      <p:font typeface="黑体" panose="02010609060101010101" pitchFamily="49" charset="-122"/>
      <p:regular r:id="rId29"/>
    </p:embeddedFont>
  </p:embeddedFontLst>
  <p:custDataLst>
    <p:tags r:id="rId30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FF"/>
    <a:srgbClr val="86BC64"/>
    <a:srgbClr val="FFFFFF"/>
    <a:srgbClr val="FFFFCC"/>
    <a:srgbClr val="FF99FF"/>
    <a:srgbClr val="FF9999"/>
    <a:srgbClr val="0E706E"/>
    <a:srgbClr val="0D715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0" autoAdjust="0"/>
    <p:restoredTop sz="87772" autoAdjust="0"/>
  </p:normalViewPr>
  <p:slideViewPr>
    <p:cSldViewPr>
      <p:cViewPr varScale="1">
        <p:scale>
          <a:sx n="161" d="100"/>
          <a:sy n="161" d="100"/>
        </p:scale>
        <p:origin x="1776" y="156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2016/4/22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2016/4/22 Friday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2016/4/22 Friday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2016/4/22 Friday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2016/4/22 Friday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2016/4/22 Friday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2016/4/22 Friday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2016/4/22 Friday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2016/4/22 Friday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2016/4/22 Friday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0" y="2636838"/>
            <a:ext cx="817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sz="4000" i="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468313" y="4657725"/>
            <a:ext cx="2768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2016-04-22</a:t>
            </a: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22532" name="矩形 1"/>
          <p:cNvSpPr>
            <a:spLocks noChangeArrowheads="1"/>
          </p:cNvSpPr>
          <p:nvPr/>
        </p:nvSpPr>
        <p:spPr bwMode="auto">
          <a:xfrm>
            <a:off x="468313" y="3213100"/>
            <a:ext cx="417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i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Introduction to Computer</a:t>
            </a:r>
            <a:r>
              <a:rPr lang="en-US" altLang="zh-CN" sz="1000" smtClean="0">
                <a:solidFill>
                  <a:srgbClr val="080808"/>
                </a:solidFill>
                <a:latin typeface="Verdana" panose="020B0604030504040204" pitchFamily="34" charset="0"/>
                <a:ea typeface="华文细黑" panose="02010600040101010101" pitchFamily="2" charset="-122"/>
              </a:rPr>
              <a:t> </a:t>
            </a:r>
            <a:r>
              <a:rPr lang="en-US" altLang="zh-CN" sz="1800" b="1" i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Systems</a:t>
            </a:r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5854700" y="2373313"/>
            <a:ext cx="1982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800" b="1" i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2016 </a:t>
            </a:r>
            <a:r>
              <a:rPr lang="zh-CN" altLang="en-US" sz="2800" b="1" i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春季</a:t>
            </a:r>
            <a:endParaRPr lang="zh-CN" altLang="en-US" sz="4800" i="0" smtClean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213100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 - return 1 if positive, 0 if zero, and -1 if negative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 Examples: sign(130) = 1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           sign(-23) = -1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 Legal ops: ! ~ &amp; ^ | + &lt;&lt; &gt;&gt;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 Max ops: 10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 Rating: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b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| (!!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0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浮点数函数规则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可以使用循环和条件控制；</a:t>
            </a:r>
          </a:p>
          <a:p>
            <a:pPr lvl="0"/>
            <a:r>
              <a:rPr lang="zh-CN" altLang="zh-CN" dirty="0"/>
              <a:t>可以使用整型和无符号整型常量及变量（取值不受</a:t>
            </a:r>
            <a:r>
              <a:rPr lang="en-US" altLang="zh-CN" dirty="0"/>
              <a:t>[0,255]</a:t>
            </a:r>
            <a:r>
              <a:rPr lang="zh-CN" altLang="zh-CN" dirty="0"/>
              <a:t>限制）；</a:t>
            </a:r>
          </a:p>
          <a:p>
            <a:pPr lvl="0"/>
            <a:r>
              <a:rPr lang="zh-CN" altLang="zh-CN" dirty="0"/>
              <a:t>不使用任何浮点数据类型、操作及常量。</a:t>
            </a:r>
          </a:p>
          <a:p>
            <a:pPr lvl="0"/>
            <a:r>
              <a:rPr lang="zh-CN" altLang="zh-CN" dirty="0" smtClean="0"/>
              <a:t>可以</a:t>
            </a:r>
            <a:r>
              <a:rPr lang="zh-CN" altLang="zh-CN" dirty="0"/>
              <a:t>使用</a:t>
            </a:r>
            <a:r>
              <a:rPr lang="en-US" altLang="zh-CN" dirty="0" err="1"/>
              <a:t>int</a:t>
            </a:r>
            <a:r>
              <a:rPr lang="zh-CN" altLang="zh-CN" dirty="0"/>
              <a:t>和</a:t>
            </a:r>
            <a:r>
              <a:rPr lang="en-US" altLang="zh-CN" dirty="0"/>
              <a:t>unsigned</a:t>
            </a:r>
            <a:r>
              <a:rPr lang="zh-CN" altLang="zh-CN" dirty="0"/>
              <a:t>两种整型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禁用</a:t>
            </a:r>
            <a:r>
              <a:rPr lang="zh-CN" altLang="zh-CN" dirty="0" smtClean="0"/>
              <a:t>浮点</a:t>
            </a:r>
            <a:r>
              <a:rPr lang="zh-CN" altLang="zh-CN" dirty="0"/>
              <a:t>数据类型、</a:t>
            </a:r>
            <a:r>
              <a:rPr lang="en-US" altLang="zh-CN" dirty="0" err="1"/>
              <a:t>struct</a:t>
            </a:r>
            <a:r>
              <a:rPr lang="zh-CN" altLang="zh-CN" dirty="0"/>
              <a:t>、</a:t>
            </a:r>
            <a:r>
              <a:rPr lang="en-US" altLang="zh-CN" dirty="0"/>
              <a:t>union</a:t>
            </a:r>
            <a:r>
              <a:rPr lang="zh-CN" altLang="zh-CN" dirty="0"/>
              <a:t>或数组结构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浮点数函数</a:t>
            </a:r>
            <a:r>
              <a:rPr lang="zh-CN" altLang="zh-CN" dirty="0"/>
              <a:t>均使用</a:t>
            </a:r>
            <a:r>
              <a:rPr lang="en-US" altLang="zh-CN" dirty="0"/>
              <a:t>unsigned</a:t>
            </a:r>
            <a:r>
              <a:rPr lang="zh-CN" altLang="zh-CN" dirty="0"/>
              <a:t>型数据表示浮点数据。</a:t>
            </a:r>
          </a:p>
          <a:p>
            <a:pPr lvl="0"/>
            <a:r>
              <a:rPr lang="en-US" altLang="zh-CN" dirty="0" err="1"/>
              <a:t>float_abs</a:t>
            </a:r>
            <a:r>
              <a:rPr lang="zh-CN" altLang="zh-CN" dirty="0"/>
              <a:t>等函数必须能处理全范围的变量值，包括</a:t>
            </a:r>
            <a:r>
              <a:rPr lang="en-US" altLang="zh-CN" dirty="0"/>
              <a:t>(</a:t>
            </a:r>
            <a:r>
              <a:rPr lang="en-US" altLang="zh-CN" dirty="0" err="1"/>
              <a:t>NaN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 smtClean="0"/>
              <a:t>infinity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语法检查</a:t>
            </a:r>
            <a:endParaRPr lang="en-US" altLang="zh-CN" dirty="0" smtClean="0"/>
          </a:p>
          <a:p>
            <a:pPr lvl="1"/>
            <a:r>
              <a:rPr lang="en-US" altLang="zh-CN" dirty="0"/>
              <a:t> $ ./</a:t>
            </a:r>
            <a:r>
              <a:rPr lang="en-US" altLang="zh-CN" dirty="0" err="1"/>
              <a:t>dlc</a:t>
            </a:r>
            <a:r>
              <a:rPr lang="en-US" altLang="zh-CN" dirty="0"/>
              <a:t> </a:t>
            </a:r>
            <a:r>
              <a:rPr lang="en-US" altLang="zh-CN" dirty="0" err="1"/>
              <a:t>bits.c</a:t>
            </a:r>
            <a:r>
              <a:rPr lang="en-US" altLang="zh-CN" dirty="0"/>
              <a:t>    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简单语法检查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 $ ./</a:t>
            </a:r>
            <a:r>
              <a:rPr lang="en-US" altLang="zh-CN" dirty="0" err="1"/>
              <a:t>dlc</a:t>
            </a:r>
            <a:r>
              <a:rPr lang="en-US" altLang="zh-CN" dirty="0"/>
              <a:t> </a:t>
            </a:r>
            <a:r>
              <a:rPr lang="en-US" altLang="zh-CN" dirty="0" smtClean="0"/>
              <a:t> -e </a:t>
            </a:r>
            <a:r>
              <a:rPr lang="en-US" altLang="zh-CN" dirty="0" err="1" smtClean="0"/>
              <a:t>bits.c</a:t>
            </a:r>
            <a:r>
              <a:rPr lang="en-US" altLang="zh-CN" dirty="0" smtClean="0"/>
              <a:t>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检查操作运算符是否符合需求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/>
              <a:t>编译生成可执行文件</a:t>
            </a:r>
            <a:endParaRPr lang="en-US" altLang="zh-CN" dirty="0"/>
          </a:p>
          <a:p>
            <a:pPr lvl="1"/>
            <a:r>
              <a:rPr lang="en-US" altLang="zh-CN" dirty="0" smtClean="0"/>
              <a:t>make     </a:t>
            </a:r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err="1" smtClean="0"/>
              <a:t>bits.c</a:t>
            </a:r>
            <a:r>
              <a:rPr lang="zh-CN" altLang="en-US" dirty="0" smtClean="0"/>
              <a:t>必须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完成编译，链接，执行文件生成</a:t>
            </a:r>
            <a:endParaRPr lang="en-US" altLang="zh-CN" dirty="0"/>
          </a:p>
          <a:p>
            <a:r>
              <a:rPr lang="zh-CN" altLang="en-US" dirty="0" smtClean="0"/>
              <a:t>正确性检查</a:t>
            </a:r>
            <a:r>
              <a:rPr lang="en-US" altLang="zh-CN" dirty="0" smtClean="0"/>
              <a:t>               </a:t>
            </a:r>
          </a:p>
          <a:p>
            <a:pPr lvl="1"/>
            <a:r>
              <a:rPr lang="en-US" altLang="zh-CN" dirty="0" smtClean="0"/>
              <a:t>$  </a:t>
            </a:r>
            <a:r>
              <a:rPr lang="en-US" altLang="zh-CN" dirty="0"/>
              <a:t>./</a:t>
            </a:r>
            <a:r>
              <a:rPr lang="en-US" altLang="zh-CN" dirty="0" err="1"/>
              <a:t>btest</a:t>
            </a:r>
            <a:r>
              <a:rPr lang="en-US" altLang="zh-CN" dirty="0"/>
              <a:t>         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 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bits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所有函数功能，失败给出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测试用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/>
              <a:t>$ </a:t>
            </a:r>
            <a:r>
              <a:rPr lang="en-US" altLang="zh-CN" dirty="0"/>
              <a:t>./</a:t>
            </a:r>
            <a:r>
              <a:rPr lang="en-US" altLang="zh-CN" dirty="0" err="1"/>
              <a:t>btest</a:t>
            </a:r>
            <a:r>
              <a:rPr lang="en-US" altLang="zh-CN" dirty="0"/>
              <a:t> -f </a:t>
            </a:r>
            <a:r>
              <a:rPr lang="en-US" altLang="zh-CN" dirty="0" err="1" smtClean="0"/>
              <a:t>byteNot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检查单个函数，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失败给出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测试用例</a:t>
            </a:r>
            <a:endParaRPr lang="zh-CN" altLang="zh-CN" dirty="0"/>
          </a:p>
          <a:p>
            <a:pPr lvl="1"/>
            <a:r>
              <a:rPr lang="en-US" altLang="zh-CN" dirty="0" smtClean="0"/>
              <a:t>$ </a:t>
            </a:r>
            <a:r>
              <a:rPr lang="en-US" altLang="zh-CN" dirty="0"/>
              <a:t>./</a:t>
            </a:r>
            <a:r>
              <a:rPr lang="en-US" altLang="zh-CN" dirty="0" err="1"/>
              <a:t>btest</a:t>
            </a:r>
            <a:r>
              <a:rPr lang="en-US" altLang="zh-CN" dirty="0"/>
              <a:t> -f </a:t>
            </a:r>
            <a:r>
              <a:rPr lang="en-US" altLang="zh-CN" dirty="0" err="1"/>
              <a:t>byteNot</a:t>
            </a:r>
            <a:r>
              <a:rPr lang="en-US" altLang="zh-CN" dirty="0"/>
              <a:t> -1 0xf -2 </a:t>
            </a:r>
            <a:r>
              <a:rPr lang="en-US" altLang="zh-CN" dirty="0" smtClean="0"/>
              <a:t>1  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规定测试用例检查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及时备份</a:t>
            </a:r>
            <a:r>
              <a:rPr lang="en-US" altLang="zh-CN" dirty="0" err="1" smtClean="0"/>
              <a:t>bits.c</a:t>
            </a:r>
            <a:endParaRPr lang="en-US" altLang="zh-CN" dirty="0" smtClean="0"/>
          </a:p>
          <a:p>
            <a:r>
              <a:rPr lang="zh-CN" altLang="en-US" dirty="0" smtClean="0"/>
              <a:t>最终提交文件名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CS1201_U201214795</a:t>
            </a:r>
            <a:r>
              <a:rPr lang="en-US" altLang="zh-CN" dirty="0"/>
              <a:t>_</a:t>
            </a:r>
            <a:r>
              <a:rPr lang="zh-CN" altLang="zh-CN" dirty="0"/>
              <a:t>姓名</a:t>
            </a:r>
            <a:r>
              <a:rPr lang="en-US" altLang="zh-CN" dirty="0"/>
              <a:t>.c</a:t>
            </a:r>
            <a:endParaRPr lang="zh-CN" altLang="zh-CN" dirty="0"/>
          </a:p>
          <a:p>
            <a:pPr lvl="1"/>
            <a:r>
              <a:rPr lang="zh-CN" altLang="zh-CN" dirty="0" smtClean="0"/>
              <a:t>信</a:t>
            </a:r>
            <a:r>
              <a:rPr lang="zh-CN" altLang="zh-CN" dirty="0"/>
              <a:t>安</a:t>
            </a:r>
            <a:r>
              <a:rPr lang="en-US" altLang="zh-CN" dirty="0"/>
              <a:t> IS   </a:t>
            </a:r>
            <a:r>
              <a:rPr lang="zh-CN" altLang="zh-CN" dirty="0"/>
              <a:t>物联网</a:t>
            </a:r>
            <a:r>
              <a:rPr lang="en-US" altLang="zh-CN" dirty="0"/>
              <a:t> IT  </a:t>
            </a:r>
            <a:r>
              <a:rPr lang="zh-CN" altLang="zh-CN" dirty="0"/>
              <a:t>计算机</a:t>
            </a:r>
            <a:r>
              <a:rPr lang="en-US" altLang="zh-CN" dirty="0"/>
              <a:t> CS   </a:t>
            </a:r>
            <a:r>
              <a:rPr lang="zh-CN" altLang="zh-CN" dirty="0"/>
              <a:t>卓越班</a:t>
            </a:r>
            <a:r>
              <a:rPr lang="en-US" altLang="zh-CN" dirty="0"/>
              <a:t>  ZY   ACM</a:t>
            </a:r>
            <a:r>
              <a:rPr lang="zh-CN" altLang="zh-CN" dirty="0"/>
              <a:t>班</a:t>
            </a:r>
            <a:r>
              <a:rPr lang="en-US" altLang="zh-CN" dirty="0"/>
              <a:t>  ACM</a:t>
            </a:r>
            <a:endParaRPr lang="zh-CN" altLang="zh-CN" dirty="0"/>
          </a:p>
          <a:p>
            <a:pPr lvl="0"/>
            <a:r>
              <a:rPr lang="zh-CN" altLang="zh-CN" dirty="0"/>
              <a:t>班为单位集中打包发送至</a:t>
            </a:r>
            <a:r>
              <a:rPr lang="en-US" altLang="zh-CN" dirty="0"/>
              <a:t>130757@qq.com  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Lab1  </a:t>
            </a:r>
            <a:r>
              <a:rPr lang="zh-CN" altLang="en-US" dirty="0" smtClean="0">
                <a:solidFill>
                  <a:srgbClr val="FF0000"/>
                </a:solidFill>
              </a:rPr>
              <a:t>数据表示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dirty="0" smtClean="0"/>
              <a:t>Lab2  </a:t>
            </a:r>
            <a:r>
              <a:rPr lang="zh-CN" altLang="en-US" dirty="0" smtClean="0"/>
              <a:t>拆弹实验</a:t>
            </a:r>
            <a:endParaRPr lang="zh-CN" altLang="en-US" dirty="0"/>
          </a:p>
          <a:p>
            <a:pPr eaLnBrk="1" hangingPunct="1">
              <a:defRPr/>
            </a:pPr>
            <a:r>
              <a:rPr lang="en-US" altLang="zh-CN" dirty="0" smtClean="0"/>
              <a:t>Lab3  </a:t>
            </a:r>
            <a:r>
              <a:rPr lang="zh-CN" altLang="en-US" dirty="0" smtClean="0"/>
              <a:t>缓冲区溢出攻击实验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Lab1 </a:t>
            </a:r>
            <a:r>
              <a:rPr lang="zh-CN" altLang="en-US" dirty="0" smtClean="0"/>
              <a:t>数据表示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CMU  </a:t>
            </a:r>
            <a:r>
              <a:rPr lang="zh-CN" altLang="en-US" dirty="0" smtClean="0"/>
              <a:t>深入理解计算机 原版实验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实验环境：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32</a:t>
            </a:r>
            <a:r>
              <a:rPr lang="zh-CN" altLang="en-US" dirty="0" smtClean="0"/>
              <a:t>位  </a:t>
            </a:r>
            <a:r>
              <a:rPr lang="en-US" altLang="zh-CN" dirty="0" smtClean="0"/>
              <a:t>gcc32   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 smtClean="0"/>
              <a:t>实验技能： 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基本命令操作，简单编程环境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实验原理：定点数补码表示，浮点数</a:t>
            </a:r>
            <a:r>
              <a:rPr lang="en-US" altLang="zh-CN" dirty="0" smtClean="0"/>
              <a:t>IEEE754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 smtClean="0"/>
              <a:t>开机进入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环境，</a:t>
            </a:r>
            <a:r>
              <a:rPr lang="en-US" altLang="zh-CN" dirty="0" smtClean="0"/>
              <a:t>guest</a:t>
            </a:r>
            <a:r>
              <a:rPr lang="zh-CN" altLang="en-US" dirty="0" smtClean="0"/>
              <a:t>账号登陆，无密码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打开火狐浏览器，下载实验资料</a:t>
            </a:r>
            <a:endParaRPr lang="en-US" altLang="zh-CN" dirty="0" smtClean="0"/>
          </a:p>
          <a:p>
            <a:pPr lvl="1" eaLnBrk="1" hangingPunct="1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http://</a:t>
            </a:r>
            <a:r>
              <a:rPr lang="en-US" altLang="zh-CN" dirty="0" smtClean="0">
                <a:solidFill>
                  <a:srgbClr val="0000FF"/>
                </a:solidFill>
              </a:rPr>
              <a:t>pan.baidu.com/s/1hs2Mw1Q</a:t>
            </a:r>
          </a:p>
          <a:p>
            <a:r>
              <a:rPr lang="zh-CN" altLang="en-US" dirty="0" smtClean="0"/>
              <a:t>下载  </a:t>
            </a:r>
            <a:r>
              <a:rPr lang="en-US" altLang="zh-CN" dirty="0" smtClean="0"/>
              <a:t>lab1-handout.tar</a:t>
            </a:r>
            <a:r>
              <a:rPr lang="zh-CN" altLang="en-US" dirty="0" smtClean="0"/>
              <a:t>，存放在下载目录</a:t>
            </a:r>
            <a:endParaRPr lang="en-US" altLang="zh-CN" dirty="0" smtClean="0"/>
          </a:p>
          <a:p>
            <a:r>
              <a:rPr lang="zh-CN" altLang="en-US" dirty="0" smtClean="0"/>
              <a:t>点击左侧</a:t>
            </a:r>
            <a:r>
              <a:rPr lang="en-US" altLang="zh-CN" dirty="0" smtClean="0"/>
              <a:t>dock</a:t>
            </a:r>
            <a:r>
              <a:rPr lang="zh-CN" altLang="en-US" dirty="0" smtClean="0"/>
              <a:t>图标</a:t>
            </a:r>
            <a:endParaRPr lang="en-US" altLang="zh-CN" dirty="0" smtClean="0"/>
          </a:p>
          <a:p>
            <a:pPr marL="927100" lvl="1" indent="-457200"/>
            <a:r>
              <a:rPr lang="zh-CN" altLang="en-US" dirty="0" smtClean="0"/>
              <a:t>将刚下载的文件右键点击移动到主目录（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点击左侧</a:t>
            </a:r>
            <a:r>
              <a:rPr lang="en-US" altLang="zh-CN" dirty="0" smtClean="0"/>
              <a:t>dock</a:t>
            </a:r>
            <a:r>
              <a:rPr lang="zh-CN" altLang="en-US" dirty="0" smtClean="0"/>
              <a:t>图标，   键入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，打开</a:t>
            </a:r>
            <a:r>
              <a:rPr lang="zh-CN" altLang="en-US" dirty="0" smtClean="0"/>
              <a:t>终端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 </a:t>
            </a:r>
            <a:r>
              <a:rPr lang="en-US" altLang="zh-CN" dirty="0" smtClean="0"/>
              <a:t>~    </a:t>
            </a:r>
            <a:r>
              <a:rPr lang="zh-CN" altLang="en-US" dirty="0" smtClean="0"/>
              <a:t>进入主目录      键入 </a:t>
            </a:r>
            <a:r>
              <a:rPr lang="en-US" altLang="zh-CN" dirty="0" smtClean="0"/>
              <a:t>ls </a:t>
            </a:r>
            <a:r>
              <a:rPr lang="zh-CN" altLang="en-US" dirty="0" smtClean="0"/>
              <a:t>查看是否有下载文件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 –</a:t>
            </a:r>
            <a:r>
              <a:rPr lang="en-US" altLang="zh-CN" dirty="0" err="1" smtClean="0"/>
              <a:t>vxzf</a:t>
            </a:r>
            <a:r>
              <a:rPr lang="en-US" altLang="zh-CN" dirty="0" smtClean="0"/>
              <a:t> lab1-handout.tar   </a:t>
            </a:r>
            <a:r>
              <a:rPr lang="zh-CN" altLang="en-US" dirty="0" smtClean="0"/>
              <a:t>解压代码框架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 </a:t>
            </a:r>
            <a:r>
              <a:rPr lang="en-US" altLang="zh-CN" dirty="0" smtClean="0"/>
              <a:t>lab1-handout</a:t>
            </a:r>
          </a:p>
          <a:p>
            <a:pPr lvl="1"/>
            <a:r>
              <a:rPr lang="en-US" altLang="zh-CN" dirty="0" smtClean="0"/>
              <a:t>ls    </a:t>
            </a:r>
            <a:r>
              <a:rPr lang="zh-CN" altLang="en-US" dirty="0" smtClean="0"/>
              <a:t>显示当前目录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make</a:t>
            </a:r>
            <a:r>
              <a:rPr lang="zh-CN" altLang="en-US" dirty="0"/>
              <a:t>  </a:t>
            </a:r>
            <a:r>
              <a:rPr lang="zh-CN" altLang="en-US" dirty="0" smtClean="0"/>
              <a:t> 编译生成可执行文件，看看多了几个文件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试试运行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btest</a:t>
            </a:r>
            <a:r>
              <a:rPr lang="en-US" altLang="zh-CN" dirty="0" smtClean="0"/>
              <a:t>           ./</a:t>
            </a:r>
            <a:r>
              <a:rPr lang="en-US" altLang="zh-CN" dirty="0" err="1" smtClean="0"/>
              <a:t>dlc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subl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bits.c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vi </a:t>
            </a:r>
            <a:r>
              <a:rPr lang="en-US" altLang="zh-CN" dirty="0" err="1" smtClean="0"/>
              <a:t>bits.c</a:t>
            </a:r>
            <a:r>
              <a:rPr lang="en-US" altLang="zh-CN" dirty="0"/>
              <a:t> </a:t>
            </a:r>
            <a:r>
              <a:rPr lang="zh-CN" altLang="en-US" dirty="0" smtClean="0"/>
              <a:t>或</a:t>
            </a:r>
            <a:r>
              <a:rPr lang="en-US" altLang="zh-CN" dirty="0" err="1"/>
              <a:t>gedit</a:t>
            </a:r>
            <a:r>
              <a:rPr lang="en-US" altLang="zh-CN" dirty="0"/>
              <a:t>  </a:t>
            </a:r>
            <a:r>
              <a:rPr lang="en-US" altLang="zh-CN" dirty="0" err="1"/>
              <a:t>bits.c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996952"/>
            <a:ext cx="419525" cy="432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37" y="2060848"/>
            <a:ext cx="44775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3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d </a:t>
            </a:r>
            <a:r>
              <a:rPr lang="zh-CN" altLang="en-US" dirty="0" smtClean="0"/>
              <a:t>切换目录   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显示当前目录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cd .. </a:t>
            </a:r>
            <a:r>
              <a:rPr lang="zh-CN" altLang="en-US" dirty="0" smtClean="0"/>
              <a:t>上级目录  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cd ~  </a:t>
            </a:r>
            <a:r>
              <a:rPr lang="zh-CN" altLang="en-US" dirty="0" smtClean="0"/>
              <a:t>返回主目录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cd – </a:t>
            </a:r>
            <a:r>
              <a:rPr lang="zh-CN" altLang="en-US" dirty="0" smtClean="0"/>
              <a:t>返回刚才的目录</a:t>
            </a:r>
            <a:endParaRPr lang="en-US" altLang="zh-CN" dirty="0" smtClean="0"/>
          </a:p>
          <a:p>
            <a:r>
              <a:rPr lang="en-US" altLang="zh-CN" dirty="0" smtClean="0"/>
              <a:t>ls  </a:t>
            </a:r>
            <a:r>
              <a:rPr lang="zh-CN" altLang="en-US" dirty="0" smtClean="0"/>
              <a:t>显示当前目录文件  </a:t>
            </a:r>
            <a:r>
              <a:rPr lang="en-US" altLang="zh-CN" dirty="0" smtClean="0"/>
              <a:t>ls –l </a:t>
            </a:r>
            <a:r>
              <a:rPr lang="zh-CN" altLang="en-US" dirty="0" smtClean="0"/>
              <a:t>详细</a:t>
            </a:r>
            <a:r>
              <a:rPr lang="zh-CN" altLang="en-US" dirty="0" smtClean="0"/>
              <a:t>信息   </a:t>
            </a:r>
            <a:r>
              <a:rPr lang="en-US" altLang="zh-CN" dirty="0" smtClean="0"/>
              <a:t>ls –h  ?</a:t>
            </a:r>
            <a:endParaRPr lang="en-US" altLang="zh-CN" dirty="0" smtClean="0"/>
          </a:p>
          <a:p>
            <a:r>
              <a:rPr lang="zh-CN" altLang="en-US" dirty="0" smtClean="0"/>
              <a:t>重要热键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[Tab]	---</a:t>
            </a:r>
            <a:r>
              <a:rPr lang="zh-CN" altLang="en-US" dirty="0" smtClean="0"/>
              <a:t>具有</a:t>
            </a:r>
            <a:r>
              <a:rPr lang="en-US" altLang="zh-CN" dirty="0" smtClean="0"/>
              <a:t>『</a:t>
            </a:r>
            <a:r>
              <a:rPr lang="zh-CN" altLang="en-US" dirty="0" smtClean="0"/>
              <a:t>命令补全</a:t>
            </a:r>
            <a:r>
              <a:rPr lang="en-US" altLang="zh-CN" dirty="0" smtClean="0"/>
              <a:t>』</a:t>
            </a:r>
            <a:r>
              <a:rPr lang="zh-CN" altLang="en-US" dirty="0" smtClean="0"/>
              <a:t>不</a:t>
            </a:r>
            <a:r>
              <a:rPr lang="en-US" altLang="zh-CN" dirty="0" smtClean="0"/>
              <a:t>『</a:t>
            </a:r>
            <a:r>
              <a:rPr lang="zh-CN" altLang="en-US" dirty="0" smtClean="0"/>
              <a:t>档案补齐</a:t>
            </a:r>
            <a:r>
              <a:rPr lang="en-US" altLang="zh-CN" dirty="0" smtClean="0"/>
              <a:t>』</a:t>
            </a:r>
            <a:r>
              <a:rPr lang="zh-CN" altLang="en-US" dirty="0" smtClean="0"/>
              <a:t>的功能</a:t>
            </a:r>
          </a:p>
          <a:p>
            <a:pPr lvl="1"/>
            <a:r>
              <a:rPr lang="zh-CN" altLang="en-US" dirty="0" smtClean="0"/>
              <a:t>光标</a:t>
            </a:r>
            <a:r>
              <a:rPr lang="zh-CN" altLang="en-US" dirty="0" smtClean="0"/>
              <a:t>上下键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上一个命令，下一个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en-US" altLang="zh-CN" dirty="0" err="1" smtClean="0"/>
              <a:t>cp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 mv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cat  vi</a:t>
            </a:r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</a:t>
            </a:r>
            <a:r>
              <a:rPr lang="en-US" altLang="zh-CN" sz="1800" dirty="0" smtClean="0">
                <a:hlinkClick r:id="rId2"/>
              </a:rPr>
              <a:t>http</a:t>
            </a:r>
            <a:r>
              <a:rPr lang="en-US" altLang="zh-CN" sz="1800" dirty="0">
                <a:hlinkClick r:id="rId2"/>
              </a:rPr>
              <a:t>://blog.csdn.net/xiaoguaihai/article/details/8705992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8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README	</a:t>
            </a:r>
            <a:r>
              <a:rPr lang="zh-CN" altLang="zh-CN" dirty="0" smtClean="0"/>
              <a:t>实验</a:t>
            </a:r>
            <a:r>
              <a:rPr lang="zh-CN" altLang="zh-CN" dirty="0"/>
              <a:t>细节的说明文件，</a:t>
            </a:r>
            <a:r>
              <a:rPr lang="zh-CN" altLang="zh-CN" dirty="0" smtClean="0"/>
              <a:t>请仔细</a:t>
            </a:r>
            <a:r>
              <a:rPr lang="zh-CN" altLang="zh-CN" dirty="0"/>
              <a:t>阅读</a:t>
            </a:r>
          </a:p>
          <a:p>
            <a:pPr lvl="0"/>
            <a:r>
              <a:rPr lang="en-US" altLang="zh-CN" dirty="0" err="1"/>
              <a:t>bits.c</a:t>
            </a:r>
            <a:r>
              <a:rPr lang="en-US" altLang="zh-CN" dirty="0"/>
              <a:t>	</a:t>
            </a:r>
            <a:r>
              <a:rPr lang="zh-CN" altLang="en-US" dirty="0" smtClean="0"/>
              <a:t>工作文件，</a:t>
            </a:r>
            <a:r>
              <a:rPr lang="zh-CN" altLang="zh-CN" dirty="0" smtClean="0"/>
              <a:t>包含</a:t>
            </a:r>
            <a:r>
              <a:rPr lang="zh-CN" altLang="zh-CN" dirty="0"/>
              <a:t>一组用于完成指定功能的函数的代码框架</a:t>
            </a:r>
            <a:r>
              <a:rPr lang="zh-CN" altLang="zh-CN" dirty="0" smtClean="0"/>
              <a:t>，按要求</a:t>
            </a:r>
            <a:r>
              <a:rPr lang="zh-CN" altLang="zh-CN" dirty="0"/>
              <a:t>补充完成其函数体代码并“作为实验结果提交”</a:t>
            </a:r>
            <a:r>
              <a:rPr lang="zh-CN" altLang="zh-CN" dirty="0" smtClean="0"/>
              <a:t>。函数实现</a:t>
            </a:r>
            <a:r>
              <a:rPr lang="zh-CN" altLang="zh-CN" dirty="0"/>
              <a:t>要求</a:t>
            </a:r>
            <a:r>
              <a:rPr lang="zh-CN" altLang="zh-CN" dirty="0" smtClean="0"/>
              <a:t>详细</a:t>
            </a:r>
            <a:r>
              <a:rPr lang="zh-CN" altLang="en-US" dirty="0" smtClean="0"/>
              <a:t>见</a:t>
            </a:r>
            <a:r>
              <a:rPr lang="zh-CN" altLang="zh-CN" dirty="0" smtClean="0"/>
              <a:t>注释。</a:t>
            </a:r>
            <a:endParaRPr lang="zh-CN" altLang="zh-CN" dirty="0"/>
          </a:p>
          <a:p>
            <a:pPr lvl="0"/>
            <a:r>
              <a:rPr lang="en-US" altLang="zh-CN" dirty="0" err="1" smtClean="0"/>
              <a:t>btest.c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实验结果</a:t>
            </a:r>
            <a:r>
              <a:rPr lang="zh-CN" altLang="en-US" dirty="0" smtClean="0"/>
              <a:t>正确性</a:t>
            </a:r>
            <a:r>
              <a:rPr lang="zh-CN" altLang="zh-CN" dirty="0" smtClean="0"/>
              <a:t>测试工具</a:t>
            </a:r>
            <a:endParaRPr lang="zh-CN" altLang="zh-CN" dirty="0"/>
          </a:p>
          <a:p>
            <a:pPr lvl="0"/>
            <a:r>
              <a:rPr lang="en-US" altLang="zh-CN" dirty="0" err="1" smtClean="0"/>
              <a:t>dlc</a:t>
            </a:r>
            <a:r>
              <a:rPr lang="en-US" altLang="zh-CN" dirty="0" smtClean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判断</a:t>
            </a:r>
            <a:r>
              <a:rPr lang="zh-CN" altLang="zh-CN" dirty="0"/>
              <a:t>作为实验</a:t>
            </a:r>
            <a:r>
              <a:rPr lang="zh-CN" altLang="zh-CN" dirty="0" smtClean="0"/>
              <a:t>结果函数</a:t>
            </a:r>
            <a:r>
              <a:rPr lang="zh-CN" altLang="zh-CN" dirty="0"/>
              <a:t>实现是否</a:t>
            </a:r>
            <a:r>
              <a:rPr lang="zh-CN" altLang="zh-CN" dirty="0" smtClean="0"/>
              <a:t>满足要求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 err="1" smtClean="0"/>
              <a:t>Makefile</a:t>
            </a:r>
            <a:r>
              <a:rPr lang="en-US" altLang="zh-CN" dirty="0" smtClean="0"/>
              <a:t>  </a:t>
            </a:r>
            <a:r>
              <a:rPr lang="zh-CN" altLang="zh-CN" dirty="0"/>
              <a:t>生成</a:t>
            </a:r>
            <a:r>
              <a:rPr lang="en-US" altLang="zh-CN" dirty="0" err="1"/>
              <a:t>btest</a:t>
            </a:r>
            <a:r>
              <a:rPr lang="zh-CN" altLang="zh-CN" dirty="0"/>
              <a:t>、</a:t>
            </a:r>
            <a:r>
              <a:rPr lang="en-US" altLang="zh-CN" dirty="0" err="1"/>
              <a:t>fshow</a:t>
            </a:r>
            <a:r>
              <a:rPr lang="zh-CN" altLang="zh-CN" dirty="0"/>
              <a:t>、</a:t>
            </a:r>
            <a:r>
              <a:rPr lang="en-US" altLang="zh-CN" dirty="0" err="1" smtClean="0"/>
              <a:t>ishow</a:t>
            </a:r>
            <a:r>
              <a:rPr lang="zh-CN" altLang="zh-CN" dirty="0" smtClean="0"/>
              <a:t>的</a:t>
            </a:r>
            <a:r>
              <a:rPr lang="en-US" altLang="zh-CN" dirty="0"/>
              <a:t>Make</a:t>
            </a:r>
            <a:r>
              <a:rPr lang="zh-CN" altLang="zh-CN" dirty="0"/>
              <a:t>文件。</a:t>
            </a:r>
          </a:p>
          <a:p>
            <a:pPr lvl="0"/>
            <a:r>
              <a:rPr lang="en-US" altLang="zh-CN" dirty="0" err="1"/>
              <a:t>ishow.c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zh-CN" dirty="0"/>
              <a:t>整型数据表示查看</a:t>
            </a:r>
            <a:r>
              <a:rPr lang="zh-CN" altLang="zh-CN" dirty="0" smtClean="0"/>
              <a:t>工具</a:t>
            </a:r>
            <a:r>
              <a:rPr lang="en-US" altLang="zh-CN" dirty="0" smtClean="0"/>
              <a:t>    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ishow</a:t>
            </a:r>
            <a:endParaRPr lang="zh-CN" altLang="zh-CN" dirty="0"/>
          </a:p>
          <a:p>
            <a:pPr lvl="0"/>
            <a:r>
              <a:rPr lang="en-US" altLang="zh-CN" dirty="0" err="1"/>
              <a:t>fshow.c</a:t>
            </a:r>
            <a:r>
              <a:rPr lang="en-US" altLang="zh-CN" dirty="0"/>
              <a:t>	 </a:t>
            </a:r>
            <a:r>
              <a:rPr lang="zh-CN" altLang="zh-CN" dirty="0"/>
              <a:t>浮点数据表示查看</a:t>
            </a:r>
            <a:r>
              <a:rPr lang="zh-CN" altLang="zh-CN" dirty="0" smtClean="0"/>
              <a:t>工具</a:t>
            </a:r>
            <a:r>
              <a:rPr lang="en-US" altLang="zh-CN" dirty="0" smtClean="0"/>
              <a:t>    ./</a:t>
            </a:r>
            <a:r>
              <a:rPr lang="en-US" altLang="zh-CN" dirty="0" err="1" smtClean="0"/>
              <a:t>fshow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6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Bits.c</a:t>
            </a:r>
            <a:r>
              <a:rPr lang="zh-CN" altLang="en-US" dirty="0" smtClean="0"/>
              <a:t>函数分类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位操作函数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补码运算函数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浮点数表示函数</a:t>
            </a:r>
            <a:endParaRPr lang="en-US" altLang="zh-CN" dirty="0" smtClean="0"/>
          </a:p>
          <a:p>
            <a:r>
              <a:rPr lang="zh-CN" altLang="en-US" dirty="0" smtClean="0"/>
              <a:t>函数难度分级</a:t>
            </a:r>
            <a:endParaRPr lang="en-US" altLang="zh-CN" dirty="0"/>
          </a:p>
          <a:p>
            <a:pPr lvl="1"/>
            <a:r>
              <a:rPr lang="en-US" altLang="zh-CN" dirty="0" smtClean="0"/>
              <a:t>1,2,3,4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除浮点数函数</a:t>
            </a:r>
            <a:r>
              <a:rPr lang="zh-CN" altLang="zh-CN" dirty="0"/>
              <a:t>实现外，只能使用顺序程序</a:t>
            </a:r>
            <a:r>
              <a:rPr lang="zh-CN" altLang="zh-CN" dirty="0" smtClean="0"/>
              <a:t>结构</a:t>
            </a:r>
            <a:r>
              <a:rPr lang="zh-CN" altLang="en-US" dirty="0"/>
              <a:t>，</a:t>
            </a:r>
            <a:r>
              <a:rPr lang="zh-CN" altLang="en-US" u="sng" dirty="0" smtClean="0">
                <a:solidFill>
                  <a:srgbClr val="CC3300"/>
                </a:solidFill>
              </a:rPr>
              <a:t>禁用</a:t>
            </a:r>
            <a:r>
              <a:rPr lang="en-US" altLang="zh-CN" u="sng" dirty="0" smtClean="0">
                <a:solidFill>
                  <a:srgbClr val="CC3300"/>
                </a:solidFill>
              </a:rPr>
              <a:t>if</a:t>
            </a:r>
            <a:r>
              <a:rPr lang="en-US" altLang="zh-CN" u="sng" dirty="0">
                <a:solidFill>
                  <a:srgbClr val="CC3300"/>
                </a:solidFill>
              </a:rPr>
              <a:t>, do, while, for, switch</a:t>
            </a:r>
            <a:r>
              <a:rPr lang="zh-CN" altLang="zh-CN" u="sng" dirty="0">
                <a:solidFill>
                  <a:srgbClr val="CC3300"/>
                </a:solidFill>
              </a:rPr>
              <a:t>等。</a:t>
            </a:r>
          </a:p>
          <a:p>
            <a:pPr lvl="0"/>
            <a:r>
              <a:rPr lang="zh-CN" altLang="en-US" dirty="0" smtClean="0"/>
              <a:t>有限操作类型</a:t>
            </a:r>
            <a:r>
              <a:rPr lang="zh-CN" altLang="zh-CN" dirty="0" smtClean="0"/>
              <a:t>，</a:t>
            </a:r>
            <a:r>
              <a:rPr lang="zh-CN" altLang="zh-CN" dirty="0" smtClean="0">
                <a:solidFill>
                  <a:srgbClr val="CC3300"/>
                </a:solidFill>
              </a:rPr>
              <a:t>！</a:t>
            </a:r>
            <a:r>
              <a:rPr lang="en-US" altLang="zh-CN" dirty="0" smtClean="0">
                <a:solidFill>
                  <a:srgbClr val="CC3300"/>
                </a:solidFill>
              </a:rPr>
              <a:t> </a:t>
            </a:r>
            <a:r>
              <a:rPr lang="en-US" altLang="zh-CN" dirty="0">
                <a:solidFill>
                  <a:srgbClr val="CC3300"/>
                </a:solidFill>
              </a:rPr>
              <a:t>~  &amp;  ^  |  +  &lt;&lt;  </a:t>
            </a:r>
            <a:r>
              <a:rPr lang="en-US" altLang="zh-CN" dirty="0" smtClean="0">
                <a:solidFill>
                  <a:srgbClr val="CC3300"/>
                </a:solidFill>
              </a:rPr>
              <a:t>&gt;&gt;  </a:t>
            </a:r>
            <a:r>
              <a:rPr lang="zh-CN" altLang="en-US" dirty="0" smtClean="0">
                <a:solidFill>
                  <a:srgbClr val="CC3300"/>
                </a:solidFill>
              </a:rPr>
              <a:t>各函数不一样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 smtClean="0"/>
              <a:t>常量值范围   </a:t>
            </a:r>
            <a:r>
              <a:rPr lang="en-US" altLang="zh-CN" dirty="0" smtClean="0">
                <a:solidFill>
                  <a:srgbClr val="CC3300"/>
                </a:solidFill>
              </a:rPr>
              <a:t>0~255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 smtClean="0">
                <a:solidFill>
                  <a:srgbClr val="CC3300"/>
                </a:solidFill>
              </a:rPr>
              <a:t>禁用</a:t>
            </a:r>
            <a:r>
              <a:rPr lang="zh-CN" altLang="zh-CN" dirty="0" smtClean="0">
                <a:solidFill>
                  <a:srgbClr val="CC3300"/>
                </a:solidFill>
              </a:rPr>
              <a:t>强制</a:t>
            </a:r>
            <a:r>
              <a:rPr lang="zh-CN" altLang="zh-CN" dirty="0">
                <a:solidFill>
                  <a:srgbClr val="CC3300"/>
                </a:solidFill>
              </a:rPr>
              <a:t>类型</a:t>
            </a:r>
            <a:r>
              <a:rPr lang="zh-CN" altLang="zh-CN" dirty="0" smtClean="0">
                <a:solidFill>
                  <a:srgbClr val="CC3300"/>
                </a:solidFill>
              </a:rPr>
              <a:t>转换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 smtClean="0"/>
              <a:t>禁用</a:t>
            </a:r>
            <a:r>
              <a:rPr lang="zh-CN" altLang="zh-CN" dirty="0" smtClean="0"/>
              <a:t>整型</a:t>
            </a:r>
            <a:r>
              <a:rPr lang="zh-CN" altLang="zh-CN" dirty="0"/>
              <a:t>外的任何其它</a:t>
            </a:r>
            <a:r>
              <a:rPr lang="zh-CN" altLang="zh-CN" dirty="0" smtClean="0"/>
              <a:t>数据类型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禁用</a:t>
            </a:r>
            <a:r>
              <a:rPr lang="zh-CN" altLang="zh-CN" dirty="0" smtClean="0"/>
              <a:t>定义和宏</a:t>
            </a:r>
            <a:endParaRPr lang="zh-CN" altLang="zh-CN" dirty="0"/>
          </a:p>
          <a:p>
            <a:pPr lvl="0"/>
            <a:r>
              <a:rPr lang="zh-CN" altLang="zh-CN" dirty="0" smtClean="0">
                <a:solidFill>
                  <a:srgbClr val="CC3300"/>
                </a:solidFill>
              </a:rPr>
              <a:t>不得</a:t>
            </a:r>
            <a:r>
              <a:rPr lang="zh-CN" altLang="en-US" dirty="0" smtClean="0">
                <a:solidFill>
                  <a:srgbClr val="CC3300"/>
                </a:solidFill>
              </a:rPr>
              <a:t>使用函数</a:t>
            </a:r>
            <a:endParaRPr lang="zh-CN" altLang="zh-CN" dirty="0"/>
          </a:p>
          <a:p>
            <a:pPr lvl="0"/>
            <a:r>
              <a:rPr lang="zh-CN" altLang="zh-CN" dirty="0" smtClean="0"/>
              <a:t>具体要求</a:t>
            </a:r>
            <a:r>
              <a:rPr lang="zh-CN" altLang="zh-CN" dirty="0"/>
              <a:t>可参看</a:t>
            </a:r>
            <a:r>
              <a:rPr lang="en-US" altLang="zh-CN" dirty="0" err="1"/>
              <a:t>bits.c</a:t>
            </a:r>
            <a:r>
              <a:rPr lang="zh-CN" altLang="zh-CN" dirty="0"/>
              <a:t>各函数框架的</a:t>
            </a:r>
            <a:r>
              <a:rPr lang="zh-CN" altLang="zh-CN" dirty="0" smtClean="0"/>
              <a:t>注释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3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zh-CN" b="1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arg2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...) 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var1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ExprM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varJ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ExprJ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varN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11723</TotalTime>
  <Words>667</Words>
  <Application>Microsoft Office PowerPoint</Application>
  <PresentationFormat>全屏显示(4:3)</PresentationFormat>
  <Paragraphs>123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Verdana</vt:lpstr>
      <vt:lpstr>Courier New</vt:lpstr>
      <vt:lpstr>Calibri</vt:lpstr>
      <vt:lpstr>微软雅黑</vt:lpstr>
      <vt:lpstr>Times New Roman</vt:lpstr>
      <vt:lpstr>Wingdings</vt:lpstr>
      <vt:lpstr>华文细黑</vt:lpstr>
      <vt:lpstr>黑体</vt:lpstr>
      <vt:lpstr>2_nordridesign</vt:lpstr>
      <vt:lpstr>1_nordridesign</vt:lpstr>
      <vt:lpstr>PowerPoint 演示文稿</vt:lpstr>
      <vt:lpstr>实验介绍</vt:lpstr>
      <vt:lpstr>Lab1 数据表示</vt:lpstr>
      <vt:lpstr>实验代码框架</vt:lpstr>
      <vt:lpstr>Linux常用命令</vt:lpstr>
      <vt:lpstr>代码框架</vt:lpstr>
      <vt:lpstr>实验内容</vt:lpstr>
      <vt:lpstr>实验要求</vt:lpstr>
      <vt:lpstr>函数原型</vt:lpstr>
      <vt:lpstr>例子</vt:lpstr>
      <vt:lpstr>浮点数函数规则</vt:lpstr>
      <vt:lpstr>代码检查</vt:lpstr>
      <vt:lpstr>结果提交</vt:lpstr>
    </vt:vector>
  </TitlesOfParts>
  <Company>NordriDesign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tan</cp:lastModifiedBy>
  <cp:revision>933</cp:revision>
  <dcterms:created xsi:type="dcterms:W3CDTF">2009-09-14T03:13:49Z</dcterms:created>
  <dcterms:modified xsi:type="dcterms:W3CDTF">2016-04-22T01:07:17Z</dcterms:modified>
</cp:coreProperties>
</file>