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 id="2147483651" r:id="rId2"/>
  </p:sldMasterIdLst>
  <p:notesMasterIdLst>
    <p:notesMasterId r:id="rId26"/>
  </p:notesMasterIdLst>
  <p:handoutMasterIdLst>
    <p:handoutMasterId r:id="rId27"/>
  </p:handoutMasterIdLst>
  <p:sldIdLst>
    <p:sldId id="2159" r:id="rId3"/>
    <p:sldId id="2268" r:id="rId4"/>
    <p:sldId id="2261" r:id="rId5"/>
    <p:sldId id="2279" r:id="rId6"/>
    <p:sldId id="2269" r:id="rId7"/>
    <p:sldId id="2278" r:id="rId8"/>
    <p:sldId id="2270" r:id="rId9"/>
    <p:sldId id="2280" r:id="rId10"/>
    <p:sldId id="2288" r:id="rId11"/>
    <p:sldId id="2271" r:id="rId12"/>
    <p:sldId id="2272" r:id="rId13"/>
    <p:sldId id="2276" r:id="rId14"/>
    <p:sldId id="2277" r:id="rId15"/>
    <p:sldId id="2273" r:id="rId16"/>
    <p:sldId id="2274" r:id="rId17"/>
    <p:sldId id="2281" r:id="rId18"/>
    <p:sldId id="2282" r:id="rId19"/>
    <p:sldId id="2283" r:id="rId20"/>
    <p:sldId id="2284" r:id="rId21"/>
    <p:sldId id="2287" r:id="rId22"/>
    <p:sldId id="2285" r:id="rId23"/>
    <p:sldId id="2275" r:id="rId24"/>
    <p:sldId id="2286" r:id="rId25"/>
  </p:sldIdLst>
  <p:sldSz cx="9144000" cy="6858000" type="screen4x3"/>
  <p:notesSz cx="6815138" cy="9931400"/>
  <p:embeddedFontLst>
    <p:embeddedFont>
      <p:font typeface="黑体" panose="02010609060101010101" pitchFamily="49" charset="-122"/>
      <p:regular r:id="rId28"/>
    </p:embeddedFont>
    <p:embeddedFont>
      <p:font typeface="Calibri" panose="020F0502020204030204" pitchFamily="34" charset="0"/>
      <p:regular r:id="rId29"/>
      <p:bold r:id="rId30"/>
      <p:italic r:id="rId31"/>
      <p:boldItalic r:id="rId32"/>
    </p:embeddedFont>
    <p:embeddedFont>
      <p:font typeface="微软雅黑" panose="020B0503020204020204" pitchFamily="34" charset="-122"/>
      <p:regular r:id="rId33"/>
      <p:bold r:id="rId34"/>
    </p:embeddedFont>
    <p:embeddedFont>
      <p:font typeface="华文细黑" panose="02010600040101010101" pitchFamily="2" charset="-122"/>
      <p:regular r:id="rId35"/>
    </p:embeddedFont>
  </p:embeddedFontLst>
  <p:custDataLst>
    <p:tags r:id="rId36"/>
  </p:custDataLst>
  <p:defaultTextStyle>
    <a:defPPr>
      <a:defRPr lang="zh-CN"/>
    </a:defPPr>
    <a:lvl1pPr algn="r"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r"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r"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r"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r"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extLst>
    <p:ext uri="{EFAFB233-063F-42B5-8137-9DF3F51BA10A}">
      <p15:sldGuideLst xmlns="" xmlns:p15="http://schemas.microsoft.com/office/powerpoint/2012/main">
        <p15:guide id="1" orient="horz" pos="3748">
          <p15:clr>
            <a:srgbClr val="A4A3A4"/>
          </p15:clr>
        </p15:guide>
        <p15:guide id="2" pos="2880">
          <p15:clr>
            <a:srgbClr val="A4A3A4"/>
          </p15:clr>
        </p15:guide>
        <p15:guide id="3" pos="4195" userDrawn="1">
          <p15:clr>
            <a:srgbClr val="A4A3A4"/>
          </p15:clr>
        </p15:guide>
        <p15:guide id="4" pos="5465">
          <p15:clr>
            <a:srgbClr val="A4A3A4"/>
          </p15:clr>
        </p15:guide>
      </p15:sldGuideLst>
    </p:ext>
    <p:ext uri="{2D200454-40CA-4A62-9FC3-DE9A4176ACB9}">
      <p15:notesGuideLst xmlns="" xmlns:p15="http://schemas.microsoft.com/office/powerpoint/2012/main">
        <p15:guide id="1" orient="horz" pos="3128">
          <p15:clr>
            <a:srgbClr val="A4A3A4"/>
          </p15:clr>
        </p15:guide>
        <p15:guide id="2" pos="214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3300"/>
    <a:srgbClr val="86BC64"/>
    <a:srgbClr val="FFFFFF"/>
    <a:srgbClr val="FFFFCC"/>
    <a:srgbClr val="FF99FF"/>
    <a:srgbClr val="FF9999"/>
    <a:srgbClr val="0E706E"/>
    <a:srgbClr val="0D715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0" autoAdjust="0"/>
    <p:restoredTop sz="87772" autoAdjust="0"/>
  </p:normalViewPr>
  <p:slideViewPr>
    <p:cSldViewPr>
      <p:cViewPr>
        <p:scale>
          <a:sx n="75" d="100"/>
          <a:sy n="75" d="100"/>
        </p:scale>
        <p:origin x="-557" y="-178"/>
      </p:cViewPr>
      <p:guideLst>
        <p:guide orient="horz" pos="3748"/>
        <p:guide pos="2880"/>
        <p:guide pos="4195"/>
        <p:guide pos="5465"/>
      </p:guideLst>
    </p:cSldViewPr>
  </p:slideViewPr>
  <p:outlineViewPr>
    <p:cViewPr>
      <p:scale>
        <a:sx n="33" d="100"/>
        <a:sy n="33" d="100"/>
      </p:scale>
      <p:origin x="0" y="186"/>
    </p:cViewPr>
  </p:outlineViewPr>
  <p:notesTextViewPr>
    <p:cViewPr>
      <p:scale>
        <a:sx n="100" d="100"/>
        <a:sy n="100" d="100"/>
      </p:scale>
      <p:origin x="0" y="0"/>
    </p:cViewPr>
  </p:notesTextViewPr>
  <p:sorterViewPr>
    <p:cViewPr>
      <p:scale>
        <a:sx n="66" d="100"/>
        <a:sy n="66" d="100"/>
      </p:scale>
      <p:origin x="0" y="30786"/>
    </p:cViewPr>
  </p:sorterViewPr>
  <p:notesViewPr>
    <p:cSldViewPr>
      <p:cViewPr varScale="1">
        <p:scale>
          <a:sx n="71" d="100"/>
          <a:sy n="71" d="100"/>
        </p:scale>
        <p:origin x="-2274" y="-114"/>
      </p:cViewPr>
      <p:guideLst>
        <p:guide orient="horz" pos="3128"/>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2750" cy="496888"/>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60800" y="0"/>
            <a:ext cx="2952750" cy="496888"/>
          </a:xfrm>
          <a:prstGeom prst="rect">
            <a:avLst/>
          </a:prstGeom>
        </p:spPr>
        <p:txBody>
          <a:bodyPr vert="horz" lIns="91440" tIns="45720" rIns="91440" bIns="45720" rtlCol="0"/>
          <a:lstStyle>
            <a:lvl1pPr algn="r">
              <a:defRPr sz="1200">
                <a:latin typeface="Arial" charset="0"/>
              </a:defRPr>
            </a:lvl1pPr>
          </a:lstStyle>
          <a:p>
            <a:pPr>
              <a:defRPr/>
            </a:pPr>
            <a:fld id="{3DD7F52D-F085-4CD2-A7CA-4AE6214067E6}" type="datetimeFigureOut">
              <a:rPr lang="zh-CN" altLang="en-US"/>
              <a:pPr>
                <a:defRPr/>
              </a:pPr>
              <a:t>2016/4/26</a:t>
            </a:fld>
            <a:endParaRPr lang="zh-CN" altLang="en-US"/>
          </a:p>
        </p:txBody>
      </p:sp>
      <p:sp>
        <p:nvSpPr>
          <p:cNvPr id="4" name="页脚占位符 3"/>
          <p:cNvSpPr>
            <a:spLocks noGrp="1"/>
          </p:cNvSpPr>
          <p:nvPr>
            <p:ph type="ftr" sz="quarter" idx="2"/>
          </p:nvPr>
        </p:nvSpPr>
        <p:spPr>
          <a:xfrm>
            <a:off x="0" y="9432925"/>
            <a:ext cx="2952750" cy="496888"/>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60800" y="9432925"/>
            <a:ext cx="2952750" cy="496888"/>
          </a:xfrm>
          <a:prstGeom prst="rect">
            <a:avLst/>
          </a:prstGeom>
        </p:spPr>
        <p:txBody>
          <a:bodyPr vert="horz" lIns="91440" tIns="45720" rIns="91440" bIns="45720" rtlCol="0" anchor="b"/>
          <a:lstStyle>
            <a:lvl1pPr algn="r">
              <a:defRPr sz="1200">
                <a:latin typeface="Arial" charset="0"/>
              </a:defRPr>
            </a:lvl1pPr>
          </a:lstStyle>
          <a:p>
            <a:pPr>
              <a:defRPr/>
            </a:pPr>
            <a:fld id="{2D923B7C-81D8-47A3-B5E4-D3EA080C53FD}" type="slidenum">
              <a:rPr lang="zh-CN" altLang="en-US"/>
              <a:pPr>
                <a:defRPr/>
              </a:pPr>
              <a:t>‹#›</a:t>
            </a:fld>
            <a:endParaRPr lang="zh-CN" altLang="en-US"/>
          </a:p>
        </p:txBody>
      </p:sp>
    </p:spTree>
    <p:extLst>
      <p:ext uri="{BB962C8B-B14F-4D97-AF65-F5344CB8AC3E}">
        <p14:creationId xmlns:p14="http://schemas.microsoft.com/office/powerpoint/2010/main" val="928912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latin typeface="Arial" charset="0"/>
              </a:defRPr>
            </a:lvl1pPr>
          </a:lstStyle>
          <a:p>
            <a:pPr>
              <a:defRPr/>
            </a:pPr>
            <a:endParaRPr lang="en-US" altLang="zh-CN"/>
          </a:p>
        </p:txBody>
      </p:sp>
      <p:sp>
        <p:nvSpPr>
          <p:cNvPr id="19459" name="Rectangle 3"/>
          <p:cNvSpPr>
            <a:spLocks noGrp="1" noChangeArrowheads="1"/>
          </p:cNvSpPr>
          <p:nvPr>
            <p:ph type="dt" idx="1"/>
          </p:nvPr>
        </p:nvSpPr>
        <p:spPr bwMode="auto">
          <a:xfrm>
            <a:off x="386080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925513" y="744538"/>
            <a:ext cx="4965700" cy="3724275"/>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1038" y="4718050"/>
            <a:ext cx="5453062" cy="4468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62" name="Rectangle 6"/>
          <p:cNvSpPr>
            <a:spLocks noGrp="1" noChangeArrowheads="1"/>
          </p:cNvSpPr>
          <p:nvPr>
            <p:ph type="ftr" sz="quarter" idx="4"/>
          </p:nvPr>
        </p:nvSpPr>
        <p:spPr bwMode="auto">
          <a:xfrm>
            <a:off x="0" y="9432925"/>
            <a:ext cx="29527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latin typeface="Arial" charset="0"/>
              </a:defRPr>
            </a:lvl1pPr>
          </a:lstStyle>
          <a:p>
            <a:pPr>
              <a:defRPr/>
            </a:pPr>
            <a:endParaRPr lang="en-US" altLang="zh-CN"/>
          </a:p>
        </p:txBody>
      </p:sp>
      <p:sp>
        <p:nvSpPr>
          <p:cNvPr id="19463" name="Rectangle 7"/>
          <p:cNvSpPr>
            <a:spLocks noGrp="1" noChangeArrowheads="1"/>
          </p:cNvSpPr>
          <p:nvPr>
            <p:ph type="sldNum" sz="quarter" idx="5"/>
          </p:nvPr>
        </p:nvSpPr>
        <p:spPr bwMode="auto">
          <a:xfrm>
            <a:off x="3860800" y="9432925"/>
            <a:ext cx="29527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defRPr>
            </a:lvl1pPr>
          </a:lstStyle>
          <a:p>
            <a:pPr>
              <a:defRPr/>
            </a:pPr>
            <a:fld id="{89A25885-19A0-4B7A-B2E2-AF4EC845AC69}" type="slidenum">
              <a:rPr lang="en-US" altLang="zh-CN"/>
              <a:pPr>
                <a:defRPr/>
              </a:pPr>
              <a:t>‹#›</a:t>
            </a:fld>
            <a:endParaRPr lang="en-US" altLang="zh-CN"/>
          </a:p>
        </p:txBody>
      </p:sp>
    </p:spTree>
    <p:extLst>
      <p:ext uri="{BB962C8B-B14F-4D97-AF65-F5344CB8AC3E}">
        <p14:creationId xmlns:p14="http://schemas.microsoft.com/office/powerpoint/2010/main" val="3668676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latin typeface="Arial" panose="020B0604020202020204" pitchFamily="34" charset="0"/>
            </a:endParaRPr>
          </a:p>
        </p:txBody>
      </p:sp>
      <p:sp>
        <p:nvSpPr>
          <p:cNvPr id="23556" name="灯片编号占位符 3"/>
          <p:cNvSpPr txBox="1">
            <a:spLocks noGrp="1"/>
          </p:cNvSpPr>
          <p:nvPr/>
        </p:nvSpPr>
        <p:spPr bwMode="auto">
          <a:xfrm>
            <a:off x="3860800" y="94329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华文细黑" panose="02010600040101010101" pitchFamily="2" charset="-122"/>
              </a:defRPr>
            </a:lvl1pPr>
            <a:lvl2pPr marL="742950" indent="-285750">
              <a:spcBef>
                <a:spcPct val="30000"/>
              </a:spcBef>
              <a:defRPr sz="1200">
                <a:solidFill>
                  <a:schemeClr val="tx1"/>
                </a:solidFill>
                <a:latin typeface="Arial" panose="020B0604020202020204" pitchFamily="34" charset="0"/>
                <a:ea typeface="华文细黑" panose="02010600040101010101" pitchFamily="2" charset="-122"/>
              </a:defRPr>
            </a:lvl2pPr>
            <a:lvl3pPr marL="1143000" indent="-228600">
              <a:spcBef>
                <a:spcPct val="30000"/>
              </a:spcBef>
              <a:defRPr sz="1200">
                <a:solidFill>
                  <a:schemeClr val="tx1"/>
                </a:solidFill>
                <a:latin typeface="Arial" panose="020B0604020202020204" pitchFamily="34" charset="0"/>
                <a:ea typeface="华文细黑" panose="02010600040101010101" pitchFamily="2" charset="-122"/>
              </a:defRPr>
            </a:lvl3pPr>
            <a:lvl4pPr marL="1600200" indent="-228600">
              <a:spcBef>
                <a:spcPct val="30000"/>
              </a:spcBef>
              <a:defRPr sz="1200">
                <a:solidFill>
                  <a:schemeClr val="tx1"/>
                </a:solidFill>
                <a:latin typeface="Arial" panose="020B0604020202020204" pitchFamily="34" charset="0"/>
                <a:ea typeface="华文细黑" panose="02010600040101010101" pitchFamily="2" charset="-122"/>
              </a:defRPr>
            </a:lvl4pPr>
            <a:lvl5pPr marL="2057400" indent="-228600">
              <a:spcBef>
                <a:spcPct val="30000"/>
              </a:spcBef>
              <a:defRPr sz="1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9pPr>
          </a:lstStyle>
          <a:p>
            <a:pPr>
              <a:spcBef>
                <a:spcPct val="0"/>
              </a:spcBef>
            </a:pPr>
            <a:fld id="{AF9D0F3F-235A-4A0B-83EE-3E1B42D6A0DD}" type="slidenum">
              <a:rPr lang="zh-CN" altLang="en-US" i="0" smtClean="0">
                <a:solidFill>
                  <a:srgbClr val="000000"/>
                </a:solidFill>
                <a:ea typeface="宋体" panose="02010600030101010101" pitchFamily="2" charset="-122"/>
              </a:rPr>
              <a:pPr>
                <a:spcBef>
                  <a:spcPct val="0"/>
                </a:spcBef>
              </a:pPr>
              <a:t>1</a:t>
            </a:fld>
            <a:endParaRPr lang="en-US" altLang="zh-CN" i="0" smtClean="0">
              <a:solidFill>
                <a:srgbClr val="000000"/>
              </a:solidFill>
              <a:ea typeface="宋体" panose="02010600030101010101" pitchFamily="2" charset="-122"/>
            </a:endParaRPr>
          </a:p>
        </p:txBody>
      </p:sp>
    </p:spTree>
    <p:extLst>
      <p:ext uri="{BB962C8B-B14F-4D97-AF65-F5344CB8AC3E}">
        <p14:creationId xmlns:p14="http://schemas.microsoft.com/office/powerpoint/2010/main" val="223068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12A2441-49ED-4A52-B3CC-5A1149BC51AC}" type="datetime1">
              <a:rPr lang="zh-CN" altLang="en-US" smtClean="0"/>
              <a:pPr>
                <a:defRPr/>
              </a:pPr>
              <a:t>2016/4/26</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980728"/>
            <a:ext cx="8218488"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a:t>
            </a:r>
            <a:r>
              <a:rPr lang="zh-CN" altLang="en-US" dirty="0" smtClean="0"/>
              <a:t>此处编辑母版标题样式</a:t>
            </a:r>
            <a:endParaRPr lang="zh-CN" altLang="en-US" dirty="0"/>
          </a:p>
        </p:txBody>
      </p:sp>
      <p:sp>
        <p:nvSpPr>
          <p:cNvPr id="7" name="内容占位符 2"/>
          <p:cNvSpPr>
            <a:spLocks noGrp="1"/>
          </p:cNvSpPr>
          <p:nvPr>
            <p:ph idx="1"/>
          </p:nvPr>
        </p:nvSpPr>
        <p:spPr>
          <a:xfrm>
            <a:off x="39553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内容占位符 2"/>
          <p:cNvSpPr>
            <a:spLocks noGrp="1"/>
          </p:cNvSpPr>
          <p:nvPr>
            <p:ph idx="11"/>
          </p:nvPr>
        </p:nvSpPr>
        <p:spPr>
          <a:xfrm>
            <a:off x="471601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 calcmode="lin" valueType="num">
                                      <p:cBhvr additive="base">
                                        <p:cTn id="4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 calcmode="lin" valueType="num">
                                      <p:cBhvr additive="base">
                                        <p:cTn id="4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additive="base">
                                        <p:cTn id="5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 calcmode="lin" valueType="num">
                                      <p:cBhvr additive="base">
                                        <p:cTn id="6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574675" y="-99392"/>
            <a:ext cx="8001000" cy="1216025"/>
          </a:xfrm>
        </p:spPr>
        <p:txBody>
          <a:bodyPr/>
          <a:lstStyle/>
          <a:p>
            <a:r>
              <a:rPr lang="zh-CN" altLang="en-US" dirty="0" smtClean="0"/>
              <a:t>单击此处编辑母版标题样式</a:t>
            </a:r>
            <a:endParaRPr lang="zh-CN" altLang="en-US" dirty="0"/>
          </a:p>
        </p:txBody>
      </p:sp>
      <p:sp>
        <p:nvSpPr>
          <p:cNvPr id="3" name="图表占位符 2"/>
          <p:cNvSpPr>
            <a:spLocks noGrp="1"/>
          </p:cNvSpPr>
          <p:nvPr>
            <p:ph type="chart" idx="1"/>
          </p:nvPr>
        </p:nvSpPr>
        <p:spPr>
          <a:xfrm>
            <a:off x="539552" y="980728"/>
            <a:ext cx="8001000" cy="4267200"/>
          </a:xfrm>
        </p:spPr>
        <p:txBody>
          <a:bodyPr/>
          <a:lstStyle/>
          <a:p>
            <a:pPr lvl="0"/>
            <a:endParaRPr lang="zh-CN" altLang="en-US" noProof="0" smtClean="0"/>
          </a:p>
        </p:txBody>
      </p:sp>
    </p:spTree>
    <p:extLst>
      <p:ext uri="{BB962C8B-B14F-4D97-AF65-F5344CB8AC3E}">
        <p14:creationId xmlns:p14="http://schemas.microsoft.com/office/powerpoint/2010/main" val="4083517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74675" y="-91281"/>
            <a:ext cx="8001000" cy="1216025"/>
          </a:xfrm>
        </p:spPr>
        <p:txBody>
          <a:bodyPr/>
          <a:lstStyle/>
          <a:p>
            <a:r>
              <a:rPr lang="zh-CN" altLang="en-US" dirty="0" smtClean="0"/>
              <a:t>单击此处编辑母版标题样式</a:t>
            </a:r>
            <a:endParaRPr lang="zh-CN" altLang="en-US" dirty="0"/>
          </a:p>
        </p:txBody>
      </p:sp>
      <p:sp>
        <p:nvSpPr>
          <p:cNvPr id="3" name="内容占位符 2"/>
          <p:cNvSpPr>
            <a:spLocks noGrp="1"/>
          </p:cNvSpPr>
          <p:nvPr>
            <p:ph sz="quarter" idx="1"/>
          </p:nvPr>
        </p:nvSpPr>
        <p:spPr>
          <a:xfrm>
            <a:off x="566738" y="1752600"/>
            <a:ext cx="3924300" cy="20574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667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xfrm>
            <a:off x="3429000" y="6248400"/>
            <a:ext cx="1981200" cy="476250"/>
          </a:xfrm>
          <a:prstGeom prst="rect">
            <a:avLst/>
          </a:prstGeom>
          <a:ln/>
        </p:spPr>
        <p:txBody>
          <a:bodyPr/>
          <a:lstStyle>
            <a:lvl1pPr>
              <a:defRPr/>
            </a:lvl1pPr>
          </a:lstStyle>
          <a:p>
            <a:pPr>
              <a:defRPr/>
            </a:pPr>
            <a:endParaRPr lang="en-US" altLang="zh-CN"/>
          </a:p>
        </p:txBody>
      </p:sp>
      <p:sp>
        <p:nvSpPr>
          <p:cNvPr id="8" name="Rectangle 7"/>
          <p:cNvSpPr>
            <a:spLocks noGrp="1" noChangeArrowheads="1"/>
          </p:cNvSpPr>
          <p:nvPr>
            <p:ph type="sldNum" sz="quarter" idx="11"/>
          </p:nvPr>
        </p:nvSpPr>
        <p:spPr>
          <a:ln/>
        </p:spPr>
        <p:txBody>
          <a:bodyPr/>
          <a:lstStyle>
            <a:lvl1pPr>
              <a:defRPr/>
            </a:lvl1pPr>
          </a:lstStyle>
          <a:p>
            <a:pPr>
              <a:defRPr/>
            </a:pPr>
            <a:fld id="{C3136285-3C6A-4A93-8657-E500CB968B1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96F6130-A1B0-40F4-A496-F2F55E2F44B1}" type="datetime1">
              <a:rPr lang="zh-CN" altLang="en-US" smtClean="0"/>
              <a:pPr>
                <a:defRPr/>
              </a:pPr>
              <a:t>2016/4/26</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E12BED8-E368-4E8F-BE90-7083DDA10F91}" type="datetime1">
              <a:rPr lang="zh-CN" altLang="en-US" smtClean="0"/>
              <a:pPr>
                <a:defRPr/>
              </a:pPr>
              <a:t>2016/4/26</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3AD4AE9-050C-4B7F-B272-FA384BD23015}" type="datetime1">
              <a:rPr lang="zh-CN" altLang="en-US" smtClean="0"/>
              <a:pPr>
                <a:defRPr/>
              </a:pPr>
              <a:t>2016/4/26</a:t>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7F81A83-785E-4D80-94E7-591D3C3AD6FF}" type="datetime1">
              <a:rPr lang="zh-CN" altLang="en-US" smtClean="0"/>
              <a:pPr>
                <a:defRPr/>
              </a:pPr>
              <a:t>2016/4/26</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D57959B-1BC1-4FDE-88B2-3CAC26DD58F7}" type="datetime1">
              <a:rPr lang="zh-CN" altLang="en-US" smtClean="0"/>
              <a:pPr>
                <a:defRPr/>
              </a:pPr>
              <a:t>2016/4/26</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5B9BA08-BA34-4DD9-B7F1-D711E644256C}" type="datetime1">
              <a:rPr lang="zh-CN" altLang="en-US" smtClean="0"/>
              <a:pPr>
                <a:defRPr/>
              </a:pPr>
              <a:t>2016/4/26</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4313"/>
            <a:ext cx="2057400" cy="58785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14313"/>
            <a:ext cx="6019800" cy="58785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A3F9DB9-E29A-49BF-A83A-344AADB27BAD}" type="datetime1">
              <a:rPr lang="zh-CN" altLang="en-US" smtClean="0"/>
              <a:pPr>
                <a:defRPr/>
              </a:pPr>
              <a:t>2016/4/26</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2.png"/><Relationship Id="rId5" Type="http://schemas.openxmlformats.org/officeDocument/2006/relationships/slideLayout" Target="../slideLayouts/slideLayout13.xml"/><Relationship Id="rId10" Type="http://schemas.openxmlformats.org/officeDocument/2006/relationships/image" Target="../media/image1.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0" cstate="print"/>
          <a:srcRect t="23912" b="39018"/>
          <a:stretch>
            <a:fillRect/>
          </a:stretch>
        </p:blipFill>
        <p:spPr bwMode="auto">
          <a:xfrm>
            <a:off x="0" y="2060575"/>
            <a:ext cx="9144000" cy="2232025"/>
          </a:xfrm>
          <a:prstGeom prst="rect">
            <a:avLst/>
          </a:prstGeom>
          <a:noFill/>
          <a:ln w="9525">
            <a:noFill/>
            <a:miter lim="800000"/>
            <a:headEnd/>
            <a:tailEnd/>
          </a:ln>
        </p:spPr>
      </p:pic>
      <p:sp>
        <p:nvSpPr>
          <p:cNvPr id="1027" name="Rectangle 10"/>
          <p:cNvSpPr>
            <a:spLocks noChangeArrowheads="1"/>
          </p:cNvSpPr>
          <p:nvPr/>
        </p:nvSpPr>
        <p:spPr bwMode="auto">
          <a:xfrm>
            <a:off x="0" y="1989138"/>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8" name="Rectangle 11"/>
          <p:cNvSpPr>
            <a:spLocks noChangeArrowheads="1"/>
          </p:cNvSpPr>
          <p:nvPr/>
        </p:nvSpPr>
        <p:spPr bwMode="auto">
          <a:xfrm rot="10800000">
            <a:off x="0" y="42926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9"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 name="日期占位符 3"/>
          <p:cNvSpPr>
            <a:spLocks noGrp="1"/>
          </p:cNvSpPr>
          <p:nvPr>
            <p:ph type="dt" sz="half" idx="2"/>
          </p:nvPr>
        </p:nvSpPr>
        <p:spPr>
          <a:xfrm>
            <a:off x="457200" y="6245225"/>
            <a:ext cx="2133600" cy="476250"/>
          </a:xfrm>
          <a:prstGeom prst="rect">
            <a:avLst/>
          </a:prstGeom>
        </p:spPr>
        <p:txBody>
          <a:bodyPr vert="horz" wrap="square" lIns="91440" tIns="45720" rIns="91440" bIns="45720" numCol="1" anchor="ctr" anchorCtr="0" compatLnSpc="1">
            <a:prstTxWarp prst="textNoShape">
              <a:avLst/>
            </a:prstTxWarp>
          </a:bodyPr>
          <a:lstStyle>
            <a:lvl1pPr algn="l">
              <a:defRPr sz="1200" i="0">
                <a:solidFill>
                  <a:srgbClr val="898989"/>
                </a:solidFill>
                <a:latin typeface="微软雅黑" pitchFamily="34" charset="-122"/>
                <a:ea typeface="微软雅黑" pitchFamily="34" charset="-122"/>
              </a:defRPr>
            </a:lvl1pPr>
          </a:lstStyle>
          <a:p>
            <a:pPr>
              <a:defRPr/>
            </a:pPr>
            <a:fld id="{B1F97EB9-7652-462B-90E9-768B5D23F71B}" type="datetime1">
              <a:rPr lang="zh-CN" altLang="en-US" smtClean="0"/>
              <a:pPr>
                <a:defRPr/>
              </a:pPr>
              <a:t>2016/4/26</a:t>
            </a:fld>
            <a:endParaRPr lang="en-US" altLang="zh-CN"/>
          </a:p>
        </p:txBody>
      </p:sp>
      <p:sp>
        <p:nvSpPr>
          <p:cNvPr id="20" name="页脚占位符 4"/>
          <p:cNvSpPr>
            <a:spLocks noGrp="1"/>
          </p:cNvSpPr>
          <p:nvPr>
            <p:ph type="ftr" sz="quarter" idx="3"/>
          </p:nvPr>
        </p:nvSpPr>
        <p:spPr>
          <a:xfrm>
            <a:off x="3124200" y="6245225"/>
            <a:ext cx="2895600" cy="476250"/>
          </a:xfrm>
          <a:prstGeom prst="rect">
            <a:avLst/>
          </a:prstGeom>
        </p:spPr>
        <p:txBody>
          <a:bodyPr vert="horz" wrap="square" lIns="91440" tIns="45720" rIns="91440" bIns="45720" numCol="1" anchor="ctr" anchorCtr="0" compatLnSpc="1">
            <a:prstTxWarp prst="textNoShape">
              <a:avLst/>
            </a:prstTxWarp>
          </a:bodyPr>
          <a:lstStyle>
            <a:lvl1pPr algn="ctr">
              <a:defRPr sz="1200" i="0">
                <a:solidFill>
                  <a:srgbClr val="898989"/>
                </a:solidFill>
                <a:latin typeface="微软雅黑" pitchFamily="34" charset="-122"/>
                <a:ea typeface="微软雅黑" pitchFamily="34"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60" r:id="rId3"/>
    <p:sldLayoutId id="2147483661" r:id="rId4"/>
    <p:sldLayoutId id="2147483662" r:id="rId5"/>
    <p:sldLayoutId id="2147483663" r:id="rId6"/>
    <p:sldLayoutId id="2147483664" r:id="rId7"/>
    <p:sldLayoutId id="2147483665" r:id="rId8"/>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黑体" pitchFamily="2" charset="-122"/>
          <a:ea typeface="宋体" charset="-122"/>
        </a:defRPr>
      </a:lvl2pPr>
      <a:lvl3pPr algn="l" rtl="0" eaLnBrk="0" fontAlgn="base" hangingPunct="0">
        <a:spcBef>
          <a:spcPct val="0"/>
        </a:spcBef>
        <a:spcAft>
          <a:spcPct val="0"/>
        </a:spcAft>
        <a:defRPr sz="2800" b="1">
          <a:solidFill>
            <a:schemeClr val="bg1"/>
          </a:solidFill>
          <a:latin typeface="黑体" pitchFamily="2" charset="-122"/>
          <a:ea typeface="宋体" charset="-122"/>
        </a:defRPr>
      </a:lvl3pPr>
      <a:lvl4pPr algn="l" rtl="0" eaLnBrk="0" fontAlgn="base" hangingPunct="0">
        <a:spcBef>
          <a:spcPct val="0"/>
        </a:spcBef>
        <a:spcAft>
          <a:spcPct val="0"/>
        </a:spcAft>
        <a:defRPr sz="2800" b="1">
          <a:solidFill>
            <a:schemeClr val="bg1"/>
          </a:solidFill>
          <a:latin typeface="黑体" pitchFamily="2" charset="-122"/>
          <a:ea typeface="宋体" charset="-122"/>
        </a:defRPr>
      </a:lvl4pPr>
      <a:lvl5pPr algn="l" rtl="0" eaLnBrk="0" fontAlgn="base" hangingPunct="0">
        <a:spcBef>
          <a:spcPct val="0"/>
        </a:spcBef>
        <a:spcAft>
          <a:spcPct val="0"/>
        </a:spcAft>
        <a:defRPr sz="2800" b="1">
          <a:solidFill>
            <a:schemeClr val="bg1"/>
          </a:solidFill>
          <a:latin typeface="黑体" pitchFamily="2" charset="-122"/>
          <a:ea typeface="宋体" charset="-122"/>
        </a:defRPr>
      </a:lvl5pPr>
      <a:lvl6pPr marL="457200" algn="l" rtl="0" fontAlgn="base">
        <a:spcBef>
          <a:spcPct val="0"/>
        </a:spcBef>
        <a:spcAft>
          <a:spcPct val="0"/>
        </a:spcAft>
        <a:defRPr sz="2800" b="1">
          <a:solidFill>
            <a:schemeClr val="bg1"/>
          </a:solidFill>
          <a:latin typeface="黑体" pitchFamily="2" charset="-122"/>
          <a:ea typeface="宋体" charset="-122"/>
        </a:defRPr>
      </a:lvl6pPr>
      <a:lvl7pPr marL="914400" algn="l" rtl="0" fontAlgn="base">
        <a:spcBef>
          <a:spcPct val="0"/>
        </a:spcBef>
        <a:spcAft>
          <a:spcPct val="0"/>
        </a:spcAft>
        <a:defRPr sz="2800" b="1">
          <a:solidFill>
            <a:schemeClr val="bg1"/>
          </a:solidFill>
          <a:latin typeface="黑体" pitchFamily="2" charset="-122"/>
          <a:ea typeface="宋体" charset="-122"/>
        </a:defRPr>
      </a:lvl7pPr>
      <a:lvl8pPr marL="1371600" algn="l" rtl="0" fontAlgn="base">
        <a:spcBef>
          <a:spcPct val="0"/>
        </a:spcBef>
        <a:spcAft>
          <a:spcPct val="0"/>
        </a:spcAft>
        <a:defRPr sz="2800" b="1">
          <a:solidFill>
            <a:schemeClr val="bg1"/>
          </a:solidFill>
          <a:latin typeface="黑体" pitchFamily="2" charset="-122"/>
          <a:ea typeface="宋体" charset="-122"/>
        </a:defRPr>
      </a:lvl8pPr>
      <a:lvl9pPr marL="1828800" algn="l" rtl="0" fontAlgn="base">
        <a:spcBef>
          <a:spcPct val="0"/>
        </a:spcBef>
        <a:spcAft>
          <a:spcPct val="0"/>
        </a:spcAft>
        <a:defRPr sz="2800" b="1">
          <a:solidFill>
            <a:schemeClr val="bg1"/>
          </a:solidFill>
          <a:latin typeface="黑体" pitchFamily="2" charset="-122"/>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9144000" cy="836613"/>
            <a:chOff x="0" y="0"/>
            <a:chExt cx="9144000" cy="836613"/>
          </a:xfrm>
        </p:grpSpPr>
        <p:pic>
          <p:nvPicPr>
            <p:cNvPr id="2050" name="Picture 2"/>
            <p:cNvPicPr>
              <a:picLocks noChangeAspect="1" noChangeArrowheads="1"/>
            </p:cNvPicPr>
            <p:nvPr userDrawn="1"/>
          </p:nvPicPr>
          <p:blipFill>
            <a:blip r:embed="rId10"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7" name="Picture 8"/>
            <p:cNvPicPr>
              <a:picLocks noChangeAspect="1" noChangeArrowheads="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9584" y="504510"/>
              <a:ext cx="1144067" cy="24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51"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2"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rtl="0" eaLnBrk="0" fontAlgn="base" hangingPunct="0">
              <a:lnSpc>
                <a:spcPct val="120000"/>
              </a:lnSpc>
              <a:spcBef>
                <a:spcPct val="20000"/>
              </a:spcBef>
              <a:spcAft>
                <a:spcPct val="0"/>
              </a:spcAft>
              <a:buClr>
                <a:srgbClr val="FFC000"/>
              </a:buClr>
              <a:buFont typeface="Wingdings" pitchFamily="2" charset="2"/>
              <a:buChar char="n"/>
            </a:pPr>
            <a:r>
              <a:rPr lang="zh-CN" altLang="en-US" dirty="0" smtClean="0"/>
              <a:t>单击此处编辑母版文本样式</a:t>
            </a:r>
          </a:p>
          <a:p>
            <a:pPr marL="812800" lvl="1" indent="-355600" algn="l" rtl="0" eaLnBrk="0" fontAlgn="base" hangingPunct="0">
              <a:lnSpc>
                <a:spcPct val="120000"/>
              </a:lnSpc>
              <a:spcBef>
                <a:spcPct val="20000"/>
              </a:spcBef>
              <a:spcAft>
                <a:spcPct val="0"/>
              </a:spcAft>
              <a:buClr>
                <a:srgbClr val="FFC000"/>
              </a:buClr>
              <a:buFont typeface="Wingdings" pitchFamily="2" charset="2"/>
              <a:buChar char="p"/>
            </a:pPr>
            <a:r>
              <a:rPr lang="zh-CN" altLang="en-US" dirty="0" smtClean="0"/>
              <a:t>第二级</a:t>
            </a:r>
          </a:p>
          <a:p>
            <a:pPr marL="1143000" lvl="2" indent="-228600" algn="l" rtl="0" eaLnBrk="0" fontAlgn="base" hangingPunct="0">
              <a:lnSpc>
                <a:spcPct val="120000"/>
              </a:lnSpc>
              <a:spcBef>
                <a:spcPct val="20000"/>
              </a:spcBef>
              <a:spcAft>
                <a:spcPct val="0"/>
              </a:spcAft>
              <a:buClr>
                <a:srgbClr val="FFC000"/>
              </a:buClr>
              <a:buFont typeface="Wingdings" pitchFamily="2" charset="2"/>
              <a:buChar char="u"/>
            </a:pPr>
            <a:r>
              <a:rPr lang="zh-CN" altLang="en-US" dirty="0" smtClean="0"/>
              <a:t>第三级</a:t>
            </a:r>
          </a:p>
          <a:p>
            <a:pPr lvl="3"/>
            <a:r>
              <a:rPr lang="zh-CN" altLang="en-US" dirty="0" smtClean="0"/>
              <a:t>第四级</a:t>
            </a:r>
          </a:p>
          <a:p>
            <a:pPr lvl="4"/>
            <a:r>
              <a:rPr lang="zh-CN" altLang="en-US" dirty="0" smtClean="0"/>
              <a:t>第五级</a:t>
            </a:r>
          </a:p>
        </p:txBody>
      </p:sp>
      <p:sp>
        <p:nvSpPr>
          <p:cNvPr id="2053" name="Rectangle 14"/>
          <p:cNvSpPr>
            <a:spLocks noChangeArrowheads="1"/>
          </p:cNvSpPr>
          <p:nvPr/>
        </p:nvSpPr>
        <p:spPr bwMode="auto">
          <a:xfrm>
            <a:off x="0" y="8001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latin typeface="微软雅黑" pitchFamily="34" charset="-122"/>
              <a:ea typeface="微软雅黑" pitchFamily="34" charset="-122"/>
            </a:endParaRPr>
          </a:p>
        </p:txBody>
      </p:sp>
      <p:sp>
        <p:nvSpPr>
          <p:cNvPr id="8" name="灯片编号占位符 3"/>
          <p:cNvSpPr>
            <a:spLocks noGrp="1"/>
          </p:cNvSpPr>
          <p:nvPr>
            <p:ph type="sldNum" sz="quarter" idx="4"/>
          </p:nvPr>
        </p:nvSpPr>
        <p:spPr>
          <a:xfrm>
            <a:off x="7668344" y="6237312"/>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 bg1="lt1" tx1="dk1" bg2="lt2" tx2="dk2" accent1="accent1" accent2="accent2" accent3="accent3" accent4="accent4" accent5="accent5" accent6="accent6" hlink="hlink" folHlink="folHlink"/>
  <p:sldLayoutIdLst>
    <p:sldLayoutId id="2147483702" r:id="rId1"/>
    <p:sldLayoutId id="2147483667" r:id="rId2"/>
    <p:sldLayoutId id="2147483669" r:id="rId3"/>
    <p:sldLayoutId id="2147483671" r:id="rId4"/>
    <p:sldLayoutId id="2147483672" r:id="rId5"/>
    <p:sldLayoutId id="2147483677" r:id="rId6"/>
    <p:sldLayoutId id="2147483706" r:id="rId7"/>
    <p:sldLayoutId id="2147483714"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baseline="0">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5pPr>
      <a:lvl6pPr marL="457200" algn="l" rtl="0" fontAlgn="base">
        <a:spcBef>
          <a:spcPct val="0"/>
        </a:spcBef>
        <a:spcAft>
          <a:spcPct val="0"/>
        </a:spcAft>
        <a:defRPr sz="2800" b="1">
          <a:solidFill>
            <a:schemeClr val="bg1"/>
          </a:solidFill>
          <a:latin typeface="微软雅黑" pitchFamily="34" charset="-122"/>
          <a:ea typeface="微软雅黑" pitchFamily="34" charset="-122"/>
        </a:defRPr>
      </a:lvl6pPr>
      <a:lvl7pPr marL="914400" algn="l" rtl="0" fontAlgn="base">
        <a:spcBef>
          <a:spcPct val="0"/>
        </a:spcBef>
        <a:spcAft>
          <a:spcPct val="0"/>
        </a:spcAft>
        <a:defRPr sz="2800" b="1">
          <a:solidFill>
            <a:schemeClr val="bg1"/>
          </a:solidFill>
          <a:latin typeface="微软雅黑" pitchFamily="34" charset="-122"/>
          <a:ea typeface="微软雅黑" pitchFamily="34" charset="-122"/>
        </a:defRPr>
      </a:lvl7pPr>
      <a:lvl8pPr marL="1371600" algn="l" rtl="0" fontAlgn="base">
        <a:spcBef>
          <a:spcPct val="0"/>
        </a:spcBef>
        <a:spcAft>
          <a:spcPct val="0"/>
        </a:spcAft>
        <a:defRPr sz="2800" b="1">
          <a:solidFill>
            <a:schemeClr val="bg1"/>
          </a:solidFill>
          <a:latin typeface="微软雅黑" pitchFamily="34" charset="-122"/>
          <a:ea typeface="微软雅黑" pitchFamily="34" charset="-122"/>
        </a:defRPr>
      </a:lvl8pPr>
      <a:lvl9pPr marL="1828800" algn="l" rtl="0" fontAlgn="base">
        <a:spcBef>
          <a:spcPct val="0"/>
        </a:spcBef>
        <a:spcAft>
          <a:spcPct val="0"/>
        </a:spcAft>
        <a:defRPr sz="2800" b="1">
          <a:solidFill>
            <a:schemeClr val="bg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pitchFamily="34" charset="0"/>
        <a:buChar char="•"/>
        <a:defRPr lang="zh-CN" altLang="en-US" sz="2400" dirty="0" smtClean="0">
          <a:solidFill>
            <a:schemeClr val="tx1"/>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lang="zh-CN" altLang="en-US" sz="2000" dirty="0" smtClean="0">
          <a:solidFill>
            <a:srgbClr val="C00000"/>
          </a:solidFill>
          <a:latin typeface="+mn-ea"/>
          <a:ea typeface="+mn-ea"/>
        </a:defRPr>
      </a:lvl2pPr>
      <a:lvl3pPr marL="1143000" indent="-228600" algn="l" rtl="0" eaLnBrk="0" fontAlgn="base" hangingPunct="0">
        <a:spcBef>
          <a:spcPct val="20000"/>
        </a:spcBef>
        <a:spcAft>
          <a:spcPct val="0"/>
        </a:spcAft>
        <a:buFont typeface="Arial" pitchFamily="34" charset="0"/>
        <a:buChar char="•"/>
        <a:defRPr lang="zh-CN" altLang="en-US" sz="2000" dirty="0" smtClean="0">
          <a:solidFill>
            <a:schemeClr val="tx1"/>
          </a:solidFill>
          <a:latin typeface="+mn-ea"/>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ChangeArrowheads="1"/>
          </p:cNvSpPr>
          <p:nvPr/>
        </p:nvSpPr>
        <p:spPr bwMode="black">
          <a:xfrm>
            <a:off x="251520" y="2164873"/>
            <a:ext cx="408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1778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spcBef>
                <a:spcPct val="0"/>
              </a:spcBef>
              <a:buFontTx/>
              <a:buNone/>
            </a:pPr>
            <a:r>
              <a:rPr lang="en-US" altLang="zh-CN" b="1" i="0" dirty="0" smtClean="0">
                <a:solidFill>
                  <a:srgbClr val="FFFFFF"/>
                </a:solidFill>
                <a:latin typeface="Arial" panose="020B0604020202020204" pitchFamily="34" charset="0"/>
                <a:ea typeface="微软雅黑" panose="020B0503020204020204" pitchFamily="34" charset="-122"/>
              </a:rPr>
              <a:t>《</a:t>
            </a:r>
            <a:r>
              <a:rPr lang="zh-CN" altLang="en-US" b="1" i="0" dirty="0" smtClean="0">
                <a:solidFill>
                  <a:srgbClr val="FFFFFF"/>
                </a:solidFill>
                <a:latin typeface="Arial" panose="020B0604020202020204" pitchFamily="34" charset="0"/>
                <a:ea typeface="微软雅黑" panose="020B0503020204020204" pitchFamily="34" charset="-122"/>
              </a:rPr>
              <a:t>计算机系统基础实验</a:t>
            </a:r>
            <a:r>
              <a:rPr lang="en-US" altLang="zh-CN" b="1" i="0" dirty="0" smtClean="0">
                <a:solidFill>
                  <a:srgbClr val="FFFFFF"/>
                </a:solidFill>
                <a:latin typeface="Arial" panose="020B0604020202020204" pitchFamily="34" charset="0"/>
                <a:ea typeface="微软雅黑" panose="020B0503020204020204" pitchFamily="34" charset="-122"/>
              </a:rPr>
              <a:t>》</a:t>
            </a:r>
            <a:endParaRPr lang="zh-CN" altLang="en-US" i="0" dirty="0" smtClean="0">
              <a:solidFill>
                <a:srgbClr val="FFFFFF"/>
              </a:solidFill>
              <a:latin typeface="Arial" panose="020B0604020202020204" pitchFamily="34" charset="0"/>
              <a:ea typeface="微软雅黑" panose="020B0503020204020204" pitchFamily="34" charset="-122"/>
            </a:endParaRPr>
          </a:p>
        </p:txBody>
      </p:sp>
      <p:sp>
        <p:nvSpPr>
          <p:cNvPr id="22531" name="Rectangle 10"/>
          <p:cNvSpPr>
            <a:spLocks noChangeArrowheads="1"/>
          </p:cNvSpPr>
          <p:nvPr/>
        </p:nvSpPr>
        <p:spPr bwMode="black">
          <a:xfrm>
            <a:off x="611560" y="2852936"/>
            <a:ext cx="388843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lnSpc>
                <a:spcPct val="130000"/>
              </a:lnSpc>
              <a:spcBef>
                <a:spcPct val="0"/>
              </a:spcBef>
              <a:buFontTx/>
              <a:buNone/>
            </a:pPr>
            <a:r>
              <a:rPr lang="en-US" altLang="zh-CN" sz="3200" i="0" dirty="0">
                <a:solidFill>
                  <a:schemeClr val="bg1"/>
                </a:solidFill>
                <a:latin typeface="Arial" panose="020B0604020202020204" pitchFamily="34" charset="0"/>
                <a:ea typeface="微软雅黑" panose="020B0503020204020204" pitchFamily="34" charset="-122"/>
              </a:rPr>
              <a:t>Lab2  </a:t>
            </a:r>
            <a:r>
              <a:rPr lang="en-US" altLang="zh-CN" sz="3200" i="0" dirty="0" smtClean="0">
                <a:solidFill>
                  <a:schemeClr val="bg1"/>
                </a:solidFill>
                <a:latin typeface="Arial" panose="020B0604020202020204" pitchFamily="34" charset="0"/>
                <a:ea typeface="微软雅黑" panose="020B0503020204020204" pitchFamily="34" charset="-122"/>
              </a:rPr>
              <a:t>Binary Bombs</a:t>
            </a:r>
            <a:endParaRPr lang="zh-CN" altLang="en-US" sz="3200" i="0" dirty="0">
              <a:solidFill>
                <a:schemeClr val="bg1"/>
              </a:solidFill>
              <a:latin typeface="Arial" panose="020B0604020202020204" pitchFamily="34" charset="0"/>
              <a:ea typeface="微软雅黑" panose="020B0503020204020204" pitchFamily="34" charset="-122"/>
            </a:endParaRPr>
          </a:p>
        </p:txBody>
      </p:sp>
      <p:sp>
        <p:nvSpPr>
          <p:cNvPr id="22533" name="矩形 2"/>
          <p:cNvSpPr>
            <a:spLocks noChangeArrowheads="1"/>
          </p:cNvSpPr>
          <p:nvPr/>
        </p:nvSpPr>
        <p:spPr bwMode="auto">
          <a:xfrm>
            <a:off x="4984105" y="2996952"/>
            <a:ext cx="1982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1778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spcBef>
                <a:spcPct val="0"/>
              </a:spcBef>
              <a:buFontTx/>
              <a:buNone/>
            </a:pPr>
            <a:r>
              <a:rPr lang="en-US" altLang="zh-CN" sz="2800" b="1" i="0" dirty="0" smtClean="0">
                <a:solidFill>
                  <a:srgbClr val="FFC000"/>
                </a:solidFill>
                <a:latin typeface="Arial" panose="020B0604020202020204" pitchFamily="34" charset="0"/>
                <a:ea typeface="微软雅黑" panose="020B0503020204020204" pitchFamily="34" charset="-122"/>
              </a:rPr>
              <a:t>2016 </a:t>
            </a:r>
            <a:r>
              <a:rPr lang="zh-CN" altLang="en-US" sz="2800" b="1" i="0" dirty="0" smtClean="0">
                <a:solidFill>
                  <a:srgbClr val="FFC000"/>
                </a:solidFill>
                <a:latin typeface="Arial" panose="020B0604020202020204" pitchFamily="34" charset="0"/>
                <a:ea typeface="微软雅黑" panose="020B0503020204020204" pitchFamily="34" charset="-122"/>
              </a:rPr>
              <a:t>春季</a:t>
            </a:r>
            <a:endParaRPr lang="zh-CN" altLang="en-US" sz="4800" i="0" dirty="0" smtClean="0">
              <a:solidFill>
                <a:srgbClr val="FFC000"/>
              </a:solidFill>
              <a:latin typeface="Arial" panose="020B0604020202020204" pitchFamily="34" charset="0"/>
              <a:ea typeface="微软雅黑" panose="020B0503020204020204" pitchFamily="34" charset="-122"/>
            </a:endParaRPr>
          </a:p>
        </p:txBody>
      </p:sp>
      <p:pic>
        <p:nvPicPr>
          <p:cNvPr id="22534" name="Picture 8"/>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92080" y="3717032"/>
            <a:ext cx="1674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2538" y="4365625"/>
            <a:ext cx="2811462"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black">
          <a:xfrm>
            <a:off x="3635896" y="4657186"/>
            <a:ext cx="27686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lnSpc>
                <a:spcPct val="130000"/>
              </a:lnSpc>
              <a:spcBef>
                <a:spcPct val="0"/>
              </a:spcBef>
              <a:buFontTx/>
              <a:buNone/>
            </a:pPr>
            <a:r>
              <a:rPr lang="en-US" altLang="zh-CN" sz="2000" i="0" dirty="0" smtClean="0">
                <a:solidFill>
                  <a:srgbClr val="000000"/>
                </a:solidFill>
                <a:latin typeface="Arial" panose="020B0604020202020204" pitchFamily="34" charset="0"/>
                <a:ea typeface="微软雅黑" panose="020B0503020204020204" pitchFamily="34" charset="-122"/>
              </a:rPr>
              <a:t>2016-04-26</a:t>
            </a:r>
            <a:r>
              <a:rPr lang="zh-CN" altLang="en-US" sz="2000" i="0" dirty="0" smtClean="0">
                <a:solidFill>
                  <a:srgbClr val="000000"/>
                </a:solidFill>
                <a:latin typeface="Arial" panose="020B0604020202020204" pitchFamily="34" charset="0"/>
                <a:ea typeface="微软雅黑" panose="020B0503020204020204" pitchFamily="34" charset="-122"/>
              </a:rPr>
              <a:t>  </a:t>
            </a:r>
          </a:p>
        </p:txBody>
      </p:sp>
    </p:spTree>
    <p:extLst>
      <p:ext uri="{BB962C8B-B14F-4D97-AF65-F5344CB8AC3E}">
        <p14:creationId xmlns:p14="http://schemas.microsoft.com/office/powerpoint/2010/main" val="2084152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实验步骤提示</a:t>
            </a:r>
            <a:endParaRPr lang="zh-CN" altLang="en-US" dirty="0"/>
          </a:p>
        </p:txBody>
      </p:sp>
      <p:sp>
        <p:nvSpPr>
          <p:cNvPr id="3" name="内容占位符 2"/>
          <p:cNvSpPr>
            <a:spLocks noGrp="1"/>
          </p:cNvSpPr>
          <p:nvPr>
            <p:ph idx="1"/>
          </p:nvPr>
        </p:nvSpPr>
        <p:spPr/>
        <p:txBody>
          <a:bodyPr/>
          <a:lstStyle/>
          <a:p>
            <a:r>
              <a:rPr lang="zh-CN" altLang="en-US" dirty="0" smtClean="0"/>
              <a:t>直接运行</a:t>
            </a:r>
            <a:r>
              <a:rPr lang="en-US" altLang="zh-CN" dirty="0" smtClean="0"/>
              <a:t>bomb</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你的工作：猜这个密码？</a:t>
            </a:r>
            <a:endParaRPr lang="en-US" altLang="zh-CN" dirty="0" smtClean="0"/>
          </a:p>
          <a:p>
            <a:pPr lvl="1"/>
            <a:r>
              <a:rPr lang="zh-CN" altLang="zh-CN" sz="2400" dirty="0" smtClean="0"/>
              <a:t>下面</a:t>
            </a:r>
            <a:r>
              <a:rPr lang="zh-CN" altLang="zh-CN" sz="2400" dirty="0"/>
              <a:t>以</a:t>
            </a:r>
            <a:r>
              <a:rPr lang="en-US" altLang="zh-CN" sz="2400" dirty="0"/>
              <a:t>phase1</a:t>
            </a:r>
            <a:r>
              <a:rPr lang="zh-CN" altLang="zh-CN" sz="2400" dirty="0"/>
              <a:t>为例介绍一下基本的实验步骤：</a:t>
            </a: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10</a:t>
            </a:fld>
            <a:r>
              <a:rPr lang="en-US" altLang="zh-CN" sz="1400" smtClean="0">
                <a:solidFill>
                  <a:srgbClr val="0D7157"/>
                </a:solidFill>
              </a:rPr>
              <a:t>- </a:t>
            </a:r>
            <a:endParaRPr lang="en-US" altLang="zh-CN" sz="1400" dirty="0">
              <a:solidFill>
                <a:srgbClr val="0D7157"/>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664990"/>
            <a:ext cx="6558337" cy="1043930"/>
          </a:xfrm>
          <a:prstGeom prst="rect">
            <a:avLst/>
          </a:prstGeom>
        </p:spPr>
      </p:pic>
      <p:sp>
        <p:nvSpPr>
          <p:cNvPr id="8" name="右箭头 7"/>
          <p:cNvSpPr/>
          <p:nvPr/>
        </p:nvSpPr>
        <p:spPr>
          <a:xfrm rot="14107999">
            <a:off x="962084" y="3076225"/>
            <a:ext cx="1008112" cy="21602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053452" y="3669075"/>
            <a:ext cx="6019597" cy="369332"/>
          </a:xfrm>
          <a:prstGeom prst="rect">
            <a:avLst/>
          </a:prstGeom>
          <a:noFill/>
        </p:spPr>
        <p:txBody>
          <a:bodyPr wrap="none" rtlCol="0">
            <a:spAutoFit/>
          </a:bodyPr>
          <a:lstStyle/>
          <a:p>
            <a:r>
              <a:rPr lang="zh-CN" altLang="en-US" dirty="0" smtClean="0"/>
              <a:t>在这个位置初入阶段</a:t>
            </a:r>
            <a:r>
              <a:rPr lang="en-US" altLang="zh-CN" dirty="0" smtClean="0"/>
              <a:t>1</a:t>
            </a:r>
            <a:r>
              <a:rPr lang="zh-CN" altLang="en-US" dirty="0" smtClean="0"/>
              <a:t>的拆弹密码，如：</a:t>
            </a:r>
            <a:r>
              <a:rPr lang="en-US" altLang="zh-CN" dirty="0" smtClean="0"/>
              <a:t>This is a nice day.</a:t>
            </a:r>
            <a:endParaRPr lang="zh-CN" altLang="en-US" dirty="0"/>
          </a:p>
        </p:txBody>
      </p:sp>
    </p:spTree>
    <p:extLst>
      <p:ext uri="{BB962C8B-B14F-4D97-AF65-F5344CB8AC3E}">
        <p14:creationId xmlns:p14="http://schemas.microsoft.com/office/powerpoint/2010/main" val="3385873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实验步骤演示</a:t>
            </a:r>
            <a:endParaRPr lang="zh-CN" altLang="en-US" dirty="0"/>
          </a:p>
        </p:txBody>
      </p:sp>
      <p:sp>
        <p:nvSpPr>
          <p:cNvPr id="3" name="内容占位符 2"/>
          <p:cNvSpPr>
            <a:spLocks noGrp="1"/>
          </p:cNvSpPr>
          <p:nvPr>
            <p:ph idx="1"/>
          </p:nvPr>
        </p:nvSpPr>
        <p:spPr>
          <a:xfrm>
            <a:off x="251520" y="980728"/>
            <a:ext cx="8784976" cy="5040312"/>
          </a:xfrm>
        </p:spPr>
        <p:txBody>
          <a:bodyPr/>
          <a:lstStyle/>
          <a:p>
            <a:pPr marL="0" indent="0">
              <a:buNone/>
            </a:pPr>
            <a:r>
              <a:rPr lang="zh-CN" altLang="zh-CN" sz="2000" b="1" dirty="0"/>
              <a:t>第一步：</a:t>
            </a:r>
            <a:r>
              <a:rPr lang="zh-CN" altLang="zh-CN" sz="2000" dirty="0" smtClean="0"/>
              <a:t>调用</a:t>
            </a:r>
            <a:endParaRPr lang="en-US" altLang="zh-CN" sz="2000" dirty="0" smtClean="0"/>
          </a:p>
          <a:p>
            <a:pPr marL="0" indent="0">
              <a:buNone/>
            </a:pPr>
            <a:r>
              <a:rPr lang="en-US" altLang="zh-CN" sz="2000" b="1" dirty="0"/>
              <a:t> </a:t>
            </a:r>
            <a:r>
              <a:rPr lang="en-US" altLang="zh-CN" sz="2000" b="1" dirty="0" smtClean="0"/>
              <a:t>                    </a:t>
            </a:r>
            <a:r>
              <a:rPr lang="en-US" altLang="zh-CN" sz="2000" b="1" dirty="0" err="1" smtClean="0"/>
              <a:t>objdump</a:t>
            </a:r>
            <a:r>
              <a:rPr lang="en-US" altLang="zh-CN" sz="2000" b="1" dirty="0" smtClean="0"/>
              <a:t> </a:t>
            </a:r>
            <a:r>
              <a:rPr lang="zh-CN" altLang="zh-CN" sz="2000" b="1" dirty="0"/>
              <a:t>–</a:t>
            </a:r>
            <a:r>
              <a:rPr lang="en-US" altLang="zh-CN" sz="2000" b="1" dirty="0"/>
              <a:t>d bomb &gt; </a:t>
            </a:r>
            <a:r>
              <a:rPr lang="en-US" altLang="zh-CN" sz="2000" b="1" dirty="0" smtClean="0"/>
              <a:t>asm.txt</a:t>
            </a:r>
          </a:p>
          <a:p>
            <a:pPr marL="0" indent="0">
              <a:buNone/>
            </a:pPr>
            <a:r>
              <a:rPr lang="en-US" altLang="zh-CN" sz="2000" b="1" dirty="0"/>
              <a:t> </a:t>
            </a:r>
            <a:r>
              <a:rPr lang="en-US" altLang="zh-CN" sz="2000" b="1" dirty="0" smtClean="0"/>
              <a:t>             </a:t>
            </a:r>
            <a:r>
              <a:rPr lang="zh-CN" altLang="zh-CN" sz="2000" dirty="0" smtClean="0"/>
              <a:t>对</a:t>
            </a:r>
            <a:r>
              <a:rPr lang="en-US" altLang="zh-CN" sz="2000" dirty="0"/>
              <a:t>bomb</a:t>
            </a:r>
            <a:r>
              <a:rPr lang="zh-CN" altLang="zh-CN" sz="2000" dirty="0"/>
              <a:t>进行反汇编并将</a:t>
            </a:r>
            <a:r>
              <a:rPr lang="zh-CN" altLang="zh-CN" sz="2000" dirty="0" smtClean="0"/>
              <a:t>汇编代码</a:t>
            </a:r>
            <a:r>
              <a:rPr lang="zh-CN" altLang="zh-CN" sz="2000" dirty="0"/>
              <a:t>输出</a:t>
            </a:r>
            <a:r>
              <a:rPr lang="zh-CN" altLang="zh-CN" sz="2000" dirty="0" smtClean="0"/>
              <a:t>到</a:t>
            </a:r>
            <a:r>
              <a:rPr lang="en-US" altLang="zh-CN" sz="2000" dirty="0" smtClean="0"/>
              <a:t>asm.txt</a:t>
            </a:r>
            <a:r>
              <a:rPr lang="zh-CN" altLang="zh-CN" sz="2000" dirty="0" smtClean="0"/>
              <a:t>中。</a:t>
            </a:r>
            <a:endParaRPr lang="en-US" altLang="zh-CN" sz="2000" dirty="0" smtClean="0"/>
          </a:p>
          <a:p>
            <a:pPr marL="0" indent="0">
              <a:buNone/>
            </a:pPr>
            <a:r>
              <a:rPr lang="zh-CN" altLang="zh-CN" sz="2000" b="1" dirty="0"/>
              <a:t>第二步：</a:t>
            </a:r>
            <a:r>
              <a:rPr lang="zh-CN" altLang="zh-CN" sz="2000" dirty="0" smtClean="0"/>
              <a:t>查看汇编源代码</a:t>
            </a:r>
            <a:r>
              <a:rPr lang="en-US" altLang="zh-CN" sz="2000" dirty="0" smtClean="0"/>
              <a:t>asm.txt</a:t>
            </a:r>
            <a:r>
              <a:rPr lang="zh-CN" altLang="en-US" sz="2000" dirty="0" smtClean="0"/>
              <a:t>文件</a:t>
            </a:r>
            <a:endParaRPr lang="en-US" altLang="zh-CN" sz="2000" dirty="0"/>
          </a:p>
          <a:p>
            <a:pPr marL="1706563" indent="-720725">
              <a:buNone/>
            </a:pPr>
            <a:r>
              <a:rPr lang="zh-CN" altLang="en-US" sz="2000" dirty="0" smtClean="0"/>
              <a:t>首先，查找</a:t>
            </a:r>
            <a:r>
              <a:rPr lang="en-US" altLang="zh-CN" sz="2000" dirty="0" smtClean="0"/>
              <a:t>“main”，</a:t>
            </a:r>
            <a:r>
              <a:rPr lang="zh-CN" altLang="en-US" sz="2000" dirty="0" smtClean="0"/>
              <a:t>找到</a:t>
            </a:r>
            <a:r>
              <a:rPr lang="en-US" altLang="zh-CN" sz="2000" dirty="0" smtClean="0"/>
              <a:t>main</a:t>
            </a:r>
            <a:r>
              <a:rPr lang="zh-CN" altLang="en-US" sz="2000" dirty="0" smtClean="0"/>
              <a:t>函数的位置</a:t>
            </a:r>
            <a:endParaRPr lang="en-US" altLang="zh-CN" sz="2000" dirty="0" smtClean="0"/>
          </a:p>
          <a:p>
            <a:pPr marL="1706563" indent="-720725">
              <a:buNone/>
            </a:pPr>
            <a:r>
              <a:rPr lang="zh-CN" altLang="en-US" sz="2000" dirty="0" smtClean="0"/>
              <a:t>然后，</a:t>
            </a:r>
            <a:r>
              <a:rPr lang="zh-CN" altLang="zh-CN" sz="2000" dirty="0" smtClean="0"/>
              <a:t>在</a:t>
            </a:r>
            <a:r>
              <a:rPr lang="en-US" altLang="zh-CN" sz="2000" dirty="0"/>
              <a:t>main</a:t>
            </a:r>
            <a:r>
              <a:rPr lang="zh-CN" altLang="zh-CN" sz="2000" dirty="0"/>
              <a:t>函数中找到如下</a:t>
            </a:r>
            <a:r>
              <a:rPr lang="zh-CN" altLang="zh-CN" sz="2000" dirty="0" smtClean="0"/>
              <a:t>语句</a:t>
            </a:r>
            <a:r>
              <a:rPr lang="zh-CN" altLang="en-US" sz="2000" dirty="0" smtClean="0"/>
              <a:t>（这里为</a:t>
            </a:r>
            <a:r>
              <a:rPr lang="en-US" altLang="zh-CN" sz="2000" dirty="0" smtClean="0"/>
              <a:t>phase1</a:t>
            </a:r>
            <a:r>
              <a:rPr lang="zh-CN" altLang="en-US" sz="2000" dirty="0" smtClean="0"/>
              <a:t>函数</a:t>
            </a:r>
            <a:r>
              <a:rPr lang="zh-CN" altLang="zh-CN" sz="2000" dirty="0" smtClean="0"/>
              <a:t>在</a:t>
            </a:r>
            <a:r>
              <a:rPr lang="en-US" altLang="zh-CN" sz="2000" dirty="0" smtClean="0"/>
              <a:t>main()</a:t>
            </a:r>
            <a:r>
              <a:rPr lang="zh-CN" altLang="zh-CN" sz="2000" dirty="0" smtClean="0"/>
              <a:t>函数</a:t>
            </a:r>
            <a:r>
              <a:rPr lang="zh-CN" altLang="en-US" sz="2000" dirty="0" smtClean="0"/>
              <a:t>中被</a:t>
            </a:r>
            <a:r>
              <a:rPr lang="zh-CN" altLang="zh-CN" sz="2000" dirty="0" smtClean="0"/>
              <a:t>调用</a:t>
            </a:r>
            <a:r>
              <a:rPr lang="zh-CN" altLang="en-US" sz="2000" dirty="0" smtClean="0"/>
              <a:t>的位置）</a:t>
            </a:r>
            <a:r>
              <a:rPr lang="zh-CN" altLang="zh-CN" sz="2000" dirty="0" smtClean="0"/>
              <a:t>：</a:t>
            </a:r>
            <a:endParaRPr lang="en-US" altLang="zh-CN" sz="2000" dirty="0" smtClean="0"/>
          </a:p>
          <a:p>
            <a:pPr marL="0" indent="630238">
              <a:buNone/>
            </a:pPr>
            <a:r>
              <a:rPr lang="en-US" altLang="zh-CN" sz="1600" dirty="0" smtClean="0"/>
              <a:t>8048a4c:	c7 </a:t>
            </a:r>
            <a:r>
              <a:rPr lang="en-US" altLang="zh-CN" sz="1600" dirty="0"/>
              <a:t>04 24 01 00 00 00 </a:t>
            </a:r>
            <a:r>
              <a:rPr lang="en-US" altLang="zh-CN" sz="1600" dirty="0" smtClean="0"/>
              <a:t>	</a:t>
            </a:r>
            <a:r>
              <a:rPr lang="en-US" altLang="zh-CN" sz="1600" dirty="0" err="1" smtClean="0"/>
              <a:t>movl</a:t>
            </a:r>
            <a:r>
              <a:rPr lang="en-US" altLang="zh-CN" sz="1600" dirty="0" smtClean="0"/>
              <a:t>   </a:t>
            </a:r>
            <a:r>
              <a:rPr lang="en-US" altLang="zh-CN" sz="1600" dirty="0"/>
              <a:t>$0x1,(%</a:t>
            </a:r>
            <a:r>
              <a:rPr lang="en-US" altLang="zh-CN" sz="1600" dirty="0" err="1"/>
              <a:t>esp</a:t>
            </a:r>
            <a:r>
              <a:rPr lang="en-US" altLang="zh-CN" sz="1600" dirty="0"/>
              <a:t>)</a:t>
            </a:r>
          </a:p>
          <a:p>
            <a:pPr marL="0" indent="630238">
              <a:buNone/>
            </a:pPr>
            <a:r>
              <a:rPr lang="en-US" altLang="zh-CN" sz="1600" dirty="0"/>
              <a:t>8048a53:	e8 2c </a:t>
            </a:r>
            <a:r>
              <a:rPr lang="en-US" altLang="zh-CN" sz="1600" dirty="0" err="1"/>
              <a:t>fd</a:t>
            </a:r>
            <a:r>
              <a:rPr lang="en-US" altLang="zh-CN" sz="1600" dirty="0"/>
              <a:t> </a:t>
            </a:r>
            <a:r>
              <a:rPr lang="en-US" altLang="zh-CN" sz="1600" dirty="0" err="1"/>
              <a:t>ff</a:t>
            </a:r>
            <a:r>
              <a:rPr lang="en-US" altLang="zh-CN" sz="1600" dirty="0"/>
              <a:t> </a:t>
            </a:r>
            <a:r>
              <a:rPr lang="en-US" altLang="zh-CN" sz="1600" dirty="0" err="1"/>
              <a:t>ff</a:t>
            </a:r>
            <a:r>
              <a:rPr lang="en-US" altLang="zh-CN" sz="1600" dirty="0"/>
              <a:t>       		call   8048784 &lt;__</a:t>
            </a:r>
            <a:r>
              <a:rPr lang="en-US" altLang="zh-CN" sz="1600" dirty="0" err="1"/>
              <a:t>printf_chk@plt</a:t>
            </a:r>
            <a:r>
              <a:rPr lang="en-US" altLang="zh-CN" sz="1600" dirty="0"/>
              <a:t>&gt;</a:t>
            </a:r>
          </a:p>
          <a:p>
            <a:pPr marL="0" indent="630238">
              <a:buNone/>
            </a:pPr>
            <a:r>
              <a:rPr lang="en-US" altLang="zh-CN" sz="1600" dirty="0"/>
              <a:t>8048a58:	e8 49 07 00 00       	call   80491a6 &lt;</a:t>
            </a:r>
            <a:r>
              <a:rPr lang="en-US" altLang="zh-CN" sz="1600" dirty="0" err="1"/>
              <a:t>read_line</a:t>
            </a:r>
            <a:r>
              <a:rPr lang="en-US" altLang="zh-CN" sz="1600" dirty="0"/>
              <a:t>&gt;</a:t>
            </a:r>
          </a:p>
          <a:p>
            <a:pPr marL="0" indent="630238">
              <a:buNone/>
            </a:pPr>
            <a:r>
              <a:rPr lang="en-US" altLang="zh-CN" sz="1600" dirty="0"/>
              <a:t>8048a5d:	89 04 24             	</a:t>
            </a:r>
            <a:r>
              <a:rPr lang="en-US" altLang="zh-CN" sz="1600" dirty="0" smtClean="0"/>
              <a:t>	</a:t>
            </a:r>
            <a:r>
              <a:rPr lang="en-US" altLang="zh-CN" sz="1600" dirty="0" err="1" smtClean="0"/>
              <a:t>mov</a:t>
            </a:r>
            <a:r>
              <a:rPr lang="en-US" altLang="zh-CN" sz="1600" dirty="0" smtClean="0"/>
              <a:t>  </a:t>
            </a:r>
            <a:r>
              <a:rPr lang="en-US" altLang="zh-CN" sz="1600" dirty="0"/>
              <a:t>%</a:t>
            </a:r>
            <a:r>
              <a:rPr lang="en-US" altLang="zh-CN" sz="1600" dirty="0" err="1"/>
              <a:t>eax</a:t>
            </a:r>
            <a:r>
              <a:rPr lang="en-US" altLang="zh-CN" sz="1600" dirty="0"/>
              <a:t>,(%</a:t>
            </a:r>
            <a:r>
              <a:rPr lang="en-US" altLang="zh-CN" sz="1600" dirty="0" err="1"/>
              <a:t>esp</a:t>
            </a:r>
            <a:r>
              <a:rPr lang="en-US" altLang="zh-CN" sz="1600" dirty="0"/>
              <a:t>)</a:t>
            </a:r>
          </a:p>
          <a:p>
            <a:pPr marL="0" indent="630238">
              <a:buNone/>
            </a:pPr>
            <a:r>
              <a:rPr lang="en-US" altLang="zh-CN" sz="1600" dirty="0"/>
              <a:t>8048a60:	e8 a1 04 00 00       	call   8048f06 &lt;</a:t>
            </a:r>
            <a:r>
              <a:rPr lang="en-US" altLang="zh-CN" sz="1600" dirty="0">
                <a:solidFill>
                  <a:srgbClr val="FF0000"/>
                </a:solidFill>
              </a:rPr>
              <a:t>phase_1</a:t>
            </a:r>
            <a:r>
              <a:rPr lang="en-US" altLang="zh-CN" sz="1600" dirty="0"/>
              <a:t>&gt;</a:t>
            </a:r>
          </a:p>
          <a:p>
            <a:pPr marL="0" indent="630238">
              <a:buNone/>
            </a:pPr>
            <a:r>
              <a:rPr lang="en-US" altLang="zh-CN" sz="1600" dirty="0"/>
              <a:t>8048a65:	e8 4a 05 00 00       	call   8048fb4 &lt;</a:t>
            </a:r>
            <a:r>
              <a:rPr lang="en-US" altLang="zh-CN" sz="1600" dirty="0" err="1"/>
              <a:t>phase_defused</a:t>
            </a:r>
            <a:r>
              <a:rPr lang="en-US" altLang="zh-CN" sz="1600" dirty="0"/>
              <a:t>&gt;</a:t>
            </a:r>
          </a:p>
          <a:p>
            <a:pPr marL="0" indent="630238">
              <a:buNone/>
            </a:pPr>
            <a:r>
              <a:rPr lang="en-US" altLang="zh-CN" sz="1600" dirty="0"/>
              <a:t>8048a6a:	c7 44 24 04 40 a0 04 	</a:t>
            </a:r>
            <a:r>
              <a:rPr lang="en-US" altLang="zh-CN" sz="1600" dirty="0" err="1"/>
              <a:t>movl</a:t>
            </a:r>
            <a:r>
              <a:rPr lang="en-US" altLang="zh-CN" sz="1600" dirty="0"/>
              <a:t>  $0x804a040,0x4(%</a:t>
            </a:r>
            <a:r>
              <a:rPr lang="en-US" altLang="zh-CN" sz="1600" dirty="0" err="1"/>
              <a:t>esp</a:t>
            </a:r>
            <a:r>
              <a:rPr lang="en-US" altLang="zh-CN" sz="1600" dirty="0"/>
              <a:t>)</a:t>
            </a:r>
          </a:p>
          <a:p>
            <a:pPr marL="0" indent="630238">
              <a:buNone/>
            </a:pPr>
            <a:endParaRPr lang="zh-CN" altLang="zh-CN" dirty="0" smtClean="0"/>
          </a:p>
          <a:p>
            <a:pPr marL="0" indent="0">
              <a:buNone/>
            </a:pPr>
            <a:endParaRPr lang="zh-CN" altLang="zh-CN" dirty="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782436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a:t>
            </a:r>
            <a:r>
              <a:rPr lang="zh-CN" altLang="en-US" dirty="0" smtClean="0"/>
              <a:t>演示（续）</a:t>
            </a:r>
            <a:endParaRPr lang="zh-CN" altLang="en-US" dirty="0"/>
          </a:p>
        </p:txBody>
      </p:sp>
      <p:sp>
        <p:nvSpPr>
          <p:cNvPr id="3" name="内容占位符 2"/>
          <p:cNvSpPr>
            <a:spLocks noGrp="1"/>
          </p:cNvSpPr>
          <p:nvPr>
            <p:ph idx="1"/>
          </p:nvPr>
        </p:nvSpPr>
        <p:spPr>
          <a:xfrm>
            <a:off x="107504" y="980728"/>
            <a:ext cx="8928992" cy="5040312"/>
          </a:xfrm>
        </p:spPr>
        <p:txBody>
          <a:bodyPr/>
          <a:lstStyle/>
          <a:p>
            <a:pPr marL="0" indent="0">
              <a:spcAft>
                <a:spcPts val="0"/>
              </a:spcAft>
              <a:buNone/>
            </a:pPr>
            <a:r>
              <a:rPr lang="zh-CN" altLang="zh-CN" b="1" dirty="0" smtClean="0"/>
              <a:t>第三步：</a:t>
            </a:r>
            <a:r>
              <a:rPr lang="zh-CN" altLang="zh-CN" dirty="0" smtClean="0"/>
              <a:t>在反汇编文件中继续查找</a:t>
            </a:r>
            <a:r>
              <a:rPr lang="en-US" altLang="zh-CN" dirty="0" smtClean="0"/>
              <a:t>phase_1</a:t>
            </a:r>
            <a:r>
              <a:rPr lang="zh-CN" altLang="zh-CN" dirty="0" smtClean="0"/>
              <a:t>的位置，</a:t>
            </a:r>
            <a:r>
              <a:rPr lang="zh-CN" altLang="en-US" dirty="0" smtClean="0"/>
              <a:t>如：</a:t>
            </a:r>
            <a:endParaRPr lang="en-US" altLang="zh-CN" dirty="0" smtClean="0"/>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08048f06 &lt;phase_1&gt;: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8048f06:	55                  		push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ebp</a:t>
            </a:r>
            <a:endPar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8048f07:	89 e5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mov</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esp</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ebp</a:t>
            </a:r>
            <a:endPar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8048f09:	83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ec</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18             		sub    $0x18,%esp</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8048f0c:		c7 44 24 04 fc a0 04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movl</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$0x804a0fc,0x4(%</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esp</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8048f13:	08 </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8048f14:	8b 45 08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mov</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0x8(%</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ebp</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eax</a:t>
            </a:r>
            <a:endPar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8048f17:	89 04 24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mov</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eax</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esp</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8048f1a:	e8 2c 00 00 00         	call      8048f4b &lt;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strings_not_equal</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&gt;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8048f1f:		85 c0                 		test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eax</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eax</a:t>
            </a:r>
            <a:endPar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8048f21:	74 05                 		je        8048f28 &lt;phase_1+0x22&gt;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8048f23:	e8 49 01 00 00       	call     8049071 &lt;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explode_bomb</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&gt;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8048f28:	c9                   		leave  </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8048f29:	c3                   		ret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p>
          <a:p>
            <a:pPr marL="0" indent="0">
              <a:spcAft>
                <a:spcPts val="0"/>
              </a:spcAft>
              <a:buNone/>
            </a:pPr>
            <a:endParaRPr lang="zh-CN" altLang="zh-CN" sz="36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12</a:t>
            </a:fld>
            <a:r>
              <a:rPr lang="en-US" altLang="zh-CN" sz="1400" smtClean="0">
                <a:solidFill>
                  <a:srgbClr val="0D7157"/>
                </a:solidFill>
              </a:rPr>
              <a:t>- </a:t>
            </a:r>
            <a:endParaRPr lang="en-US" altLang="zh-CN" sz="1400" dirty="0">
              <a:solidFill>
                <a:srgbClr val="0D7157"/>
              </a:solidFill>
            </a:endParaRPr>
          </a:p>
        </p:txBody>
      </p:sp>
      <p:cxnSp>
        <p:nvCxnSpPr>
          <p:cNvPr id="6" name="直接连接符 5"/>
          <p:cNvCxnSpPr/>
          <p:nvPr/>
        </p:nvCxnSpPr>
        <p:spPr>
          <a:xfrm>
            <a:off x="5508104" y="2996952"/>
            <a:ext cx="16561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508104" y="3933056"/>
            <a:ext cx="12241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31472" y="3388350"/>
            <a:ext cx="4608512" cy="3240360"/>
            <a:chOff x="-684584" y="2276872"/>
            <a:chExt cx="4608512" cy="3240360"/>
          </a:xfrm>
        </p:grpSpPr>
        <p:sp>
          <p:nvSpPr>
            <p:cNvPr id="9" name="矩形 8"/>
            <p:cNvSpPr/>
            <p:nvPr/>
          </p:nvSpPr>
          <p:spPr>
            <a:xfrm>
              <a:off x="-684584" y="2276872"/>
              <a:ext cx="4608512" cy="3240360"/>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a:t>
              </a:r>
              <a:endParaRPr lang="zh-CN" altLang="en-US" dirty="0">
                <a:solidFill>
                  <a:srgbClr val="FF0000"/>
                </a:solidFill>
              </a:endParaRPr>
            </a:p>
          </p:txBody>
        </p:sp>
        <p:sp>
          <p:nvSpPr>
            <p:cNvPr id="11" name="矩形 10"/>
            <p:cNvSpPr/>
            <p:nvPr/>
          </p:nvSpPr>
          <p:spPr>
            <a:xfrm>
              <a:off x="827584" y="2564904"/>
              <a:ext cx="2160240" cy="28803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rgbClr val="FF0000"/>
                  </a:solidFill>
                </a:rPr>
                <a:t>phase_1</a:t>
              </a:r>
              <a:r>
                <a:rPr lang="zh-CN" altLang="en-US" sz="1000" dirty="0" smtClean="0">
                  <a:solidFill>
                    <a:srgbClr val="FF0000"/>
                  </a:solidFill>
                </a:rPr>
                <a:t>的数组参数地址</a:t>
              </a:r>
              <a:endParaRPr lang="zh-CN" altLang="en-US" sz="1000" dirty="0">
                <a:solidFill>
                  <a:srgbClr val="FF0000"/>
                </a:solidFill>
              </a:endParaRPr>
            </a:p>
          </p:txBody>
        </p:sp>
        <p:sp>
          <p:nvSpPr>
            <p:cNvPr id="12" name="矩形 11"/>
            <p:cNvSpPr/>
            <p:nvPr/>
          </p:nvSpPr>
          <p:spPr>
            <a:xfrm>
              <a:off x="827584" y="2852936"/>
              <a:ext cx="2160240" cy="324036"/>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rgbClr val="FF0000"/>
                  </a:solidFill>
                </a:rPr>
                <a:t>Main</a:t>
              </a:r>
              <a:r>
                <a:rPr lang="zh-CN" altLang="en-US" sz="1050" dirty="0" smtClean="0">
                  <a:solidFill>
                    <a:srgbClr val="FF0000"/>
                  </a:solidFill>
                </a:rPr>
                <a:t>中调用</a:t>
              </a:r>
              <a:r>
                <a:rPr lang="en-US" altLang="zh-CN" sz="1050" dirty="0" smtClean="0">
                  <a:solidFill>
                    <a:srgbClr val="FF0000"/>
                  </a:solidFill>
                </a:rPr>
                <a:t>phase_1</a:t>
              </a:r>
              <a:r>
                <a:rPr lang="zh-CN" altLang="en-US" sz="1050" dirty="0" smtClean="0">
                  <a:solidFill>
                    <a:srgbClr val="FF0000"/>
                  </a:solidFill>
                </a:rPr>
                <a:t>的返回地址</a:t>
              </a:r>
              <a:endParaRPr lang="zh-CN" altLang="en-US" sz="1050" dirty="0">
                <a:solidFill>
                  <a:srgbClr val="FF0000"/>
                </a:solidFill>
              </a:endParaRPr>
            </a:p>
          </p:txBody>
        </p:sp>
        <p:sp>
          <p:nvSpPr>
            <p:cNvPr id="14" name="矩形 13"/>
            <p:cNvSpPr/>
            <p:nvPr/>
          </p:nvSpPr>
          <p:spPr>
            <a:xfrm>
              <a:off x="827584" y="4869160"/>
              <a:ext cx="2160240" cy="21602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000" dirty="0">
                  <a:solidFill>
                    <a:srgbClr val="FF0000"/>
                  </a:solidFill>
                </a:rPr>
                <a:t>phase_1</a:t>
              </a:r>
              <a:r>
                <a:rPr lang="zh-CN" altLang="en-US" sz="1000" dirty="0">
                  <a:solidFill>
                    <a:srgbClr val="FF0000"/>
                  </a:solidFill>
                </a:rPr>
                <a:t>的数组参数</a:t>
              </a:r>
              <a:r>
                <a:rPr lang="zh-CN" altLang="en-US" sz="1000" dirty="0" smtClean="0">
                  <a:solidFill>
                    <a:srgbClr val="FF0000"/>
                  </a:solidFill>
                </a:rPr>
                <a:t>地址</a:t>
              </a:r>
              <a:endParaRPr lang="zh-CN" altLang="en-US" sz="1000" dirty="0">
                <a:solidFill>
                  <a:srgbClr val="FF0000"/>
                </a:solidFill>
              </a:endParaRPr>
            </a:p>
          </p:txBody>
        </p:sp>
        <p:sp>
          <p:nvSpPr>
            <p:cNvPr id="15" name="矩形 14"/>
            <p:cNvSpPr/>
            <p:nvPr/>
          </p:nvSpPr>
          <p:spPr>
            <a:xfrm>
              <a:off x="827584" y="3176972"/>
              <a:ext cx="2160240" cy="324036"/>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srgbClr val="FF0000"/>
                  </a:solidFill>
                </a:rPr>
                <a:t>旧</a:t>
              </a:r>
              <a:r>
                <a:rPr lang="en-US" altLang="zh-CN" sz="1050" dirty="0" err="1" smtClean="0">
                  <a:solidFill>
                    <a:srgbClr val="FF0000"/>
                  </a:solidFill>
                </a:rPr>
                <a:t>ebp</a:t>
              </a:r>
              <a:endParaRPr lang="zh-CN" altLang="en-US" sz="1050" dirty="0">
                <a:solidFill>
                  <a:srgbClr val="FF0000"/>
                </a:solidFill>
              </a:endParaRPr>
            </a:p>
          </p:txBody>
        </p:sp>
        <p:cxnSp>
          <p:nvCxnSpPr>
            <p:cNvPr id="17" name="直接箭头连接符 16"/>
            <p:cNvCxnSpPr/>
            <p:nvPr/>
          </p:nvCxnSpPr>
          <p:spPr>
            <a:xfrm>
              <a:off x="323528" y="3338990"/>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4704" y="3131676"/>
              <a:ext cx="720080" cy="369332"/>
            </a:xfrm>
            <a:prstGeom prst="rect">
              <a:avLst/>
            </a:prstGeom>
            <a:noFill/>
          </p:spPr>
          <p:txBody>
            <a:bodyPr wrap="square" rtlCol="0">
              <a:spAutoFit/>
            </a:bodyPr>
            <a:lstStyle/>
            <a:p>
              <a:r>
                <a:rPr lang="en-US" altLang="zh-CN" dirty="0" err="1"/>
                <a:t>ebp</a:t>
              </a:r>
              <a:endParaRPr lang="zh-CN" altLang="en-US" dirty="0"/>
            </a:p>
          </p:txBody>
        </p:sp>
        <p:sp>
          <p:nvSpPr>
            <p:cNvPr id="13" name="矩形 12"/>
            <p:cNvSpPr/>
            <p:nvPr/>
          </p:nvSpPr>
          <p:spPr>
            <a:xfrm>
              <a:off x="827584" y="4653136"/>
              <a:ext cx="2160240" cy="21602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0x804a0fc</a:t>
              </a:r>
              <a:endParaRPr lang="zh-CN" altLang="en-US" dirty="0">
                <a:solidFill>
                  <a:srgbClr val="FF0000"/>
                </a:solidFill>
              </a:endParaRPr>
            </a:p>
          </p:txBody>
        </p:sp>
        <p:cxnSp>
          <p:nvCxnSpPr>
            <p:cNvPr id="24" name="直接连接符 23"/>
            <p:cNvCxnSpPr>
              <a:stCxn id="11" idx="3"/>
            </p:cNvCxnSpPr>
            <p:nvPr/>
          </p:nvCxnSpPr>
          <p:spPr>
            <a:xfrm>
              <a:off x="2987824" y="2708920"/>
              <a:ext cx="648072"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635896" y="2708920"/>
              <a:ext cx="0" cy="226825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14" idx="3"/>
            </p:cNvCxnSpPr>
            <p:nvPr/>
          </p:nvCxnSpPr>
          <p:spPr>
            <a:xfrm flipH="1">
              <a:off x="2987824" y="4977172"/>
              <a:ext cx="648072"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372332" y="5008530"/>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5900" y="4801216"/>
              <a:ext cx="720080" cy="369332"/>
            </a:xfrm>
            <a:prstGeom prst="rect">
              <a:avLst/>
            </a:prstGeom>
            <a:noFill/>
          </p:spPr>
          <p:txBody>
            <a:bodyPr wrap="square" rtlCol="0">
              <a:spAutoFit/>
            </a:bodyPr>
            <a:lstStyle/>
            <a:p>
              <a:r>
                <a:rPr lang="en-US" altLang="zh-CN" dirty="0" err="1" smtClean="0"/>
                <a:t>esp</a:t>
              </a:r>
              <a:endParaRPr lang="zh-CN" altLang="en-US" dirty="0"/>
            </a:p>
          </p:txBody>
        </p:sp>
      </p:grpSp>
      <p:cxnSp>
        <p:nvCxnSpPr>
          <p:cNvPr id="32" name="直接连接符 31"/>
          <p:cNvCxnSpPr/>
          <p:nvPr/>
        </p:nvCxnSpPr>
        <p:spPr>
          <a:xfrm flipV="1">
            <a:off x="5508104" y="4243154"/>
            <a:ext cx="2952328" cy="11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572000" y="5781163"/>
            <a:ext cx="4572000" cy="830997"/>
          </a:xfrm>
          <a:prstGeom prst="rect">
            <a:avLst/>
          </a:prstGeom>
          <a:solidFill>
            <a:srgbClr val="FFFF00"/>
          </a:solidFill>
        </p:spPr>
        <p:txBody>
          <a:bodyPr>
            <a:spAutoFit/>
          </a:bodyPr>
          <a:lstStyle/>
          <a:p>
            <a:pPr algn="l"/>
            <a:r>
              <a:rPr lang="zh-CN" altLang="zh-CN" sz="1600" i="0" dirty="0">
                <a:latin typeface="+mj-lt"/>
              </a:rPr>
              <a:t>从上面的语句</a:t>
            </a:r>
            <a:r>
              <a:rPr lang="zh-CN" altLang="zh-CN" sz="1600" i="0" dirty="0" smtClean="0">
                <a:latin typeface="+mj-lt"/>
              </a:rPr>
              <a:t>中可以</a:t>
            </a:r>
            <a:r>
              <a:rPr lang="zh-CN" altLang="zh-CN" sz="1600" i="0" dirty="0">
                <a:latin typeface="+mj-lt"/>
              </a:rPr>
              <a:t>看出</a:t>
            </a:r>
            <a:r>
              <a:rPr lang="en-US" altLang="zh-CN" sz="1600" i="0" dirty="0">
                <a:latin typeface="+mj-lt"/>
              </a:rPr>
              <a:t>&lt;</a:t>
            </a:r>
            <a:r>
              <a:rPr lang="en-US" altLang="zh-CN" sz="1600" i="0" dirty="0" err="1">
                <a:latin typeface="+mj-lt"/>
              </a:rPr>
              <a:t>strings_not_equal</a:t>
            </a:r>
            <a:r>
              <a:rPr lang="en-US" altLang="zh-CN" sz="1600" i="0" dirty="0">
                <a:latin typeface="+mj-lt"/>
              </a:rPr>
              <a:t>&gt;</a:t>
            </a:r>
            <a:r>
              <a:rPr lang="zh-CN" altLang="zh-CN" sz="1600" i="0" dirty="0">
                <a:latin typeface="+mj-lt"/>
              </a:rPr>
              <a:t>所需要的两个变量是存在于</a:t>
            </a:r>
            <a:r>
              <a:rPr lang="en-US" altLang="zh-CN" sz="1600" i="0" dirty="0">
                <a:latin typeface="+mj-lt"/>
              </a:rPr>
              <a:t>%</a:t>
            </a:r>
            <a:r>
              <a:rPr lang="en-US" altLang="zh-CN" sz="1600" i="0" dirty="0" err="1">
                <a:latin typeface="+mj-lt"/>
              </a:rPr>
              <a:t>esp</a:t>
            </a:r>
            <a:r>
              <a:rPr lang="zh-CN" altLang="zh-CN" sz="1600" i="0" dirty="0">
                <a:latin typeface="+mj-lt"/>
              </a:rPr>
              <a:t>所指向的堆栈存储单元</a:t>
            </a:r>
            <a:r>
              <a:rPr lang="zh-CN" altLang="zh-CN" sz="1600" i="0" dirty="0" smtClean="0">
                <a:latin typeface="+mj-lt"/>
              </a:rPr>
              <a:t>里。</a:t>
            </a:r>
            <a:endParaRPr lang="zh-CN" altLang="zh-CN" sz="1600" i="0" dirty="0">
              <a:latin typeface="+mj-lt"/>
            </a:endParaRPr>
          </a:p>
        </p:txBody>
      </p:sp>
    </p:spTree>
    <p:extLst>
      <p:ext uri="{BB962C8B-B14F-4D97-AF65-F5344CB8AC3E}">
        <p14:creationId xmlns:p14="http://schemas.microsoft.com/office/powerpoint/2010/main" val="238765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568952" cy="5040312"/>
          </a:xfrm>
        </p:spPr>
        <p:txBody>
          <a:bodyPr/>
          <a:lstStyle/>
          <a:p>
            <a:pPr marL="0" indent="0">
              <a:lnSpc>
                <a:spcPct val="150000"/>
              </a:lnSpc>
              <a:buNone/>
            </a:pPr>
            <a:r>
              <a:rPr lang="zh-CN" altLang="zh-CN" b="1" dirty="0"/>
              <a:t>第四步：</a:t>
            </a:r>
            <a:r>
              <a:rPr lang="zh-CN" altLang="zh-CN" dirty="0" smtClean="0"/>
              <a:t>，</a:t>
            </a:r>
            <a:r>
              <a:rPr lang="zh-CN" altLang="en-US" dirty="0" smtClean="0"/>
              <a:t>在</a:t>
            </a:r>
            <a:r>
              <a:rPr lang="en-US" altLang="zh-CN" dirty="0" smtClean="0"/>
              <a:t>main</a:t>
            </a:r>
            <a:r>
              <a:rPr lang="en-US" altLang="zh-CN" dirty="0"/>
              <a:t>()</a:t>
            </a:r>
            <a:r>
              <a:rPr lang="zh-CN" altLang="zh-CN" dirty="0" smtClean="0"/>
              <a:t>函数</a:t>
            </a:r>
            <a:r>
              <a:rPr lang="zh-CN" altLang="en-US" dirty="0" smtClean="0"/>
              <a:t>的汇编代码</a:t>
            </a:r>
            <a:r>
              <a:rPr lang="zh-CN" altLang="zh-CN" dirty="0" smtClean="0"/>
              <a:t>中</a:t>
            </a:r>
            <a:r>
              <a:rPr lang="zh-CN" altLang="zh-CN" dirty="0"/>
              <a:t>，可以进一步找到：</a:t>
            </a:r>
          </a:p>
          <a:p>
            <a:pPr marL="0" indent="0">
              <a:lnSpc>
                <a:spcPct val="150000"/>
              </a:lnSpc>
              <a:spcBef>
                <a:spcPts val="1200"/>
              </a:spcBef>
              <a:buNone/>
            </a:pPr>
            <a:r>
              <a:rPr lang="en-US" altLang="zh-CN" sz="2000" b="1" dirty="0" smtClean="0">
                <a:solidFill>
                  <a:srgbClr val="FF0000"/>
                </a:solidFill>
              </a:rPr>
              <a:t>      8048a58</a:t>
            </a:r>
            <a:r>
              <a:rPr lang="en-US" altLang="zh-CN" sz="2000" b="1" dirty="0">
                <a:solidFill>
                  <a:srgbClr val="FF0000"/>
                </a:solidFill>
              </a:rPr>
              <a:t>:	e8 49 07 00 00       	call   	80491a6 &lt;</a:t>
            </a:r>
            <a:r>
              <a:rPr lang="en-US" altLang="zh-CN" sz="2000" b="1" dirty="0" err="1">
                <a:solidFill>
                  <a:srgbClr val="FF0000"/>
                </a:solidFill>
              </a:rPr>
              <a:t>read_line</a:t>
            </a:r>
            <a:r>
              <a:rPr lang="en-US" altLang="zh-CN" sz="2000" b="1" dirty="0">
                <a:solidFill>
                  <a:srgbClr val="FF0000"/>
                </a:solidFill>
              </a:rPr>
              <a:t>&gt;</a:t>
            </a:r>
            <a:endParaRPr lang="zh-CN" altLang="zh-CN" sz="2000" b="1" dirty="0">
              <a:solidFill>
                <a:srgbClr val="FF0000"/>
              </a:solidFill>
            </a:endParaRPr>
          </a:p>
          <a:p>
            <a:pPr marL="0" indent="0">
              <a:lnSpc>
                <a:spcPct val="150000"/>
              </a:lnSpc>
              <a:spcAft>
                <a:spcPts val="1200"/>
              </a:spcAft>
              <a:buNone/>
            </a:pPr>
            <a:r>
              <a:rPr lang="en-US" altLang="zh-CN" sz="2000" b="1" dirty="0" smtClean="0">
                <a:solidFill>
                  <a:srgbClr val="FF0000"/>
                </a:solidFill>
              </a:rPr>
              <a:t>      8048a5d</a:t>
            </a:r>
            <a:r>
              <a:rPr lang="en-US" altLang="zh-CN" sz="2000" b="1" dirty="0">
                <a:solidFill>
                  <a:srgbClr val="FF0000"/>
                </a:solidFill>
              </a:rPr>
              <a:t>:	89 04 24             	</a:t>
            </a:r>
            <a:r>
              <a:rPr lang="en-US" altLang="zh-CN" sz="2000" b="1" dirty="0" err="1">
                <a:solidFill>
                  <a:srgbClr val="FF0000"/>
                </a:solidFill>
              </a:rPr>
              <a:t>mov</a:t>
            </a:r>
            <a:r>
              <a:rPr lang="en-US" altLang="zh-CN" sz="2000" b="1" dirty="0">
                <a:solidFill>
                  <a:srgbClr val="FF0000"/>
                </a:solidFill>
              </a:rPr>
              <a:t>   	%</a:t>
            </a:r>
            <a:r>
              <a:rPr lang="en-US" altLang="zh-CN" sz="2000" b="1" dirty="0" err="1">
                <a:solidFill>
                  <a:srgbClr val="FF0000"/>
                </a:solidFill>
              </a:rPr>
              <a:t>eax</a:t>
            </a:r>
            <a:r>
              <a:rPr lang="en-US" altLang="zh-CN" sz="2000" b="1" dirty="0">
                <a:solidFill>
                  <a:srgbClr val="FF0000"/>
                </a:solidFill>
              </a:rPr>
              <a:t>,(%</a:t>
            </a:r>
            <a:r>
              <a:rPr lang="en-US" altLang="zh-CN" sz="2000" b="1" dirty="0" err="1">
                <a:solidFill>
                  <a:srgbClr val="FF0000"/>
                </a:solidFill>
              </a:rPr>
              <a:t>esp</a:t>
            </a:r>
            <a:r>
              <a:rPr lang="en-US" altLang="zh-CN" sz="2000" b="1" dirty="0">
                <a:solidFill>
                  <a:srgbClr val="FF0000"/>
                </a:solidFill>
              </a:rPr>
              <a:t>)</a:t>
            </a:r>
            <a:endParaRPr lang="zh-CN" altLang="zh-CN" sz="2000" b="1" dirty="0">
              <a:solidFill>
                <a:srgbClr val="FF0000"/>
              </a:solidFill>
            </a:endParaRPr>
          </a:p>
          <a:p>
            <a:pPr marL="0" indent="0">
              <a:lnSpc>
                <a:spcPct val="150000"/>
              </a:lnSpc>
              <a:buNone/>
            </a:pPr>
            <a:r>
              <a:rPr lang="en-US" altLang="zh-CN" dirty="0" smtClean="0"/>
              <a:t>       </a:t>
            </a:r>
            <a:r>
              <a:rPr lang="zh-CN" altLang="zh-CN" dirty="0" smtClean="0"/>
              <a:t>这</a:t>
            </a:r>
            <a:r>
              <a:rPr lang="zh-CN" altLang="zh-CN" dirty="0"/>
              <a:t>两条语句告诉我们</a:t>
            </a:r>
            <a:r>
              <a:rPr lang="en-US" altLang="zh-CN" dirty="0"/>
              <a:t>%</a:t>
            </a:r>
            <a:r>
              <a:rPr lang="en-US" altLang="zh-CN" dirty="0" err="1"/>
              <a:t>eax</a:t>
            </a:r>
            <a:r>
              <a:rPr lang="zh-CN" altLang="zh-CN" dirty="0"/>
              <a:t>里存储的是调用</a:t>
            </a:r>
            <a:r>
              <a:rPr lang="en-US" altLang="zh-CN" dirty="0" err="1"/>
              <a:t>read_line</a:t>
            </a:r>
            <a:r>
              <a:rPr lang="en-US" altLang="zh-CN" dirty="0"/>
              <a:t>()</a:t>
            </a:r>
            <a:r>
              <a:rPr lang="zh-CN" altLang="zh-CN" dirty="0"/>
              <a:t>函数后返回的结果，也就是用户输入的</a:t>
            </a:r>
            <a:r>
              <a:rPr lang="zh-CN" altLang="zh-CN" dirty="0" smtClean="0"/>
              <a:t>字符串首地址，</a:t>
            </a:r>
            <a:r>
              <a:rPr lang="zh-CN" altLang="zh-CN" dirty="0"/>
              <a:t>所以可以很容易地推断出和用户输入字符串相比较的字符串的存储地址为</a:t>
            </a:r>
            <a:r>
              <a:rPr lang="en-US" altLang="zh-CN" dirty="0" smtClean="0"/>
              <a:t>0x804a0fc</a:t>
            </a:r>
            <a:r>
              <a:rPr lang="zh-CN" altLang="en-US" dirty="0" smtClean="0"/>
              <a:t>，因为调用</a:t>
            </a:r>
            <a:r>
              <a:rPr lang="en-US" altLang="zh-CN" b="1" kern="100" dirty="0" err="1" smtClean="0">
                <a:latin typeface="Calibri" panose="020F0502020204030204" pitchFamily="34" charset="0"/>
                <a:ea typeface="宋体" panose="02010600030101010101" pitchFamily="2" charset="-122"/>
                <a:cs typeface="Times New Roman" panose="02020603050405020304" pitchFamily="18" charset="0"/>
              </a:rPr>
              <a:t>strings_not_equal</a:t>
            </a:r>
            <a:r>
              <a:rPr lang="zh-CN" altLang="en-US" b="1" kern="100" dirty="0" smtClean="0">
                <a:latin typeface="Calibri" panose="020F0502020204030204" pitchFamily="34" charset="0"/>
                <a:ea typeface="宋体" panose="02010600030101010101" pitchFamily="2" charset="-122"/>
                <a:cs typeface="Times New Roman" panose="02020603050405020304" pitchFamily="18" charset="0"/>
              </a:rPr>
              <a:t>前有语句：</a:t>
            </a:r>
            <a:endParaRPr lang="zh-CN" altLang="zh-CN" dirty="0"/>
          </a:p>
          <a:p>
            <a:pPr marL="0" indent="0">
              <a:lnSpc>
                <a:spcPct val="150000"/>
              </a:lnSpc>
              <a:spcBef>
                <a:spcPts val="1200"/>
              </a:spcBef>
              <a:buNone/>
            </a:pPr>
            <a:r>
              <a:rPr lang="en-US" altLang="zh-CN" sz="2000" b="1" dirty="0" smtClean="0">
                <a:solidFill>
                  <a:srgbClr val="0000FF"/>
                </a:solidFill>
              </a:rPr>
              <a:t>8048f0c:  c7 </a:t>
            </a:r>
            <a:r>
              <a:rPr lang="en-US" altLang="zh-CN" sz="2000" b="1" dirty="0">
                <a:solidFill>
                  <a:srgbClr val="0000FF"/>
                </a:solidFill>
              </a:rPr>
              <a:t>44 24 04 fc a0 </a:t>
            </a:r>
            <a:r>
              <a:rPr lang="en-US" altLang="zh-CN" sz="2000" b="1" dirty="0" smtClean="0">
                <a:solidFill>
                  <a:srgbClr val="0000FF"/>
                </a:solidFill>
              </a:rPr>
              <a:t>04</a:t>
            </a:r>
            <a:r>
              <a:rPr lang="en-US" altLang="zh-CN" sz="2000" b="1" dirty="0">
                <a:solidFill>
                  <a:srgbClr val="0000FF"/>
                </a:solidFill>
              </a:rPr>
              <a:t>	</a:t>
            </a:r>
            <a:r>
              <a:rPr lang="en-US" altLang="zh-CN" sz="2000" b="1" dirty="0" err="1">
                <a:solidFill>
                  <a:srgbClr val="0000FF"/>
                </a:solidFill>
              </a:rPr>
              <a:t>movl</a:t>
            </a:r>
            <a:r>
              <a:rPr lang="en-US" altLang="zh-CN" sz="2000" b="1" dirty="0">
                <a:solidFill>
                  <a:srgbClr val="0000FF"/>
                </a:solidFill>
              </a:rPr>
              <a:t>   $0x</a:t>
            </a:r>
            <a:r>
              <a:rPr lang="en-US" altLang="zh-CN" sz="2000" b="1" dirty="0">
                <a:solidFill>
                  <a:srgbClr val="FF0000"/>
                </a:solidFill>
              </a:rPr>
              <a:t>804a0fc</a:t>
            </a:r>
            <a:r>
              <a:rPr lang="en-US" altLang="zh-CN" sz="2000" b="1" dirty="0">
                <a:solidFill>
                  <a:srgbClr val="0000FF"/>
                </a:solidFill>
              </a:rPr>
              <a:t>,0x4(%</a:t>
            </a:r>
            <a:r>
              <a:rPr lang="en-US" altLang="zh-CN" sz="2000" b="1" dirty="0" err="1">
                <a:solidFill>
                  <a:srgbClr val="0000FF"/>
                </a:solidFill>
              </a:rPr>
              <a:t>esp</a:t>
            </a:r>
            <a:r>
              <a:rPr lang="en-US" altLang="zh-CN" sz="2000" b="1" dirty="0">
                <a:solidFill>
                  <a:srgbClr val="0000FF"/>
                </a:solidFill>
              </a:rPr>
              <a:t>)</a:t>
            </a:r>
            <a:endParaRPr lang="zh-CN" altLang="zh-CN" sz="2000" dirty="0">
              <a:solidFill>
                <a:srgbClr val="0000FF"/>
              </a:solidFill>
            </a:endParaRPr>
          </a:p>
          <a:p>
            <a:pPr marL="0" indent="0">
              <a:lnSpc>
                <a:spcPct val="150000"/>
              </a:lnSpc>
              <a:buNone/>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70909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395536" y="980728"/>
            <a:ext cx="8568952"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FFC000"/>
              </a:buClr>
              <a:buFont typeface="Wingdings" pitchFamily="2" charset="2"/>
              <a:buChar char="n"/>
              <a:defRPr lang="zh-CN" altLang="en-US" sz="2400">
                <a:solidFill>
                  <a:schemeClr val="tx1"/>
                </a:solidFill>
                <a:latin typeface="+mn-ea"/>
                <a:ea typeface="+mn-ea"/>
                <a:cs typeface="+mn-cs"/>
              </a:defRPr>
            </a:lvl1pPr>
            <a:lvl2pPr marL="812800" indent="-355600" algn="l" rtl="0" eaLnBrk="0" fontAlgn="base" hangingPunct="0">
              <a:lnSpc>
                <a:spcPct val="120000"/>
              </a:lnSpc>
              <a:spcBef>
                <a:spcPct val="20000"/>
              </a:spcBef>
              <a:spcAft>
                <a:spcPct val="0"/>
              </a:spcAft>
              <a:buClr>
                <a:srgbClr val="FFC000"/>
              </a:buClr>
              <a:buFont typeface="Wingdings" pitchFamily="2" charset="2"/>
              <a:buChar char="p"/>
              <a:defRPr lang="zh-CN" altLang="en-US" sz="2000">
                <a:solidFill>
                  <a:srgbClr val="C00000"/>
                </a:solidFill>
                <a:latin typeface="+mn-ea"/>
                <a:ea typeface="+mn-ea"/>
              </a:defRPr>
            </a:lvl2pPr>
            <a:lvl3pPr marL="1143000" indent="-228600" algn="l" rtl="0" eaLnBrk="0" fontAlgn="base" hangingPunct="0">
              <a:lnSpc>
                <a:spcPct val="120000"/>
              </a:lnSpc>
              <a:spcBef>
                <a:spcPct val="20000"/>
              </a:spcBef>
              <a:spcAft>
                <a:spcPct val="0"/>
              </a:spcAft>
              <a:buClr>
                <a:srgbClr val="FFC000"/>
              </a:buClr>
              <a:buFont typeface="Wingdings" pitchFamily="2" charset="2"/>
              <a:buChar char="u"/>
              <a:defRPr lang="zh-CN" altLang="en-US" sz="2000">
                <a:solidFill>
                  <a:schemeClr val="tx1"/>
                </a:solidFill>
                <a:latin typeface="+mn-ea"/>
                <a:ea typeface="+mn-ea"/>
              </a:defRPr>
            </a:lvl3pPr>
            <a:lvl4pPr marL="16002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4pPr>
            <a:lvl5pPr marL="20574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a:lstStyle>
          <a:p>
            <a:pPr marL="0" indent="0">
              <a:lnSpc>
                <a:spcPct val="150000"/>
              </a:lnSpc>
              <a:buFont typeface="Wingdings" pitchFamily="2" charset="2"/>
              <a:buNone/>
            </a:pPr>
            <a:r>
              <a:rPr lang="zh-CN" altLang="en-US" i="0" kern="0" dirty="0" smtClean="0"/>
              <a:t>也许你看到的程序和前面的不一样，而是这样的：</a:t>
            </a:r>
            <a:endParaRPr lang="en-US" altLang="zh-CN" i="0" kern="0" dirty="0" smtClean="0"/>
          </a:p>
          <a:p>
            <a:pPr marL="0" indent="0">
              <a:lnSpc>
                <a:spcPct val="150000"/>
              </a:lnSpc>
              <a:buFont typeface="Wingdings" pitchFamily="2" charset="2"/>
              <a:buNone/>
            </a:pPr>
            <a:endParaRPr lang="en-US" i="0" kern="0" dirty="0"/>
          </a:p>
          <a:p>
            <a:pPr marL="0" indent="0">
              <a:lnSpc>
                <a:spcPct val="150000"/>
              </a:lnSpc>
              <a:buFont typeface="Wingdings" pitchFamily="2" charset="2"/>
              <a:buNone/>
            </a:pPr>
            <a:endParaRPr lang="en-US" i="0" kern="0" dirty="0" smtClean="0"/>
          </a:p>
          <a:p>
            <a:pPr marL="0" indent="0">
              <a:lnSpc>
                <a:spcPct val="150000"/>
              </a:lnSpc>
              <a:buFont typeface="Wingdings" pitchFamily="2" charset="2"/>
              <a:buNone/>
            </a:pPr>
            <a:endParaRPr lang="en-US" i="0" kern="0" dirty="0"/>
          </a:p>
          <a:p>
            <a:pPr marL="0" indent="0">
              <a:lnSpc>
                <a:spcPct val="150000"/>
              </a:lnSpc>
              <a:buFont typeface="Wingdings" pitchFamily="2" charset="2"/>
              <a:buNone/>
            </a:pPr>
            <a:endParaRPr lang="en-US" i="0" kern="0" dirty="0" smtClean="0"/>
          </a:p>
          <a:p>
            <a:pPr marL="0" indent="0">
              <a:lnSpc>
                <a:spcPct val="150000"/>
              </a:lnSpc>
              <a:buFont typeface="Wingdings" pitchFamily="2" charset="2"/>
              <a:buNone/>
            </a:pPr>
            <a:endParaRPr lang="en-US" i="0" kern="0" dirty="0"/>
          </a:p>
          <a:p>
            <a:pPr>
              <a:lnSpc>
                <a:spcPct val="150000"/>
              </a:lnSpc>
              <a:buFont typeface="Wingdings" panose="05000000000000000000" pitchFamily="2" charset="2"/>
              <a:buChar char="u"/>
            </a:pPr>
            <a:r>
              <a:rPr lang="zh-CN" altLang="en-US" b="1" i="0" kern="0" dirty="0" smtClean="0">
                <a:solidFill>
                  <a:srgbClr val="FF0000"/>
                </a:solidFill>
              </a:rPr>
              <a:t>现在的</a:t>
            </a:r>
            <a:r>
              <a:rPr lang="en-US" altLang="zh-CN" b="1" i="0" kern="0" dirty="0" err="1" smtClean="0">
                <a:solidFill>
                  <a:srgbClr val="FF0000"/>
                </a:solidFill>
              </a:rPr>
              <a:t>gcc</a:t>
            </a:r>
            <a:r>
              <a:rPr lang="zh-CN" altLang="en-US" b="1" i="0" kern="0" dirty="0" smtClean="0">
                <a:solidFill>
                  <a:srgbClr val="FF0000"/>
                </a:solidFill>
              </a:rPr>
              <a:t>可以不使用</a:t>
            </a:r>
            <a:r>
              <a:rPr lang="en-US" altLang="zh-CN" b="1" i="0" kern="0" dirty="0" err="1" smtClean="0">
                <a:solidFill>
                  <a:srgbClr val="FF0000"/>
                </a:solidFill>
              </a:rPr>
              <a:t>ebp</a:t>
            </a:r>
            <a:r>
              <a:rPr lang="zh-CN" altLang="en-US" b="1" i="0" kern="0" dirty="0" smtClean="0">
                <a:solidFill>
                  <a:srgbClr val="FF0000"/>
                </a:solidFill>
              </a:rPr>
              <a:t>寄存器</a:t>
            </a:r>
            <a:r>
              <a:rPr lang="zh-CN" altLang="en-US" b="1" i="0" kern="0" dirty="0">
                <a:solidFill>
                  <a:srgbClr val="FF0000"/>
                </a:solidFill>
              </a:rPr>
              <a:t>了。这样在程序就不需要</a:t>
            </a:r>
            <a:r>
              <a:rPr lang="zh-CN" altLang="en-US" b="1" i="0" kern="0" dirty="0" smtClean="0">
                <a:solidFill>
                  <a:srgbClr val="FF0000"/>
                </a:solidFill>
              </a:rPr>
              <a:t>保存、修改、恢复</a:t>
            </a:r>
            <a:r>
              <a:rPr lang="en-US" altLang="zh-CN" b="1" i="0" kern="0" dirty="0" err="1" smtClean="0">
                <a:solidFill>
                  <a:srgbClr val="FF0000"/>
                </a:solidFill>
              </a:rPr>
              <a:t>ebp</a:t>
            </a:r>
            <a:r>
              <a:rPr lang="zh-CN" altLang="en-US" b="1" i="0" kern="0" dirty="0" smtClean="0">
                <a:solidFill>
                  <a:srgbClr val="FF0000"/>
                </a:solidFill>
              </a:rPr>
              <a:t>。而这样</a:t>
            </a:r>
            <a:r>
              <a:rPr lang="en-US" altLang="zh-CN" b="1" i="0" kern="0" dirty="0" err="1">
                <a:solidFill>
                  <a:srgbClr val="FF0000"/>
                </a:solidFill>
              </a:rPr>
              <a:t>ebp</a:t>
            </a:r>
            <a:r>
              <a:rPr lang="zh-CN" altLang="en-US" b="1" i="0" kern="0" dirty="0">
                <a:solidFill>
                  <a:srgbClr val="FF0000"/>
                </a:solidFill>
              </a:rPr>
              <a:t>也就是一</a:t>
            </a:r>
            <a:r>
              <a:rPr lang="zh-CN" altLang="en-US" b="1" i="0" kern="0" dirty="0" smtClean="0">
                <a:solidFill>
                  <a:srgbClr val="FF0000"/>
                </a:solidFill>
              </a:rPr>
              <a:t>个</a:t>
            </a:r>
            <a:r>
              <a:rPr lang="en-US" altLang="zh-CN" b="1" i="0" kern="0" dirty="0" smtClean="0">
                <a:solidFill>
                  <a:srgbClr val="FF0000"/>
                </a:solidFill>
              </a:rPr>
              <a:t>free</a:t>
            </a:r>
            <a:r>
              <a:rPr lang="zh-CN" altLang="en-US" b="1" i="0" kern="0" dirty="0" smtClean="0">
                <a:solidFill>
                  <a:srgbClr val="FF0000"/>
                </a:solidFill>
              </a:rPr>
              <a:t>的寄存器而在</a:t>
            </a:r>
            <a:r>
              <a:rPr lang="zh-CN" altLang="en-US" b="1" i="0" kern="0" dirty="0">
                <a:solidFill>
                  <a:srgbClr val="FF0000"/>
                </a:solidFill>
              </a:rPr>
              <a:t>函数</a:t>
            </a:r>
            <a:r>
              <a:rPr lang="zh-CN" altLang="en-US" b="1" i="0" kern="0" dirty="0" smtClean="0">
                <a:solidFill>
                  <a:srgbClr val="FF0000"/>
                </a:solidFill>
              </a:rPr>
              <a:t>中用作它用。</a:t>
            </a:r>
            <a:endParaRPr lang="en-US" b="1" i="0" kern="0" dirty="0">
              <a:solidFill>
                <a:srgbClr val="FF0000"/>
              </a:solidFill>
            </a:endParaRPr>
          </a:p>
        </p:txBody>
      </p:sp>
      <p:sp>
        <p:nvSpPr>
          <p:cNvPr id="2" name="标题 1"/>
          <p:cNvSpPr>
            <a:spLocks noGrp="1"/>
          </p:cNvSpPr>
          <p:nvPr>
            <p:ph type="title"/>
          </p:nvPr>
        </p:nvSpPr>
        <p:spPr/>
        <p:txBody>
          <a:bodyPr/>
          <a:lstStyle/>
          <a:p>
            <a:r>
              <a:rPr lang="zh-CN" altLang="en-US" dirty="0"/>
              <a:t>实验步骤演示（续）</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185" y="1772816"/>
            <a:ext cx="7951653" cy="2736304"/>
          </a:xfrm>
        </p:spPr>
      </p:pic>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23681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buNone/>
            </a:pPr>
            <a:r>
              <a:rPr lang="en-US" altLang="zh-CN" dirty="0" smtClean="0"/>
              <a:t>0x804a0fc</a:t>
            </a:r>
            <a:r>
              <a:rPr lang="zh-CN" altLang="en-US" dirty="0" smtClean="0"/>
              <a:t>里存放是是什么呢？</a:t>
            </a:r>
            <a:endParaRPr lang="en-US" altLang="zh-CN" dirty="0" smtClean="0"/>
          </a:p>
          <a:p>
            <a:pPr marL="0" indent="0">
              <a:buNone/>
            </a:pPr>
            <a:r>
              <a:rPr lang="zh-CN" altLang="en-US" dirty="0" smtClean="0"/>
              <a:t>下面</a:t>
            </a:r>
            <a:r>
              <a:rPr lang="zh-CN" altLang="zh-CN" dirty="0" smtClean="0"/>
              <a:t>使用</a:t>
            </a:r>
            <a:r>
              <a:rPr lang="en-US" altLang="zh-CN" dirty="0" err="1"/>
              <a:t>gdb</a:t>
            </a:r>
            <a:r>
              <a:rPr lang="zh-CN" altLang="zh-CN" dirty="0"/>
              <a:t>查看这个地址存储的数据内容。具体过程如下</a:t>
            </a:r>
            <a:r>
              <a:rPr lang="zh-CN" altLang="zh-CN" dirty="0" smtClean="0"/>
              <a:t>：</a:t>
            </a:r>
            <a:endParaRPr lang="en-US" altLang="zh-CN" dirty="0" smtClean="0"/>
          </a:p>
          <a:p>
            <a:pPr marL="0" indent="0">
              <a:buNone/>
            </a:pPr>
            <a:r>
              <a:rPr lang="zh-CN" altLang="zh-CN" b="1" dirty="0"/>
              <a:t>第五步：执行：</a:t>
            </a:r>
            <a:r>
              <a:rPr lang="en-US" altLang="zh-CN" b="1" dirty="0"/>
              <a:t>./bomb/</a:t>
            </a:r>
            <a:r>
              <a:rPr lang="en-US" altLang="zh-CN" b="1" dirty="0" err="1"/>
              <a:t>bomblab</a:t>
            </a:r>
            <a:r>
              <a:rPr lang="en-US" altLang="zh-CN" b="1" dirty="0"/>
              <a:t>/</a:t>
            </a:r>
            <a:r>
              <a:rPr lang="en-US" altLang="zh-CN" b="1" dirty="0" err="1"/>
              <a:t>src</a:t>
            </a:r>
            <a:r>
              <a:rPr lang="en-US" altLang="zh-CN" b="1" dirty="0"/>
              <a:t>$ </a:t>
            </a:r>
            <a:r>
              <a:rPr lang="en-US" altLang="zh-CN" b="1" dirty="0" err="1"/>
              <a:t>gdb</a:t>
            </a:r>
            <a:r>
              <a:rPr lang="en-US" altLang="zh-CN" b="1" dirty="0"/>
              <a:t> bomb</a:t>
            </a:r>
            <a:r>
              <a:rPr lang="zh-CN" altLang="zh-CN" b="1" dirty="0"/>
              <a:t>，显示如下：</a:t>
            </a:r>
            <a:endParaRPr lang="zh-CN" altLang="zh-CN" dirty="0"/>
          </a:p>
          <a:p>
            <a:pPr marL="0" indent="0">
              <a:buNone/>
            </a:pPr>
            <a:r>
              <a:rPr lang="en-US" altLang="zh-CN" sz="1600" dirty="0"/>
              <a:t>GNU </a:t>
            </a:r>
            <a:r>
              <a:rPr lang="en-US" altLang="zh-CN" sz="1600" dirty="0" err="1"/>
              <a:t>gdb</a:t>
            </a:r>
            <a:r>
              <a:rPr lang="en-US" altLang="zh-CN" sz="1600" dirty="0"/>
              <a:t> (GDB) 7.2-ubuntu</a:t>
            </a:r>
            <a:endParaRPr lang="zh-CN" altLang="zh-CN" sz="1600" dirty="0"/>
          </a:p>
          <a:p>
            <a:pPr marL="0" indent="0">
              <a:buNone/>
            </a:pPr>
            <a:r>
              <a:rPr lang="en-US" altLang="zh-CN" sz="1600" dirty="0"/>
              <a:t>Copyright (C) 2010 Free Software Foundation, Inc.</a:t>
            </a:r>
            <a:endParaRPr lang="zh-CN" altLang="zh-CN" sz="1600" dirty="0"/>
          </a:p>
          <a:p>
            <a:pPr marL="0" indent="0">
              <a:buNone/>
            </a:pPr>
            <a:r>
              <a:rPr lang="en-US" altLang="zh-CN" sz="1600" dirty="0"/>
              <a:t>License GPLv3+: GNU GPL version 3 or later &lt;http://gnu.org/licenses/gpl.html&gt;</a:t>
            </a:r>
            <a:endParaRPr lang="zh-CN" altLang="zh-CN" sz="1600" dirty="0"/>
          </a:p>
          <a:p>
            <a:pPr marL="0" indent="0">
              <a:buNone/>
            </a:pPr>
            <a:r>
              <a:rPr lang="en-US" altLang="zh-CN" sz="1600" dirty="0"/>
              <a:t>This is free software: you are free to change and redistribute it.</a:t>
            </a:r>
            <a:endParaRPr lang="zh-CN" altLang="zh-CN" sz="1600" dirty="0"/>
          </a:p>
          <a:p>
            <a:pPr marL="0" indent="0">
              <a:buNone/>
            </a:pPr>
            <a:r>
              <a:rPr lang="en-US" altLang="zh-CN" sz="1600" dirty="0"/>
              <a:t>There is NO WARRANTY, to the extent permitted by law.  Type "show copying"</a:t>
            </a:r>
            <a:endParaRPr lang="zh-CN" altLang="zh-CN" sz="1600" dirty="0"/>
          </a:p>
          <a:p>
            <a:pPr marL="0" indent="0">
              <a:buNone/>
            </a:pPr>
            <a:r>
              <a:rPr lang="en-US" altLang="zh-CN" sz="1600" dirty="0"/>
              <a:t>and "show warranty" for details.</a:t>
            </a:r>
            <a:endParaRPr lang="zh-CN" altLang="zh-CN" sz="1600" dirty="0"/>
          </a:p>
          <a:p>
            <a:pPr marL="0" indent="0">
              <a:buNone/>
            </a:pPr>
            <a:r>
              <a:rPr lang="en-US" altLang="zh-CN" sz="1600" dirty="0"/>
              <a:t>This GDB was configured as "i686-linux-gnu".</a:t>
            </a:r>
            <a:endParaRPr lang="zh-CN" altLang="zh-CN" sz="1600" dirty="0"/>
          </a:p>
          <a:p>
            <a:pPr marL="0" indent="0">
              <a:buNone/>
            </a:pPr>
            <a:r>
              <a:rPr lang="en-US" altLang="zh-CN" sz="1600" dirty="0"/>
              <a:t>For bug reporting instructions, please see:</a:t>
            </a:r>
            <a:endParaRPr lang="zh-CN" altLang="zh-CN" sz="1600" dirty="0"/>
          </a:p>
          <a:p>
            <a:pPr marL="0" indent="0">
              <a:buNone/>
            </a:pPr>
            <a:r>
              <a:rPr lang="en-US" altLang="zh-CN" sz="1600" dirty="0"/>
              <a:t>&lt;http://www.gnu.org/software/</a:t>
            </a:r>
            <a:r>
              <a:rPr lang="en-US" altLang="zh-CN" sz="1600" dirty="0" err="1"/>
              <a:t>gdb</a:t>
            </a:r>
            <a:r>
              <a:rPr lang="en-US" altLang="zh-CN" sz="1600" dirty="0"/>
              <a:t>/bugs/&gt;...</a:t>
            </a:r>
            <a:endParaRPr lang="zh-CN" altLang="zh-CN" sz="1600" dirty="0"/>
          </a:p>
          <a:p>
            <a:pPr marL="0" indent="0">
              <a:buNone/>
            </a:pPr>
            <a:r>
              <a:rPr lang="en-US" altLang="zh-CN" sz="1600" dirty="0"/>
              <a:t>./bomb/</a:t>
            </a:r>
            <a:r>
              <a:rPr lang="en-US" altLang="zh-CN" sz="1600" dirty="0" err="1"/>
              <a:t>bomblab</a:t>
            </a:r>
            <a:r>
              <a:rPr lang="en-US" altLang="zh-CN" sz="1600" dirty="0"/>
              <a:t>/</a:t>
            </a:r>
            <a:r>
              <a:rPr lang="en-US" altLang="zh-CN" sz="1600" dirty="0" err="1"/>
              <a:t>src</a:t>
            </a:r>
            <a:r>
              <a:rPr lang="en-US" altLang="zh-CN" sz="1600" dirty="0"/>
              <a:t>/bomb...done</a:t>
            </a:r>
            <a:r>
              <a:rPr lang="en-US" altLang="zh-CN" sz="1600" dirty="0" smtClean="0"/>
              <a:t>.</a:t>
            </a:r>
          </a:p>
          <a:p>
            <a:pPr marL="0" indent="0">
              <a:buNone/>
            </a:pPr>
            <a:r>
              <a:rPr lang="en-US" altLang="zh-CN" sz="1600" b="1" dirty="0">
                <a:solidFill>
                  <a:srgbClr val="FF0000"/>
                </a:solidFill>
              </a:rPr>
              <a:t>(</a:t>
            </a:r>
            <a:r>
              <a:rPr lang="en-US" altLang="zh-CN" sz="1600" b="1" dirty="0" err="1">
                <a:solidFill>
                  <a:srgbClr val="FF0000"/>
                </a:solidFill>
              </a:rPr>
              <a:t>gdb</a:t>
            </a:r>
            <a:r>
              <a:rPr lang="en-US" altLang="zh-CN" sz="1600" b="1" dirty="0">
                <a:solidFill>
                  <a:srgbClr val="FF0000"/>
                </a:solidFill>
              </a:rPr>
              <a:t>)</a:t>
            </a:r>
            <a:endParaRPr lang="zh-CN" altLang="zh-CN" sz="1600" dirty="0">
              <a:solidFill>
                <a:srgbClr val="FF0000"/>
              </a:solidFill>
            </a:endParaRPr>
          </a:p>
          <a:p>
            <a:pPr marL="0" indent="0">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15</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693975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buNone/>
            </a:pPr>
            <a:r>
              <a:rPr lang="zh-CN" altLang="en-US" dirty="0" smtClean="0"/>
              <a:t>然后执行以下操作：</a:t>
            </a:r>
            <a:endParaRPr lang="en-US" altLang="zh-CN" dirty="0" smtClean="0"/>
          </a:p>
          <a:p>
            <a:pPr marL="0" indent="0">
              <a:buNone/>
            </a:pPr>
            <a:endParaRPr lang="en-US" altLang="zh-CN" sz="1100" dirty="0" smtClean="0"/>
          </a:p>
          <a:p>
            <a:pPr marL="0" indent="0">
              <a:buNone/>
            </a:pPr>
            <a:r>
              <a:rPr lang="en-US" altLang="zh-CN" sz="2000" b="1" dirty="0"/>
              <a:t>(</a:t>
            </a:r>
            <a:r>
              <a:rPr lang="en-US" altLang="zh-CN" sz="2000" b="1" dirty="0" err="1"/>
              <a:t>gdb</a:t>
            </a:r>
            <a:r>
              <a:rPr lang="en-US" altLang="zh-CN" sz="2000" b="1" dirty="0"/>
              <a:t>) </a:t>
            </a:r>
            <a:r>
              <a:rPr lang="en-US" altLang="zh-CN" sz="2000" b="1" dirty="0">
                <a:solidFill>
                  <a:srgbClr val="FF0000"/>
                </a:solidFill>
              </a:rPr>
              <a:t>b </a:t>
            </a:r>
            <a:r>
              <a:rPr lang="en-US" altLang="zh-CN" sz="2000" b="1" dirty="0" smtClean="0">
                <a:solidFill>
                  <a:srgbClr val="FF0000"/>
                </a:solidFill>
              </a:rPr>
              <a:t>main    </a:t>
            </a:r>
            <a:endParaRPr lang="zh-CN" altLang="zh-CN" sz="2000" dirty="0">
              <a:solidFill>
                <a:srgbClr val="FF0000"/>
              </a:solidFill>
            </a:endParaRPr>
          </a:p>
          <a:p>
            <a:pPr marL="0" indent="0">
              <a:buNone/>
            </a:pPr>
            <a:r>
              <a:rPr lang="en-US" altLang="zh-CN" sz="2000" dirty="0"/>
              <a:t>Breakpoint 1 at 0x80489a5: file </a:t>
            </a:r>
            <a:r>
              <a:rPr lang="en-US" altLang="zh-CN" sz="2000" dirty="0" err="1"/>
              <a:t>bomb.c</a:t>
            </a:r>
            <a:r>
              <a:rPr lang="en-US" altLang="zh-CN" sz="2000" dirty="0"/>
              <a:t>, line 45.</a:t>
            </a:r>
            <a:endParaRPr lang="zh-CN" altLang="zh-CN" sz="2000" dirty="0"/>
          </a:p>
          <a:p>
            <a:pPr marL="0" indent="0">
              <a:buNone/>
            </a:pPr>
            <a:r>
              <a:rPr lang="en-US" altLang="zh-CN" sz="2000" b="1" dirty="0"/>
              <a:t>(</a:t>
            </a:r>
            <a:r>
              <a:rPr lang="en-US" altLang="zh-CN" sz="2000" b="1" dirty="0" err="1"/>
              <a:t>gdb</a:t>
            </a:r>
            <a:r>
              <a:rPr lang="en-US" altLang="zh-CN" sz="2000" b="1" dirty="0"/>
              <a:t>) </a:t>
            </a:r>
            <a:r>
              <a:rPr lang="en-US" altLang="zh-CN" sz="2000" b="1" dirty="0">
                <a:solidFill>
                  <a:srgbClr val="FF0000"/>
                </a:solidFill>
              </a:rPr>
              <a:t>r</a:t>
            </a:r>
            <a:endParaRPr lang="zh-CN" altLang="zh-CN" sz="2000" dirty="0">
              <a:solidFill>
                <a:srgbClr val="FF0000"/>
              </a:solidFill>
            </a:endParaRPr>
          </a:p>
          <a:p>
            <a:pPr marL="0" indent="0">
              <a:buNone/>
            </a:pPr>
            <a:r>
              <a:rPr lang="en-US" altLang="zh-CN" sz="2000" dirty="0"/>
              <a:t>Starting program:./bomb/</a:t>
            </a:r>
            <a:r>
              <a:rPr lang="en-US" altLang="zh-CN" sz="2000" dirty="0" err="1"/>
              <a:t>bomblab</a:t>
            </a:r>
            <a:r>
              <a:rPr lang="en-US" altLang="zh-CN" sz="2000" dirty="0"/>
              <a:t>/</a:t>
            </a:r>
            <a:r>
              <a:rPr lang="en-US" altLang="zh-CN" sz="2000" dirty="0" err="1"/>
              <a:t>src</a:t>
            </a:r>
            <a:r>
              <a:rPr lang="en-US" altLang="zh-CN" sz="2000" dirty="0"/>
              <a:t>/bomb </a:t>
            </a:r>
            <a:endParaRPr lang="zh-CN" altLang="zh-CN" sz="2000" dirty="0"/>
          </a:p>
          <a:p>
            <a:pPr marL="0" indent="0">
              <a:buNone/>
            </a:pPr>
            <a:r>
              <a:rPr lang="en-US" altLang="zh-CN" sz="2000" dirty="0"/>
              <a:t> </a:t>
            </a:r>
            <a:endParaRPr lang="zh-CN" altLang="zh-CN" sz="2000" dirty="0"/>
          </a:p>
          <a:p>
            <a:pPr marL="0" indent="0">
              <a:buNone/>
            </a:pPr>
            <a:r>
              <a:rPr lang="en-US" altLang="zh-CN" sz="2000" dirty="0"/>
              <a:t>Breakpoint 1, main (</a:t>
            </a:r>
            <a:r>
              <a:rPr lang="en-US" altLang="zh-CN" sz="2000" dirty="0" err="1"/>
              <a:t>argc</a:t>
            </a:r>
            <a:r>
              <a:rPr lang="en-US" altLang="zh-CN" sz="2000" dirty="0"/>
              <a:t>=1, </a:t>
            </a:r>
            <a:r>
              <a:rPr lang="en-US" altLang="zh-CN" sz="2000" dirty="0" err="1"/>
              <a:t>argv</a:t>
            </a:r>
            <a:r>
              <a:rPr lang="en-US" altLang="zh-CN" sz="2000" dirty="0"/>
              <a:t>=0xbffff3f4) at bomb.c:45</a:t>
            </a:r>
            <a:endParaRPr lang="zh-CN" altLang="zh-CN" sz="2000" dirty="0"/>
          </a:p>
          <a:p>
            <a:pPr marL="0" indent="0">
              <a:buNone/>
            </a:pPr>
            <a:r>
              <a:rPr lang="en-US" altLang="zh-CN" sz="2000" dirty="0" smtClean="0"/>
              <a:t>45	    if </a:t>
            </a:r>
            <a:r>
              <a:rPr lang="en-US" altLang="zh-CN" sz="2000" dirty="0"/>
              <a:t>(</a:t>
            </a:r>
            <a:r>
              <a:rPr lang="en-US" altLang="zh-CN" sz="2000" dirty="0" err="1"/>
              <a:t>argc</a:t>
            </a:r>
            <a:r>
              <a:rPr lang="en-US" altLang="zh-CN" sz="2000" dirty="0"/>
              <a:t> == 1) { </a:t>
            </a:r>
            <a:endParaRPr lang="en-US" altLang="zh-CN" sz="2000" dirty="0" smtClean="0"/>
          </a:p>
          <a:p>
            <a:pPr marL="0" indent="0">
              <a:buNone/>
            </a:pPr>
            <a:r>
              <a:rPr lang="fr-FR" altLang="zh-CN" sz="2000" dirty="0"/>
              <a:t>(gdb) </a:t>
            </a:r>
            <a:r>
              <a:rPr lang="fr-FR" altLang="zh-CN" sz="2000" b="1" dirty="0">
                <a:solidFill>
                  <a:srgbClr val="FF0000"/>
                </a:solidFill>
              </a:rPr>
              <a:t>ni</a:t>
            </a:r>
          </a:p>
          <a:p>
            <a:pPr marL="0" indent="0">
              <a:buNone/>
            </a:pPr>
            <a:r>
              <a:rPr lang="fr-FR" altLang="zh-CN" sz="2000" dirty="0"/>
              <a:t>0x080489a8	45	    if (argc == 1) {  </a:t>
            </a:r>
          </a:p>
          <a:p>
            <a:pPr marL="0" indent="0">
              <a:buNone/>
            </a:pPr>
            <a:r>
              <a:rPr lang="fr-FR" altLang="zh-CN" sz="2000" dirty="0"/>
              <a:t>(gdb) </a:t>
            </a:r>
            <a:r>
              <a:rPr lang="fr-FR" altLang="zh-CN" sz="2000" b="1" dirty="0">
                <a:solidFill>
                  <a:srgbClr val="FF0000"/>
                </a:solidFill>
              </a:rPr>
              <a:t>ni</a:t>
            </a:r>
          </a:p>
          <a:p>
            <a:pPr marL="0" indent="0">
              <a:buNone/>
            </a:pPr>
            <a:r>
              <a:rPr lang="fr-FR" altLang="zh-CN" sz="2000" dirty="0"/>
              <a:t>46		infile = stdin;</a:t>
            </a:r>
          </a:p>
          <a:p>
            <a:pPr marL="0" indent="0">
              <a:buNone/>
            </a:pPr>
            <a:r>
              <a:rPr lang="fr-FR" altLang="zh-CN" sz="2000" dirty="0"/>
              <a:t>(gdb) </a:t>
            </a:r>
            <a:r>
              <a:rPr lang="fr-FR" altLang="zh-CN" sz="2000" dirty="0">
                <a:solidFill>
                  <a:srgbClr val="FF0000"/>
                </a:solidFill>
              </a:rPr>
              <a:t>ni</a:t>
            </a:r>
          </a:p>
          <a:p>
            <a:pPr marL="0" indent="0">
              <a:buNone/>
            </a:pPr>
            <a:endParaRPr lang="zh-CN" altLang="zh-CN" sz="2000"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16</a:t>
            </a:fld>
            <a:r>
              <a:rPr lang="en-US" altLang="zh-CN" sz="1400" smtClean="0">
                <a:solidFill>
                  <a:srgbClr val="0D7157"/>
                </a:solidFill>
              </a:rPr>
              <a:t>- </a:t>
            </a:r>
            <a:endParaRPr lang="en-US" altLang="zh-CN" sz="1400" dirty="0">
              <a:solidFill>
                <a:srgbClr val="0D7157"/>
              </a:solidFill>
            </a:endParaRPr>
          </a:p>
        </p:txBody>
      </p:sp>
      <p:sp>
        <p:nvSpPr>
          <p:cNvPr id="5" name="TextBox 4"/>
          <p:cNvSpPr txBox="1"/>
          <p:nvPr/>
        </p:nvSpPr>
        <p:spPr>
          <a:xfrm>
            <a:off x="3131840" y="1772816"/>
            <a:ext cx="3223959" cy="369332"/>
          </a:xfrm>
          <a:prstGeom prst="rect">
            <a:avLst/>
          </a:prstGeom>
          <a:solidFill>
            <a:srgbClr val="FFFF00"/>
          </a:solidFill>
        </p:spPr>
        <p:txBody>
          <a:bodyPr wrap="none" rtlCol="0">
            <a:spAutoFit/>
          </a:bodyPr>
          <a:lstStyle/>
          <a:p>
            <a:r>
              <a:rPr lang="zh-CN" altLang="en-US" dirty="0" smtClean="0"/>
              <a:t>在</a:t>
            </a:r>
            <a:r>
              <a:rPr lang="en-US" altLang="zh-CN" dirty="0" smtClean="0"/>
              <a:t>main</a:t>
            </a:r>
            <a:r>
              <a:rPr lang="zh-CN" altLang="en-US" dirty="0" smtClean="0"/>
              <a:t>函数的</a:t>
            </a:r>
            <a:r>
              <a:rPr lang="zh-CN" altLang="en-US" dirty="0" smtClean="0"/>
              <a:t>开始</a:t>
            </a:r>
            <a:r>
              <a:rPr lang="zh-CN" altLang="en-US" dirty="0"/>
              <a:t>处</a:t>
            </a:r>
            <a:r>
              <a:rPr lang="zh-CN" altLang="en-US" dirty="0" smtClean="0"/>
              <a:t>设置</a:t>
            </a:r>
            <a:r>
              <a:rPr lang="zh-CN" altLang="en-US" dirty="0" smtClean="0"/>
              <a:t>断点</a:t>
            </a:r>
            <a:endParaRPr lang="zh-CN" altLang="en-US" dirty="0"/>
          </a:p>
        </p:txBody>
      </p:sp>
      <p:sp>
        <p:nvSpPr>
          <p:cNvPr id="6" name="TextBox 5"/>
          <p:cNvSpPr txBox="1"/>
          <p:nvPr/>
        </p:nvSpPr>
        <p:spPr>
          <a:xfrm>
            <a:off x="3059832" y="2636912"/>
            <a:ext cx="2531462" cy="369332"/>
          </a:xfrm>
          <a:prstGeom prst="rect">
            <a:avLst/>
          </a:prstGeom>
          <a:solidFill>
            <a:srgbClr val="FFFF00"/>
          </a:solidFill>
        </p:spPr>
        <p:txBody>
          <a:bodyPr wrap="none" rtlCol="0">
            <a:spAutoFit/>
          </a:bodyPr>
          <a:lstStyle/>
          <a:p>
            <a:r>
              <a:rPr lang="zh-CN" altLang="en-US" dirty="0" smtClean="0"/>
              <a:t>从</a:t>
            </a:r>
            <a:r>
              <a:rPr lang="en-US" altLang="zh-CN" dirty="0" err="1" smtClean="0"/>
              <a:t>gdb</a:t>
            </a:r>
            <a:r>
              <a:rPr lang="zh-CN" altLang="en-US" dirty="0" smtClean="0"/>
              <a:t>里运行</a:t>
            </a:r>
            <a:r>
              <a:rPr lang="en-US" altLang="zh-CN" dirty="0" smtClean="0"/>
              <a:t>bomb</a:t>
            </a:r>
            <a:r>
              <a:rPr lang="zh-CN" altLang="en-US" dirty="0" smtClean="0"/>
              <a:t>程序</a:t>
            </a:r>
            <a:endParaRPr lang="zh-CN" altLang="en-US" dirty="0"/>
          </a:p>
        </p:txBody>
      </p:sp>
      <p:sp>
        <p:nvSpPr>
          <p:cNvPr id="7" name="TextBox 6"/>
          <p:cNvSpPr txBox="1"/>
          <p:nvPr/>
        </p:nvSpPr>
        <p:spPr>
          <a:xfrm>
            <a:off x="5045184" y="4351248"/>
            <a:ext cx="2621230" cy="369332"/>
          </a:xfrm>
          <a:prstGeom prst="rect">
            <a:avLst/>
          </a:prstGeom>
          <a:solidFill>
            <a:srgbClr val="FFFF00"/>
          </a:solidFill>
        </p:spPr>
        <p:txBody>
          <a:bodyPr wrap="none" rtlCol="0">
            <a:spAutoFit/>
          </a:bodyPr>
          <a:lstStyle/>
          <a:p>
            <a:r>
              <a:rPr lang="zh-CN" altLang="en-US" dirty="0" smtClean="0"/>
              <a:t>运行后，暂停在断点</a:t>
            </a:r>
            <a:r>
              <a:rPr lang="en-US" altLang="zh-CN" dirty="0" smtClean="0"/>
              <a:t>1</a:t>
            </a:r>
            <a:r>
              <a:rPr lang="zh-CN" altLang="en-US" dirty="0" smtClean="0"/>
              <a:t>处</a:t>
            </a:r>
            <a:endParaRPr lang="zh-CN" altLang="en-US" dirty="0"/>
          </a:p>
        </p:txBody>
      </p:sp>
      <p:sp>
        <p:nvSpPr>
          <p:cNvPr id="8" name="TextBox 7"/>
          <p:cNvSpPr txBox="1"/>
          <p:nvPr/>
        </p:nvSpPr>
        <p:spPr>
          <a:xfrm>
            <a:off x="1691680" y="4720580"/>
            <a:ext cx="2031325" cy="369332"/>
          </a:xfrm>
          <a:prstGeom prst="rect">
            <a:avLst/>
          </a:prstGeom>
          <a:solidFill>
            <a:srgbClr val="FFFF00"/>
          </a:solidFill>
        </p:spPr>
        <p:txBody>
          <a:bodyPr wrap="none" rtlCol="0">
            <a:spAutoFit/>
          </a:bodyPr>
          <a:lstStyle/>
          <a:p>
            <a:r>
              <a:rPr lang="zh-CN" altLang="en-US" dirty="0" smtClean="0"/>
              <a:t>单步执行机器指令</a:t>
            </a:r>
            <a:endParaRPr lang="zh-CN" altLang="en-US" dirty="0"/>
          </a:p>
        </p:txBody>
      </p:sp>
      <p:sp>
        <p:nvSpPr>
          <p:cNvPr id="9" name="TextBox 8"/>
          <p:cNvSpPr txBox="1"/>
          <p:nvPr/>
        </p:nvSpPr>
        <p:spPr>
          <a:xfrm>
            <a:off x="4741259" y="5661248"/>
            <a:ext cx="3583032" cy="369332"/>
          </a:xfrm>
          <a:prstGeom prst="rect">
            <a:avLst/>
          </a:prstGeom>
          <a:solidFill>
            <a:srgbClr val="FFFF00"/>
          </a:solidFill>
        </p:spPr>
        <p:txBody>
          <a:bodyPr wrap="none" rtlCol="0">
            <a:spAutoFit/>
          </a:bodyPr>
          <a:lstStyle/>
          <a:p>
            <a:r>
              <a:rPr lang="zh-CN" altLang="en-US" dirty="0" smtClean="0"/>
              <a:t>这里可以看到执行到哪一条</a:t>
            </a:r>
            <a:r>
              <a:rPr lang="en-US" altLang="zh-CN" dirty="0" smtClean="0"/>
              <a:t>C</a:t>
            </a:r>
            <a:r>
              <a:rPr lang="zh-CN" altLang="en-US" dirty="0" smtClean="0"/>
              <a:t>语句</a:t>
            </a:r>
            <a:endParaRPr lang="zh-CN" altLang="en-US" dirty="0"/>
          </a:p>
        </p:txBody>
      </p:sp>
    </p:spTree>
    <p:extLst>
      <p:ext uri="{BB962C8B-B14F-4D97-AF65-F5344CB8AC3E}">
        <p14:creationId xmlns:p14="http://schemas.microsoft.com/office/powerpoint/2010/main" val="2581201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lnSpc>
                <a:spcPct val="100000"/>
              </a:lnSpc>
              <a:spcBef>
                <a:spcPts val="0"/>
              </a:spcBef>
              <a:buNone/>
            </a:pPr>
            <a:r>
              <a:rPr lang="en-US" altLang="zh-CN" sz="800" dirty="0"/>
              <a:t>0x080489af	46		</a:t>
            </a:r>
            <a:r>
              <a:rPr lang="en-US" altLang="zh-CN" sz="800" dirty="0" err="1"/>
              <a:t>infile</a:t>
            </a:r>
            <a:r>
              <a:rPr lang="en-US" altLang="zh-CN" sz="800" dirty="0"/>
              <a:t> = </a:t>
            </a:r>
            <a:r>
              <a:rPr lang="en-US" altLang="zh-CN" sz="800" dirty="0" err="1"/>
              <a:t>stdin</a:t>
            </a:r>
            <a:r>
              <a:rPr lang="en-US" altLang="zh-CN" sz="800" dirty="0"/>
              <a:t>;</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0x080489b4	46		</a:t>
            </a:r>
            <a:r>
              <a:rPr lang="en-US" altLang="zh-CN" sz="800" dirty="0" err="1"/>
              <a:t>infile</a:t>
            </a:r>
            <a:r>
              <a:rPr lang="en-US" altLang="zh-CN" sz="800" dirty="0"/>
              <a:t> = </a:t>
            </a:r>
            <a:r>
              <a:rPr lang="en-US" altLang="zh-CN" sz="800" dirty="0" err="1"/>
              <a:t>stdin</a:t>
            </a:r>
            <a:r>
              <a:rPr lang="en-US" altLang="zh-CN" sz="800" dirty="0"/>
              <a:t>;</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67	    </a:t>
            </a:r>
            <a:r>
              <a:rPr lang="en-US" altLang="zh-CN" sz="800" dirty="0" err="1"/>
              <a:t>initialize_bomb</a:t>
            </a:r>
            <a:r>
              <a:rPr lang="en-US" altLang="zh-CN" sz="800" dirty="0"/>
              <a:t>();</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err="1"/>
              <a:t>printf</a:t>
            </a:r>
            <a:r>
              <a:rPr lang="en-US" altLang="zh-CN" sz="800" dirty="0"/>
              <a:t> (</a:t>
            </a:r>
            <a:r>
              <a:rPr lang="en-US" altLang="zh-CN" sz="800" dirty="0" err="1"/>
              <a:t>argc</a:t>
            </a:r>
            <a:r>
              <a:rPr lang="en-US" altLang="zh-CN" sz="800" dirty="0"/>
              <a:t>=1, </a:t>
            </a:r>
            <a:r>
              <a:rPr lang="en-US" altLang="zh-CN" sz="800" dirty="0" err="1"/>
              <a:t>argv</a:t>
            </a:r>
            <a:r>
              <a:rPr lang="en-US" altLang="zh-CN" sz="800" dirty="0"/>
              <a:t>=0xbffff3f4) at /</a:t>
            </a:r>
            <a:r>
              <a:rPr lang="en-US" altLang="zh-CN" sz="800" dirty="0" err="1"/>
              <a:t>usr</a:t>
            </a:r>
            <a:r>
              <a:rPr lang="en-US" altLang="zh-CN" sz="800" dirty="0"/>
              <a:t>/include/bits/stdio2.h:105</a:t>
            </a:r>
          </a:p>
          <a:p>
            <a:pPr marL="0" indent="0">
              <a:lnSpc>
                <a:spcPct val="100000"/>
              </a:lnSpc>
              <a:spcBef>
                <a:spcPts val="0"/>
              </a:spcBef>
              <a:buNone/>
            </a:pPr>
            <a:r>
              <a:rPr lang="en-US" altLang="zh-CN" sz="800" dirty="0"/>
              <a:t>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0x08048a38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0x08048a3f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Welcome to my fiendish little bomb. You have 6 phases with</a:t>
            </a:r>
          </a:p>
          <a:p>
            <a:pPr marL="0" indent="0">
              <a:lnSpc>
                <a:spcPct val="100000"/>
              </a:lnSpc>
              <a:spcBef>
                <a:spcPts val="0"/>
              </a:spcBef>
              <a:buNone/>
            </a:pPr>
            <a:r>
              <a:rPr lang="en-US" altLang="zh-CN" sz="800" dirty="0"/>
              <a:t>0x08048a44 in </a:t>
            </a:r>
            <a:r>
              <a:rPr lang="en-US" altLang="zh-CN" sz="800" dirty="0" err="1"/>
              <a:t>printf</a:t>
            </a:r>
            <a:r>
              <a:rPr lang="en-US" altLang="zh-CN" sz="800" dirty="0"/>
              <a:t> (</a:t>
            </a:r>
            <a:r>
              <a:rPr lang="en-US" altLang="zh-CN" sz="800" dirty="0" err="1"/>
              <a:t>argc</a:t>
            </a:r>
            <a:r>
              <a:rPr lang="en-US" altLang="zh-CN" sz="800" dirty="0"/>
              <a:t>=1, </a:t>
            </a:r>
            <a:r>
              <a:rPr lang="en-US" altLang="zh-CN" sz="800" dirty="0" err="1"/>
              <a:t>argv</a:t>
            </a:r>
            <a:r>
              <a:rPr lang="en-US" altLang="zh-CN" sz="800" dirty="0"/>
              <a:t>=0xbffff3f4)</a:t>
            </a:r>
          </a:p>
          <a:p>
            <a:pPr marL="0" indent="0">
              <a:lnSpc>
                <a:spcPct val="100000"/>
              </a:lnSpc>
              <a:spcBef>
                <a:spcPts val="0"/>
              </a:spcBef>
              <a:buNone/>
            </a:pPr>
            <a:r>
              <a:rPr lang="en-US" altLang="zh-CN" sz="800" dirty="0"/>
              <a:t>    at /</a:t>
            </a:r>
            <a:r>
              <a:rPr lang="en-US" altLang="zh-CN" sz="800" dirty="0" err="1"/>
              <a:t>usr</a:t>
            </a:r>
            <a:r>
              <a:rPr lang="en-US" altLang="zh-CN" sz="800" dirty="0"/>
              <a:t>/include/bits/stdio2.h:105</a:t>
            </a:r>
          </a:p>
          <a:p>
            <a:pPr marL="0" indent="0">
              <a:lnSpc>
                <a:spcPct val="100000"/>
              </a:lnSpc>
              <a:spcBef>
                <a:spcPts val="0"/>
              </a:spcBef>
              <a:buNone/>
            </a:pPr>
            <a:r>
              <a:rPr lang="en-US" altLang="zh-CN" sz="800" dirty="0"/>
              <a:t>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0x08048a4c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0x08048a53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which to blow yourself up. Have a nice day!</a:t>
            </a:r>
          </a:p>
          <a:p>
            <a:pPr marL="0" indent="0">
              <a:lnSpc>
                <a:spcPct val="100000"/>
              </a:lnSpc>
              <a:spcBef>
                <a:spcPts val="0"/>
              </a:spcBef>
              <a:buNone/>
            </a:pPr>
            <a:r>
              <a:rPr lang="en-US" altLang="zh-CN" sz="800" dirty="0"/>
              <a:t>main (</a:t>
            </a:r>
            <a:r>
              <a:rPr lang="en-US" altLang="zh-CN" sz="800" dirty="0" err="1"/>
              <a:t>argc</a:t>
            </a:r>
            <a:r>
              <a:rPr lang="en-US" altLang="zh-CN" sz="800" dirty="0"/>
              <a:t>=1, </a:t>
            </a:r>
            <a:r>
              <a:rPr lang="en-US" altLang="zh-CN" sz="800" dirty="0" err="1"/>
              <a:t>argv</a:t>
            </a:r>
            <a:r>
              <a:rPr lang="en-US" altLang="zh-CN" sz="800" dirty="0"/>
              <a:t>=0xbffff3f4) at bomb.c:73</a:t>
            </a:r>
          </a:p>
          <a:p>
            <a:pPr marL="0" indent="0">
              <a:buNone/>
            </a:pPr>
            <a:r>
              <a:rPr lang="zh-CN" altLang="en-US" dirty="0" smtClean="0"/>
              <a:t>一直</a:t>
            </a:r>
            <a:r>
              <a:rPr lang="en-US" altLang="zh-CN" dirty="0" err="1" smtClean="0"/>
              <a:t>ni</a:t>
            </a:r>
            <a:r>
              <a:rPr lang="zh-CN" altLang="en-US" dirty="0" smtClean="0"/>
              <a:t>下去，直到下面的语句：</a:t>
            </a:r>
            <a:endParaRPr lang="en-US" altLang="zh-CN" dirty="0" smtClean="0"/>
          </a:p>
          <a:p>
            <a:pPr marL="0" indent="0">
              <a:buNone/>
            </a:pPr>
            <a:r>
              <a:rPr lang="en-US" altLang="zh-CN" sz="2000" dirty="0"/>
              <a:t>73	    </a:t>
            </a:r>
            <a:r>
              <a:rPr lang="en-US" altLang="zh-CN" sz="2000" dirty="0">
                <a:solidFill>
                  <a:srgbClr val="FF0000"/>
                </a:solidFill>
              </a:rPr>
              <a:t>input = </a:t>
            </a:r>
            <a:r>
              <a:rPr lang="en-US" altLang="zh-CN" sz="2000" dirty="0" err="1">
                <a:solidFill>
                  <a:srgbClr val="FF0000"/>
                </a:solidFill>
              </a:rPr>
              <a:t>read_line</a:t>
            </a:r>
            <a:r>
              <a:rPr lang="en-US" altLang="zh-CN" sz="2000" dirty="0">
                <a:solidFill>
                  <a:srgbClr val="FF0000"/>
                </a:solidFill>
              </a:rPr>
              <a:t>();             </a:t>
            </a:r>
            <a:r>
              <a:rPr lang="en-US" altLang="zh-CN" sz="2000" dirty="0"/>
              <a:t>/* Get input                   */</a:t>
            </a:r>
          </a:p>
          <a:p>
            <a:pPr marL="0" indent="0">
              <a:buNone/>
            </a:pPr>
            <a:r>
              <a:rPr lang="en-US" altLang="zh-CN" sz="2000" dirty="0"/>
              <a:t>(</a:t>
            </a:r>
            <a:r>
              <a:rPr lang="en-US" altLang="zh-CN" sz="2000" dirty="0" err="1"/>
              <a:t>gdb</a:t>
            </a:r>
            <a:r>
              <a:rPr lang="en-US" altLang="zh-CN" sz="2000" dirty="0"/>
              <a:t>) </a:t>
            </a:r>
            <a:r>
              <a:rPr lang="en-US" altLang="zh-CN" sz="2000" b="1" dirty="0" err="1">
                <a:solidFill>
                  <a:srgbClr val="FF0000"/>
                </a:solidFill>
              </a:rPr>
              <a:t>ni</a:t>
            </a:r>
            <a:r>
              <a:rPr lang="en-US" altLang="zh-CN" sz="2000" b="1" dirty="0"/>
              <a:t>  </a:t>
            </a:r>
            <a:r>
              <a:rPr lang="en-US" altLang="zh-CN" sz="2000" dirty="0"/>
              <a:t>              /*</a:t>
            </a:r>
            <a:r>
              <a:rPr lang="zh-CN" altLang="en-US" sz="2000" dirty="0"/>
              <a:t>如果是命令行输入，这里输入你的拆弹字符串*</a:t>
            </a:r>
            <a:r>
              <a:rPr lang="en-US" altLang="zh-CN" sz="2000" dirty="0"/>
              <a:t>/</a:t>
            </a:r>
          </a:p>
          <a:p>
            <a:pPr marL="0" indent="0">
              <a:buNone/>
            </a:pPr>
            <a:r>
              <a:rPr lang="en-US" altLang="zh-CN" sz="2000" dirty="0" smtClean="0"/>
              <a:t>74	    </a:t>
            </a:r>
            <a:r>
              <a:rPr lang="en-US" altLang="zh-CN" sz="2000" dirty="0" smtClean="0">
                <a:solidFill>
                  <a:srgbClr val="FF0000"/>
                </a:solidFill>
              </a:rPr>
              <a:t>phase_1(input</a:t>
            </a:r>
            <a:r>
              <a:rPr lang="en-US" altLang="zh-CN" sz="2000" dirty="0">
                <a:solidFill>
                  <a:srgbClr val="FF0000"/>
                </a:solidFill>
              </a:rPr>
              <a:t>);                  </a:t>
            </a:r>
            <a:r>
              <a:rPr lang="en-US" altLang="zh-CN" sz="2000" dirty="0"/>
              <a:t>/* Run the phase               </a:t>
            </a:r>
            <a:r>
              <a:rPr lang="en-US" altLang="zh-CN" sz="2000" dirty="0" smtClean="0"/>
              <a:t>*/</a:t>
            </a:r>
          </a:p>
          <a:p>
            <a:pPr marL="0" indent="0">
              <a:buNone/>
            </a:pPr>
            <a:r>
              <a:rPr lang="zh-CN" altLang="en-US" sz="2000" dirty="0" smtClean="0"/>
              <a:t>在这个位置查看地址</a:t>
            </a:r>
            <a:r>
              <a:rPr lang="en-US" altLang="zh-CN" sz="2000" b="1" dirty="0" smtClean="0"/>
              <a:t>0x804a0fc</a:t>
            </a:r>
            <a:r>
              <a:rPr lang="zh-CN" altLang="en-US" sz="2000" b="1" dirty="0" smtClean="0"/>
              <a:t>处的内容：</a:t>
            </a:r>
            <a:endParaRPr lang="en-US" altLang="zh-CN" sz="2000" dirty="0"/>
          </a:p>
          <a:p>
            <a:pPr marL="0" indent="0">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17</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375906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lnSpc>
                <a:spcPct val="150000"/>
              </a:lnSpc>
              <a:spcBef>
                <a:spcPts val="0"/>
              </a:spcBef>
              <a:buNone/>
            </a:pPr>
            <a:r>
              <a:rPr lang="en-US" altLang="zh-CN" sz="1400" dirty="0"/>
              <a:t>(</a:t>
            </a:r>
            <a:r>
              <a:rPr lang="en-US" altLang="zh-CN" sz="1400" dirty="0" err="1"/>
              <a:t>gdb</a:t>
            </a:r>
            <a:r>
              <a:rPr lang="en-US" altLang="zh-CN" sz="1400" dirty="0"/>
              <a:t>) x/20x 0x804a0fc</a:t>
            </a:r>
          </a:p>
          <a:p>
            <a:pPr marL="0" indent="0">
              <a:lnSpc>
                <a:spcPct val="150000"/>
              </a:lnSpc>
              <a:spcBef>
                <a:spcPts val="0"/>
              </a:spcBef>
              <a:buNone/>
            </a:pPr>
            <a:r>
              <a:rPr lang="en-US" altLang="zh-CN" sz="1400" dirty="0"/>
              <a:t>0x804a0fc:	</a:t>
            </a:r>
            <a:r>
              <a:rPr lang="en-US" altLang="zh-CN" sz="1400" dirty="0" smtClean="0"/>
              <a:t>	0x6d612049</a:t>
            </a:r>
            <a:r>
              <a:rPr lang="en-US" altLang="zh-CN" sz="1400" dirty="0"/>
              <a:t>	0x73756a20	0x20612074	0x656e6572</a:t>
            </a:r>
          </a:p>
          <a:p>
            <a:pPr marL="0" indent="0">
              <a:lnSpc>
                <a:spcPct val="150000"/>
              </a:lnSpc>
              <a:spcBef>
                <a:spcPts val="0"/>
              </a:spcBef>
              <a:buNone/>
            </a:pPr>
            <a:r>
              <a:rPr lang="en-US" altLang="zh-CN" sz="1400" dirty="0"/>
              <a:t>0x804a10c:	0x65646167	0x636f6820	0x2079656b	0x2e6d6f6d</a:t>
            </a:r>
          </a:p>
          <a:p>
            <a:pPr marL="0" indent="0">
              <a:lnSpc>
                <a:spcPct val="150000"/>
              </a:lnSpc>
              <a:spcBef>
                <a:spcPts val="0"/>
              </a:spcBef>
              <a:buNone/>
            </a:pPr>
            <a:r>
              <a:rPr lang="en-US" altLang="zh-CN" sz="1400" dirty="0"/>
              <a:t>0x804a11c:	0x00000000	0x08048eb3	0x08048eac	0x08048eba</a:t>
            </a:r>
          </a:p>
          <a:p>
            <a:pPr marL="0" indent="0">
              <a:lnSpc>
                <a:spcPct val="150000"/>
              </a:lnSpc>
              <a:spcBef>
                <a:spcPts val="0"/>
              </a:spcBef>
              <a:buNone/>
            </a:pPr>
            <a:r>
              <a:rPr lang="en-US" altLang="zh-CN" sz="1400" dirty="0"/>
              <a:t>0x804a12c:	0x08048ec2	0x08048ec9	0x08048ed2	0x08048ed9</a:t>
            </a:r>
          </a:p>
          <a:p>
            <a:pPr marL="0" indent="0">
              <a:lnSpc>
                <a:spcPct val="150000"/>
              </a:lnSpc>
              <a:spcBef>
                <a:spcPts val="0"/>
              </a:spcBef>
              <a:buNone/>
            </a:pPr>
            <a:r>
              <a:rPr lang="en-US" altLang="zh-CN" sz="1400" dirty="0"/>
              <a:t>0x804a13c:	0x08048ee2	0x0000000a	0x00000002	0x0000000e</a:t>
            </a:r>
          </a:p>
          <a:p>
            <a:pPr marL="0" indent="0">
              <a:lnSpc>
                <a:spcPct val="150000"/>
              </a:lnSpc>
              <a:spcBef>
                <a:spcPts val="0"/>
              </a:spcBef>
              <a:buNone/>
            </a:pPr>
            <a:r>
              <a:rPr lang="en-US" altLang="zh-CN" sz="1400" dirty="0"/>
              <a:t>(</a:t>
            </a:r>
            <a:r>
              <a:rPr lang="en-US" altLang="zh-CN" sz="1400" dirty="0" err="1"/>
              <a:t>gdb</a:t>
            </a:r>
            <a:r>
              <a:rPr lang="en-US" altLang="zh-CN" sz="1400" dirty="0"/>
              <a:t>)</a:t>
            </a:r>
          </a:p>
          <a:p>
            <a:pPr marL="0" indent="0">
              <a:lnSpc>
                <a:spcPct val="150000"/>
              </a:lnSpc>
              <a:buNone/>
            </a:pPr>
            <a:endParaRPr lang="en-US" altLang="zh-CN" sz="1600" dirty="0" smtClean="0"/>
          </a:p>
          <a:p>
            <a:pPr marL="0" indent="0">
              <a:lnSpc>
                <a:spcPct val="150000"/>
              </a:lnSpc>
              <a:buNone/>
            </a:pPr>
            <a:r>
              <a:rPr lang="zh-CN" altLang="en-US" dirty="0" smtClean="0"/>
              <a:t>问，上面字节是什么内容呢？</a:t>
            </a:r>
            <a:endParaRPr lang="en-US" altLang="zh-CN" dirty="0" smtClean="0"/>
          </a:p>
          <a:p>
            <a:pPr marL="0" indent="0">
              <a:lnSpc>
                <a:spcPct val="150000"/>
              </a:lnSpc>
              <a:buNone/>
            </a:pPr>
            <a:r>
              <a:rPr lang="en-US" altLang="zh-CN" dirty="0" smtClean="0"/>
              <a:t>       </a:t>
            </a:r>
            <a:r>
              <a:rPr lang="zh-CN" altLang="zh-CN" dirty="0" smtClean="0"/>
              <a:t>从</a:t>
            </a:r>
            <a:r>
              <a:rPr lang="zh-CN" altLang="zh-CN" dirty="0"/>
              <a:t>地址</a:t>
            </a:r>
            <a:r>
              <a:rPr lang="en-US" altLang="zh-CN" dirty="0"/>
              <a:t>0x804a0fc</a:t>
            </a:r>
            <a:r>
              <a:rPr lang="zh-CN" altLang="zh-CN" dirty="0"/>
              <a:t>开始到“</a:t>
            </a:r>
            <a:r>
              <a:rPr lang="en-US" altLang="zh-CN" dirty="0"/>
              <a:t>0x00</a:t>
            </a:r>
            <a:r>
              <a:rPr lang="zh-CN" altLang="zh-CN" dirty="0"/>
              <a:t>”字节结束（</a:t>
            </a:r>
            <a:r>
              <a:rPr lang="en-US" altLang="zh-CN" dirty="0"/>
              <a:t>C</a:t>
            </a:r>
            <a:r>
              <a:rPr lang="zh-CN" altLang="zh-CN" dirty="0"/>
              <a:t>语言字符串数据的结束符）的字节序列就是拆弹字符串</a:t>
            </a:r>
            <a:r>
              <a:rPr lang="en-US" altLang="zh-CN" dirty="0"/>
              <a:t>ASCII</a:t>
            </a:r>
            <a:r>
              <a:rPr lang="zh-CN" altLang="zh-CN" dirty="0"/>
              <a:t>码，根据低位存储规则，查表即得该字符串为</a:t>
            </a:r>
            <a:r>
              <a:rPr lang="en-US" altLang="zh-CN" dirty="0"/>
              <a:t>"I am just a renegade hockey mom."</a:t>
            </a:r>
            <a:r>
              <a:rPr lang="zh-CN" altLang="zh-CN" dirty="0"/>
              <a:t>，从而完成了第一个密码的破译。</a:t>
            </a:r>
          </a:p>
          <a:p>
            <a:pPr marL="0" indent="0">
              <a:lnSpc>
                <a:spcPct val="150000"/>
              </a:lnSpc>
              <a:buNone/>
            </a:pPr>
            <a:endParaRPr lang="zh-CN" altLang="zh-CN" sz="1600"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18</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704649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lnSpc>
                <a:spcPct val="150000"/>
              </a:lnSpc>
              <a:spcBef>
                <a:spcPts val="0"/>
              </a:spcBef>
              <a:buNone/>
            </a:pPr>
            <a:r>
              <a:rPr lang="en-US" altLang="zh-CN" sz="1400" dirty="0"/>
              <a:t>(</a:t>
            </a:r>
            <a:r>
              <a:rPr lang="en-US" altLang="zh-CN" sz="1400" dirty="0" err="1"/>
              <a:t>gdb</a:t>
            </a:r>
            <a:r>
              <a:rPr lang="en-US" altLang="zh-CN" sz="1400" dirty="0"/>
              <a:t>) x/20x 0x804a0fc</a:t>
            </a:r>
          </a:p>
          <a:p>
            <a:pPr marL="0" indent="0">
              <a:lnSpc>
                <a:spcPct val="150000"/>
              </a:lnSpc>
              <a:spcBef>
                <a:spcPts val="0"/>
              </a:spcBef>
              <a:buNone/>
            </a:pPr>
            <a:r>
              <a:rPr lang="en-US" altLang="zh-CN" sz="1400" dirty="0"/>
              <a:t>0x804a0fc:	</a:t>
            </a:r>
            <a:r>
              <a:rPr lang="en-US" altLang="zh-CN" sz="1400" dirty="0" smtClean="0"/>
              <a:t>	0x6d612049</a:t>
            </a:r>
            <a:r>
              <a:rPr lang="en-US" altLang="zh-CN" sz="1400" dirty="0"/>
              <a:t>	0x73756a20	0x20612074	</a:t>
            </a:r>
            <a:r>
              <a:rPr lang="en-US" altLang="zh-CN" sz="1400" dirty="0" smtClean="0"/>
              <a:t>0x656e6572</a:t>
            </a:r>
          </a:p>
          <a:p>
            <a:pPr marL="0" indent="0">
              <a:lnSpc>
                <a:spcPct val="150000"/>
              </a:lnSpc>
              <a:spcBef>
                <a:spcPts val="0"/>
              </a:spcBef>
              <a:buNone/>
            </a:pPr>
            <a:r>
              <a:rPr lang="en-US" altLang="zh-CN" sz="1400" dirty="0"/>
              <a:t>	</a:t>
            </a:r>
            <a:r>
              <a:rPr lang="en-US" altLang="zh-CN" sz="1400" dirty="0" smtClean="0"/>
              <a:t>	    m a      I                      s  u   j                              a      t                     e  n  e  r</a:t>
            </a:r>
            <a:endParaRPr lang="en-US" altLang="zh-CN" sz="1400" dirty="0"/>
          </a:p>
          <a:p>
            <a:pPr marL="0" indent="0">
              <a:lnSpc>
                <a:spcPct val="150000"/>
              </a:lnSpc>
              <a:spcBef>
                <a:spcPts val="0"/>
              </a:spcBef>
              <a:buNone/>
            </a:pPr>
            <a:r>
              <a:rPr lang="en-US" altLang="zh-CN" sz="1400" dirty="0"/>
              <a:t>0x804a10c:	0x65646167	0x636f6820	0x2079656b	</a:t>
            </a:r>
            <a:r>
              <a:rPr lang="en-US" altLang="zh-CN" sz="1400" dirty="0" smtClean="0"/>
              <a:t>0x2e6d6f6d</a:t>
            </a:r>
          </a:p>
          <a:p>
            <a:pPr marL="0" indent="0">
              <a:lnSpc>
                <a:spcPct val="150000"/>
              </a:lnSpc>
              <a:spcBef>
                <a:spcPts val="0"/>
              </a:spcBef>
              <a:buNone/>
            </a:pPr>
            <a:r>
              <a:rPr lang="en-US" altLang="zh-CN" sz="1400" dirty="0"/>
              <a:t> </a:t>
            </a:r>
            <a:r>
              <a:rPr lang="en-US" altLang="zh-CN" sz="1400" dirty="0" smtClean="0"/>
              <a:t>                                      e  d  a  g                     c  o  h                            y   e  k                     .  m  o  m</a:t>
            </a:r>
            <a:endParaRPr lang="en-US" altLang="zh-CN" sz="1400" dirty="0"/>
          </a:p>
          <a:p>
            <a:pPr marL="0" indent="0">
              <a:lnSpc>
                <a:spcPct val="150000"/>
              </a:lnSpc>
              <a:spcBef>
                <a:spcPts val="0"/>
              </a:spcBef>
              <a:buNone/>
            </a:pPr>
            <a:r>
              <a:rPr lang="en-US" altLang="zh-CN" sz="1400" dirty="0"/>
              <a:t>0x804a11c:	0x00000000	0x08048eb3	0x08048eac	</a:t>
            </a:r>
            <a:r>
              <a:rPr lang="en-US" altLang="zh-CN" sz="1400" dirty="0" smtClean="0"/>
              <a:t>0x08048eba</a:t>
            </a:r>
          </a:p>
          <a:p>
            <a:pPr marL="0" indent="0">
              <a:lnSpc>
                <a:spcPct val="150000"/>
              </a:lnSpc>
              <a:spcBef>
                <a:spcPts val="0"/>
              </a:spcBef>
              <a:buNone/>
            </a:pPr>
            <a:r>
              <a:rPr lang="en-US" altLang="zh-CN" sz="1400" dirty="0"/>
              <a:t> </a:t>
            </a:r>
            <a:r>
              <a:rPr lang="en-US" altLang="zh-CN" sz="1400" dirty="0" smtClean="0"/>
              <a:t>                                                  0</a:t>
            </a:r>
            <a:endParaRPr lang="en-US" altLang="zh-CN" sz="1400" dirty="0"/>
          </a:p>
          <a:p>
            <a:pPr marL="0" indent="0">
              <a:lnSpc>
                <a:spcPct val="150000"/>
              </a:lnSpc>
              <a:spcBef>
                <a:spcPts val="0"/>
              </a:spcBef>
              <a:buNone/>
            </a:pPr>
            <a:r>
              <a:rPr lang="en-US" altLang="zh-CN" sz="1400" dirty="0"/>
              <a:t>0x804a12c:	0x08048ec2	0x08048ec9	0x08048ed2	0x08048ed9</a:t>
            </a:r>
          </a:p>
          <a:p>
            <a:pPr marL="0" indent="0">
              <a:lnSpc>
                <a:spcPct val="150000"/>
              </a:lnSpc>
              <a:spcBef>
                <a:spcPts val="0"/>
              </a:spcBef>
              <a:buNone/>
            </a:pPr>
            <a:r>
              <a:rPr lang="en-US" altLang="zh-CN" sz="1400" dirty="0"/>
              <a:t>0x804a13c:	0x08048ee2	0x0000000a	0x00000002	0x0000000e</a:t>
            </a:r>
          </a:p>
          <a:p>
            <a:pPr marL="0" indent="0">
              <a:lnSpc>
                <a:spcPct val="150000"/>
              </a:lnSpc>
              <a:spcBef>
                <a:spcPts val="0"/>
              </a:spcBef>
              <a:buNone/>
            </a:pPr>
            <a:r>
              <a:rPr lang="en-US" altLang="zh-CN" sz="1400" dirty="0"/>
              <a:t>(</a:t>
            </a:r>
            <a:r>
              <a:rPr lang="en-US" altLang="zh-CN" sz="1400" dirty="0" err="1"/>
              <a:t>gdb</a:t>
            </a:r>
            <a:r>
              <a:rPr lang="en-US" altLang="zh-CN" sz="1400" dirty="0"/>
              <a:t>)</a:t>
            </a:r>
          </a:p>
          <a:p>
            <a:pPr marL="0" indent="0">
              <a:lnSpc>
                <a:spcPct val="150000"/>
              </a:lnSpc>
              <a:buNone/>
            </a:pPr>
            <a:endParaRPr lang="en-US" altLang="zh-CN" sz="1600" dirty="0" smtClean="0"/>
          </a:p>
          <a:p>
            <a:pPr marL="0" indent="0">
              <a:lnSpc>
                <a:spcPct val="150000"/>
              </a:lnSpc>
              <a:buNone/>
            </a:pPr>
            <a:r>
              <a:rPr lang="en-US" altLang="zh-CN" dirty="0" smtClean="0"/>
              <a:t>I </a:t>
            </a:r>
            <a:r>
              <a:rPr lang="en-US" altLang="zh-CN" dirty="0"/>
              <a:t>am just a renegade hockey mom."</a:t>
            </a:r>
            <a:r>
              <a:rPr lang="zh-CN" altLang="zh-CN" dirty="0"/>
              <a:t>，从而完成了第一个密码的破译。</a:t>
            </a:r>
          </a:p>
          <a:p>
            <a:pPr marL="0" indent="0">
              <a:lnSpc>
                <a:spcPct val="150000"/>
              </a:lnSpc>
              <a:buNone/>
            </a:pPr>
            <a:endParaRPr lang="zh-CN" altLang="zh-CN" sz="1600"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19</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55558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rPr>
              <a:t>Lab2  Binary </a:t>
            </a:r>
            <a:r>
              <a:rPr lang="en-US" altLang="zh-CN" dirty="0" smtClean="0">
                <a:latin typeface="Arial" panose="020B0604020202020204" pitchFamily="34" charset="0"/>
                <a:ea typeface="微软雅黑" panose="020B0503020204020204" pitchFamily="34" charset="-122"/>
              </a:rPr>
              <a:t>Bombs</a:t>
            </a:r>
            <a:r>
              <a:rPr lang="zh-CN" altLang="en-US" dirty="0" smtClean="0">
                <a:latin typeface="Arial" panose="020B0604020202020204" pitchFamily="34" charset="0"/>
                <a:ea typeface="微软雅黑" panose="020B0503020204020204" pitchFamily="34" charset="-122"/>
              </a:rPr>
              <a:t> </a:t>
            </a:r>
            <a:r>
              <a:rPr lang="zh-CN" altLang="en-US" dirty="0" smtClean="0"/>
              <a:t>实验介绍</a:t>
            </a:r>
            <a:endParaRPr lang="zh-CN" altLang="en-US" dirty="0"/>
          </a:p>
        </p:txBody>
      </p:sp>
      <p:sp>
        <p:nvSpPr>
          <p:cNvPr id="3" name="内容占位符 2"/>
          <p:cNvSpPr>
            <a:spLocks noGrp="1"/>
          </p:cNvSpPr>
          <p:nvPr>
            <p:ph idx="1"/>
          </p:nvPr>
        </p:nvSpPr>
        <p:spPr>
          <a:xfrm>
            <a:off x="251520" y="980728"/>
            <a:ext cx="8352928" cy="5040312"/>
          </a:xfrm>
        </p:spPr>
        <p:txBody>
          <a:bodyPr/>
          <a:lstStyle/>
          <a:p>
            <a:pPr algn="just" eaLnBrk="1" hangingPunct="1">
              <a:lnSpc>
                <a:spcPct val="150000"/>
              </a:lnSpc>
              <a:spcBef>
                <a:spcPts val="0"/>
              </a:spcBef>
              <a:defRPr/>
            </a:pPr>
            <a:r>
              <a:rPr lang="zh-CN" altLang="zh-CN" dirty="0"/>
              <a:t>本实验中，你要使用课程所学知识</a:t>
            </a:r>
            <a:r>
              <a:rPr lang="zh-CN" altLang="zh-CN" dirty="0" smtClean="0"/>
              <a:t>拆除一个“</a:t>
            </a:r>
            <a:r>
              <a:rPr lang="en-US" altLang="zh-CN" dirty="0" smtClean="0"/>
              <a:t>Binary Bombs</a:t>
            </a:r>
            <a:r>
              <a:rPr lang="zh-CN" altLang="zh-CN" dirty="0"/>
              <a:t>”来增强对程序的机器级表示、汇编语言、调试器和逆向工程等方面原理与技能的掌握</a:t>
            </a:r>
            <a:r>
              <a:rPr lang="zh-CN" altLang="zh-CN" dirty="0" smtClean="0"/>
              <a:t>。</a:t>
            </a:r>
            <a:endParaRPr lang="en-US" altLang="zh-CN" dirty="0" smtClean="0"/>
          </a:p>
          <a:p>
            <a:pPr algn="just" eaLnBrk="1" hangingPunct="1">
              <a:lnSpc>
                <a:spcPct val="150000"/>
              </a:lnSpc>
              <a:spcBef>
                <a:spcPts val="0"/>
              </a:spcBef>
              <a:defRPr/>
            </a:pPr>
            <a:r>
              <a:rPr lang="zh-CN" altLang="zh-CN" dirty="0"/>
              <a:t>一个</a:t>
            </a:r>
            <a:r>
              <a:rPr lang="zh-CN" altLang="zh-CN" dirty="0" smtClean="0"/>
              <a:t>“</a:t>
            </a:r>
            <a:r>
              <a:rPr lang="en-US" altLang="zh-CN" dirty="0"/>
              <a:t>Binary Bombs</a:t>
            </a:r>
            <a:r>
              <a:rPr lang="zh-CN" altLang="zh-CN" dirty="0" smtClean="0"/>
              <a:t>”</a:t>
            </a:r>
            <a:r>
              <a:rPr lang="zh-CN" altLang="zh-CN" dirty="0"/>
              <a:t>（二进制炸弹</a:t>
            </a:r>
            <a:r>
              <a:rPr lang="zh-CN" altLang="zh-CN" dirty="0" smtClean="0"/>
              <a:t>，简称炸弹</a:t>
            </a:r>
            <a:r>
              <a:rPr lang="zh-CN" altLang="zh-CN" dirty="0"/>
              <a:t>）是一个</a:t>
            </a:r>
            <a:r>
              <a:rPr lang="en-US" altLang="zh-CN" dirty="0"/>
              <a:t>Linux</a:t>
            </a:r>
            <a:r>
              <a:rPr lang="zh-CN" altLang="zh-CN" dirty="0"/>
              <a:t>可执行</a:t>
            </a:r>
            <a:r>
              <a:rPr lang="en-US" altLang="zh-CN" dirty="0"/>
              <a:t>C</a:t>
            </a:r>
            <a:r>
              <a:rPr lang="zh-CN" altLang="zh-CN" dirty="0"/>
              <a:t>程序，</a:t>
            </a:r>
            <a:r>
              <a:rPr lang="zh-CN" altLang="zh-CN" dirty="0" smtClean="0"/>
              <a:t>包含</a:t>
            </a:r>
            <a:r>
              <a:rPr lang="en-US" altLang="zh-CN" dirty="0" smtClean="0"/>
              <a:t>phase1~phase6</a:t>
            </a:r>
            <a:r>
              <a:rPr lang="zh-CN" altLang="en-US" dirty="0" smtClean="0"/>
              <a:t>共</a:t>
            </a:r>
            <a:r>
              <a:rPr lang="en-US" altLang="zh-CN" dirty="0" smtClean="0"/>
              <a:t>6</a:t>
            </a:r>
            <a:r>
              <a:rPr lang="zh-CN" altLang="zh-CN" dirty="0"/>
              <a:t>个</a:t>
            </a:r>
            <a:r>
              <a:rPr lang="zh-CN" altLang="zh-CN" dirty="0" smtClean="0"/>
              <a:t>阶段。</a:t>
            </a:r>
            <a:endParaRPr lang="en-US" altLang="zh-CN" dirty="0" smtClean="0"/>
          </a:p>
          <a:p>
            <a:pPr algn="just" eaLnBrk="1" hangingPunct="1">
              <a:lnSpc>
                <a:spcPct val="150000"/>
              </a:lnSpc>
              <a:spcBef>
                <a:spcPts val="0"/>
              </a:spcBef>
              <a:defRPr/>
            </a:pPr>
            <a:r>
              <a:rPr lang="zh-CN" altLang="zh-CN" dirty="0" smtClean="0"/>
              <a:t>炸弹</a:t>
            </a:r>
            <a:r>
              <a:rPr lang="zh-CN" altLang="zh-CN" dirty="0"/>
              <a:t>运行的每个阶段要求你输入一个</a:t>
            </a:r>
            <a:r>
              <a:rPr lang="zh-CN" altLang="zh-CN" dirty="0">
                <a:solidFill>
                  <a:srgbClr val="FF0000"/>
                </a:solidFill>
              </a:rPr>
              <a:t>特定的字符串</a:t>
            </a:r>
            <a:r>
              <a:rPr lang="zh-CN" altLang="zh-CN" dirty="0"/>
              <a:t>，若你的输入符合程序预期的输入，该阶段的炸弹就被“拆除”，否则炸弹“爆炸”并打印输出</a:t>
            </a:r>
            <a:r>
              <a:rPr lang="en-US" altLang="zh-CN" dirty="0"/>
              <a:t> "BOOM!!!"</a:t>
            </a:r>
            <a:r>
              <a:rPr lang="zh-CN" altLang="zh-CN" dirty="0"/>
              <a:t>字样</a:t>
            </a:r>
            <a:r>
              <a:rPr lang="zh-CN" altLang="zh-CN" dirty="0" smtClean="0"/>
              <a:t>。</a:t>
            </a:r>
            <a:endParaRPr lang="en-US" altLang="zh-CN" dirty="0" smtClean="0"/>
          </a:p>
          <a:p>
            <a:pPr algn="just" eaLnBrk="1" hangingPunct="1">
              <a:lnSpc>
                <a:spcPct val="150000"/>
              </a:lnSpc>
              <a:spcBef>
                <a:spcPts val="0"/>
              </a:spcBef>
              <a:defRPr/>
            </a:pPr>
            <a:r>
              <a:rPr lang="zh-CN" altLang="zh-CN" dirty="0" smtClean="0"/>
              <a:t>实验</a:t>
            </a:r>
            <a:r>
              <a:rPr lang="zh-CN" altLang="zh-CN" dirty="0"/>
              <a:t>的目标</a:t>
            </a:r>
            <a:r>
              <a:rPr lang="zh-CN" altLang="zh-CN" dirty="0" smtClean="0"/>
              <a:t>是</a:t>
            </a:r>
            <a:r>
              <a:rPr lang="zh-CN" altLang="en-US" dirty="0" smtClean="0"/>
              <a:t>你药</a:t>
            </a:r>
            <a:r>
              <a:rPr lang="zh-CN" altLang="zh-CN" dirty="0" smtClean="0"/>
              <a:t>拆除</a:t>
            </a:r>
            <a:r>
              <a:rPr lang="zh-CN" altLang="zh-CN" dirty="0"/>
              <a:t>尽可能多的</a:t>
            </a:r>
            <a:r>
              <a:rPr lang="zh-CN" altLang="zh-CN" dirty="0" smtClean="0"/>
              <a:t>炸弹</a:t>
            </a:r>
            <a:r>
              <a:rPr lang="zh-CN" altLang="zh-CN" dirty="0"/>
              <a:t>阶段</a:t>
            </a:r>
            <a:r>
              <a:rPr lang="zh-CN" altLang="zh-CN" dirty="0" smtClean="0"/>
              <a:t>。</a:t>
            </a:r>
            <a:endParaRPr lang="zh-CN" altLang="en-US" dirty="0"/>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54453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2164825"/>
            <a:ext cx="8247836" cy="1334562"/>
          </a:xfrm>
        </p:spPr>
      </p:pic>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20</a:t>
            </a:fld>
            <a:r>
              <a:rPr lang="en-US" altLang="zh-CN" sz="1400" smtClean="0">
                <a:solidFill>
                  <a:srgbClr val="0D7157"/>
                </a:solidFill>
              </a:rPr>
              <a:t>- </a:t>
            </a:r>
            <a:endParaRPr lang="en-US" altLang="zh-CN" sz="1400" dirty="0">
              <a:solidFill>
                <a:srgbClr val="0D7157"/>
              </a:solidFill>
            </a:endParaRPr>
          </a:p>
        </p:txBody>
      </p:sp>
      <p:sp>
        <p:nvSpPr>
          <p:cNvPr id="6" name="TextBox 5"/>
          <p:cNvSpPr txBox="1"/>
          <p:nvPr/>
        </p:nvSpPr>
        <p:spPr>
          <a:xfrm>
            <a:off x="755576" y="1447097"/>
            <a:ext cx="5905784" cy="461665"/>
          </a:xfrm>
          <a:prstGeom prst="rect">
            <a:avLst/>
          </a:prstGeom>
          <a:noFill/>
        </p:spPr>
        <p:txBody>
          <a:bodyPr wrap="none" rtlCol="0">
            <a:spAutoFit/>
          </a:bodyPr>
          <a:lstStyle/>
          <a:p>
            <a:r>
              <a:rPr lang="zh-CN" altLang="en-US" sz="2400" i="0" dirty="0" smtClean="0">
                <a:latin typeface="+mj-lt"/>
              </a:rPr>
              <a:t>正确拆弹的另一个实例的显示（阶段</a:t>
            </a:r>
            <a:r>
              <a:rPr lang="en-US" altLang="zh-CN" sz="2400" i="0" dirty="0" smtClean="0">
                <a:latin typeface="+mj-lt"/>
              </a:rPr>
              <a:t>1</a:t>
            </a:r>
            <a:r>
              <a:rPr lang="zh-CN" altLang="en-US" sz="2400" i="0" dirty="0" smtClean="0">
                <a:latin typeface="+mj-lt"/>
              </a:rPr>
              <a:t>）：</a:t>
            </a:r>
            <a:endParaRPr lang="zh-CN" altLang="en-US" sz="2400" i="0" dirty="0">
              <a:latin typeface="+mj-lt"/>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4797152"/>
            <a:ext cx="6020121" cy="1370171"/>
          </a:xfrm>
          <a:prstGeom prst="rect">
            <a:avLst/>
          </a:prstGeom>
        </p:spPr>
      </p:pic>
      <p:sp>
        <p:nvSpPr>
          <p:cNvPr id="8" name="TextBox 7"/>
          <p:cNvSpPr txBox="1"/>
          <p:nvPr/>
        </p:nvSpPr>
        <p:spPr>
          <a:xfrm>
            <a:off x="867523" y="4293096"/>
            <a:ext cx="4059125" cy="461665"/>
          </a:xfrm>
          <a:prstGeom prst="rect">
            <a:avLst/>
          </a:prstGeom>
          <a:noFill/>
        </p:spPr>
        <p:txBody>
          <a:bodyPr wrap="none" rtlCol="0">
            <a:spAutoFit/>
          </a:bodyPr>
          <a:lstStyle/>
          <a:p>
            <a:r>
              <a:rPr lang="zh-CN" altLang="en-US" sz="2400" i="0" dirty="0" smtClean="0">
                <a:latin typeface="+mj-lt"/>
              </a:rPr>
              <a:t>拆弹失败的显示（阶段</a:t>
            </a:r>
            <a:r>
              <a:rPr lang="en-US" altLang="zh-CN" sz="2400" i="0" dirty="0" smtClean="0">
                <a:latin typeface="+mj-lt"/>
              </a:rPr>
              <a:t>1</a:t>
            </a:r>
            <a:r>
              <a:rPr lang="zh-CN" altLang="en-US" sz="2400" i="0" dirty="0" smtClean="0">
                <a:latin typeface="+mj-lt"/>
              </a:rPr>
              <a:t>）：</a:t>
            </a:r>
            <a:endParaRPr lang="zh-CN" altLang="en-US" sz="2400" i="0" dirty="0">
              <a:latin typeface="+mj-lt"/>
            </a:endParaRPr>
          </a:p>
        </p:txBody>
      </p:sp>
    </p:spTree>
    <p:extLst>
      <p:ext uri="{BB962C8B-B14F-4D97-AF65-F5344CB8AC3E}">
        <p14:creationId xmlns:p14="http://schemas.microsoft.com/office/powerpoint/2010/main" val="32069620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Gdb</a:t>
            </a:r>
            <a:r>
              <a:rPr lang="zh-CN" altLang="en-US" dirty="0" smtClean="0"/>
              <a:t>和</a:t>
            </a:r>
            <a:r>
              <a:rPr lang="en-US" altLang="zh-CN" dirty="0" err="1" smtClean="0"/>
              <a:t>objdump</a:t>
            </a:r>
            <a:r>
              <a:rPr lang="zh-CN" altLang="en-US" dirty="0" smtClean="0"/>
              <a:t>的使用</a:t>
            </a:r>
            <a:endParaRPr lang="zh-CN" altLang="en-US" dirty="0"/>
          </a:p>
        </p:txBody>
      </p:sp>
      <p:sp>
        <p:nvSpPr>
          <p:cNvPr id="3" name="内容占位符 2"/>
          <p:cNvSpPr>
            <a:spLocks noGrp="1"/>
          </p:cNvSpPr>
          <p:nvPr>
            <p:ph idx="1"/>
          </p:nvPr>
        </p:nvSpPr>
        <p:spPr>
          <a:xfrm>
            <a:off x="395536" y="980728"/>
            <a:ext cx="8568952" cy="5040312"/>
          </a:xfrm>
        </p:spPr>
        <p:txBody>
          <a:bodyPr/>
          <a:lstStyle/>
          <a:p>
            <a:pPr marL="0" indent="0">
              <a:buNone/>
            </a:pPr>
            <a:r>
              <a:rPr lang="en-US" altLang="zh-CN" dirty="0" smtClean="0"/>
              <a:t>1）</a:t>
            </a:r>
            <a:r>
              <a:rPr lang="zh-CN" altLang="en-US" dirty="0" smtClean="0"/>
              <a:t>使用</a:t>
            </a:r>
            <a:r>
              <a:rPr lang="en-US" altLang="zh-CN" dirty="0" err="1"/>
              <a:t>objdump</a:t>
            </a:r>
            <a:r>
              <a:rPr lang="en-US" altLang="zh-CN" dirty="0"/>
              <a:t> </a:t>
            </a:r>
            <a:r>
              <a:rPr lang="zh-CN" altLang="en-US" dirty="0" smtClean="0"/>
              <a:t>反汇编</a:t>
            </a:r>
            <a:r>
              <a:rPr lang="en-US" altLang="zh-CN" dirty="0" smtClean="0"/>
              <a:t>bomb</a:t>
            </a:r>
            <a:r>
              <a:rPr lang="zh-CN" altLang="en-US" dirty="0" smtClean="0"/>
              <a:t>的汇编源程序</a:t>
            </a:r>
            <a:endParaRPr lang="en-US" altLang="zh-CN" dirty="0" smtClean="0"/>
          </a:p>
          <a:p>
            <a:pPr marL="0" indent="0">
              <a:buNone/>
            </a:pPr>
            <a:r>
              <a:rPr lang="en-US" altLang="zh-CN" dirty="0"/>
              <a:t> </a:t>
            </a:r>
            <a:r>
              <a:rPr lang="en-US" altLang="zh-CN" dirty="0" smtClean="0"/>
              <a:t>                   </a:t>
            </a:r>
            <a:r>
              <a:rPr lang="en-US" altLang="zh-CN" dirty="0" err="1" smtClean="0"/>
              <a:t>objdump</a:t>
            </a:r>
            <a:r>
              <a:rPr lang="en-US" altLang="zh-CN" dirty="0" smtClean="0"/>
              <a:t> </a:t>
            </a:r>
            <a:r>
              <a:rPr lang="zh-CN" altLang="zh-CN" dirty="0"/>
              <a:t>–</a:t>
            </a:r>
            <a:r>
              <a:rPr lang="en-US" altLang="zh-CN" dirty="0"/>
              <a:t>d bomb </a:t>
            </a:r>
            <a:r>
              <a:rPr lang="en-US" altLang="zh-CN" dirty="0">
                <a:solidFill>
                  <a:srgbClr val="FF0000"/>
                </a:solidFill>
              </a:rPr>
              <a:t>&gt; </a:t>
            </a:r>
            <a:r>
              <a:rPr lang="en-US" altLang="zh-CN" dirty="0" smtClean="0">
                <a:solidFill>
                  <a:srgbClr val="FF0000"/>
                </a:solidFill>
              </a:rPr>
              <a:t>asm.txt</a:t>
            </a:r>
          </a:p>
          <a:p>
            <a:pPr marL="0" indent="0">
              <a:buNone/>
            </a:pPr>
            <a:r>
              <a:rPr lang="en-US" altLang="zh-CN" sz="2000" dirty="0"/>
              <a:t> </a:t>
            </a:r>
            <a:r>
              <a:rPr lang="en-US" altLang="zh-CN" sz="2000" dirty="0" smtClean="0"/>
              <a:t>    “&gt;”:</a:t>
            </a:r>
            <a:r>
              <a:rPr lang="zh-CN" altLang="en-US" sz="2000" dirty="0" smtClean="0"/>
              <a:t>重定向，将反汇编出来的源程序输出至文件</a:t>
            </a:r>
            <a:r>
              <a:rPr lang="en-US" altLang="zh-CN" sz="2000" dirty="0" smtClean="0"/>
              <a:t>asm.txt</a:t>
            </a:r>
            <a:r>
              <a:rPr lang="zh-CN" altLang="en-US" sz="2000" dirty="0" smtClean="0"/>
              <a:t>中</a:t>
            </a:r>
            <a:endParaRPr lang="en-US" altLang="zh-CN" sz="2000" dirty="0" smtClean="0"/>
          </a:p>
          <a:p>
            <a:pPr marL="0" indent="0">
              <a:spcBef>
                <a:spcPts val="1200"/>
              </a:spcBef>
              <a:buNone/>
            </a:pPr>
            <a:r>
              <a:rPr lang="en-US" altLang="zh-CN" dirty="0" smtClean="0"/>
              <a:t>2）</a:t>
            </a:r>
            <a:r>
              <a:rPr lang="zh-CN" altLang="en-US" dirty="0" smtClean="0"/>
              <a:t>查看反汇编源代码：</a:t>
            </a:r>
            <a:r>
              <a:rPr lang="en-US" altLang="zh-CN" dirty="0" err="1" smtClean="0"/>
              <a:t>gedit</a:t>
            </a:r>
            <a:r>
              <a:rPr lang="en-US" altLang="zh-CN" dirty="0" smtClean="0"/>
              <a:t> asm.txt</a:t>
            </a:r>
            <a:endParaRPr lang="en-US" altLang="zh-CN" dirty="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21</a:t>
            </a:fld>
            <a:r>
              <a:rPr lang="en-US" altLang="zh-CN" sz="1400" smtClean="0">
                <a:solidFill>
                  <a:srgbClr val="0D7157"/>
                </a:solidFill>
              </a:rPr>
              <a:t>- </a:t>
            </a:r>
            <a:endParaRPr lang="en-US" altLang="zh-CN" sz="1400" dirty="0">
              <a:solidFill>
                <a:srgbClr val="0D7157"/>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075424"/>
            <a:ext cx="4637409" cy="3600400"/>
          </a:xfrm>
          <a:prstGeom prst="rect">
            <a:avLst/>
          </a:prstGeom>
        </p:spPr>
      </p:pic>
      <p:sp>
        <p:nvSpPr>
          <p:cNvPr id="6" name="TextBox 5"/>
          <p:cNvSpPr txBox="1"/>
          <p:nvPr/>
        </p:nvSpPr>
        <p:spPr>
          <a:xfrm>
            <a:off x="6012160" y="3429001"/>
            <a:ext cx="2952327" cy="1289905"/>
          </a:xfrm>
          <a:prstGeom prst="rect">
            <a:avLst/>
          </a:prstGeom>
          <a:solidFill>
            <a:srgbClr val="FFFF00"/>
          </a:solidFill>
        </p:spPr>
        <p:txBody>
          <a:bodyPr wrap="square" rtlCol="0">
            <a:spAutoFit/>
          </a:bodyPr>
          <a:lstStyle/>
          <a:p>
            <a:pPr algn="l">
              <a:lnSpc>
                <a:spcPct val="150000"/>
              </a:lnSpc>
            </a:pPr>
            <a:r>
              <a:rPr lang="zh-CN" altLang="en-US" i="0" dirty="0" smtClean="0">
                <a:latin typeface="+mj-ea"/>
                <a:ea typeface="+mj-ea"/>
              </a:rPr>
              <a:t>如何在</a:t>
            </a:r>
            <a:r>
              <a:rPr lang="en-US" altLang="zh-CN" i="0" dirty="0" err="1" smtClean="0">
                <a:latin typeface="+mj-ea"/>
                <a:ea typeface="+mj-ea"/>
              </a:rPr>
              <a:t>asm</a:t>
            </a:r>
            <a:r>
              <a:rPr lang="zh-CN" altLang="en-US" i="0" dirty="0" smtClean="0">
                <a:latin typeface="+mj-ea"/>
                <a:ea typeface="+mj-ea"/>
              </a:rPr>
              <a:t>定位</a:t>
            </a:r>
            <a:r>
              <a:rPr lang="en-US" altLang="zh-CN" i="0" dirty="0" smtClean="0">
                <a:latin typeface="+mj-ea"/>
                <a:ea typeface="+mj-ea"/>
              </a:rPr>
              <a:t>main</a:t>
            </a:r>
            <a:r>
              <a:rPr lang="zh-CN" altLang="en-US" i="0" dirty="0" smtClean="0">
                <a:latin typeface="+mj-ea"/>
                <a:ea typeface="+mj-ea"/>
              </a:rPr>
              <a:t>或</a:t>
            </a:r>
            <a:r>
              <a:rPr lang="en-US" altLang="zh-CN" i="0" dirty="0" smtClean="0">
                <a:latin typeface="+mj-ea"/>
                <a:ea typeface="+mj-ea"/>
              </a:rPr>
              <a:t>phase_1</a:t>
            </a:r>
            <a:r>
              <a:rPr lang="zh-CN" altLang="en-US" i="0" dirty="0" smtClean="0">
                <a:latin typeface="+mj-ea"/>
                <a:ea typeface="+mj-ea"/>
              </a:rPr>
              <a:t>等符号？</a:t>
            </a:r>
            <a:endParaRPr lang="en-US" altLang="zh-CN" i="0" dirty="0" smtClean="0">
              <a:latin typeface="+mj-ea"/>
              <a:ea typeface="+mj-ea"/>
            </a:endParaRPr>
          </a:p>
          <a:p>
            <a:pPr algn="l">
              <a:lnSpc>
                <a:spcPct val="150000"/>
              </a:lnSpc>
            </a:pPr>
            <a:r>
              <a:rPr lang="en-US" altLang="zh-CN" i="0" dirty="0" smtClean="0">
                <a:latin typeface="+mj-ea"/>
                <a:ea typeface="+mj-ea"/>
              </a:rPr>
              <a:t>find</a:t>
            </a:r>
            <a:r>
              <a:rPr lang="zh-CN" altLang="en-US" i="0" dirty="0" smtClean="0">
                <a:latin typeface="+mj-ea"/>
                <a:ea typeface="+mj-ea"/>
              </a:rPr>
              <a:t>查找相应字符串即可</a:t>
            </a:r>
            <a:endParaRPr lang="zh-CN" altLang="en-US" i="0" dirty="0">
              <a:latin typeface="+mj-ea"/>
              <a:ea typeface="+mj-ea"/>
            </a:endParaRPr>
          </a:p>
        </p:txBody>
      </p:sp>
    </p:spTree>
    <p:extLst>
      <p:ext uri="{BB962C8B-B14F-4D97-AF65-F5344CB8AC3E}">
        <p14:creationId xmlns:p14="http://schemas.microsoft.com/office/powerpoint/2010/main" val="40035073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Gdb</a:t>
            </a:r>
            <a:r>
              <a:rPr lang="zh-CN" altLang="en-US" dirty="0" smtClean="0"/>
              <a:t>和</a:t>
            </a:r>
            <a:r>
              <a:rPr lang="en-US" altLang="zh-CN" dirty="0" err="1" smtClean="0"/>
              <a:t>objdump</a:t>
            </a:r>
            <a:r>
              <a:rPr lang="zh-CN" altLang="en-US" dirty="0" smtClean="0"/>
              <a:t>的使用</a:t>
            </a:r>
            <a:endParaRPr lang="zh-CN" altLang="en-US" dirty="0"/>
          </a:p>
        </p:txBody>
      </p:sp>
      <p:sp>
        <p:nvSpPr>
          <p:cNvPr id="3" name="内容占位符 2"/>
          <p:cNvSpPr>
            <a:spLocks noGrp="1"/>
          </p:cNvSpPr>
          <p:nvPr>
            <p:ph idx="1"/>
          </p:nvPr>
        </p:nvSpPr>
        <p:spPr>
          <a:xfrm>
            <a:off x="395536" y="980728"/>
            <a:ext cx="8568952" cy="5877272"/>
          </a:xfrm>
        </p:spPr>
        <p:txBody>
          <a:bodyPr/>
          <a:lstStyle/>
          <a:p>
            <a:pPr marL="0" indent="0">
              <a:buNone/>
            </a:pPr>
            <a:r>
              <a:rPr lang="en-US" altLang="zh-CN" dirty="0" smtClean="0"/>
              <a:t>3）gdb</a:t>
            </a:r>
            <a:r>
              <a:rPr lang="zh-CN" altLang="en-US" dirty="0" smtClean="0"/>
              <a:t>的使用</a:t>
            </a:r>
            <a:endParaRPr lang="en-US" altLang="zh-CN" dirty="0" smtClean="0"/>
          </a:p>
          <a:p>
            <a:pPr marL="0" indent="0">
              <a:buNone/>
            </a:pPr>
            <a:r>
              <a:rPr lang="zh-CN" altLang="en-US" dirty="0" smtClean="0"/>
              <a:t>调试</a:t>
            </a:r>
            <a:r>
              <a:rPr lang="en-US" altLang="zh-CN" dirty="0" smtClean="0"/>
              <a:t>bomb：</a:t>
            </a:r>
            <a:r>
              <a:rPr lang="en-US" altLang="zh-CN" b="1" dirty="0"/>
              <a:t>./bomb/</a:t>
            </a:r>
            <a:r>
              <a:rPr lang="en-US" altLang="zh-CN" b="1" dirty="0" err="1"/>
              <a:t>bomblab</a:t>
            </a:r>
            <a:r>
              <a:rPr lang="en-US" altLang="zh-CN" b="1" dirty="0"/>
              <a:t>/</a:t>
            </a:r>
            <a:r>
              <a:rPr lang="en-US" altLang="zh-CN" b="1" dirty="0" err="1"/>
              <a:t>src</a:t>
            </a:r>
            <a:r>
              <a:rPr lang="en-US" altLang="zh-CN" b="1" dirty="0"/>
              <a:t>$ </a:t>
            </a:r>
            <a:r>
              <a:rPr lang="en-US" altLang="zh-CN" b="1" dirty="0" err="1">
                <a:solidFill>
                  <a:srgbClr val="FF0000"/>
                </a:solidFill>
              </a:rPr>
              <a:t>gdb</a:t>
            </a:r>
            <a:r>
              <a:rPr lang="en-US" altLang="zh-CN" b="1" dirty="0">
                <a:solidFill>
                  <a:srgbClr val="FF0000"/>
                </a:solidFill>
              </a:rPr>
              <a:t> </a:t>
            </a:r>
            <a:r>
              <a:rPr lang="en-US" altLang="zh-CN" b="1" dirty="0" smtClean="0">
                <a:solidFill>
                  <a:srgbClr val="FF0000"/>
                </a:solidFill>
              </a:rPr>
              <a:t>bomb</a:t>
            </a:r>
          </a:p>
          <a:p>
            <a:pPr marL="0" indent="0">
              <a:buNone/>
            </a:pPr>
            <a:r>
              <a:rPr lang="en-US" altLang="zh-CN" dirty="0"/>
              <a:t>4）gdb</a:t>
            </a:r>
            <a:r>
              <a:rPr lang="zh-CN" altLang="en-US" dirty="0"/>
              <a:t>常用指令</a:t>
            </a:r>
            <a:endParaRPr lang="en-US" altLang="zh-CN" dirty="0"/>
          </a:p>
          <a:p>
            <a:pPr marL="1076325" indent="-628650">
              <a:buNone/>
            </a:pPr>
            <a:r>
              <a:rPr lang="en-US" altLang="zh-CN" b="1" dirty="0">
                <a:solidFill>
                  <a:srgbClr val="FF0000"/>
                </a:solidFill>
              </a:rPr>
              <a:t>l</a:t>
            </a:r>
            <a:r>
              <a:rPr lang="en-US" altLang="zh-CN" dirty="0" smtClean="0"/>
              <a:t>：	（</a:t>
            </a:r>
            <a:r>
              <a:rPr lang="en-US" altLang="zh-CN" dirty="0"/>
              <a:t>list）</a:t>
            </a:r>
            <a:r>
              <a:rPr lang="zh-CN" altLang="en-US" dirty="0"/>
              <a:t>显式当前行的上、下若干行</a:t>
            </a:r>
            <a:r>
              <a:rPr lang="en-US" altLang="zh-CN" dirty="0"/>
              <a:t>C</a:t>
            </a:r>
            <a:r>
              <a:rPr lang="zh-CN" altLang="en-US" dirty="0"/>
              <a:t>语句的内容</a:t>
            </a:r>
            <a:endParaRPr lang="en-US" altLang="zh-CN" dirty="0"/>
          </a:p>
          <a:p>
            <a:pPr marL="1076325" indent="-628650">
              <a:buNone/>
            </a:pPr>
            <a:r>
              <a:rPr lang="en-US" altLang="zh-CN" b="1" dirty="0">
                <a:solidFill>
                  <a:srgbClr val="FF0000"/>
                </a:solidFill>
              </a:rPr>
              <a:t>b</a:t>
            </a:r>
            <a:r>
              <a:rPr lang="en-US" altLang="zh-CN" dirty="0" smtClean="0"/>
              <a:t>：	（</a:t>
            </a:r>
            <a:r>
              <a:rPr lang="en-US" altLang="zh-CN" dirty="0"/>
              <a:t>breakpoint）</a:t>
            </a:r>
            <a:r>
              <a:rPr lang="zh-CN" altLang="en-US" dirty="0"/>
              <a:t>设置断点</a:t>
            </a:r>
            <a:endParaRPr lang="en-US" altLang="zh-CN" dirty="0"/>
          </a:p>
          <a:p>
            <a:pPr marL="1876425" lvl="2" indent="-628650"/>
            <a:r>
              <a:rPr lang="zh-CN" altLang="en-US" dirty="0" smtClean="0"/>
              <a:t>在</a:t>
            </a:r>
            <a:r>
              <a:rPr lang="en-US" altLang="zh-CN" dirty="0"/>
              <a:t>main</a:t>
            </a:r>
            <a:r>
              <a:rPr lang="zh-CN" altLang="en-US" dirty="0"/>
              <a:t>函数前设置断点：</a:t>
            </a:r>
            <a:r>
              <a:rPr lang="en-US" altLang="zh-CN" dirty="0">
                <a:solidFill>
                  <a:srgbClr val="FF0000"/>
                </a:solidFill>
              </a:rPr>
              <a:t>b main</a:t>
            </a:r>
          </a:p>
          <a:p>
            <a:pPr marL="1876425" lvl="2" indent="-628650"/>
            <a:r>
              <a:rPr lang="zh-CN" altLang="en-US" dirty="0" smtClean="0"/>
              <a:t>在</a:t>
            </a:r>
            <a:r>
              <a:rPr lang="zh-CN" altLang="en-US" dirty="0"/>
              <a:t>第</a:t>
            </a:r>
            <a:r>
              <a:rPr lang="en-US" altLang="zh-CN" dirty="0"/>
              <a:t>5</a:t>
            </a:r>
            <a:r>
              <a:rPr lang="zh-CN" altLang="en-US" dirty="0"/>
              <a:t>行程序前设置断点：</a:t>
            </a:r>
            <a:r>
              <a:rPr lang="en-US" altLang="zh-CN" dirty="0">
                <a:solidFill>
                  <a:srgbClr val="FF0000"/>
                </a:solidFill>
              </a:rPr>
              <a:t>b 5</a:t>
            </a:r>
          </a:p>
          <a:p>
            <a:pPr marL="1076325" indent="-628650">
              <a:buNone/>
            </a:pPr>
            <a:r>
              <a:rPr lang="en-US" altLang="zh-CN" b="1" dirty="0" smtClean="0">
                <a:solidFill>
                  <a:srgbClr val="FF0000"/>
                </a:solidFill>
              </a:rPr>
              <a:t>r</a:t>
            </a:r>
            <a:r>
              <a:rPr lang="en-US" altLang="zh-CN" dirty="0" smtClean="0"/>
              <a:t>：	(run</a:t>
            </a:r>
            <a:r>
              <a:rPr lang="en-US" altLang="zh-CN" dirty="0"/>
              <a:t>)</a:t>
            </a:r>
            <a:r>
              <a:rPr lang="zh-CN" altLang="en-US" dirty="0"/>
              <a:t>执行，直到第一个断点处，若没有断点，就一直执行下去直至结束</a:t>
            </a:r>
            <a:r>
              <a:rPr lang="zh-CN" altLang="en-US" dirty="0" smtClean="0"/>
              <a:t>。</a:t>
            </a:r>
            <a:endParaRPr lang="en-US" altLang="zh-CN" dirty="0" smtClean="0"/>
          </a:p>
          <a:p>
            <a:pPr marL="1076325" indent="-628650">
              <a:buNone/>
            </a:pPr>
            <a:r>
              <a:rPr lang="en-US" altLang="zh-CN" b="1" dirty="0" err="1" smtClean="0">
                <a:solidFill>
                  <a:srgbClr val="FF0000"/>
                </a:solidFill>
              </a:rPr>
              <a:t>ni</a:t>
            </a:r>
            <a:r>
              <a:rPr lang="en-US" altLang="zh-CN" b="1" dirty="0" smtClean="0">
                <a:solidFill>
                  <a:srgbClr val="FF0000"/>
                </a:solidFill>
              </a:rPr>
              <a:t>/</a:t>
            </a:r>
            <a:r>
              <a:rPr lang="en-US" altLang="zh-CN" b="1" dirty="0" err="1" smtClean="0">
                <a:solidFill>
                  <a:srgbClr val="FF0000"/>
                </a:solidFill>
              </a:rPr>
              <a:t>stepi</a:t>
            </a:r>
            <a:r>
              <a:rPr lang="en-US" altLang="zh-CN" dirty="0" smtClean="0"/>
              <a:t>：（next/step instructor）</a:t>
            </a:r>
            <a:r>
              <a:rPr lang="zh-CN" altLang="en-US" dirty="0" smtClean="0"/>
              <a:t>单步执行机器指令</a:t>
            </a:r>
            <a:endParaRPr lang="en-US" altLang="zh-CN" dirty="0" smtClean="0"/>
          </a:p>
          <a:p>
            <a:pPr marL="1076325" indent="-628650">
              <a:buNone/>
            </a:pPr>
            <a:r>
              <a:rPr lang="en-US" altLang="zh-CN" b="1" dirty="0" smtClean="0">
                <a:solidFill>
                  <a:srgbClr val="FF0000"/>
                </a:solidFill>
              </a:rPr>
              <a:t>n/step</a:t>
            </a:r>
            <a:r>
              <a:rPr lang="en-US" altLang="zh-CN" dirty="0" smtClean="0"/>
              <a:t>：	（next/step）</a:t>
            </a:r>
            <a:r>
              <a:rPr lang="zh-CN" altLang="en-US" dirty="0" smtClean="0"/>
              <a:t>单步执行</a:t>
            </a:r>
            <a:r>
              <a:rPr lang="en-US" altLang="zh-CN" dirty="0" smtClean="0"/>
              <a:t>C</a:t>
            </a:r>
            <a:r>
              <a:rPr lang="zh-CN" altLang="en-US" dirty="0" smtClean="0"/>
              <a:t>语句</a:t>
            </a:r>
            <a:endParaRPr lang="en-US" altLang="zh-CN" dirty="0"/>
          </a:p>
          <a:p>
            <a:pPr marL="0" indent="0">
              <a:buNone/>
            </a:pPr>
            <a:endParaRPr lang="zh-CN" altLang="en-US" dirty="0">
              <a:solidFill>
                <a:srgbClr val="FF0000"/>
              </a:solidFill>
            </a:endParaRP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853930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Gdb</a:t>
            </a:r>
            <a:r>
              <a:rPr lang="zh-CN" altLang="en-US" dirty="0" smtClean="0"/>
              <a:t>和</a:t>
            </a:r>
            <a:r>
              <a:rPr lang="en-US" altLang="zh-CN" dirty="0" err="1" smtClean="0"/>
              <a:t>objdump</a:t>
            </a:r>
            <a:r>
              <a:rPr lang="zh-CN" altLang="en-US" dirty="0" smtClean="0"/>
              <a:t>的使用</a:t>
            </a:r>
            <a:endParaRPr lang="zh-CN" altLang="en-US" dirty="0"/>
          </a:p>
        </p:txBody>
      </p:sp>
      <p:sp>
        <p:nvSpPr>
          <p:cNvPr id="3" name="内容占位符 2"/>
          <p:cNvSpPr>
            <a:spLocks noGrp="1"/>
          </p:cNvSpPr>
          <p:nvPr>
            <p:ph idx="1"/>
          </p:nvPr>
        </p:nvSpPr>
        <p:spPr>
          <a:xfrm>
            <a:off x="179512" y="980728"/>
            <a:ext cx="8784976" cy="5472608"/>
          </a:xfrm>
        </p:spPr>
        <p:txBody>
          <a:bodyPr/>
          <a:lstStyle/>
          <a:p>
            <a:pPr marL="0" indent="0">
              <a:buNone/>
            </a:pPr>
            <a:r>
              <a:rPr lang="en-US" altLang="zh-CN" b="1" dirty="0" smtClean="0">
                <a:solidFill>
                  <a:srgbClr val="FF0000"/>
                </a:solidFill>
              </a:rPr>
              <a:t>x</a:t>
            </a:r>
            <a:r>
              <a:rPr lang="en-US" altLang="zh-CN" dirty="0" smtClean="0"/>
              <a:t>：</a:t>
            </a:r>
            <a:r>
              <a:rPr lang="zh-CN" altLang="en-US" dirty="0">
                <a:ea typeface="宋体" pitchFamily="2" charset="-122"/>
              </a:rPr>
              <a:t>显示</a:t>
            </a:r>
            <a:r>
              <a:rPr lang="zh-CN" altLang="en-US" dirty="0" smtClean="0">
                <a:ea typeface="宋体" pitchFamily="2" charset="-122"/>
              </a:rPr>
              <a:t>内存内容</a:t>
            </a:r>
            <a:endParaRPr lang="en-US" altLang="zh-CN" dirty="0" smtClean="0">
              <a:ea typeface="宋体" pitchFamily="2" charset="-122"/>
            </a:endParaRPr>
          </a:p>
          <a:p>
            <a:pPr marL="0" indent="0">
              <a:buNone/>
            </a:pPr>
            <a:r>
              <a:rPr lang="en-US" altLang="zh-CN" dirty="0" smtClean="0">
                <a:ea typeface="宋体" pitchFamily="2" charset="-122"/>
              </a:rPr>
              <a:t>    </a:t>
            </a:r>
            <a:r>
              <a:rPr lang="zh-CN" altLang="en-US" dirty="0" smtClean="0">
                <a:ea typeface="宋体" pitchFamily="2" charset="-122"/>
              </a:rPr>
              <a:t>基本用法：以十六进制的形式显式</a:t>
            </a:r>
            <a:r>
              <a:rPr lang="en-US" altLang="zh-CN" dirty="0" smtClean="0">
                <a:ea typeface="宋体" pitchFamily="2" charset="-122"/>
              </a:rPr>
              <a:t>0x804a0fc</a:t>
            </a:r>
            <a:r>
              <a:rPr lang="zh-CN" altLang="en-US" dirty="0" smtClean="0">
                <a:ea typeface="宋体" pitchFamily="2" charset="-122"/>
              </a:rPr>
              <a:t>处开始的</a:t>
            </a:r>
            <a:r>
              <a:rPr lang="en-US" altLang="zh-CN" dirty="0" smtClean="0">
                <a:ea typeface="宋体" pitchFamily="2" charset="-122"/>
              </a:rPr>
              <a:t>20</a:t>
            </a:r>
            <a:r>
              <a:rPr lang="zh-CN" altLang="en-US" dirty="0" smtClean="0">
                <a:ea typeface="宋体" pitchFamily="2" charset="-122"/>
              </a:rPr>
              <a:t>个</a:t>
            </a:r>
            <a:endParaRPr lang="en-US" altLang="zh-CN" dirty="0" smtClean="0">
              <a:ea typeface="宋体" pitchFamily="2" charset="-122"/>
            </a:endParaRPr>
          </a:p>
          <a:p>
            <a:pPr marL="0" indent="0">
              <a:buNone/>
            </a:pPr>
            <a:r>
              <a:rPr lang="en-US" altLang="zh-CN" dirty="0">
                <a:ea typeface="宋体" pitchFamily="2" charset="-122"/>
              </a:rPr>
              <a:t> </a:t>
            </a:r>
            <a:r>
              <a:rPr lang="en-US" altLang="zh-CN" dirty="0" smtClean="0">
                <a:ea typeface="宋体" pitchFamily="2" charset="-122"/>
              </a:rPr>
              <a:t>                    </a:t>
            </a:r>
            <a:r>
              <a:rPr lang="zh-CN" altLang="en-US" dirty="0" smtClean="0">
                <a:ea typeface="宋体" pitchFamily="2" charset="-122"/>
              </a:rPr>
              <a:t>字节的内容：</a:t>
            </a:r>
            <a:endParaRPr lang="en-US" altLang="zh-CN" dirty="0" smtClean="0">
              <a:ea typeface="宋体" pitchFamily="2" charset="-122"/>
            </a:endParaRPr>
          </a:p>
          <a:p>
            <a:pPr marL="0" indent="0">
              <a:buNone/>
            </a:pPr>
            <a:r>
              <a:rPr lang="en-US" altLang="zh-CN" b="1" dirty="0" smtClean="0"/>
              <a:t>                                (</a:t>
            </a:r>
            <a:r>
              <a:rPr lang="en-US" altLang="zh-CN" b="1" dirty="0" err="1"/>
              <a:t>gdb</a:t>
            </a:r>
            <a:r>
              <a:rPr lang="en-US" altLang="zh-CN" b="1" dirty="0"/>
              <a:t>) x/20</a:t>
            </a:r>
            <a:r>
              <a:rPr lang="en-US" altLang="zh-CN" b="1" dirty="0">
                <a:solidFill>
                  <a:srgbClr val="FF0000"/>
                </a:solidFill>
              </a:rPr>
              <a:t>x</a:t>
            </a:r>
            <a:r>
              <a:rPr lang="en-US" altLang="zh-CN" b="1" dirty="0"/>
              <a:t> </a:t>
            </a:r>
            <a:r>
              <a:rPr lang="en-US" altLang="zh-CN" b="1" dirty="0" smtClean="0"/>
              <a:t>0x804a0fc</a:t>
            </a:r>
          </a:p>
          <a:p>
            <a:pPr marL="0" indent="0">
              <a:buNone/>
            </a:pPr>
            <a:endParaRPr lang="en-US" altLang="zh-CN" b="1" dirty="0" smtClean="0"/>
          </a:p>
          <a:p>
            <a:r>
              <a:rPr lang="en-US" altLang="zh-CN" sz="1400" dirty="0"/>
              <a:t>0x804a0fc:	</a:t>
            </a:r>
            <a:r>
              <a:rPr lang="en-US" altLang="zh-CN" sz="1400" b="1" dirty="0"/>
              <a:t>0x6d612049	0x73756a20	</a:t>
            </a:r>
            <a:r>
              <a:rPr lang="en-US" altLang="zh-CN" sz="1400" b="1" dirty="0" smtClean="0"/>
              <a:t>0x20612074 	0x656e6572</a:t>
            </a:r>
            <a:endParaRPr lang="zh-CN" altLang="zh-CN" sz="1400" dirty="0" smtClean="0"/>
          </a:p>
          <a:p>
            <a:r>
              <a:rPr lang="en-US" altLang="zh-CN" sz="1400" dirty="0" smtClean="0"/>
              <a:t>0x804a10c:	</a:t>
            </a:r>
            <a:r>
              <a:rPr lang="en-US" altLang="zh-CN" sz="1400" b="1" dirty="0" smtClean="0"/>
              <a:t>0x65646167	0x636f6820	0x2079656b	0x2e6d6f6d</a:t>
            </a:r>
            <a:endParaRPr lang="zh-CN" altLang="zh-CN" sz="1400" dirty="0" smtClean="0"/>
          </a:p>
          <a:p>
            <a:r>
              <a:rPr lang="en-US" altLang="zh-CN" sz="1400" dirty="0" smtClean="0"/>
              <a:t>0x804a11c</a:t>
            </a:r>
            <a:r>
              <a:rPr lang="en-US" altLang="zh-CN" sz="1400" dirty="0"/>
              <a:t>:	</a:t>
            </a:r>
            <a:r>
              <a:rPr lang="en-US" altLang="zh-CN" sz="1400" b="1" dirty="0"/>
              <a:t>0x00000000</a:t>
            </a:r>
            <a:r>
              <a:rPr lang="en-US" altLang="zh-CN" sz="1400" dirty="0"/>
              <a:t>	0x08048eb3	0x08048eac	0x08048eba</a:t>
            </a:r>
            <a:endParaRPr lang="zh-CN" altLang="zh-CN" sz="1400" dirty="0"/>
          </a:p>
          <a:p>
            <a:r>
              <a:rPr lang="en-US" altLang="zh-CN" sz="1400" dirty="0"/>
              <a:t>0x804a12c:	0x08048ec2	0x08048ec9	0x08048ed2	0x08048ed9</a:t>
            </a:r>
            <a:endParaRPr lang="zh-CN" altLang="zh-CN" sz="1400" dirty="0"/>
          </a:p>
          <a:p>
            <a:r>
              <a:rPr lang="en-US" altLang="zh-CN" sz="1400" dirty="0"/>
              <a:t>0x804a13c:	0x08048ee2	0x0000000a	0x00000002	</a:t>
            </a:r>
            <a:r>
              <a:rPr lang="en-US" altLang="zh-CN" sz="1400" dirty="0" smtClean="0"/>
              <a:t>0x0000000e</a:t>
            </a:r>
          </a:p>
          <a:p>
            <a:pPr marL="0" indent="0">
              <a:buNone/>
            </a:pPr>
            <a:endParaRPr lang="en-US" altLang="zh-CN" sz="1400" dirty="0" smtClean="0"/>
          </a:p>
          <a:p>
            <a:pPr marL="0" indent="0">
              <a:buNone/>
            </a:pPr>
            <a:r>
              <a:rPr lang="en-US" altLang="zh-CN" b="1" dirty="0">
                <a:solidFill>
                  <a:srgbClr val="FF0000"/>
                </a:solidFill>
              </a:rPr>
              <a:t>q</a:t>
            </a:r>
            <a:r>
              <a:rPr lang="en-US" altLang="zh-CN" dirty="0" smtClean="0"/>
              <a:t>：</a:t>
            </a:r>
            <a:r>
              <a:rPr lang="zh-CN" altLang="en-US" dirty="0" smtClean="0"/>
              <a:t>退出</a:t>
            </a:r>
            <a:r>
              <a:rPr lang="en-US" altLang="zh-CN" dirty="0" err="1"/>
              <a:t>gdb</a:t>
            </a:r>
            <a:r>
              <a:rPr lang="en-US" altLang="zh-CN" dirty="0"/>
              <a:t>，</a:t>
            </a:r>
            <a:r>
              <a:rPr lang="zh-CN" altLang="en-US" dirty="0"/>
              <a:t>返回</a:t>
            </a:r>
            <a:r>
              <a:rPr lang="en-US" altLang="zh-CN" dirty="0" err="1"/>
              <a:t>linux</a:t>
            </a:r>
            <a:endParaRPr lang="en-US" altLang="zh-CN" dirty="0"/>
          </a:p>
          <a:p>
            <a:pPr marL="0" indent="0">
              <a:buNone/>
            </a:pPr>
            <a:r>
              <a:rPr lang="en-US" altLang="zh-CN" dirty="0" err="1"/>
              <a:t>gdb</a:t>
            </a:r>
            <a:r>
              <a:rPr lang="zh-CN" altLang="en-US" dirty="0" smtClean="0"/>
              <a:t>其他命令的用法</a:t>
            </a:r>
            <a:r>
              <a:rPr lang="zh-CN" altLang="en-US" dirty="0"/>
              <a:t>详见使用</a:t>
            </a:r>
            <a:r>
              <a:rPr lang="zh-CN" altLang="en-US" dirty="0" smtClean="0"/>
              <a:t>手册，或联机</a:t>
            </a:r>
            <a:r>
              <a:rPr lang="en-US" altLang="zh-CN" dirty="0" smtClean="0"/>
              <a:t>help</a:t>
            </a:r>
            <a:endParaRPr lang="zh-CN" altLang="zh-CN" dirty="0"/>
          </a:p>
          <a:p>
            <a:pPr marL="0" indent="0">
              <a:buNone/>
            </a:pPr>
            <a:endParaRPr lang="zh-CN" altLang="zh-CN" dirty="0"/>
          </a:p>
          <a:p>
            <a:pPr marL="0" indent="0">
              <a:buNone/>
            </a:pPr>
            <a:endParaRPr lang="en-US" altLang="zh-CN" dirty="0" smtClean="0"/>
          </a:p>
          <a:p>
            <a:pPr marL="0" indent="0">
              <a:buNone/>
            </a:pPr>
            <a:endParaRPr lang="zh-CN" altLang="en-US" dirty="0">
              <a:solidFill>
                <a:srgbClr val="FF0000"/>
              </a:solidFill>
            </a:endParaRP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521177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424936" cy="5040312"/>
          </a:xfrm>
        </p:spPr>
        <p:txBody>
          <a:bodyPr/>
          <a:lstStyle/>
          <a:p>
            <a:pPr marL="893763" indent="-893763">
              <a:lnSpc>
                <a:spcPct val="150000"/>
              </a:lnSpc>
              <a:spcBef>
                <a:spcPts val="0"/>
              </a:spcBef>
              <a:buNone/>
            </a:pPr>
            <a:r>
              <a:rPr lang="zh-CN" altLang="en-US" dirty="0" smtClean="0"/>
              <a:t>提示：</a:t>
            </a:r>
            <a:r>
              <a:rPr lang="zh-CN" altLang="zh-CN" dirty="0" smtClean="0"/>
              <a:t>每个</a:t>
            </a:r>
            <a:r>
              <a:rPr lang="zh-CN" altLang="zh-CN" dirty="0"/>
              <a:t>炸弹阶段考察了</a:t>
            </a:r>
            <a:r>
              <a:rPr lang="zh-CN" altLang="zh-CN" dirty="0">
                <a:solidFill>
                  <a:srgbClr val="FF0000"/>
                </a:solidFill>
              </a:rPr>
              <a:t>机器级语言程序</a:t>
            </a:r>
            <a:r>
              <a:rPr lang="zh-CN" altLang="zh-CN" dirty="0"/>
              <a:t>的一个不同方面，难度逐级递增：</a:t>
            </a:r>
          </a:p>
          <a:p>
            <a:pPr marL="1522413">
              <a:lnSpc>
                <a:spcPct val="150000"/>
              </a:lnSpc>
              <a:spcBef>
                <a:spcPts val="0"/>
              </a:spcBef>
            </a:pPr>
            <a:r>
              <a:rPr lang="zh-CN" altLang="zh-CN" sz="2000" dirty="0" smtClean="0"/>
              <a:t>阶段</a:t>
            </a:r>
            <a:r>
              <a:rPr lang="en-US" altLang="zh-CN" sz="2000" dirty="0"/>
              <a:t>1</a:t>
            </a:r>
            <a:r>
              <a:rPr lang="zh-CN" altLang="zh-CN" sz="2000" dirty="0"/>
              <a:t>：字符串比较</a:t>
            </a:r>
          </a:p>
          <a:p>
            <a:pPr marL="1522413">
              <a:lnSpc>
                <a:spcPct val="150000"/>
              </a:lnSpc>
              <a:spcBef>
                <a:spcPts val="0"/>
              </a:spcBef>
            </a:pPr>
            <a:r>
              <a:rPr lang="zh-CN" altLang="zh-CN" sz="2000" dirty="0" smtClean="0"/>
              <a:t>阶段</a:t>
            </a:r>
            <a:r>
              <a:rPr lang="en-US" altLang="zh-CN" sz="2000" dirty="0"/>
              <a:t>2</a:t>
            </a:r>
            <a:r>
              <a:rPr lang="zh-CN" altLang="zh-CN" sz="2000" dirty="0"/>
              <a:t>：</a:t>
            </a:r>
            <a:r>
              <a:rPr lang="zh-CN" altLang="zh-CN" sz="2000" dirty="0" smtClean="0"/>
              <a:t>循环</a:t>
            </a:r>
            <a:endParaRPr lang="zh-CN" altLang="zh-CN" sz="2000" dirty="0"/>
          </a:p>
          <a:p>
            <a:pPr marL="1522413">
              <a:lnSpc>
                <a:spcPct val="150000"/>
              </a:lnSpc>
              <a:spcBef>
                <a:spcPts val="0"/>
              </a:spcBef>
            </a:pPr>
            <a:r>
              <a:rPr lang="zh-CN" altLang="zh-CN" sz="2000" dirty="0" smtClean="0"/>
              <a:t>阶段</a:t>
            </a:r>
            <a:r>
              <a:rPr lang="en-US" altLang="zh-CN" sz="2000" dirty="0"/>
              <a:t>3</a:t>
            </a:r>
            <a:r>
              <a:rPr lang="zh-CN" altLang="zh-CN" sz="2000" dirty="0"/>
              <a:t>：条件</a:t>
            </a:r>
            <a:r>
              <a:rPr lang="en-US" altLang="zh-CN" sz="2000" dirty="0"/>
              <a:t>/</a:t>
            </a:r>
            <a:r>
              <a:rPr lang="zh-CN" altLang="zh-CN" sz="2000" dirty="0" smtClean="0"/>
              <a:t>分支</a:t>
            </a:r>
            <a:r>
              <a:rPr lang="zh-CN" altLang="en-US" sz="2000" dirty="0" smtClean="0"/>
              <a:t>：含</a:t>
            </a:r>
            <a:r>
              <a:rPr lang="en-US" altLang="zh-CN" sz="2000" dirty="0" smtClean="0"/>
              <a:t>switch</a:t>
            </a:r>
            <a:r>
              <a:rPr lang="zh-CN" altLang="en-US" sz="2000" dirty="0" smtClean="0"/>
              <a:t>语句</a:t>
            </a:r>
            <a:endParaRPr lang="zh-CN" altLang="zh-CN" sz="2000" dirty="0"/>
          </a:p>
          <a:p>
            <a:pPr marL="1522413">
              <a:lnSpc>
                <a:spcPct val="150000"/>
              </a:lnSpc>
              <a:spcBef>
                <a:spcPts val="0"/>
              </a:spcBef>
            </a:pPr>
            <a:r>
              <a:rPr lang="zh-CN" altLang="zh-CN" sz="2000" dirty="0" smtClean="0"/>
              <a:t>阶段</a:t>
            </a:r>
            <a:r>
              <a:rPr lang="en-US" altLang="zh-CN" sz="2000" dirty="0"/>
              <a:t>4</a:t>
            </a:r>
            <a:r>
              <a:rPr lang="zh-CN" altLang="zh-CN" sz="2000" dirty="0"/>
              <a:t>：递归调用和栈</a:t>
            </a:r>
          </a:p>
          <a:p>
            <a:pPr marL="1522413">
              <a:lnSpc>
                <a:spcPct val="150000"/>
              </a:lnSpc>
              <a:spcBef>
                <a:spcPts val="0"/>
              </a:spcBef>
            </a:pPr>
            <a:r>
              <a:rPr lang="zh-CN" altLang="zh-CN" sz="2000" dirty="0" smtClean="0"/>
              <a:t>阶段</a:t>
            </a:r>
            <a:r>
              <a:rPr lang="en-US" altLang="zh-CN" sz="2000" dirty="0"/>
              <a:t>5</a:t>
            </a:r>
            <a:r>
              <a:rPr lang="zh-CN" altLang="zh-CN" sz="2000" dirty="0"/>
              <a:t>：指针</a:t>
            </a:r>
          </a:p>
          <a:p>
            <a:pPr marL="1522413">
              <a:lnSpc>
                <a:spcPct val="150000"/>
              </a:lnSpc>
              <a:spcBef>
                <a:spcPts val="0"/>
              </a:spcBef>
            </a:pPr>
            <a:r>
              <a:rPr lang="zh-CN" altLang="zh-CN" sz="2000" dirty="0" smtClean="0"/>
              <a:t>阶段</a:t>
            </a:r>
            <a:r>
              <a:rPr lang="en-US" altLang="zh-CN" sz="2000" dirty="0"/>
              <a:t>6</a:t>
            </a:r>
            <a:r>
              <a:rPr lang="zh-CN" altLang="zh-CN" sz="2000" dirty="0"/>
              <a:t>：链表</a:t>
            </a:r>
            <a:r>
              <a:rPr lang="en-US" altLang="zh-CN" sz="2000" dirty="0"/>
              <a:t>/</a:t>
            </a:r>
            <a:r>
              <a:rPr lang="zh-CN" altLang="zh-CN" sz="2000" dirty="0"/>
              <a:t>指针</a:t>
            </a:r>
            <a:r>
              <a:rPr lang="en-US" altLang="zh-CN" sz="2000" dirty="0"/>
              <a:t>/</a:t>
            </a:r>
            <a:r>
              <a:rPr lang="zh-CN" altLang="zh-CN" sz="2000" dirty="0" smtClean="0"/>
              <a:t>结构</a:t>
            </a:r>
            <a:endParaRPr lang="en-US" altLang="zh-CN" sz="2000" dirty="0" smtClean="0"/>
          </a:p>
          <a:p>
            <a:pPr marL="263525" indent="630238">
              <a:lnSpc>
                <a:spcPct val="150000"/>
              </a:lnSpc>
              <a:spcBef>
                <a:spcPts val="1200"/>
              </a:spcBef>
              <a:buNone/>
            </a:pPr>
            <a:r>
              <a:rPr lang="zh-CN" altLang="zh-CN" dirty="0"/>
              <a:t>另外还有一个隐藏阶段，但只有当你在第</a:t>
            </a:r>
            <a:r>
              <a:rPr lang="en-US" altLang="zh-CN" dirty="0"/>
              <a:t>4</a:t>
            </a:r>
            <a:r>
              <a:rPr lang="zh-CN" altLang="zh-CN" dirty="0"/>
              <a:t>阶段的解之后附加一特定字符串后才会出现。</a:t>
            </a:r>
          </a:p>
          <a:p>
            <a:pPr lvl="1" eaLnBrk="1" hangingPunct="1">
              <a:lnSpc>
                <a:spcPct val="150000"/>
              </a:lnSpc>
              <a:spcBef>
                <a:spcPts val="0"/>
              </a:spcBef>
              <a:defRPr/>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01213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0728"/>
            <a:ext cx="8964488" cy="5040312"/>
          </a:xfrm>
        </p:spPr>
        <p:txBody>
          <a:bodyPr/>
          <a:lstStyle/>
          <a:p>
            <a:r>
              <a:rPr lang="zh-CN" altLang="en-US" dirty="0"/>
              <a:t>拆弹技术：为了完成二进制炸弹拆除任务，你需要</a:t>
            </a:r>
            <a:endParaRPr lang="en-US" altLang="zh-CN" dirty="0"/>
          </a:p>
          <a:p>
            <a:pPr marL="985838" indent="-447675">
              <a:lnSpc>
                <a:spcPct val="150000"/>
              </a:lnSpc>
              <a:spcBef>
                <a:spcPts val="1200"/>
              </a:spcBef>
              <a:buNone/>
            </a:pPr>
            <a:r>
              <a:rPr lang="zh-CN" altLang="en-US" dirty="0" smtClean="0"/>
              <a:t>①  使用</a:t>
            </a:r>
            <a:r>
              <a:rPr lang="en-US" altLang="zh-CN" dirty="0" err="1">
                <a:solidFill>
                  <a:srgbClr val="FF0000"/>
                </a:solidFill>
              </a:rPr>
              <a:t>gdb</a:t>
            </a:r>
            <a:r>
              <a:rPr lang="zh-CN" altLang="en-US" dirty="0"/>
              <a:t>调试器和</a:t>
            </a:r>
            <a:r>
              <a:rPr lang="en-US" altLang="zh-CN" dirty="0" err="1">
                <a:solidFill>
                  <a:srgbClr val="FF0000"/>
                </a:solidFill>
              </a:rPr>
              <a:t>objdump</a:t>
            </a:r>
            <a:r>
              <a:rPr lang="zh-CN" altLang="en-US" dirty="0"/>
              <a:t>来反汇编炸弹的可执行</a:t>
            </a:r>
            <a:r>
              <a:rPr lang="zh-CN" altLang="en-US" dirty="0" smtClean="0"/>
              <a:t>文件；</a:t>
            </a:r>
            <a:endParaRPr lang="en-US" altLang="zh-CN" dirty="0" smtClean="0"/>
          </a:p>
          <a:p>
            <a:pPr marL="1168400" indent="-630238">
              <a:lnSpc>
                <a:spcPct val="150000"/>
              </a:lnSpc>
              <a:spcBef>
                <a:spcPts val="1200"/>
              </a:spcBef>
              <a:buNone/>
            </a:pPr>
            <a:r>
              <a:rPr lang="zh-CN" altLang="en-US" dirty="0" smtClean="0"/>
              <a:t>②  单</a:t>
            </a:r>
            <a:r>
              <a:rPr lang="zh-CN" altLang="en-US" dirty="0"/>
              <a:t>步跟踪调试每一阶段的机器</a:t>
            </a:r>
            <a:r>
              <a:rPr lang="zh-CN" altLang="en-US" dirty="0" smtClean="0"/>
              <a:t>代码</a:t>
            </a:r>
            <a:endParaRPr lang="en-US" altLang="zh-CN" dirty="0" smtClean="0"/>
          </a:p>
          <a:p>
            <a:pPr marL="1168400" indent="-630238">
              <a:lnSpc>
                <a:spcPct val="150000"/>
              </a:lnSpc>
              <a:spcBef>
                <a:spcPts val="1200"/>
              </a:spcBef>
              <a:buNone/>
            </a:pPr>
            <a:r>
              <a:rPr lang="zh-CN" altLang="en-US" dirty="0" smtClean="0"/>
              <a:t>③  理解</a:t>
            </a:r>
            <a:r>
              <a:rPr lang="zh-CN" altLang="en-US" dirty="0"/>
              <a:t>每一汇编语言代码的行为或作用</a:t>
            </a:r>
            <a:r>
              <a:rPr lang="zh-CN" altLang="en-US" dirty="0" smtClean="0"/>
              <a:t>，</a:t>
            </a:r>
            <a:endParaRPr lang="en-US" altLang="zh-CN" dirty="0" smtClean="0"/>
          </a:p>
          <a:p>
            <a:pPr marL="1168400" indent="-630238">
              <a:lnSpc>
                <a:spcPct val="150000"/>
              </a:lnSpc>
              <a:spcBef>
                <a:spcPts val="1200"/>
              </a:spcBef>
              <a:buNone/>
            </a:pPr>
            <a:r>
              <a:rPr lang="zh-CN" altLang="en-US" dirty="0" smtClean="0"/>
              <a:t>④  进而</a:t>
            </a:r>
            <a:r>
              <a:rPr lang="zh-CN" altLang="en-US" dirty="0"/>
              <a:t>设法“推断”出拆除炸弹所需的目标字符串</a:t>
            </a:r>
            <a:r>
              <a:rPr lang="zh-CN" altLang="en-US" dirty="0" smtClean="0"/>
              <a:t>。</a:t>
            </a:r>
            <a:endParaRPr lang="en-US" altLang="zh-CN" dirty="0" smtClean="0"/>
          </a:p>
          <a:p>
            <a:pPr marL="985838" indent="-447675">
              <a:lnSpc>
                <a:spcPct val="150000"/>
              </a:lnSpc>
              <a:spcBef>
                <a:spcPts val="1200"/>
              </a:spcBef>
              <a:buNone/>
            </a:pPr>
            <a:r>
              <a:rPr lang="zh-CN" altLang="en-US" dirty="0" smtClean="0"/>
              <a:t>⑤  这</a:t>
            </a:r>
            <a:r>
              <a:rPr lang="zh-CN" altLang="en-US" dirty="0"/>
              <a:t>可能需要你在每一阶段的开始代码前和引爆炸弹的函数前设置断点，以便于调试。</a:t>
            </a:r>
            <a:endParaRPr lang="en-US" altLang="zh-CN" dirty="0"/>
          </a:p>
          <a:p>
            <a:pPr>
              <a:lnSpc>
                <a:spcPct val="150000"/>
              </a:lnSpc>
              <a:spcBef>
                <a:spcPts val="2400"/>
              </a:spcBef>
            </a:pPr>
            <a:r>
              <a:rPr lang="zh-CN" altLang="zh-CN" dirty="0"/>
              <a:t>实验语言：</a:t>
            </a:r>
            <a:r>
              <a:rPr lang="en-US" altLang="zh-CN" dirty="0"/>
              <a:t>C</a:t>
            </a:r>
            <a:r>
              <a:rPr lang="zh-CN" altLang="zh-CN" dirty="0" smtClean="0"/>
              <a:t>语言</a:t>
            </a:r>
            <a:r>
              <a:rPr lang="zh-CN" altLang="en-US" dirty="0" smtClean="0"/>
              <a:t>，</a:t>
            </a:r>
            <a:r>
              <a:rPr lang="zh-CN" altLang="zh-CN" dirty="0" smtClean="0"/>
              <a:t>实验</a:t>
            </a:r>
            <a:r>
              <a:rPr lang="zh-CN" altLang="zh-CN" dirty="0"/>
              <a:t>环境：</a:t>
            </a:r>
            <a:r>
              <a:rPr lang="en-US" altLang="zh-CN" dirty="0" err="1"/>
              <a:t>linux</a:t>
            </a:r>
            <a:endParaRPr lang="zh-CN" altLang="zh-CN" dirty="0"/>
          </a:p>
          <a:p>
            <a:pPr marL="995363" indent="-457200">
              <a:lnSpc>
                <a:spcPct val="150000"/>
              </a:lnSpc>
              <a:spcBef>
                <a:spcPts val="1200"/>
              </a:spcBef>
              <a:buAutoNum type="circleNumDbPlain" startAt="5"/>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205994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实验</a:t>
            </a:r>
            <a:r>
              <a:rPr lang="zh-CN" altLang="en-US" dirty="0" smtClean="0"/>
              <a:t>数据</a:t>
            </a:r>
            <a:endParaRPr lang="zh-CN" altLang="en-US" dirty="0"/>
          </a:p>
        </p:txBody>
      </p:sp>
      <p:sp>
        <p:nvSpPr>
          <p:cNvPr id="3" name="内容占位符 2"/>
          <p:cNvSpPr>
            <a:spLocks noGrp="1"/>
          </p:cNvSpPr>
          <p:nvPr>
            <p:ph idx="1"/>
          </p:nvPr>
        </p:nvSpPr>
        <p:spPr/>
        <p:txBody>
          <a:bodyPr/>
          <a:lstStyle/>
          <a:p>
            <a:r>
              <a:rPr lang="en-US" altLang="zh-CN" dirty="0">
                <a:solidFill>
                  <a:srgbClr val="0000FF"/>
                </a:solidFill>
              </a:rPr>
              <a:t>http://</a:t>
            </a:r>
            <a:r>
              <a:rPr lang="en-US" altLang="zh-CN" dirty="0" smtClean="0">
                <a:solidFill>
                  <a:srgbClr val="0000FF"/>
                </a:solidFill>
              </a:rPr>
              <a:t>pan.baidu.com/s/1hs2Mw1Q</a:t>
            </a:r>
          </a:p>
          <a:p>
            <a:pPr lvl="1"/>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a:t>
            </a:fld>
            <a:r>
              <a:rPr lang="en-US" altLang="zh-CN" sz="1400" smtClean="0">
                <a:solidFill>
                  <a:srgbClr val="0D7157"/>
                </a:solidFill>
              </a:rPr>
              <a:t>- </a:t>
            </a:r>
            <a:endParaRPr lang="en-US" altLang="zh-CN" sz="1400" dirty="0">
              <a:solidFill>
                <a:srgbClr val="0D7157"/>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8150"/>
            <a:ext cx="4410075"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下箭头 6"/>
          <p:cNvSpPr/>
          <p:nvPr/>
        </p:nvSpPr>
        <p:spPr>
          <a:xfrm rot="3982573">
            <a:off x="4777539" y="1657679"/>
            <a:ext cx="282073" cy="12961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5629810" y="1732166"/>
            <a:ext cx="620683" cy="369332"/>
          </a:xfrm>
          <a:prstGeom prst="rect">
            <a:avLst/>
          </a:prstGeom>
          <a:noFill/>
        </p:spPr>
        <p:txBody>
          <a:bodyPr wrap="none" rtlCol="0">
            <a:spAutoFit/>
          </a:bodyPr>
          <a:lstStyle/>
          <a:p>
            <a:r>
              <a:rPr lang="en-US" altLang="zh-CN" dirty="0" smtClean="0"/>
              <a:t>lab2</a:t>
            </a:r>
            <a:endParaRPr lang="zh-CN" altLang="en-US" dirty="0"/>
          </a:p>
        </p:txBody>
      </p:sp>
      <p:sp>
        <p:nvSpPr>
          <p:cNvPr id="10" name="下箭头 9"/>
          <p:cNvSpPr/>
          <p:nvPr/>
        </p:nvSpPr>
        <p:spPr>
          <a:xfrm rot="18684014">
            <a:off x="2274053" y="4431928"/>
            <a:ext cx="282073" cy="12961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619672" y="5614373"/>
            <a:ext cx="3168114" cy="923330"/>
          </a:xfrm>
          <a:prstGeom prst="rect">
            <a:avLst/>
          </a:prstGeom>
          <a:solidFill>
            <a:srgbClr val="FFFF00"/>
          </a:solidFill>
        </p:spPr>
        <p:txBody>
          <a:bodyPr wrap="square" rtlCol="0">
            <a:spAutoFit/>
          </a:bodyPr>
          <a:lstStyle/>
          <a:p>
            <a:pPr algn="l"/>
            <a:r>
              <a:rPr lang="zh-CN" altLang="en-US" i="0" dirty="0" smtClean="0">
                <a:latin typeface="微软雅黑" panose="020B0503020204020204" pitchFamily="34" charset="-122"/>
                <a:ea typeface="微软雅黑" panose="020B0503020204020204" pitchFamily="34" charset="-122"/>
              </a:rPr>
              <a:t>每个班一个压缩文件，里面有每个人的任务，每人一个，互不相同，所以抄袭无效</a:t>
            </a:r>
            <a:endParaRPr lang="zh-CN" altLang="en-US" i="0" dirty="0">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0972" y="2832098"/>
            <a:ext cx="192405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下箭头 12"/>
          <p:cNvSpPr/>
          <p:nvPr/>
        </p:nvSpPr>
        <p:spPr>
          <a:xfrm rot="14202297">
            <a:off x="4300819" y="4431925"/>
            <a:ext cx="282073" cy="12961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0352" y="3181706"/>
            <a:ext cx="962025"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下箭头 14"/>
          <p:cNvSpPr/>
          <p:nvPr/>
        </p:nvSpPr>
        <p:spPr>
          <a:xfrm rot="15273996">
            <a:off x="6760978" y="3432091"/>
            <a:ext cx="282073" cy="160063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516216" y="5013176"/>
            <a:ext cx="2304256" cy="923330"/>
          </a:xfrm>
          <a:prstGeom prst="rect">
            <a:avLst/>
          </a:prstGeom>
          <a:solidFill>
            <a:srgbClr val="FFFF00"/>
          </a:solidFill>
        </p:spPr>
        <p:txBody>
          <a:bodyPr wrap="square" rtlCol="0">
            <a:spAutoFit/>
          </a:bodyPr>
          <a:lstStyle/>
          <a:p>
            <a:pPr algn="l"/>
            <a:r>
              <a:rPr lang="zh-CN" altLang="en-US" i="0" dirty="0" smtClean="0">
                <a:latin typeface="微软雅黑" panose="020B0503020204020204" pitchFamily="34" charset="-122"/>
                <a:ea typeface="微软雅黑" panose="020B0503020204020204" pitchFamily="34" charset="-122"/>
              </a:rPr>
              <a:t>每个人的任务在以学号命名的文件夹中，里面有四个文件</a:t>
            </a:r>
            <a:endParaRPr lang="zh-CN" altLang="en-US" i="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6134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文件说明</a:t>
            </a:r>
            <a:endParaRPr lang="zh-CN" altLang="en-US" dirty="0"/>
          </a:p>
        </p:txBody>
      </p:sp>
      <p:sp>
        <p:nvSpPr>
          <p:cNvPr id="3" name="内容占位符 2"/>
          <p:cNvSpPr>
            <a:spLocks noGrp="1"/>
          </p:cNvSpPr>
          <p:nvPr>
            <p:ph idx="1"/>
          </p:nvPr>
        </p:nvSpPr>
        <p:spPr>
          <a:xfrm>
            <a:off x="395536" y="980728"/>
            <a:ext cx="8568952" cy="5040312"/>
          </a:xfrm>
        </p:spPr>
        <p:txBody>
          <a:bodyPr/>
          <a:lstStyle/>
          <a:p>
            <a:pPr marL="0" indent="0">
              <a:buNone/>
            </a:pPr>
            <a:r>
              <a:rPr lang="zh-CN" altLang="en-US" dirty="0" smtClean="0"/>
              <a:t>       本</a:t>
            </a:r>
            <a:r>
              <a:rPr lang="zh-CN" altLang="zh-CN" dirty="0" smtClean="0"/>
              <a:t>次</a:t>
            </a:r>
            <a:r>
              <a:rPr lang="zh-CN" altLang="zh-CN" dirty="0"/>
              <a:t>实验中，每位同学会得到一个不同的</a:t>
            </a:r>
            <a:r>
              <a:rPr lang="en-US" altLang="zh-CN" dirty="0"/>
              <a:t>binary bomb</a:t>
            </a:r>
            <a:r>
              <a:rPr lang="zh-CN" altLang="zh-CN" dirty="0"/>
              <a:t>二进制可执行程序及其相关文件，其中包含如下文件：</a:t>
            </a:r>
          </a:p>
          <a:p>
            <a:pPr marL="1430338" lvl="1"/>
            <a:r>
              <a:rPr lang="en-US" altLang="zh-CN" dirty="0"/>
              <a:t>bomb</a:t>
            </a:r>
            <a:r>
              <a:rPr lang="zh-CN" altLang="zh-CN" dirty="0"/>
              <a:t>：</a:t>
            </a:r>
            <a:r>
              <a:rPr lang="en-US" altLang="zh-CN" dirty="0"/>
              <a:t>bomb</a:t>
            </a:r>
            <a:r>
              <a:rPr lang="zh-CN" altLang="zh-CN" dirty="0"/>
              <a:t>的可执行程序。</a:t>
            </a:r>
          </a:p>
          <a:p>
            <a:pPr marL="1430338" lvl="1"/>
            <a:r>
              <a:rPr lang="en-US" altLang="zh-CN" dirty="0" err="1"/>
              <a:t>bomb.c</a:t>
            </a:r>
            <a:r>
              <a:rPr lang="zh-CN" altLang="zh-CN" dirty="0"/>
              <a:t>：</a:t>
            </a:r>
            <a:r>
              <a:rPr lang="en-US" altLang="zh-CN" dirty="0"/>
              <a:t>bomb</a:t>
            </a:r>
            <a:r>
              <a:rPr lang="zh-CN" altLang="zh-CN" dirty="0"/>
              <a:t>程序的</a:t>
            </a:r>
            <a:r>
              <a:rPr lang="en-US" altLang="zh-CN" dirty="0"/>
              <a:t>main</a:t>
            </a:r>
            <a:r>
              <a:rPr lang="zh-CN" altLang="zh-CN" dirty="0"/>
              <a:t>函数</a:t>
            </a:r>
            <a:r>
              <a:rPr lang="zh-CN" altLang="zh-CN" dirty="0" smtClean="0"/>
              <a:t>。</a:t>
            </a:r>
            <a:endParaRPr lang="en-US" altLang="zh-CN" dirty="0" smtClean="0"/>
          </a:p>
          <a:p>
            <a:pPr marL="1430338" lvl="1"/>
            <a:r>
              <a:rPr lang="en-US" altLang="zh-CN" dirty="0" smtClean="0"/>
              <a:t>ID</a:t>
            </a:r>
          </a:p>
          <a:p>
            <a:pPr marL="1430338" lvl="1"/>
            <a:r>
              <a:rPr lang="en-US" altLang="zh-CN" dirty="0" smtClean="0"/>
              <a:t>README</a:t>
            </a:r>
          </a:p>
          <a:p>
            <a:pPr>
              <a:spcBef>
                <a:spcPts val="1200"/>
              </a:spcBef>
            </a:pPr>
            <a:r>
              <a:rPr lang="en-US" altLang="zh-CN" sz="2000" dirty="0" smtClean="0"/>
              <a:t>bomb：</a:t>
            </a:r>
            <a:r>
              <a:rPr lang="zh-CN" altLang="zh-CN" sz="2000" dirty="0" smtClean="0"/>
              <a:t>是</a:t>
            </a:r>
            <a:r>
              <a:rPr lang="zh-CN" altLang="zh-CN" sz="2000" dirty="0"/>
              <a:t>一</a:t>
            </a:r>
            <a:r>
              <a:rPr lang="zh-CN" altLang="zh-CN" sz="2000" dirty="0" smtClean="0"/>
              <a:t>个</a:t>
            </a:r>
            <a:r>
              <a:rPr lang="en-US" altLang="zh-CN" sz="2000" dirty="0" err="1" smtClean="0"/>
              <a:t>linux</a:t>
            </a:r>
            <a:r>
              <a:rPr lang="zh-CN" altLang="en-US" sz="2000" dirty="0" smtClean="0"/>
              <a:t>下</a:t>
            </a:r>
            <a:r>
              <a:rPr lang="zh-CN" altLang="zh-CN" sz="2000" dirty="0" smtClean="0"/>
              <a:t>可</a:t>
            </a:r>
            <a:r>
              <a:rPr lang="zh-CN" altLang="zh-CN" sz="2000" dirty="0"/>
              <a:t>执行程序，需要</a:t>
            </a:r>
            <a:r>
              <a:rPr lang="en-US" altLang="zh-CN" sz="2000" dirty="0"/>
              <a:t>0</a:t>
            </a:r>
            <a:r>
              <a:rPr lang="zh-CN" altLang="zh-CN" sz="2000" dirty="0"/>
              <a:t>或</a:t>
            </a:r>
            <a:r>
              <a:rPr lang="en-US" altLang="zh-CN" sz="2000" dirty="0"/>
              <a:t>1</a:t>
            </a:r>
            <a:r>
              <a:rPr lang="zh-CN" altLang="zh-CN" sz="2000" dirty="0"/>
              <a:t>个命令行参数（详</a:t>
            </a:r>
            <a:r>
              <a:rPr lang="zh-CN" altLang="zh-CN" sz="2000" dirty="0" smtClean="0"/>
              <a:t>见</a:t>
            </a:r>
            <a:endParaRPr lang="en-US" altLang="zh-CN" sz="2000" dirty="0" smtClean="0"/>
          </a:p>
          <a:p>
            <a:pPr marL="0" indent="0">
              <a:buNone/>
            </a:pPr>
            <a:r>
              <a:rPr lang="en-US" altLang="zh-CN" sz="2000" dirty="0"/>
              <a:t> </a:t>
            </a:r>
            <a:r>
              <a:rPr lang="en-US" altLang="zh-CN" sz="2000" dirty="0" smtClean="0"/>
              <a:t>                 </a:t>
            </a:r>
            <a:r>
              <a:rPr lang="en-US" altLang="zh-CN" sz="2000" dirty="0" err="1" smtClean="0"/>
              <a:t>bomb.c</a:t>
            </a:r>
            <a:r>
              <a:rPr lang="zh-CN" altLang="zh-CN" sz="2000" dirty="0"/>
              <a:t>源文件中的</a:t>
            </a:r>
            <a:r>
              <a:rPr lang="en-US" altLang="zh-CN" sz="2000" dirty="0"/>
              <a:t>main()</a:t>
            </a:r>
            <a:r>
              <a:rPr lang="zh-CN" altLang="zh-CN" sz="2000" dirty="0"/>
              <a:t>函数）。如果运行时不指定参数</a:t>
            </a:r>
            <a:r>
              <a:rPr lang="zh-CN" altLang="zh-CN" sz="2000" dirty="0" smtClean="0"/>
              <a:t>，</a:t>
            </a:r>
            <a:endParaRPr lang="en-US" altLang="zh-CN" sz="2000" dirty="0" smtClean="0"/>
          </a:p>
          <a:p>
            <a:pPr marL="0" indent="0">
              <a:buNone/>
            </a:pPr>
            <a:r>
              <a:rPr lang="en-US" altLang="zh-CN" sz="2000" dirty="0"/>
              <a:t> </a:t>
            </a:r>
            <a:r>
              <a:rPr lang="en-US" altLang="zh-CN" sz="2000" dirty="0" smtClean="0"/>
              <a:t>                 </a:t>
            </a:r>
            <a:r>
              <a:rPr lang="zh-CN" altLang="zh-CN" sz="2000" dirty="0" smtClean="0"/>
              <a:t>则</a:t>
            </a:r>
            <a:r>
              <a:rPr lang="zh-CN" altLang="zh-CN" sz="2000" dirty="0"/>
              <a:t>该程序打印出欢迎信息后，期待你按行输入每一阶段</a:t>
            </a:r>
            <a:r>
              <a:rPr lang="zh-CN" altLang="zh-CN" sz="2000" dirty="0" smtClean="0"/>
              <a:t>用来</a:t>
            </a:r>
            <a:endParaRPr lang="en-US" altLang="zh-CN" sz="2000" dirty="0" smtClean="0"/>
          </a:p>
          <a:p>
            <a:pPr marL="0" indent="0">
              <a:buNone/>
            </a:pPr>
            <a:r>
              <a:rPr lang="en-US" altLang="zh-CN" sz="2000" dirty="0"/>
              <a:t> </a:t>
            </a:r>
            <a:r>
              <a:rPr lang="en-US" altLang="zh-CN" sz="2000" dirty="0" smtClean="0"/>
              <a:t>                 </a:t>
            </a:r>
            <a:r>
              <a:rPr lang="zh-CN" altLang="zh-CN" sz="2000" dirty="0" smtClean="0"/>
              <a:t>拆除</a:t>
            </a:r>
            <a:r>
              <a:rPr lang="zh-CN" altLang="zh-CN" sz="2000" dirty="0"/>
              <a:t>炸弹的字符串，并根据你当前输入的字符串决定你是</a:t>
            </a:r>
            <a:r>
              <a:rPr lang="zh-CN" altLang="zh-CN" sz="2000" dirty="0" smtClean="0"/>
              <a:t>通</a:t>
            </a:r>
            <a:endParaRPr lang="en-US" altLang="zh-CN" sz="2000" dirty="0" smtClean="0"/>
          </a:p>
          <a:p>
            <a:pPr marL="0" indent="0">
              <a:buNone/>
            </a:pPr>
            <a:r>
              <a:rPr lang="en-US" altLang="zh-CN" sz="2000" dirty="0"/>
              <a:t> </a:t>
            </a:r>
            <a:r>
              <a:rPr lang="en-US" altLang="zh-CN" sz="2000" dirty="0" smtClean="0"/>
              <a:t>                 </a:t>
            </a:r>
            <a:r>
              <a:rPr lang="zh-CN" altLang="zh-CN" sz="2000" dirty="0" smtClean="0"/>
              <a:t>过</a:t>
            </a:r>
            <a:r>
              <a:rPr lang="zh-CN" altLang="zh-CN" sz="2000" dirty="0"/>
              <a:t>相应阶段还是炸弹爆炸导致任务失败</a:t>
            </a:r>
            <a:r>
              <a:rPr lang="zh-CN" altLang="zh-CN" sz="2000" dirty="0" smtClean="0"/>
              <a:t>。</a:t>
            </a:r>
            <a:endParaRPr lang="en-US" altLang="zh-CN" sz="2000" dirty="0" smtClean="0"/>
          </a:p>
          <a:p>
            <a:pPr>
              <a:spcBef>
                <a:spcPts val="1200"/>
              </a:spcBef>
            </a:pPr>
            <a:r>
              <a:rPr lang="en-US" altLang="zh-CN" sz="2000" dirty="0" err="1"/>
              <a:t>bomb.c：bomb</a:t>
            </a:r>
            <a:r>
              <a:rPr lang="zh-CN" altLang="en-US" sz="2000" dirty="0"/>
              <a:t>的主程序，但不是全部，这里面你看不到炸弹</a:t>
            </a: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a:t>
            </a:fld>
            <a:r>
              <a:rPr lang="en-US" altLang="zh-CN" sz="1400" smtClean="0">
                <a:solidFill>
                  <a:srgbClr val="0D7157"/>
                </a:solidFill>
              </a:rPr>
              <a:t>- </a:t>
            </a:r>
            <a:endParaRPr lang="en-US" altLang="zh-CN" sz="1400" dirty="0">
              <a:solidFill>
                <a:srgbClr val="0D7157"/>
              </a:solidFill>
            </a:endParaRPr>
          </a:p>
        </p:txBody>
      </p:sp>
      <p:sp>
        <p:nvSpPr>
          <p:cNvPr id="5" name="右大括号 4"/>
          <p:cNvSpPr/>
          <p:nvPr/>
        </p:nvSpPr>
        <p:spPr>
          <a:xfrm>
            <a:off x="6084168" y="2492896"/>
            <a:ext cx="360040" cy="9361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6588224" y="2492896"/>
            <a:ext cx="1865471" cy="923330"/>
          </a:xfrm>
          <a:prstGeom prst="rect">
            <a:avLst/>
          </a:prstGeom>
          <a:solidFill>
            <a:srgbClr val="FFFF00"/>
          </a:solidFill>
        </p:spPr>
        <p:txBody>
          <a:bodyPr wrap="square" rtlCol="0">
            <a:spAutoFit/>
          </a:bodyPr>
          <a:lstStyle/>
          <a:p>
            <a:pPr algn="l"/>
            <a:r>
              <a:rPr lang="zh-CN" altLang="en-US" i="0" dirty="0" smtClean="0">
                <a:latin typeface="+mj-lt"/>
              </a:rPr>
              <a:t>用文本编辑器打开看看就知道里面有什么了</a:t>
            </a:r>
            <a:endParaRPr lang="zh-CN" altLang="en-US" i="0" dirty="0">
              <a:latin typeface="+mj-lt"/>
            </a:endParaRPr>
          </a:p>
        </p:txBody>
      </p:sp>
    </p:spTree>
    <p:extLst>
      <p:ext uri="{BB962C8B-B14F-4D97-AF65-F5344CB8AC3E}">
        <p14:creationId xmlns:p14="http://schemas.microsoft.com/office/powerpoint/2010/main" val="2556984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实验</a:t>
            </a:r>
            <a:r>
              <a:rPr lang="zh-CN" altLang="en-US" dirty="0" smtClean="0"/>
              <a:t>结果及结果文件</a:t>
            </a:r>
            <a:endParaRPr lang="zh-CN" altLang="en-US" dirty="0"/>
          </a:p>
        </p:txBody>
      </p:sp>
      <p:sp>
        <p:nvSpPr>
          <p:cNvPr id="3" name="内容占位符 2"/>
          <p:cNvSpPr>
            <a:spLocks noGrp="1"/>
          </p:cNvSpPr>
          <p:nvPr>
            <p:ph idx="1"/>
          </p:nvPr>
        </p:nvSpPr>
        <p:spPr>
          <a:xfrm>
            <a:off x="179512" y="980728"/>
            <a:ext cx="8964488" cy="5040312"/>
          </a:xfrm>
        </p:spPr>
        <p:txBody>
          <a:bodyPr/>
          <a:lstStyle/>
          <a:p>
            <a:pPr marL="0" indent="0">
              <a:buNone/>
            </a:pPr>
            <a:r>
              <a:rPr lang="en-US" altLang="zh-CN" dirty="0" smtClean="0"/>
              <a:t>1）</a:t>
            </a:r>
            <a:r>
              <a:rPr lang="zh-CN" altLang="en-US" dirty="0" smtClean="0"/>
              <a:t>可以在命令行运行</a:t>
            </a:r>
            <a:r>
              <a:rPr lang="en-US" altLang="zh-CN" dirty="0" smtClean="0"/>
              <a:t>bomb，</a:t>
            </a:r>
            <a:r>
              <a:rPr lang="zh-CN" altLang="en-US" dirty="0" smtClean="0"/>
              <a:t>然后根据提示，逐阶段输入拆  </a:t>
            </a:r>
            <a:endParaRPr lang="en-US" altLang="zh-CN" dirty="0" smtClean="0"/>
          </a:p>
          <a:p>
            <a:pPr marL="0" indent="0">
              <a:buNone/>
            </a:pPr>
            <a:r>
              <a:rPr lang="en-US" altLang="zh-CN" dirty="0"/>
              <a:t> </a:t>
            </a:r>
            <a:r>
              <a:rPr lang="en-US" altLang="zh-CN" dirty="0" smtClean="0"/>
              <a:t>     </a:t>
            </a:r>
            <a:r>
              <a:rPr lang="zh-CN" altLang="en-US" dirty="0" smtClean="0"/>
              <a:t>弹字符串（见演示）。</a:t>
            </a:r>
            <a:endParaRPr lang="en-US" altLang="zh-CN" dirty="0" smtClean="0"/>
          </a:p>
          <a:p>
            <a:pPr marL="0" indent="0">
              <a:buNone/>
            </a:pPr>
            <a:r>
              <a:rPr lang="en-US" altLang="zh-CN" dirty="0" smtClean="0"/>
              <a:t>2）</a:t>
            </a:r>
            <a:r>
              <a:rPr lang="zh-CN" altLang="en-US" dirty="0" smtClean="0"/>
              <a:t>也可将</a:t>
            </a:r>
            <a:r>
              <a:rPr lang="zh-CN" altLang="zh-CN" dirty="0" smtClean="0"/>
              <a:t>拆除</a:t>
            </a:r>
            <a:r>
              <a:rPr lang="zh-CN" altLang="zh-CN" dirty="0"/>
              <a:t>每一阶段炸弹的字符串按行组织在一个文本</a:t>
            </a:r>
            <a:r>
              <a:rPr lang="zh-CN" altLang="zh-CN" dirty="0" smtClean="0"/>
              <a:t>文</a:t>
            </a:r>
            <a:endParaRPr lang="en-US" altLang="zh-CN" dirty="0" smtClean="0"/>
          </a:p>
          <a:p>
            <a:pPr marL="0" indent="0">
              <a:buNone/>
            </a:pPr>
            <a:r>
              <a:rPr lang="en-US" altLang="zh-CN" dirty="0"/>
              <a:t> </a:t>
            </a:r>
            <a:r>
              <a:rPr lang="en-US" altLang="zh-CN" dirty="0" smtClean="0"/>
              <a:t>     </a:t>
            </a:r>
            <a:r>
              <a:rPr lang="zh-CN" altLang="zh-CN" dirty="0" smtClean="0"/>
              <a:t>件中，</a:t>
            </a:r>
            <a:r>
              <a:rPr lang="zh-CN" altLang="en-US" dirty="0" smtClean="0"/>
              <a:t>如</a:t>
            </a:r>
            <a:r>
              <a:rPr lang="en-US" altLang="zh-CN" dirty="0" smtClean="0"/>
              <a:t>ans.txt，</a:t>
            </a:r>
            <a:r>
              <a:rPr lang="zh-CN" altLang="zh-CN" dirty="0" smtClean="0"/>
              <a:t>然后</a:t>
            </a:r>
            <a:r>
              <a:rPr lang="zh-CN" altLang="zh-CN" dirty="0"/>
              <a:t>作为运行程序时</a:t>
            </a:r>
            <a:r>
              <a:rPr lang="zh-CN" altLang="zh-CN" dirty="0" smtClean="0"/>
              <a:t>的命令行</a:t>
            </a:r>
            <a:r>
              <a:rPr lang="zh-CN" altLang="zh-CN" dirty="0"/>
              <a:t>参数</a:t>
            </a:r>
            <a:r>
              <a:rPr lang="zh-CN" altLang="zh-CN" dirty="0" smtClean="0"/>
              <a:t>传</a:t>
            </a:r>
            <a:endParaRPr lang="en-US" altLang="zh-CN" dirty="0" smtClean="0"/>
          </a:p>
          <a:p>
            <a:pPr marL="0" indent="0">
              <a:buNone/>
            </a:pPr>
            <a:r>
              <a:rPr lang="en-US" altLang="zh-CN" dirty="0"/>
              <a:t> </a:t>
            </a:r>
            <a:r>
              <a:rPr lang="en-US" altLang="zh-CN" dirty="0" smtClean="0"/>
              <a:t>     </a:t>
            </a:r>
            <a:r>
              <a:rPr lang="zh-CN" altLang="zh-CN" dirty="0" smtClean="0"/>
              <a:t>给程序</a:t>
            </a:r>
            <a:r>
              <a:rPr lang="zh-CN" altLang="en-US" dirty="0" smtClean="0"/>
              <a:t>。</a:t>
            </a:r>
            <a:endParaRPr lang="en-US" altLang="zh-CN" dirty="0" smtClean="0"/>
          </a:p>
          <a:p>
            <a:pPr marL="1076325" indent="-538163">
              <a:buFont typeface="Wingdings" panose="05000000000000000000" pitchFamily="2" charset="2"/>
              <a:buChar char="u"/>
              <a:tabLst>
                <a:tab pos="1076325" algn="l"/>
              </a:tabLst>
            </a:pPr>
            <a:r>
              <a:rPr lang="zh-CN" altLang="en-US" dirty="0" smtClean="0"/>
              <a:t>结果</a:t>
            </a:r>
            <a:r>
              <a:rPr lang="zh-CN" altLang="zh-CN" dirty="0" smtClean="0"/>
              <a:t>文件</a:t>
            </a:r>
            <a:r>
              <a:rPr lang="zh-CN" altLang="zh-CN" dirty="0"/>
              <a:t>格式：每个拆弹字符串一行</a:t>
            </a:r>
            <a:r>
              <a:rPr lang="zh-CN" altLang="en-US" dirty="0" smtClean="0"/>
              <a:t>，最多</a:t>
            </a:r>
            <a:r>
              <a:rPr lang="en-US" altLang="zh-CN" dirty="0" smtClean="0"/>
              <a:t>7</a:t>
            </a:r>
            <a:r>
              <a:rPr lang="zh-CN" altLang="en-US" dirty="0" smtClean="0"/>
              <a:t>行（</a:t>
            </a:r>
            <a:r>
              <a:rPr lang="zh-CN" altLang="en-US" dirty="0"/>
              <a:t>包含最后特殊阶段</a:t>
            </a:r>
            <a:r>
              <a:rPr lang="zh-CN" altLang="en-US" dirty="0" smtClean="0"/>
              <a:t>），</a:t>
            </a:r>
            <a:r>
              <a:rPr lang="zh-CN" altLang="zh-CN" dirty="0" smtClean="0"/>
              <a:t>除此之外</a:t>
            </a:r>
            <a:r>
              <a:rPr lang="zh-CN" altLang="zh-CN" dirty="0"/>
              <a:t>不要包含任何其它字符。</a:t>
            </a:r>
          </a:p>
          <a:p>
            <a:pPr marL="457200" lvl="1" indent="0">
              <a:buNone/>
            </a:pPr>
            <a:r>
              <a:rPr lang="en-US" altLang="zh-CN" dirty="0" smtClean="0"/>
              <a:t>        </a:t>
            </a:r>
            <a:r>
              <a:rPr lang="zh-CN" altLang="zh-CN" dirty="0" smtClean="0"/>
              <a:t>范例</a:t>
            </a:r>
            <a:r>
              <a:rPr lang="zh-CN" altLang="zh-CN" dirty="0"/>
              <a:t>如下</a:t>
            </a:r>
            <a:r>
              <a:rPr lang="zh-CN" altLang="en-US" dirty="0" smtClean="0"/>
              <a:t>：             </a:t>
            </a:r>
            <a:r>
              <a:rPr lang="en-US" altLang="zh-CN" dirty="0" smtClean="0"/>
              <a:t>string1</a:t>
            </a:r>
            <a:endParaRPr lang="zh-CN" altLang="zh-CN" dirty="0"/>
          </a:p>
          <a:p>
            <a:pPr marL="3322638" lvl="1" indent="0">
              <a:buNone/>
            </a:pPr>
            <a:r>
              <a:rPr lang="en-US" altLang="zh-CN" dirty="0"/>
              <a:t>string2</a:t>
            </a:r>
            <a:endParaRPr lang="zh-CN" altLang="zh-CN" dirty="0"/>
          </a:p>
          <a:p>
            <a:pPr marL="3322638" lvl="1" indent="0">
              <a:buNone/>
            </a:pPr>
            <a:r>
              <a:rPr lang="en-US" altLang="zh-CN" dirty="0"/>
              <a:t>……</a:t>
            </a:r>
            <a:endParaRPr lang="zh-CN" altLang="zh-CN" dirty="0"/>
          </a:p>
          <a:p>
            <a:pPr marL="3322638" lvl="1" indent="0">
              <a:buNone/>
            </a:pPr>
            <a:r>
              <a:rPr lang="en-US" altLang="zh-CN" dirty="0"/>
              <a:t>string6</a:t>
            </a:r>
            <a:endParaRPr lang="zh-CN" altLang="zh-CN" dirty="0"/>
          </a:p>
          <a:p>
            <a:pPr marL="3322638" lvl="1" indent="0">
              <a:buNone/>
            </a:pPr>
            <a:r>
              <a:rPr lang="en-US" altLang="zh-CN" dirty="0"/>
              <a:t>string7</a:t>
            </a:r>
            <a:endParaRPr lang="zh-CN" altLang="en-US" dirty="0"/>
          </a:p>
          <a:p>
            <a:pPr marL="0" indent="0">
              <a:buNone/>
            </a:pPr>
            <a:endParaRPr lang="en-US" altLang="zh-CN" dirty="0" smtClean="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7</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755163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实验</a:t>
            </a:r>
            <a:r>
              <a:rPr lang="zh-CN" altLang="en-US" dirty="0" smtClean="0"/>
              <a:t>结果文件</a:t>
            </a:r>
            <a:endParaRPr lang="zh-CN" altLang="en-US" dirty="0"/>
          </a:p>
        </p:txBody>
      </p:sp>
      <p:sp>
        <p:nvSpPr>
          <p:cNvPr id="3" name="内容占位符 2"/>
          <p:cNvSpPr>
            <a:spLocks noGrp="1"/>
          </p:cNvSpPr>
          <p:nvPr>
            <p:ph idx="1"/>
          </p:nvPr>
        </p:nvSpPr>
        <p:spPr>
          <a:xfrm>
            <a:off x="395536" y="980728"/>
            <a:ext cx="8496944" cy="5040312"/>
          </a:xfrm>
        </p:spPr>
        <p:txBody>
          <a:bodyPr/>
          <a:lstStyle/>
          <a:p>
            <a:pPr>
              <a:lnSpc>
                <a:spcPct val="150000"/>
              </a:lnSpc>
              <a:spcBef>
                <a:spcPts val="1200"/>
              </a:spcBef>
              <a:buFont typeface="Wingdings" panose="05000000000000000000" pitchFamily="2" charset="2"/>
              <a:buChar char="u"/>
            </a:pPr>
            <a:r>
              <a:rPr lang="zh-CN" altLang="en-US" dirty="0" smtClean="0"/>
              <a:t>使用方法：</a:t>
            </a:r>
            <a:r>
              <a:rPr lang="en-US" altLang="zh-CN" dirty="0" smtClean="0"/>
              <a:t>./bomb </a:t>
            </a:r>
            <a:r>
              <a:rPr lang="en-US" altLang="zh-CN" dirty="0" err="1" smtClean="0"/>
              <a:t>ans</a:t>
            </a:r>
            <a:r>
              <a:rPr lang="en-US" altLang="zh-CN" dirty="0" smtClean="0"/>
              <a:t> </a:t>
            </a:r>
            <a:r>
              <a:rPr lang="en-US" altLang="zh-CN" dirty="0"/>
              <a:t>.</a:t>
            </a:r>
            <a:r>
              <a:rPr lang="en-US" altLang="zh-CN" dirty="0" smtClean="0"/>
              <a:t>txt</a:t>
            </a:r>
          </a:p>
          <a:p>
            <a:pPr lvl="1">
              <a:lnSpc>
                <a:spcPct val="150000"/>
              </a:lnSpc>
              <a:spcBef>
                <a:spcPts val="1200"/>
              </a:spcBef>
            </a:pPr>
            <a:r>
              <a:rPr lang="zh-CN" altLang="zh-CN" dirty="0"/>
              <a:t>程序会自动读取文本文件中的字符串，并依次检查对应每一阶段的字符串来决定炸弹拆除成败</a:t>
            </a:r>
            <a:r>
              <a:rPr lang="zh-CN" altLang="zh-CN" dirty="0" smtClean="0"/>
              <a:t>。</a:t>
            </a:r>
            <a:endParaRPr lang="en-US" altLang="zh-CN"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8</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263180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实验</a:t>
            </a:r>
            <a:r>
              <a:rPr lang="zh-CN" altLang="en-US" dirty="0" smtClean="0"/>
              <a:t>报告和结果</a:t>
            </a:r>
            <a:r>
              <a:rPr lang="zh-CN" altLang="en-US" dirty="0" smtClean="0"/>
              <a:t>文件</a:t>
            </a:r>
            <a:endParaRPr lang="zh-CN" altLang="en-US" dirty="0"/>
          </a:p>
        </p:txBody>
      </p:sp>
      <p:sp>
        <p:nvSpPr>
          <p:cNvPr id="3" name="内容占位符 2"/>
          <p:cNvSpPr>
            <a:spLocks noGrp="1"/>
          </p:cNvSpPr>
          <p:nvPr>
            <p:ph idx="1"/>
          </p:nvPr>
        </p:nvSpPr>
        <p:spPr>
          <a:xfrm>
            <a:off x="251520" y="980728"/>
            <a:ext cx="8640960" cy="5040312"/>
          </a:xfrm>
        </p:spPr>
        <p:txBody>
          <a:bodyPr/>
          <a:lstStyle/>
          <a:p>
            <a:pPr>
              <a:lnSpc>
                <a:spcPct val="150000"/>
              </a:lnSpc>
              <a:spcBef>
                <a:spcPts val="1200"/>
              </a:spcBef>
              <a:buFont typeface="Wingdings" panose="05000000000000000000" pitchFamily="2" charset="2"/>
              <a:buChar char="u"/>
            </a:pPr>
            <a:r>
              <a:rPr lang="zh-CN" altLang="en-US" dirty="0" smtClean="0"/>
              <a:t>本次实验需要提交的结果包括：</a:t>
            </a:r>
            <a:r>
              <a:rPr lang="zh-CN" altLang="en-US" dirty="0" smtClean="0"/>
              <a:t>实验报告和结果文件</a:t>
            </a:r>
            <a:endParaRPr lang="en-US" altLang="zh-CN" dirty="0" smtClean="0"/>
          </a:p>
          <a:p>
            <a:pPr lvl="1">
              <a:lnSpc>
                <a:spcPct val="150000"/>
              </a:lnSpc>
              <a:spcBef>
                <a:spcPts val="1200"/>
              </a:spcBef>
            </a:pPr>
            <a:r>
              <a:rPr lang="zh-CN" altLang="en-US" sz="2400" dirty="0" smtClean="0"/>
              <a:t>结果文件：即上述的</a:t>
            </a:r>
            <a:r>
              <a:rPr lang="en-US" altLang="zh-CN" sz="2400" dirty="0" smtClean="0"/>
              <a:t>ans.txt，</a:t>
            </a:r>
            <a:r>
              <a:rPr lang="zh-CN" altLang="en-US" sz="2400" dirty="0" smtClean="0"/>
              <a:t>重新命名如下：</a:t>
            </a:r>
            <a:endParaRPr lang="en-US" altLang="zh-CN" sz="2400" dirty="0" smtClean="0"/>
          </a:p>
          <a:p>
            <a:pPr marL="457200" lvl="1" indent="0">
              <a:buNone/>
            </a:pPr>
            <a:r>
              <a:rPr lang="zh-CN" altLang="en-US" dirty="0" smtClean="0">
                <a:solidFill>
                  <a:schemeClr val="tx1"/>
                </a:solidFill>
              </a:rPr>
              <a:t>                  班级</a:t>
            </a:r>
            <a:r>
              <a:rPr lang="en-US" altLang="zh-CN" dirty="0" smtClean="0">
                <a:solidFill>
                  <a:schemeClr val="tx1"/>
                </a:solidFill>
              </a:rPr>
              <a:t>_</a:t>
            </a:r>
            <a:r>
              <a:rPr lang="zh-CN" altLang="en-US" dirty="0" smtClean="0">
                <a:solidFill>
                  <a:schemeClr val="tx1"/>
                </a:solidFill>
              </a:rPr>
              <a:t>学号</a:t>
            </a:r>
            <a:r>
              <a:rPr lang="en-US" altLang="zh-CN" dirty="0" smtClean="0">
                <a:solidFill>
                  <a:schemeClr val="tx1"/>
                </a:solidFill>
              </a:rPr>
              <a:t>.txt，</a:t>
            </a:r>
            <a:r>
              <a:rPr lang="zh-CN" altLang="en-US" dirty="0" smtClean="0">
                <a:solidFill>
                  <a:schemeClr val="tx1"/>
                </a:solidFill>
              </a:rPr>
              <a:t>如</a:t>
            </a:r>
            <a:r>
              <a:rPr lang="en-US" altLang="zh-CN" dirty="0" smtClean="0">
                <a:solidFill>
                  <a:schemeClr val="tx1"/>
                </a:solidFill>
              </a:rPr>
              <a:t>CS1201_U201214795.txt</a:t>
            </a:r>
            <a:endParaRPr lang="zh-CN" altLang="zh-CN" dirty="0">
              <a:solidFill>
                <a:schemeClr val="tx1"/>
              </a:solidFill>
            </a:endParaRPr>
          </a:p>
          <a:p>
            <a:pPr marL="457200" lvl="1" indent="0">
              <a:buNone/>
            </a:pPr>
            <a:r>
              <a:rPr lang="en-US" altLang="zh-CN" dirty="0" smtClean="0">
                <a:solidFill>
                  <a:schemeClr val="tx1"/>
                </a:solidFill>
              </a:rPr>
              <a:t>       </a:t>
            </a:r>
            <a:r>
              <a:rPr lang="zh-CN" altLang="zh-CN" dirty="0" smtClean="0">
                <a:solidFill>
                  <a:schemeClr val="tx1"/>
                </a:solidFill>
              </a:rPr>
              <a:t>信</a:t>
            </a:r>
            <a:r>
              <a:rPr lang="zh-CN" altLang="zh-CN" dirty="0">
                <a:solidFill>
                  <a:schemeClr val="tx1"/>
                </a:solidFill>
              </a:rPr>
              <a:t>安</a:t>
            </a:r>
            <a:r>
              <a:rPr lang="en-US" altLang="zh-CN" dirty="0">
                <a:solidFill>
                  <a:schemeClr val="tx1"/>
                </a:solidFill>
              </a:rPr>
              <a:t> IS   </a:t>
            </a:r>
            <a:r>
              <a:rPr lang="zh-CN" altLang="zh-CN" dirty="0">
                <a:solidFill>
                  <a:schemeClr val="tx1"/>
                </a:solidFill>
              </a:rPr>
              <a:t>物联网</a:t>
            </a:r>
            <a:r>
              <a:rPr lang="en-US" altLang="zh-CN" dirty="0">
                <a:solidFill>
                  <a:schemeClr val="tx1"/>
                </a:solidFill>
              </a:rPr>
              <a:t> IT  </a:t>
            </a:r>
            <a:r>
              <a:rPr lang="zh-CN" altLang="zh-CN" dirty="0">
                <a:solidFill>
                  <a:schemeClr val="tx1"/>
                </a:solidFill>
              </a:rPr>
              <a:t>计算机</a:t>
            </a:r>
            <a:r>
              <a:rPr lang="en-US" altLang="zh-CN" dirty="0">
                <a:solidFill>
                  <a:schemeClr val="tx1"/>
                </a:solidFill>
              </a:rPr>
              <a:t> CS   </a:t>
            </a:r>
            <a:r>
              <a:rPr lang="zh-CN" altLang="zh-CN" dirty="0">
                <a:solidFill>
                  <a:schemeClr val="tx1"/>
                </a:solidFill>
              </a:rPr>
              <a:t>卓越班</a:t>
            </a:r>
            <a:r>
              <a:rPr lang="en-US" altLang="zh-CN" dirty="0">
                <a:solidFill>
                  <a:schemeClr val="tx1"/>
                </a:solidFill>
              </a:rPr>
              <a:t>  ZY   ACM</a:t>
            </a:r>
            <a:r>
              <a:rPr lang="zh-CN" altLang="zh-CN" dirty="0">
                <a:solidFill>
                  <a:schemeClr val="tx1"/>
                </a:solidFill>
              </a:rPr>
              <a:t>班</a:t>
            </a:r>
            <a:r>
              <a:rPr lang="en-US" altLang="zh-CN" dirty="0">
                <a:solidFill>
                  <a:schemeClr val="tx1"/>
                </a:solidFill>
              </a:rPr>
              <a:t>  </a:t>
            </a:r>
            <a:r>
              <a:rPr lang="en-US" altLang="zh-CN" dirty="0" smtClean="0">
                <a:solidFill>
                  <a:schemeClr val="tx1"/>
                </a:solidFill>
              </a:rPr>
              <a:t>ACM</a:t>
            </a:r>
            <a:endParaRPr lang="en-US" altLang="zh-CN" dirty="0">
              <a:solidFill>
                <a:schemeClr val="tx1"/>
              </a:solidFill>
            </a:endParaRPr>
          </a:p>
          <a:p>
            <a:pPr lvl="1">
              <a:lnSpc>
                <a:spcPct val="150000"/>
              </a:lnSpc>
              <a:spcBef>
                <a:spcPts val="1200"/>
              </a:spcBef>
            </a:pPr>
            <a:r>
              <a:rPr lang="zh-CN" altLang="en-US" sz="2400" dirty="0" smtClean="0"/>
              <a:t>实验</a:t>
            </a:r>
            <a:r>
              <a:rPr lang="zh-CN" altLang="en-US" sz="2400" dirty="0"/>
              <a:t>报告</a:t>
            </a:r>
            <a:r>
              <a:rPr lang="zh-CN" altLang="en-US" sz="2400" dirty="0"/>
              <a:t>：</a:t>
            </a:r>
            <a:r>
              <a:rPr lang="en-US" altLang="zh-CN" sz="2400" dirty="0"/>
              <a:t>Word</a:t>
            </a:r>
            <a:r>
              <a:rPr lang="zh-CN" altLang="en-US" sz="2400" dirty="0"/>
              <a:t>文档。在实验报告中，对</a:t>
            </a:r>
            <a:r>
              <a:rPr lang="zh-CN" altLang="en-US" sz="2400" dirty="0"/>
              <a:t>你拆除</a:t>
            </a:r>
            <a:r>
              <a:rPr lang="zh-CN" altLang="en-US" sz="2400" dirty="0" smtClean="0"/>
              <a:t>了</a:t>
            </a:r>
            <a:r>
              <a:rPr lang="zh-CN" altLang="en-US" sz="2400" dirty="0"/>
              <a:t>炸弹</a:t>
            </a:r>
            <a:endParaRPr lang="en-US" altLang="zh-CN" sz="2400" dirty="0" smtClean="0"/>
          </a:p>
          <a:p>
            <a:pPr marL="457200" lvl="1" indent="0">
              <a:lnSpc>
                <a:spcPct val="150000"/>
              </a:lnSpc>
              <a:spcBef>
                <a:spcPts val="0"/>
              </a:spcBef>
              <a:buNone/>
            </a:pPr>
            <a:r>
              <a:rPr lang="en-US" altLang="zh-CN" sz="2400" dirty="0"/>
              <a:t> </a:t>
            </a:r>
            <a:r>
              <a:rPr lang="en-US" altLang="zh-CN" sz="2400" dirty="0" smtClean="0"/>
              <a:t>                    </a:t>
            </a:r>
            <a:r>
              <a:rPr lang="zh-CN" altLang="en-US" sz="2400" dirty="0" smtClean="0"/>
              <a:t>的</a:t>
            </a:r>
            <a:r>
              <a:rPr lang="zh-CN" altLang="en-US" sz="2400" dirty="0"/>
              <a:t>每一道题，用</a:t>
            </a:r>
            <a:r>
              <a:rPr lang="zh-CN" altLang="en-US" sz="2400" dirty="0"/>
              <a:t>文字详细描述</a:t>
            </a:r>
            <a:r>
              <a:rPr lang="zh-CN" altLang="en-US" sz="2400" dirty="0"/>
              <a:t>分析求解过程</a:t>
            </a:r>
            <a:r>
              <a:rPr lang="zh-CN" altLang="en-US" sz="2400" dirty="0"/>
              <a:t>。</a:t>
            </a:r>
            <a:endParaRPr lang="en-US" altLang="zh-CN" sz="2400" dirty="0"/>
          </a:p>
          <a:p>
            <a:pPr marL="0" lvl="1" indent="0">
              <a:lnSpc>
                <a:spcPct val="150000"/>
              </a:lnSpc>
              <a:spcBef>
                <a:spcPts val="1200"/>
              </a:spcBef>
              <a:buNone/>
            </a:pPr>
            <a:r>
              <a:rPr lang="en-US" altLang="zh-CN" sz="2400" dirty="0">
                <a:solidFill>
                  <a:schemeClr val="tx1"/>
                </a:solidFill>
                <a:cs typeface="+mn-cs"/>
              </a:rPr>
              <a:t> </a:t>
            </a:r>
            <a:r>
              <a:rPr lang="en-US" altLang="zh-CN" sz="2400" dirty="0" smtClean="0">
                <a:solidFill>
                  <a:schemeClr val="tx1"/>
                </a:solidFill>
                <a:cs typeface="+mn-cs"/>
              </a:rPr>
              <a:t>         </a:t>
            </a:r>
            <a:r>
              <a:rPr lang="zh-CN" altLang="en-US" dirty="0" smtClean="0">
                <a:solidFill>
                  <a:schemeClr val="tx1"/>
                </a:solidFill>
                <a:cs typeface="+mn-cs"/>
              </a:rPr>
              <a:t>排版要求：字体：宋体；字号：标题三号，正文小四正文；</a:t>
            </a:r>
            <a:endParaRPr lang="en-US" altLang="zh-CN" dirty="0" smtClean="0">
              <a:solidFill>
                <a:schemeClr val="tx1"/>
              </a:solidFill>
              <a:cs typeface="+mn-cs"/>
            </a:endParaRPr>
          </a:p>
          <a:p>
            <a:pPr marL="0" lvl="1" indent="0">
              <a:lnSpc>
                <a:spcPct val="150000"/>
              </a:lnSpc>
              <a:spcBef>
                <a:spcPts val="1200"/>
              </a:spcBef>
              <a:buNone/>
            </a:pPr>
            <a:r>
              <a:rPr lang="en-US" altLang="zh-CN" dirty="0">
                <a:solidFill>
                  <a:schemeClr val="tx1"/>
                </a:solidFill>
                <a:cs typeface="+mn-cs"/>
              </a:rPr>
              <a:t> </a:t>
            </a:r>
            <a:r>
              <a:rPr lang="en-US" altLang="zh-CN" dirty="0" smtClean="0">
                <a:solidFill>
                  <a:schemeClr val="tx1"/>
                </a:solidFill>
                <a:cs typeface="+mn-cs"/>
              </a:rPr>
              <a:t>                            </a:t>
            </a:r>
            <a:r>
              <a:rPr lang="zh-CN" altLang="en-US" dirty="0" smtClean="0">
                <a:solidFill>
                  <a:schemeClr val="tx1"/>
                </a:solidFill>
                <a:cs typeface="+mn-cs"/>
              </a:rPr>
              <a:t>行间距：</a:t>
            </a:r>
            <a:r>
              <a:rPr lang="en-US" altLang="zh-CN" dirty="0" smtClean="0">
                <a:solidFill>
                  <a:schemeClr val="tx1"/>
                </a:solidFill>
                <a:cs typeface="+mn-cs"/>
              </a:rPr>
              <a:t>1.5</a:t>
            </a:r>
            <a:r>
              <a:rPr lang="zh-CN" altLang="en-US" dirty="0" smtClean="0">
                <a:solidFill>
                  <a:schemeClr val="tx1"/>
                </a:solidFill>
                <a:cs typeface="+mn-cs"/>
              </a:rPr>
              <a:t>倍；首行缩进</a:t>
            </a:r>
            <a:r>
              <a:rPr lang="en-US" altLang="zh-CN" dirty="0" smtClean="0">
                <a:solidFill>
                  <a:schemeClr val="tx1"/>
                </a:solidFill>
                <a:cs typeface="+mn-cs"/>
              </a:rPr>
              <a:t>2</a:t>
            </a:r>
            <a:r>
              <a:rPr lang="zh-CN" altLang="en-US" dirty="0" smtClean="0">
                <a:solidFill>
                  <a:schemeClr val="tx1"/>
                </a:solidFill>
                <a:cs typeface="+mn-cs"/>
              </a:rPr>
              <a:t>个汉字；程序排版要规整</a:t>
            </a:r>
            <a:endParaRPr lang="en-US" altLang="zh-CN" dirty="0">
              <a:solidFill>
                <a:schemeClr val="tx1"/>
              </a:solidFill>
              <a:cs typeface="+mn-cs"/>
            </a:endParaRPr>
          </a:p>
          <a:p>
            <a:pPr lvl="1"/>
            <a:r>
              <a:rPr lang="zh-CN" altLang="en-US" sz="2400" dirty="0" smtClean="0"/>
              <a:t>以</a:t>
            </a:r>
            <a:r>
              <a:rPr lang="zh-CN" altLang="zh-CN" sz="2400" dirty="0"/>
              <a:t>班为单位集中打包发送至</a:t>
            </a:r>
            <a:r>
              <a:rPr lang="en-US" altLang="zh-CN" sz="2400" dirty="0"/>
              <a:t>130757@qq.com   </a:t>
            </a:r>
            <a:endParaRPr lang="zh-CN" altLang="zh-CN" sz="2400" dirty="0"/>
          </a:p>
          <a:p>
            <a:pPr marL="0" indent="0">
              <a:spcBef>
                <a:spcPts val="1200"/>
              </a:spcBef>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9</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3287296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2_nordridesign">
  <a:themeElements>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2_nordridesign">
      <a:majorFont>
        <a:latin typeface="黑体"/>
        <a:ea typeface="宋体"/>
        <a:cs typeface=""/>
      </a:majorFont>
      <a:minorFont>
        <a:latin typeface="黑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2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2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2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ordridesign">
  <a:themeElements>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1_nordridesign">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1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1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1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11903</TotalTime>
  <Words>1539</Words>
  <Application>Microsoft Office PowerPoint</Application>
  <PresentationFormat>全屏显示(4:3)</PresentationFormat>
  <Paragraphs>280</Paragraphs>
  <Slides>23</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23</vt:i4>
      </vt:variant>
    </vt:vector>
  </HeadingPairs>
  <TitlesOfParts>
    <vt:vector size="33" baseType="lpstr">
      <vt:lpstr>Arial</vt:lpstr>
      <vt:lpstr>宋体</vt:lpstr>
      <vt:lpstr>黑体</vt:lpstr>
      <vt:lpstr>Times New Roman</vt:lpstr>
      <vt:lpstr>Calibri</vt:lpstr>
      <vt:lpstr>微软雅黑</vt:lpstr>
      <vt:lpstr>华文细黑</vt:lpstr>
      <vt:lpstr>Wingdings</vt:lpstr>
      <vt:lpstr>2_nordridesign</vt:lpstr>
      <vt:lpstr>1_nordridesign</vt:lpstr>
      <vt:lpstr>PowerPoint 演示文稿</vt:lpstr>
      <vt:lpstr>Lab2  Binary Bombs 实验介绍</vt:lpstr>
      <vt:lpstr>PowerPoint 演示文稿</vt:lpstr>
      <vt:lpstr>PowerPoint 演示文稿</vt:lpstr>
      <vt:lpstr>实验数据</vt:lpstr>
      <vt:lpstr>文件说明</vt:lpstr>
      <vt:lpstr>实验结果及结果文件</vt:lpstr>
      <vt:lpstr>实验结果文件</vt:lpstr>
      <vt:lpstr>实验报告和结果文件</vt:lpstr>
      <vt:lpstr>实验步骤提示</vt:lpstr>
      <vt:lpstr>实验步骤演示</vt:lpstr>
      <vt:lpstr>实验步骤演示（续）</vt:lpstr>
      <vt:lpstr>实验步骤演示（续）</vt:lpstr>
      <vt:lpstr>实验步骤演示（续）</vt:lpstr>
      <vt:lpstr>实验步骤演示（续）</vt:lpstr>
      <vt:lpstr>实验步骤演示（续）</vt:lpstr>
      <vt:lpstr>实验步骤演示（续）</vt:lpstr>
      <vt:lpstr>实验步骤演示（续）</vt:lpstr>
      <vt:lpstr>实验步骤演示（续）</vt:lpstr>
      <vt:lpstr>PowerPoint 演示文稿</vt:lpstr>
      <vt:lpstr>Gdb和objdump的使用</vt:lpstr>
      <vt:lpstr>Gdb和objdump的使用</vt:lpstr>
      <vt:lpstr>Gdb和objdump的使用</vt:lpstr>
    </vt:vector>
  </TitlesOfParts>
  <Company>NordriDesign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NordriDesign</dc:creator>
  <cp:keywords>ppt幻灯设计/ppt模板设计</cp:keywords>
  <dc:description>nordridesign.com</dc:description>
  <cp:lastModifiedBy>Administrator</cp:lastModifiedBy>
  <cp:revision>954</cp:revision>
  <dcterms:created xsi:type="dcterms:W3CDTF">2009-09-14T03:13:49Z</dcterms:created>
  <dcterms:modified xsi:type="dcterms:W3CDTF">2016-04-25T23:15:53Z</dcterms:modified>
</cp:coreProperties>
</file>