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1" r:id="rId2"/>
    <p:sldId id="622" r:id="rId3"/>
    <p:sldId id="623" r:id="rId4"/>
    <p:sldId id="624" r:id="rId5"/>
    <p:sldId id="625" r:id="rId6"/>
    <p:sldId id="626" r:id="rId7"/>
    <p:sldId id="627" r:id="rId8"/>
    <p:sldId id="553" r:id="rId9"/>
    <p:sldId id="557" r:id="rId10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755" autoAdjust="0"/>
  </p:normalViewPr>
  <p:slideViewPr>
    <p:cSldViewPr>
      <p:cViewPr>
        <p:scale>
          <a:sx n="125" d="100"/>
          <a:sy n="125" d="100"/>
        </p:scale>
        <p:origin x="-3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8D23D7-2A17-4A41-AF7E-15913566BECF}" type="datetimeFigureOut">
              <a:rPr lang="zh-CN" altLang="en-US"/>
              <a:pPr>
                <a:defRPr/>
              </a:pPr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36DAF1-E392-4A8F-82FF-BEB2168C1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C78940-C405-4929-8E41-B1ABAC91D344}" type="datetimeFigureOut">
              <a:rPr lang="zh-CN" altLang="en-US"/>
              <a:pPr>
                <a:defRPr/>
              </a:pPr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76" tIns="47288" rIns="94576" bIns="4728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576" tIns="47288" rIns="94576" bIns="47288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AC2C24-9E45-40BC-B984-3EA2281BC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00" y="6286500"/>
            <a:ext cx="11430000" cy="3571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81000" y="214314"/>
            <a:ext cx="11430000" cy="4286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17429" y="6309321"/>
            <a:ext cx="2743200" cy="365125"/>
          </a:xfrm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BUPT  </a:t>
            </a:r>
            <a:fld id="{9BF53DAA-D39D-4AAA-A2E6-030A53B261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8A2583-5358-45DB-8D45-8574D319D893}" type="datetime1">
              <a:rPr lang="zh-CN" altLang="en-US"/>
              <a:pPr>
                <a:defRPr/>
              </a:pPr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3DAA-D39D-4AAA-A2E6-030A53B261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26982" y="4077072"/>
            <a:ext cx="4121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余青松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2022-4-20</a:t>
            </a:r>
          </a:p>
        </p:txBody>
      </p:sp>
      <p:pic>
        <p:nvPicPr>
          <p:cNvPr id="7" name="Picture 5" descr="index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r="288"/>
          <a:stretch>
            <a:fillRect/>
          </a:stretch>
        </p:blipFill>
        <p:spPr bwMode="auto">
          <a:xfrm>
            <a:off x="5951984" y="5330046"/>
            <a:ext cx="5544616" cy="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35352" y="1340768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联通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接入网统一管控系统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本周工作汇报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17429" y="6309321"/>
            <a:ext cx="2743200" cy="365125"/>
          </a:xfrm>
        </p:spPr>
        <p:txBody>
          <a:bodyPr/>
          <a:lstStyle/>
          <a:p>
            <a:r>
              <a:rPr lang="en-US" altLang="zh-CN" dirty="0"/>
              <a:t>BUPT 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CB18A-1236-40E9-B737-DF5FA18C3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8" y="5315130"/>
            <a:ext cx="5126810" cy="8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683292" y="90872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汇报内容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90328" y="2204864"/>
            <a:ext cx="4817251" cy="3615309"/>
            <a:chOff x="3647728" y="2189956"/>
            <a:chExt cx="4817251" cy="3615309"/>
          </a:xfrm>
        </p:grpSpPr>
        <p:grpSp>
          <p:nvGrpSpPr>
            <p:cNvPr id="5" name="组合 4"/>
            <p:cNvGrpSpPr/>
            <p:nvPr/>
          </p:nvGrpSpPr>
          <p:grpSpPr>
            <a:xfrm>
              <a:off x="3647729" y="2189956"/>
              <a:ext cx="4817250" cy="3599274"/>
              <a:chOff x="1945741" y="2060847"/>
              <a:chExt cx="4995238" cy="3599274"/>
            </a:xfrm>
          </p:grpSpPr>
          <p:sp>
            <p:nvSpPr>
              <p:cNvPr id="6" name="任意多边形 5"/>
              <p:cNvSpPr/>
              <p:nvPr/>
            </p:nvSpPr>
            <p:spPr>
              <a:xfrm rot="21600000">
                <a:off x="2343989" y="2060847"/>
                <a:ext cx="4596990" cy="734989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1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一、本周工作进度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45741" y="2061973"/>
                <a:ext cx="734987" cy="734987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任意多边形 7"/>
              <p:cNvSpPr/>
              <p:nvPr/>
            </p:nvSpPr>
            <p:spPr>
              <a:xfrm rot="21600000">
                <a:off x="2313235" y="3016359"/>
                <a:ext cx="4596990" cy="734989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1488257"/>
                  <a:satOff val="8966"/>
                  <a:lumOff val="719"/>
                  <a:alphaOff val="0"/>
                </a:schemeClr>
              </a:fillRef>
              <a:effectRef idx="1">
                <a:schemeClr val="accent4">
                  <a:hueOff val="-1488257"/>
                  <a:satOff val="8966"/>
                  <a:lumOff val="719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1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二、本周工作内容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45741" y="3016360"/>
                <a:ext cx="734987" cy="734987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-1327094"/>
                  <a:satOff val="7537"/>
                  <a:lumOff val="598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任意多边形 9"/>
              <p:cNvSpPr/>
              <p:nvPr/>
            </p:nvSpPr>
            <p:spPr>
              <a:xfrm>
                <a:off x="2313235" y="3970746"/>
                <a:ext cx="4596990" cy="734988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2976513"/>
                  <a:satOff val="17933"/>
                  <a:lumOff val="1437"/>
                  <a:alphaOff val="0"/>
                </a:schemeClr>
              </a:fillRef>
              <a:effectRef idx="1">
                <a:schemeClr val="accent4">
                  <a:hueOff val="-2976513"/>
                  <a:satOff val="17933"/>
                  <a:lumOff val="1437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0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三、本周主要问题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945741" y="3970747"/>
                <a:ext cx="734987" cy="734987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-2654188"/>
                  <a:satOff val="15073"/>
                  <a:lumOff val="119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任意多边形 11"/>
              <p:cNvSpPr/>
              <p:nvPr/>
            </p:nvSpPr>
            <p:spPr>
              <a:xfrm rot="21600000">
                <a:off x="2313235" y="4925133"/>
                <a:ext cx="4596990" cy="734988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1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129541" rIns="241808" bIns="129540" numCol="1" spcCol="1270" anchor="ctr" anchorCtr="0">
                <a:noAutofit/>
              </a:bodyPr>
              <a:lstStyle/>
              <a:p>
                <a:pPr algn="ctr" defTabSz="1511300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3400" b="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45741" y="4925134"/>
                <a:ext cx="734987" cy="734987"/>
              </a:xfrm>
              <a:prstGeom prst="ellipse">
                <a:avLst/>
              </a:prstGeom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-3981281"/>
                  <a:satOff val="22610"/>
                  <a:lumOff val="1795"/>
                  <a:alphaOff val="0"/>
                </a:schemeClr>
              </a:fillRef>
              <a:effectRef idx="1">
                <a:schemeClr val="accent4">
                  <a:tint val="50000"/>
                  <a:hueOff val="-3981281"/>
                  <a:satOff val="22610"/>
                  <a:lumOff val="1795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4" name="椭圆 13"/>
            <p:cNvSpPr/>
            <p:nvPr/>
          </p:nvSpPr>
          <p:spPr>
            <a:xfrm>
              <a:off x="3647728" y="5070278"/>
              <a:ext cx="708798" cy="734987"/>
            </a:xfrm>
            <a:prstGeom prst="ellipse">
              <a:avLst/>
            </a:prstGeom>
            <a:blipFill rotWithShape="1">
              <a:blip r:embed="rId3" cstate="print"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4">
                <a:tint val="50000"/>
                <a:hueOff val="-2654188"/>
                <a:satOff val="15073"/>
                <a:lumOff val="119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 16"/>
            <p:cNvSpPr/>
            <p:nvPr/>
          </p:nvSpPr>
          <p:spPr>
            <a:xfrm>
              <a:off x="4400327" y="5209370"/>
              <a:ext cx="264687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四、下周工作计划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63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3392" y="82800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一、本周工作进度</a:t>
            </a:r>
          </a:p>
        </p:txBody>
      </p:sp>
      <p:sp>
        <p:nvSpPr>
          <p:cNvPr id="5" name="矩形 4"/>
          <p:cNvSpPr/>
          <p:nvPr/>
        </p:nvSpPr>
        <p:spPr>
          <a:xfrm>
            <a:off x="5951984" y="1412776"/>
            <a:ext cx="72008" cy="4752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2024" y="1772816"/>
            <a:ext cx="5328592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本周完成进度：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392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上周工作计划：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2024" y="2348880"/>
            <a:ext cx="5616624" cy="179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YANG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模型验证；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服务器搭建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测试客户端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50B05-7AB2-4073-AE83-EED81B70462A}"/>
              </a:ext>
            </a:extLst>
          </p:cNvPr>
          <p:cNvSpPr/>
          <p:nvPr/>
        </p:nvSpPr>
        <p:spPr>
          <a:xfrm>
            <a:off x="623392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YANG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模型验证；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二、本周工作内容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0A8E4C-96C7-49D0-8404-EE356ACB5F22}"/>
              </a:ext>
            </a:extLst>
          </p:cNvPr>
          <p:cNvSpPr txBox="1"/>
          <p:nvPr/>
        </p:nvSpPr>
        <p:spPr>
          <a:xfrm>
            <a:off x="695400" y="2060848"/>
            <a:ext cx="63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需要一个杨模型验证方法：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 err="1"/>
              <a:t>netconfig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支持数据存储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c./s</a:t>
            </a:r>
            <a:r>
              <a:rPr lang="zh-CN" altLang="en-US" dirty="0"/>
              <a:t>架构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OPENDAYLIGHT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Opendaylight</a:t>
            </a:r>
            <a:r>
              <a:rPr lang="zh-CN" altLang="en-US" dirty="0"/>
              <a:t>开源、支持</a:t>
            </a:r>
            <a:r>
              <a:rPr lang="en-US" altLang="zh-CN" dirty="0" err="1"/>
              <a:t>netconfig</a:t>
            </a:r>
            <a:r>
              <a:rPr lang="zh-CN" altLang="en-US" dirty="0"/>
              <a:t>协议、支持</a:t>
            </a:r>
            <a:r>
              <a:rPr lang="en-US" altLang="zh-CN" dirty="0"/>
              <a:t>YANG</a:t>
            </a:r>
            <a:r>
              <a:rPr lang="zh-CN" altLang="en-US" dirty="0"/>
              <a:t>模型、支持虚拟设备挂载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主流</a:t>
            </a:r>
            <a:r>
              <a:rPr lang="en-US" altLang="zh-CN" dirty="0"/>
              <a:t>SDN</a:t>
            </a:r>
            <a:r>
              <a:rPr lang="zh-CN" altLang="en-US" dirty="0"/>
              <a:t>框架，模块化支持二次开发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不足：框架过于庞大、文档长时间未更新，难上手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50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BUPT  </a:t>
            </a:r>
            <a:fld id="{9BF53DAA-D39D-4AAA-A2E6-030A53B2611E}" type="slidenum">
              <a:rPr kumimoji="0" lang="zh-CN" altLang="en-US" sz="16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二、本周工作内容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0A8E4C-96C7-49D0-8404-EE356ACB5F22}"/>
              </a:ext>
            </a:extLst>
          </p:cNvPr>
          <p:cNvSpPr txBox="1"/>
          <p:nvPr/>
        </p:nvSpPr>
        <p:spPr>
          <a:xfrm>
            <a:off x="695399" y="2060848"/>
            <a:ext cx="11065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方案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netopeer2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基于</a:t>
            </a:r>
            <a:r>
              <a:rPr lang="en-US" altLang="zh-CN" dirty="0">
                <a:solidFill>
                  <a:prstClr val="black"/>
                </a:solidFill>
              </a:rPr>
              <a:t>NETCONF</a:t>
            </a:r>
            <a:r>
              <a:rPr lang="zh-CN" altLang="en-US" dirty="0">
                <a:solidFill>
                  <a:prstClr val="black"/>
                </a:solidFill>
              </a:rPr>
              <a:t>协议实现网络配置管理的服务器。</a:t>
            </a:r>
            <a:r>
              <a:rPr lang="en-US" altLang="zh-CN" dirty="0">
                <a:solidFill>
                  <a:prstClr val="black"/>
                </a:solidFill>
              </a:rPr>
              <a:t>Netopeer2 </a:t>
            </a:r>
            <a:r>
              <a:rPr lang="zh-CN" altLang="en-US" dirty="0">
                <a:solidFill>
                  <a:prstClr val="black"/>
                </a:solidFill>
              </a:rPr>
              <a:t>基于新一代的 </a:t>
            </a:r>
            <a:r>
              <a:rPr lang="en-US" altLang="zh-CN" dirty="0">
                <a:solidFill>
                  <a:prstClr val="black"/>
                </a:solidFill>
              </a:rPr>
              <a:t>NETCONF </a:t>
            </a:r>
            <a:r>
              <a:rPr lang="zh-CN" altLang="en-US" dirty="0">
                <a:solidFill>
                  <a:prstClr val="black"/>
                </a:solidFill>
              </a:rPr>
              <a:t>和 </a:t>
            </a:r>
            <a:r>
              <a:rPr lang="en-US" altLang="zh-CN" dirty="0">
                <a:solidFill>
                  <a:prstClr val="black"/>
                </a:solidFill>
              </a:rPr>
              <a:t>YANG </a:t>
            </a:r>
            <a:r>
              <a:rPr lang="zh-CN" altLang="en-US" dirty="0">
                <a:solidFill>
                  <a:prstClr val="black"/>
                </a:solidFill>
              </a:rPr>
              <a:t>库 </a:t>
            </a:r>
            <a:r>
              <a:rPr lang="en-US" altLang="zh-CN" dirty="0">
                <a:solidFill>
                  <a:prstClr val="black"/>
                </a:solidFill>
              </a:rPr>
              <a:t>- </a:t>
            </a:r>
            <a:r>
              <a:rPr lang="en-US" altLang="zh-CN" dirty="0" err="1">
                <a:solidFill>
                  <a:prstClr val="black"/>
                </a:solidFill>
              </a:rPr>
              <a:t>libyang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>
                <a:solidFill>
                  <a:prstClr val="black"/>
                </a:solidFill>
              </a:rPr>
              <a:t>libnetconf2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r>
              <a:rPr lang="en-US" altLang="zh-CN" dirty="0">
                <a:solidFill>
                  <a:prstClr val="black"/>
                </a:solidFill>
              </a:rPr>
              <a:t>Netopeer2 </a:t>
            </a:r>
            <a:r>
              <a:rPr lang="zh-CN" altLang="en-US" dirty="0">
                <a:solidFill>
                  <a:prstClr val="black"/>
                </a:solidFill>
              </a:rPr>
              <a:t>服务器使用</a:t>
            </a:r>
            <a:r>
              <a:rPr lang="en-US" altLang="zh-CN" dirty="0" err="1">
                <a:solidFill>
                  <a:prstClr val="black"/>
                </a:solidFill>
              </a:rPr>
              <a:t>sysrepo</a:t>
            </a:r>
            <a:r>
              <a:rPr lang="zh-CN" altLang="en-US" dirty="0">
                <a:solidFill>
                  <a:prstClr val="black"/>
                </a:solidFill>
              </a:rPr>
              <a:t>作为 </a:t>
            </a:r>
            <a:r>
              <a:rPr lang="en-US" altLang="zh-CN" dirty="0">
                <a:solidFill>
                  <a:prstClr val="black"/>
                </a:solidFill>
              </a:rPr>
              <a:t>NETCONF </a:t>
            </a:r>
            <a:r>
              <a:rPr lang="zh-CN" altLang="en-US" dirty="0">
                <a:solidFill>
                  <a:prstClr val="black"/>
                </a:solidFill>
              </a:rPr>
              <a:t>数据存储实现。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依赖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Libyang</a:t>
            </a:r>
            <a:r>
              <a:rPr lang="en-US" altLang="zh-CN" dirty="0">
                <a:solidFill>
                  <a:prstClr val="black"/>
                </a:solidFill>
              </a:rPr>
              <a:t>--</a:t>
            </a:r>
            <a:r>
              <a:rPr lang="en-US" altLang="zh-CN" dirty="0"/>
              <a:t>YANG </a:t>
            </a:r>
            <a:r>
              <a:rPr lang="zh-CN" altLang="en-US" dirty="0"/>
              <a:t>数据建模语言解析器和工具包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Libnetconf2--</a:t>
            </a:r>
            <a:r>
              <a:rPr lang="zh-CN" altLang="en-US" dirty="0"/>
              <a:t> </a:t>
            </a:r>
            <a:r>
              <a:rPr lang="en-US" altLang="zh-CN" dirty="0"/>
              <a:t>C</a:t>
            </a:r>
            <a:r>
              <a:rPr lang="zh-CN" altLang="en-US" dirty="0"/>
              <a:t>语言的 </a:t>
            </a:r>
            <a:r>
              <a:rPr lang="en-US" altLang="zh-CN" dirty="0"/>
              <a:t>NETCONF </a:t>
            </a:r>
            <a:r>
              <a:rPr lang="zh-CN" altLang="en-US" dirty="0"/>
              <a:t>库，用于处理 </a:t>
            </a:r>
            <a:r>
              <a:rPr lang="en-US" altLang="zh-CN" dirty="0"/>
              <a:t>NETCONF </a:t>
            </a:r>
            <a:r>
              <a:rPr lang="zh-CN" altLang="en-US" dirty="0"/>
              <a:t>身份验证以及服务器和客户端的所有 </a:t>
            </a:r>
            <a:r>
              <a:rPr lang="en-US" altLang="zh-CN" dirty="0"/>
              <a:t>NETCONF RPC </a:t>
            </a:r>
            <a:r>
              <a:rPr lang="zh-CN" altLang="en-US" dirty="0"/>
              <a:t>通信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</a:rPr>
              <a:t>Sysrepo</a:t>
            </a:r>
            <a:r>
              <a:rPr lang="en-US" altLang="zh-CN" dirty="0">
                <a:solidFill>
                  <a:prstClr val="black"/>
                </a:solidFill>
              </a:rPr>
              <a:t>--</a:t>
            </a:r>
            <a:r>
              <a:rPr lang="zh-CN" altLang="en-US" dirty="0">
                <a:solidFill>
                  <a:prstClr val="black"/>
                </a:solidFill>
              </a:rPr>
              <a:t>一个基于</a:t>
            </a:r>
            <a:r>
              <a:rPr lang="en-US" altLang="zh-CN" dirty="0">
                <a:solidFill>
                  <a:prstClr val="black"/>
                </a:solidFill>
              </a:rPr>
              <a:t>YANG</a:t>
            </a:r>
            <a:r>
              <a:rPr lang="zh-CN" altLang="en-US" dirty="0">
                <a:solidFill>
                  <a:prstClr val="black"/>
                </a:solidFill>
              </a:rPr>
              <a:t>模型的配置和操作数据库，为应用程序提供一致的操作数据的接口</a:t>
            </a:r>
            <a:r>
              <a:rPr lang="en-US" altLang="zh-CN" dirty="0">
                <a:solidFill>
                  <a:prstClr val="black"/>
                </a:solidFill>
              </a:rPr>
              <a:t>,</a:t>
            </a:r>
            <a:r>
              <a:rPr lang="zh-CN" altLang="en-US" dirty="0">
                <a:solidFill>
                  <a:prstClr val="black"/>
                </a:solidFill>
              </a:rPr>
              <a:t>不需要应用程序直接操作配置文件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0CF859-503B-42D6-AD02-C9AB1BE89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399" y="790376"/>
            <a:ext cx="4086225" cy="2857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BUPT  </a:t>
            </a:r>
            <a:fld id="{9BF53DAA-D39D-4AAA-A2E6-030A53B2611E}" type="slidenum">
              <a:rPr kumimoji="0" lang="zh-CN" altLang="en-US" sz="16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二、本周工作内容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0A8E4C-96C7-49D0-8404-EE356ACB5F22}"/>
              </a:ext>
            </a:extLst>
          </p:cNvPr>
          <p:cNvSpPr txBox="1"/>
          <p:nvPr/>
        </p:nvSpPr>
        <p:spPr>
          <a:xfrm>
            <a:off x="695399" y="2060848"/>
            <a:ext cx="6696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使用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netopeer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搭建了一个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netconfig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服务器，使用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sysrepo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做数据存储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主要功能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服务器上的</a:t>
            </a:r>
            <a:r>
              <a:rPr lang="en-US" altLang="zh-CN" dirty="0" err="1">
                <a:solidFill>
                  <a:prstClr val="black"/>
                </a:solidFill>
              </a:rPr>
              <a:t>Sysrepo</a:t>
            </a:r>
            <a:r>
              <a:rPr lang="zh-CN" altLang="en-US" dirty="0">
                <a:solidFill>
                  <a:prstClr val="black"/>
                </a:solidFill>
              </a:rPr>
              <a:t>读取写好的</a:t>
            </a:r>
            <a:r>
              <a:rPr lang="en-US" altLang="zh-CN" dirty="0">
                <a:solidFill>
                  <a:prstClr val="black"/>
                </a:solidFill>
              </a:rPr>
              <a:t>yang</a:t>
            </a:r>
            <a:r>
              <a:rPr lang="zh-CN" altLang="en-US" dirty="0">
                <a:solidFill>
                  <a:prstClr val="black"/>
                </a:solidFill>
              </a:rPr>
              <a:t>文件，定义配置数据和状态数据以及</a:t>
            </a:r>
            <a:r>
              <a:rPr lang="en-US" altLang="zh-CN" dirty="0" err="1">
                <a:solidFill>
                  <a:prstClr val="black"/>
                </a:solidFill>
              </a:rPr>
              <a:t>rpc</a:t>
            </a:r>
            <a:r>
              <a:rPr lang="zh-CN" altLang="en-US" dirty="0">
                <a:solidFill>
                  <a:prstClr val="black"/>
                </a:solidFill>
              </a:rPr>
              <a:t>调用</a:t>
            </a:r>
            <a:endParaRPr lang="en-US" altLang="zh-CN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服务器监听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客户端连接</a:t>
            </a:r>
            <a:endParaRPr lang="en-US" altLang="zh-CN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客户端使用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netconfig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定义的接口读取和修改服务器配置数据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客户端使用杨文件定义的   </a:t>
            </a:r>
            <a:r>
              <a:rPr lang="en-US" altLang="zh-CN" dirty="0" err="1">
                <a:solidFill>
                  <a:prstClr val="black"/>
                </a:solidFill>
              </a:rPr>
              <a:t>rpc</a:t>
            </a:r>
            <a:r>
              <a:rPr lang="zh-CN" altLang="en-US" dirty="0">
                <a:solidFill>
                  <a:prstClr val="black"/>
                </a:solidFill>
              </a:rPr>
              <a:t>调用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C6870-0BBF-46E0-8CF9-81C0233E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723999"/>
            <a:ext cx="4368485" cy="258532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2822BC-54ED-4356-AED1-DA20103FDAB0}"/>
              </a:ext>
            </a:extLst>
          </p:cNvPr>
          <p:cNvSpPr/>
          <p:nvPr/>
        </p:nvSpPr>
        <p:spPr>
          <a:xfrm>
            <a:off x="7600705" y="3718587"/>
            <a:ext cx="3895896" cy="281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E18433-096F-4BB7-8F39-03CDA87F2886}"/>
              </a:ext>
            </a:extLst>
          </p:cNvPr>
          <p:cNvSpPr/>
          <p:nvPr/>
        </p:nvSpPr>
        <p:spPr>
          <a:xfrm>
            <a:off x="7248128" y="4876128"/>
            <a:ext cx="3895896" cy="281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3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BUPT  </a:t>
            </a:r>
            <a:fld id="{9BF53DAA-D39D-4AAA-A2E6-030A53B2611E}" type="slidenum">
              <a:rPr kumimoji="0" lang="zh-CN" altLang="en-US" sz="16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二、本周工作内容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F7F3D9-D558-4F3D-BC74-B7AF6953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700808"/>
            <a:ext cx="4164490" cy="3258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9C5472-8DC3-43EF-A5CC-B191D0C24B70}"/>
              </a:ext>
            </a:extLst>
          </p:cNvPr>
          <p:cNvSpPr txBox="1"/>
          <p:nvPr/>
        </p:nvSpPr>
        <p:spPr>
          <a:xfrm>
            <a:off x="4583832" y="240683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yumabench</a:t>
            </a:r>
            <a:r>
              <a:rPr lang="en-US" altLang="zh-CN" dirty="0"/>
              <a:t>(</a:t>
            </a:r>
            <a:r>
              <a:rPr lang="zh-CN" altLang="en-US" dirty="0"/>
              <a:t>免费的</a:t>
            </a:r>
            <a:r>
              <a:rPr lang="en-US" altLang="zh-CN" dirty="0" err="1"/>
              <a:t>netconfig</a:t>
            </a:r>
            <a:r>
              <a:rPr lang="zh-CN" altLang="en-US" dirty="0"/>
              <a:t>客户端</a:t>
            </a:r>
            <a:r>
              <a:rPr lang="en-US" altLang="zh-CN" dirty="0"/>
              <a:t>)</a:t>
            </a:r>
            <a:r>
              <a:rPr lang="zh-CN" altLang="en-US" dirty="0"/>
              <a:t>，测试了</a:t>
            </a:r>
            <a:r>
              <a:rPr lang="en-US" altLang="zh-CN" dirty="0"/>
              <a:t>netopeer2</a:t>
            </a:r>
            <a:r>
              <a:rPr lang="zh-CN" altLang="en-US" dirty="0"/>
              <a:t>的</a:t>
            </a:r>
            <a:r>
              <a:rPr lang="en-US" altLang="zh-CN" dirty="0" err="1"/>
              <a:t>ssh</a:t>
            </a:r>
            <a:r>
              <a:rPr lang="zh-CN" altLang="en-US" dirty="0"/>
              <a:t>验证功能，可获取</a:t>
            </a:r>
            <a:r>
              <a:rPr lang="en-US" altLang="zh-CN" dirty="0" err="1"/>
              <a:t>netconfig</a:t>
            </a:r>
            <a:r>
              <a:rPr lang="zh-CN" altLang="en-US" dirty="0"/>
              <a:t>服务器上的</a:t>
            </a:r>
            <a:r>
              <a:rPr lang="en-US" altLang="zh-CN" dirty="0"/>
              <a:t>yang</a:t>
            </a:r>
            <a:r>
              <a:rPr lang="zh-CN" altLang="en-US" dirty="0"/>
              <a:t>模型数据</a:t>
            </a:r>
          </a:p>
        </p:txBody>
      </p:sp>
    </p:spTree>
    <p:extLst>
      <p:ext uri="{BB962C8B-B14F-4D97-AF65-F5344CB8AC3E}">
        <p14:creationId xmlns:p14="http://schemas.microsoft.com/office/powerpoint/2010/main" val="324277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三、本周主要问题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977E3-8B13-4CEF-8C0B-59A358FEB2D5}"/>
              </a:ext>
            </a:extLst>
          </p:cNvPr>
          <p:cNvSpPr/>
          <p:nvPr/>
        </p:nvSpPr>
        <p:spPr>
          <a:xfrm>
            <a:off x="5951984" y="1412776"/>
            <a:ext cx="72008" cy="4752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CB4C78-C79C-4F3C-8B6F-EE02D694C43D}"/>
              </a:ext>
            </a:extLst>
          </p:cNvPr>
          <p:cNvSpPr/>
          <p:nvPr/>
        </p:nvSpPr>
        <p:spPr>
          <a:xfrm>
            <a:off x="623392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2D16F0-B992-48A8-88CB-F326763F3BAC}"/>
              </a:ext>
            </a:extLst>
          </p:cNvPr>
          <p:cNvSpPr/>
          <p:nvPr/>
        </p:nvSpPr>
        <p:spPr>
          <a:xfrm>
            <a:off x="643577" y="2348880"/>
            <a:ext cx="5164391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、对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的测试需要自己编写测试代码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如清除数据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raisecom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，还未进行测试；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、状态数据存储位置和存储结构不明。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ED1905-CE7C-46CA-9A8B-55FCF2223C86}"/>
              </a:ext>
            </a:extLst>
          </p:cNvPr>
          <p:cNvSpPr/>
          <p:nvPr/>
        </p:nvSpPr>
        <p:spPr>
          <a:xfrm>
            <a:off x="6414229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1C3407-1978-4543-989B-B7E0A68529F8}"/>
              </a:ext>
            </a:extLst>
          </p:cNvPr>
          <p:cNvSpPr/>
          <p:nvPr/>
        </p:nvSpPr>
        <p:spPr>
          <a:xfrm>
            <a:off x="6434414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、编写测试代码，测试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、查看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sysrepo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存储相关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DE5D47-3AC7-4D2A-B589-A86AB4CB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55" y="4005064"/>
            <a:ext cx="4414662" cy="17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999" y="8367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四、下周工作计划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408" y="178708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、编写业务相关的测试结构；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netconfig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+yang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解析接口。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344"/>
      </p:ext>
    </p:extLst>
  </p:cSld>
  <p:clrMapOvr>
    <a:masterClrMapping/>
  </p:clrMapOvr>
</p:sld>
</file>

<file path=ppt/theme/theme1.xml><?xml version="1.0" encoding="utf-8"?>
<a:theme xmlns:a="http://schemas.openxmlformats.org/drawingml/2006/main" name="phot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mpd="tri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oton-group-ppt.potx" id="{979FB5A6-D851-4A12-A431-401024A53498}" vid="{8FBEF3B2-AFB4-4364-A645-44210BAC628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photon-group-ppt</Template>
  <TotalTime>9832</TotalTime>
  <Words>427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Times New Roman</vt:lpstr>
      <vt:lpstr>photon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Photon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Photon</dc:creator>
  <cp:lastModifiedBy>余青松</cp:lastModifiedBy>
  <cp:revision>1321</cp:revision>
  <dcterms:created xsi:type="dcterms:W3CDTF">2015-09-20T07:41:24Z</dcterms:created>
  <dcterms:modified xsi:type="dcterms:W3CDTF">2022-04-19T19:33:06Z</dcterms:modified>
</cp:coreProperties>
</file>