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  <p:sldId id="26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8"/>
    <p:restoredTop sz="95588"/>
  </p:normalViewPr>
  <p:slideViewPr>
    <p:cSldViewPr snapToGrid="0" snapToObjects="1">
      <p:cViewPr varScale="1">
        <p:scale>
          <a:sx n="84" d="100"/>
          <a:sy n="84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AAAB6-1478-7D4D-80C7-D697020CB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CD6E60-F9A8-A844-9887-E680332A8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E83BE-233C-8A45-9B72-55A35161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EA299-8B24-5B43-9753-77794BC3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2D939-8A73-414D-9E92-BCF2E2A2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46742-F7B9-BF4C-BAA2-69C26B4D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9CD476-5339-7845-9716-E22883EB8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D0E37-C318-4749-AB6A-61100004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8D44B-D7F4-7D42-8633-9890A75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22CDC-87AB-7A44-AD6C-10446264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67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D1678E-96DA-CE49-BB7D-0CF8D55F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A24393-523B-1642-9C44-7935FC2AC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E9E36A-1B27-1D49-9A3E-3496C46C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E95E5-6740-A142-B486-3A325C8C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A35EB-EEE0-4740-A8B6-BAAF0E6B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8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A9C34-7E98-E640-A7E5-010F37DD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FECEA-499F-6241-924C-CDADFE81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0D7D6-09A2-3742-97B7-58F0D983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BF24DF-B7CE-8044-97EA-4E49E2DA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E30FD-21FE-0047-B59C-76E3E017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00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8CDC1-21E8-164E-9BE5-B04F0A63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707419-38F4-F445-B334-830BFF934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F38209-5E68-F443-8D35-AAD39F0C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642AB7-3867-5F4E-A0D6-D60C1E9E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D4750-E370-1244-ACDC-AED1438D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21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FBA01-9428-AA4E-B77E-046E8977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176CD-4380-1341-BE44-DE58051ED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073DE6-F1DE-9C4E-826C-8B2BC6C4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B7F52-935F-5A4E-B1F7-C63D852E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F256C9-6683-7D4D-80B0-A75F00E1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27164C-118D-184B-8F95-ADF09AAB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02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C8833-EDD6-6F45-871C-824CF986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432439-A164-D14F-89FC-B3E9D1201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17DF50-983F-8E45-882B-ACF7CA16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1413B6-2D06-C14D-A03C-E7841BB18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3C18C3-465A-5A4F-AA1A-62A5BC48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A85E18-1760-9A4B-8B20-704CC794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FBCD80-EFAB-1340-A8A2-AE365909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CBC518-9A16-E04A-9B3C-50980612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07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12ECC-467F-2F45-9F6B-39FB9761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BB8A47-3C8F-D244-B5D1-94ED5E80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CD0483-228D-B34D-9E46-0D8C00FD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360F40-75D5-DA40-AF4C-FB44648C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88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237D08-0BDA-D043-9418-EC196358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7296C9-12B3-5444-9139-77FD7447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9FEBEF-0E66-E044-A5DE-F004AD3C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62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74C80-18CE-A141-BAB5-DF0012DF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B4724-4F0C-5246-A06B-AEB0AC67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613FEB-24B1-7842-B849-851DE07BA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E1619C-C0D0-BA4B-BB05-39390314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0C30F-0777-9041-8865-4109380B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18CF2C-910F-BB49-AEFC-6EC3E52C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9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DC532-6320-A648-BBB3-6250D58D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90CBC-46B1-7F49-A3B0-8D1151517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379622-9AD9-0941-AFA3-C2C12AD3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2E5978-05FB-FB48-B652-679189EF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B9FFD4-5D88-114F-A1F5-C8552E57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2706B0-7BFD-F048-BCD7-1D57C76B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84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F4FF8B-2937-5040-BCBA-36EB06B1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1FF5CC-3DE0-8245-8310-734AFA0F2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67AD8F-AB7D-DB45-8B52-E49E0FE4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06EC-5414-3842-BE33-B8030DBBED4E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A3FD19-C760-2141-ADB4-AD172CAD7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928E5E-72D9-754E-8EB6-58808C531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9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00BC2-C22E-3748-B3B4-E15710F9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755" y="2766218"/>
            <a:ext cx="7634489" cy="1325563"/>
          </a:xfrm>
        </p:spPr>
        <p:txBody>
          <a:bodyPr/>
          <a:lstStyle/>
          <a:p>
            <a:pPr algn="ctr"/>
            <a:r>
              <a:rPr lang="es-MX" dirty="0"/>
              <a:t>Ejercicios de Subredes 2:</a:t>
            </a:r>
            <a:br>
              <a:rPr lang="es-MX" dirty="0"/>
            </a:br>
            <a:r>
              <a:rPr lang="es-MX" dirty="0"/>
              <a:t>Martínez Coronel Brayan Yosafat</a:t>
            </a:r>
          </a:p>
        </p:txBody>
      </p:sp>
    </p:spTree>
    <p:extLst>
      <p:ext uri="{BB962C8B-B14F-4D97-AF65-F5344CB8AC3E}">
        <p14:creationId xmlns:p14="http://schemas.microsoft.com/office/powerpoint/2010/main" val="126769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6E9DE47-4360-B14C-B4D6-B905ADEC1574}"/>
              </a:ext>
            </a:extLst>
          </p:cNvPr>
          <p:cNvSpPr txBox="1">
            <a:spLocks/>
          </p:cNvSpPr>
          <p:nvPr/>
        </p:nvSpPr>
        <p:spPr>
          <a:xfrm>
            <a:off x="346074" y="904161"/>
            <a:ext cx="3332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0000"/>
                </a:solidFill>
              </a:rPr>
              <a:t>150.1</a:t>
            </a:r>
            <a:r>
              <a:rPr lang="es-MX" dirty="0"/>
              <a:t>.0.0</a:t>
            </a:r>
            <a:br>
              <a:rPr lang="es-MX" dirty="0"/>
            </a:br>
            <a:r>
              <a:rPr lang="es-MX" dirty="0"/>
              <a:t>50 sr</a:t>
            </a:r>
          </a:p>
          <a:p>
            <a:r>
              <a:rPr lang="es-MX" dirty="0"/>
              <a:t>90 host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757C60-E3FA-6340-A5DE-91850B45AD6A}"/>
              </a:ext>
            </a:extLst>
          </p:cNvPr>
          <p:cNvSpPr txBox="1"/>
          <p:nvPr/>
        </p:nvSpPr>
        <p:spPr>
          <a:xfrm>
            <a:off x="4364902" y="39691"/>
            <a:ext cx="31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 bits prestados=bits de subred</a:t>
            </a:r>
          </a:p>
          <a:p>
            <a:r>
              <a:rPr lang="es-MX" dirty="0"/>
              <a:t>2^6= 64 subredes</a:t>
            </a:r>
          </a:p>
          <a:p>
            <a:r>
              <a:rPr lang="es-MX" dirty="0"/>
              <a:t>150.1.0.0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2E0FDE-9A5E-9842-9E09-0002875413FB}"/>
              </a:ext>
            </a:extLst>
          </p:cNvPr>
          <p:cNvSpPr/>
          <p:nvPr/>
        </p:nvSpPr>
        <p:spPr>
          <a:xfrm>
            <a:off x="2327493" y="825591"/>
            <a:ext cx="93355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Se divide entre 2, el residuo va en el último bit de Red 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MX" dirty="0"/>
              <a:t>150.1.</a:t>
            </a:r>
            <a:r>
              <a:rPr lang="es-MX" dirty="0">
                <a:solidFill>
                  <a:srgbClr val="C00000"/>
                </a:solidFill>
              </a:rPr>
              <a:t>00000000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1</a:t>
            </a:r>
            <a:r>
              <a:rPr lang="es-MX" dirty="0">
                <a:solidFill>
                  <a:schemeClr val="accent1"/>
                </a:solidFill>
              </a:rPr>
              <a:t>000 0000</a:t>
            </a:r>
          </a:p>
          <a:p>
            <a:r>
              <a:rPr lang="es-MX" dirty="0"/>
              <a:t>150.1.</a:t>
            </a:r>
            <a:r>
              <a:rPr lang="es-MX" dirty="0">
                <a:solidFill>
                  <a:srgbClr val="C00000"/>
                </a:solidFill>
              </a:rPr>
              <a:t>00000000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1</a:t>
            </a:r>
            <a:r>
              <a:rPr lang="es-MX" dirty="0">
                <a:solidFill>
                  <a:schemeClr val="accent1"/>
                </a:solidFill>
              </a:rPr>
              <a:t>111 1111</a:t>
            </a:r>
          </a:p>
          <a:p>
            <a:endParaRPr lang="es-MX" dirty="0">
              <a:solidFill>
                <a:schemeClr val="accent1"/>
              </a:solidFill>
            </a:endParaRPr>
          </a:p>
          <a:p>
            <a:r>
              <a:rPr lang="es-MX" dirty="0"/>
              <a:t>150.1.</a:t>
            </a:r>
            <a:r>
              <a:rPr lang="es-MX" dirty="0">
                <a:solidFill>
                  <a:srgbClr val="C00000"/>
                </a:solidFill>
              </a:rPr>
              <a:t>10001001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1</a:t>
            </a:r>
            <a:r>
              <a:rPr lang="es-MX" dirty="0">
                <a:solidFill>
                  <a:schemeClr val="accent1"/>
                </a:solidFill>
              </a:rPr>
              <a:t>000 0000  275/2 = 137 y sobra 1</a:t>
            </a:r>
          </a:p>
          <a:p>
            <a:r>
              <a:rPr lang="es-MX" dirty="0"/>
              <a:t>150.1.</a:t>
            </a:r>
            <a:r>
              <a:rPr lang="es-MX" dirty="0">
                <a:solidFill>
                  <a:srgbClr val="C00000"/>
                </a:solidFill>
              </a:rPr>
              <a:t>10001001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1</a:t>
            </a:r>
            <a:r>
              <a:rPr lang="es-MX" dirty="0">
                <a:solidFill>
                  <a:schemeClr val="accent1"/>
                </a:solidFill>
              </a:rPr>
              <a:t>111 1111</a:t>
            </a:r>
          </a:p>
          <a:p>
            <a:endParaRPr lang="es-MX" dirty="0">
              <a:solidFill>
                <a:schemeClr val="accent1"/>
              </a:solidFill>
            </a:endParaRPr>
          </a:p>
          <a:p>
            <a:r>
              <a:rPr lang="es-MX" dirty="0"/>
              <a:t>150.1.</a:t>
            </a:r>
            <a:r>
              <a:rPr lang="es-MX" dirty="0">
                <a:solidFill>
                  <a:srgbClr val="C00000"/>
                </a:solidFill>
              </a:rPr>
              <a:t>10100110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1</a:t>
            </a:r>
            <a:r>
              <a:rPr lang="es-MX" dirty="0">
                <a:solidFill>
                  <a:schemeClr val="accent1"/>
                </a:solidFill>
              </a:rPr>
              <a:t>000 0000  333/2 = 166 y sobra 1</a:t>
            </a:r>
          </a:p>
          <a:p>
            <a:r>
              <a:rPr lang="es-MX" dirty="0"/>
              <a:t>150.1.</a:t>
            </a:r>
            <a:r>
              <a:rPr lang="es-MX" dirty="0">
                <a:solidFill>
                  <a:srgbClr val="C00000"/>
                </a:solidFill>
              </a:rPr>
              <a:t>10100110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1</a:t>
            </a:r>
            <a:r>
              <a:rPr lang="es-MX" dirty="0">
                <a:solidFill>
                  <a:schemeClr val="accent1"/>
                </a:solidFill>
              </a:rPr>
              <a:t>111 1111</a:t>
            </a:r>
          </a:p>
          <a:p>
            <a:endParaRPr lang="es-MX" dirty="0">
              <a:solidFill>
                <a:schemeClr val="accent1"/>
              </a:solidFill>
            </a:endParaRPr>
          </a:p>
          <a:p>
            <a:r>
              <a:rPr lang="es-MX" dirty="0"/>
              <a:t>150.1.</a:t>
            </a:r>
            <a:r>
              <a:rPr lang="es-MX" dirty="0">
                <a:solidFill>
                  <a:srgbClr val="C00000"/>
                </a:solidFill>
              </a:rPr>
              <a:t>11111010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0</a:t>
            </a:r>
            <a:r>
              <a:rPr lang="es-MX" dirty="0">
                <a:solidFill>
                  <a:schemeClr val="accent1"/>
                </a:solidFill>
              </a:rPr>
              <a:t>000 0000 500/2 = 250 no sobra</a:t>
            </a:r>
          </a:p>
          <a:p>
            <a:r>
              <a:rPr lang="es-MX" dirty="0"/>
              <a:t>150.1.</a:t>
            </a:r>
            <a:r>
              <a:rPr lang="es-MX" dirty="0">
                <a:solidFill>
                  <a:srgbClr val="C00000"/>
                </a:solidFill>
              </a:rPr>
              <a:t>11111010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0</a:t>
            </a:r>
            <a:r>
              <a:rPr lang="es-MX" dirty="0">
                <a:solidFill>
                  <a:schemeClr val="accent1"/>
                </a:solidFill>
              </a:rPr>
              <a:t>111 1111</a:t>
            </a:r>
          </a:p>
          <a:p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4DF931-8C38-FB4E-A960-277BA42D2696}"/>
              </a:ext>
            </a:extLst>
          </p:cNvPr>
          <p:cNvSpPr txBox="1"/>
          <p:nvPr/>
        </p:nvSpPr>
        <p:spPr>
          <a:xfrm>
            <a:off x="7873095" y="39691"/>
            <a:ext cx="31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 bits host</a:t>
            </a:r>
          </a:p>
          <a:p>
            <a:r>
              <a:rPr lang="es-MX" dirty="0"/>
              <a:t>2^7= 128 dir IP </a:t>
            </a:r>
          </a:p>
          <a:p>
            <a:r>
              <a:rPr lang="es-MX" dirty="0"/>
              <a:t>64-2 =62 dir Host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62B1F8-7077-4941-B0D7-5A7F6285D6A4}"/>
              </a:ext>
            </a:extLst>
          </p:cNvPr>
          <p:cNvSpPr txBox="1"/>
          <p:nvPr/>
        </p:nvSpPr>
        <p:spPr>
          <a:xfrm>
            <a:off x="1587535" y="1982135"/>
            <a:ext cx="5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A4943C-BE38-0E4A-ACD7-B1478645AAE3}"/>
              </a:ext>
            </a:extLst>
          </p:cNvPr>
          <p:cNvSpPr txBox="1"/>
          <p:nvPr/>
        </p:nvSpPr>
        <p:spPr>
          <a:xfrm>
            <a:off x="1587535" y="1982135"/>
            <a:ext cx="5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graphicFrame>
        <p:nvGraphicFramePr>
          <p:cNvPr id="12" name="Tabla 28">
            <a:extLst>
              <a:ext uri="{FF2B5EF4-FFF2-40B4-BE49-F238E27FC236}">
                <a16:creationId xmlns:a16="http://schemas.microsoft.com/office/drawing/2014/main" id="{3346F065-1C9F-FB4F-9CDE-169410A13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74181"/>
              </p:ext>
            </p:extLst>
          </p:nvPr>
        </p:nvGraphicFramePr>
        <p:xfrm>
          <a:off x="194310" y="4381480"/>
          <a:ext cx="118186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768">
                  <a:extLst>
                    <a:ext uri="{9D8B030D-6E8A-4147-A177-3AD203B41FA5}">
                      <a16:colId xmlns:a16="http://schemas.microsoft.com/office/drawing/2014/main" val="2343531177"/>
                    </a:ext>
                  </a:extLst>
                </a:gridCol>
                <a:gridCol w="3055125">
                  <a:extLst>
                    <a:ext uri="{9D8B030D-6E8A-4147-A177-3AD203B41FA5}">
                      <a16:colId xmlns:a16="http://schemas.microsoft.com/office/drawing/2014/main" val="2923645815"/>
                    </a:ext>
                  </a:extLst>
                </a:gridCol>
                <a:gridCol w="3860856">
                  <a:extLst>
                    <a:ext uri="{9D8B030D-6E8A-4147-A177-3AD203B41FA5}">
                      <a16:colId xmlns:a16="http://schemas.microsoft.com/office/drawing/2014/main" val="1705533541"/>
                    </a:ext>
                  </a:extLst>
                </a:gridCol>
                <a:gridCol w="2663372">
                  <a:extLst>
                    <a:ext uri="{9D8B030D-6E8A-4147-A177-3AD203B41FA5}">
                      <a16:colId xmlns:a16="http://schemas.microsoft.com/office/drawing/2014/main" val="3648311018"/>
                    </a:ext>
                  </a:extLst>
                </a:gridCol>
                <a:gridCol w="928500">
                  <a:extLst>
                    <a:ext uri="{9D8B030D-6E8A-4147-A177-3AD203B41FA5}">
                      <a16:colId xmlns:a16="http://schemas.microsoft.com/office/drawing/2014/main" val="3956437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Rango de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3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150.1.0.128/25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150.1.0.129/25  a  150.1.0.254/25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150.1.0.255/25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6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150.1.137.128/25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150.1.137.129/25  a  150.1.137.254/25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150.1.137.255/25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0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150.1.166.128/25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150.1.166.129/25  a  150.1.166.254/25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150.1.166.255/25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6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150.1.250.0/25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150.1.250.0/25  a  150.1.250.126/25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150.1.250.127/25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39613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DCD1E2FF-4993-0E47-A93F-547194EAFF5D}"/>
              </a:ext>
            </a:extLst>
          </p:cNvPr>
          <p:cNvSpPr txBox="1"/>
          <p:nvPr/>
        </p:nvSpPr>
        <p:spPr>
          <a:xfrm>
            <a:off x="346074" y="202408"/>
            <a:ext cx="33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Ejercicio 1 </a:t>
            </a:r>
          </a:p>
        </p:txBody>
      </p:sp>
    </p:spTree>
    <p:extLst>
      <p:ext uri="{BB962C8B-B14F-4D97-AF65-F5344CB8AC3E}">
        <p14:creationId xmlns:p14="http://schemas.microsoft.com/office/powerpoint/2010/main" val="20162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6E9DE47-4360-B14C-B4D6-B905ADEC1574}"/>
              </a:ext>
            </a:extLst>
          </p:cNvPr>
          <p:cNvSpPr txBox="1">
            <a:spLocks/>
          </p:cNvSpPr>
          <p:nvPr/>
        </p:nvSpPr>
        <p:spPr>
          <a:xfrm>
            <a:off x="346074" y="904161"/>
            <a:ext cx="3332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0000"/>
                </a:solidFill>
              </a:rPr>
              <a:t>9</a:t>
            </a:r>
            <a:r>
              <a:rPr lang="es-MX" dirty="0"/>
              <a:t>.0.0.0</a:t>
            </a:r>
            <a:br>
              <a:rPr lang="es-MX" dirty="0"/>
            </a:br>
            <a:r>
              <a:rPr lang="es-MX" dirty="0"/>
              <a:t>Dividir en 2000 Subredes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62B1F8-7077-4941-B0D7-5A7F6285D6A4}"/>
              </a:ext>
            </a:extLst>
          </p:cNvPr>
          <p:cNvSpPr txBox="1"/>
          <p:nvPr/>
        </p:nvSpPr>
        <p:spPr>
          <a:xfrm>
            <a:off x="1587535" y="1982135"/>
            <a:ext cx="5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A4943C-BE38-0E4A-ACD7-B1478645AAE3}"/>
              </a:ext>
            </a:extLst>
          </p:cNvPr>
          <p:cNvSpPr txBox="1"/>
          <p:nvPr/>
        </p:nvSpPr>
        <p:spPr>
          <a:xfrm>
            <a:off x="289705" y="1946573"/>
            <a:ext cx="5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graphicFrame>
        <p:nvGraphicFramePr>
          <p:cNvPr id="12" name="Tabla 28">
            <a:extLst>
              <a:ext uri="{FF2B5EF4-FFF2-40B4-BE49-F238E27FC236}">
                <a16:creationId xmlns:a16="http://schemas.microsoft.com/office/drawing/2014/main" id="{3346F065-1C9F-FB4F-9CDE-169410A13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55629"/>
              </p:ext>
            </p:extLst>
          </p:nvPr>
        </p:nvGraphicFramePr>
        <p:xfrm>
          <a:off x="636219" y="4004290"/>
          <a:ext cx="109195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056">
                  <a:extLst>
                    <a:ext uri="{9D8B030D-6E8A-4147-A177-3AD203B41FA5}">
                      <a16:colId xmlns:a16="http://schemas.microsoft.com/office/drawing/2014/main" val="2343531177"/>
                    </a:ext>
                  </a:extLst>
                </a:gridCol>
                <a:gridCol w="1821755">
                  <a:extLst>
                    <a:ext uri="{9D8B030D-6E8A-4147-A177-3AD203B41FA5}">
                      <a16:colId xmlns:a16="http://schemas.microsoft.com/office/drawing/2014/main" val="2923645815"/>
                    </a:ext>
                  </a:extLst>
                </a:gridCol>
                <a:gridCol w="4834890">
                  <a:extLst>
                    <a:ext uri="{9D8B030D-6E8A-4147-A177-3AD203B41FA5}">
                      <a16:colId xmlns:a16="http://schemas.microsoft.com/office/drawing/2014/main" val="1705533541"/>
                    </a:ext>
                  </a:extLst>
                </a:gridCol>
                <a:gridCol w="2193993">
                  <a:extLst>
                    <a:ext uri="{9D8B030D-6E8A-4147-A177-3AD203B41FA5}">
                      <a16:colId xmlns:a16="http://schemas.microsoft.com/office/drawing/2014/main" val="3648311018"/>
                    </a:ext>
                  </a:extLst>
                </a:gridCol>
                <a:gridCol w="857868">
                  <a:extLst>
                    <a:ext uri="{9D8B030D-6E8A-4147-A177-3AD203B41FA5}">
                      <a16:colId xmlns:a16="http://schemas.microsoft.com/office/drawing/2014/main" val="3956437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 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Rango de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3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9.1.32.0/19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9.1.32.1/19   a   9.1.63.254/19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9.1.63.255/19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6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9.32.32.0/19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9.32.32.1/19   a   9.32.63.254/19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9.32.63.255/19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0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9.194.64.0/19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u="sng" dirty="0"/>
                        <a:t>9.194.64.1/19</a:t>
                      </a:r>
                      <a:r>
                        <a:rPr lang="es-MX" dirty="0"/>
                        <a:t>   a   9.1.95.254/19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9.194.95.255/19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60777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EEA1A07B-F9CB-4786-A77D-12F3B3C2396E}"/>
              </a:ext>
            </a:extLst>
          </p:cNvPr>
          <p:cNvSpPr/>
          <p:nvPr/>
        </p:nvSpPr>
        <p:spPr>
          <a:xfrm>
            <a:off x="5354707" y="273975"/>
            <a:ext cx="6112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9.</a:t>
            </a:r>
            <a:r>
              <a:rPr lang="es-MX" dirty="0">
                <a:solidFill>
                  <a:srgbClr val="C00000"/>
                </a:solidFill>
              </a:rPr>
              <a:t>11111111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111</a:t>
            </a:r>
            <a:r>
              <a:rPr lang="es-MX" dirty="0">
                <a:solidFill>
                  <a:srgbClr val="557FC9"/>
                </a:solidFill>
              </a:rPr>
              <a:t>00000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 </a:t>
            </a:r>
            <a:r>
              <a:rPr lang="es-MX" dirty="0">
                <a:solidFill>
                  <a:schemeClr val="accent1"/>
                </a:solidFill>
              </a:rPr>
              <a:t>0000 0000</a:t>
            </a:r>
            <a:endParaRPr lang="es-MX" dirty="0"/>
          </a:p>
          <a:p>
            <a:r>
              <a:rPr lang="es-MX" dirty="0"/>
              <a:t>Se divide entre 2^3, el residuo va en el último bit de Red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9.</a:t>
            </a:r>
            <a:r>
              <a:rPr lang="es-MX" dirty="0">
                <a:solidFill>
                  <a:srgbClr val="C00000"/>
                </a:solidFill>
              </a:rPr>
              <a:t>00100000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001</a:t>
            </a:r>
            <a:r>
              <a:rPr lang="es-MX" dirty="0">
                <a:solidFill>
                  <a:srgbClr val="557FC9"/>
                </a:solidFill>
              </a:rPr>
              <a:t>00000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 </a:t>
            </a:r>
            <a:r>
              <a:rPr lang="es-MX" dirty="0">
                <a:solidFill>
                  <a:schemeClr val="accent1"/>
                </a:solidFill>
              </a:rPr>
              <a:t>0000 0000  257/8 = 32 sobra 1</a:t>
            </a:r>
            <a:endParaRPr lang="es-MX" dirty="0"/>
          </a:p>
          <a:p>
            <a:r>
              <a:rPr lang="es-MX" dirty="0"/>
              <a:t>9.</a:t>
            </a:r>
            <a:r>
              <a:rPr lang="es-MX" dirty="0">
                <a:solidFill>
                  <a:srgbClr val="C00000"/>
                </a:solidFill>
              </a:rPr>
              <a:t>00100000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001</a:t>
            </a:r>
            <a:r>
              <a:rPr lang="es-MX" dirty="0">
                <a:solidFill>
                  <a:srgbClr val="557FC9"/>
                </a:solidFill>
              </a:rPr>
              <a:t>00000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 </a:t>
            </a:r>
            <a:r>
              <a:rPr lang="es-MX" dirty="0">
                <a:solidFill>
                  <a:schemeClr val="accent1"/>
                </a:solidFill>
              </a:rPr>
              <a:t>0000 0000</a:t>
            </a:r>
            <a:endParaRPr lang="es-MX" dirty="0"/>
          </a:p>
          <a:p>
            <a:endParaRPr lang="es-MX" dirty="0"/>
          </a:p>
          <a:p>
            <a:r>
              <a:rPr lang="es-MX" dirty="0"/>
              <a:t>9.</a:t>
            </a:r>
            <a:r>
              <a:rPr lang="es-MX" dirty="0">
                <a:solidFill>
                  <a:srgbClr val="C00000"/>
                </a:solidFill>
              </a:rPr>
              <a:t>00000001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001</a:t>
            </a:r>
            <a:r>
              <a:rPr lang="es-MX" dirty="0">
                <a:solidFill>
                  <a:srgbClr val="557FC9"/>
                </a:solidFill>
              </a:rPr>
              <a:t>00000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 </a:t>
            </a:r>
            <a:r>
              <a:rPr lang="es-MX" dirty="0">
                <a:solidFill>
                  <a:schemeClr val="accent1"/>
                </a:solidFill>
              </a:rPr>
              <a:t>0000 0000  9/8 = 1 y sobra 1</a:t>
            </a:r>
            <a:endParaRPr lang="es-MX" dirty="0"/>
          </a:p>
          <a:p>
            <a:r>
              <a:rPr lang="es-MX" dirty="0"/>
              <a:t>9.</a:t>
            </a:r>
            <a:r>
              <a:rPr lang="es-MX" dirty="0">
                <a:solidFill>
                  <a:srgbClr val="C00000"/>
                </a:solidFill>
              </a:rPr>
              <a:t>00000001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001</a:t>
            </a:r>
            <a:r>
              <a:rPr lang="es-MX" dirty="0">
                <a:solidFill>
                  <a:srgbClr val="557FC9"/>
                </a:solidFill>
              </a:rPr>
              <a:t>00000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 </a:t>
            </a:r>
            <a:r>
              <a:rPr lang="es-MX" dirty="0">
                <a:solidFill>
                  <a:schemeClr val="accent1"/>
                </a:solidFill>
              </a:rPr>
              <a:t>0000 0000</a:t>
            </a:r>
            <a:endParaRPr lang="es-MX" dirty="0"/>
          </a:p>
          <a:p>
            <a:endParaRPr lang="es-MX" dirty="0"/>
          </a:p>
          <a:p>
            <a:r>
              <a:rPr lang="es-MX" dirty="0"/>
              <a:t>9.</a:t>
            </a:r>
            <a:r>
              <a:rPr lang="es-MX" dirty="0">
                <a:solidFill>
                  <a:srgbClr val="C00000"/>
                </a:solidFill>
              </a:rPr>
              <a:t>11000010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010</a:t>
            </a:r>
            <a:r>
              <a:rPr lang="es-MX" dirty="0">
                <a:solidFill>
                  <a:srgbClr val="557FC9"/>
                </a:solidFill>
              </a:rPr>
              <a:t>00000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 </a:t>
            </a:r>
            <a:r>
              <a:rPr lang="es-MX" dirty="0">
                <a:solidFill>
                  <a:schemeClr val="accent1"/>
                </a:solidFill>
              </a:rPr>
              <a:t>0000 0000 1554/8 = 194 y sobran 2 </a:t>
            </a:r>
            <a:endParaRPr lang="es-MX" dirty="0"/>
          </a:p>
          <a:p>
            <a:r>
              <a:rPr lang="es-MX" dirty="0"/>
              <a:t>9.</a:t>
            </a:r>
            <a:r>
              <a:rPr lang="es-MX" dirty="0">
                <a:solidFill>
                  <a:srgbClr val="C00000"/>
                </a:solidFill>
              </a:rPr>
              <a:t>11000010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010</a:t>
            </a:r>
            <a:r>
              <a:rPr lang="es-MX" dirty="0">
                <a:solidFill>
                  <a:srgbClr val="557FC9"/>
                </a:solidFill>
              </a:rPr>
              <a:t>00000</a:t>
            </a:r>
            <a:r>
              <a:rPr lang="es-MX" dirty="0"/>
              <a:t>.</a:t>
            </a:r>
            <a:r>
              <a:rPr lang="es-MX" dirty="0">
                <a:solidFill>
                  <a:srgbClr val="C00000"/>
                </a:solidFill>
              </a:rPr>
              <a:t> </a:t>
            </a:r>
            <a:r>
              <a:rPr lang="es-MX" dirty="0">
                <a:solidFill>
                  <a:schemeClr val="accent1"/>
                </a:solidFill>
              </a:rPr>
              <a:t>0000 0000</a:t>
            </a:r>
            <a:r>
              <a:rPr lang="es-MX" dirty="0"/>
              <a:t> 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98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217</Words>
  <Application>Microsoft Office PowerPoint</Application>
  <PresentationFormat>Panorámica</PresentationFormat>
  <Paragraphs>77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Ejercicios de Subredes 2: Martínez Coronel Brayan Yosafat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Flavio Arturo Sanchez Garfias</dc:creator>
  <cp:lastModifiedBy>Brayan Yosafat Martinez Coronel</cp:lastModifiedBy>
  <cp:revision>30</cp:revision>
  <dcterms:created xsi:type="dcterms:W3CDTF">2020-10-22T13:41:51Z</dcterms:created>
  <dcterms:modified xsi:type="dcterms:W3CDTF">2020-10-27T05:29:18Z</dcterms:modified>
</cp:coreProperties>
</file>