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1"/>
    <p:restoredTop sz="95588"/>
  </p:normalViewPr>
  <p:slideViewPr>
    <p:cSldViewPr snapToGrid="0" snapToObjects="1">
      <p:cViewPr varScale="1">
        <p:scale>
          <a:sx n="87" d="100"/>
          <a:sy n="8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AAAB6-1478-7D4D-80C7-D697020C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D6E60-F9A8-A844-9887-E680332A8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E83BE-233C-8A45-9B72-55A35161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EA299-8B24-5B43-9753-77794BC3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B2D939-8A73-414D-9E92-BCF2E2A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6742-F7B9-BF4C-BAA2-69C26B4D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9CD476-5339-7845-9716-E22883EB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D0E37-C318-4749-AB6A-61100004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A8D44B-D7F4-7D42-8633-9890A75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22CDC-87AB-7A44-AD6C-10446264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67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1678E-96DA-CE49-BB7D-0CF8D55F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24393-523B-1642-9C44-7935FC2AC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E9E36A-1B27-1D49-9A3E-3496C46C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E95E5-6740-A142-B486-3A325C8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A35EB-EEE0-4740-A8B6-BAAF0E6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98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A9C34-7E98-E640-A7E5-010F37DD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FECEA-499F-6241-924C-CDADFE81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0D7D6-09A2-3742-97B7-58F0D98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F24DF-B7CE-8044-97EA-4E49E2DA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E30FD-21FE-0047-B59C-76E3E017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0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8CDC1-21E8-164E-9BE5-B04F0A6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707419-38F4-F445-B334-830BFF93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38209-5E68-F443-8D35-AAD39F0C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42AB7-3867-5F4E-A0D6-D60C1E9E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D4750-E370-1244-ACDC-AED1438D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21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FBA01-9428-AA4E-B77E-046E8977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176CD-4380-1341-BE44-DE58051ED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073DE6-F1DE-9C4E-826C-8B2BC6C4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B7F52-935F-5A4E-B1F7-C63D852E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256C9-6683-7D4D-80B0-A75F00E1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7164C-118D-184B-8F95-ADF09AAB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2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C8833-EDD6-6F45-871C-824CF986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432439-A164-D14F-89FC-B3E9D120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17DF50-983F-8E45-882B-ACF7CA1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1413B6-2D06-C14D-A03C-E7841BB18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3C18C3-465A-5A4F-AA1A-62A5BC48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A85E18-1760-9A4B-8B20-704CC794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BCD80-EFAB-1340-A8A2-AE365909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CBC518-9A16-E04A-9B3C-5098061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7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2ECC-467F-2F45-9F6B-39FB9761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BB8A47-3C8F-D244-B5D1-94ED5E8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CD0483-228D-B34D-9E46-0D8C00FD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60F40-75D5-DA40-AF4C-FB44648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88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237D08-0BDA-D043-9418-EC196358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7296C9-12B3-5444-9139-77FD744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FEBEF-0E66-E044-A5DE-F004AD3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6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74C80-18CE-A141-BAB5-DF0012DF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B4724-4F0C-5246-A06B-AEB0AC67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613FEB-24B1-7842-B849-851DE07BA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1619C-C0D0-BA4B-BB05-39390314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D0C30F-0777-9041-8865-4109380B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8CF2C-910F-BB49-AEFC-6EC3E52C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69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C532-6320-A648-BBB3-6250D58D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090CBC-46B1-7F49-A3B0-8D115151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379622-9AD9-0941-AFA3-C2C12AD3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E5978-05FB-FB48-B652-679189EF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B9FFD4-5D88-114F-A1F5-C8552E57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2706B0-7BFD-F048-BCD7-1D57C76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84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F4FF8B-2937-5040-BCBA-36EB06B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1FF5CC-3DE0-8245-8310-734AFA0F2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67AD8F-AB7D-DB45-8B52-E49E0FE4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D06EC-5414-3842-BE33-B8030DBBED4E}" type="datetimeFigureOut">
              <a:rPr lang="es-MX" smtClean="0"/>
              <a:t>22/10/20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3FD19-C760-2141-ADB4-AD172CAD7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28E5E-72D9-754E-8EB6-58808C531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C756-88D0-0A43-8B4C-FA4E4A0181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313A1E2-AB24-1D41-B968-108EF3083B8C}"/>
              </a:ext>
            </a:extLst>
          </p:cNvPr>
          <p:cNvSpPr txBox="1"/>
          <p:nvPr/>
        </p:nvSpPr>
        <p:spPr>
          <a:xfrm>
            <a:off x="3458840" y="4478002"/>
            <a:ext cx="207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  000      imp</a:t>
            </a:r>
          </a:p>
          <a:p>
            <a:r>
              <a:rPr lang="es-MX" dirty="0"/>
              <a:t>1  001      redes</a:t>
            </a:r>
          </a:p>
          <a:p>
            <a:r>
              <a:rPr lang="es-MX" dirty="0"/>
              <a:t>2  010</a:t>
            </a:r>
          </a:p>
          <a:p>
            <a:r>
              <a:rPr lang="es-MX" dirty="0"/>
              <a:t>3  011</a:t>
            </a:r>
          </a:p>
          <a:p>
            <a:r>
              <a:rPr lang="es-MX" dirty="0"/>
              <a:t>4  100       s4</a:t>
            </a:r>
          </a:p>
          <a:p>
            <a:r>
              <a:rPr lang="es-MX" dirty="0"/>
              <a:t>5  101</a:t>
            </a:r>
          </a:p>
          <a:p>
            <a:r>
              <a:rPr lang="es-MX" dirty="0"/>
              <a:t>6  110      maestros</a:t>
            </a:r>
          </a:p>
          <a:p>
            <a:r>
              <a:rPr lang="es-MX" dirty="0"/>
              <a:t>7  111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9BB3EE-8A31-EB40-8DB4-33C1C69867A8}"/>
              </a:ext>
            </a:extLst>
          </p:cNvPr>
          <p:cNvSpPr txBox="1"/>
          <p:nvPr/>
        </p:nvSpPr>
        <p:spPr>
          <a:xfrm>
            <a:off x="3367533" y="158250"/>
            <a:ext cx="38739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0000 0000  =0  Dir Red</a:t>
            </a:r>
          </a:p>
          <a:p>
            <a:r>
              <a:rPr lang="es-MX" dirty="0"/>
              <a:t>0000 0001</a:t>
            </a:r>
          </a:p>
          <a:p>
            <a:r>
              <a:rPr lang="es-MX" dirty="0"/>
              <a:t>0000 0010</a:t>
            </a:r>
          </a:p>
          <a:p>
            <a:r>
              <a:rPr lang="es-MX" dirty="0"/>
              <a:t>.                        Rango de host </a:t>
            </a:r>
          </a:p>
          <a:p>
            <a:r>
              <a:rPr lang="es-MX" dirty="0"/>
              <a:t>.</a:t>
            </a:r>
          </a:p>
          <a:p>
            <a:r>
              <a:rPr lang="es-MX" dirty="0"/>
              <a:t>1111 1110</a:t>
            </a:r>
          </a:p>
          <a:p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1111 1111 =255   Dir. Broadcast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E53FD75-B254-B54E-8AEC-AC938DA25692}"/>
              </a:ext>
            </a:extLst>
          </p:cNvPr>
          <p:cNvSpPr/>
          <p:nvPr/>
        </p:nvSpPr>
        <p:spPr>
          <a:xfrm>
            <a:off x="127866" y="139177"/>
            <a:ext cx="1077543" cy="3693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13AA7-474B-DD42-8AAC-6B5FF8CDA42C}"/>
              </a:ext>
            </a:extLst>
          </p:cNvPr>
          <p:cNvSpPr txBox="1"/>
          <p:nvPr/>
        </p:nvSpPr>
        <p:spPr>
          <a:xfrm>
            <a:off x="3458840" y="3411904"/>
            <a:ext cx="207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2^3=8 </a:t>
            </a:r>
          </a:p>
          <a:p>
            <a:r>
              <a:rPr lang="es-MX" dirty="0"/>
              <a:t>3 bits de subred</a:t>
            </a:r>
          </a:p>
          <a:p>
            <a:r>
              <a:rPr lang="es-MX" dirty="0"/>
              <a:t>3 bits prestados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94127D7-6D0E-FE4D-96FA-D552300EA547}"/>
              </a:ext>
            </a:extLst>
          </p:cNvPr>
          <p:cNvSpPr txBox="1"/>
          <p:nvPr/>
        </p:nvSpPr>
        <p:spPr>
          <a:xfrm>
            <a:off x="234765" y="110998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197.11.33.0/24</a:t>
            </a:r>
          </a:p>
          <a:p>
            <a:r>
              <a:rPr lang="es-MX" dirty="0"/>
              <a:t>197.11.33.0    255.255.255.0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522BC4A7-1456-0048-82C4-40B32E817822}"/>
              </a:ext>
            </a:extLst>
          </p:cNvPr>
          <p:cNvGrpSpPr/>
          <p:nvPr/>
        </p:nvGrpSpPr>
        <p:grpSpPr>
          <a:xfrm>
            <a:off x="27592" y="3657601"/>
            <a:ext cx="3082895" cy="3166077"/>
            <a:chOff x="191034" y="3488334"/>
            <a:chExt cx="3082895" cy="3166077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61CB71B-8652-A740-B5C7-3F79CA2DD290}"/>
                </a:ext>
              </a:extLst>
            </p:cNvPr>
            <p:cNvSpPr/>
            <p:nvPr/>
          </p:nvSpPr>
          <p:spPr>
            <a:xfrm>
              <a:off x="398207" y="3488334"/>
              <a:ext cx="2580968" cy="2403987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522FB75-868F-5D41-B7F0-E0FE96A8ABB0}"/>
                </a:ext>
              </a:extLst>
            </p:cNvPr>
            <p:cNvSpPr txBox="1"/>
            <p:nvPr/>
          </p:nvSpPr>
          <p:spPr>
            <a:xfrm>
              <a:off x="191034" y="6008080"/>
              <a:ext cx="3082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highlight>
                    <a:srgbClr val="FFFF00"/>
                  </a:highlight>
                </a:rPr>
                <a:t>197.11.33.0/27</a:t>
              </a:r>
            </a:p>
            <a:p>
              <a:r>
                <a:rPr lang="es-MX" dirty="0"/>
                <a:t>197.11.33.0    255.255.255.224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07E60AE-F121-894D-833C-3C613CC6E4A9}"/>
                </a:ext>
              </a:extLst>
            </p:cNvPr>
            <p:cNvCxnSpPr>
              <a:stCxn id="6" idx="0"/>
              <a:endCxn id="6" idx="4"/>
            </p:cNvCxnSpPr>
            <p:nvPr/>
          </p:nvCxnSpPr>
          <p:spPr>
            <a:xfrm>
              <a:off x="1688691" y="3488334"/>
              <a:ext cx="0" cy="240398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2AA3C47-ADDC-794E-96C3-E154F387A692}"/>
                </a:ext>
              </a:extLst>
            </p:cNvPr>
            <p:cNvCxnSpPr>
              <a:stCxn id="6" idx="2"/>
              <a:endCxn id="6" idx="6"/>
            </p:cNvCxnSpPr>
            <p:nvPr/>
          </p:nvCxnSpPr>
          <p:spPr>
            <a:xfrm>
              <a:off x="398207" y="4690328"/>
              <a:ext cx="2580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8169B02-90E5-CB40-9F98-20EEACF6128E}"/>
                </a:ext>
              </a:extLst>
            </p:cNvPr>
            <p:cNvCxnSpPr>
              <a:cxnSpLocks/>
            </p:cNvCxnSpPr>
            <p:nvPr/>
          </p:nvCxnSpPr>
          <p:spPr>
            <a:xfrm>
              <a:off x="854496" y="3840390"/>
              <a:ext cx="1682228" cy="1728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BAC32BEB-CA0D-494F-908B-48A66C4B162C}"/>
                </a:ext>
              </a:extLst>
            </p:cNvPr>
            <p:cNvCxnSpPr>
              <a:stCxn id="6" idx="3"/>
              <a:endCxn id="6" idx="7"/>
            </p:cNvCxnSpPr>
            <p:nvPr/>
          </p:nvCxnSpPr>
          <p:spPr>
            <a:xfrm flipV="1">
              <a:off x="776181" y="3840390"/>
              <a:ext cx="1825020" cy="1699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6EAEFE4-6148-CF41-9EFE-D5AC4CA3FED4}"/>
                </a:ext>
              </a:extLst>
            </p:cNvPr>
            <p:cNvSpPr txBox="1"/>
            <p:nvPr/>
          </p:nvSpPr>
          <p:spPr>
            <a:xfrm>
              <a:off x="1732482" y="3586116"/>
              <a:ext cx="540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0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D60B6367-225E-D245-BB3F-452BC0E0A947}"/>
                </a:ext>
              </a:extLst>
            </p:cNvPr>
            <p:cNvSpPr txBox="1"/>
            <p:nvPr/>
          </p:nvSpPr>
          <p:spPr>
            <a:xfrm>
              <a:off x="2163098" y="4193859"/>
              <a:ext cx="540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1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2304548-775D-BE48-9CDD-A1EFBC28A674}"/>
                </a:ext>
              </a:extLst>
            </p:cNvPr>
            <p:cNvSpPr txBox="1"/>
            <p:nvPr/>
          </p:nvSpPr>
          <p:spPr>
            <a:xfrm>
              <a:off x="1191709" y="5109058"/>
              <a:ext cx="540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4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9500867-EBF4-EE4A-BA8F-4B37964A7323}"/>
                </a:ext>
              </a:extLst>
            </p:cNvPr>
            <p:cNvSpPr txBox="1"/>
            <p:nvPr/>
          </p:nvSpPr>
          <p:spPr>
            <a:xfrm>
              <a:off x="899427" y="4165967"/>
              <a:ext cx="540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6</a:t>
              </a:r>
            </a:p>
          </p:txBody>
        </p:sp>
      </p:grpSp>
      <p:sp>
        <p:nvSpPr>
          <p:cNvPr id="30" name="Elipse 29">
            <a:extLst>
              <a:ext uri="{FF2B5EF4-FFF2-40B4-BE49-F238E27FC236}">
                <a16:creationId xmlns:a16="http://schemas.microsoft.com/office/drawing/2014/main" id="{1A8F702A-6C85-FC43-A40D-9B0F77C28615}"/>
              </a:ext>
            </a:extLst>
          </p:cNvPr>
          <p:cNvSpPr/>
          <p:nvPr/>
        </p:nvSpPr>
        <p:spPr>
          <a:xfrm>
            <a:off x="172110" y="693577"/>
            <a:ext cx="2580968" cy="24039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360B14C-DC3C-CA41-A9BA-0460E7353EEB}"/>
              </a:ext>
            </a:extLst>
          </p:cNvPr>
          <p:cNvSpPr/>
          <p:nvPr/>
        </p:nvSpPr>
        <p:spPr>
          <a:xfrm>
            <a:off x="6653640" y="32186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                                                    </a:t>
            </a:r>
            <a:r>
              <a:rPr lang="es-MX" dirty="0">
                <a:solidFill>
                  <a:srgbClr val="C00000"/>
                </a:solidFill>
              </a:rPr>
              <a:t>SR </a:t>
            </a:r>
            <a:r>
              <a:rPr lang="es-MX" dirty="0"/>
              <a:t>      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  <a:p>
            <a:r>
              <a:rPr lang="es-MX" dirty="0"/>
              <a:t>R        .       R      .         R         . </a:t>
            </a:r>
            <a:r>
              <a:rPr lang="es-MX" dirty="0">
                <a:solidFill>
                  <a:srgbClr val="C00000"/>
                </a:solidFill>
              </a:rPr>
              <a:t>_ _ _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_ _ _ _ _</a:t>
            </a:r>
          </a:p>
          <a:p>
            <a:r>
              <a:rPr lang="es-MX" dirty="0"/>
              <a:t>1111111.1111111.1111111.</a:t>
            </a:r>
            <a:r>
              <a:rPr lang="es-MX" dirty="0">
                <a:solidFill>
                  <a:srgbClr val="C00000"/>
                </a:solidFill>
              </a:rPr>
              <a:t>111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00000</a:t>
            </a:r>
          </a:p>
          <a:p>
            <a:r>
              <a:rPr lang="es-MX" dirty="0"/>
              <a:t>255         .    255     .    255    .     224     </a:t>
            </a:r>
            <a:r>
              <a:rPr lang="es-MX" b="1" dirty="0"/>
              <a:t>Mascara de Subred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5E2BCBC-5ACB-A043-8AC2-23A790A45195}"/>
              </a:ext>
            </a:extLst>
          </p:cNvPr>
          <p:cNvSpPr/>
          <p:nvPr/>
        </p:nvSpPr>
        <p:spPr>
          <a:xfrm>
            <a:off x="6932086" y="3166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                                                         H</a:t>
            </a:r>
          </a:p>
          <a:p>
            <a:r>
              <a:rPr lang="es-MX" dirty="0"/>
              <a:t>R        .       R      .         R         .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_ _ _ _ _ _ _ _</a:t>
            </a:r>
          </a:p>
          <a:p>
            <a:r>
              <a:rPr lang="es-MX" dirty="0"/>
              <a:t>1111111.1111111.1111111.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00000000 </a:t>
            </a:r>
          </a:p>
          <a:p>
            <a:r>
              <a:rPr lang="es-MX" dirty="0"/>
              <a:t>255         .    255     .    255    .     0           </a:t>
            </a:r>
            <a:r>
              <a:rPr lang="es-MX" b="1" dirty="0"/>
              <a:t>Mascara de Red</a:t>
            </a:r>
          </a:p>
          <a:p>
            <a:r>
              <a:rPr lang="es-MX" dirty="0"/>
              <a:t> </a:t>
            </a: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792F65B3-FC29-744E-ACD6-CBD507BA2586}"/>
              </a:ext>
            </a:extLst>
          </p:cNvPr>
          <p:cNvSpPr/>
          <p:nvPr/>
        </p:nvSpPr>
        <p:spPr>
          <a:xfrm>
            <a:off x="4498601" y="537399"/>
            <a:ext cx="161889" cy="12636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9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461CB71B-8652-A740-B5C7-3F79CA2DD290}"/>
              </a:ext>
            </a:extLst>
          </p:cNvPr>
          <p:cNvSpPr/>
          <p:nvPr/>
        </p:nvSpPr>
        <p:spPr>
          <a:xfrm>
            <a:off x="398207" y="3488334"/>
            <a:ext cx="2580968" cy="2403987"/>
          </a:xfrm>
          <a:prstGeom prst="ellips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22FB75-868F-5D41-B7F0-E0FE96A8ABB0}"/>
              </a:ext>
            </a:extLst>
          </p:cNvPr>
          <p:cNvSpPr txBox="1"/>
          <p:nvPr/>
        </p:nvSpPr>
        <p:spPr>
          <a:xfrm>
            <a:off x="147243" y="2793379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197.11.33.0/27</a:t>
            </a:r>
          </a:p>
          <a:p>
            <a:r>
              <a:rPr lang="es-MX" dirty="0"/>
              <a:t>197.11.33.0    255.255.255.224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07E60AE-F121-894D-833C-3C613CC6E4A9}"/>
              </a:ext>
            </a:extLst>
          </p:cNvPr>
          <p:cNvCxnSpPr>
            <a:stCxn id="6" idx="0"/>
            <a:endCxn id="6" idx="4"/>
          </p:cNvCxnSpPr>
          <p:nvPr/>
        </p:nvCxnSpPr>
        <p:spPr>
          <a:xfrm>
            <a:off x="1688691" y="3488334"/>
            <a:ext cx="0" cy="2403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2AA3C47-ADDC-794E-96C3-E154F387A692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398207" y="4690328"/>
            <a:ext cx="2580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8169B02-90E5-CB40-9F98-20EEACF6128E}"/>
              </a:ext>
            </a:extLst>
          </p:cNvPr>
          <p:cNvCxnSpPr>
            <a:cxnSpLocks/>
          </p:cNvCxnSpPr>
          <p:nvPr/>
        </p:nvCxnSpPr>
        <p:spPr>
          <a:xfrm>
            <a:off x="854496" y="3840390"/>
            <a:ext cx="1682228" cy="1728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AC32BEB-CA0D-494F-908B-48A66C4B162C}"/>
              </a:ext>
            </a:extLst>
          </p:cNvPr>
          <p:cNvCxnSpPr>
            <a:stCxn id="6" idx="3"/>
            <a:endCxn id="6" idx="7"/>
          </p:cNvCxnSpPr>
          <p:nvPr/>
        </p:nvCxnSpPr>
        <p:spPr>
          <a:xfrm flipV="1">
            <a:off x="776181" y="3840390"/>
            <a:ext cx="1825020" cy="1699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63CC682-FB5E-E44A-AD72-A80E9B470441}"/>
              </a:ext>
            </a:extLst>
          </p:cNvPr>
          <p:cNvSpPr txBox="1"/>
          <p:nvPr/>
        </p:nvSpPr>
        <p:spPr>
          <a:xfrm>
            <a:off x="6101968" y="1399481"/>
            <a:ext cx="5235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                                                 </a:t>
            </a:r>
            <a:r>
              <a:rPr lang="es-MX" dirty="0">
                <a:solidFill>
                  <a:srgbClr val="C00000"/>
                </a:solidFill>
              </a:rPr>
              <a:t>SR  </a:t>
            </a:r>
            <a:r>
              <a:rPr lang="es-MX" dirty="0"/>
              <a:t>    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  <a:p>
            <a:r>
              <a:rPr lang="es-MX" dirty="0"/>
              <a:t>   197      .     11      .       33   . 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 0000   dir SR</a:t>
            </a:r>
            <a:r>
              <a:rPr lang="es-MX" dirty="0">
                <a:solidFill>
                  <a:srgbClr val="C00000"/>
                </a:solidFill>
              </a:rPr>
              <a:t>1</a:t>
            </a:r>
          </a:p>
          <a:p>
            <a:r>
              <a:rPr lang="es-MX" dirty="0"/>
              <a:t>   197      .     11      .       33   . </a:t>
            </a:r>
            <a:r>
              <a:rPr lang="es-MX" dirty="0">
                <a:solidFill>
                  <a:srgbClr val="C00000"/>
                </a:solidFill>
              </a:rPr>
              <a:t>001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1 1111  broadcast SR</a:t>
            </a:r>
            <a:r>
              <a:rPr lang="es-MX" dirty="0">
                <a:solidFill>
                  <a:srgbClr val="C00000"/>
                </a:solidFill>
              </a:rPr>
              <a:t>1</a:t>
            </a:r>
          </a:p>
          <a:p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13AA7-474B-DD42-8AAC-6B5FF8CDA42C}"/>
              </a:ext>
            </a:extLst>
          </p:cNvPr>
          <p:cNvSpPr txBox="1"/>
          <p:nvPr/>
        </p:nvSpPr>
        <p:spPr>
          <a:xfrm>
            <a:off x="398207" y="5934507"/>
            <a:ext cx="207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2^3=8 </a:t>
            </a:r>
          </a:p>
          <a:p>
            <a:r>
              <a:rPr lang="es-MX" dirty="0"/>
              <a:t>3 bits de subred</a:t>
            </a:r>
          </a:p>
          <a:p>
            <a:r>
              <a:rPr lang="es-MX" dirty="0"/>
              <a:t>3 bits prestados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EAEFE4-6148-CF41-9EFE-D5AC4CA3FED4}"/>
              </a:ext>
            </a:extLst>
          </p:cNvPr>
          <p:cNvSpPr txBox="1"/>
          <p:nvPr/>
        </p:nvSpPr>
        <p:spPr>
          <a:xfrm>
            <a:off x="1732482" y="3586116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60B6367-225E-D245-BB3F-452BC0E0A947}"/>
              </a:ext>
            </a:extLst>
          </p:cNvPr>
          <p:cNvSpPr txBox="1"/>
          <p:nvPr/>
        </p:nvSpPr>
        <p:spPr>
          <a:xfrm>
            <a:off x="2163098" y="4193859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2304548-775D-BE48-9CDD-A1EFBC28A674}"/>
              </a:ext>
            </a:extLst>
          </p:cNvPr>
          <p:cNvSpPr txBox="1"/>
          <p:nvPr/>
        </p:nvSpPr>
        <p:spPr>
          <a:xfrm>
            <a:off x="1191709" y="5109058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00867-EBF4-EE4A-BA8F-4B37964A7323}"/>
              </a:ext>
            </a:extLst>
          </p:cNvPr>
          <p:cNvSpPr txBox="1"/>
          <p:nvPr/>
        </p:nvSpPr>
        <p:spPr>
          <a:xfrm>
            <a:off x="899427" y="4165967"/>
            <a:ext cx="5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graphicFrame>
        <p:nvGraphicFramePr>
          <p:cNvPr id="28" name="Tabla 28">
            <a:extLst>
              <a:ext uri="{FF2B5EF4-FFF2-40B4-BE49-F238E27FC236}">
                <a16:creationId xmlns:a16="http://schemas.microsoft.com/office/drawing/2014/main" id="{F66C2428-7FFD-3A4B-9976-D2D167034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37047"/>
              </p:ext>
            </p:extLst>
          </p:nvPr>
        </p:nvGraphicFramePr>
        <p:xfrm>
          <a:off x="3827208" y="4144890"/>
          <a:ext cx="844246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433">
                  <a:extLst>
                    <a:ext uri="{9D8B030D-6E8A-4147-A177-3AD203B41FA5}">
                      <a16:colId xmlns:a16="http://schemas.microsoft.com/office/drawing/2014/main" val="2343531177"/>
                    </a:ext>
                  </a:extLst>
                </a:gridCol>
                <a:gridCol w="2078282">
                  <a:extLst>
                    <a:ext uri="{9D8B030D-6E8A-4147-A177-3AD203B41FA5}">
                      <a16:colId xmlns:a16="http://schemas.microsoft.com/office/drawing/2014/main" val="2923645815"/>
                    </a:ext>
                  </a:extLst>
                </a:gridCol>
                <a:gridCol w="2757948">
                  <a:extLst>
                    <a:ext uri="{9D8B030D-6E8A-4147-A177-3AD203B41FA5}">
                      <a16:colId xmlns:a16="http://schemas.microsoft.com/office/drawing/2014/main" val="1705533541"/>
                    </a:ext>
                  </a:extLst>
                </a:gridCol>
                <a:gridCol w="1902542">
                  <a:extLst>
                    <a:ext uri="{9D8B030D-6E8A-4147-A177-3AD203B41FA5}">
                      <a16:colId xmlns:a16="http://schemas.microsoft.com/office/drawing/2014/main" val="3648311018"/>
                    </a:ext>
                  </a:extLst>
                </a:gridCol>
                <a:gridCol w="663261">
                  <a:extLst>
                    <a:ext uri="{9D8B030D-6E8A-4147-A177-3AD203B41FA5}">
                      <a16:colId xmlns:a16="http://schemas.microsoft.com/office/drawing/2014/main" val="3956437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de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3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197.11.33.32/27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197.11.33.33 a</a:t>
                      </a:r>
                    </a:p>
                    <a:p>
                      <a:r>
                        <a:rPr lang="es-MX" dirty="0"/>
                        <a:t>197.11.33.62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197.11.33.63/27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6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6 Maestr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197.11.33.192/27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197.11.33.193 a</a:t>
                      </a:r>
                    </a:p>
                    <a:p>
                      <a:r>
                        <a:rPr lang="es-MX" dirty="0"/>
                        <a:t>197.11.33.222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197.11.33.223/27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0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6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9613"/>
                  </a:ext>
                </a:extLst>
              </a:tr>
            </a:tbl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252E9EA5-BC9C-7043-928D-A78221F30763}"/>
              </a:ext>
            </a:extLst>
          </p:cNvPr>
          <p:cNvSpPr txBox="1"/>
          <p:nvPr/>
        </p:nvSpPr>
        <p:spPr>
          <a:xfrm>
            <a:off x="6101968" y="2549257"/>
            <a:ext cx="5235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                                                   </a:t>
            </a:r>
            <a:r>
              <a:rPr lang="es-MX" dirty="0">
                <a:solidFill>
                  <a:srgbClr val="C00000"/>
                </a:solidFill>
              </a:rPr>
              <a:t>SR  </a:t>
            </a:r>
            <a:r>
              <a:rPr lang="es-MX" dirty="0"/>
              <a:t>   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  <a:p>
            <a:r>
              <a:rPr lang="es-MX" dirty="0"/>
              <a:t>   197      .     11      .       33   . </a:t>
            </a:r>
            <a:r>
              <a:rPr lang="es-MX" dirty="0">
                <a:solidFill>
                  <a:srgbClr val="C00000"/>
                </a:solidFill>
              </a:rPr>
              <a:t>110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 0000   dir SR</a:t>
            </a:r>
            <a:r>
              <a:rPr lang="es-MX" dirty="0">
                <a:solidFill>
                  <a:srgbClr val="C00000"/>
                </a:solidFill>
              </a:rPr>
              <a:t>6</a:t>
            </a:r>
          </a:p>
          <a:p>
            <a:r>
              <a:rPr lang="es-MX" dirty="0"/>
              <a:t>   197      .     11      .       33   . </a:t>
            </a:r>
            <a:r>
              <a:rPr lang="es-MX" dirty="0">
                <a:solidFill>
                  <a:srgbClr val="C00000"/>
                </a:solidFill>
              </a:rPr>
              <a:t>110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1 1111  broadcast SR</a:t>
            </a:r>
            <a:r>
              <a:rPr lang="es-MX" dirty="0">
                <a:solidFill>
                  <a:srgbClr val="C00000"/>
                </a:solidFill>
              </a:rPr>
              <a:t>6</a:t>
            </a:r>
          </a:p>
          <a:p>
            <a:endParaRPr lang="es-MX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0A652F-859D-BD4F-94BD-610C74C324AC}"/>
              </a:ext>
            </a:extLst>
          </p:cNvPr>
          <p:cNvSpPr txBox="1"/>
          <p:nvPr/>
        </p:nvSpPr>
        <p:spPr>
          <a:xfrm>
            <a:off x="193733" y="168540"/>
            <a:ext cx="207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0  000      imp</a:t>
            </a:r>
          </a:p>
          <a:p>
            <a:r>
              <a:rPr lang="es-MX" dirty="0"/>
              <a:t>1  001      redes</a:t>
            </a:r>
          </a:p>
          <a:p>
            <a:r>
              <a:rPr lang="es-MX" dirty="0"/>
              <a:t>2  010</a:t>
            </a:r>
          </a:p>
          <a:p>
            <a:r>
              <a:rPr lang="es-MX" dirty="0"/>
              <a:t>3  011</a:t>
            </a:r>
          </a:p>
          <a:p>
            <a:r>
              <a:rPr lang="es-MX" dirty="0"/>
              <a:t>4  100       s4</a:t>
            </a:r>
          </a:p>
          <a:p>
            <a:r>
              <a:rPr lang="es-MX" dirty="0"/>
              <a:t>5  101</a:t>
            </a:r>
          </a:p>
          <a:p>
            <a:r>
              <a:rPr lang="es-MX" dirty="0"/>
              <a:t>6  110      maestros</a:t>
            </a:r>
          </a:p>
          <a:p>
            <a:r>
              <a:rPr lang="es-MX" dirty="0"/>
              <a:t>7  111 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FCD2E8F-3332-DC44-AF9C-3524442BDBB7}"/>
              </a:ext>
            </a:extLst>
          </p:cNvPr>
          <p:cNvSpPr/>
          <p:nvPr/>
        </p:nvSpPr>
        <p:spPr>
          <a:xfrm>
            <a:off x="6173674" y="461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                                                    </a:t>
            </a:r>
            <a:r>
              <a:rPr lang="es-MX" dirty="0">
                <a:solidFill>
                  <a:srgbClr val="C00000"/>
                </a:solidFill>
              </a:rPr>
              <a:t>SR </a:t>
            </a:r>
            <a:r>
              <a:rPr lang="es-MX" dirty="0"/>
              <a:t>      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H</a:t>
            </a:r>
          </a:p>
          <a:p>
            <a:r>
              <a:rPr lang="es-MX" dirty="0"/>
              <a:t>R        .       R      .         R         . </a:t>
            </a:r>
            <a:r>
              <a:rPr lang="es-MX" dirty="0">
                <a:solidFill>
                  <a:srgbClr val="C00000"/>
                </a:solidFill>
              </a:rPr>
              <a:t>_ _ _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_ _ _ _ _</a:t>
            </a:r>
          </a:p>
          <a:p>
            <a:r>
              <a:rPr lang="es-MX" dirty="0"/>
              <a:t>1111111.1111111.1111111.</a:t>
            </a:r>
            <a:r>
              <a:rPr lang="es-MX" dirty="0">
                <a:solidFill>
                  <a:srgbClr val="C00000"/>
                </a:solidFill>
              </a:rPr>
              <a:t>111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00000</a:t>
            </a:r>
          </a:p>
          <a:p>
            <a:r>
              <a:rPr lang="es-MX" dirty="0"/>
              <a:t>255         .    255     .    255    .     224     </a:t>
            </a:r>
            <a:r>
              <a:rPr lang="es-MX" b="1" dirty="0"/>
              <a:t>Mascara de Subred</a:t>
            </a:r>
          </a:p>
        </p:txBody>
      </p:sp>
    </p:spTree>
    <p:extLst>
      <p:ext uri="{BB962C8B-B14F-4D97-AF65-F5344CB8AC3E}">
        <p14:creationId xmlns:p14="http://schemas.microsoft.com/office/powerpoint/2010/main" val="36606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28">
            <a:extLst>
              <a:ext uri="{FF2B5EF4-FFF2-40B4-BE49-F238E27FC236}">
                <a16:creationId xmlns:a16="http://schemas.microsoft.com/office/drawing/2014/main" id="{01D76524-7156-4342-B1C2-EE7D9F19A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6766"/>
              </p:ext>
            </p:extLst>
          </p:nvPr>
        </p:nvGraphicFramePr>
        <p:xfrm>
          <a:off x="1269592" y="781663"/>
          <a:ext cx="9652816" cy="3982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94">
                  <a:extLst>
                    <a:ext uri="{9D8B030D-6E8A-4147-A177-3AD203B41FA5}">
                      <a16:colId xmlns:a16="http://schemas.microsoft.com/office/drawing/2014/main" val="2343531177"/>
                    </a:ext>
                  </a:extLst>
                </a:gridCol>
                <a:gridCol w="2376234">
                  <a:extLst>
                    <a:ext uri="{9D8B030D-6E8A-4147-A177-3AD203B41FA5}">
                      <a16:colId xmlns:a16="http://schemas.microsoft.com/office/drawing/2014/main" val="2923645815"/>
                    </a:ext>
                  </a:extLst>
                </a:gridCol>
                <a:gridCol w="3153340">
                  <a:extLst>
                    <a:ext uri="{9D8B030D-6E8A-4147-A177-3AD203B41FA5}">
                      <a16:colId xmlns:a16="http://schemas.microsoft.com/office/drawing/2014/main" val="1705533541"/>
                    </a:ext>
                  </a:extLst>
                </a:gridCol>
                <a:gridCol w="2175299">
                  <a:extLst>
                    <a:ext uri="{9D8B030D-6E8A-4147-A177-3AD203B41FA5}">
                      <a16:colId xmlns:a16="http://schemas.microsoft.com/office/drawing/2014/main" val="3648311018"/>
                    </a:ext>
                  </a:extLst>
                </a:gridCol>
                <a:gridCol w="758349">
                  <a:extLst>
                    <a:ext uri="{9D8B030D-6E8A-4147-A177-3AD203B41FA5}">
                      <a16:colId xmlns:a16="http://schemas.microsoft.com/office/drawing/2014/main" val="3956437807"/>
                    </a:ext>
                  </a:extLst>
                </a:gridCol>
              </a:tblGrid>
              <a:tr h="807233">
                <a:tc>
                  <a:txBody>
                    <a:bodyPr/>
                    <a:lstStyle/>
                    <a:p>
                      <a:r>
                        <a:rPr lang="es-MX" dirty="0"/>
                        <a:t>SUBRED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Dir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Rango de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39101"/>
                  </a:ext>
                </a:extLst>
              </a:tr>
              <a:tr h="646565">
                <a:tc>
                  <a:txBody>
                    <a:bodyPr/>
                    <a:lstStyle/>
                    <a:p>
                      <a:r>
                        <a:rPr lang="es-MX" dirty="0"/>
                        <a:t>1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197.11.33.32/27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197.11.33.33 a</a:t>
                      </a:r>
                    </a:p>
                    <a:p>
                      <a:r>
                        <a:rPr lang="es-MX" dirty="0"/>
                        <a:t>197.11.33.62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197.11.33.63/27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64862"/>
                  </a:ext>
                </a:extLst>
              </a:tr>
              <a:tr h="655222">
                <a:tc>
                  <a:txBody>
                    <a:bodyPr/>
                    <a:lstStyle/>
                    <a:p>
                      <a:r>
                        <a:rPr lang="es-MX" dirty="0"/>
                        <a:t>6 Maestros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197.11.33.192/27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197.11.33.193 a</a:t>
                      </a:r>
                    </a:p>
                    <a:p>
                      <a:r>
                        <a:rPr lang="es-MX" dirty="0"/>
                        <a:t>197.11.33.222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197.11.33.223/27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209399"/>
                  </a:ext>
                </a:extLst>
              </a:tr>
              <a:tr h="374597">
                <a:tc>
                  <a:txBody>
                    <a:bodyPr/>
                    <a:lstStyle/>
                    <a:p>
                      <a:r>
                        <a:rPr lang="es-MX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60777"/>
                  </a:ext>
                </a:extLst>
              </a:tr>
              <a:tr h="374597">
                <a:tc>
                  <a:txBody>
                    <a:bodyPr/>
                    <a:lstStyle/>
                    <a:p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39613"/>
                  </a:ext>
                </a:extLst>
              </a:tr>
              <a:tr h="374597"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645469"/>
                  </a:ext>
                </a:extLst>
              </a:tr>
              <a:tr h="374597"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70840"/>
                  </a:ext>
                </a:extLst>
              </a:tr>
              <a:tr h="374597"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1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8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284</Words>
  <Application>Microsoft Macintosh PowerPoint</Application>
  <PresentationFormat>Panorámica</PresentationFormat>
  <Paragraphs>101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Flavio Arturo Sanchez Garfias</dc:creator>
  <cp:lastModifiedBy>Flavio Arturo Sanchez Garfias</cp:lastModifiedBy>
  <cp:revision>8</cp:revision>
  <dcterms:created xsi:type="dcterms:W3CDTF">2020-10-22T13:41:51Z</dcterms:created>
  <dcterms:modified xsi:type="dcterms:W3CDTF">2020-10-22T15:35:02Z</dcterms:modified>
</cp:coreProperties>
</file>