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14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277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8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6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132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2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3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3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6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2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8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PORTADA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CLASES</a:t>
            </a:r>
          </a:p>
          <a:p>
            <a:r>
              <a:rPr lang="es-MX" dirty="0"/>
              <a:t>ADOO</a:t>
            </a:r>
          </a:p>
        </p:txBody>
      </p:sp>
    </p:spTree>
    <p:extLst>
      <p:ext uri="{BB962C8B-B14F-4D97-AF65-F5344CB8AC3E}">
        <p14:creationId xmlns:p14="http://schemas.microsoft.com/office/powerpoint/2010/main" val="65660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CAEE9690-CCB8-4C62-AC96-153C739172B2}"/>
              </a:ext>
            </a:extLst>
          </p:cNvPr>
          <p:cNvSpPr txBox="1">
            <a:spLocks/>
          </p:cNvSpPr>
          <p:nvPr/>
        </p:nvSpPr>
        <p:spPr>
          <a:xfrm rot="16200000">
            <a:off x="9709935" y="1232685"/>
            <a:ext cx="3714751" cy="1249377"/>
          </a:xfrm>
          <a:prstGeom prst="snip1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Calibri" panose="020F0502020204030204" pitchFamily="34" charset="0"/>
              </a:rPr>
              <a:t>¿Qué?</a:t>
            </a:r>
            <a:endParaRPr lang="es-MX" sz="48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1026" name="Picture 2" descr="Resultado de imagen para Clase estructura POO">
            <a:extLst>
              <a:ext uri="{FF2B5EF4-FFF2-40B4-BE49-F238E27FC236}">
                <a16:creationId xmlns:a16="http://schemas.microsoft.com/office/drawing/2014/main" id="{76616EDA-260E-4B1C-80CA-31988C629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2222" r="23542" b="8056"/>
          <a:stretch/>
        </p:blipFill>
        <p:spPr bwMode="auto">
          <a:xfrm>
            <a:off x="6389169" y="0"/>
            <a:ext cx="7944049" cy="6858000"/>
          </a:xfrm>
          <a:prstGeom prst="corner">
            <a:avLst>
              <a:gd name="adj1" fmla="val 46167"/>
              <a:gd name="adj2" fmla="val 698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9378" y="4048158"/>
            <a:ext cx="4161425" cy="201923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En esencia, es un </a:t>
            </a:r>
            <a:r>
              <a:rPr lang="es-MX" sz="3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plano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que especifica </a:t>
            </a:r>
            <a:r>
              <a:rPr lang="es-MX" sz="3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cómo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construir un </a:t>
            </a:r>
            <a:r>
              <a:rPr lang="es-MX" sz="3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objeto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 flipH="1">
            <a:off x="9829800" y="1352551"/>
            <a:ext cx="3714751" cy="1009649"/>
          </a:xfrm>
          <a:prstGeom prst="snip1Rect">
            <a:avLst>
              <a:gd name="adj" fmla="val 50000"/>
            </a:avLst>
          </a:prstGeo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/>
            <a:r>
              <a:rPr lang="es-MX" sz="4800" dirty="0">
                <a:latin typeface="Century Gothic" panose="020B050202020202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rPr>
              <a:t>Definición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B15E59B-A308-499A-8D18-148BE49BE081}"/>
              </a:ext>
            </a:extLst>
          </p:cNvPr>
          <p:cNvSpPr txBox="1">
            <a:spLocks/>
          </p:cNvSpPr>
          <p:nvPr/>
        </p:nvSpPr>
        <p:spPr>
          <a:xfrm>
            <a:off x="1249378" y="790611"/>
            <a:ext cx="4161425" cy="27717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3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Plantilla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que </a:t>
            </a:r>
            <a:r>
              <a:rPr lang="es-MX" sz="32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define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la </a:t>
            </a:r>
            <a:r>
              <a:rPr lang="es-MX" sz="3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forma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de un </a:t>
            </a:r>
            <a:r>
              <a:rPr lang="es-MX" sz="3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objeto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detalla </a:t>
            </a:r>
            <a:r>
              <a:rPr lang="es-MX" sz="3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qué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datos puede usar y </a:t>
            </a:r>
            <a:r>
              <a:rPr lang="es-MX" sz="3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cómo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se pueden usar.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98895B4-9294-4BE3-AB4A-01FECD968454}"/>
              </a:ext>
            </a:extLst>
          </p:cNvPr>
          <p:cNvSpPr txBox="1">
            <a:spLocks/>
          </p:cNvSpPr>
          <p:nvPr/>
        </p:nvSpPr>
        <p:spPr>
          <a:xfrm rot="16200000">
            <a:off x="-3293494" y="3293494"/>
            <a:ext cx="6858001" cy="271011"/>
          </a:xfrm>
          <a:prstGeom prst="homePlate">
            <a:avLst>
              <a:gd name="adj" fmla="val 0"/>
            </a:avLst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48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806" y="3911048"/>
            <a:ext cx="5312194" cy="29662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806" y="-27777"/>
            <a:ext cx="5312194" cy="29483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0800000" flipV="1">
            <a:off x="6362700" y="2905138"/>
            <a:ext cx="5829301" cy="1005910"/>
          </a:xfrm>
          <a:prstGeom prst="homePlate">
            <a:avLst/>
          </a:prstGeom>
          <a:solidFill>
            <a:srgbClr val="00B050"/>
          </a:solidFill>
        </p:spPr>
        <p:txBody>
          <a:bodyPr anchor="ctr"/>
          <a:lstStyle/>
          <a:p>
            <a:pPr algn="ctr"/>
            <a:r>
              <a:rPr lang="es-MX" sz="4800" dirty="0">
                <a:latin typeface="Century Gothic" panose="020B0502020202020204" pitchFamily="34" charset="0"/>
              </a:rPr>
              <a:t>Forma</a:t>
            </a:r>
            <a:r>
              <a:rPr lang="es-MX" dirty="0">
                <a:latin typeface="Century Gothic" panose="020B0502020202020204" pitchFamily="34" charset="0"/>
              </a:rPr>
              <a:t> </a:t>
            </a:r>
            <a:r>
              <a:rPr lang="es-MX" sz="4800" dirty="0">
                <a:latin typeface="Century Gothic" panose="020B0502020202020204" pitchFamily="34" charset="0"/>
              </a:rPr>
              <a:t>general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3450" y="545388"/>
            <a:ext cx="4746812" cy="20454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Al hablar de </a:t>
            </a:r>
            <a:r>
              <a:rPr lang="es-MX" sz="3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forma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se habla de la </a:t>
            </a:r>
            <a:r>
              <a:rPr lang="es-MX" sz="3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declaración 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 la clase (mediante la palabra clave </a:t>
            </a:r>
            <a:r>
              <a:rPr lang="es-MX" sz="3400" b="1" i="1" dirty="0" err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class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).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9C9CD7-F858-4616-B42C-8EB8243806A8}"/>
              </a:ext>
            </a:extLst>
          </p:cNvPr>
          <p:cNvSpPr txBox="1"/>
          <p:nvPr/>
        </p:nvSpPr>
        <p:spPr>
          <a:xfrm>
            <a:off x="943450" y="3398974"/>
            <a:ext cx="47468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Por convención, se tiene la forma: </a:t>
            </a:r>
            <a:r>
              <a:rPr lang="es-MX" sz="3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variables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s-MX" sz="3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miembro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de la clase y luego </a:t>
            </a:r>
            <a:r>
              <a:rPr lang="es-MX" sz="3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declaraciones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e </a:t>
            </a:r>
            <a:r>
              <a:rPr lang="es-MX" sz="3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implementaciones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de métodos.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19DCBBA-148E-4326-B798-4B80939AD7C2}"/>
              </a:ext>
            </a:extLst>
          </p:cNvPr>
          <p:cNvSpPr txBox="1">
            <a:spLocks/>
          </p:cNvSpPr>
          <p:nvPr/>
        </p:nvSpPr>
        <p:spPr>
          <a:xfrm rot="16200000">
            <a:off x="-3293494" y="3293494"/>
            <a:ext cx="6858001" cy="271011"/>
          </a:xfrm>
          <a:prstGeom prst="homePlate">
            <a:avLst>
              <a:gd name="adj" fmla="val 0"/>
            </a:avLst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48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7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8715373" y="3381377"/>
            <a:ext cx="1409704" cy="5543550"/>
          </a:xfrm>
          <a:prstGeom prst="flowChartOffpageConnector">
            <a:avLst/>
          </a:prstGeom>
          <a:solidFill>
            <a:srgbClr val="00B050"/>
          </a:solidFill>
        </p:spPr>
        <p:txBody>
          <a:bodyPr vert="vert270" anchor="ctr">
            <a:norm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Modificador de </a:t>
            </a:r>
            <a:br>
              <a:rPr lang="es-MX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</a:br>
            <a:r>
              <a:rPr lang="es-MX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clase y ejemplo</a:t>
            </a:r>
            <a:endParaRPr lang="es-MX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1408" y="363071"/>
            <a:ext cx="5257877" cy="43041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3200" b="1" dirty="0">
                <a:solidFill>
                  <a:schemeClr val="bg1"/>
                </a:solidFill>
                <a:effectLst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public</a:t>
            </a:r>
            <a:r>
              <a:rPr lang="es-MX" sz="3200" dirty="0">
                <a:solidFill>
                  <a:schemeClr val="bg1"/>
                </a:solidFill>
                <a:effectLst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puede ser utilizada por cualquier objeto.</a:t>
            </a:r>
          </a:p>
          <a:p>
            <a:pPr marL="0" indent="0" algn="just">
              <a:buNone/>
            </a:pPr>
            <a:r>
              <a:rPr lang="es-MX" sz="3400" b="1" dirty="0">
                <a:solidFill>
                  <a:schemeClr val="bg1"/>
                </a:solidFill>
                <a:effectLst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abstract</a:t>
            </a:r>
            <a:r>
              <a:rPr lang="es-MX" sz="3200" dirty="0">
                <a:solidFill>
                  <a:schemeClr val="bg1"/>
                </a:solidFill>
                <a:effectLst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puede contener métodos abstractos y no es posible crear objetos de ella.</a:t>
            </a:r>
          </a:p>
          <a:p>
            <a:pPr marL="0" indent="0" algn="just">
              <a:buNone/>
            </a:pPr>
            <a:r>
              <a:rPr lang="es-MX" sz="3400" b="1" dirty="0">
                <a:solidFill>
                  <a:schemeClr val="bg1"/>
                </a:solidFill>
                <a:effectLst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final</a:t>
            </a:r>
            <a:r>
              <a:rPr lang="es-MX" sz="3200" dirty="0">
                <a:solidFill>
                  <a:schemeClr val="bg1"/>
                </a:solidFill>
                <a:effectLst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 no puede tener subclases.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11" y="363071"/>
            <a:ext cx="5257877" cy="303903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ACFEF0A-038B-4AC9-B430-A34E565252D9}"/>
              </a:ext>
            </a:extLst>
          </p:cNvPr>
          <p:cNvSpPr txBox="1">
            <a:spLocks/>
          </p:cNvSpPr>
          <p:nvPr/>
        </p:nvSpPr>
        <p:spPr>
          <a:xfrm rot="16200000">
            <a:off x="-3293494" y="3293494"/>
            <a:ext cx="6858001" cy="271011"/>
          </a:xfrm>
          <a:prstGeom prst="homePlate">
            <a:avLst>
              <a:gd name="adj" fmla="val 0"/>
            </a:avLst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48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B4CF6F0-3AC0-40DA-8278-52C7FA11CC54}"/>
              </a:ext>
            </a:extLst>
          </p:cNvPr>
          <p:cNvSpPr txBox="1">
            <a:spLocks/>
          </p:cNvSpPr>
          <p:nvPr/>
        </p:nvSpPr>
        <p:spPr>
          <a:xfrm>
            <a:off x="631408" y="5003705"/>
            <a:ext cx="5257877" cy="1149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Son </a:t>
            </a:r>
            <a:r>
              <a:rPr lang="es-MX" sz="3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opcionales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y van detrás de </a:t>
            </a:r>
            <a:r>
              <a:rPr lang="es-MX" sz="3400" b="1" i="1" dirty="0" err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class</a:t>
            </a:r>
            <a:r>
              <a:rPr lang="es-MX" sz="32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77EADFD-74AB-4FA2-8887-ECF1B7074BB1}"/>
              </a:ext>
            </a:extLst>
          </p:cNvPr>
          <p:cNvSpPr txBox="1">
            <a:spLocks/>
          </p:cNvSpPr>
          <p:nvPr/>
        </p:nvSpPr>
        <p:spPr>
          <a:xfrm>
            <a:off x="6496010" y="3657600"/>
            <a:ext cx="5257877" cy="156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MX" sz="2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Clase donde se declaran los métodos ingreso, reintegro y </a:t>
            </a:r>
            <a:r>
              <a:rPr lang="es-MX" sz="2400" dirty="0" err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puedoSacar</a:t>
            </a:r>
            <a:r>
              <a:rPr lang="es-MX" sz="2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así como los campos titular y saldo</a:t>
            </a:r>
          </a:p>
        </p:txBody>
      </p:sp>
    </p:spTree>
    <p:extLst>
      <p:ext uri="{BB962C8B-B14F-4D97-AF65-F5344CB8AC3E}">
        <p14:creationId xmlns:p14="http://schemas.microsoft.com/office/powerpoint/2010/main" val="4249127356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112</TotalTime>
  <Words>143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Microsoft JhengHei UI Light</vt:lpstr>
      <vt:lpstr>Arial</vt:lpstr>
      <vt:lpstr>Century Gothic</vt:lpstr>
      <vt:lpstr>Century Schoolbook</vt:lpstr>
      <vt:lpstr>Wingdings 2</vt:lpstr>
      <vt:lpstr>Vista</vt:lpstr>
      <vt:lpstr>PORTADA</vt:lpstr>
      <vt:lpstr>Definición</vt:lpstr>
      <vt:lpstr>Forma general</vt:lpstr>
      <vt:lpstr>Modificador de  clase y ejemplo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Chacón James</dc:creator>
  <cp:lastModifiedBy>JAVIER ALEJANDRO AGUILAR BAEZ</cp:lastModifiedBy>
  <cp:revision>12</cp:revision>
  <dcterms:created xsi:type="dcterms:W3CDTF">2020-02-02T22:08:45Z</dcterms:created>
  <dcterms:modified xsi:type="dcterms:W3CDTF">2020-02-03T00:14:05Z</dcterms:modified>
</cp:coreProperties>
</file>