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3" r:id="rId5"/>
    <p:sldId id="264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2D8"/>
    <a:srgbClr val="FD7B3F"/>
    <a:srgbClr val="0B1C6C"/>
    <a:srgbClr val="85006B"/>
    <a:srgbClr val="FF9740"/>
    <a:srgbClr val="FFC32F"/>
    <a:srgbClr val="F36D6E"/>
    <a:srgbClr val="A4CF27"/>
    <a:srgbClr val="7864AC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74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98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14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30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4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0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89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2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8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5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4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DD3F-6234-42B3-AB7E-D84DF0CEC5AE}" type="datetimeFigureOut">
              <a:rPr lang="es-MX" smtClean="0"/>
              <a:t>24/11/2019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9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egi.org.mx/temas/balanz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xico.org.mx/tipcamb/main.do?page=tas&amp;idioma=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financiero.com.mx/economia/54-de-la-poblacion-economicamente-activa-no-paga-impuestos-sa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9A0F7A2-E245-4B4E-A53B-8F206528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0" y="1465939"/>
            <a:ext cx="6120000" cy="61200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47A71F7-1349-4214-9511-D631D5206896}"/>
              </a:ext>
            </a:extLst>
          </p:cNvPr>
          <p:cNvSpPr/>
          <p:nvPr/>
        </p:nvSpPr>
        <p:spPr>
          <a:xfrm>
            <a:off x="371368" y="355600"/>
            <a:ext cx="6120000" cy="1110339"/>
          </a:xfrm>
          <a:prstGeom prst="rect">
            <a:avLst/>
          </a:prstGeom>
          <a:solidFill>
            <a:srgbClr val="F1F1F1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A8F3D85-088E-4072-839B-B0F23C044822}"/>
              </a:ext>
            </a:extLst>
          </p:cNvPr>
          <p:cNvSpPr/>
          <p:nvPr/>
        </p:nvSpPr>
        <p:spPr>
          <a:xfrm>
            <a:off x="384920" y="7374880"/>
            <a:ext cx="6120000" cy="1390650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C8EB5-7FE3-4B9A-BD71-237FB33DBE8B}"/>
              </a:ext>
            </a:extLst>
          </p:cNvPr>
          <p:cNvSpPr txBox="1"/>
          <p:nvPr/>
        </p:nvSpPr>
        <p:spPr>
          <a:xfrm>
            <a:off x="2553493" y="3163311"/>
            <a:ext cx="17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Harlow Solid Italic" panose="04030604020F02020D02" pitchFamily="82" charset="0"/>
              </a:rPr>
              <a:t>Sistema Financiero Mexicano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18B4541-B992-4D57-BF4F-985D07ACD886}"/>
              </a:ext>
            </a:extLst>
          </p:cNvPr>
          <p:cNvSpPr txBox="1"/>
          <p:nvPr/>
        </p:nvSpPr>
        <p:spPr>
          <a:xfrm>
            <a:off x="2580350" y="5902901"/>
            <a:ext cx="142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¿Qué?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EB40E1-F08B-441F-8D9B-56BE749C9552}"/>
              </a:ext>
            </a:extLst>
          </p:cNvPr>
          <p:cNvSpPr txBox="1"/>
          <p:nvPr/>
        </p:nvSpPr>
        <p:spPr>
          <a:xfrm>
            <a:off x="3762104" y="4762957"/>
            <a:ext cx="171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dirty="0">
                <a:solidFill>
                  <a:schemeClr val="bg1"/>
                </a:solidFill>
                <a:latin typeface="Harlow Solid Italic" panose="04030604020F02020D02" pitchFamily="82" charset="0"/>
              </a:rPr>
              <a:t>¿Para?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2C2B03-4D6A-466F-A1E3-03A0F0883C20}"/>
              </a:ext>
            </a:extLst>
          </p:cNvPr>
          <p:cNvSpPr txBox="1"/>
          <p:nvPr/>
        </p:nvSpPr>
        <p:spPr>
          <a:xfrm>
            <a:off x="397982" y="7188449"/>
            <a:ext cx="3834384" cy="1015663"/>
          </a:xfrm>
          <a:prstGeom prst="rect">
            <a:avLst/>
          </a:prstGeom>
          <a:noFill/>
          <a:ln w="57150" cap="rnd" cmpd="dbl">
            <a:solidFill>
              <a:srgbClr val="FFC32F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Conjunto de </a:t>
            </a:r>
            <a:r>
              <a:rPr lang="es-MX" sz="1200" b="1" dirty="0"/>
              <a:t>instituciones</a:t>
            </a:r>
            <a:r>
              <a:rPr lang="es-MX" sz="1200" dirty="0"/>
              <a:t> encargadas de </a:t>
            </a:r>
            <a:r>
              <a:rPr lang="es-MX" sz="1200" b="1" dirty="0"/>
              <a:t>captar</a:t>
            </a:r>
            <a:r>
              <a:rPr lang="es-MX" sz="1200" dirty="0"/>
              <a:t> los </a:t>
            </a:r>
            <a:r>
              <a:rPr lang="es-MX" sz="1200" b="1" dirty="0"/>
              <a:t>recursos</a:t>
            </a:r>
            <a:r>
              <a:rPr lang="es-MX" sz="1200" dirty="0"/>
              <a:t> de las personas, para hacer </a:t>
            </a:r>
            <a:r>
              <a:rPr lang="es-MX" sz="1200" b="1" dirty="0"/>
              <a:t>movimientos</a:t>
            </a:r>
            <a:r>
              <a:rPr lang="es-MX" sz="1200" dirty="0"/>
              <a:t> con ese dinero (como prestarlo, invertirlo, etc.).  Así se pueden crear más empresas, que creen más empleos y sigan la cadena de un ciclo </a:t>
            </a:r>
            <a:r>
              <a:rPr lang="es-MX" sz="1200" b="1" dirty="0"/>
              <a:t>virtuoso. [1]</a:t>
            </a:r>
            <a:endParaRPr lang="es-MX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51BABDF-15FE-4579-8B59-E40E214001B1}"/>
              </a:ext>
            </a:extLst>
          </p:cNvPr>
          <p:cNvSpPr txBox="1"/>
          <p:nvPr/>
        </p:nvSpPr>
        <p:spPr>
          <a:xfrm>
            <a:off x="4461401" y="6016279"/>
            <a:ext cx="1998617" cy="1754326"/>
          </a:xfrm>
          <a:prstGeom prst="rect">
            <a:avLst/>
          </a:prstGeom>
          <a:noFill/>
          <a:ln w="57150" cap="rnd" cmpd="dbl">
            <a:solidFill>
              <a:srgbClr val="7864AC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Hace que la </a:t>
            </a:r>
            <a:r>
              <a:rPr lang="es-MX" sz="1200" b="1" dirty="0"/>
              <a:t>economía</a:t>
            </a:r>
            <a:r>
              <a:rPr lang="es-MX" sz="1200" dirty="0"/>
              <a:t> funcione bien, y que su desarrollo nacional vaya </a:t>
            </a:r>
            <a:r>
              <a:rPr lang="es-MX" sz="1200" b="1" dirty="0"/>
              <a:t>bien</a:t>
            </a:r>
            <a:r>
              <a:rPr lang="es-MX" sz="1200" dirty="0"/>
              <a:t> (o al menos ese es su objetivo principal). En general, </a:t>
            </a:r>
            <a:r>
              <a:rPr lang="es-MX" sz="1200" b="1" dirty="0"/>
              <a:t>intermedia</a:t>
            </a:r>
            <a:r>
              <a:rPr lang="es-MX" sz="1200" dirty="0"/>
              <a:t> entre personas </a:t>
            </a:r>
            <a:r>
              <a:rPr lang="es-MX" sz="1200" b="1" dirty="0"/>
              <a:t>con</a:t>
            </a:r>
            <a:r>
              <a:rPr lang="es-MX" sz="1200" dirty="0"/>
              <a:t> dinero y personas que </a:t>
            </a:r>
            <a:r>
              <a:rPr lang="es-MX" sz="1200" b="1" dirty="0"/>
              <a:t>necesitan</a:t>
            </a:r>
            <a:r>
              <a:rPr lang="es-MX" sz="1200" dirty="0"/>
              <a:t> dinero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4552237-C905-4A7F-9973-C4F1E0372794}"/>
              </a:ext>
            </a:extLst>
          </p:cNvPr>
          <p:cNvSpPr txBox="1"/>
          <p:nvPr/>
        </p:nvSpPr>
        <p:spPr>
          <a:xfrm>
            <a:off x="340020" y="8280636"/>
            <a:ext cx="3932022" cy="577081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50" dirty="0"/>
              <a:t>[1] Expectativa Financiera. Sistema Financiero Mexicano. [En línea] Disponible en: https://expectativafinanciera.com/wp-content/uploads/2014/05/sistema-financiero-mexicano.jpg</a:t>
            </a:r>
          </a:p>
        </p:txBody>
      </p:sp>
      <p:pic>
        <p:nvPicPr>
          <p:cNvPr id="1026" name="Picture 2" descr="Resultado de imagen para Sistema Financiero Mexicano">
            <a:extLst>
              <a:ext uri="{FF2B5EF4-FFF2-40B4-BE49-F238E27FC236}">
                <a16:creationId xmlns:a16="http://schemas.microsoft.com/office/drawing/2014/main" id="{269D701C-7203-494E-885B-214EE598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39" b="99515" l="3338" r="95828">
                        <a14:foregroundMark x1="10987" y1="53155" x2="9736" y2="99757"/>
                        <a14:foregroundMark x1="3616" y1="52670" x2="5841" y2="99757"/>
                        <a14:foregroundMark x1="30042" y1="81796" x2="58275" y2="80097"/>
                        <a14:foregroundMark x1="58275" y1="80097" x2="89708" y2="83495"/>
                        <a14:foregroundMark x1="34214" y1="72816" x2="71071" y2="69417"/>
                        <a14:foregroundMark x1="71071" y1="69417" x2="81641" y2="71845"/>
                        <a14:foregroundMark x1="75243" y1="49272" x2="93741" y2="49757"/>
                        <a14:foregroundMark x1="93741" y1="49757" x2="95828" y2="44660"/>
                        <a14:foregroundMark x1="36857" y1="30097" x2="41307" y2="30097"/>
                        <a14:foregroundMark x1="50765" y1="8010" x2="58832" y2="7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61" y="365515"/>
            <a:ext cx="2725759" cy="15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4178C95-56D7-47D4-90B7-C6BBBD004CE4}"/>
              </a:ext>
            </a:extLst>
          </p:cNvPr>
          <p:cNvSpPr txBox="1"/>
          <p:nvPr/>
        </p:nvSpPr>
        <p:spPr>
          <a:xfrm>
            <a:off x="5934318" y="471014"/>
            <a:ext cx="384919" cy="276999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[1]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E0E1224-1EF9-4383-8E10-0CC2D0837386}"/>
              </a:ext>
            </a:extLst>
          </p:cNvPr>
          <p:cNvSpPr txBox="1"/>
          <p:nvPr/>
        </p:nvSpPr>
        <p:spPr>
          <a:xfrm>
            <a:off x="4272041" y="7892092"/>
            <a:ext cx="2245940" cy="73866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050" dirty="0"/>
              <a:t>Fundamentos Económicos</a:t>
            </a:r>
          </a:p>
          <a:p>
            <a:pPr algn="r"/>
            <a:r>
              <a:rPr lang="es-MX" sz="1050" dirty="0"/>
              <a:t>Martínez Coronel Brayan </a:t>
            </a:r>
            <a:r>
              <a:rPr lang="es-MX" sz="1050" dirty="0" err="1"/>
              <a:t>Yosafat</a:t>
            </a:r>
            <a:endParaRPr lang="es-MX" sz="1050" dirty="0"/>
          </a:p>
          <a:p>
            <a:pPr algn="r"/>
            <a:r>
              <a:rPr lang="es-MX" sz="1050" dirty="0"/>
              <a:t>2CM1</a:t>
            </a:r>
          </a:p>
          <a:p>
            <a:pPr algn="r"/>
            <a:r>
              <a:rPr lang="es-MX" sz="1050" dirty="0"/>
              <a:t>Tarea 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96CBF9A-6C7F-46DE-B726-0BB68945F480}"/>
              </a:ext>
            </a:extLst>
          </p:cNvPr>
          <p:cNvSpPr txBox="1"/>
          <p:nvPr/>
        </p:nvSpPr>
        <p:spPr>
          <a:xfrm>
            <a:off x="4272041" y="2296724"/>
            <a:ext cx="121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>
                <a:solidFill>
                  <a:schemeClr val="bg1"/>
                </a:solidFill>
                <a:latin typeface="Harlow Solid Italic" panose="04030604020F02020D02" pitchFamily="82" charset="0"/>
              </a:rPr>
              <a:t>¿Quién?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Harlow Solid Italic" panose="04030604020F02020D02" pitchFamily="82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71211D7-028A-4FA2-91C7-6AA1E8B1D44C}"/>
              </a:ext>
            </a:extLst>
          </p:cNvPr>
          <p:cNvSpPr txBox="1"/>
          <p:nvPr/>
        </p:nvSpPr>
        <p:spPr>
          <a:xfrm>
            <a:off x="1375891" y="2225603"/>
            <a:ext cx="121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>
                <a:solidFill>
                  <a:schemeClr val="bg1"/>
                </a:solidFill>
                <a:latin typeface="Harlow Solid Italic" panose="04030604020F02020D02" pitchFamily="82" charset="0"/>
              </a:rPr>
              <a:t>¿Quién?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Harlow Solid Italic" panose="04030604020F02020D02" pitchFamily="82" charset="0"/>
              </a:rPr>
              <a:t>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AEEB372-20B4-48FA-B2DA-43165ADCBBA5}"/>
              </a:ext>
            </a:extLst>
          </p:cNvPr>
          <p:cNvSpPr txBox="1"/>
          <p:nvPr/>
        </p:nvSpPr>
        <p:spPr>
          <a:xfrm>
            <a:off x="5395011" y="2408439"/>
            <a:ext cx="1050413" cy="230832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La </a:t>
            </a:r>
            <a:r>
              <a:rPr lang="es-MX" sz="1200" b="1" dirty="0"/>
              <a:t>Secretaría de Hacienda y Crédito Público </a:t>
            </a:r>
            <a:r>
              <a:rPr lang="es-MX" sz="1200" dirty="0"/>
              <a:t>junto con el </a:t>
            </a:r>
            <a:r>
              <a:rPr lang="es-MX" sz="1200" b="1" dirty="0"/>
              <a:t>Banco de México </a:t>
            </a:r>
            <a:r>
              <a:rPr lang="es-MX" sz="1200" dirty="0"/>
              <a:t>son los principales actores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F1341F6-CF3B-4626-91B0-DE85475E98AE}"/>
              </a:ext>
            </a:extLst>
          </p:cNvPr>
          <p:cNvSpPr txBox="1"/>
          <p:nvPr/>
        </p:nvSpPr>
        <p:spPr>
          <a:xfrm>
            <a:off x="6413257" y="2431536"/>
            <a:ext cx="45719" cy="2308324"/>
          </a:xfrm>
          <a:prstGeom prst="rect">
            <a:avLst/>
          </a:prstGeom>
          <a:noFill/>
          <a:ln w="57150" cap="rnd" cmpd="dbl">
            <a:solidFill>
              <a:srgbClr val="A4CF27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E83E2A5-E07E-4F9C-A342-5CFAC16C6418}"/>
              </a:ext>
            </a:extLst>
          </p:cNvPr>
          <p:cNvSpPr txBox="1"/>
          <p:nvPr/>
        </p:nvSpPr>
        <p:spPr>
          <a:xfrm>
            <a:off x="412576" y="407101"/>
            <a:ext cx="3194454" cy="1200329"/>
          </a:xfrm>
          <a:prstGeom prst="rect">
            <a:avLst/>
          </a:prstGeom>
          <a:noFill/>
          <a:ln w="57150" cap="rnd" cmpd="dbl">
            <a:solidFill>
              <a:srgbClr val="F36D6E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Se integra por instituciones financieras, como los bancos, aseguradoras, afores, bolsas, etc. Siendo los bancos los más acaparados dentro de SFM, entre ellos los comerciales, de ahorro, de segundo piso o de desarrollo.</a:t>
            </a:r>
          </a:p>
        </p:txBody>
      </p:sp>
      <p:pic>
        <p:nvPicPr>
          <p:cNvPr id="1030" name="Picture 6" descr="Resultado de imagen para Bank icon">
            <a:extLst>
              <a:ext uri="{FF2B5EF4-FFF2-40B4-BE49-F238E27FC236}">
                <a16:creationId xmlns:a16="http://schemas.microsoft.com/office/drawing/2014/main" id="{C16D85F9-FAFB-4C51-8985-5E3BD67F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37" y="1933928"/>
            <a:ext cx="734900" cy="73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conomy Icon">
            <a:extLst>
              <a:ext uri="{FF2B5EF4-FFF2-40B4-BE49-F238E27FC236}">
                <a16:creationId xmlns:a16="http://schemas.microsoft.com/office/drawing/2014/main" id="{4DF64FB1-D30E-4DEB-BB26-45238EA5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16" y="4976478"/>
            <a:ext cx="619397" cy="6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1EBA64D2-02FA-4F87-8E4A-04A57E5CB545}"/>
              </a:ext>
            </a:extLst>
          </p:cNvPr>
          <p:cNvSpPr txBox="1"/>
          <p:nvPr/>
        </p:nvSpPr>
        <p:spPr>
          <a:xfrm>
            <a:off x="900816" y="4666266"/>
            <a:ext cx="166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dirty="0">
                <a:solidFill>
                  <a:schemeClr val="bg1"/>
                </a:solidFill>
                <a:latin typeface="Harlow Solid Italic" panose="04030604020F02020D02" pitchFamily="82" charset="0"/>
              </a:rPr>
              <a:t>¿</a:t>
            </a:r>
            <a:r>
              <a:rPr lang="es-MX" sz="2800" dirty="0" err="1">
                <a:solidFill>
                  <a:schemeClr val="bg1"/>
                </a:solidFill>
                <a:latin typeface="Harlow Solid Italic" panose="04030604020F02020D02" pitchFamily="82" charset="0"/>
              </a:rPr>
              <a:t>shcp</a:t>
            </a:r>
            <a:r>
              <a:rPr lang="es-MX" sz="28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85EABBC-8A94-41D9-92AE-D700B144CE9D}"/>
              </a:ext>
            </a:extLst>
          </p:cNvPr>
          <p:cNvSpPr txBox="1"/>
          <p:nvPr/>
        </p:nvSpPr>
        <p:spPr>
          <a:xfrm>
            <a:off x="412576" y="5664272"/>
            <a:ext cx="1865237" cy="1200329"/>
          </a:xfrm>
          <a:prstGeom prst="rect">
            <a:avLst/>
          </a:prstGeom>
          <a:noFill/>
          <a:ln w="57150" cap="rnd" cmpd="dbl">
            <a:solidFill>
              <a:srgbClr val="FF974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La bancaria y de valores</a:t>
            </a:r>
            <a:r>
              <a:rPr lang="es-MX" sz="1200" dirty="0"/>
              <a:t>, </a:t>
            </a:r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de seguros y finanzas</a:t>
            </a:r>
            <a:r>
              <a:rPr lang="es-MX" sz="1200" dirty="0"/>
              <a:t>, del sistema de ahorro para el retiro y </a:t>
            </a:r>
            <a:r>
              <a:rPr lang="es-MX" sz="1200" dirty="0">
                <a:solidFill>
                  <a:srgbClr val="FF0000"/>
                </a:solidFill>
              </a:rPr>
              <a:t>para la de defensa de los servicios financieros</a:t>
            </a:r>
            <a:r>
              <a:rPr lang="es-MX" sz="1200" dirty="0"/>
              <a:t>.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A1366D-FF84-43FB-A8CD-931F72479569}"/>
              </a:ext>
            </a:extLst>
          </p:cNvPr>
          <p:cNvSpPr txBox="1"/>
          <p:nvPr/>
        </p:nvSpPr>
        <p:spPr>
          <a:xfrm>
            <a:off x="459231" y="3359027"/>
            <a:ext cx="1511854" cy="830997"/>
          </a:xfrm>
          <a:prstGeom prst="rect">
            <a:avLst/>
          </a:prstGeom>
          <a:noFill/>
          <a:ln w="57150" cap="rnd" cmpd="dbl">
            <a:solidFill>
              <a:srgbClr val="FF974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El sistema se controla por medio de las comisiones nacionales:</a:t>
            </a:r>
          </a:p>
        </p:txBody>
      </p:sp>
      <p:pic>
        <p:nvPicPr>
          <p:cNvPr id="1036" name="Picture 12" descr="Resultado de imagen para Money icon">
            <a:extLst>
              <a:ext uri="{FF2B5EF4-FFF2-40B4-BE49-F238E27FC236}">
                <a16:creationId xmlns:a16="http://schemas.microsoft.com/office/drawing/2014/main" id="{39D0F413-F460-447C-9D7A-80BEDFD9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21" y="1904376"/>
            <a:ext cx="750046" cy="7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3B42538-E41F-41FE-809C-EC1CD6971489}"/>
              </a:ext>
            </a:extLst>
          </p:cNvPr>
          <p:cNvSpPr txBox="1"/>
          <p:nvPr/>
        </p:nvSpPr>
        <p:spPr>
          <a:xfrm>
            <a:off x="795082" y="4100959"/>
            <a:ext cx="45719" cy="1569660"/>
          </a:xfrm>
          <a:prstGeom prst="rect">
            <a:avLst/>
          </a:prstGeom>
          <a:noFill/>
          <a:ln w="57150" cap="rnd" cmpd="dbl">
            <a:solidFill>
              <a:srgbClr val="FF974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  <a:p>
            <a:pPr algn="r"/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85271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2C83EA8-3D1C-478F-8F16-7277595BF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2" y="380415"/>
            <a:ext cx="6134956" cy="838317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47A71F7-1349-4214-9511-D631D5206896}"/>
              </a:ext>
            </a:extLst>
          </p:cNvPr>
          <p:cNvSpPr/>
          <p:nvPr/>
        </p:nvSpPr>
        <p:spPr>
          <a:xfrm>
            <a:off x="324099" y="371641"/>
            <a:ext cx="3352551" cy="1240591"/>
          </a:xfrm>
          <a:prstGeom prst="rect">
            <a:avLst/>
          </a:prstGeom>
          <a:solidFill>
            <a:srgbClr val="F1F1F1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A8F3D85-088E-4072-839B-B0F23C044822}"/>
              </a:ext>
            </a:extLst>
          </p:cNvPr>
          <p:cNvSpPr/>
          <p:nvPr/>
        </p:nvSpPr>
        <p:spPr>
          <a:xfrm>
            <a:off x="340019" y="7892091"/>
            <a:ext cx="6148981" cy="880267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E0E1224-1EF9-4383-8E10-0CC2D0837386}"/>
              </a:ext>
            </a:extLst>
          </p:cNvPr>
          <p:cNvSpPr txBox="1"/>
          <p:nvPr/>
        </p:nvSpPr>
        <p:spPr>
          <a:xfrm>
            <a:off x="4272041" y="7892092"/>
            <a:ext cx="2245940" cy="73866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050" dirty="0"/>
              <a:t>Fundamentos Económicos</a:t>
            </a:r>
          </a:p>
          <a:p>
            <a:pPr algn="r"/>
            <a:r>
              <a:rPr lang="es-MX" sz="1050" dirty="0"/>
              <a:t>Martínez Coronel Brayan </a:t>
            </a:r>
            <a:r>
              <a:rPr lang="es-MX" sz="1050" dirty="0" err="1"/>
              <a:t>Yosafat</a:t>
            </a:r>
            <a:endParaRPr lang="es-MX" sz="1050" dirty="0"/>
          </a:p>
          <a:p>
            <a:pPr algn="r"/>
            <a:r>
              <a:rPr lang="es-MX" sz="1050" dirty="0"/>
              <a:t>2CM1</a:t>
            </a:r>
          </a:p>
          <a:p>
            <a:pPr algn="r"/>
            <a:r>
              <a:rPr lang="es-MX" sz="1050" dirty="0"/>
              <a:t>Tarea 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9BDABE-3530-4D52-A8C7-047B7D595F43}"/>
              </a:ext>
            </a:extLst>
          </p:cNvPr>
          <p:cNvSpPr txBox="1"/>
          <p:nvPr/>
        </p:nvSpPr>
        <p:spPr>
          <a:xfrm>
            <a:off x="3035346" y="453327"/>
            <a:ext cx="3672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Harlow Solid Italic" panose="04030604020F02020D02" pitchFamily="82" charset="0"/>
              </a:rPr>
              <a:t>T</a:t>
            </a:r>
            <a:r>
              <a:rPr lang="es-MX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ipos de Cambio &amp; </a:t>
            </a:r>
            <a:r>
              <a:rPr lang="es-MX" sz="3200" dirty="0">
                <a:latin typeface="Harlow Solid Italic" panose="04030604020F02020D02" pitchFamily="82" charset="0"/>
              </a:rPr>
              <a:t>M</a:t>
            </a:r>
            <a:r>
              <a:rPr lang="es-MX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ercado de Divisas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BE664F0-7234-4CDE-8BF6-33B3C14B8176}"/>
              </a:ext>
            </a:extLst>
          </p:cNvPr>
          <p:cNvSpPr txBox="1"/>
          <p:nvPr/>
        </p:nvSpPr>
        <p:spPr>
          <a:xfrm rot="16200000">
            <a:off x="-164007" y="668771"/>
            <a:ext cx="145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0B1C6C"/>
                </a:solidFill>
                <a:latin typeface="Harlow Solid Italic" panose="04030604020F02020D02" pitchFamily="82" charset="0"/>
              </a:rPr>
              <a:t>Divisa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72A6CB9-9223-41AC-8258-22B3372686E0}"/>
              </a:ext>
            </a:extLst>
          </p:cNvPr>
          <p:cNvSpPr txBox="1"/>
          <p:nvPr/>
        </p:nvSpPr>
        <p:spPr>
          <a:xfrm rot="16200000">
            <a:off x="1347144" y="-151968"/>
            <a:ext cx="1243550" cy="230832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Moneda extranjera, el precio de esa moneda en moneda nacional se llama </a:t>
            </a:r>
            <a:r>
              <a:rPr lang="es-MX" sz="1600" dirty="0">
                <a:solidFill>
                  <a:srgbClr val="0B1C6C"/>
                </a:solidFill>
              </a:rPr>
              <a:t>tipo de cambio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FC6DBA3-D5CD-4E8D-A97B-DA32EF755957}"/>
              </a:ext>
            </a:extLst>
          </p:cNvPr>
          <p:cNvSpPr txBox="1"/>
          <p:nvPr/>
        </p:nvSpPr>
        <p:spPr>
          <a:xfrm>
            <a:off x="311826" y="1685141"/>
            <a:ext cx="33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Harlow Solid Italic" panose="04030604020F02020D02" pitchFamily="82" charset="0"/>
              </a:rPr>
              <a:t>Casa de C</a:t>
            </a:r>
            <a:r>
              <a:rPr lang="es-MX" sz="4000" dirty="0">
                <a:solidFill>
                  <a:srgbClr val="0B1C6C"/>
                </a:solidFill>
                <a:latin typeface="Harlow Solid Italic" panose="04030604020F02020D02" pitchFamily="82" charset="0"/>
              </a:rPr>
              <a:t>ambio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ECCDE5C-4411-4D0B-9B71-580AAF350E3C}"/>
              </a:ext>
            </a:extLst>
          </p:cNvPr>
          <p:cNvSpPr txBox="1"/>
          <p:nvPr/>
        </p:nvSpPr>
        <p:spPr>
          <a:xfrm>
            <a:off x="3508108" y="1603454"/>
            <a:ext cx="2980892" cy="83099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Institución dedicada a comprar-vender divisas reguladas por la CNBV</a:t>
            </a:r>
            <a:endParaRPr lang="es-MX" sz="1600" dirty="0">
              <a:solidFill>
                <a:srgbClr val="0B1C6C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593BFB-914C-440A-A7B3-B3E4CB5945E7}"/>
              </a:ext>
            </a:extLst>
          </p:cNvPr>
          <p:cNvSpPr txBox="1"/>
          <p:nvPr/>
        </p:nvSpPr>
        <p:spPr>
          <a:xfrm>
            <a:off x="961688" y="2654650"/>
            <a:ext cx="2526287" cy="1815882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La primera usa la divisa como base (1 USD = 19.56 MXN), por el 	contrario, la otra usa la 	moneda 	nacional como base (1 MXN = 0.051 USD)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F888A29-ADD6-4CA9-A2E6-5C6B183BFB85}"/>
              </a:ext>
            </a:extLst>
          </p:cNvPr>
          <p:cNvSpPr txBox="1"/>
          <p:nvPr/>
        </p:nvSpPr>
        <p:spPr>
          <a:xfrm rot="16200000">
            <a:off x="185469" y="2975118"/>
            <a:ext cx="156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B1C6C"/>
                </a:solidFill>
                <a:latin typeface="Harlow Solid Italic" panose="04030604020F02020D02" pitchFamily="82" charset="0"/>
              </a:rPr>
              <a:t>Cotización Directa e Indirecta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24CD5F4-52A0-4409-B8D0-1BE1938D10BB}"/>
              </a:ext>
            </a:extLst>
          </p:cNvPr>
          <p:cNvSpPr txBox="1"/>
          <p:nvPr/>
        </p:nvSpPr>
        <p:spPr>
          <a:xfrm rot="5400000">
            <a:off x="5041960" y="2930342"/>
            <a:ext cx="181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B1C6C"/>
                </a:solidFill>
                <a:latin typeface="Harlow Solid Italic" panose="04030604020F02020D02" pitchFamily="82" charset="0"/>
              </a:rPr>
              <a:t>Sistema Cambiario Fijo/Flexible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C266A48-1518-4537-AA00-077BB3B2AB26}"/>
              </a:ext>
            </a:extLst>
          </p:cNvPr>
          <p:cNvSpPr txBox="1"/>
          <p:nvPr/>
        </p:nvSpPr>
        <p:spPr>
          <a:xfrm>
            <a:off x="3393532" y="2645877"/>
            <a:ext cx="2050646" cy="1815882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El primero lo regula el banco central y el segundo se basa en oferta – demanda, por lo que puede ser bastante variable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ED4DAF-C3E1-4685-9D7A-DF6CD40CA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7" t="34235" r="68421" b="50000"/>
          <a:stretch/>
        </p:blipFill>
        <p:spPr>
          <a:xfrm>
            <a:off x="4817809" y="4656962"/>
            <a:ext cx="1415593" cy="6078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4B9B86-F50F-4E12-A27B-42466F247C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8" t="33358" r="72398" b="56115"/>
          <a:stretch/>
        </p:blipFill>
        <p:spPr>
          <a:xfrm>
            <a:off x="4954167" y="5413944"/>
            <a:ext cx="1142877" cy="4059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AA709C-C792-419C-845E-706654813F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59" t="34606" r="65861" b="56158"/>
          <a:stretch/>
        </p:blipFill>
        <p:spPr>
          <a:xfrm>
            <a:off x="4683852" y="6052367"/>
            <a:ext cx="1651422" cy="35612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4799650-2EDE-40EA-B73E-DE0A379472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37" t="33774" r="74269" b="50000"/>
          <a:stretch/>
        </p:blipFill>
        <p:spPr>
          <a:xfrm>
            <a:off x="3508108" y="5551283"/>
            <a:ext cx="1014541" cy="62564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A21F104-DD22-4AA7-AAA2-64945ABD5B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937" t="32104" r="73801" b="50000"/>
          <a:stretch/>
        </p:blipFill>
        <p:spPr>
          <a:xfrm>
            <a:off x="3508108" y="4771050"/>
            <a:ext cx="1046625" cy="690035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6A8DE6C8-0AB8-437F-84C2-2A38AC1A794E}"/>
              </a:ext>
            </a:extLst>
          </p:cNvPr>
          <p:cNvSpPr txBox="1"/>
          <p:nvPr/>
        </p:nvSpPr>
        <p:spPr>
          <a:xfrm rot="5400000">
            <a:off x="2030095" y="5365823"/>
            <a:ext cx="222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Harlow Solid Italic" panose="04030604020F02020D02" pitchFamily="82" charset="0"/>
              </a:rPr>
              <a:t>Transacciones</a:t>
            </a:r>
            <a:endParaRPr lang="es-MX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1B30D89-894B-4458-9110-5DE4107B3247}"/>
              </a:ext>
            </a:extLst>
          </p:cNvPr>
          <p:cNvSpPr txBox="1"/>
          <p:nvPr/>
        </p:nvSpPr>
        <p:spPr>
          <a:xfrm>
            <a:off x="443948" y="4732155"/>
            <a:ext cx="2050646" cy="1815882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Existen 3 tipos, el primero se cambio se da inmediatamente, el segundo da el cambio dentro de un periodo acordado y el tercero combina ambos, estos tipos de cambios son: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0F80FA9-E588-4AF0-B305-F67098E5CF86}"/>
              </a:ext>
            </a:extLst>
          </p:cNvPr>
          <p:cNvSpPr txBox="1"/>
          <p:nvPr/>
        </p:nvSpPr>
        <p:spPr>
          <a:xfrm rot="20813719">
            <a:off x="648798" y="6820687"/>
            <a:ext cx="189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arlow Solid Italic" panose="04030604020F02020D02" pitchFamily="82" charset="0"/>
              </a:rPr>
              <a:t>Tipo Spot</a:t>
            </a:r>
            <a:endParaRPr lang="es-MX" sz="3200" dirty="0">
              <a:latin typeface="Harlow Solid Italic" panose="04030604020F02020D02" pitchFamily="82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77B48BBB-31B7-476F-99AA-F6F1D847C0D6}"/>
              </a:ext>
            </a:extLst>
          </p:cNvPr>
          <p:cNvSpPr txBox="1"/>
          <p:nvPr/>
        </p:nvSpPr>
        <p:spPr>
          <a:xfrm rot="20620599">
            <a:off x="2530814" y="6803948"/>
            <a:ext cx="189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arlow Solid Italic" panose="04030604020F02020D02" pitchFamily="82" charset="0"/>
              </a:rPr>
              <a:t>Tipo Swap</a:t>
            </a:r>
            <a:endParaRPr lang="es-MX" sz="3200" dirty="0">
              <a:latin typeface="Harlow Solid Italic" panose="04030604020F02020D02" pitchFamily="8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1A1CFFF-D112-497D-95F7-1622276676F4}"/>
              </a:ext>
            </a:extLst>
          </p:cNvPr>
          <p:cNvSpPr txBox="1"/>
          <p:nvPr/>
        </p:nvSpPr>
        <p:spPr>
          <a:xfrm rot="20725902">
            <a:off x="4089464" y="6820687"/>
            <a:ext cx="241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arlow Solid Italic" panose="04030604020F02020D02" pitchFamily="82" charset="0"/>
              </a:rPr>
              <a:t>Tipo </a:t>
            </a:r>
            <a:r>
              <a:rPr lang="es-MX" sz="2800" dirty="0" err="1">
                <a:latin typeface="Harlow Solid Italic" panose="04030604020F02020D02" pitchFamily="82" charset="0"/>
              </a:rPr>
              <a:t>Fordward</a:t>
            </a:r>
            <a:endParaRPr lang="es-MX" sz="3200" dirty="0">
              <a:latin typeface="Harlow Solid Italic" panose="04030604020F02020D02" pitchFamily="82" charset="0"/>
            </a:endParaRPr>
          </a:p>
        </p:txBody>
      </p:sp>
      <p:pic>
        <p:nvPicPr>
          <p:cNvPr id="2050" name="Picture 2" descr="Resultado de imagen para currency icon">
            <a:extLst>
              <a:ext uri="{FF2B5EF4-FFF2-40B4-BE49-F238E27FC236}">
                <a16:creationId xmlns:a16="http://schemas.microsoft.com/office/drawing/2014/main" id="{5AD0A699-6ADB-4E3D-85FB-94A1F410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1" y="7517994"/>
            <a:ext cx="1318500" cy="131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7FCFE2-DCCB-4FFF-B9EC-4679C8EA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9" y="371641"/>
            <a:ext cx="6148981" cy="8400717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5E0E1224-1EF9-4383-8E10-0CC2D0837386}"/>
              </a:ext>
            </a:extLst>
          </p:cNvPr>
          <p:cNvSpPr txBox="1"/>
          <p:nvPr/>
        </p:nvSpPr>
        <p:spPr>
          <a:xfrm>
            <a:off x="3763478" y="8195277"/>
            <a:ext cx="2754503" cy="577081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050" dirty="0"/>
              <a:t>Fundamentos Económicos</a:t>
            </a:r>
          </a:p>
          <a:p>
            <a:pPr algn="r"/>
            <a:r>
              <a:rPr lang="es-MX" sz="1050" dirty="0"/>
              <a:t>Martínez Coronel Brayan </a:t>
            </a:r>
            <a:r>
              <a:rPr lang="es-MX" sz="1050" dirty="0" err="1"/>
              <a:t>Yosafat</a:t>
            </a:r>
            <a:r>
              <a:rPr lang="es-MX" sz="1050" dirty="0"/>
              <a:t> 2CM1</a:t>
            </a:r>
          </a:p>
          <a:p>
            <a:pPr algn="r"/>
            <a:r>
              <a:rPr lang="es-MX" sz="1050" dirty="0"/>
              <a:t>Tarea 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3573196-23E9-4FEA-8725-7B42FEFC47A7}"/>
              </a:ext>
            </a:extLst>
          </p:cNvPr>
          <p:cNvSpPr txBox="1"/>
          <p:nvPr/>
        </p:nvSpPr>
        <p:spPr>
          <a:xfrm>
            <a:off x="340020" y="243777"/>
            <a:ext cx="614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Comercio Internacional Importaciones y Exportaciones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B4D39D1-1359-42D6-8739-02BEE496C9B8}"/>
              </a:ext>
            </a:extLst>
          </p:cNvPr>
          <p:cNvSpPr txBox="1"/>
          <p:nvPr/>
        </p:nvSpPr>
        <p:spPr>
          <a:xfrm>
            <a:off x="589256" y="7842838"/>
            <a:ext cx="5508714" cy="33855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Actividad socioeconómica donde se intercambian bienes</a:t>
            </a:r>
          </a:p>
        </p:txBody>
      </p:sp>
      <p:pic>
        <p:nvPicPr>
          <p:cNvPr id="3074" name="Picture 2" descr="Resultado de imagen para Global icon">
            <a:extLst>
              <a:ext uri="{FF2B5EF4-FFF2-40B4-BE49-F238E27FC236}">
                <a16:creationId xmlns:a16="http://schemas.microsoft.com/office/drawing/2014/main" id="{0AFF9796-C68B-4C87-886F-9ACC7350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4" y="35319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1808D4BD-B164-4AC4-BF36-6400B7BDB8C9}"/>
              </a:ext>
            </a:extLst>
          </p:cNvPr>
          <p:cNvSpPr txBox="1"/>
          <p:nvPr/>
        </p:nvSpPr>
        <p:spPr>
          <a:xfrm>
            <a:off x="5041467" y="2661641"/>
            <a:ext cx="135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Harlow Solid Italic" panose="04030604020F02020D02" pitchFamily="82" charset="0"/>
              </a:rPr>
              <a:t>Exportación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CB0E81-1347-45BA-B1CA-FF1F638860CB}"/>
              </a:ext>
            </a:extLst>
          </p:cNvPr>
          <p:cNvSpPr txBox="1"/>
          <p:nvPr/>
        </p:nvSpPr>
        <p:spPr>
          <a:xfrm>
            <a:off x="4195494" y="1628213"/>
            <a:ext cx="1109737" cy="646331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900" dirty="0"/>
              <a:t>Lo que se vende al extranjero y lo que se compra de ahí.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3123D0-A225-425C-8B3B-514C16FFC2B3}"/>
              </a:ext>
            </a:extLst>
          </p:cNvPr>
          <p:cNvSpPr txBox="1"/>
          <p:nvPr/>
        </p:nvSpPr>
        <p:spPr>
          <a:xfrm>
            <a:off x="5065207" y="2927512"/>
            <a:ext cx="135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Harlow Solid Italic" panose="04030604020F02020D02" pitchFamily="82" charset="0"/>
              </a:rPr>
              <a:t>Importación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46C0640-E36C-4846-BED1-78D0CFA07A17}"/>
              </a:ext>
            </a:extLst>
          </p:cNvPr>
          <p:cNvSpPr txBox="1"/>
          <p:nvPr/>
        </p:nvSpPr>
        <p:spPr>
          <a:xfrm>
            <a:off x="5266625" y="1350050"/>
            <a:ext cx="1109737" cy="73866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050" dirty="0"/>
              <a:t>La diferencia nos da el </a:t>
            </a:r>
            <a:r>
              <a:rPr lang="es-MX" sz="1050" b="1" dirty="0"/>
              <a:t>saldo de Balanza Comercial</a:t>
            </a:r>
            <a:endParaRPr lang="es-MX" sz="105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F0F899F-BFB2-4407-9AD6-AA74A3BBB1E5}"/>
              </a:ext>
            </a:extLst>
          </p:cNvPr>
          <p:cNvSpPr txBox="1"/>
          <p:nvPr/>
        </p:nvSpPr>
        <p:spPr>
          <a:xfrm>
            <a:off x="5131721" y="4917142"/>
            <a:ext cx="1357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Harlow Solid Italic" panose="04030604020F02020D02" pitchFamily="82" charset="0"/>
              </a:rPr>
              <a:t>Tratado</a:t>
            </a:r>
          </a:p>
          <a:p>
            <a:pPr algn="ctr"/>
            <a:r>
              <a:rPr lang="es-MX" sz="1600" dirty="0">
                <a:latin typeface="Harlow Solid Italic" panose="04030604020F02020D02" pitchFamily="82" charset="0"/>
              </a:rPr>
              <a:t>de Libre Comercio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57F9214-1F70-4DBE-A79A-690730302DEB}"/>
              </a:ext>
            </a:extLst>
          </p:cNvPr>
          <p:cNvSpPr txBox="1"/>
          <p:nvPr/>
        </p:nvSpPr>
        <p:spPr>
          <a:xfrm>
            <a:off x="5078451" y="5972343"/>
            <a:ext cx="1190293" cy="1631216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Es el tratado más importante que tiene México. Consiste en que existan pocos o nulos aranceles. Los países que lo conforman son México, Estados Unidos y Canadá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3379A88-EF83-4F06-99D0-3610DE7BDF91}"/>
              </a:ext>
            </a:extLst>
          </p:cNvPr>
          <p:cNvSpPr txBox="1"/>
          <p:nvPr/>
        </p:nvSpPr>
        <p:spPr>
          <a:xfrm>
            <a:off x="435515" y="5233069"/>
            <a:ext cx="1357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Harlow Solid Italic" panose="04030604020F02020D02" pitchFamily="82" charset="0"/>
              </a:rPr>
              <a:t>Política Comercial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0B8538C-9EF9-41BF-A0AA-4E8E1F09356F}"/>
              </a:ext>
            </a:extLst>
          </p:cNvPr>
          <p:cNvSpPr txBox="1"/>
          <p:nvPr/>
        </p:nvSpPr>
        <p:spPr>
          <a:xfrm>
            <a:off x="383069" y="6197554"/>
            <a:ext cx="1614544" cy="1015663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Conjunto de reglas que estable el Estado para que su comercio cambie (y por consiguiente, sus relaciones con el exterior.)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143A90-44B1-44D1-B6F0-A3849489DECB}"/>
              </a:ext>
            </a:extLst>
          </p:cNvPr>
          <p:cNvSpPr txBox="1"/>
          <p:nvPr/>
        </p:nvSpPr>
        <p:spPr>
          <a:xfrm>
            <a:off x="2384612" y="7261533"/>
            <a:ext cx="230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Harlow Solid Italic" panose="04030604020F02020D02" pitchFamily="82" charset="0"/>
              </a:rPr>
              <a:t>Cifras de México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05F3BD3-7C8A-4118-9F0F-CDD540CAA81B}"/>
              </a:ext>
            </a:extLst>
          </p:cNvPr>
          <p:cNvSpPr txBox="1"/>
          <p:nvPr/>
        </p:nvSpPr>
        <p:spPr>
          <a:xfrm>
            <a:off x="151816" y="2834230"/>
            <a:ext cx="13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Harlow Solid Italic" panose="04030604020F02020D02" pitchFamily="82" charset="0"/>
              </a:rPr>
              <a:t>Balanza Comercial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8E350D5-E8F4-4377-B1C6-530DF0B5C126}"/>
              </a:ext>
            </a:extLst>
          </p:cNvPr>
          <p:cNvSpPr txBox="1"/>
          <p:nvPr/>
        </p:nvSpPr>
        <p:spPr>
          <a:xfrm>
            <a:off x="1842009" y="1448859"/>
            <a:ext cx="1357279" cy="769441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100" dirty="0"/>
              <a:t>Registro de importaciones y exportaciones nacionales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8991F6E-297A-415A-B69D-044E4A274594}"/>
              </a:ext>
            </a:extLst>
          </p:cNvPr>
          <p:cNvSpPr txBox="1"/>
          <p:nvPr/>
        </p:nvSpPr>
        <p:spPr>
          <a:xfrm>
            <a:off x="644172" y="1930783"/>
            <a:ext cx="1071131" cy="60016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100" dirty="0"/>
              <a:t>Cada dos semanas se actualiza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ED171B3-F052-4B62-B57E-8E553441B12D}"/>
              </a:ext>
            </a:extLst>
          </p:cNvPr>
          <p:cNvSpPr txBox="1"/>
          <p:nvPr/>
        </p:nvSpPr>
        <p:spPr>
          <a:xfrm>
            <a:off x="2272482" y="6046755"/>
            <a:ext cx="1071131" cy="584775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  37338.1</a:t>
            </a:r>
          </a:p>
          <a:p>
            <a:pPr algn="just"/>
            <a:r>
              <a:rPr lang="es-MX" sz="1600" dirty="0"/>
              <a:t>- 37221.9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2BFAF64-CD74-4830-BDFF-CCEF422CAEA3}"/>
              </a:ext>
            </a:extLst>
          </p:cNvPr>
          <p:cNvSpPr txBox="1"/>
          <p:nvPr/>
        </p:nvSpPr>
        <p:spPr>
          <a:xfrm>
            <a:off x="2520648" y="6563032"/>
            <a:ext cx="1071131" cy="30777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 err="1"/>
              <a:t>mdd</a:t>
            </a:r>
            <a:endParaRPr lang="es-MX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2C8B4C9-D824-4CED-AC00-E617A3915A29}"/>
              </a:ext>
            </a:extLst>
          </p:cNvPr>
          <p:cNvSpPr txBox="1"/>
          <p:nvPr/>
        </p:nvSpPr>
        <p:spPr>
          <a:xfrm>
            <a:off x="3759154" y="6532255"/>
            <a:ext cx="1071131" cy="30777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 116.2 </a:t>
            </a:r>
            <a:r>
              <a:rPr lang="es-MX" sz="1400" dirty="0" err="1"/>
              <a:t>mdd</a:t>
            </a:r>
            <a:endParaRPr lang="es-MX" sz="14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983FFE4-C1FB-4B05-AA98-EC1398B93CA2}"/>
              </a:ext>
            </a:extLst>
          </p:cNvPr>
          <p:cNvSpPr txBox="1"/>
          <p:nvPr/>
        </p:nvSpPr>
        <p:spPr>
          <a:xfrm>
            <a:off x="3752716" y="5940955"/>
            <a:ext cx="1071131" cy="30777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[1]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F15BAED-CC33-418F-B1E5-4E27B6989850}"/>
              </a:ext>
            </a:extLst>
          </p:cNvPr>
          <p:cNvSpPr txBox="1"/>
          <p:nvPr/>
        </p:nvSpPr>
        <p:spPr>
          <a:xfrm>
            <a:off x="311038" y="8267542"/>
            <a:ext cx="3753679" cy="415498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50" dirty="0"/>
              <a:t>[1] INEGI (11 noviembre 19) Balanza Comercial [En línea] Disponible en: </a:t>
            </a:r>
            <a:r>
              <a:rPr lang="es-MX" sz="1050" dirty="0">
                <a:hlinkClick r:id="rId4"/>
              </a:rPr>
              <a:t>https://www.inegi.org.mx/temas/balanza/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0955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8B2F4DD-D15E-4C7E-AEB7-0A3F9A3B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9" y="378470"/>
            <a:ext cx="6133061" cy="840993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47A71F7-1349-4214-9511-D631D5206896}"/>
              </a:ext>
            </a:extLst>
          </p:cNvPr>
          <p:cNvSpPr/>
          <p:nvPr/>
        </p:nvSpPr>
        <p:spPr>
          <a:xfrm>
            <a:off x="340019" y="355601"/>
            <a:ext cx="6133061" cy="958850"/>
          </a:xfrm>
          <a:prstGeom prst="rect">
            <a:avLst/>
          </a:prstGeom>
          <a:solidFill>
            <a:srgbClr val="F1F1F1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E0E1224-1EF9-4383-8E10-0CC2D0837386}"/>
              </a:ext>
            </a:extLst>
          </p:cNvPr>
          <p:cNvSpPr txBox="1"/>
          <p:nvPr/>
        </p:nvSpPr>
        <p:spPr>
          <a:xfrm>
            <a:off x="4557546" y="7879242"/>
            <a:ext cx="1945981" cy="900246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050" dirty="0">
                <a:solidFill>
                  <a:schemeClr val="bg1"/>
                </a:solidFill>
              </a:rPr>
              <a:t>Fundamentos Económicos</a:t>
            </a:r>
          </a:p>
          <a:p>
            <a:pPr algn="r"/>
            <a:r>
              <a:rPr lang="es-MX" sz="1050" dirty="0">
                <a:solidFill>
                  <a:schemeClr val="bg1"/>
                </a:solidFill>
              </a:rPr>
              <a:t>Martínez Coronel Brayan </a:t>
            </a:r>
            <a:r>
              <a:rPr lang="es-MX" sz="1050" dirty="0" err="1">
                <a:solidFill>
                  <a:schemeClr val="bg1"/>
                </a:solidFill>
              </a:rPr>
              <a:t>Yosafat</a:t>
            </a:r>
            <a:endParaRPr lang="es-MX" sz="1050" dirty="0">
              <a:solidFill>
                <a:schemeClr val="bg1"/>
              </a:solidFill>
            </a:endParaRPr>
          </a:p>
          <a:p>
            <a:pPr algn="r"/>
            <a:r>
              <a:rPr lang="es-MX" sz="1050" dirty="0"/>
              <a:t>2CM1</a:t>
            </a:r>
          </a:p>
          <a:p>
            <a:pPr algn="r"/>
            <a:r>
              <a:rPr lang="es-MX" sz="1050" dirty="0"/>
              <a:t>Tarea 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2F8DDE-2739-4558-9AC9-43AAFFED2FA6}"/>
              </a:ext>
            </a:extLst>
          </p:cNvPr>
          <p:cNvSpPr txBox="1"/>
          <p:nvPr/>
        </p:nvSpPr>
        <p:spPr>
          <a:xfrm>
            <a:off x="295118" y="370965"/>
            <a:ext cx="614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Harlow Solid Italic" panose="04030604020F02020D02" pitchFamily="82" charset="0"/>
              </a:rPr>
              <a:t>Política Monetaria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C4BC852-D706-4C73-83D5-40E004D2A11C}"/>
              </a:ext>
            </a:extLst>
          </p:cNvPr>
          <p:cNvSpPr txBox="1"/>
          <p:nvPr/>
        </p:nvSpPr>
        <p:spPr>
          <a:xfrm>
            <a:off x="1327463" y="7300774"/>
            <a:ext cx="3460346" cy="83099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Conjunto de decisiones del Banco Central para influir en las </a:t>
            </a:r>
            <a:r>
              <a:rPr lang="es-MX" sz="1600" b="1" i="1" dirty="0">
                <a:solidFill>
                  <a:schemeClr val="bg1"/>
                </a:solidFill>
              </a:rPr>
              <a:t>tasas de interés</a:t>
            </a:r>
            <a:r>
              <a:rPr lang="es-MX" sz="1600" b="1" dirty="0">
                <a:solidFill>
                  <a:schemeClr val="bg1"/>
                </a:solidFill>
              </a:rPr>
              <a:t> y la </a:t>
            </a:r>
            <a:r>
              <a:rPr lang="es-MX" sz="1600" b="1" i="1" dirty="0">
                <a:solidFill>
                  <a:schemeClr val="bg1"/>
                </a:solidFill>
              </a:rPr>
              <a:t>expectativa inflacionaria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D9586A-73D3-4570-957E-982CA00582F9}"/>
              </a:ext>
            </a:extLst>
          </p:cNvPr>
          <p:cNvSpPr txBox="1"/>
          <p:nvPr/>
        </p:nvSpPr>
        <p:spPr>
          <a:xfrm>
            <a:off x="431325" y="1406166"/>
            <a:ext cx="2672093" cy="1077218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chemeClr val="bg1"/>
                </a:solidFill>
              </a:rPr>
              <a:t>Puede ser expansiva (aumenta el dinero en circulación) o restrictiva (lo disminuye)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3866F11-E17C-4490-9E82-F0B5EB69127B}"/>
              </a:ext>
            </a:extLst>
          </p:cNvPr>
          <p:cNvSpPr txBox="1"/>
          <p:nvPr/>
        </p:nvSpPr>
        <p:spPr>
          <a:xfrm>
            <a:off x="4156364" y="2112803"/>
            <a:ext cx="1738162" cy="95410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400" b="1" dirty="0"/>
              <a:t>Usa el coeficiente de reservas, la tasa de interés y la deuda pública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DB67896-AAD9-4D94-BB7F-80F65AD2AD18}"/>
              </a:ext>
            </a:extLst>
          </p:cNvPr>
          <p:cNvSpPr txBox="1"/>
          <p:nvPr/>
        </p:nvSpPr>
        <p:spPr>
          <a:xfrm>
            <a:off x="4156364" y="3245474"/>
            <a:ext cx="1738162" cy="1015663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/>
              <a:t>El coeficiente de reservas es un porcentaje de lo mínimo a conservar en los bancos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32BD5D-CBBC-4E0F-9ED5-9970CDFAFEA0}"/>
              </a:ext>
            </a:extLst>
          </p:cNvPr>
          <p:cNvSpPr txBox="1"/>
          <p:nvPr/>
        </p:nvSpPr>
        <p:spPr>
          <a:xfrm>
            <a:off x="1814945" y="6193396"/>
            <a:ext cx="1614055" cy="1015663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/>
              <a:t>La tasa de interés es un porcentaje a ganar de un determinado préstamos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FF98E71-3B62-4A67-81F6-25858E481AC9}"/>
              </a:ext>
            </a:extLst>
          </p:cNvPr>
          <p:cNvSpPr txBox="1"/>
          <p:nvPr/>
        </p:nvSpPr>
        <p:spPr>
          <a:xfrm>
            <a:off x="1472044" y="5132816"/>
            <a:ext cx="1974273" cy="83099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/>
              <a:t>Se calcula mediante la oferta y la </a:t>
            </a:r>
          </a:p>
          <a:p>
            <a:pPr algn="r"/>
            <a:r>
              <a:rPr lang="es-MX" sz="1200" b="1" dirty="0"/>
              <a:t>demanda de dinero:</a:t>
            </a:r>
          </a:p>
          <a:p>
            <a:pPr algn="r"/>
            <a:r>
              <a:rPr lang="es-MX" sz="1200" b="1" dirty="0"/>
              <a:t>-Interés = +Demanda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DA9DDF3-AF6A-440C-8DCF-DE590323F3F0}"/>
              </a:ext>
            </a:extLst>
          </p:cNvPr>
          <p:cNvSpPr txBox="1"/>
          <p:nvPr/>
        </p:nvSpPr>
        <p:spPr>
          <a:xfrm>
            <a:off x="295118" y="8186516"/>
            <a:ext cx="4353082" cy="577081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50" dirty="0">
                <a:solidFill>
                  <a:schemeClr val="bg1"/>
                </a:solidFill>
              </a:rPr>
              <a:t>[1] Banxico (11 noviembre 19) Sistema de Información Económica. [En </a:t>
            </a:r>
            <a:r>
              <a:rPr lang="es-MX" sz="1050" dirty="0"/>
              <a:t>línea] Disponible en: </a:t>
            </a:r>
            <a:r>
              <a:rPr lang="es-MX" sz="1050" dirty="0">
                <a:hlinkClick r:id="rId3"/>
              </a:rPr>
              <a:t>https://www.banxico.org.mx/tipcamb/main.do?page=tas&amp;idioma=sp</a:t>
            </a:r>
            <a:endParaRPr lang="es-MX" sz="105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833ECD6-5A1F-405E-AE9D-CB30EF21079E}"/>
              </a:ext>
            </a:extLst>
          </p:cNvPr>
          <p:cNvSpPr txBox="1"/>
          <p:nvPr/>
        </p:nvSpPr>
        <p:spPr>
          <a:xfrm>
            <a:off x="1814945" y="4141170"/>
            <a:ext cx="1486791" cy="646331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/>
              <a:t>Nuestra tasa tiene un valor que ronda por el 7.5 %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6D797C-33CC-4E1C-AA12-56508D2A0704}"/>
              </a:ext>
            </a:extLst>
          </p:cNvPr>
          <p:cNvSpPr txBox="1"/>
          <p:nvPr/>
        </p:nvSpPr>
        <p:spPr>
          <a:xfrm>
            <a:off x="4156364" y="4310027"/>
            <a:ext cx="1738162" cy="830997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/>
              <a:t>Dependiendo del objetivo del tipo de política, aumenta o disminuye los valores.</a:t>
            </a:r>
          </a:p>
        </p:txBody>
      </p:sp>
    </p:spTree>
    <p:extLst>
      <p:ext uri="{BB962C8B-B14F-4D97-AF65-F5344CB8AC3E}">
        <p14:creationId xmlns:p14="http://schemas.microsoft.com/office/powerpoint/2010/main" val="229667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47A71F7-1349-4214-9511-D631D5206896}"/>
              </a:ext>
            </a:extLst>
          </p:cNvPr>
          <p:cNvSpPr/>
          <p:nvPr/>
        </p:nvSpPr>
        <p:spPr>
          <a:xfrm>
            <a:off x="384919" y="355600"/>
            <a:ext cx="6133061" cy="1419770"/>
          </a:xfrm>
          <a:prstGeom prst="rect">
            <a:avLst/>
          </a:prstGeom>
          <a:solidFill>
            <a:srgbClr val="ADD2D8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DD2D8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A8F3D85-088E-4072-839B-B0F23C044822}"/>
              </a:ext>
            </a:extLst>
          </p:cNvPr>
          <p:cNvSpPr/>
          <p:nvPr/>
        </p:nvSpPr>
        <p:spPr>
          <a:xfrm>
            <a:off x="384921" y="7203689"/>
            <a:ext cx="6133060" cy="1561842"/>
          </a:xfrm>
          <a:prstGeom prst="rect">
            <a:avLst/>
          </a:prstGeom>
          <a:solidFill>
            <a:srgbClr val="ADD2D8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E0E1224-1EF9-4383-8E10-0CC2D0837386}"/>
              </a:ext>
            </a:extLst>
          </p:cNvPr>
          <p:cNvSpPr txBox="1"/>
          <p:nvPr/>
        </p:nvSpPr>
        <p:spPr>
          <a:xfrm>
            <a:off x="4272041" y="7892092"/>
            <a:ext cx="2245940" cy="738664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es-MX" sz="1050" dirty="0"/>
              <a:t>Fundamentos Económicos</a:t>
            </a:r>
          </a:p>
          <a:p>
            <a:pPr algn="r"/>
            <a:r>
              <a:rPr lang="es-MX" sz="1050" dirty="0"/>
              <a:t>Martínez Coronel Brayan </a:t>
            </a:r>
            <a:r>
              <a:rPr lang="es-MX" sz="1050" dirty="0" err="1"/>
              <a:t>Yosafat</a:t>
            </a:r>
            <a:endParaRPr lang="es-MX" sz="1050" dirty="0"/>
          </a:p>
          <a:p>
            <a:pPr algn="r"/>
            <a:r>
              <a:rPr lang="es-MX" sz="1050" dirty="0"/>
              <a:t>2CM1</a:t>
            </a:r>
          </a:p>
          <a:p>
            <a:pPr algn="r"/>
            <a:r>
              <a:rPr lang="es-MX" sz="1050" dirty="0"/>
              <a:t>Tarea 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A61E9B-2A4B-4F82-AE93-96855847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0" y="1775370"/>
            <a:ext cx="6133061" cy="559325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31DBDAFF-6366-4EFB-985F-49EA3B737E6F}"/>
              </a:ext>
            </a:extLst>
          </p:cNvPr>
          <p:cNvSpPr txBox="1"/>
          <p:nvPr/>
        </p:nvSpPr>
        <p:spPr>
          <a:xfrm>
            <a:off x="562747" y="355600"/>
            <a:ext cx="3133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Harlow Solid Italic" panose="04030604020F02020D02" pitchFamily="82" charset="0"/>
              </a:rPr>
              <a:t>Política Fiscal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7A6A95-8DE0-4ECF-A772-D03307272700}"/>
              </a:ext>
            </a:extLst>
          </p:cNvPr>
          <p:cNvSpPr txBox="1"/>
          <p:nvPr/>
        </p:nvSpPr>
        <p:spPr>
          <a:xfrm>
            <a:off x="3034681" y="513243"/>
            <a:ext cx="3260572" cy="523220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La palabra Política nos debe de remitir a un conjunto de acciones.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744800E-32E0-4196-8AC6-75E1900E7CBD}"/>
              </a:ext>
            </a:extLst>
          </p:cNvPr>
          <p:cNvSpPr txBox="1"/>
          <p:nvPr/>
        </p:nvSpPr>
        <p:spPr>
          <a:xfrm>
            <a:off x="3034681" y="1157818"/>
            <a:ext cx="3260572" cy="523220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La palabra Fiscal nos debe de remitir a Fisco, que nos habla de impuestos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DAC98FE-704A-49F5-8BE4-6FAEA3726049}"/>
              </a:ext>
            </a:extLst>
          </p:cNvPr>
          <p:cNvSpPr txBox="1"/>
          <p:nvPr/>
        </p:nvSpPr>
        <p:spPr>
          <a:xfrm>
            <a:off x="2976746" y="2360145"/>
            <a:ext cx="3260572" cy="1815882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Acciones que toma el Estado para controlar el gasto público y los impuestos. Una política fiscal es buena cuando logra que todos sus habitantes paguen impuestos (lo cual no se cumple, ya que 54%</a:t>
            </a:r>
          </a:p>
          <a:p>
            <a:pPr algn="just"/>
            <a:r>
              <a:rPr lang="es-MX" sz="1400" dirty="0"/>
              <a:t>de la PEA no los paga)</a:t>
            </a:r>
          </a:p>
          <a:p>
            <a:pPr algn="just"/>
            <a:r>
              <a:rPr lang="es-MX" sz="1400" dirty="0"/>
              <a:t>[1].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1B2F5AB-9D72-46A0-A62C-2B4720A40BB1}"/>
              </a:ext>
            </a:extLst>
          </p:cNvPr>
          <p:cNvSpPr txBox="1"/>
          <p:nvPr/>
        </p:nvSpPr>
        <p:spPr>
          <a:xfrm>
            <a:off x="982258" y="2204258"/>
            <a:ext cx="198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Harlow Solid Italic" panose="04030604020F02020D02" pitchFamily="82" charset="0"/>
              </a:rPr>
              <a:t>¿Qué?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0AF59DF-4C33-4417-B572-74684F35E562}"/>
              </a:ext>
            </a:extLst>
          </p:cNvPr>
          <p:cNvSpPr txBox="1"/>
          <p:nvPr/>
        </p:nvSpPr>
        <p:spPr>
          <a:xfrm>
            <a:off x="848444" y="5596577"/>
            <a:ext cx="84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arlow Solid Italic" panose="04030604020F02020D02" pitchFamily="82" charset="0"/>
              </a:rPr>
              <a:t>Objetivo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975FC1E-33CC-4D91-B1C3-EEBF0519DBDE}"/>
              </a:ext>
            </a:extLst>
          </p:cNvPr>
          <p:cNvSpPr txBox="1"/>
          <p:nvPr/>
        </p:nvSpPr>
        <p:spPr>
          <a:xfrm>
            <a:off x="2417260" y="5603154"/>
            <a:ext cx="84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arlow Solid Italic" panose="04030604020F02020D02" pitchFamily="82" charset="0"/>
              </a:rPr>
              <a:t>Tipos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B6DBBE6-CBA4-4BFE-BF45-F26B2DE745ED}"/>
              </a:ext>
            </a:extLst>
          </p:cNvPr>
          <p:cNvSpPr txBox="1"/>
          <p:nvPr/>
        </p:nvSpPr>
        <p:spPr>
          <a:xfrm>
            <a:off x="3760779" y="5607727"/>
            <a:ext cx="96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arlow Solid Italic" panose="04030604020F02020D02" pitchFamily="82" charset="0"/>
              </a:rPr>
              <a:t>Impuestos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4B9D960-86E4-4D35-BEE8-51EAB346F0DA}"/>
              </a:ext>
            </a:extLst>
          </p:cNvPr>
          <p:cNvSpPr txBox="1"/>
          <p:nvPr/>
        </p:nvSpPr>
        <p:spPr>
          <a:xfrm>
            <a:off x="5446531" y="5592003"/>
            <a:ext cx="84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arlow Solid Italic" panose="04030604020F02020D02" pitchFamily="82" charset="0"/>
              </a:rPr>
              <a:t>Tipos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84B3527-3272-43AB-97CA-5C94DA17CA89}"/>
              </a:ext>
            </a:extLst>
          </p:cNvPr>
          <p:cNvSpPr txBox="1"/>
          <p:nvPr/>
        </p:nvSpPr>
        <p:spPr>
          <a:xfrm>
            <a:off x="562747" y="6467500"/>
            <a:ext cx="1329398" cy="1938992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Redistribuye la riqueza, tiene más recursos para gastar y con esto aumentar el bien social, en otras palabras el desarrollo económico.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7818E9-97AD-45C7-82EB-58F3AE3E5F2F}"/>
              </a:ext>
            </a:extLst>
          </p:cNvPr>
          <p:cNvSpPr txBox="1"/>
          <p:nvPr/>
        </p:nvSpPr>
        <p:spPr>
          <a:xfrm>
            <a:off x="2069971" y="6491499"/>
            <a:ext cx="1329398" cy="1569660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Expansiva</a:t>
            </a:r>
            <a:r>
              <a:rPr lang="es-MX" sz="1200" dirty="0"/>
              <a:t>: aumenta el gasto y se los impuestos se reducen.</a:t>
            </a:r>
          </a:p>
          <a:p>
            <a:pPr algn="just"/>
            <a:r>
              <a:rPr lang="es-MX" sz="1200" b="1" dirty="0"/>
              <a:t>Contractiva</a:t>
            </a:r>
            <a:r>
              <a:rPr lang="es-MX" sz="1200" dirty="0"/>
              <a:t>: opuesta a la anterior.</a:t>
            </a:r>
            <a:endParaRPr lang="es-MX" sz="1200" b="1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8763CC4-FFC0-4911-A863-2217EB74B1B8}"/>
              </a:ext>
            </a:extLst>
          </p:cNvPr>
          <p:cNvSpPr txBox="1"/>
          <p:nvPr/>
        </p:nvSpPr>
        <p:spPr>
          <a:xfrm>
            <a:off x="408999" y="8312794"/>
            <a:ext cx="5460803" cy="507831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900" dirty="0"/>
              <a:t>[1] A. Estrada (15 julio 19) </a:t>
            </a:r>
            <a:r>
              <a:rPr lang="es-ES" sz="900" dirty="0"/>
              <a:t>54% de la población económicamente activa no paga impuestos: SAT</a:t>
            </a:r>
            <a:r>
              <a:rPr lang="es-MX" sz="900" dirty="0"/>
              <a:t>. [En línea] Disponible en: </a:t>
            </a:r>
            <a:r>
              <a:rPr lang="es-MX" sz="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https://www.elfinanciero.com.mx/economia/54-de-la-poblacion-economicamente-activa-no-paga-impuestos-sat</a:t>
            </a:r>
            <a:endParaRPr lang="es-MX" sz="9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EE653AA-F794-42BA-90D6-88DA3E8E915E}"/>
              </a:ext>
            </a:extLst>
          </p:cNvPr>
          <p:cNvSpPr txBox="1"/>
          <p:nvPr/>
        </p:nvSpPr>
        <p:spPr>
          <a:xfrm>
            <a:off x="3577197" y="6518777"/>
            <a:ext cx="1329398" cy="1200329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Porcentaje que se queda el estado de la mayoría de movimientos de dinero. (Varía)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4A2D880-DC72-4FC9-89AF-45F169CBEC9F}"/>
              </a:ext>
            </a:extLst>
          </p:cNvPr>
          <p:cNvSpPr txBox="1"/>
          <p:nvPr/>
        </p:nvSpPr>
        <p:spPr>
          <a:xfrm>
            <a:off x="5035021" y="6509192"/>
            <a:ext cx="1329398" cy="1200329"/>
          </a:xfrm>
          <a:prstGeom prst="rect">
            <a:avLst/>
          </a:prstGeom>
          <a:noFill/>
          <a:ln w="57150" cap="rnd" cmpd="dbl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Pueden ser directos, indirectos, progresivos o regresivos (IVA, ISR, etc.).</a:t>
            </a:r>
          </a:p>
        </p:txBody>
      </p:sp>
    </p:spTree>
    <p:extLst>
      <p:ext uri="{BB962C8B-B14F-4D97-AF65-F5344CB8AC3E}">
        <p14:creationId xmlns:p14="http://schemas.microsoft.com/office/powerpoint/2010/main" val="2064300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avizado">
      <a:majorFont>
        <a:latin typeface="Calibri Light"/>
        <a:ea typeface=""/>
        <a:cs typeface=""/>
      </a:majorFont>
      <a:minorFont>
        <a:latin typeface="Microsoft JhengHei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932</Words>
  <Application>Microsoft Office PowerPoint</Application>
  <PresentationFormat>Carta (216 x 279 mm)</PresentationFormat>
  <Paragraphs>115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Microsoft JhengHei UI Light</vt:lpstr>
      <vt:lpstr>Arial</vt:lpstr>
      <vt:lpstr>Calibri Light</vt:lpstr>
      <vt:lpstr>Harlow Solid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ALEJANDRO AGUILAR BAEZ</dc:creator>
  <cp:lastModifiedBy>JAVIER ALEJANDRO AGUILAR BAEZ</cp:lastModifiedBy>
  <cp:revision>73</cp:revision>
  <dcterms:created xsi:type="dcterms:W3CDTF">2019-10-29T02:39:08Z</dcterms:created>
  <dcterms:modified xsi:type="dcterms:W3CDTF">2019-11-25T06:31:14Z</dcterms:modified>
</cp:coreProperties>
</file>